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vml" ContentType="application/vnd.openxmlformats-officedocument.vmlDrawing"/>
  <Default Extension="xlsx" ContentType="application/vnd.openxmlformats-officedocument.spreadsheetml.sheet"/>
  <Default Extension="bin" ContentType="application/vnd.openxmlformats-officedocument.oleObject"/>
  <Default Extension="png" ContentType="image/png"/>
  <Default Extension="emf" ContentType="image/x-emf"/>
  <Default Extension="wmf" ContentType="image/x-wmf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charts/chart29.xml" ContentType="application/vnd.openxmlformats-officedocument.drawingml.chart+xml"/>
  <Override PartName="/ppt/charts/chart3.xml" ContentType="application/vnd.openxmlformats-officedocument.drawingml.chart+xml"/>
  <Override PartName="/ppt/charts/chart30.xml" ContentType="application/vnd.openxmlformats-officedocument.drawingml.chart+xml"/>
  <Override PartName="/ppt/charts/chart31.xml" ContentType="application/vnd.openxmlformats-officedocument.drawingml.chart+xml"/>
  <Override PartName="/ppt/charts/chart32.xml" ContentType="application/vnd.openxmlformats-officedocument.drawingml.chart+xml"/>
  <Override PartName="/ppt/charts/chart33.xml" ContentType="application/vnd.openxmlformats-officedocument.drawingml.chart+xml"/>
  <Override PartName="/ppt/charts/chart34.xml" ContentType="application/vnd.openxmlformats-officedocument.drawingml.chart+xml"/>
  <Override PartName="/ppt/charts/chart35.xml" ContentType="application/vnd.openxmlformats-officedocument.drawingml.chart+xml"/>
  <Override PartName="/ppt/charts/chart36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9.1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2" r:id="rId4"/>
    <p:sldId id="264" r:id="rId5"/>
    <p:sldId id="266" r:id="rId6"/>
    <p:sldId id="268" r:id="rId7"/>
    <p:sldId id="270" r:id="rId8"/>
    <p:sldId id="272" r:id="rId9"/>
    <p:sldId id="274" r:id="rId10"/>
    <p:sldId id="276" r:id="rId11"/>
    <p:sldId id="278" r:id="rId12"/>
    <p:sldId id="280" r:id="rId13"/>
    <p:sldId id="282" r:id="rId14"/>
    <p:sldId id="284" r:id="rId15"/>
    <p:sldId id="286" r:id="rId16"/>
    <p:sldId id="288" r:id="rId17"/>
    <p:sldId id="290" r:id="rId18"/>
    <p:sldId id="292" r:id="rId19"/>
    <p:sldId id="294" r:id="rId20"/>
    <p:sldId id="296" r:id="rId21"/>
    <p:sldId id="298" r:id="rId22"/>
    <p:sldId id="300" r:id="rId23"/>
    <p:sldId id="302" r:id="rId24"/>
    <p:sldId id="304" r:id="rId25"/>
    <p:sldId id="306" r:id="rId26"/>
    <p:sldId id="308" r:id="rId27"/>
    <p:sldId id="310" r:id="rId28"/>
    <p:sldId id="312" r:id="rId29"/>
    <p:sldId id="314" r:id="rId30"/>
    <p:sldId id="316" r:id="rId31"/>
    <p:sldId id="318" r:id="rId32"/>
    <p:sldId id="320" r:id="rId33"/>
    <p:sldId id="322" r:id="rId34"/>
    <p:sldId id="324" r:id="rId35"/>
    <p:sldId id="326" r:id="rId36"/>
    <p:sldId id="328" r:id="rId37"/>
    <p:sldId id="330" r:id="rId38"/>
    <p:sldId id="332" r:id="rId39"/>
    <p:sldId id="334" r:id="rId40"/>
    <p:sldId id="336" r:id="rId41"/>
    <p:sldId id="338" r:id="rId42"/>
    <p:sldId id="340" r:id="rId43"/>
    <p:sldId id="342" r:id="rId44"/>
    <p:sldId id="344" r:id="rId45"/>
    <p:sldId id="346" r:id="rId46"/>
    <p:sldId id="348" r:id="rId47"/>
    <p:sldId id="350" r:id="rId48"/>
    <p:sldId id="352" r:id="rId49"/>
    <p:sldId id="354" r:id="rId50"/>
    <p:sldId id="356" r:id="rId51"/>
    <p:sldId id="358" r:id="rId52"/>
    <p:sldId id="360" r:id="rId53"/>
    <p:sldId id="362" r:id="rId54"/>
    <p:sldId id="364" r:id="rId55"/>
    <p:sldId id="366" r:id="rId56"/>
    <p:sldId id="368" r:id="rId57"/>
    <p:sldId id="370" r:id="rId58"/>
    <p:sldId id="372" r:id="rId59"/>
    <p:sldId id="374" r:id="rId60"/>
    <p:sldId id="376" r:id="rId61"/>
    <p:sldId id="378" r:id="rId62"/>
    <p:sldId id="380" r:id="rId63"/>
    <p:sldId id="382" r:id="rId64"/>
    <p:sldId id="384" r:id="rId65"/>
    <p:sldId id="386" r:id="rId66"/>
    <p:sldId id="388" r:id="rId67"/>
    <p:sldId id="390" r:id="rId68"/>
    <p:sldId id="392" r:id="rId69"/>
    <p:sldId id="394" r:id="rId70"/>
    <p:sldId id="396" r:id="rId71"/>
    <p:sldId id="398" r:id="rId72"/>
    <p:sldId id="400" r:id="rId73"/>
    <p:sldId id="402" r:id="rId74"/>
    <p:sldId id="404" r:id="rId75"/>
    <p:sldId id="406" r:id="rId76"/>
    <p:sldId id="408" r:id="rId77"/>
    <p:sldId id="410" r:id="rId78"/>
    <p:sldId id="412" r:id="rId79"/>
    <p:sldId id="414" r:id="rId80"/>
    <p:sldId id="416" r:id="rId81"/>
    <p:sldId id="418" r:id="rId82"/>
    <p:sldId id="420" r:id="rId83"/>
    <p:sldId id="422" r:id="rId84"/>
    <p:sldId id="424" r:id="rId85"/>
    <p:sldId id="426" r:id="rId86"/>
    <p:sldId id="428" r:id="rId87"/>
    <p:sldId id="430" r:id="rId88"/>
    <p:sldId id="432" r:id="rId89"/>
  </p:sldIdLst>
  <p:sldSz cx="12192120" cy="6858000"/>
  <p:notesSz cx="6858000" cy="9144000"/>
  <p:custDataLst>
    <p:tags r:id="rId9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" Type="http://schemas.openxmlformats.org/officeDocument/2006/relationships/slide" Target="slides/slide1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" Type="http://schemas.openxmlformats.org/officeDocument/2006/relationships/slide" Target="slides/slide2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" Type="http://schemas.openxmlformats.org/officeDocument/2006/relationships/slide" Target="slides/slide3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" Type="http://schemas.openxmlformats.org/officeDocument/2006/relationships/slide" Target="slides/slide4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" Type="http://schemas.openxmlformats.org/officeDocument/2006/relationships/slide" Target="slides/slide5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2" Type="http://schemas.openxmlformats.org/officeDocument/2006/relationships/slide" Target="slides/slide61.xml" /><Relationship Id="rId63" Type="http://schemas.openxmlformats.org/officeDocument/2006/relationships/slide" Target="slides/slide62.xml" /><Relationship Id="rId64" Type="http://schemas.openxmlformats.org/officeDocument/2006/relationships/slide" Target="slides/slide63.xml" /><Relationship Id="rId65" Type="http://schemas.openxmlformats.org/officeDocument/2006/relationships/slide" Target="slides/slide64.xml" /><Relationship Id="rId66" Type="http://schemas.openxmlformats.org/officeDocument/2006/relationships/slide" Target="slides/slide65.xml" /><Relationship Id="rId67" Type="http://schemas.openxmlformats.org/officeDocument/2006/relationships/slide" Target="slides/slide66.xml" /><Relationship Id="rId68" Type="http://schemas.openxmlformats.org/officeDocument/2006/relationships/slide" Target="slides/slide67.xml" /><Relationship Id="rId69" Type="http://schemas.openxmlformats.org/officeDocument/2006/relationships/slide" Target="slides/slide68.xml" /><Relationship Id="rId7" Type="http://schemas.openxmlformats.org/officeDocument/2006/relationships/slide" Target="slides/slide6.xml" /><Relationship Id="rId70" Type="http://schemas.openxmlformats.org/officeDocument/2006/relationships/slide" Target="slides/slide69.xml" /><Relationship Id="rId71" Type="http://schemas.openxmlformats.org/officeDocument/2006/relationships/slide" Target="slides/slide70.xml" /><Relationship Id="rId72" Type="http://schemas.openxmlformats.org/officeDocument/2006/relationships/slide" Target="slides/slide71.xml" /><Relationship Id="rId73" Type="http://schemas.openxmlformats.org/officeDocument/2006/relationships/slide" Target="slides/slide72.xml" /><Relationship Id="rId74" Type="http://schemas.openxmlformats.org/officeDocument/2006/relationships/slide" Target="slides/slide73.xml" /><Relationship Id="rId75" Type="http://schemas.openxmlformats.org/officeDocument/2006/relationships/slide" Target="slides/slide74.xml" /><Relationship Id="rId76" Type="http://schemas.openxmlformats.org/officeDocument/2006/relationships/slide" Target="slides/slide75.xml" /><Relationship Id="rId77" Type="http://schemas.openxmlformats.org/officeDocument/2006/relationships/slide" Target="slides/slide76.xml" /><Relationship Id="rId78" Type="http://schemas.openxmlformats.org/officeDocument/2006/relationships/slide" Target="slides/slide77.xml" /><Relationship Id="rId79" Type="http://schemas.openxmlformats.org/officeDocument/2006/relationships/slide" Target="slides/slide78.xml" /><Relationship Id="rId8" Type="http://schemas.openxmlformats.org/officeDocument/2006/relationships/slide" Target="slides/slide7.xml" /><Relationship Id="rId80" Type="http://schemas.openxmlformats.org/officeDocument/2006/relationships/slide" Target="slides/slide79.xml" /><Relationship Id="rId81" Type="http://schemas.openxmlformats.org/officeDocument/2006/relationships/slide" Target="slides/slide80.xml" /><Relationship Id="rId82" Type="http://schemas.openxmlformats.org/officeDocument/2006/relationships/slide" Target="slides/slide81.xml" /><Relationship Id="rId83" Type="http://schemas.openxmlformats.org/officeDocument/2006/relationships/slide" Target="slides/slide82.xml" /><Relationship Id="rId84" Type="http://schemas.openxmlformats.org/officeDocument/2006/relationships/slide" Target="slides/slide83.xml" /><Relationship Id="rId85" Type="http://schemas.openxmlformats.org/officeDocument/2006/relationships/slide" Target="slides/slide84.xml" /><Relationship Id="rId86" Type="http://schemas.openxmlformats.org/officeDocument/2006/relationships/slide" Target="slides/slide85.xml" /><Relationship Id="rId87" Type="http://schemas.openxmlformats.org/officeDocument/2006/relationships/slide" Target="slides/slide86.xml" /><Relationship Id="rId88" Type="http://schemas.openxmlformats.org/officeDocument/2006/relationships/slide" Target="slides/slide87.xml" /><Relationship Id="rId89" Type="http://schemas.openxmlformats.org/officeDocument/2006/relationships/slide" Target="slides/slide88.xml" /><Relationship Id="rId9" Type="http://schemas.openxmlformats.org/officeDocument/2006/relationships/slide" Target="slides/slide8.xml" /><Relationship Id="rId90" Type="http://schemas.openxmlformats.org/officeDocument/2006/relationships/tags" Target="tags/tag1.xml" /><Relationship Id="rId91" Type="http://schemas.openxmlformats.org/officeDocument/2006/relationships/presProps" Target="presProps.xml" /><Relationship Id="rId92" Type="http://schemas.openxmlformats.org/officeDocument/2006/relationships/viewProps" Target="viewProps.xml" /><Relationship Id="rId93" Type="http://schemas.openxmlformats.org/officeDocument/2006/relationships/theme" Target="theme/theme1.xml" /><Relationship Id="rId94" Type="http://schemas.openxmlformats.org/officeDocument/2006/relationships/tableStyles" Target="tableStyle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_rels/chart10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0.xlsx" /></Relationships>
</file>

<file path=ppt/charts/_rels/chart1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1.xlsx" /></Relationships>
</file>

<file path=ppt/charts/_rels/chart12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2.xlsx" /></Relationships>
</file>

<file path=ppt/charts/_rels/chart13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3.xlsx" /></Relationships>
</file>

<file path=ppt/charts/_rels/chart14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4.xlsx" /></Relationships>
</file>

<file path=ppt/charts/_rels/chart15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6.xlsx" /></Relationships>
</file>

<file path=ppt/charts/_rels/chart16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7.xlsx" /></Relationships>
</file>

<file path=ppt/charts/_rels/chart17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8.xlsx" /></Relationships>
</file>

<file path=ppt/charts/_rels/chart18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9.xlsx" /></Relationships>
</file>

<file path=ppt/charts/_rels/chart19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0.xlsx" /></Relationships>
</file>

<file path=ppt/charts/_rels/chart2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 /></Relationships>
</file>

<file path=ppt/charts/_rels/chart20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1.xlsx" /></Relationships>
</file>

<file path=ppt/charts/_rels/chart2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2.xlsx" /></Relationships>
</file>

<file path=ppt/charts/_rels/chart22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3.xlsx" /></Relationships>
</file>

<file path=ppt/charts/_rels/chart23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4.xlsx" /></Relationships>
</file>

<file path=ppt/charts/_rels/chart24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5.xlsx" /></Relationships>
</file>

<file path=ppt/charts/_rels/chart25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6.xlsx" /></Relationships>
</file>

<file path=ppt/charts/_rels/chart26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7.xlsx" /></Relationships>
</file>

<file path=ppt/charts/_rels/chart27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8.xlsx" /></Relationships>
</file>

<file path=ppt/charts/_rels/chart28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9.xlsx" /></Relationships>
</file>

<file path=ppt/charts/_rels/chart29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0.xlsx" /></Relationships>
</file>

<file path=ppt/charts/_rels/chart3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.xlsx" /></Relationships>
</file>

<file path=ppt/charts/_rels/chart30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1.xlsx" /></Relationships>
</file>

<file path=ppt/charts/_rels/chart3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2.xlsx" /></Relationships>
</file>

<file path=ppt/charts/_rels/chart32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3.xlsx" /></Relationships>
</file>

<file path=ppt/charts/_rels/chart33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4.xlsx" /></Relationships>
</file>

<file path=ppt/charts/_rels/chart34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5.xlsx" /></Relationships>
</file>

<file path=ppt/charts/_rels/chart35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6.xlsx" /></Relationships>
</file>

<file path=ppt/charts/_rels/chart36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7.xlsx" /></Relationships>
</file>

<file path=ppt/charts/_rels/chart4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.xlsx" /></Relationships>
</file>

<file path=ppt/charts/_rels/chart5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5.xlsx" /></Relationships>
</file>

<file path=ppt/charts/_rels/chart6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6.xlsx" /></Relationships>
</file>

<file path=ppt/charts/_rels/chart7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7.xlsx" /></Relationships>
</file>

<file path=ppt/charts/_rels/chart8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8.xlsx" /></Relationships>
</file>

<file path=ppt/charts/_rels/chart9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9.xlsx" /></Relationships>
</file>

<file path=ppt/charts/chart1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ineChart>
        <c:grouping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World</c:v>
                </c:pt>
              </c:strCache>
            </c:strRef>
          </c:tx>
          <c:spPr>
            <a:ln>
              <a:solidFill>
                <a:srgbClr val="2875DD"/>
              </a:solidFill>
            </a:ln>
          </c:spPr>
          <c:marker>
            <c:symbol val="circle"/>
            <c:spPr>
              <a:solidFill>
                <a:srgbClr val="2875DD"/>
              </a:solidFill>
              <a:ln>
                <a:solidFill>
                  <a:srgbClr val="2875DD"/>
                </a:solidFill>
              </a:ln>
            </c:spPr>
          </c:marker>
          <c:dLbls>
            <c:dLbl>
              <c:idx val="0"/>
              <c:numFmt formatCode="#,##0.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#,##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#,##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#,##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#,##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#,##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6"/>
              <c:numFmt formatCode="#,##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7"/>
              <c:numFmt formatCode="#,##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8"/>
              <c:numFmt formatCode="#,##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9"/>
              <c:numFmt formatCode="#,##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0"/>
              <c:numFmt formatCode="#,##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1"/>
              <c:numFmt formatCode="#,##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2"/>
              <c:numFmt formatCode="#,##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3"/>
              <c:numFmt formatCode="#,##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4"/>
              <c:numFmt formatCode="#,##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txPr>
              <a:bodyPr/>
              <a:p>
                <a:pPr>
                  <a:defRPr sz="1000" b="0" smtId="4294967295">
                    <a:solidFill>
                      <a:srgbClr val="0F283E"/>
                    </a:solidFill>
                    <a:latin typeface="Open Sans Light"/>
                  </a:defRPr>
                </a:pPr>
                <a:endParaRPr sz="1000" b="0" smtId="4294967295">
                  <a:solidFill>
                    <a:srgbClr val="0F283E"/>
                  </a:solidFill>
                  <a:latin typeface="Open Sans Light"/>
                </a:endParaR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numRef>
              <c:f>Sheet1!$A$2:$A$16</c:f>
              <c:numCache>
                <c:formatCode>General</c:formatCode>
                <c:ptCount val="15"/>
                <c:pt idx="0">
                  <c:v>1950</c:v>
                </c:pt>
                <c:pt idx="1">
                  <c:v>1976</c:v>
                </c:pt>
                <c:pt idx="2">
                  <c:v>1989</c:v>
                </c:pt>
                <c:pt idx="3">
                  <c:v>2002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  <c:pt idx="11">
                  <c:v>2015</c:v>
                </c:pt>
                <c:pt idx="12">
                  <c:v>2016</c:v>
                </c:pt>
                <c:pt idx="13">
                  <c:v>2017</c:v>
                </c:pt>
                <c:pt idx="14">
                  <c:v>2018</c:v>
                </c:pt>
              </c:numCache>
            </c:numRef>
          </c:cat>
          <c:val>
            <c:numRef>
              <c:f>Sheet1!$B$2:$B$16</c:f>
              <c:numCache>
                <c:ptCount val="15"/>
                <c:pt idx="0">
                  <c:v>1.5</c:v>
                </c:pt>
                <c:pt idx="1">
                  <c:v>50</c:v>
                </c:pt>
                <c:pt idx="2">
                  <c:v>100</c:v>
                </c:pt>
                <c:pt idx="3">
                  <c:v>200</c:v>
                </c:pt>
                <c:pt idx="4">
                  <c:v>245</c:v>
                </c:pt>
                <c:pt idx="5">
                  <c:v>250</c:v>
                </c:pt>
                <c:pt idx="6">
                  <c:v>270</c:v>
                </c:pt>
                <c:pt idx="7">
                  <c:v>279</c:v>
                </c:pt>
                <c:pt idx="8">
                  <c:v>288</c:v>
                </c:pt>
                <c:pt idx="9">
                  <c:v>299</c:v>
                </c:pt>
                <c:pt idx="10">
                  <c:v>311</c:v>
                </c:pt>
                <c:pt idx="11">
                  <c:v>322</c:v>
                </c:pt>
                <c:pt idx="12">
                  <c:v>335</c:v>
                </c:pt>
                <c:pt idx="13">
                  <c:v>348</c:v>
                </c:pt>
                <c:pt idx="14">
                  <c:v>359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Europe</c:v>
                </c:pt>
              </c:strCache>
            </c:strRef>
          </c:tx>
          <c:spPr>
            <a:ln>
              <a:solidFill>
                <a:srgbClr val="0F283E"/>
              </a:solidFill>
            </a:ln>
          </c:spPr>
          <c:marker>
            <c:symbol val="circle"/>
            <c:spPr>
              <a:solidFill>
                <a:srgbClr val="0F283E"/>
              </a:solidFill>
              <a:ln>
                <a:solidFill>
                  <a:srgbClr val="0F283E"/>
                </a:solidFill>
              </a:ln>
            </c:spPr>
          </c:marker>
          <c:dLbls>
            <c:dLbl>
              <c:idx val="0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#,##0.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#,##0.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#,##0.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#,##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#,##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6"/>
              <c:numFmt formatCode="#,##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7"/>
              <c:numFmt formatCode="#,##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8"/>
              <c:numFmt formatCode="#,##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9"/>
              <c:numFmt formatCode="#,##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0"/>
              <c:numFmt formatCode="#,##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1"/>
              <c:numFmt formatCode="#,##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2"/>
              <c:numFmt formatCode="#,##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3"/>
              <c:numFmt formatCode="#,##0.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4"/>
              <c:numFmt formatCode="#,##0.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txPr>
              <a:bodyPr/>
              <a:p>
                <a:pPr>
                  <a:defRPr sz="1000" b="0" smtId="4294967295">
                    <a:solidFill>
                      <a:srgbClr val="0F283E"/>
                    </a:solidFill>
                    <a:latin typeface="Open Sans Light"/>
                  </a:defRPr>
                </a:pPr>
                <a:endParaRPr sz="1000" b="0" smtId="4294967295">
                  <a:solidFill>
                    <a:srgbClr val="0F283E"/>
                  </a:solidFill>
                  <a:latin typeface="Open Sans Light"/>
                </a:endParaR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numRef>
              <c:f>Sheet1!$A$2:$A$16</c:f>
              <c:numCache>
                <c:formatCode>General</c:formatCode>
                <c:ptCount val="15"/>
                <c:pt idx="0">
                  <c:v>1950</c:v>
                </c:pt>
                <c:pt idx="1">
                  <c:v>1976</c:v>
                </c:pt>
                <c:pt idx="2">
                  <c:v>1989</c:v>
                </c:pt>
                <c:pt idx="3">
                  <c:v>2002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  <c:pt idx="11">
                  <c:v>2015</c:v>
                </c:pt>
                <c:pt idx="12">
                  <c:v>2016</c:v>
                </c:pt>
                <c:pt idx="13">
                  <c:v>2017</c:v>
                </c:pt>
                <c:pt idx="14">
                  <c:v>2018</c:v>
                </c:pt>
              </c:numCache>
            </c:numRef>
          </c:cat>
          <c:val>
            <c:numRef>
              <c:f>Sheet1!$C$2:$C$16</c:f>
              <c:numCache>
                <c:ptCount val="15"/>
                <c:pt idx="0">
                  <c:v>0.35</c:v>
                </c:pt>
                <c:pt idx="1">
                  <c:v>19.8</c:v>
                </c:pt>
                <c:pt idx="2">
                  <c:v>27.4</c:v>
                </c:pt>
                <c:pt idx="3">
                  <c:v>56.1</c:v>
                </c:pt>
                <c:pt idx="4">
                  <c:v>60</c:v>
                </c:pt>
                <c:pt idx="5">
                  <c:v>55</c:v>
                </c:pt>
                <c:pt idx="6">
                  <c:v>57</c:v>
                </c:pt>
                <c:pt idx="7">
                  <c:v>58</c:v>
                </c:pt>
                <c:pt idx="8">
                  <c:v>57</c:v>
                </c:pt>
                <c:pt idx="9">
                  <c:v>58</c:v>
                </c:pt>
                <c:pt idx="10">
                  <c:v>59</c:v>
                </c:pt>
                <c:pt idx="11">
                  <c:v>58</c:v>
                </c:pt>
                <c:pt idx="12">
                  <c:v>60</c:v>
                </c:pt>
                <c:pt idx="13">
                  <c:v>64.4</c:v>
                </c:pt>
                <c:pt idx="14">
                  <c:v>61.8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67451136"/>
        <c:axId val="66437120"/>
      </c:lineChart>
      <c:catAx>
        <c:axId val="67451136"/>
        <c:scaling>
          <c:orientation/>
        </c:scaling>
        <c:delete val="0"/>
        <c:axPos val="b"/>
        <c:numFmt formatCode="General" sourceLinked="1"/>
        <c:majorTickMark val="none"/>
        <c:minorTickMark val="none"/>
        <c:tickLblPos val="low"/>
        <c:spPr>
          <a:ln w="25400">
            <a:solidFill>
              <a:srgbClr val="2F2F2F"/>
            </a:solidFill>
          </a:ln>
        </c:spPr>
        <c:txPr>
          <a:bodyPr/>
          <a:p>
            <a:pPr>
              <a:defRPr sz="1000" b="0" smtId="4294967295">
                <a:solidFill>
                  <a:srgbClr val="0F283E"/>
                </a:solidFill>
                <a:latin typeface="Open Sans Light"/>
              </a:defRPr>
            </a:pPr>
            <a:endParaRPr sz="1000" b="0" smtId="4294967295">
              <a:solidFill>
                <a:srgbClr val="0F283E"/>
              </a:solidFill>
              <a:latin typeface="Open Sans Light"/>
            </a:endParaRPr>
          </a:p>
        </c:txPr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  <c:min val="0"/>
        </c:scaling>
        <c:delete val="0"/>
        <c:axPos val="l"/>
        <c:majorGridlines>
          <c:spPr>
            <a:ln>
              <a:solidFill>
                <a:srgbClr val="2F2F2F"/>
              </a:solidFill>
              <a:prstDash val="dot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sz="1000" b="0">
                    <a:solidFill>
                      <a:srgbClr val="0F283E"/>
                    </a:solidFill>
                    <a:latin typeface="Open Sans Light"/>
                  </a:rPr>
                  <a:t>Production volume in million metric tons</a:t>
                </a:r>
              </a:p>
            </c:rich>
          </c:tx>
          <c:overlay val="0"/>
        </c:title>
        <c:numFmt formatCode="#,##0" sourceLinked="0"/>
        <c:majorTickMark val="none"/>
        <c:minorTickMark val="none"/>
        <c:tickLblPos val="low"/>
        <c:spPr>
          <a:ln>
            <a:noFill/>
          </a:ln>
        </c:spPr>
        <c:txPr>
          <a:bodyPr/>
          <a:p>
            <a:pPr>
              <a:defRPr sz="1000" b="0" smtId="4294967295">
                <a:solidFill>
                  <a:srgbClr val="0F283E"/>
                </a:solidFill>
                <a:latin typeface="Open Sans Light"/>
              </a:defRPr>
            </a:pPr>
            <a:endParaRPr sz="1000" b="0" smtId="4294967295">
              <a:solidFill>
                <a:srgbClr val="0F283E"/>
              </a:solidFill>
              <a:latin typeface="Open Sans Light"/>
            </a:endParaRPr>
          </a:p>
        </c:txPr>
        <c:crossAx val="67451136"/>
        <c:crosses val="autoZero"/>
        <c:crossBetween val="between"/>
      </c:valAx>
    </c:plotArea>
    <c:legend>
      <c:legendPos val="t"/>
      <c:overlay val="0"/>
      <c:txPr>
        <a:bodyPr/>
        <a:p>
          <a:pPr>
            <a:defRPr sz="1000" smtId="4294967295">
              <a:solidFill>
                <a:srgbClr val="0F283E"/>
              </a:solidFill>
              <a:latin typeface="Open Sans Light"/>
            </a:defRPr>
          </a:pPr>
          <a:endParaRPr sz="1000" smtId="4294967295">
            <a:solidFill>
              <a:srgbClr val="0F283E"/>
            </a:solidFill>
            <a:latin typeface="Open Sans Light"/>
          </a:endParaRPr>
        </a:p>
      </c:txPr>
    </c:legend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charts/chart10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solidFill>
              <a:srgbClr val="2875DD"/>
            </a:solidFill>
            <a:ln>
              <a:solidFill>
                <a:srgbClr val="2875DD"/>
              </a:solidFill>
            </a:ln>
          </c:spPr>
          <c:invertIfNegative val="0"/>
          <c:dLbls>
            <c:dLbl>
              <c:idx val="0"/>
              <c:numFmt formatCode="#,##0.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txPr>
              <a:bodyPr/>
              <a:p>
                <a:pPr>
                  <a:defRPr sz="1000" b="0" smtId="4294967295">
                    <a:solidFill>
                      <a:srgbClr val="0F283E"/>
                    </a:solidFill>
                    <a:latin typeface="Open Sans Light"/>
                  </a:defRPr>
                </a:pPr>
                <a:endParaRPr sz="1000" b="0" smtId="4294967295">
                  <a:solidFill>
                    <a:srgbClr val="0F283E"/>
                  </a:solidFill>
                  <a:latin typeface="Open Sans Light"/>
                </a:endParaR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Sheet1!$A$2:$A$3</c:f>
              <c:strCache>
                <c:ptCount val="2"/>
                <c:pt idx="0">
                  <c:v>2016</c:v>
                </c:pt>
                <c:pt idx="1">
                  <c:v>2023*</c:v>
                </c:pt>
              </c:strCache>
            </c:strRef>
          </c:cat>
          <c:val>
            <c:numRef>
              <c:f>Sheet1!$B$2:$B$3</c:f>
              <c:numCache>
                <c:ptCount val="2"/>
                <c:pt idx="0">
                  <c:v>62.8</c:v>
                </c:pt>
                <c:pt idx="1">
                  <c:v>84.79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80"/>
        <c:overlap val="-30"/>
        <c:axId val="67451136"/>
        <c:axId val="66437120"/>
      </c:barChart>
      <c:catAx>
        <c:axId val="67451136"/>
        <c:scaling>
          <c:orientation/>
        </c:scaling>
        <c:delete val="0"/>
        <c:axPos val="b"/>
        <c:numFmt formatCode="General" sourceLinked="1"/>
        <c:majorTickMark val="none"/>
        <c:minorTickMark val="none"/>
        <c:tickLblPos val="low"/>
        <c:spPr>
          <a:ln w="25400">
            <a:solidFill>
              <a:srgbClr val="2F2F2F"/>
            </a:solidFill>
          </a:ln>
        </c:spPr>
        <c:txPr>
          <a:bodyPr/>
          <a:p>
            <a:pPr>
              <a:defRPr sz="1000" b="0" smtId="4294967295">
                <a:solidFill>
                  <a:srgbClr val="0F283E"/>
                </a:solidFill>
                <a:latin typeface="Open Sans Light"/>
              </a:defRPr>
            </a:pPr>
            <a:endParaRPr sz="1000" b="0" smtId="4294967295">
              <a:solidFill>
                <a:srgbClr val="0F283E"/>
              </a:solidFill>
              <a:latin typeface="Open Sans Light"/>
            </a:endParaRPr>
          </a:p>
        </c:txPr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  <c:min val="0"/>
        </c:scaling>
        <c:delete val="0"/>
        <c:axPos val="l"/>
        <c:majorGridlines>
          <c:spPr>
            <a:ln>
              <a:solidFill>
                <a:srgbClr val="2F2F2F"/>
              </a:solidFill>
              <a:prstDash val="dot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sz="1000" b="0">
                    <a:solidFill>
                      <a:srgbClr val="0F283E"/>
                    </a:solidFill>
                    <a:latin typeface="Open Sans Light"/>
                  </a:rPr>
                  <a:t>Market value in billion U.S. dollars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low"/>
        <c:spPr>
          <a:ln>
            <a:noFill/>
          </a:ln>
        </c:spPr>
        <c:txPr>
          <a:bodyPr/>
          <a:p>
            <a:pPr>
              <a:defRPr sz="1000" b="0" smtId="4294967295">
                <a:solidFill>
                  <a:srgbClr val="0F283E"/>
                </a:solidFill>
                <a:latin typeface="Open Sans Light"/>
              </a:defRPr>
            </a:pPr>
            <a:endParaRPr sz="1000" b="0" smtId="4294967295">
              <a:solidFill>
                <a:srgbClr val="0F283E"/>
              </a:solidFill>
              <a:latin typeface="Open Sans Light"/>
            </a:endParaRPr>
          </a:p>
        </c:txPr>
        <c:crossAx val="67451136"/>
        <c:crosses val="autoZero"/>
        <c:crossBetween val="between"/>
      </c:valAx>
    </c:plotArea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charts/chart11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solidFill>
              <a:srgbClr val="2875DD"/>
            </a:solidFill>
            <a:ln>
              <a:solidFill>
                <a:srgbClr val="2875DD"/>
              </a:solidFill>
            </a:ln>
          </c:spPr>
          <c:invertIfNegative val="0"/>
          <c:dLbls>
            <c:dLbl>
              <c:idx val="0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txPr>
              <a:bodyPr/>
              <a:p>
                <a:pPr>
                  <a:defRPr sz="1000" b="0" smtId="4294967295">
                    <a:solidFill>
                      <a:srgbClr val="0F283E"/>
                    </a:solidFill>
                    <a:latin typeface="Open Sans Light"/>
                  </a:defRPr>
                </a:pPr>
                <a:endParaRPr sz="1000" b="0" smtId="4294967295">
                  <a:solidFill>
                    <a:srgbClr val="0F283E"/>
                  </a:solidFill>
                  <a:latin typeface="Open Sans Light"/>
                </a:endParaR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Sheet1!$A$2:$A$3</c:f>
              <c:strCache>
                <c:ptCount val="2"/>
                <c:pt idx="0">
                  <c:v>2016</c:v>
                </c:pt>
                <c:pt idx="1">
                  <c:v>2022*</c:v>
                </c:pt>
              </c:strCache>
            </c:strRef>
          </c:cat>
          <c:val>
            <c:numRef>
              <c:f>Sheet1!$B$2:$B$3</c:f>
              <c:numCache>
                <c:ptCount val="2"/>
                <c:pt idx="0">
                  <c:v>51.33</c:v>
                </c:pt>
                <c:pt idx="1">
                  <c:v>66.96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80"/>
        <c:overlap val="-30"/>
        <c:axId val="67451136"/>
        <c:axId val="66437120"/>
      </c:barChart>
      <c:catAx>
        <c:axId val="67451136"/>
        <c:scaling>
          <c:orientation/>
        </c:scaling>
        <c:delete val="0"/>
        <c:axPos val="b"/>
        <c:numFmt formatCode="General" sourceLinked="1"/>
        <c:majorTickMark val="none"/>
        <c:minorTickMark val="none"/>
        <c:tickLblPos val="low"/>
        <c:spPr>
          <a:ln w="25400">
            <a:solidFill>
              <a:srgbClr val="2F2F2F"/>
            </a:solidFill>
          </a:ln>
        </c:spPr>
        <c:txPr>
          <a:bodyPr/>
          <a:p>
            <a:pPr>
              <a:defRPr sz="1000" b="0" smtId="4294967295">
                <a:solidFill>
                  <a:srgbClr val="0F283E"/>
                </a:solidFill>
                <a:latin typeface="Open Sans Light"/>
              </a:defRPr>
            </a:pPr>
            <a:endParaRPr sz="1000" b="0" smtId="4294967295">
              <a:solidFill>
                <a:srgbClr val="0F283E"/>
              </a:solidFill>
              <a:latin typeface="Open Sans Light"/>
            </a:endParaRPr>
          </a:p>
        </c:txPr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  <c:min val="0"/>
        </c:scaling>
        <c:delete val="0"/>
        <c:axPos val="l"/>
        <c:majorGridlines>
          <c:spPr>
            <a:ln>
              <a:solidFill>
                <a:srgbClr val="2F2F2F"/>
              </a:solidFill>
              <a:prstDash val="dot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sz="1000" b="0">
                    <a:solidFill>
                      <a:srgbClr val="0F283E"/>
                    </a:solidFill>
                    <a:latin typeface="Open Sans Light"/>
                  </a:rPr>
                  <a:t>Production in million metric tons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low"/>
        <c:spPr>
          <a:ln>
            <a:noFill/>
          </a:ln>
        </c:spPr>
        <c:txPr>
          <a:bodyPr/>
          <a:p>
            <a:pPr>
              <a:defRPr sz="1000" b="0" smtId="4294967295">
                <a:solidFill>
                  <a:srgbClr val="0F283E"/>
                </a:solidFill>
                <a:latin typeface="Open Sans Light"/>
              </a:defRPr>
            </a:pPr>
            <a:endParaRPr sz="1000" b="0" smtId="4294967295">
              <a:solidFill>
                <a:srgbClr val="0F283E"/>
              </a:solidFill>
              <a:latin typeface="Open Sans Light"/>
            </a:endParaRPr>
          </a:p>
        </c:txPr>
        <c:crossAx val="67451136"/>
        <c:crosses val="autoZero"/>
        <c:crossBetween val="between"/>
      </c:valAx>
    </c:plotArea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charts/chart12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solidFill>
              <a:srgbClr val="2875DD"/>
            </a:solidFill>
            <a:ln>
              <a:solidFill>
                <a:srgbClr val="2875DD"/>
              </a:solidFill>
            </a:ln>
          </c:spPr>
          <c:invertIfNegative val="0"/>
          <c:dLbls>
            <c:dLbl>
              <c:idx val="0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#,##0.0%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#,##0.0%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6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txPr>
              <a:bodyPr/>
              <a:p>
                <a:pPr>
                  <a:defRPr sz="1000" b="0" smtId="4294967295">
                    <a:solidFill>
                      <a:srgbClr val="0F283E"/>
                    </a:solidFill>
                    <a:latin typeface="Open Sans Light"/>
                  </a:defRPr>
                </a:pPr>
                <a:endParaRPr sz="1000" b="0" smtId="4294967295">
                  <a:solidFill>
                    <a:srgbClr val="0F283E"/>
                  </a:solidFill>
                  <a:latin typeface="Open Sans Light"/>
                </a:endParaR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Sheet1!$A$2:$A$8</c:f>
              <c:strCache>
                <c:ptCount val="7"/>
                <c:pt idx="0">
                  <c:v>Asia</c:v>
                </c:pt>
                <c:pt idx="1">
                  <c:v>North America</c:v>
                </c:pt>
                <c:pt idx="2">
                  <c:v>Middle East</c:v>
                </c:pt>
                <c:pt idx="3">
                  <c:v>Europe</c:v>
                </c:pt>
                <c:pt idx="4">
                  <c:v>South America</c:v>
                </c:pt>
                <c:pt idx="5">
                  <c:v>Africa</c:v>
                </c:pt>
                <c:pt idx="6">
                  <c:v>Others</c:v>
                </c:pt>
              </c:strCache>
            </c:strRef>
          </c:cat>
          <c:val>
            <c:numRef>
              <c:f>Sheet1!$B$2:$B$8</c:f>
              <c:numCache>
                <c:ptCount val="7"/>
                <c:pt idx="0">
                  <c:v>0.36</c:v>
                </c:pt>
                <c:pt idx="1">
                  <c:v>0.2</c:v>
                </c:pt>
                <c:pt idx="2">
                  <c:v>0.17</c:v>
                </c:pt>
                <c:pt idx="3">
                  <c:v>0.15</c:v>
                </c:pt>
                <c:pt idx="4">
                  <c:v>0.035</c:v>
                </c:pt>
                <c:pt idx="5">
                  <c:v>0.025</c:v>
                </c:pt>
                <c:pt idx="6">
                  <c:v>0.06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80"/>
        <c:overlap val="-30"/>
        <c:axId val="67451136"/>
        <c:axId val="66437120"/>
      </c:barChart>
      <c:catAx>
        <c:axId val="67451136"/>
        <c:scaling>
          <c:orientation val="maxMin"/>
        </c:scaling>
        <c:delete val="0"/>
        <c:axPos val="t"/>
        <c:numFmt formatCode="General" sourceLinked="1"/>
        <c:majorTickMark val="none"/>
        <c:minorTickMark val="none"/>
        <c:tickLblPos val="low"/>
        <c:spPr>
          <a:ln w="25400">
            <a:solidFill>
              <a:srgbClr val="2F2F2F"/>
            </a:solidFill>
          </a:ln>
        </c:spPr>
        <c:txPr>
          <a:bodyPr/>
          <a:p>
            <a:pPr>
              <a:defRPr sz="1000" b="0" smtId="4294967295">
                <a:solidFill>
                  <a:srgbClr val="0F283E"/>
                </a:solidFill>
                <a:latin typeface="Open Sans Light"/>
              </a:defRPr>
            </a:pPr>
            <a:endParaRPr sz="1000" b="0" smtId="4294967295">
              <a:solidFill>
                <a:srgbClr val="0F283E"/>
              </a:solidFill>
              <a:latin typeface="Open Sans Light"/>
            </a:endParaRPr>
          </a:p>
        </c:txPr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  <c:min val="0"/>
        </c:scaling>
        <c:delete val="0"/>
        <c:axPos val="b"/>
        <c:majorGridlines>
          <c:spPr>
            <a:ln>
              <a:solidFill>
                <a:srgbClr val="2F2F2F"/>
              </a:solidFill>
              <a:prstDash val="dot"/>
            </a:ln>
          </c:spPr>
        </c:majorGridlines>
        <c:numFmt formatCode="#,##0.0%" sourceLinked="0"/>
        <c:majorTickMark val="none"/>
        <c:minorTickMark val="none"/>
        <c:spPr>
          <a:ln>
            <a:noFill/>
          </a:ln>
        </c:spPr>
        <c:txPr>
          <a:bodyPr/>
          <a:p>
            <a:pPr>
              <a:defRPr sz="1000" b="0" smtId="4294967295">
                <a:solidFill>
                  <a:srgbClr val="0F283E"/>
                </a:solidFill>
                <a:latin typeface="Open Sans Light"/>
              </a:defRPr>
            </a:pPr>
            <a:endParaRPr sz="1000" b="0" smtId="4294967295">
              <a:solidFill>
                <a:srgbClr val="0F283E"/>
              </a:solidFill>
              <a:latin typeface="Open Sans Light"/>
            </a:endParaRPr>
          </a:p>
        </c:txPr>
        <c:crossAx val="67451136"/>
        <c:crosses val="autoZero"/>
        <c:crossBetween val="between"/>
      </c:valAx>
    </c:plotArea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charts/chart13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solidFill>
              <a:srgbClr val="2875DD"/>
            </a:solidFill>
            <a:ln>
              <a:solidFill>
                <a:srgbClr val="2875DD"/>
              </a:solidFill>
            </a:ln>
          </c:spPr>
          <c:invertIfNegative val="0"/>
          <c:dLbls>
            <c:dLbl>
              <c:idx val="0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txPr>
              <a:bodyPr/>
              <a:p>
                <a:pPr>
                  <a:defRPr sz="1000" b="0" smtId="4294967295">
                    <a:solidFill>
                      <a:srgbClr val="0F283E"/>
                    </a:solidFill>
                    <a:latin typeface="Open Sans Light"/>
                  </a:defRPr>
                </a:pPr>
                <a:endParaRPr sz="1000" b="0" smtId="4294967295">
                  <a:solidFill>
                    <a:srgbClr val="0F283E"/>
                  </a:solidFill>
                  <a:latin typeface="Open Sans Light"/>
                </a:endParaR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Sheet1!$A$2:$A$3</c:f>
              <c:strCache>
                <c:ptCount val="2"/>
                <c:pt idx="0">
                  <c:v>2017*</c:v>
                </c:pt>
                <c:pt idx="1">
                  <c:v>2022**</c:v>
                </c:pt>
              </c:strCache>
            </c:strRef>
          </c:cat>
          <c:val>
            <c:numRef>
              <c:f>Sheet1!$B$2:$B$3</c:f>
              <c:numCache>
                <c:ptCount val="2"/>
                <c:pt idx="0">
                  <c:v>51.89</c:v>
                </c:pt>
                <c:pt idx="1">
                  <c:v>67.83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80"/>
        <c:overlap val="-30"/>
        <c:axId val="67451136"/>
        <c:axId val="66437120"/>
      </c:barChart>
      <c:catAx>
        <c:axId val="67451136"/>
        <c:scaling>
          <c:orientation/>
        </c:scaling>
        <c:delete val="0"/>
        <c:axPos val="b"/>
        <c:numFmt formatCode="General" sourceLinked="1"/>
        <c:majorTickMark val="none"/>
        <c:minorTickMark val="none"/>
        <c:tickLblPos val="low"/>
        <c:spPr>
          <a:ln w="25400">
            <a:solidFill>
              <a:srgbClr val="2F2F2F"/>
            </a:solidFill>
          </a:ln>
        </c:spPr>
        <c:txPr>
          <a:bodyPr/>
          <a:p>
            <a:pPr>
              <a:defRPr sz="1000" b="0" smtId="4294967295">
                <a:solidFill>
                  <a:srgbClr val="0F283E"/>
                </a:solidFill>
                <a:latin typeface="Open Sans Light"/>
              </a:defRPr>
            </a:pPr>
            <a:endParaRPr sz="1000" b="0" smtId="4294967295">
              <a:solidFill>
                <a:srgbClr val="0F283E"/>
              </a:solidFill>
              <a:latin typeface="Open Sans Light"/>
            </a:endParaRPr>
          </a:p>
        </c:txPr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  <c:min val="0"/>
        </c:scaling>
        <c:delete val="0"/>
        <c:axPos val="l"/>
        <c:majorGridlines>
          <c:spPr>
            <a:ln>
              <a:solidFill>
                <a:srgbClr val="2F2F2F"/>
              </a:solidFill>
              <a:prstDash val="dot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sz="1000" b="0">
                    <a:solidFill>
                      <a:srgbClr val="0F283E"/>
                    </a:solidFill>
                    <a:latin typeface="Open Sans Light"/>
                  </a:rPr>
                  <a:t>Market value in billion U.S. dollars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low"/>
        <c:spPr>
          <a:ln>
            <a:noFill/>
          </a:ln>
        </c:spPr>
        <c:txPr>
          <a:bodyPr/>
          <a:p>
            <a:pPr>
              <a:defRPr sz="1000" b="0" smtId="4294967295">
                <a:solidFill>
                  <a:srgbClr val="0F283E"/>
                </a:solidFill>
                <a:latin typeface="Open Sans Light"/>
              </a:defRPr>
            </a:pPr>
            <a:endParaRPr sz="1000" b="0" smtId="4294967295">
              <a:solidFill>
                <a:srgbClr val="0F283E"/>
              </a:solidFill>
              <a:latin typeface="Open Sans Light"/>
            </a:endParaRPr>
          </a:p>
        </c:txPr>
        <c:crossAx val="67451136"/>
        <c:crosses val="autoZero"/>
        <c:crossBetween val="between"/>
      </c:valAx>
    </c:plotArea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charts/chart14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solidFill>
              <a:srgbClr val="2875DD"/>
            </a:solidFill>
            <a:ln>
              <a:solidFill>
                <a:srgbClr val="2875DD"/>
              </a:solidFill>
            </a:ln>
          </c:spPr>
          <c:invertIfNegative val="0"/>
          <c:dLbls>
            <c:dLbl>
              <c:idx val="0"/>
              <c:numFmt formatCode="#,##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#,##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#,##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#,##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#,##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#,##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6"/>
              <c:numFmt formatCode="#,##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7"/>
              <c:numFmt formatCode="#,##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8"/>
              <c:numFmt formatCode="#,##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9"/>
              <c:numFmt formatCode="#,##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0"/>
              <c:numFmt formatCode="#,##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1"/>
              <c:numFmt formatCode="#,##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2"/>
              <c:numFmt formatCode="#,##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3"/>
              <c:numFmt formatCode="#,##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4"/>
              <c:numFmt formatCode="#,##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txPr>
              <a:bodyPr/>
              <a:p>
                <a:pPr>
                  <a:defRPr sz="800" b="0" smtId="4294967295">
                    <a:solidFill>
                      <a:srgbClr val="0F283E"/>
                    </a:solidFill>
                    <a:latin typeface="Open Sans Light"/>
                  </a:defRPr>
                </a:pPr>
                <a:endParaRPr sz="800" b="0" smtId="4294967295">
                  <a:solidFill>
                    <a:srgbClr val="0F283E"/>
                  </a:solidFill>
                  <a:latin typeface="Open Sans Light"/>
                </a:endParaR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Sheet1!$A$2:$A$16</c:f>
              <c:strCache>
                <c:ptCount val="15"/>
                <c:pt idx="0">
                  <c:v>Sasol</c:v>
                </c:pt>
                <c:pt idx="1">
                  <c:v>Shenhua</c:v>
                </c:pt>
                <c:pt idx="2">
                  <c:v>EM Meerhout</c:v>
                </c:pt>
                <c:pt idx="3">
                  <c:v>EM Baton Rouge</c:v>
                </c:pt>
                <c:pt idx="4">
                  <c:v>Formosa</c:v>
                </c:pt>
                <c:pt idx="5">
                  <c:v>Reliance</c:v>
                </c:pt>
                <c:pt idx="6">
                  <c:v>SABIC</c:v>
                </c:pt>
                <c:pt idx="7">
                  <c:v>Confidential</c:v>
                </c:pt>
                <c:pt idx="8">
                  <c:v>Gazprom/Novy Uregoy</c:v>
                </c:pt>
                <c:pt idx="9">
                  <c:v>Borouge</c:v>
                </c:pt>
                <c:pt idx="10">
                  <c:v>Dow</c:v>
                </c:pt>
                <c:pt idx="11">
                  <c:v>EM Antwerp</c:v>
                </c:pt>
                <c:pt idx="12">
                  <c:v>Sadara</c:v>
                </c:pt>
                <c:pt idx="13">
                  <c:v>Kemya</c:v>
                </c:pt>
                <c:pt idx="14">
                  <c:v>Braskem-Idesa</c:v>
                </c:pt>
              </c:strCache>
            </c:strRef>
          </c:cat>
          <c:val>
            <c:numRef>
              <c:f>Sheet1!$B$2:$B$16</c:f>
              <c:numCache>
                <c:ptCount val="15"/>
                <c:pt idx="0">
                  <c:v>640</c:v>
                </c:pt>
                <c:pt idx="1">
                  <c:v>600</c:v>
                </c:pt>
                <c:pt idx="2">
                  <c:v>500</c:v>
                </c:pt>
                <c:pt idx="3">
                  <c:v>400</c:v>
                </c:pt>
                <c:pt idx="4">
                  <c:v>400</c:v>
                </c:pt>
                <c:pt idx="5">
                  <c:v>400</c:v>
                </c:pt>
                <c:pt idx="6">
                  <c:v>400</c:v>
                </c:pt>
                <c:pt idx="7">
                  <c:v>370</c:v>
                </c:pt>
                <c:pt idx="8">
                  <c:v>366</c:v>
                </c:pt>
                <c:pt idx="9">
                  <c:v>350</c:v>
                </c:pt>
                <c:pt idx="10">
                  <c:v>350</c:v>
                </c:pt>
                <c:pt idx="11">
                  <c:v>350</c:v>
                </c:pt>
                <c:pt idx="12">
                  <c:v>350</c:v>
                </c:pt>
                <c:pt idx="13">
                  <c:v>320</c:v>
                </c:pt>
                <c:pt idx="14">
                  <c:v>300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80"/>
        <c:overlap val="-30"/>
        <c:axId val="67451136"/>
        <c:axId val="66437120"/>
      </c:barChart>
      <c:catAx>
        <c:axId val="67451136"/>
        <c:scaling>
          <c:orientation val="maxMin"/>
        </c:scaling>
        <c:delete val="0"/>
        <c:axPos val="t"/>
        <c:numFmt formatCode="General" sourceLinked="1"/>
        <c:majorTickMark val="none"/>
        <c:minorTickMark val="none"/>
        <c:tickLblPos val="low"/>
        <c:spPr>
          <a:ln w="25400">
            <a:solidFill>
              <a:srgbClr val="2F2F2F"/>
            </a:solidFill>
          </a:ln>
        </c:spPr>
        <c:txPr>
          <a:bodyPr/>
          <a:p>
            <a:pPr>
              <a:defRPr sz="1000" b="0" smtId="4294967295">
                <a:solidFill>
                  <a:srgbClr val="0F283E"/>
                </a:solidFill>
                <a:latin typeface="Open Sans Light"/>
              </a:defRPr>
            </a:pPr>
            <a:endParaRPr sz="1000" b="0" smtId="4294967295">
              <a:solidFill>
                <a:srgbClr val="0F283E"/>
              </a:solidFill>
              <a:latin typeface="Open Sans Light"/>
            </a:endParaRPr>
          </a:p>
        </c:txPr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  <c:min val="0"/>
        </c:scaling>
        <c:delete val="0"/>
        <c:axPos val="b"/>
        <c:majorGridlines>
          <c:spPr>
            <a:ln>
              <a:solidFill>
                <a:srgbClr val="2F2F2F"/>
              </a:solidFill>
              <a:prstDash val="dot"/>
            </a:ln>
          </c:spPr>
        </c:majorGridlines>
        <c:numFmt formatCode="General" sourceLinked="1"/>
        <c:majorTickMark val="none"/>
        <c:minorTickMark val="none"/>
        <c:spPr>
          <a:ln>
            <a:noFill/>
          </a:ln>
        </c:spPr>
        <c:txPr>
          <a:bodyPr/>
          <a:p>
            <a:pPr>
              <a:defRPr sz="1000" b="0" smtId="4294967295">
                <a:solidFill>
                  <a:srgbClr val="0F283E"/>
                </a:solidFill>
                <a:latin typeface="Open Sans Light"/>
              </a:defRPr>
            </a:pPr>
            <a:endParaRPr sz="1000" b="0" smtId="4294967295">
              <a:solidFill>
                <a:srgbClr val="0F283E"/>
              </a:solidFill>
              <a:latin typeface="Open Sans Light"/>
            </a:endParaRPr>
          </a:p>
        </c:txPr>
        <c:crossAx val="67451136"/>
        <c:crosses val="autoZero"/>
        <c:crossBetween val="between"/>
      </c:valAx>
    </c:plotArea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charts/chart15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solidFill>
              <a:srgbClr val="2875DD"/>
            </a:solidFill>
            <a:ln>
              <a:solidFill>
                <a:srgbClr val="2875DD"/>
              </a:solidFill>
            </a:ln>
          </c:spPr>
          <c:invertIfNegative val="0"/>
          <c:dLbls>
            <c:dLbl>
              <c:idx val="0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txPr>
              <a:bodyPr/>
              <a:p>
                <a:pPr>
                  <a:defRPr sz="1000" b="0" smtId="4294967295">
                    <a:solidFill>
                      <a:srgbClr val="0F283E"/>
                    </a:solidFill>
                    <a:latin typeface="Open Sans Light"/>
                  </a:defRPr>
                </a:pPr>
                <a:endParaRPr sz="1000" b="0" smtId="4294967295">
                  <a:solidFill>
                    <a:srgbClr val="0F283E"/>
                  </a:solidFill>
                  <a:latin typeface="Open Sans Light"/>
                </a:endParaR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Sheet1!$A$2:$A$5</c:f>
              <c:strCache>
                <c:ptCount val="4"/>
                <c:pt idx="0">
                  <c:v>Europe</c:v>
                </c:pt>
                <c:pt idx="1">
                  <c:v>Asia</c:v>
                </c:pt>
                <c:pt idx="2">
                  <c:v>North America</c:v>
                </c:pt>
                <c:pt idx="3">
                  <c:v>Rest of world</c:v>
                </c:pt>
              </c:strCache>
            </c:strRef>
          </c:cat>
          <c:val>
            <c:numRef>
              <c:f>Sheet1!$B$2:$B$5</c:f>
              <c:numCache>
                <c:ptCount val="4"/>
                <c:pt idx="0">
                  <c:v>0.29</c:v>
                </c:pt>
                <c:pt idx="1">
                  <c:v>0.29</c:v>
                </c:pt>
                <c:pt idx="2">
                  <c:v>0.17</c:v>
                </c:pt>
                <c:pt idx="3">
                  <c:v>0.25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80"/>
        <c:overlap val="-30"/>
        <c:axId val="67451136"/>
        <c:axId val="66437120"/>
      </c:barChart>
      <c:catAx>
        <c:axId val="67451136"/>
        <c:scaling>
          <c:orientation/>
        </c:scaling>
        <c:delete val="0"/>
        <c:axPos val="b"/>
        <c:numFmt formatCode="General" sourceLinked="1"/>
        <c:majorTickMark val="none"/>
        <c:minorTickMark val="none"/>
        <c:tickLblPos val="low"/>
        <c:spPr>
          <a:ln w="25400">
            <a:solidFill>
              <a:srgbClr val="2F2F2F"/>
            </a:solidFill>
          </a:ln>
        </c:spPr>
        <c:txPr>
          <a:bodyPr/>
          <a:p>
            <a:pPr>
              <a:defRPr sz="1000" b="0" smtId="4294967295">
                <a:solidFill>
                  <a:srgbClr val="0F283E"/>
                </a:solidFill>
                <a:latin typeface="Open Sans Light"/>
              </a:defRPr>
            </a:pPr>
            <a:endParaRPr sz="1000" b="0" smtId="4294967295">
              <a:solidFill>
                <a:srgbClr val="0F283E"/>
              </a:solidFill>
              <a:latin typeface="Open Sans Light"/>
            </a:endParaRPr>
          </a:p>
        </c:txPr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  <c:min val="0"/>
        </c:scaling>
        <c:delete val="0"/>
        <c:axPos val="l"/>
        <c:majorGridlines>
          <c:spPr>
            <a:ln>
              <a:solidFill>
                <a:srgbClr val="2F2F2F"/>
              </a:solidFill>
              <a:prstDash val="dot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sz="1000" b="0">
                    <a:solidFill>
                      <a:srgbClr val="0F283E"/>
                    </a:solidFill>
                    <a:latin typeface="Open Sans Light"/>
                  </a:rPr>
                  <a:t>Share of production</a:t>
                </a:r>
              </a:p>
            </c:rich>
          </c:tx>
          <c:overlay val="0"/>
        </c:title>
        <c:numFmt formatCode="#,##0.0%" sourceLinked="0"/>
        <c:majorTickMark val="none"/>
        <c:minorTickMark val="none"/>
        <c:tickLblPos val="low"/>
        <c:spPr>
          <a:ln>
            <a:noFill/>
          </a:ln>
        </c:spPr>
        <c:txPr>
          <a:bodyPr/>
          <a:p>
            <a:pPr>
              <a:defRPr sz="1000" b="0" smtId="4294967295">
                <a:solidFill>
                  <a:srgbClr val="0F283E"/>
                </a:solidFill>
                <a:latin typeface="Open Sans Light"/>
              </a:defRPr>
            </a:pPr>
            <a:endParaRPr sz="1000" b="0" smtId="4294967295">
              <a:solidFill>
                <a:srgbClr val="0F283E"/>
              </a:solidFill>
              <a:latin typeface="Open Sans Light"/>
            </a:endParaRPr>
          </a:p>
        </c:txPr>
        <c:crossAx val="67451136"/>
        <c:crosses val="autoZero"/>
        <c:crossBetween val="between"/>
      </c:valAx>
    </c:plotArea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charts/chart16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solidFill>
              <a:srgbClr val="2875DD"/>
            </a:solidFill>
            <a:ln>
              <a:solidFill>
                <a:srgbClr val="2875DD"/>
              </a:solidFill>
            </a:ln>
          </c:spPr>
          <c:invertIfNegative val="0"/>
          <c:dLbls>
            <c:dLbl>
              <c:idx val="0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txPr>
              <a:bodyPr/>
              <a:p>
                <a:pPr>
                  <a:defRPr sz="1000" b="0" smtId="4294967295">
                    <a:solidFill>
                      <a:srgbClr val="0F283E"/>
                    </a:solidFill>
                    <a:latin typeface="Open Sans Light"/>
                  </a:defRPr>
                </a:pPr>
                <a:endParaRPr sz="1000" b="0" smtId="4294967295">
                  <a:solidFill>
                    <a:srgbClr val="0F283E"/>
                  </a:solidFill>
                  <a:latin typeface="Open Sans Light"/>
                </a:endParaR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Sheet1!$A$2:$A$6</c:f>
              <c:strCache>
                <c:ptCount val="5"/>
                <c:pt idx="0">
                  <c:v>Films</c:v>
                </c:pt>
                <c:pt idx="1">
                  <c:v>Extrusion coating</c:v>
                </c:pt>
                <c:pt idx="2">
                  <c:v>Injection molding</c:v>
                </c:pt>
                <c:pt idx="3">
                  <c:v>Wire and cable</c:v>
                </c:pt>
                <c:pt idx="4">
                  <c:v>Others</c:v>
                </c:pt>
              </c:strCache>
            </c:strRef>
          </c:cat>
          <c:val>
            <c:numRef>
              <c:f>Sheet1!$B$2:$B$6</c:f>
              <c:numCache>
                <c:ptCount val="5"/>
                <c:pt idx="0">
                  <c:v>0.76</c:v>
                </c:pt>
                <c:pt idx="1">
                  <c:v>0.08</c:v>
                </c:pt>
                <c:pt idx="2">
                  <c:v>0.05</c:v>
                </c:pt>
                <c:pt idx="3">
                  <c:v>0.04</c:v>
                </c:pt>
                <c:pt idx="4">
                  <c:v>0.07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80"/>
        <c:overlap val="-30"/>
        <c:axId val="67451136"/>
        <c:axId val="66437120"/>
      </c:barChart>
      <c:catAx>
        <c:axId val="67451136"/>
        <c:scaling>
          <c:orientation/>
        </c:scaling>
        <c:delete val="0"/>
        <c:axPos val="b"/>
        <c:numFmt formatCode="General" sourceLinked="1"/>
        <c:majorTickMark val="none"/>
        <c:minorTickMark val="none"/>
        <c:tickLblPos val="low"/>
        <c:spPr>
          <a:ln w="25400">
            <a:solidFill>
              <a:srgbClr val="2F2F2F"/>
            </a:solidFill>
          </a:ln>
        </c:spPr>
        <c:txPr>
          <a:bodyPr/>
          <a:p>
            <a:pPr>
              <a:defRPr sz="1000" b="0" smtId="4294967295">
                <a:solidFill>
                  <a:srgbClr val="0F283E"/>
                </a:solidFill>
                <a:latin typeface="Open Sans Light"/>
              </a:defRPr>
            </a:pPr>
            <a:endParaRPr sz="1000" b="0" smtId="4294967295">
              <a:solidFill>
                <a:srgbClr val="0F283E"/>
              </a:solidFill>
              <a:latin typeface="Open Sans Light"/>
            </a:endParaRPr>
          </a:p>
        </c:txPr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  <c:min val="0"/>
        </c:scaling>
        <c:delete val="0"/>
        <c:axPos val="l"/>
        <c:majorGridlines>
          <c:spPr>
            <a:ln>
              <a:solidFill>
                <a:srgbClr val="2F2F2F"/>
              </a:solidFill>
              <a:prstDash val="dot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sz="1000" b="0">
                    <a:solidFill>
                      <a:srgbClr val="0F283E"/>
                    </a:solidFill>
                    <a:latin typeface="Open Sans Light"/>
                  </a:rPr>
                  <a:t>Share of consumption</a:t>
                </a:r>
              </a:p>
            </c:rich>
          </c:tx>
          <c:overlay val="0"/>
        </c:title>
        <c:numFmt formatCode="#,##0.0%" sourceLinked="0"/>
        <c:majorTickMark val="none"/>
        <c:minorTickMark val="none"/>
        <c:tickLblPos val="low"/>
        <c:spPr>
          <a:ln>
            <a:noFill/>
          </a:ln>
        </c:spPr>
        <c:txPr>
          <a:bodyPr/>
          <a:p>
            <a:pPr>
              <a:defRPr sz="1000" b="0" smtId="4294967295">
                <a:solidFill>
                  <a:srgbClr val="0F283E"/>
                </a:solidFill>
                <a:latin typeface="Open Sans Light"/>
              </a:defRPr>
            </a:pPr>
            <a:endParaRPr sz="1000" b="0" smtId="4294967295">
              <a:solidFill>
                <a:srgbClr val="0F283E"/>
              </a:solidFill>
              <a:latin typeface="Open Sans Light"/>
            </a:endParaRPr>
          </a:p>
        </c:txPr>
        <c:crossAx val="67451136"/>
        <c:crosses val="autoZero"/>
        <c:crossBetween val="between"/>
      </c:valAx>
    </c:plotArea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charts/chart17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solidFill>
              <a:srgbClr val="2875DD"/>
            </a:solidFill>
            <a:ln>
              <a:solidFill>
                <a:srgbClr val="2875DD"/>
              </a:solidFill>
            </a:ln>
          </c:spPr>
          <c:invertIfNegative val="0"/>
          <c:dLbls>
            <c:dLbl>
              <c:idx val="0"/>
              <c:numFmt formatCode="#,##0.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6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7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txPr>
              <a:bodyPr/>
              <a:p>
                <a:pPr>
                  <a:defRPr sz="1000" b="0" smtId="4294967295">
                    <a:solidFill>
                      <a:srgbClr val="0F283E"/>
                    </a:solidFill>
                    <a:latin typeface="Open Sans Light"/>
                  </a:defRPr>
                </a:pPr>
                <a:endParaRPr sz="1000" b="0" smtId="4294967295">
                  <a:solidFill>
                    <a:srgbClr val="0F283E"/>
                  </a:solidFill>
                  <a:latin typeface="Open Sans Light"/>
                </a:endParaR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numRef>
              <c:f>Sheet1!$A$2:$A$9</c:f>
              <c:numCache>
                <c:formatCode>General</c:formatCode>
                <c:ptCount val="8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  <c:pt idx="6">
                  <c:v>2019</c:v>
                </c:pt>
                <c:pt idx="7">
                  <c:v>2020</c:v>
                </c:pt>
              </c:numCache>
            </c:numRef>
          </c:cat>
          <c:val>
            <c:numRef>
              <c:f>Sheet1!$B$2:$B$9</c:f>
              <c:numCache>
                <c:ptCount val="8"/>
                <c:pt idx="0">
                  <c:v>38.5</c:v>
                </c:pt>
                <c:pt idx="1">
                  <c:v>40.16</c:v>
                </c:pt>
                <c:pt idx="2">
                  <c:v>42.17</c:v>
                </c:pt>
                <c:pt idx="3">
                  <c:v>44.27</c:v>
                </c:pt>
                <c:pt idx="4">
                  <c:v>46.49</c:v>
                </c:pt>
                <c:pt idx="5">
                  <c:v>48.81</c:v>
                </c:pt>
                <c:pt idx="6">
                  <c:v>51.25</c:v>
                </c:pt>
                <c:pt idx="7">
                  <c:v>53.81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80"/>
        <c:overlap val="-30"/>
        <c:axId val="67451136"/>
        <c:axId val="66437120"/>
      </c:barChart>
      <c:catAx>
        <c:axId val="67451136"/>
        <c:scaling>
          <c:orientation/>
        </c:scaling>
        <c:delete val="0"/>
        <c:axPos val="b"/>
        <c:numFmt formatCode="General" sourceLinked="1"/>
        <c:majorTickMark val="none"/>
        <c:minorTickMark val="none"/>
        <c:tickLblPos val="low"/>
        <c:spPr>
          <a:ln w="25400">
            <a:solidFill>
              <a:srgbClr val="2F2F2F"/>
            </a:solidFill>
          </a:ln>
        </c:spPr>
        <c:txPr>
          <a:bodyPr/>
          <a:p>
            <a:pPr>
              <a:defRPr sz="1000" b="0" smtId="4294967295">
                <a:solidFill>
                  <a:srgbClr val="0F283E"/>
                </a:solidFill>
                <a:latin typeface="Open Sans Light"/>
              </a:defRPr>
            </a:pPr>
            <a:endParaRPr sz="1000" b="0" smtId="4294967295">
              <a:solidFill>
                <a:srgbClr val="0F283E"/>
              </a:solidFill>
              <a:latin typeface="Open Sans Light"/>
            </a:endParaRPr>
          </a:p>
        </c:txPr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  <c:min val="0"/>
        </c:scaling>
        <c:delete val="0"/>
        <c:axPos val="l"/>
        <c:majorGridlines>
          <c:spPr>
            <a:ln>
              <a:solidFill>
                <a:srgbClr val="2F2F2F"/>
              </a:solidFill>
              <a:prstDash val="dot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sz="1000" b="0">
                    <a:solidFill>
                      <a:srgbClr val="0F283E"/>
                    </a:solidFill>
                    <a:latin typeface="Open Sans Light"/>
                  </a:rPr>
                  <a:t>Market size in million tons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low"/>
        <c:spPr>
          <a:ln>
            <a:noFill/>
          </a:ln>
        </c:spPr>
        <c:txPr>
          <a:bodyPr/>
          <a:p>
            <a:pPr>
              <a:defRPr sz="1000" b="0" smtId="4294967295">
                <a:solidFill>
                  <a:srgbClr val="0F283E"/>
                </a:solidFill>
                <a:latin typeface="Open Sans Light"/>
              </a:defRPr>
            </a:pPr>
            <a:endParaRPr sz="1000" b="0" smtId="4294967295">
              <a:solidFill>
                <a:srgbClr val="0F283E"/>
              </a:solidFill>
              <a:latin typeface="Open Sans Light"/>
            </a:endParaRPr>
          </a:p>
        </c:txPr>
        <c:crossAx val="67451136"/>
        <c:crosses val="autoZero"/>
        <c:crossBetween val="between"/>
      </c:valAx>
    </c:plotArea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charts/chart18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solidFill>
              <a:srgbClr val="2875DD"/>
            </a:solidFill>
            <a:ln>
              <a:solidFill>
                <a:srgbClr val="2875DD"/>
              </a:solidFill>
            </a:ln>
          </c:spPr>
          <c:invertIfNegative val="0"/>
          <c:dLbls>
            <c:dLbl>
              <c:idx val="0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6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txPr>
              <a:bodyPr/>
              <a:p>
                <a:pPr>
                  <a:defRPr sz="1000" b="0" smtId="4294967295">
                    <a:solidFill>
                      <a:srgbClr val="0F283E"/>
                    </a:solidFill>
                    <a:latin typeface="Open Sans Light"/>
                  </a:defRPr>
                </a:pPr>
                <a:endParaRPr sz="1000" b="0" smtId="4294967295">
                  <a:solidFill>
                    <a:srgbClr val="0F283E"/>
                  </a:solidFill>
                  <a:latin typeface="Open Sans Light"/>
                </a:endParaR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numRef>
              <c:f>Sheet1!$A$2:$A$8</c:f>
              <c:numCache>
                <c:formatCode>General</c:formatCode>
                <c:ptCount val="7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</c:numCache>
            </c:numRef>
          </c:cat>
          <c:val>
            <c:numRef>
              <c:f>Sheet1!$B$2:$B$8</c:f>
              <c:numCache>
                <c:ptCount val="7"/>
                <c:pt idx="0">
                  <c:v>53.06</c:v>
                </c:pt>
                <c:pt idx="1">
                  <c:v>55.87</c:v>
                </c:pt>
                <c:pt idx="2">
                  <c:v>58.83</c:v>
                </c:pt>
                <c:pt idx="3">
                  <c:v>61.95</c:v>
                </c:pt>
                <c:pt idx="4">
                  <c:v>65.23</c:v>
                </c:pt>
                <c:pt idx="5">
                  <c:v>68.69</c:v>
                </c:pt>
                <c:pt idx="6">
                  <c:v>72.33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80"/>
        <c:overlap val="-30"/>
        <c:axId val="67451136"/>
        <c:axId val="66437120"/>
      </c:barChart>
      <c:catAx>
        <c:axId val="67451136"/>
        <c:scaling>
          <c:orientation/>
        </c:scaling>
        <c:delete val="0"/>
        <c:axPos val="b"/>
        <c:numFmt formatCode="General" sourceLinked="1"/>
        <c:majorTickMark val="none"/>
        <c:minorTickMark val="none"/>
        <c:tickLblPos val="low"/>
        <c:spPr>
          <a:ln w="25400">
            <a:solidFill>
              <a:srgbClr val="2F2F2F"/>
            </a:solidFill>
          </a:ln>
        </c:spPr>
        <c:txPr>
          <a:bodyPr/>
          <a:p>
            <a:pPr>
              <a:defRPr sz="1000" b="0" smtId="4294967295">
                <a:solidFill>
                  <a:srgbClr val="0F283E"/>
                </a:solidFill>
                <a:latin typeface="Open Sans Light"/>
              </a:defRPr>
            </a:pPr>
            <a:endParaRPr sz="1000" b="0" smtId="4294967295">
              <a:solidFill>
                <a:srgbClr val="0F283E"/>
              </a:solidFill>
              <a:latin typeface="Open Sans Light"/>
            </a:endParaRPr>
          </a:p>
        </c:txPr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  <c:min val="0"/>
        </c:scaling>
        <c:delete val="0"/>
        <c:axPos val="l"/>
        <c:majorGridlines>
          <c:spPr>
            <a:ln>
              <a:solidFill>
                <a:srgbClr val="2F2F2F"/>
              </a:solidFill>
              <a:prstDash val="dot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sz="1000" b="0">
                    <a:solidFill>
                      <a:srgbClr val="0F283E"/>
                    </a:solidFill>
                    <a:latin typeface="Open Sans Light"/>
                  </a:rPr>
                  <a:t>Market value in billion U.S. dollars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low"/>
        <c:spPr>
          <a:ln>
            <a:noFill/>
          </a:ln>
        </c:spPr>
        <c:txPr>
          <a:bodyPr/>
          <a:p>
            <a:pPr>
              <a:defRPr sz="1000" b="0" smtId="4294967295">
                <a:solidFill>
                  <a:srgbClr val="0F283E"/>
                </a:solidFill>
                <a:latin typeface="Open Sans Light"/>
              </a:defRPr>
            </a:pPr>
            <a:endParaRPr sz="1000" b="0" smtId="4294967295">
              <a:solidFill>
                <a:srgbClr val="0F283E"/>
              </a:solidFill>
              <a:latin typeface="Open Sans Light"/>
            </a:endParaRPr>
          </a:p>
        </c:txPr>
        <c:crossAx val="67451136"/>
        <c:crosses val="autoZero"/>
        <c:crossBetween val="between"/>
      </c:valAx>
    </c:plotArea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charts/chart19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solidFill>
              <a:srgbClr val="2875DD"/>
            </a:solidFill>
            <a:ln>
              <a:solidFill>
                <a:srgbClr val="2875DD"/>
              </a:solidFill>
            </a:ln>
          </c:spPr>
          <c:invertIfNegative val="0"/>
          <c:dLbls>
            <c:dLbl>
              <c:idx val="0"/>
              <c:numFmt formatCode="#,##0.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#,##0.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#,##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txPr>
              <a:bodyPr/>
              <a:p>
                <a:pPr>
                  <a:defRPr sz="1000" b="0" smtId="4294967295">
                    <a:solidFill>
                      <a:srgbClr val="0F283E"/>
                    </a:solidFill>
                    <a:latin typeface="Open Sans Light"/>
                  </a:defRPr>
                </a:pPr>
                <a:endParaRPr sz="1000" b="0" smtId="4294967295">
                  <a:solidFill>
                    <a:srgbClr val="0F283E"/>
                  </a:solidFill>
                  <a:latin typeface="Open Sans Light"/>
                </a:endParaR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Sheet1!$A$2:$A$4</c:f>
              <c:strCache>
                <c:ptCount val="3"/>
                <c:pt idx="0">
                  <c:v>2016</c:v>
                </c:pt>
                <c:pt idx="1">
                  <c:v>2017</c:v>
                </c:pt>
                <c:pt idx="2">
                  <c:v>2022*</c:v>
                </c:pt>
              </c:strCache>
            </c:strRef>
          </c:cat>
          <c:val>
            <c:numRef>
              <c:f>Sheet1!$B$2:$B$4</c:f>
              <c:numCache>
                <c:ptCount val="3"/>
                <c:pt idx="0">
                  <c:v>42931.1</c:v>
                </c:pt>
                <c:pt idx="1">
                  <c:v>44873.4</c:v>
                </c:pt>
                <c:pt idx="2">
                  <c:v>55715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80"/>
        <c:overlap val="-30"/>
        <c:axId val="67451136"/>
        <c:axId val="66437120"/>
      </c:barChart>
      <c:catAx>
        <c:axId val="67451136"/>
        <c:scaling>
          <c:orientation/>
        </c:scaling>
        <c:delete val="0"/>
        <c:axPos val="b"/>
        <c:numFmt formatCode="General" sourceLinked="1"/>
        <c:majorTickMark val="none"/>
        <c:minorTickMark val="none"/>
        <c:tickLblPos val="low"/>
        <c:spPr>
          <a:ln w="25400">
            <a:solidFill>
              <a:srgbClr val="2F2F2F"/>
            </a:solidFill>
          </a:ln>
        </c:spPr>
        <c:txPr>
          <a:bodyPr/>
          <a:p>
            <a:pPr>
              <a:defRPr sz="1000" b="0" smtId="4294967295">
                <a:solidFill>
                  <a:srgbClr val="0F283E"/>
                </a:solidFill>
                <a:latin typeface="Open Sans Light"/>
              </a:defRPr>
            </a:pPr>
            <a:endParaRPr sz="1000" b="0" smtId="4294967295">
              <a:solidFill>
                <a:srgbClr val="0F283E"/>
              </a:solidFill>
              <a:latin typeface="Open Sans Light"/>
            </a:endParaRPr>
          </a:p>
        </c:txPr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  <c:min val="0"/>
        </c:scaling>
        <c:delete val="0"/>
        <c:axPos val="l"/>
        <c:majorGridlines>
          <c:spPr>
            <a:ln>
              <a:solidFill>
                <a:srgbClr val="2F2F2F"/>
              </a:solidFill>
              <a:prstDash val="dot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sz="1000" b="0">
                    <a:solidFill>
                      <a:srgbClr val="0F283E"/>
                    </a:solidFill>
                    <a:latin typeface="Open Sans Light"/>
                  </a:rPr>
                  <a:t>Consumption volume in thousand tons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low"/>
        <c:spPr>
          <a:ln>
            <a:noFill/>
          </a:ln>
        </c:spPr>
        <c:txPr>
          <a:bodyPr/>
          <a:p>
            <a:pPr>
              <a:defRPr sz="1000" b="0" smtId="4294967295">
                <a:solidFill>
                  <a:srgbClr val="0F283E"/>
                </a:solidFill>
                <a:latin typeface="Open Sans Light"/>
              </a:defRPr>
            </a:pPr>
            <a:endParaRPr sz="1000" b="0" smtId="4294967295">
              <a:solidFill>
                <a:srgbClr val="0F283E"/>
              </a:solidFill>
              <a:latin typeface="Open Sans Light"/>
            </a:endParaRPr>
          </a:p>
        </c:txPr>
        <c:crossAx val="67451136"/>
        <c:crosses val="autoZero"/>
        <c:crossBetween val="between"/>
      </c:valAx>
    </c:plotArea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charts/chart2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rgbClr val="2875DD"/>
            </a:solidFill>
            <a:ln>
              <a:solidFill>
                <a:srgbClr val="2875DD"/>
              </a:solidFill>
            </a:ln>
          </c:spPr>
          <c:invertIfNegative val="0"/>
          <c:dLbls>
            <c:dLbl>
              <c:idx val="0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6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7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txPr>
              <a:bodyPr/>
              <a:p>
                <a:pPr>
                  <a:defRPr sz="800" b="0" smtId="4294967295">
                    <a:solidFill>
                      <a:srgbClr val="0F283E"/>
                    </a:solidFill>
                    <a:latin typeface="Open Sans Light"/>
                  </a:defRPr>
                </a:pPr>
                <a:endParaRPr sz="800" b="0" smtId="4294967295">
                  <a:solidFill>
                    <a:srgbClr val="0F283E"/>
                  </a:solidFill>
                  <a:latin typeface="Open Sans Light"/>
                </a:endParaR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Sheet1!$A$2:$A$9</c:f>
              <c:strCache>
                <c:ptCount val="8"/>
                <c:pt idx="0">
                  <c:v>China</c:v>
                </c:pt>
                <c:pt idx="1">
                  <c:v>NAFTA</c:v>
                </c:pt>
                <c:pt idx="2">
                  <c:v>Rest of Asia</c:v>
                </c:pt>
                <c:pt idx="3">
                  <c:v>Europe</c:v>
                </c:pt>
                <c:pt idx="4">
                  <c:v>Middle East and Africa</c:v>
                </c:pt>
                <c:pt idx="5">
                  <c:v>Latin America</c:v>
                </c:pt>
                <c:pt idx="6">
                  <c:v>Japan</c:v>
                </c:pt>
                <c:pt idx="7">
                  <c:v>CIS</c:v>
                </c:pt>
              </c:strCache>
            </c:strRef>
          </c:cat>
          <c:val>
            <c:numRef>
              <c:f>Sheet1!$B$2:$B$9</c:f>
              <c:numCache>
                <c:ptCount val="8"/>
                <c:pt idx="0">
                  <c:v>0.3</c:v>
                </c:pt>
                <c:pt idx="1">
                  <c:v>0.18</c:v>
                </c:pt>
                <c:pt idx="2">
                  <c:v>0.17</c:v>
                </c:pt>
                <c:pt idx="3">
                  <c:v>0.17</c:v>
                </c:pt>
                <c:pt idx="4">
                  <c:v>0.07</c:v>
                </c:pt>
                <c:pt idx="5">
                  <c:v>0.04</c:v>
                </c:pt>
                <c:pt idx="6">
                  <c:v>0.04</c:v>
                </c:pt>
                <c:pt idx="7">
                  <c:v>0.03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80"/>
        <c:overlap val="-30"/>
        <c:axId val="67451136"/>
        <c:axId val="66437120"/>
      </c:barChart>
      <c:catAx>
        <c:axId val="67451136"/>
        <c:scaling>
          <c:orientation val="maxMin"/>
        </c:scaling>
        <c:delete val="0"/>
        <c:axPos val="t"/>
        <c:numFmt formatCode="General" sourceLinked="1"/>
        <c:majorTickMark val="none"/>
        <c:minorTickMark val="none"/>
        <c:tickLblPos val="low"/>
        <c:spPr>
          <a:ln w="25400">
            <a:solidFill>
              <a:srgbClr val="2F2F2F"/>
            </a:solidFill>
          </a:ln>
        </c:spPr>
        <c:txPr>
          <a:bodyPr/>
          <a:p>
            <a:pPr>
              <a:defRPr sz="1000" b="0" smtId="4294967295">
                <a:solidFill>
                  <a:srgbClr val="0F283E"/>
                </a:solidFill>
                <a:latin typeface="Open Sans Light"/>
              </a:defRPr>
            </a:pPr>
            <a:endParaRPr sz="1000" b="0" smtId="4294967295">
              <a:solidFill>
                <a:srgbClr val="0F283E"/>
              </a:solidFill>
              <a:latin typeface="Open Sans Light"/>
            </a:endParaRPr>
          </a:p>
        </c:txPr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  <c:min val="0"/>
        </c:scaling>
        <c:delete val="0"/>
        <c:axPos val="b"/>
        <c:majorGridlines>
          <c:spPr>
            <a:ln>
              <a:solidFill>
                <a:srgbClr val="2F2F2F"/>
              </a:solidFill>
              <a:prstDash val="dot"/>
            </a:ln>
          </c:spPr>
        </c:majorGridlines>
        <c:numFmt formatCode="#,##0.0%" sourceLinked="0"/>
        <c:majorTickMark val="none"/>
        <c:minorTickMark val="none"/>
        <c:spPr>
          <a:ln>
            <a:noFill/>
          </a:ln>
        </c:spPr>
        <c:txPr>
          <a:bodyPr/>
          <a:p>
            <a:pPr>
              <a:defRPr sz="1000" b="0" smtId="4294967295">
                <a:solidFill>
                  <a:srgbClr val="0F283E"/>
                </a:solidFill>
                <a:latin typeface="Open Sans Light"/>
              </a:defRPr>
            </a:pPr>
            <a:endParaRPr sz="1000" b="0" smtId="4294967295">
              <a:solidFill>
                <a:srgbClr val="0F283E"/>
              </a:solidFill>
              <a:latin typeface="Open Sans Light"/>
            </a:endParaRPr>
          </a:p>
        </c:txPr>
        <c:crossAx val="67451136"/>
        <c:crosses val="autoZero"/>
        <c:crossBetween val="between"/>
      </c:valAx>
    </c:plotArea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charts/chart20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solidFill>
              <a:srgbClr val="2875DD"/>
            </a:solidFill>
            <a:ln>
              <a:solidFill>
                <a:srgbClr val="2875DD"/>
              </a:solidFill>
            </a:ln>
          </c:spPr>
          <c:invertIfNegative val="0"/>
          <c:dLbls>
            <c:dLbl>
              <c:idx val="0"/>
              <c:numFmt formatCode="#,##0.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#,##0.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#,##0.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#,##0.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#,##0.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#,##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6"/>
              <c:numFmt formatCode="#,##0.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7"/>
              <c:numFmt formatCode="#,##0.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8"/>
              <c:numFmt formatCode="#,##0.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9"/>
              <c:numFmt formatCode="#,##0.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txPr>
              <a:bodyPr/>
              <a:p>
                <a:pPr>
                  <a:defRPr sz="1000" b="0" smtId="4294967295">
                    <a:solidFill>
                      <a:srgbClr val="0F283E"/>
                    </a:solidFill>
                    <a:latin typeface="Open Sans Light"/>
                  </a:defRPr>
                </a:pPr>
                <a:endParaRPr sz="1000" b="0" smtId="4294967295">
                  <a:solidFill>
                    <a:srgbClr val="0F283E"/>
                  </a:solidFill>
                  <a:latin typeface="Open Sans Light"/>
                </a:endParaR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Sheet1!$A$2:$A$11</c:f>
              <c:strCache>
                <c:ptCount val="10"/>
                <c:pt idx="0">
                  <c:v>Pipe/conduit</c:v>
                </c:pt>
                <c:pt idx="1">
                  <c:v>Other extrusion</c:v>
                </c:pt>
                <c:pt idx="2">
                  <c:v>Film</c:v>
                </c:pt>
                <c:pt idx="3">
                  <c:v>Sheet</c:v>
                </c:pt>
                <c:pt idx="4">
                  <c:v>Injection molding</c:v>
                </c:pt>
                <c:pt idx="5">
                  <c:v>Wire &amp; cable</c:v>
                </c:pt>
                <c:pt idx="6">
                  <c:v>Spread coating</c:v>
                </c:pt>
                <c:pt idx="7">
                  <c:v>Other non-extrusion</c:v>
                </c:pt>
                <c:pt idx="8">
                  <c:v>Blow molding</c:v>
                </c:pt>
                <c:pt idx="9">
                  <c:v>Rotomolding</c:v>
                </c:pt>
              </c:strCache>
            </c:strRef>
          </c:cat>
          <c:val>
            <c:numRef>
              <c:f>Sheet1!$B$2:$B$11</c:f>
              <c:numCache>
                <c:ptCount val="10"/>
                <c:pt idx="0">
                  <c:v>13852.9</c:v>
                </c:pt>
                <c:pt idx="1">
                  <c:v>10032.1</c:v>
                </c:pt>
                <c:pt idx="2">
                  <c:v>5018.7</c:v>
                </c:pt>
                <c:pt idx="3">
                  <c:v>4394.9</c:v>
                </c:pt>
                <c:pt idx="4">
                  <c:v>4394.9</c:v>
                </c:pt>
                <c:pt idx="5">
                  <c:v>3321</c:v>
                </c:pt>
                <c:pt idx="6">
                  <c:v>1473.9</c:v>
                </c:pt>
                <c:pt idx="7">
                  <c:v>1177.1</c:v>
                </c:pt>
                <c:pt idx="8">
                  <c:v>990.1</c:v>
                </c:pt>
                <c:pt idx="9">
                  <c:v>217.7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80"/>
        <c:overlap val="-30"/>
        <c:axId val="67451136"/>
        <c:axId val="66437120"/>
      </c:barChart>
      <c:catAx>
        <c:axId val="67451136"/>
        <c:scaling>
          <c:orientation val="maxMin"/>
        </c:scaling>
        <c:delete val="0"/>
        <c:axPos val="t"/>
        <c:numFmt formatCode="General" sourceLinked="1"/>
        <c:majorTickMark val="none"/>
        <c:minorTickMark val="none"/>
        <c:tickLblPos val="low"/>
        <c:spPr>
          <a:ln w="25400">
            <a:solidFill>
              <a:srgbClr val="2F2F2F"/>
            </a:solidFill>
          </a:ln>
        </c:spPr>
        <c:txPr>
          <a:bodyPr/>
          <a:p>
            <a:pPr>
              <a:defRPr sz="1000" b="0" smtId="4294967295">
                <a:solidFill>
                  <a:srgbClr val="0F283E"/>
                </a:solidFill>
                <a:latin typeface="Open Sans Light"/>
              </a:defRPr>
            </a:pPr>
            <a:endParaRPr sz="1000" b="0" smtId="4294967295">
              <a:solidFill>
                <a:srgbClr val="0F283E"/>
              </a:solidFill>
              <a:latin typeface="Open Sans Light"/>
            </a:endParaRPr>
          </a:p>
        </c:txPr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  <c:min val="0"/>
        </c:scaling>
        <c:delete val="0"/>
        <c:axPos val="b"/>
        <c:majorGridlines>
          <c:spPr>
            <a:ln>
              <a:solidFill>
                <a:srgbClr val="2F2F2F"/>
              </a:solidFill>
              <a:prstDash val="dot"/>
            </a:ln>
          </c:spPr>
        </c:majorGridlines>
        <c:numFmt formatCode="General" sourceLinked="1"/>
        <c:majorTickMark val="none"/>
        <c:minorTickMark val="none"/>
        <c:spPr>
          <a:ln>
            <a:noFill/>
          </a:ln>
        </c:spPr>
        <c:txPr>
          <a:bodyPr/>
          <a:p>
            <a:pPr>
              <a:defRPr sz="1000" b="0" smtId="4294967295">
                <a:solidFill>
                  <a:srgbClr val="0F283E"/>
                </a:solidFill>
                <a:latin typeface="Open Sans Light"/>
              </a:defRPr>
            </a:pPr>
            <a:endParaRPr sz="1000" b="0" smtId="4294967295">
              <a:solidFill>
                <a:srgbClr val="0F283E"/>
              </a:solidFill>
              <a:latin typeface="Open Sans Light"/>
            </a:endParaRPr>
          </a:p>
        </c:txPr>
        <c:crossAx val="67451136"/>
        <c:crosses val="autoZero"/>
        <c:crossBetween val="between"/>
      </c:valAx>
    </c:plotArea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charts/chart21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solidFill>
              <a:srgbClr val="2875DD"/>
            </a:solidFill>
            <a:ln>
              <a:solidFill>
                <a:srgbClr val="2875DD"/>
              </a:solidFill>
            </a:ln>
          </c:spPr>
          <c:invertIfNegative val="0"/>
          <c:dLbls>
            <c:dLbl>
              <c:idx val="0"/>
              <c:numFmt formatCode="#,##0.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#,##0.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#,##0.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#,##0.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#,##0.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#,##0.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6"/>
              <c:numFmt formatCode="#,##0.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7"/>
              <c:numFmt formatCode="#,##0.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8"/>
              <c:numFmt formatCode="#,##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9"/>
              <c:numFmt formatCode="#,##0.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txPr>
              <a:bodyPr/>
              <a:p>
                <a:pPr>
                  <a:defRPr sz="1000" b="0" smtId="4294967295">
                    <a:solidFill>
                      <a:srgbClr val="0F283E"/>
                    </a:solidFill>
                    <a:latin typeface="Open Sans Light"/>
                  </a:defRPr>
                </a:pPr>
                <a:endParaRPr sz="1000" b="0" smtId="4294967295">
                  <a:solidFill>
                    <a:srgbClr val="0F283E"/>
                  </a:solidFill>
                  <a:latin typeface="Open Sans Light"/>
                </a:endParaR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Sheet1!$A$2:$A$11</c:f>
              <c:strCache>
                <c:ptCount val="10"/>
                <c:pt idx="0">
                  <c:v>China</c:v>
                </c:pt>
                <c:pt idx="1">
                  <c:v>North America</c:v>
                </c:pt>
                <c:pt idx="2">
                  <c:v>Asia Pacific</c:v>
                </c:pt>
                <c:pt idx="3">
                  <c:v>Western Europe</c:v>
                </c:pt>
                <c:pt idx="4">
                  <c:v>India</c:v>
                </c:pt>
                <c:pt idx="5">
                  <c:v>Middle East</c:v>
                </c:pt>
                <c:pt idx="6">
                  <c:v>Central &amp; South America</c:v>
                </c:pt>
                <c:pt idx="7">
                  <c:v>Central &amp; Eastern Europe</c:v>
                </c:pt>
                <c:pt idx="8">
                  <c:v>Africa</c:v>
                </c:pt>
                <c:pt idx="9">
                  <c:v>Japan</c:v>
                </c:pt>
              </c:strCache>
            </c:strRef>
          </c:cat>
          <c:val>
            <c:numRef>
              <c:f>Sheet1!$B$2:$B$11</c:f>
              <c:numCache>
                <c:ptCount val="10"/>
                <c:pt idx="0">
                  <c:v>18240.9</c:v>
                </c:pt>
                <c:pt idx="1">
                  <c:v>5816.5</c:v>
                </c:pt>
                <c:pt idx="2">
                  <c:v>4599.7</c:v>
                </c:pt>
                <c:pt idx="3">
                  <c:v>4047.5</c:v>
                </c:pt>
                <c:pt idx="4">
                  <c:v>3372.7</c:v>
                </c:pt>
                <c:pt idx="5">
                  <c:v>2844.2</c:v>
                </c:pt>
                <c:pt idx="6">
                  <c:v>1945.2</c:v>
                </c:pt>
                <c:pt idx="7">
                  <c:v>1762.1</c:v>
                </c:pt>
                <c:pt idx="8">
                  <c:v>1214</c:v>
                </c:pt>
                <c:pt idx="9">
                  <c:v>1030.7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80"/>
        <c:overlap val="-30"/>
        <c:axId val="67451136"/>
        <c:axId val="66437120"/>
      </c:barChart>
      <c:catAx>
        <c:axId val="67451136"/>
        <c:scaling>
          <c:orientation val="maxMin"/>
        </c:scaling>
        <c:delete val="0"/>
        <c:axPos val="t"/>
        <c:numFmt formatCode="General" sourceLinked="1"/>
        <c:majorTickMark val="none"/>
        <c:minorTickMark val="none"/>
        <c:tickLblPos val="low"/>
        <c:spPr>
          <a:ln w="25400">
            <a:solidFill>
              <a:srgbClr val="2F2F2F"/>
            </a:solidFill>
          </a:ln>
        </c:spPr>
        <c:txPr>
          <a:bodyPr/>
          <a:p>
            <a:pPr>
              <a:defRPr sz="1000" b="0" smtId="4294967295">
                <a:solidFill>
                  <a:srgbClr val="0F283E"/>
                </a:solidFill>
                <a:latin typeface="Open Sans Light"/>
              </a:defRPr>
            </a:pPr>
            <a:endParaRPr sz="1000" b="0" smtId="4294967295">
              <a:solidFill>
                <a:srgbClr val="0F283E"/>
              </a:solidFill>
              <a:latin typeface="Open Sans Light"/>
            </a:endParaRPr>
          </a:p>
        </c:txPr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  <c:min val="0"/>
        </c:scaling>
        <c:delete val="0"/>
        <c:axPos val="b"/>
        <c:majorGridlines>
          <c:spPr>
            <a:ln>
              <a:solidFill>
                <a:srgbClr val="2F2F2F"/>
              </a:solidFill>
              <a:prstDash val="dot"/>
            </a:ln>
          </c:spPr>
        </c:majorGridlines>
        <c:numFmt formatCode="General" sourceLinked="1"/>
        <c:majorTickMark val="none"/>
        <c:minorTickMark val="none"/>
        <c:spPr>
          <a:ln>
            <a:noFill/>
          </a:ln>
        </c:spPr>
        <c:txPr>
          <a:bodyPr/>
          <a:p>
            <a:pPr>
              <a:defRPr sz="1000" b="0" smtId="4294967295">
                <a:solidFill>
                  <a:srgbClr val="0F283E"/>
                </a:solidFill>
                <a:latin typeface="Open Sans Light"/>
              </a:defRPr>
            </a:pPr>
            <a:endParaRPr sz="1000" b="0" smtId="4294967295">
              <a:solidFill>
                <a:srgbClr val="0F283E"/>
              </a:solidFill>
              <a:latin typeface="Open Sans Light"/>
            </a:endParaRPr>
          </a:p>
        </c:txPr>
        <c:crossAx val="67451136"/>
        <c:crosses val="autoZero"/>
        <c:crossBetween val="between"/>
      </c:valAx>
    </c:plotArea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charts/chart22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solidFill>
              <a:srgbClr val="2875DD"/>
            </a:solidFill>
            <a:ln>
              <a:solidFill>
                <a:srgbClr val="2875DD"/>
              </a:solidFill>
            </a:ln>
          </c:spPr>
          <c:invertIfNegative val="0"/>
          <c:dLbls>
            <c:dLbl>
              <c:idx val="0"/>
              <c:numFmt formatCode="#,##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#,##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#,##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#,##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#,##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#,##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6"/>
              <c:numFmt formatCode="#,##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7"/>
              <c:numFmt formatCode="#,##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8"/>
              <c:numFmt formatCode="#,##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9"/>
              <c:numFmt formatCode="#,##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txPr>
              <a:bodyPr/>
              <a:p>
                <a:pPr>
                  <a:defRPr sz="1000" b="0" smtId="4294967295">
                    <a:solidFill>
                      <a:srgbClr val="0F283E"/>
                    </a:solidFill>
                    <a:latin typeface="Open Sans Light"/>
                  </a:defRPr>
                </a:pPr>
                <a:endParaRPr sz="1000" b="0" smtId="4294967295">
                  <a:solidFill>
                    <a:srgbClr val="0F283E"/>
                  </a:solidFill>
                  <a:latin typeface="Open Sans Light"/>
                </a:endParaR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Sheet1!$A$2:$A$11</c:f>
              <c:strCache>
                <c:ptCount val="10"/>
                <c:pt idx="0">
                  <c:v>India</c:v>
                </c:pt>
                <c:pt idx="1">
                  <c:v>China</c:v>
                </c:pt>
                <c:pt idx="2">
                  <c:v>Germany</c:v>
                </c:pt>
                <c:pt idx="3">
                  <c:v>United States</c:v>
                </c:pt>
                <c:pt idx="4">
                  <c:v>Belgium</c:v>
                </c:pt>
                <c:pt idx="5">
                  <c:v>Italy</c:v>
                </c:pt>
                <c:pt idx="6">
                  <c:v>Turkey</c:v>
                </c:pt>
                <c:pt idx="7">
                  <c:v>Mexico</c:v>
                </c:pt>
                <c:pt idx="8">
                  <c:v>Canada</c:v>
                </c:pt>
                <c:pt idx="9">
                  <c:v>United Kingdom</c:v>
                </c:pt>
              </c:strCache>
            </c:strRef>
          </c:cat>
          <c:val>
            <c:numRef>
              <c:f>Sheet1!$B$2:$B$11</c:f>
              <c:numCache>
                <c:ptCount val="10"/>
                <c:pt idx="0">
                  <c:v>1751</c:v>
                </c:pt>
                <c:pt idx="1">
                  <c:v>1268</c:v>
                </c:pt>
                <c:pt idx="2">
                  <c:v>1097</c:v>
                </c:pt>
                <c:pt idx="3">
                  <c:v>973</c:v>
                </c:pt>
                <c:pt idx="4">
                  <c:v>892</c:v>
                </c:pt>
                <c:pt idx="5">
                  <c:v>878</c:v>
                </c:pt>
                <c:pt idx="6">
                  <c:v>705</c:v>
                </c:pt>
                <c:pt idx="7">
                  <c:v>615</c:v>
                </c:pt>
                <c:pt idx="8">
                  <c:v>557</c:v>
                </c:pt>
                <c:pt idx="9">
                  <c:v>459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80"/>
        <c:overlap val="-30"/>
        <c:axId val="67451136"/>
        <c:axId val="66437120"/>
      </c:barChart>
      <c:catAx>
        <c:axId val="67451136"/>
        <c:scaling>
          <c:orientation val="maxMin"/>
        </c:scaling>
        <c:delete val="0"/>
        <c:axPos val="t"/>
        <c:numFmt formatCode="General" sourceLinked="1"/>
        <c:majorTickMark val="none"/>
        <c:minorTickMark val="none"/>
        <c:tickLblPos val="low"/>
        <c:spPr>
          <a:ln w="25400">
            <a:solidFill>
              <a:srgbClr val="2F2F2F"/>
            </a:solidFill>
          </a:ln>
        </c:spPr>
        <c:txPr>
          <a:bodyPr/>
          <a:p>
            <a:pPr>
              <a:defRPr sz="1000" b="0" smtId="4294967295">
                <a:solidFill>
                  <a:srgbClr val="0F283E"/>
                </a:solidFill>
                <a:latin typeface="Open Sans Light"/>
              </a:defRPr>
            </a:pPr>
            <a:endParaRPr sz="1000" b="0" smtId="4294967295">
              <a:solidFill>
                <a:srgbClr val="0F283E"/>
              </a:solidFill>
              <a:latin typeface="Open Sans Light"/>
            </a:endParaRPr>
          </a:p>
        </c:txPr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  <c:min val="0"/>
        </c:scaling>
        <c:delete val="0"/>
        <c:axPos val="b"/>
        <c:majorGridlines>
          <c:spPr>
            <a:ln>
              <a:solidFill>
                <a:srgbClr val="2F2F2F"/>
              </a:solidFill>
              <a:prstDash val="dot"/>
            </a:ln>
          </c:spPr>
        </c:majorGridlines>
        <c:numFmt formatCode="General" sourceLinked="1"/>
        <c:majorTickMark val="none"/>
        <c:minorTickMark val="none"/>
        <c:spPr>
          <a:ln>
            <a:noFill/>
          </a:ln>
        </c:spPr>
        <c:txPr>
          <a:bodyPr/>
          <a:p>
            <a:pPr>
              <a:defRPr sz="1000" b="0" smtId="4294967295">
                <a:solidFill>
                  <a:srgbClr val="0F283E"/>
                </a:solidFill>
                <a:latin typeface="Open Sans Light"/>
              </a:defRPr>
            </a:pPr>
            <a:endParaRPr sz="1000" b="0" smtId="4294967295">
              <a:solidFill>
                <a:srgbClr val="0F283E"/>
              </a:solidFill>
              <a:latin typeface="Open Sans Light"/>
            </a:endParaRPr>
          </a:p>
        </c:txPr>
        <c:crossAx val="67451136"/>
        <c:crosses val="autoZero"/>
        <c:crossBetween val="between"/>
      </c:valAx>
    </c:plotArea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charts/chart23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solidFill>
              <a:srgbClr val="2875DD"/>
            </a:solidFill>
            <a:ln>
              <a:solidFill>
                <a:srgbClr val="2875DD"/>
              </a:solidFill>
            </a:ln>
          </c:spPr>
          <c:invertIfNegative val="0"/>
          <c:dLbls>
            <c:dLbl>
              <c:idx val="0"/>
              <c:numFmt formatCode="#,##0.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#,##0.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#,##0.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#,##0.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#,##0.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#,##0.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6"/>
              <c:numFmt formatCode="#,##0.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7"/>
              <c:numFmt formatCode="#,##0.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8"/>
              <c:numFmt formatCode="#,##0.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9"/>
              <c:numFmt formatCode="#,##0.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txPr>
              <a:bodyPr/>
              <a:p>
                <a:pPr>
                  <a:defRPr sz="1000" b="0" smtId="4294967295">
                    <a:solidFill>
                      <a:srgbClr val="0F283E"/>
                    </a:solidFill>
                    <a:latin typeface="Open Sans Light"/>
                  </a:defRPr>
                </a:pPr>
                <a:endParaRPr sz="1000" b="0" smtId="4294967295">
                  <a:solidFill>
                    <a:srgbClr val="0F283E"/>
                  </a:solidFill>
                  <a:latin typeface="Open Sans Light"/>
                </a:endParaR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Sheet1!$A$2:$A$11</c:f>
              <c:strCache>
                <c:ptCount val="10"/>
                <c:pt idx="0">
                  <c:v>2014</c:v>
                </c:pt>
                <c:pt idx="1">
                  <c:v>2015</c:v>
                </c:pt>
                <c:pt idx="2">
                  <c:v>2016*</c:v>
                </c:pt>
                <c:pt idx="3">
                  <c:v>2017*</c:v>
                </c:pt>
                <c:pt idx="4">
                  <c:v>2018*</c:v>
                </c:pt>
                <c:pt idx="5">
                  <c:v>2019*</c:v>
                </c:pt>
                <c:pt idx="6">
                  <c:v>2020*</c:v>
                </c:pt>
                <c:pt idx="7">
                  <c:v>2021*</c:v>
                </c:pt>
                <c:pt idx="8">
                  <c:v>2022*</c:v>
                </c:pt>
                <c:pt idx="9">
                  <c:v>2023*</c:v>
                </c:pt>
              </c:strCache>
            </c:strRef>
          </c:cat>
          <c:val>
            <c:numRef>
              <c:f>Sheet1!$B$2:$B$11</c:f>
              <c:numCache>
                <c:ptCount val="10"/>
                <c:pt idx="0">
                  <c:v>81.6</c:v>
                </c:pt>
                <c:pt idx="1">
                  <c:v>85.6</c:v>
                </c:pt>
                <c:pt idx="2">
                  <c:v>90.5</c:v>
                </c:pt>
                <c:pt idx="3">
                  <c:v>95.6</c:v>
                </c:pt>
                <c:pt idx="4">
                  <c:v>101.1</c:v>
                </c:pt>
                <c:pt idx="5">
                  <c:v>106.8</c:v>
                </c:pt>
                <c:pt idx="6">
                  <c:v>112.9</c:v>
                </c:pt>
                <c:pt idx="7">
                  <c:v>119.3</c:v>
                </c:pt>
                <c:pt idx="8">
                  <c:v>126.1</c:v>
                </c:pt>
                <c:pt idx="9">
                  <c:v>133.3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80"/>
        <c:overlap val="-30"/>
        <c:axId val="67451136"/>
        <c:axId val="66437120"/>
      </c:barChart>
      <c:catAx>
        <c:axId val="67451136"/>
        <c:scaling>
          <c:orientation/>
        </c:scaling>
        <c:delete val="0"/>
        <c:axPos val="b"/>
        <c:numFmt formatCode="General" sourceLinked="1"/>
        <c:majorTickMark val="none"/>
        <c:minorTickMark val="none"/>
        <c:tickLblPos val="low"/>
        <c:spPr>
          <a:ln w="25400">
            <a:solidFill>
              <a:srgbClr val="2F2F2F"/>
            </a:solidFill>
          </a:ln>
        </c:spPr>
        <c:txPr>
          <a:bodyPr/>
          <a:p>
            <a:pPr>
              <a:defRPr sz="1000" b="0" smtId="4294967295">
                <a:solidFill>
                  <a:srgbClr val="0F283E"/>
                </a:solidFill>
                <a:latin typeface="Open Sans Light"/>
              </a:defRPr>
            </a:pPr>
            <a:endParaRPr sz="1000" b="0" smtId="4294967295">
              <a:solidFill>
                <a:srgbClr val="0F283E"/>
              </a:solidFill>
              <a:latin typeface="Open Sans Light"/>
            </a:endParaRPr>
          </a:p>
        </c:txPr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  <c:min val="0"/>
        </c:scaling>
        <c:delete val="0"/>
        <c:axPos val="l"/>
        <c:majorGridlines>
          <c:spPr>
            <a:ln>
              <a:solidFill>
                <a:srgbClr val="2F2F2F"/>
              </a:solidFill>
              <a:prstDash val="dot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sz="1000" b="0">
                    <a:solidFill>
                      <a:srgbClr val="0F283E"/>
                    </a:solidFill>
                    <a:latin typeface="Open Sans Light"/>
                  </a:rPr>
                  <a:t>Market value in billion U.S. dollars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low"/>
        <c:spPr>
          <a:ln>
            <a:noFill/>
          </a:ln>
        </c:spPr>
        <c:txPr>
          <a:bodyPr/>
          <a:p>
            <a:pPr>
              <a:defRPr sz="1000" b="0" smtId="4294967295">
                <a:solidFill>
                  <a:srgbClr val="0F283E"/>
                </a:solidFill>
                <a:latin typeface="Open Sans Light"/>
              </a:defRPr>
            </a:pPr>
            <a:endParaRPr sz="1000" b="0" smtId="4294967295">
              <a:solidFill>
                <a:srgbClr val="0F283E"/>
              </a:solidFill>
              <a:latin typeface="Open Sans Light"/>
            </a:endParaRPr>
          </a:p>
        </c:txPr>
        <c:crossAx val="67451136"/>
        <c:crosses val="autoZero"/>
        <c:crossBetween val="between"/>
      </c:valAx>
    </c:plotArea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charts/chart24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solidFill>
              <a:srgbClr val="2875DD"/>
            </a:solidFill>
            <a:ln>
              <a:solidFill>
                <a:srgbClr val="2875DD"/>
              </a:solidFill>
            </a:ln>
          </c:spPr>
          <c:invertIfNegative val="0"/>
          <c:dLbls>
            <c:dLbl>
              <c:idx val="0"/>
              <c:numFmt formatCode="#,##0.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#,##0.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#,##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#,##0.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#,##0.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#,##0.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6"/>
              <c:numFmt formatCode="#,##0.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7"/>
              <c:numFmt formatCode="#,##0.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txPr>
              <a:bodyPr/>
              <a:p>
                <a:pPr>
                  <a:defRPr sz="1000" b="0" smtId="4294967295">
                    <a:solidFill>
                      <a:srgbClr val="0F283E"/>
                    </a:solidFill>
                    <a:latin typeface="Open Sans Light"/>
                  </a:defRPr>
                </a:pPr>
                <a:endParaRPr sz="1000" b="0" smtId="4294967295">
                  <a:solidFill>
                    <a:srgbClr val="0F283E"/>
                  </a:solidFill>
                  <a:latin typeface="Open Sans Light"/>
                </a:endParaR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Sheet1!$A$2:$A$9</c:f>
              <c:strCache>
                <c:ptCount val="8"/>
                <c:pt idx="0">
                  <c:v>China</c:v>
                </c:pt>
                <c:pt idx="1">
                  <c:v>Asia (excluding China)</c:v>
                </c:pt>
                <c:pt idx="2">
                  <c:v>Europe</c:v>
                </c:pt>
                <c:pt idx="3">
                  <c:v>North America</c:v>
                </c:pt>
                <c:pt idx="4">
                  <c:v>Middle East</c:v>
                </c:pt>
                <c:pt idx="5">
                  <c:v>South America</c:v>
                </c:pt>
                <c:pt idx="6">
                  <c:v>Africa</c:v>
                </c:pt>
                <c:pt idx="7">
                  <c:v>Other countries</c:v>
                </c:pt>
              </c:strCache>
            </c:strRef>
          </c:cat>
          <c:val>
            <c:numRef>
              <c:f>Sheet1!$B$2:$B$9</c:f>
              <c:numCache>
                <c:ptCount val="8"/>
                <c:pt idx="0">
                  <c:v>20.2</c:v>
                </c:pt>
                <c:pt idx="1">
                  <c:v>18.7</c:v>
                </c:pt>
                <c:pt idx="2">
                  <c:v>11</c:v>
                </c:pt>
                <c:pt idx="3">
                  <c:v>8.6</c:v>
                </c:pt>
                <c:pt idx="4">
                  <c:v>7.6</c:v>
                </c:pt>
                <c:pt idx="5">
                  <c:v>3.1</c:v>
                </c:pt>
                <c:pt idx="6">
                  <c:v>1.3</c:v>
                </c:pt>
                <c:pt idx="7">
                  <c:v>3.3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80"/>
        <c:overlap val="-30"/>
        <c:axId val="67451136"/>
        <c:axId val="66437120"/>
      </c:barChart>
      <c:catAx>
        <c:axId val="67451136"/>
        <c:scaling>
          <c:orientation/>
        </c:scaling>
        <c:delete val="0"/>
        <c:axPos val="b"/>
        <c:numFmt formatCode="General" sourceLinked="1"/>
        <c:majorTickMark val="none"/>
        <c:minorTickMark val="none"/>
        <c:tickLblPos val="low"/>
        <c:spPr>
          <a:ln w="25400">
            <a:solidFill>
              <a:srgbClr val="2F2F2F"/>
            </a:solidFill>
          </a:ln>
        </c:spPr>
        <c:txPr>
          <a:bodyPr/>
          <a:p>
            <a:pPr>
              <a:defRPr sz="1000" b="0" smtId="4294967295">
                <a:solidFill>
                  <a:srgbClr val="0F283E"/>
                </a:solidFill>
                <a:latin typeface="Open Sans Light"/>
              </a:defRPr>
            </a:pPr>
            <a:endParaRPr sz="1000" b="0" smtId="4294967295">
              <a:solidFill>
                <a:srgbClr val="0F283E"/>
              </a:solidFill>
              <a:latin typeface="Open Sans Light"/>
            </a:endParaRPr>
          </a:p>
        </c:txPr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  <c:min val="0"/>
        </c:scaling>
        <c:delete val="0"/>
        <c:axPos val="l"/>
        <c:majorGridlines>
          <c:spPr>
            <a:ln>
              <a:solidFill>
                <a:srgbClr val="2F2F2F"/>
              </a:solidFill>
              <a:prstDash val="dot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sz="1000" b="0">
                    <a:solidFill>
                      <a:srgbClr val="0F283E"/>
                    </a:solidFill>
                    <a:latin typeface="Open Sans Light"/>
                  </a:rPr>
                  <a:t>Production in million tons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low"/>
        <c:spPr>
          <a:ln>
            <a:noFill/>
          </a:ln>
        </c:spPr>
        <c:txPr>
          <a:bodyPr/>
          <a:p>
            <a:pPr>
              <a:defRPr sz="1000" b="0" smtId="4294967295">
                <a:solidFill>
                  <a:srgbClr val="0F283E"/>
                </a:solidFill>
                <a:latin typeface="Open Sans Light"/>
              </a:defRPr>
            </a:pPr>
            <a:endParaRPr sz="1000" b="0" smtId="4294967295">
              <a:solidFill>
                <a:srgbClr val="0F283E"/>
              </a:solidFill>
              <a:latin typeface="Open Sans Light"/>
            </a:endParaRPr>
          </a:p>
        </c:txPr>
        <c:crossAx val="67451136"/>
        <c:crosses val="autoZero"/>
        <c:crossBetween val="between"/>
      </c:valAx>
    </c:plotArea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charts/chart25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solidFill>
              <a:srgbClr val="2875DD"/>
            </a:solidFill>
            <a:ln>
              <a:solidFill>
                <a:srgbClr val="2875DD"/>
              </a:solidFill>
            </a:ln>
          </c:spPr>
          <c:invertIfNegative val="0"/>
          <c:dLbls>
            <c:dLbl>
              <c:idx val="0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6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7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8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9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txPr>
              <a:bodyPr/>
              <a:p>
                <a:pPr>
                  <a:defRPr sz="1000" b="0" smtId="4294967295">
                    <a:solidFill>
                      <a:srgbClr val="0F283E"/>
                    </a:solidFill>
                    <a:latin typeface="Open Sans Light"/>
                  </a:defRPr>
                </a:pPr>
                <a:endParaRPr sz="1000" b="0" smtId="4294967295">
                  <a:solidFill>
                    <a:srgbClr val="0F283E"/>
                  </a:solidFill>
                  <a:latin typeface="Open Sans Light"/>
                </a:endParaR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Sheet1!$A$2:$A$11</c:f>
              <c:strCache>
                <c:ptCount val="10"/>
                <c:pt idx="0">
                  <c:v>Lyondell Basell</c:v>
                </c:pt>
                <c:pt idx="1">
                  <c:v>Sinopec Group</c:v>
                </c:pt>
                <c:pt idx="2">
                  <c:v>PetroChina Group</c:v>
                </c:pt>
                <c:pt idx="3">
                  <c:v>Braskem Group</c:v>
                </c:pt>
                <c:pt idx="4">
                  <c:v>Borealis/Borouge</c:v>
                </c:pt>
                <c:pt idx="5">
                  <c:v>SABIC</c:v>
                </c:pt>
                <c:pt idx="6">
                  <c:v>Exxon Mobil</c:v>
                </c:pt>
                <c:pt idx="7">
                  <c:v>Reliance Industries</c:v>
                </c:pt>
                <c:pt idx="8">
                  <c:v>Total PC</c:v>
                </c:pt>
                <c:pt idx="9">
                  <c:v>Formosa Plastics Group</c:v>
                </c:pt>
              </c:strCache>
            </c:strRef>
          </c:cat>
          <c:val>
            <c:numRef>
              <c:f>Sheet1!$B$2:$B$11</c:f>
              <c:numCache>
                <c:ptCount val="10"/>
                <c:pt idx="0">
                  <c:v>6.52</c:v>
                </c:pt>
                <c:pt idx="1">
                  <c:v>6.46</c:v>
                </c:pt>
                <c:pt idx="2">
                  <c:v>4.61</c:v>
                </c:pt>
                <c:pt idx="3">
                  <c:v>4.03</c:v>
                </c:pt>
                <c:pt idx="4">
                  <c:v>3.72</c:v>
                </c:pt>
                <c:pt idx="5">
                  <c:v>3.46</c:v>
                </c:pt>
                <c:pt idx="6">
                  <c:v>2.79</c:v>
                </c:pt>
                <c:pt idx="7">
                  <c:v>2.75</c:v>
                </c:pt>
                <c:pt idx="8">
                  <c:v>2.72</c:v>
                </c:pt>
                <c:pt idx="9">
                  <c:v>2.27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80"/>
        <c:overlap val="-30"/>
        <c:axId val="67451136"/>
        <c:axId val="66437120"/>
      </c:barChart>
      <c:catAx>
        <c:axId val="67451136"/>
        <c:scaling>
          <c:orientation val="maxMin"/>
        </c:scaling>
        <c:delete val="0"/>
        <c:axPos val="t"/>
        <c:numFmt formatCode="General" sourceLinked="1"/>
        <c:majorTickMark val="none"/>
        <c:minorTickMark val="none"/>
        <c:tickLblPos val="low"/>
        <c:spPr>
          <a:ln w="25400">
            <a:solidFill>
              <a:srgbClr val="2F2F2F"/>
            </a:solidFill>
          </a:ln>
        </c:spPr>
        <c:txPr>
          <a:bodyPr/>
          <a:p>
            <a:pPr>
              <a:defRPr sz="1000" b="0" smtId="4294967295">
                <a:solidFill>
                  <a:srgbClr val="0F283E"/>
                </a:solidFill>
                <a:latin typeface="Open Sans Light"/>
              </a:defRPr>
            </a:pPr>
            <a:endParaRPr sz="1000" b="0" smtId="4294967295">
              <a:solidFill>
                <a:srgbClr val="0F283E"/>
              </a:solidFill>
              <a:latin typeface="Open Sans Light"/>
            </a:endParaRPr>
          </a:p>
        </c:txPr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  <c:min val="0"/>
        </c:scaling>
        <c:delete val="0"/>
        <c:axPos val="b"/>
        <c:majorGridlines>
          <c:spPr>
            <a:ln>
              <a:solidFill>
                <a:srgbClr val="2F2F2F"/>
              </a:solidFill>
              <a:prstDash val="dot"/>
            </a:ln>
          </c:spPr>
        </c:majorGridlines>
        <c:numFmt formatCode="General" sourceLinked="1"/>
        <c:majorTickMark val="none"/>
        <c:minorTickMark val="none"/>
        <c:spPr>
          <a:ln>
            <a:noFill/>
          </a:ln>
        </c:spPr>
        <c:txPr>
          <a:bodyPr/>
          <a:p>
            <a:pPr>
              <a:defRPr sz="1000" b="0" smtId="4294967295">
                <a:solidFill>
                  <a:srgbClr val="0F283E"/>
                </a:solidFill>
                <a:latin typeface="Open Sans Light"/>
              </a:defRPr>
            </a:pPr>
            <a:endParaRPr sz="1000" b="0" smtId="4294967295">
              <a:solidFill>
                <a:srgbClr val="0F283E"/>
              </a:solidFill>
              <a:latin typeface="Open Sans Light"/>
            </a:endParaRPr>
          </a:p>
        </c:txPr>
        <c:crossAx val="67451136"/>
        <c:crosses val="autoZero"/>
        <c:crossBetween val="between"/>
      </c:valAx>
    </c:plotArea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charts/chart26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solidFill>
              <a:srgbClr val="2875DD"/>
            </a:solidFill>
            <a:ln>
              <a:solidFill>
                <a:srgbClr val="2875DD"/>
              </a:solidFill>
            </a:ln>
          </c:spPr>
          <c:invertIfNegative val="0"/>
          <c:dLbls>
            <c:dLbl>
              <c:idx val="0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#,##0.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6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txPr>
              <a:bodyPr/>
              <a:p>
                <a:pPr>
                  <a:defRPr sz="1000" b="0" smtId="4294967295">
                    <a:solidFill>
                      <a:srgbClr val="0F283E"/>
                    </a:solidFill>
                    <a:latin typeface="Open Sans Light"/>
                  </a:defRPr>
                </a:pPr>
                <a:endParaRPr sz="1000" b="0" smtId="4294967295">
                  <a:solidFill>
                    <a:srgbClr val="0F283E"/>
                  </a:solidFill>
                  <a:latin typeface="Open Sans Light"/>
                </a:endParaR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numRef>
              <c:f>Sheet1!$A$2:$A$8</c:f>
              <c:numCache>
                <c:formatCode>General</c:formatCode>
                <c:ptCount val="7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  <c:pt idx="6">
                  <c:v>2022</c:v>
                </c:pt>
              </c:numCache>
            </c:numRef>
          </c:cat>
          <c:val>
            <c:numRef>
              <c:f>Sheet1!$B$2:$B$8</c:f>
              <c:numCache>
                <c:ptCount val="7"/>
                <c:pt idx="0">
                  <c:v>27.14</c:v>
                </c:pt>
                <c:pt idx="1">
                  <c:v>28.1</c:v>
                </c:pt>
                <c:pt idx="2">
                  <c:v>29.48</c:v>
                </c:pt>
                <c:pt idx="3">
                  <c:v>30.93</c:v>
                </c:pt>
                <c:pt idx="4">
                  <c:v>32.45</c:v>
                </c:pt>
                <c:pt idx="5">
                  <c:v>34.04</c:v>
                </c:pt>
                <c:pt idx="6">
                  <c:v>35.71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80"/>
        <c:overlap val="-30"/>
        <c:axId val="67451136"/>
        <c:axId val="66437120"/>
      </c:barChart>
      <c:catAx>
        <c:axId val="67451136"/>
        <c:scaling>
          <c:orientation/>
        </c:scaling>
        <c:delete val="0"/>
        <c:axPos val="b"/>
        <c:numFmt formatCode="General" sourceLinked="1"/>
        <c:majorTickMark val="none"/>
        <c:minorTickMark val="none"/>
        <c:tickLblPos val="low"/>
        <c:spPr>
          <a:ln w="25400">
            <a:solidFill>
              <a:srgbClr val="2F2F2F"/>
            </a:solidFill>
          </a:ln>
        </c:spPr>
        <c:txPr>
          <a:bodyPr/>
          <a:p>
            <a:pPr>
              <a:defRPr sz="1000" b="0" smtId="4294967295">
                <a:solidFill>
                  <a:srgbClr val="0F283E"/>
                </a:solidFill>
                <a:latin typeface="Open Sans Light"/>
              </a:defRPr>
            </a:pPr>
            <a:endParaRPr sz="1000" b="0" smtId="4294967295">
              <a:solidFill>
                <a:srgbClr val="0F283E"/>
              </a:solidFill>
              <a:latin typeface="Open Sans Light"/>
            </a:endParaRPr>
          </a:p>
        </c:txPr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  <c:min val="0"/>
        </c:scaling>
        <c:delete val="0"/>
        <c:axPos val="l"/>
        <c:majorGridlines>
          <c:spPr>
            <a:ln>
              <a:solidFill>
                <a:srgbClr val="2F2F2F"/>
              </a:solidFill>
              <a:prstDash val="dot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sz="1000" b="0">
                    <a:solidFill>
                      <a:srgbClr val="0F283E"/>
                    </a:solidFill>
                    <a:latin typeface="Open Sans Light"/>
                  </a:rPr>
                  <a:t>Market value forecast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low"/>
        <c:spPr>
          <a:ln>
            <a:noFill/>
          </a:ln>
        </c:spPr>
        <c:txPr>
          <a:bodyPr/>
          <a:p>
            <a:pPr>
              <a:defRPr sz="1000" b="0" smtId="4294967295">
                <a:solidFill>
                  <a:srgbClr val="0F283E"/>
                </a:solidFill>
                <a:latin typeface="Open Sans Light"/>
              </a:defRPr>
            </a:pPr>
            <a:endParaRPr sz="1000" b="0" smtId="4294967295">
              <a:solidFill>
                <a:srgbClr val="0F283E"/>
              </a:solidFill>
              <a:latin typeface="Open Sans Light"/>
            </a:endParaRPr>
          </a:p>
        </c:txPr>
        <c:crossAx val="67451136"/>
        <c:crosses val="autoZero"/>
        <c:crossBetween val="between"/>
      </c:valAx>
    </c:plotArea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charts/chart27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solidFill>
              <a:srgbClr val="2875DD"/>
            </a:solidFill>
            <a:ln>
              <a:solidFill>
                <a:srgbClr val="2875DD"/>
              </a:solidFill>
            </a:ln>
          </c:spPr>
          <c:invertIfNegative val="0"/>
          <c:dLbls>
            <c:dLbl>
              <c:idx val="0"/>
              <c:numFmt formatCode="#,##0.0%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#,##0.0%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#,##0.0%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#,##0.0%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#,##0.0%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6"/>
              <c:numFmt formatCode="#,##0.0%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txPr>
              <a:bodyPr/>
              <a:p>
                <a:pPr>
                  <a:defRPr sz="1000" b="0" smtId="4294967295">
                    <a:solidFill>
                      <a:srgbClr val="0F283E"/>
                    </a:solidFill>
                    <a:latin typeface="Open Sans Light"/>
                  </a:defRPr>
                </a:pPr>
                <a:endParaRPr sz="1000" b="0" smtId="4294967295">
                  <a:solidFill>
                    <a:srgbClr val="0F283E"/>
                  </a:solidFill>
                  <a:latin typeface="Open Sans Light"/>
                </a:endParaR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Sheet1!$A$2:$A$8</c:f>
              <c:strCache>
                <c:ptCount val="7"/>
                <c:pt idx="0">
                  <c:v>Asia</c:v>
                </c:pt>
                <c:pt idx="1">
                  <c:v>North America</c:v>
                </c:pt>
                <c:pt idx="2">
                  <c:v>Europe</c:v>
                </c:pt>
                <c:pt idx="3">
                  <c:v>South America</c:v>
                </c:pt>
                <c:pt idx="4">
                  <c:v>Middle East</c:v>
                </c:pt>
                <c:pt idx="5">
                  <c:v>Africa</c:v>
                </c:pt>
                <c:pt idx="6">
                  <c:v>Rest of world</c:v>
                </c:pt>
              </c:strCache>
            </c:strRef>
          </c:cat>
          <c:val>
            <c:numRef>
              <c:f>Sheet1!$B$2:$B$8</c:f>
              <c:numCache>
                <c:ptCount val="7"/>
                <c:pt idx="0">
                  <c:v>0.551</c:v>
                </c:pt>
                <c:pt idx="1">
                  <c:v>0.17</c:v>
                </c:pt>
                <c:pt idx="2">
                  <c:v>0.163</c:v>
                </c:pt>
                <c:pt idx="3">
                  <c:v>0.041</c:v>
                </c:pt>
                <c:pt idx="4">
                  <c:v>0.027</c:v>
                </c:pt>
                <c:pt idx="5">
                  <c:v>0.014</c:v>
                </c:pt>
                <c:pt idx="6">
                  <c:v>0.034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80"/>
        <c:overlap val="-30"/>
        <c:axId val="67451136"/>
        <c:axId val="66437120"/>
      </c:barChart>
      <c:catAx>
        <c:axId val="67451136"/>
        <c:scaling>
          <c:orientation/>
        </c:scaling>
        <c:delete val="0"/>
        <c:axPos val="b"/>
        <c:numFmt formatCode="General" sourceLinked="1"/>
        <c:majorTickMark val="none"/>
        <c:minorTickMark val="none"/>
        <c:tickLblPos val="low"/>
        <c:spPr>
          <a:ln w="25400">
            <a:solidFill>
              <a:srgbClr val="2F2F2F"/>
            </a:solidFill>
          </a:ln>
        </c:spPr>
        <c:txPr>
          <a:bodyPr/>
          <a:p>
            <a:pPr>
              <a:defRPr sz="1000" b="0" smtId="4294967295">
                <a:solidFill>
                  <a:srgbClr val="0F283E"/>
                </a:solidFill>
                <a:latin typeface="Open Sans Light"/>
              </a:defRPr>
            </a:pPr>
            <a:endParaRPr sz="1000" b="0" smtId="4294967295">
              <a:solidFill>
                <a:srgbClr val="0F283E"/>
              </a:solidFill>
              <a:latin typeface="Open Sans Light"/>
            </a:endParaRPr>
          </a:p>
        </c:txPr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  <c:min val="0"/>
        </c:scaling>
        <c:delete val="0"/>
        <c:axPos val="l"/>
        <c:majorGridlines>
          <c:spPr>
            <a:ln>
              <a:solidFill>
                <a:srgbClr val="2F2F2F"/>
              </a:solidFill>
              <a:prstDash val="dot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sz="1000" b="0">
                    <a:solidFill>
                      <a:srgbClr val="0F283E"/>
                    </a:solidFill>
                    <a:latin typeface="Open Sans Light"/>
                  </a:rPr>
                  <a:t>Share of capacity</a:t>
                </a:r>
              </a:p>
            </c:rich>
          </c:tx>
          <c:overlay val="0"/>
        </c:title>
        <c:numFmt formatCode="#,##0.0%" sourceLinked="0"/>
        <c:majorTickMark val="none"/>
        <c:minorTickMark val="none"/>
        <c:tickLblPos val="low"/>
        <c:spPr>
          <a:ln>
            <a:noFill/>
          </a:ln>
        </c:spPr>
        <c:txPr>
          <a:bodyPr/>
          <a:p>
            <a:pPr>
              <a:defRPr sz="1000" b="0" smtId="4294967295">
                <a:solidFill>
                  <a:srgbClr val="0F283E"/>
                </a:solidFill>
                <a:latin typeface="Open Sans Light"/>
              </a:defRPr>
            </a:pPr>
            <a:endParaRPr sz="1000" b="0" smtId="4294967295">
              <a:solidFill>
                <a:srgbClr val="0F283E"/>
              </a:solidFill>
              <a:latin typeface="Open Sans Light"/>
            </a:endParaRPr>
          </a:p>
        </c:txPr>
        <c:crossAx val="67451136"/>
        <c:crosses val="autoZero"/>
        <c:crossBetween val="between"/>
      </c:valAx>
    </c:plotArea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charts/chart28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solidFill>
              <a:srgbClr val="2875DD"/>
            </a:solidFill>
            <a:ln>
              <a:solidFill>
                <a:srgbClr val="2875DD"/>
              </a:solidFill>
            </a:ln>
          </c:spPr>
          <c:invertIfNegative val="0"/>
          <c:dLbls>
            <c:dLbl>
              <c:idx val="0"/>
              <c:numFmt formatCode="#,##0.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#,##0.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txPr>
              <a:bodyPr/>
              <a:p>
                <a:pPr>
                  <a:defRPr sz="1000" b="0" smtId="4294967295">
                    <a:solidFill>
                      <a:srgbClr val="0F283E"/>
                    </a:solidFill>
                    <a:latin typeface="Open Sans Light"/>
                  </a:defRPr>
                </a:pPr>
                <a:endParaRPr sz="1000" b="0" smtId="4294967295">
                  <a:solidFill>
                    <a:srgbClr val="0F283E"/>
                  </a:solidFill>
                  <a:latin typeface="Open Sans Light"/>
                </a:endParaR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Sheet1!$A$2:$A$3</c:f>
              <c:strCache>
                <c:ptCount val="2"/>
                <c:pt idx="0">
                  <c:v>2016</c:v>
                </c:pt>
                <c:pt idx="1">
                  <c:v>2021*</c:v>
                </c:pt>
              </c:strCache>
            </c:strRef>
          </c:cat>
          <c:val>
            <c:numRef>
              <c:f>Sheet1!$B$2:$B$3</c:f>
              <c:numCache>
                <c:ptCount val="2"/>
                <c:pt idx="0">
                  <c:v>13871.7</c:v>
                </c:pt>
                <c:pt idx="1">
                  <c:v>18797.6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80"/>
        <c:overlap val="-30"/>
        <c:axId val="67451136"/>
        <c:axId val="66437120"/>
      </c:barChart>
      <c:catAx>
        <c:axId val="67451136"/>
        <c:scaling>
          <c:orientation/>
        </c:scaling>
        <c:delete val="0"/>
        <c:axPos val="b"/>
        <c:numFmt formatCode="General" sourceLinked="1"/>
        <c:majorTickMark val="none"/>
        <c:minorTickMark val="none"/>
        <c:tickLblPos val="low"/>
        <c:spPr>
          <a:ln w="25400">
            <a:solidFill>
              <a:srgbClr val="2F2F2F"/>
            </a:solidFill>
          </a:ln>
        </c:spPr>
        <c:txPr>
          <a:bodyPr/>
          <a:p>
            <a:pPr>
              <a:defRPr sz="1000" b="0" smtId="4294967295">
                <a:solidFill>
                  <a:srgbClr val="0F283E"/>
                </a:solidFill>
                <a:latin typeface="Open Sans Light"/>
              </a:defRPr>
            </a:pPr>
            <a:endParaRPr sz="1000" b="0" smtId="4294967295">
              <a:solidFill>
                <a:srgbClr val="0F283E"/>
              </a:solidFill>
              <a:latin typeface="Open Sans Light"/>
            </a:endParaRPr>
          </a:p>
        </c:txPr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  <c:min val="0"/>
        </c:scaling>
        <c:delete val="0"/>
        <c:axPos val="l"/>
        <c:majorGridlines>
          <c:spPr>
            <a:ln>
              <a:solidFill>
                <a:srgbClr val="2F2F2F"/>
              </a:solidFill>
              <a:prstDash val="dot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sz="1000" b="0">
                    <a:solidFill>
                      <a:srgbClr val="0F283E"/>
                    </a:solidFill>
                    <a:latin typeface="Open Sans Light"/>
                  </a:rPr>
                  <a:t>Market value in million U.S. dollars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low"/>
        <c:spPr>
          <a:ln>
            <a:noFill/>
          </a:ln>
        </c:spPr>
        <c:txPr>
          <a:bodyPr/>
          <a:p>
            <a:pPr>
              <a:defRPr sz="1000" b="0" smtId="4294967295">
                <a:solidFill>
                  <a:srgbClr val="0F283E"/>
                </a:solidFill>
                <a:latin typeface="Open Sans Light"/>
              </a:defRPr>
            </a:pPr>
            <a:endParaRPr sz="1000" b="0" smtId="4294967295">
              <a:solidFill>
                <a:srgbClr val="0F283E"/>
              </a:solidFill>
              <a:latin typeface="Open Sans Light"/>
            </a:endParaRPr>
          </a:p>
        </c:txPr>
        <c:crossAx val="67451136"/>
        <c:crosses val="autoZero"/>
        <c:crossBetween val="between"/>
      </c:valAx>
    </c:plotArea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charts/chart29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solidFill>
              <a:srgbClr val="2875DD"/>
            </a:solidFill>
            <a:ln>
              <a:solidFill>
                <a:srgbClr val="2875DD"/>
              </a:solidFill>
            </a:ln>
          </c:spPr>
          <c:invertIfNegative val="0"/>
          <c:dLbls>
            <c:dLbl>
              <c:idx val="0"/>
              <c:numFmt formatCode="#,##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#,##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txPr>
              <a:bodyPr/>
              <a:p>
                <a:pPr>
                  <a:defRPr sz="1000" b="0" smtId="4294967295">
                    <a:solidFill>
                      <a:srgbClr val="0F283E"/>
                    </a:solidFill>
                    <a:latin typeface="Open Sans Light"/>
                  </a:defRPr>
                </a:pPr>
                <a:endParaRPr sz="1000" b="0" smtId="4294967295">
                  <a:solidFill>
                    <a:srgbClr val="0F283E"/>
                  </a:solidFill>
                  <a:latin typeface="Open Sans Light"/>
                </a:endParaR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Sheet1!$A$2:$A$3</c:f>
              <c:strCache>
                <c:ptCount val="2"/>
                <c:pt idx="0">
                  <c:v>2017</c:v>
                </c:pt>
                <c:pt idx="1">
                  <c:v>2024*</c:v>
                </c:pt>
              </c:strCache>
            </c:strRef>
          </c:cat>
          <c:val>
            <c:numRef>
              <c:f>Sheet1!$B$2:$B$3</c:f>
              <c:numCache>
                <c:ptCount val="2"/>
                <c:pt idx="0">
                  <c:v>163</c:v>
                </c:pt>
                <c:pt idx="1">
                  <c:v>215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80"/>
        <c:overlap val="-30"/>
        <c:axId val="67451136"/>
        <c:axId val="66437120"/>
      </c:barChart>
      <c:catAx>
        <c:axId val="67451136"/>
        <c:scaling>
          <c:orientation/>
        </c:scaling>
        <c:delete val="0"/>
        <c:axPos val="b"/>
        <c:numFmt formatCode="General" sourceLinked="1"/>
        <c:majorTickMark val="none"/>
        <c:minorTickMark val="none"/>
        <c:tickLblPos val="low"/>
        <c:spPr>
          <a:ln w="25400">
            <a:solidFill>
              <a:srgbClr val="2F2F2F"/>
            </a:solidFill>
          </a:ln>
        </c:spPr>
        <c:txPr>
          <a:bodyPr/>
          <a:p>
            <a:pPr>
              <a:defRPr sz="1000" b="0" smtId="4294967295">
                <a:solidFill>
                  <a:srgbClr val="0F283E"/>
                </a:solidFill>
                <a:latin typeface="Open Sans Light"/>
              </a:defRPr>
            </a:pPr>
            <a:endParaRPr sz="1000" b="0" smtId="4294967295">
              <a:solidFill>
                <a:srgbClr val="0F283E"/>
              </a:solidFill>
              <a:latin typeface="Open Sans Light"/>
            </a:endParaRPr>
          </a:p>
        </c:txPr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  <c:min val="0"/>
        </c:scaling>
        <c:delete val="0"/>
        <c:axPos val="l"/>
        <c:majorGridlines>
          <c:spPr>
            <a:ln>
              <a:solidFill>
                <a:srgbClr val="2F2F2F"/>
              </a:solidFill>
              <a:prstDash val="dot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sz="1000" b="0">
                    <a:solidFill>
                      <a:srgbClr val="0F283E"/>
                    </a:solidFill>
                    <a:latin typeface="Open Sans Light"/>
                  </a:rPr>
                  <a:t>Market value in billion U.S. dollars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low"/>
        <c:spPr>
          <a:ln>
            <a:noFill/>
          </a:ln>
        </c:spPr>
        <c:txPr>
          <a:bodyPr/>
          <a:p>
            <a:pPr>
              <a:defRPr sz="1000" b="0" smtId="4294967295">
                <a:solidFill>
                  <a:srgbClr val="0F283E"/>
                </a:solidFill>
                <a:latin typeface="Open Sans Light"/>
              </a:defRPr>
            </a:pPr>
            <a:endParaRPr sz="1000" b="0" smtId="4294967295">
              <a:solidFill>
                <a:srgbClr val="0F283E"/>
              </a:solidFill>
              <a:latin typeface="Open Sans Light"/>
            </a:endParaRPr>
          </a:p>
        </c:txPr>
        <c:crossAx val="67451136"/>
        <c:crosses val="autoZero"/>
        <c:crossBetween val="between"/>
      </c:valAx>
    </c:plotArea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charts/chart3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solidFill>
              <a:srgbClr val="2875DD"/>
            </a:solidFill>
            <a:ln>
              <a:solidFill>
                <a:srgbClr val="2875DD"/>
              </a:solidFill>
            </a:ln>
          </c:spPr>
          <c:invertIfNegative val="0"/>
          <c:dLbls>
            <c:dLbl>
              <c:idx val="0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6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7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8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9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txPr>
              <a:bodyPr/>
              <a:p>
                <a:pPr>
                  <a:defRPr sz="1000" b="0" smtId="4294967295">
                    <a:solidFill>
                      <a:srgbClr val="0F283E"/>
                    </a:solidFill>
                    <a:latin typeface="Open Sans Light"/>
                  </a:defRPr>
                </a:pPr>
                <a:endParaRPr sz="1000" b="0" smtId="4294967295">
                  <a:solidFill>
                    <a:srgbClr val="0F283E"/>
                  </a:solidFill>
                  <a:latin typeface="Open Sans Light"/>
                </a:endParaR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Sheet1!$A$2:$A$11</c:f>
              <c:strCache>
                <c:ptCount val="10"/>
                <c:pt idx="0">
                  <c:v>Polypropylene (PP)</c:v>
                </c:pt>
                <c:pt idx="1">
                  <c:v>High-density polyethylene (HDPE)</c:v>
                </c:pt>
                <c:pt idx="2">
                  <c:v>Polyvinyl chloride (PVC)</c:v>
                </c:pt>
                <c:pt idx="3">
                  <c:v>Linear low-density polyethylene (LLDPE)</c:v>
                </c:pt>
                <c:pt idx="4">
                  <c:v>Low-density polyethylene (LDPE)</c:v>
                </c:pt>
                <c:pt idx="5">
                  <c:v>Polyethylene terephthalate (PET)</c:v>
                </c:pt>
                <c:pt idx="6">
                  <c:v>Polystyrene (PS)</c:v>
                </c:pt>
                <c:pt idx="7">
                  <c:v>Acrylonitrile butadiene styrene (ABS)</c:v>
                </c:pt>
                <c:pt idx="8">
                  <c:v>Expandable Polystyrene (EPS)</c:v>
                </c:pt>
                <c:pt idx="9">
                  <c:v>Propylene carbonate (PC)</c:v>
                </c:pt>
              </c:strCache>
            </c:strRef>
          </c:cat>
          <c:val>
            <c:numRef>
              <c:f>Sheet1!$B$2:$B$11</c:f>
              <c:numCache>
                <c:ptCount val="10"/>
                <c:pt idx="0">
                  <c:v>0.26</c:v>
                </c:pt>
                <c:pt idx="1">
                  <c:v>0.17</c:v>
                </c:pt>
                <c:pt idx="2">
                  <c:v>0.17</c:v>
                </c:pt>
                <c:pt idx="3">
                  <c:v>0.12</c:v>
                </c:pt>
                <c:pt idx="4">
                  <c:v>0.09</c:v>
                </c:pt>
                <c:pt idx="5">
                  <c:v>0.08</c:v>
                </c:pt>
                <c:pt idx="6">
                  <c:v>0.04</c:v>
                </c:pt>
                <c:pt idx="7">
                  <c:v>0.03</c:v>
                </c:pt>
                <c:pt idx="8">
                  <c:v>0.02</c:v>
                </c:pt>
                <c:pt idx="9">
                  <c:v>0.02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80"/>
        <c:overlap val="-30"/>
        <c:axId val="67451136"/>
        <c:axId val="66437120"/>
      </c:barChart>
      <c:catAx>
        <c:axId val="67451136"/>
        <c:scaling>
          <c:orientation val="maxMin"/>
        </c:scaling>
        <c:delete val="0"/>
        <c:axPos val="t"/>
        <c:numFmt formatCode="General" sourceLinked="1"/>
        <c:majorTickMark val="none"/>
        <c:minorTickMark val="none"/>
        <c:tickLblPos val="low"/>
        <c:spPr>
          <a:ln w="25400">
            <a:solidFill>
              <a:srgbClr val="2F2F2F"/>
            </a:solidFill>
          </a:ln>
        </c:spPr>
        <c:txPr>
          <a:bodyPr/>
          <a:p>
            <a:pPr>
              <a:defRPr sz="1000" b="0" smtId="4294967295">
                <a:solidFill>
                  <a:srgbClr val="0F283E"/>
                </a:solidFill>
                <a:latin typeface="Open Sans Light"/>
              </a:defRPr>
            </a:pPr>
            <a:endParaRPr sz="1000" b="0" smtId="4294967295">
              <a:solidFill>
                <a:srgbClr val="0F283E"/>
              </a:solidFill>
              <a:latin typeface="Open Sans Light"/>
            </a:endParaRPr>
          </a:p>
        </c:txPr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  <c:min val="0"/>
        </c:scaling>
        <c:delete val="0"/>
        <c:axPos val="b"/>
        <c:majorGridlines>
          <c:spPr>
            <a:ln>
              <a:solidFill>
                <a:srgbClr val="2F2F2F"/>
              </a:solidFill>
              <a:prstDash val="dot"/>
            </a:ln>
          </c:spPr>
        </c:majorGridlines>
        <c:numFmt formatCode="#,##0.0%" sourceLinked="0"/>
        <c:majorTickMark val="none"/>
        <c:minorTickMark val="none"/>
        <c:spPr>
          <a:ln>
            <a:noFill/>
          </a:ln>
        </c:spPr>
        <c:txPr>
          <a:bodyPr/>
          <a:p>
            <a:pPr>
              <a:defRPr sz="1000" b="0" smtId="4294967295">
                <a:solidFill>
                  <a:srgbClr val="0F283E"/>
                </a:solidFill>
                <a:latin typeface="Open Sans Light"/>
              </a:defRPr>
            </a:pPr>
            <a:endParaRPr sz="1000" b="0" smtId="4294967295">
              <a:solidFill>
                <a:srgbClr val="0F283E"/>
              </a:solidFill>
              <a:latin typeface="Open Sans Light"/>
            </a:endParaRPr>
          </a:p>
        </c:txPr>
        <c:crossAx val="67451136"/>
        <c:crosses val="autoZero"/>
        <c:crossBetween val="between"/>
      </c:valAx>
    </c:plotArea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charts/chart30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solidFill>
              <a:srgbClr val="2875DD"/>
            </a:solidFill>
            <a:ln>
              <a:solidFill>
                <a:srgbClr val="2875DD"/>
              </a:solidFill>
            </a:ln>
          </c:spPr>
          <c:invertIfNegative val="0"/>
          <c:dLbls>
            <c:dLbl>
              <c:idx val="0"/>
              <c:numFmt formatCode="#,##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#,##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#,##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#,##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#,##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#,##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6"/>
              <c:numFmt formatCode="#,##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7"/>
              <c:numFmt formatCode="#,##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8"/>
              <c:numFmt formatCode="#,##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txPr>
              <a:bodyPr/>
              <a:p>
                <a:pPr>
                  <a:defRPr sz="1000" b="0" smtId="4294967295">
                    <a:solidFill>
                      <a:srgbClr val="0F283E"/>
                    </a:solidFill>
                    <a:latin typeface="Open Sans Light"/>
                  </a:defRPr>
                </a:pPr>
                <a:endParaRPr sz="1000" b="0" smtId="4294967295">
                  <a:solidFill>
                    <a:srgbClr val="0F283E"/>
                  </a:solidFill>
                  <a:latin typeface="Open Sans Light"/>
                </a:endParaR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Sheet1!$A$2:$A$10</c:f>
              <c:strCache>
                <c:ptCount val="9"/>
                <c:pt idx="0">
                  <c:v>Covestro</c:v>
                </c:pt>
                <c:pt idx="1">
                  <c:v>Sabic</c:v>
                </c:pt>
                <c:pt idx="2">
                  <c:v>Mitsubishi</c:v>
                </c:pt>
                <c:pt idx="3">
                  <c:v>Teijjin</c:v>
                </c:pt>
                <c:pt idx="4">
                  <c:v>LC Chem</c:v>
                </c:pt>
                <c:pt idx="5">
                  <c:v>Trinseo</c:v>
                </c:pt>
                <c:pt idx="6">
                  <c:v>Formosa (FCFC)</c:v>
                </c:pt>
                <c:pt idx="7">
                  <c:v>Samsung</c:v>
                </c:pt>
                <c:pt idx="8">
                  <c:v>Other</c:v>
                </c:pt>
              </c:strCache>
            </c:strRef>
          </c:cat>
          <c:val>
            <c:numRef>
              <c:f>Sheet1!$B$2:$B$10</c:f>
              <c:numCache>
                <c:ptCount val="9"/>
                <c:pt idx="0">
                  <c:v>1480</c:v>
                </c:pt>
                <c:pt idx="1">
                  <c:v>1428</c:v>
                </c:pt>
                <c:pt idx="2">
                  <c:v>561</c:v>
                </c:pt>
                <c:pt idx="3">
                  <c:v>408</c:v>
                </c:pt>
                <c:pt idx="4">
                  <c:v>255</c:v>
                </c:pt>
                <c:pt idx="5">
                  <c:v>204</c:v>
                </c:pt>
                <c:pt idx="6">
                  <c:v>200</c:v>
                </c:pt>
                <c:pt idx="7">
                  <c:v>153</c:v>
                </c:pt>
                <c:pt idx="8">
                  <c:v>411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80"/>
        <c:overlap val="-30"/>
        <c:axId val="67451136"/>
        <c:axId val="66437120"/>
      </c:barChart>
      <c:catAx>
        <c:axId val="67451136"/>
        <c:scaling>
          <c:orientation val="maxMin"/>
        </c:scaling>
        <c:delete val="0"/>
        <c:axPos val="t"/>
        <c:numFmt formatCode="General" sourceLinked="1"/>
        <c:majorTickMark val="none"/>
        <c:minorTickMark val="none"/>
        <c:tickLblPos val="low"/>
        <c:spPr>
          <a:ln w="25400">
            <a:solidFill>
              <a:srgbClr val="2F2F2F"/>
            </a:solidFill>
          </a:ln>
        </c:spPr>
        <c:txPr>
          <a:bodyPr/>
          <a:p>
            <a:pPr>
              <a:defRPr sz="1000" b="0" smtId="4294967295">
                <a:solidFill>
                  <a:srgbClr val="0F283E"/>
                </a:solidFill>
                <a:latin typeface="Open Sans Light"/>
              </a:defRPr>
            </a:pPr>
            <a:endParaRPr sz="1000" b="0" smtId="4294967295">
              <a:solidFill>
                <a:srgbClr val="0F283E"/>
              </a:solidFill>
              <a:latin typeface="Open Sans Light"/>
            </a:endParaRPr>
          </a:p>
        </c:txPr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  <c:min val="0"/>
        </c:scaling>
        <c:delete val="0"/>
        <c:axPos val="b"/>
        <c:majorGridlines>
          <c:spPr>
            <a:ln>
              <a:solidFill>
                <a:srgbClr val="2F2F2F"/>
              </a:solidFill>
              <a:prstDash val="dot"/>
            </a:ln>
          </c:spPr>
        </c:majorGridlines>
        <c:numFmt formatCode="General" sourceLinked="1"/>
        <c:majorTickMark val="none"/>
        <c:minorTickMark val="none"/>
        <c:spPr>
          <a:ln>
            <a:noFill/>
          </a:ln>
        </c:spPr>
        <c:txPr>
          <a:bodyPr/>
          <a:p>
            <a:pPr>
              <a:defRPr sz="1000" b="0" smtId="4294967295">
                <a:solidFill>
                  <a:srgbClr val="0F283E"/>
                </a:solidFill>
                <a:latin typeface="Open Sans Light"/>
              </a:defRPr>
            </a:pPr>
            <a:endParaRPr sz="1000" b="0" smtId="4294967295">
              <a:solidFill>
                <a:srgbClr val="0F283E"/>
              </a:solidFill>
              <a:latin typeface="Open Sans Light"/>
            </a:endParaRPr>
          </a:p>
        </c:txPr>
        <c:crossAx val="67451136"/>
        <c:crosses val="autoZero"/>
        <c:crossBetween val="between"/>
      </c:valAx>
    </c:plotArea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charts/chart31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solidFill>
              <a:srgbClr val="2875DD"/>
            </a:solidFill>
            <a:ln>
              <a:solidFill>
                <a:srgbClr val="2875DD"/>
              </a:solidFill>
            </a:ln>
          </c:spPr>
          <c:invertIfNegative val="0"/>
          <c:dLbls>
            <c:dLbl>
              <c:idx val="0"/>
              <c:numFmt formatCode="#,##0.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#,##0.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#,##0.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#,##0.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#,##0.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6"/>
              <c:numFmt formatCode="#,##0.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txPr>
              <a:bodyPr/>
              <a:p>
                <a:pPr>
                  <a:defRPr sz="1000" b="0" smtId="4294967295">
                    <a:solidFill>
                      <a:srgbClr val="0F283E"/>
                    </a:solidFill>
                    <a:latin typeface="Open Sans Light"/>
                  </a:defRPr>
                </a:pPr>
                <a:endParaRPr sz="1000" b="0" smtId="4294967295">
                  <a:solidFill>
                    <a:srgbClr val="0F283E"/>
                  </a:solidFill>
                  <a:latin typeface="Open Sans Light"/>
                </a:endParaR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Sheet1!$A$2:$A$8</c:f>
              <c:strCache>
                <c:ptCount val="7"/>
                <c:pt idx="0">
                  <c:v>2011</c:v>
                </c:pt>
                <c:pt idx="1">
                  <c:v>2012</c:v>
                </c:pt>
                <c:pt idx="2">
                  <c:v>2016</c:v>
                </c:pt>
                <c:pt idx="3">
                  <c:v>2017</c:v>
                </c:pt>
                <c:pt idx="4">
                  <c:v>2018*</c:v>
                </c:pt>
                <c:pt idx="5">
                  <c:v>2021**</c:v>
                </c:pt>
                <c:pt idx="6">
                  <c:v>2022**</c:v>
                </c:pt>
              </c:strCache>
            </c:strRef>
          </c:cat>
          <c:val>
            <c:numRef>
              <c:f>Sheet1!$B$2:$B$8</c:f>
              <c:numCache>
                <c:ptCount val="7"/>
                <c:pt idx="0">
                  <c:v>3.6</c:v>
                </c:pt>
                <c:pt idx="1">
                  <c:v>3.7</c:v>
                </c:pt>
                <c:pt idx="2">
                  <c:v>4.2</c:v>
                </c:pt>
                <c:pt idx="3">
                  <c:v>4.3</c:v>
                </c:pt>
                <c:pt idx="4">
                  <c:v>4.54</c:v>
                </c:pt>
                <c:pt idx="5">
                  <c:v>5.1</c:v>
                </c:pt>
                <c:pt idx="6">
                  <c:v>5.3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80"/>
        <c:overlap val="-30"/>
        <c:axId val="67451136"/>
        <c:axId val="66437120"/>
      </c:barChart>
      <c:catAx>
        <c:axId val="67451136"/>
        <c:scaling>
          <c:orientation/>
        </c:scaling>
        <c:delete val="0"/>
        <c:axPos val="b"/>
        <c:numFmt formatCode="General" sourceLinked="1"/>
        <c:majorTickMark val="none"/>
        <c:minorTickMark val="none"/>
        <c:tickLblPos val="low"/>
        <c:spPr>
          <a:ln w="25400">
            <a:solidFill>
              <a:srgbClr val="2F2F2F"/>
            </a:solidFill>
          </a:ln>
        </c:spPr>
        <c:txPr>
          <a:bodyPr/>
          <a:p>
            <a:pPr>
              <a:defRPr sz="1000" b="0" smtId="4294967295">
                <a:solidFill>
                  <a:srgbClr val="0F283E"/>
                </a:solidFill>
                <a:latin typeface="Open Sans Light"/>
              </a:defRPr>
            </a:pPr>
            <a:endParaRPr sz="1000" b="0" smtId="4294967295">
              <a:solidFill>
                <a:srgbClr val="0F283E"/>
              </a:solidFill>
              <a:latin typeface="Open Sans Light"/>
            </a:endParaRPr>
          </a:p>
        </c:txPr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  <c:min val="0"/>
        </c:scaling>
        <c:delete val="0"/>
        <c:axPos val="l"/>
        <c:majorGridlines>
          <c:spPr>
            <a:ln>
              <a:solidFill>
                <a:srgbClr val="2F2F2F"/>
              </a:solidFill>
              <a:prstDash val="dot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sz="1000" b="0">
                    <a:solidFill>
                      <a:srgbClr val="0F283E"/>
                    </a:solidFill>
                    <a:latin typeface="Open Sans Light"/>
                  </a:rPr>
                  <a:t>Demand in million tons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low"/>
        <c:spPr>
          <a:ln>
            <a:noFill/>
          </a:ln>
        </c:spPr>
        <c:txPr>
          <a:bodyPr/>
          <a:p>
            <a:pPr>
              <a:defRPr sz="1000" b="0" smtId="4294967295">
                <a:solidFill>
                  <a:srgbClr val="0F283E"/>
                </a:solidFill>
                <a:latin typeface="Open Sans Light"/>
              </a:defRPr>
            </a:pPr>
            <a:endParaRPr sz="1000" b="0" smtId="4294967295">
              <a:solidFill>
                <a:srgbClr val="0F283E"/>
              </a:solidFill>
              <a:latin typeface="Open Sans Light"/>
            </a:endParaRPr>
          </a:p>
        </c:txPr>
        <c:crossAx val="67451136"/>
        <c:crosses val="autoZero"/>
        <c:crossBetween val="between"/>
      </c:valAx>
    </c:plotArea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charts/chart32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solidFill>
              <a:srgbClr val="2875DD"/>
            </a:solidFill>
            <a:ln>
              <a:solidFill>
                <a:srgbClr val="2875DD"/>
              </a:solidFill>
            </a:ln>
          </c:spPr>
          <c:invertIfNegative val="0"/>
          <c:dLbls>
            <c:dLbl>
              <c:idx val="0"/>
              <c:numFmt formatCode="#,##0.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#,##0.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#,##0.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#,##0.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txPr>
              <a:bodyPr/>
              <a:p>
                <a:pPr>
                  <a:defRPr sz="1000" b="0" smtId="4294967295">
                    <a:solidFill>
                      <a:srgbClr val="0F283E"/>
                    </a:solidFill>
                    <a:latin typeface="Open Sans Light"/>
                  </a:defRPr>
                </a:pPr>
                <a:endParaRPr sz="1000" b="0" smtId="4294967295">
                  <a:solidFill>
                    <a:srgbClr val="0F283E"/>
                  </a:solidFill>
                  <a:latin typeface="Open Sans Light"/>
                </a:endParaR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Sheet1!$A$2:$A$7</c:f>
              <c:strCache>
                <c:ptCount val="6"/>
                <c:pt idx="0">
                  <c:v>2013*</c:v>
                </c:pt>
                <c:pt idx="1">
                  <c:v>2014*</c:v>
                </c:pt>
                <c:pt idx="2">
                  <c:v>2015*</c:v>
                </c:pt>
                <c:pt idx="3">
                  <c:v>2016*</c:v>
                </c:pt>
                <c:pt idx="4">
                  <c:v>2018</c:v>
                </c:pt>
                <c:pt idx="5">
                  <c:v>2023**</c:v>
                </c:pt>
              </c:strCache>
            </c:strRef>
          </c:cat>
          <c:val>
            <c:numRef>
              <c:f>Sheet1!$B$2:$B$7</c:f>
              <c:numCache>
                <c:ptCount val="6"/>
                <c:pt idx="0">
                  <c:v>9.3</c:v>
                </c:pt>
                <c:pt idx="1">
                  <c:v>10.2</c:v>
                </c:pt>
                <c:pt idx="2">
                  <c:v>10.6</c:v>
                </c:pt>
                <c:pt idx="3">
                  <c:v>10.8</c:v>
                </c:pt>
                <c:pt idx="4">
                  <c:v>11.17</c:v>
                </c:pt>
                <c:pt idx="5">
                  <c:v>12.49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80"/>
        <c:overlap val="-30"/>
        <c:axId val="67451136"/>
        <c:axId val="66437120"/>
      </c:barChart>
      <c:catAx>
        <c:axId val="67451136"/>
        <c:scaling>
          <c:orientation/>
        </c:scaling>
        <c:delete val="0"/>
        <c:axPos val="b"/>
        <c:numFmt formatCode="General" sourceLinked="1"/>
        <c:majorTickMark val="none"/>
        <c:minorTickMark val="none"/>
        <c:tickLblPos val="low"/>
        <c:spPr>
          <a:ln w="25400">
            <a:solidFill>
              <a:srgbClr val="2F2F2F"/>
            </a:solidFill>
          </a:ln>
        </c:spPr>
        <c:txPr>
          <a:bodyPr/>
          <a:p>
            <a:pPr>
              <a:defRPr sz="1000" b="0" smtId="4294967295">
                <a:solidFill>
                  <a:srgbClr val="0F283E"/>
                </a:solidFill>
                <a:latin typeface="Open Sans Light"/>
              </a:defRPr>
            </a:pPr>
            <a:endParaRPr sz="1000" b="0" smtId="4294967295">
              <a:solidFill>
                <a:srgbClr val="0F283E"/>
              </a:solidFill>
              <a:latin typeface="Open Sans Light"/>
            </a:endParaRPr>
          </a:p>
        </c:txPr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  <c:min val="0"/>
        </c:scaling>
        <c:delete val="0"/>
        <c:axPos val="l"/>
        <c:majorGridlines>
          <c:spPr>
            <a:ln>
              <a:solidFill>
                <a:srgbClr val="2F2F2F"/>
              </a:solidFill>
              <a:prstDash val="dot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sz="1000" b="0">
                    <a:solidFill>
                      <a:srgbClr val="0F283E"/>
                    </a:solidFill>
                    <a:latin typeface="Open Sans Light"/>
                  </a:rPr>
                  <a:t>Production capacity in million metric tons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low"/>
        <c:spPr>
          <a:ln>
            <a:noFill/>
          </a:ln>
        </c:spPr>
        <c:txPr>
          <a:bodyPr/>
          <a:p>
            <a:pPr>
              <a:defRPr sz="1000" b="0" smtId="4294967295">
                <a:solidFill>
                  <a:srgbClr val="0F283E"/>
                </a:solidFill>
                <a:latin typeface="Open Sans Light"/>
              </a:defRPr>
            </a:pPr>
            <a:endParaRPr sz="1000" b="0" smtId="4294967295">
              <a:solidFill>
                <a:srgbClr val="0F283E"/>
              </a:solidFill>
              <a:latin typeface="Open Sans Light"/>
            </a:endParaRPr>
          </a:p>
        </c:txPr>
        <c:crossAx val="67451136"/>
        <c:crosses val="autoZero"/>
        <c:crossBetween val="between"/>
      </c:valAx>
    </c:plotArea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charts/chart33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solidFill>
              <a:srgbClr val="2875DD"/>
            </a:solidFill>
            <a:ln>
              <a:solidFill>
                <a:srgbClr val="2875DD"/>
              </a:solidFill>
            </a:ln>
          </c:spPr>
          <c:invertIfNegative val="0"/>
          <c:dLbls>
            <c:dLbl>
              <c:idx val="0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txPr>
              <a:bodyPr/>
              <a:p>
                <a:pPr>
                  <a:defRPr sz="1000" b="0" smtId="4294967295">
                    <a:solidFill>
                      <a:srgbClr val="0F283E"/>
                    </a:solidFill>
                    <a:latin typeface="Open Sans Light"/>
                  </a:defRPr>
                </a:pPr>
                <a:endParaRPr sz="1000" b="0" smtId="4294967295">
                  <a:solidFill>
                    <a:srgbClr val="0F283E"/>
                  </a:solidFill>
                  <a:latin typeface="Open Sans Light"/>
                </a:endParaR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Sheet1!$A$2:$A$7</c:f>
              <c:strCache>
                <c:ptCount val="6"/>
                <c:pt idx="0">
                  <c:v>Asia (excluding China)</c:v>
                </c:pt>
                <c:pt idx="1">
                  <c:v>China</c:v>
                </c:pt>
                <c:pt idx="2">
                  <c:v>Europe</c:v>
                </c:pt>
                <c:pt idx="3">
                  <c:v>North America</c:v>
                </c:pt>
                <c:pt idx="4">
                  <c:v>South America</c:v>
                </c:pt>
                <c:pt idx="5">
                  <c:v>Middle East &amp; Africa</c:v>
                </c:pt>
              </c:strCache>
            </c:strRef>
          </c:cat>
          <c:val>
            <c:numRef>
              <c:f>Sheet1!$B$2:$B$7</c:f>
              <c:numCache>
                <c:ptCount val="6"/>
                <c:pt idx="0">
                  <c:v>0.44</c:v>
                </c:pt>
                <c:pt idx="1">
                  <c:v>0.36</c:v>
                </c:pt>
                <c:pt idx="2">
                  <c:v>0.1</c:v>
                </c:pt>
                <c:pt idx="3">
                  <c:v>0.08</c:v>
                </c:pt>
                <c:pt idx="4">
                  <c:v>0.01</c:v>
                </c:pt>
                <c:pt idx="5">
                  <c:v>0.01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80"/>
        <c:overlap val="-30"/>
        <c:axId val="67451136"/>
        <c:axId val="66437120"/>
      </c:barChart>
      <c:catAx>
        <c:axId val="67451136"/>
        <c:scaling>
          <c:orientation/>
        </c:scaling>
        <c:delete val="0"/>
        <c:axPos val="b"/>
        <c:numFmt formatCode="General" sourceLinked="1"/>
        <c:majorTickMark val="none"/>
        <c:minorTickMark val="none"/>
        <c:tickLblPos val="low"/>
        <c:spPr>
          <a:ln w="25400">
            <a:solidFill>
              <a:srgbClr val="2F2F2F"/>
            </a:solidFill>
          </a:ln>
        </c:spPr>
        <c:txPr>
          <a:bodyPr/>
          <a:p>
            <a:pPr>
              <a:defRPr sz="1000" b="0" smtId="4294967295">
                <a:solidFill>
                  <a:srgbClr val="0F283E"/>
                </a:solidFill>
                <a:latin typeface="Open Sans Light"/>
              </a:defRPr>
            </a:pPr>
            <a:endParaRPr sz="1000" b="0" smtId="4294967295">
              <a:solidFill>
                <a:srgbClr val="0F283E"/>
              </a:solidFill>
              <a:latin typeface="Open Sans Light"/>
            </a:endParaRPr>
          </a:p>
        </c:txPr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  <c:min val="0"/>
        </c:scaling>
        <c:delete val="0"/>
        <c:axPos val="l"/>
        <c:majorGridlines>
          <c:spPr>
            <a:ln>
              <a:solidFill>
                <a:srgbClr val="2F2F2F"/>
              </a:solidFill>
              <a:prstDash val="dot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sz="1000" b="0">
                    <a:solidFill>
                      <a:srgbClr val="0F283E"/>
                    </a:solidFill>
                    <a:latin typeface="Open Sans Light"/>
                  </a:rPr>
                  <a:t>Share of production</a:t>
                </a:r>
              </a:p>
            </c:rich>
          </c:tx>
          <c:overlay val="0"/>
        </c:title>
        <c:numFmt formatCode="#,##0.0%" sourceLinked="0"/>
        <c:majorTickMark val="none"/>
        <c:minorTickMark val="none"/>
        <c:tickLblPos val="low"/>
        <c:spPr>
          <a:ln>
            <a:noFill/>
          </a:ln>
        </c:spPr>
        <c:txPr>
          <a:bodyPr/>
          <a:p>
            <a:pPr>
              <a:defRPr sz="1000" b="0" smtId="4294967295">
                <a:solidFill>
                  <a:srgbClr val="0F283E"/>
                </a:solidFill>
                <a:latin typeface="Open Sans Light"/>
              </a:defRPr>
            </a:pPr>
            <a:endParaRPr sz="1000" b="0" smtId="4294967295">
              <a:solidFill>
                <a:srgbClr val="0F283E"/>
              </a:solidFill>
              <a:latin typeface="Open Sans Light"/>
            </a:endParaRPr>
          </a:p>
        </c:txPr>
        <c:crossAx val="67451136"/>
        <c:crosses val="autoZero"/>
        <c:crossBetween val="between"/>
      </c:valAx>
    </c:plotArea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charts/chart34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solidFill>
              <a:srgbClr val="2875DD"/>
            </a:solidFill>
            <a:ln>
              <a:solidFill>
                <a:srgbClr val="2875DD"/>
              </a:solidFill>
            </a:ln>
          </c:spPr>
          <c:invertIfNegative val="0"/>
          <c:dLbls>
            <c:dLbl>
              <c:idx val="0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txPr>
              <a:bodyPr/>
              <a:p>
                <a:pPr>
                  <a:defRPr sz="1000" b="0" smtId="4294967295">
                    <a:solidFill>
                      <a:srgbClr val="0F283E"/>
                    </a:solidFill>
                    <a:latin typeface="Open Sans Light"/>
                  </a:defRPr>
                </a:pPr>
                <a:endParaRPr sz="1000" b="0" smtId="4294967295">
                  <a:solidFill>
                    <a:srgbClr val="0F283E"/>
                  </a:solidFill>
                  <a:latin typeface="Open Sans Light"/>
                </a:endParaR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Sheet1!$A$2:$A$7</c:f>
              <c:strCache>
                <c:ptCount val="6"/>
                <c:pt idx="0">
                  <c:v>NEA*</c:v>
                </c:pt>
                <c:pt idx="1">
                  <c:v>WEP*</c:v>
                </c:pt>
                <c:pt idx="2">
                  <c:v>North America</c:v>
                </c:pt>
                <c:pt idx="3">
                  <c:v>South America</c:v>
                </c:pt>
                <c:pt idx="4">
                  <c:v>ME*</c:v>
                </c:pt>
                <c:pt idx="5">
                  <c:v>Rest of world</c:v>
                </c:pt>
              </c:strCache>
            </c:strRef>
          </c:cat>
          <c:val>
            <c:numRef>
              <c:f>Sheet1!$B$2:$B$7</c:f>
              <c:numCache>
                <c:ptCount val="6"/>
                <c:pt idx="0">
                  <c:v>0.53</c:v>
                </c:pt>
                <c:pt idx="1">
                  <c:v>0.14</c:v>
                </c:pt>
                <c:pt idx="2">
                  <c:v>0.12</c:v>
                </c:pt>
                <c:pt idx="3">
                  <c:v>0.04</c:v>
                </c:pt>
                <c:pt idx="4">
                  <c:v>0.04</c:v>
                </c:pt>
                <c:pt idx="5">
                  <c:v>0.13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80"/>
        <c:overlap val="-30"/>
        <c:axId val="67451136"/>
        <c:axId val="66437120"/>
      </c:barChart>
      <c:catAx>
        <c:axId val="67451136"/>
        <c:scaling>
          <c:orientation/>
        </c:scaling>
        <c:delete val="0"/>
        <c:axPos val="b"/>
        <c:numFmt formatCode="General" sourceLinked="1"/>
        <c:majorTickMark val="none"/>
        <c:minorTickMark val="none"/>
        <c:tickLblPos val="low"/>
        <c:spPr>
          <a:ln w="25400">
            <a:solidFill>
              <a:srgbClr val="2F2F2F"/>
            </a:solidFill>
          </a:ln>
        </c:spPr>
        <c:txPr>
          <a:bodyPr/>
          <a:p>
            <a:pPr>
              <a:defRPr sz="1000" b="0" smtId="4294967295">
                <a:solidFill>
                  <a:srgbClr val="0F283E"/>
                </a:solidFill>
                <a:latin typeface="Open Sans Light"/>
              </a:defRPr>
            </a:pPr>
            <a:endParaRPr sz="1000" b="0" smtId="4294967295">
              <a:solidFill>
                <a:srgbClr val="0F283E"/>
              </a:solidFill>
              <a:latin typeface="Open Sans Light"/>
            </a:endParaRPr>
          </a:p>
        </c:txPr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  <c:min val="0"/>
        </c:scaling>
        <c:delete val="0"/>
        <c:axPos val="l"/>
        <c:majorGridlines>
          <c:spPr>
            <a:ln>
              <a:solidFill>
                <a:srgbClr val="2F2F2F"/>
              </a:solidFill>
              <a:prstDash val="dot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sz="1000" b="0">
                    <a:solidFill>
                      <a:srgbClr val="0F283E"/>
                    </a:solidFill>
                    <a:latin typeface="Open Sans Light"/>
                  </a:rPr>
                  <a:t>Share of demand</a:t>
                </a:r>
              </a:p>
            </c:rich>
          </c:tx>
          <c:overlay val="0"/>
        </c:title>
        <c:numFmt formatCode="#,##0.0%" sourceLinked="0"/>
        <c:majorTickMark val="none"/>
        <c:minorTickMark val="none"/>
        <c:tickLblPos val="low"/>
        <c:spPr>
          <a:ln>
            <a:noFill/>
          </a:ln>
        </c:spPr>
        <c:txPr>
          <a:bodyPr/>
          <a:p>
            <a:pPr>
              <a:defRPr sz="1000" b="0" smtId="4294967295">
                <a:solidFill>
                  <a:srgbClr val="0F283E"/>
                </a:solidFill>
                <a:latin typeface="Open Sans Light"/>
              </a:defRPr>
            </a:pPr>
            <a:endParaRPr sz="1000" b="0" smtId="4294967295">
              <a:solidFill>
                <a:srgbClr val="0F283E"/>
              </a:solidFill>
              <a:latin typeface="Open Sans Light"/>
            </a:endParaRPr>
          </a:p>
        </c:txPr>
        <c:crossAx val="67451136"/>
        <c:crosses val="autoZero"/>
        <c:crossBetween val="between"/>
      </c:valAx>
    </c:plotArea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charts/chart35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solidFill>
              <a:srgbClr val="2875DD"/>
            </a:solidFill>
            <a:ln>
              <a:solidFill>
                <a:srgbClr val="2875DD"/>
              </a:solidFill>
            </a:ln>
          </c:spPr>
          <c:invertIfNegative val="0"/>
          <c:dLbls>
            <c:dLbl>
              <c:idx val="0"/>
              <c:numFmt formatCode="#,##0.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#,##0.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txPr>
              <a:bodyPr/>
              <a:p>
                <a:pPr>
                  <a:defRPr sz="1000" b="0" smtId="4294967295">
                    <a:solidFill>
                      <a:srgbClr val="0F283E"/>
                    </a:solidFill>
                    <a:latin typeface="Open Sans Light"/>
                  </a:defRPr>
                </a:pPr>
                <a:endParaRPr sz="1000" b="0" smtId="4294967295">
                  <a:solidFill>
                    <a:srgbClr val="0F283E"/>
                  </a:solidFill>
                  <a:latin typeface="Open Sans Light"/>
                </a:endParaR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Sheet1!$A$2:$A$3</c:f>
              <c:strCache>
                <c:ptCount val="2"/>
                <c:pt idx="0">
                  <c:v>2014</c:v>
                </c:pt>
                <c:pt idx="1">
                  <c:v>2024*</c:v>
                </c:pt>
              </c:strCache>
            </c:strRef>
          </c:cat>
          <c:val>
            <c:numRef>
              <c:f>Sheet1!$B$2:$B$3</c:f>
              <c:numCache>
                <c:ptCount val="2"/>
                <c:pt idx="0">
                  <c:v>542.8</c:v>
                </c:pt>
                <c:pt idx="1">
                  <c:v>1971.4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80"/>
        <c:overlap val="-30"/>
        <c:axId val="67451136"/>
        <c:axId val="66437120"/>
      </c:barChart>
      <c:catAx>
        <c:axId val="67451136"/>
        <c:scaling>
          <c:orientation/>
        </c:scaling>
        <c:delete val="0"/>
        <c:axPos val="b"/>
        <c:numFmt formatCode="General" sourceLinked="1"/>
        <c:majorTickMark val="none"/>
        <c:minorTickMark val="none"/>
        <c:tickLblPos val="low"/>
        <c:spPr>
          <a:ln w="25400">
            <a:solidFill>
              <a:srgbClr val="2F2F2F"/>
            </a:solidFill>
          </a:ln>
        </c:spPr>
        <c:txPr>
          <a:bodyPr/>
          <a:p>
            <a:pPr>
              <a:defRPr sz="1000" b="0" smtId="4294967295">
                <a:solidFill>
                  <a:srgbClr val="0F283E"/>
                </a:solidFill>
                <a:latin typeface="Open Sans Light"/>
              </a:defRPr>
            </a:pPr>
            <a:endParaRPr sz="1000" b="0" smtId="4294967295">
              <a:solidFill>
                <a:srgbClr val="0F283E"/>
              </a:solidFill>
              <a:latin typeface="Open Sans Light"/>
            </a:endParaRPr>
          </a:p>
        </c:txPr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  <c:min val="0"/>
        </c:scaling>
        <c:delete val="0"/>
        <c:axPos val="l"/>
        <c:majorGridlines>
          <c:spPr>
            <a:ln>
              <a:solidFill>
                <a:srgbClr val="2F2F2F"/>
              </a:solidFill>
              <a:prstDash val="dot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sz="1000" b="0">
                    <a:solidFill>
                      <a:srgbClr val="0F283E"/>
                    </a:solidFill>
                    <a:latin typeface="Open Sans Light"/>
                  </a:rPr>
                  <a:t>Market size in million U.S. dollars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low"/>
        <c:spPr>
          <a:ln>
            <a:noFill/>
          </a:ln>
        </c:spPr>
        <c:txPr>
          <a:bodyPr/>
          <a:p>
            <a:pPr>
              <a:defRPr sz="1000" b="0" smtId="4294967295">
                <a:solidFill>
                  <a:srgbClr val="0F283E"/>
                </a:solidFill>
                <a:latin typeface="Open Sans Light"/>
              </a:defRPr>
            </a:pPr>
            <a:endParaRPr sz="1000" b="0" smtId="4294967295">
              <a:solidFill>
                <a:srgbClr val="0F283E"/>
              </a:solidFill>
              <a:latin typeface="Open Sans Light"/>
            </a:endParaRPr>
          </a:p>
        </c:txPr>
        <c:crossAx val="67451136"/>
        <c:crosses val="autoZero"/>
        <c:crossBetween val="between"/>
      </c:valAx>
    </c:plotArea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charts/chart36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solidFill>
              <a:srgbClr val="2875DD"/>
            </a:solidFill>
            <a:ln>
              <a:solidFill>
                <a:srgbClr val="2875DD"/>
              </a:solidFill>
            </a:ln>
          </c:spPr>
          <c:invertIfNegative val="0"/>
          <c:dLbls>
            <c:dLbl>
              <c:idx val="0"/>
              <c:numFmt formatCode="#,##0.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#,##0.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txPr>
              <a:bodyPr/>
              <a:p>
                <a:pPr>
                  <a:defRPr sz="1000" b="0" smtId="4294967295">
                    <a:solidFill>
                      <a:srgbClr val="0F283E"/>
                    </a:solidFill>
                    <a:latin typeface="Open Sans Light"/>
                  </a:defRPr>
                </a:pPr>
                <a:endParaRPr sz="1000" b="0" smtId="4294967295">
                  <a:solidFill>
                    <a:srgbClr val="0F283E"/>
                  </a:solidFill>
                  <a:latin typeface="Open Sans Light"/>
                </a:endParaR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Sheet1!$A$2:$A$3</c:f>
              <c:strCache>
                <c:ptCount val="2"/>
                <c:pt idx="0">
                  <c:v>2014</c:v>
                </c:pt>
                <c:pt idx="1">
                  <c:v>2024*</c:v>
                </c:pt>
              </c:strCache>
            </c:strRef>
          </c:cat>
          <c:val>
            <c:numRef>
              <c:f>Sheet1!$B$2:$B$3</c:f>
              <c:numCache>
                <c:ptCount val="2"/>
                <c:pt idx="0">
                  <c:v>542.8</c:v>
                </c:pt>
                <c:pt idx="1">
                  <c:v>1971.4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80"/>
        <c:overlap val="-30"/>
        <c:axId val="67451136"/>
        <c:axId val="66437120"/>
      </c:barChart>
      <c:catAx>
        <c:axId val="67451136"/>
        <c:scaling>
          <c:orientation/>
        </c:scaling>
        <c:delete val="0"/>
        <c:axPos val="b"/>
        <c:numFmt formatCode="General" sourceLinked="1"/>
        <c:majorTickMark val="none"/>
        <c:minorTickMark val="none"/>
        <c:tickLblPos val="low"/>
        <c:spPr>
          <a:ln w="25400">
            <a:solidFill>
              <a:srgbClr val="2F2F2F"/>
            </a:solidFill>
          </a:ln>
        </c:spPr>
        <c:txPr>
          <a:bodyPr/>
          <a:p>
            <a:pPr>
              <a:defRPr sz="1000" b="0" smtId="4294967295">
                <a:solidFill>
                  <a:srgbClr val="0F283E"/>
                </a:solidFill>
                <a:latin typeface="Open Sans Light"/>
              </a:defRPr>
            </a:pPr>
            <a:endParaRPr sz="1000" b="0" smtId="4294967295">
              <a:solidFill>
                <a:srgbClr val="0F283E"/>
              </a:solidFill>
              <a:latin typeface="Open Sans Light"/>
            </a:endParaRPr>
          </a:p>
        </c:txPr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  <c:min val="0"/>
        </c:scaling>
        <c:delete val="0"/>
        <c:axPos val="l"/>
        <c:majorGridlines>
          <c:spPr>
            <a:ln>
              <a:solidFill>
                <a:srgbClr val="2F2F2F"/>
              </a:solidFill>
              <a:prstDash val="dot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sz="1000" b="0">
                    <a:solidFill>
                      <a:srgbClr val="0F283E"/>
                    </a:solidFill>
                    <a:latin typeface="Open Sans Light"/>
                  </a:rPr>
                  <a:t>Market size in million U.S. dollars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low"/>
        <c:spPr>
          <a:ln>
            <a:noFill/>
          </a:ln>
        </c:spPr>
        <c:txPr>
          <a:bodyPr/>
          <a:p>
            <a:pPr>
              <a:defRPr sz="1000" b="0" smtId="4294967295">
                <a:solidFill>
                  <a:srgbClr val="0F283E"/>
                </a:solidFill>
                <a:latin typeface="Open Sans Light"/>
              </a:defRPr>
            </a:pPr>
            <a:endParaRPr sz="1000" b="0" smtId="4294967295">
              <a:solidFill>
                <a:srgbClr val="0F283E"/>
              </a:solidFill>
              <a:latin typeface="Open Sans Light"/>
            </a:endParaRPr>
          </a:p>
        </c:txPr>
        <c:crossAx val="67451136"/>
        <c:crosses val="autoZero"/>
        <c:crossBetween val="between"/>
      </c:valAx>
    </c:plotArea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charts/chart4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solidFill>
              <a:srgbClr val="2875DD"/>
            </a:solidFill>
            <a:ln>
              <a:solidFill>
                <a:srgbClr val="2875DD"/>
              </a:solidFill>
            </a:ln>
          </c:spPr>
          <c:invertIfNegative val="0"/>
          <c:dLbls>
            <c:dLbl>
              <c:idx val="0"/>
              <c:numFmt formatCode="#,##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#,##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txPr>
              <a:bodyPr/>
              <a:p>
                <a:pPr>
                  <a:defRPr sz="1000" b="0" smtId="4294967295">
                    <a:solidFill>
                      <a:srgbClr val="0F283E"/>
                    </a:solidFill>
                    <a:latin typeface="Open Sans Light"/>
                  </a:defRPr>
                </a:pPr>
                <a:endParaRPr sz="1000" b="0" smtId="4294967295">
                  <a:solidFill>
                    <a:srgbClr val="0F283E"/>
                  </a:solidFill>
                  <a:latin typeface="Open Sans Light"/>
                </a:endParaR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Sheet1!$A$2:$A$3</c:f>
              <c:strCache>
                <c:ptCount val="2"/>
                <c:pt idx="0">
                  <c:v>2016</c:v>
                </c:pt>
                <c:pt idx="1">
                  <c:v>2023*</c:v>
                </c:pt>
              </c:strCache>
            </c:strRef>
          </c:cat>
          <c:val>
            <c:numRef>
              <c:f>Sheet1!$B$2:$B$3</c:f>
              <c:numCache>
                <c:ptCount val="2"/>
                <c:pt idx="0">
                  <c:v>23891</c:v>
                </c:pt>
                <c:pt idx="1">
                  <c:v>38014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80"/>
        <c:overlap val="-30"/>
        <c:axId val="67451136"/>
        <c:axId val="66437120"/>
      </c:barChart>
      <c:catAx>
        <c:axId val="67451136"/>
        <c:scaling>
          <c:orientation/>
        </c:scaling>
        <c:delete val="0"/>
        <c:axPos val="b"/>
        <c:numFmt formatCode="General" sourceLinked="1"/>
        <c:majorTickMark val="none"/>
        <c:minorTickMark val="none"/>
        <c:tickLblPos val="low"/>
        <c:spPr>
          <a:ln w="25400">
            <a:solidFill>
              <a:srgbClr val="2F2F2F"/>
            </a:solidFill>
          </a:ln>
        </c:spPr>
        <c:txPr>
          <a:bodyPr/>
          <a:p>
            <a:pPr>
              <a:defRPr sz="1000" b="0" smtId="4294967295">
                <a:solidFill>
                  <a:srgbClr val="0F283E"/>
                </a:solidFill>
                <a:latin typeface="Open Sans Light"/>
              </a:defRPr>
            </a:pPr>
            <a:endParaRPr sz="1000" b="0" smtId="4294967295">
              <a:solidFill>
                <a:srgbClr val="0F283E"/>
              </a:solidFill>
              <a:latin typeface="Open Sans Light"/>
            </a:endParaRPr>
          </a:p>
        </c:txPr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  <c:min val="0"/>
        </c:scaling>
        <c:delete val="0"/>
        <c:axPos val="l"/>
        <c:majorGridlines>
          <c:spPr>
            <a:ln>
              <a:solidFill>
                <a:srgbClr val="2F2F2F"/>
              </a:solidFill>
              <a:prstDash val="dot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sz="1000" b="0">
                    <a:solidFill>
                      <a:srgbClr val="0F283E"/>
                    </a:solidFill>
                    <a:latin typeface="Open Sans Light"/>
                  </a:rPr>
                  <a:t>Market value in million U.S. dollars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low"/>
        <c:spPr>
          <a:ln>
            <a:noFill/>
          </a:ln>
        </c:spPr>
        <c:txPr>
          <a:bodyPr/>
          <a:p>
            <a:pPr>
              <a:defRPr sz="1000" b="0" smtId="4294967295">
                <a:solidFill>
                  <a:srgbClr val="0F283E"/>
                </a:solidFill>
                <a:latin typeface="Open Sans Light"/>
              </a:defRPr>
            </a:pPr>
            <a:endParaRPr sz="1000" b="0" smtId="4294967295">
              <a:solidFill>
                <a:srgbClr val="0F283E"/>
              </a:solidFill>
              <a:latin typeface="Open Sans Light"/>
            </a:endParaRPr>
          </a:p>
        </c:txPr>
        <c:crossAx val="67451136"/>
        <c:crosses val="autoZero"/>
        <c:crossBetween val="between"/>
      </c:valAx>
    </c:plotArea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charts/chart5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solidFill>
              <a:srgbClr val="2875DD"/>
            </a:solidFill>
            <a:ln>
              <a:solidFill>
                <a:srgbClr val="2875DD"/>
              </a:solidFill>
            </a:ln>
          </c:spPr>
          <c:invertIfNegative val="0"/>
          <c:dLbls>
            <c:dLbl>
              <c:idx val="0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txPr>
              <a:bodyPr/>
              <a:p>
                <a:pPr>
                  <a:defRPr sz="1000" b="0" smtId="4294967295">
                    <a:solidFill>
                      <a:srgbClr val="0F283E"/>
                    </a:solidFill>
                    <a:latin typeface="Open Sans Light"/>
                  </a:defRPr>
                </a:pPr>
                <a:endParaRPr sz="1000" b="0" smtId="4294967295">
                  <a:solidFill>
                    <a:srgbClr val="0F283E"/>
                  </a:solidFill>
                  <a:latin typeface="Open Sans Light"/>
                </a:endParaR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Sheet1!$A$2:$A$3</c:f>
              <c:strCache>
                <c:ptCount val="2"/>
                <c:pt idx="0">
                  <c:v>2014</c:v>
                </c:pt>
                <c:pt idx="1">
                  <c:v>2020*</c:v>
                </c:pt>
              </c:strCache>
            </c:strRef>
          </c:cat>
          <c:val>
            <c:numRef>
              <c:f>Sheet1!$B$2:$B$3</c:f>
              <c:numCache>
                <c:ptCount val="2"/>
                <c:pt idx="0">
                  <c:v>41.56</c:v>
                </c:pt>
                <c:pt idx="1">
                  <c:v>73.39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80"/>
        <c:overlap val="-30"/>
        <c:axId val="67451136"/>
        <c:axId val="66437120"/>
      </c:barChart>
      <c:catAx>
        <c:axId val="67451136"/>
        <c:scaling>
          <c:orientation/>
        </c:scaling>
        <c:delete val="0"/>
        <c:axPos val="b"/>
        <c:numFmt formatCode="General" sourceLinked="1"/>
        <c:majorTickMark val="none"/>
        <c:minorTickMark val="none"/>
        <c:tickLblPos val="low"/>
        <c:spPr>
          <a:ln w="25400">
            <a:solidFill>
              <a:srgbClr val="2F2F2F"/>
            </a:solidFill>
          </a:ln>
        </c:spPr>
        <c:txPr>
          <a:bodyPr/>
          <a:p>
            <a:pPr>
              <a:defRPr sz="1000" b="0" smtId="4294967295">
                <a:solidFill>
                  <a:srgbClr val="0F283E"/>
                </a:solidFill>
                <a:latin typeface="Open Sans Light"/>
              </a:defRPr>
            </a:pPr>
            <a:endParaRPr sz="1000" b="0" smtId="4294967295">
              <a:solidFill>
                <a:srgbClr val="0F283E"/>
              </a:solidFill>
              <a:latin typeface="Open Sans Light"/>
            </a:endParaRPr>
          </a:p>
        </c:txPr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  <c:min val="0"/>
        </c:scaling>
        <c:delete val="0"/>
        <c:axPos val="l"/>
        <c:majorGridlines>
          <c:spPr>
            <a:ln>
              <a:solidFill>
                <a:srgbClr val="2F2F2F"/>
              </a:solidFill>
              <a:prstDash val="dot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sz="1000" b="0">
                    <a:solidFill>
                      <a:srgbClr val="0F283E"/>
                    </a:solidFill>
                    <a:latin typeface="Open Sans Light"/>
                  </a:rPr>
                  <a:t>Production in million metric tons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low"/>
        <c:spPr>
          <a:ln>
            <a:noFill/>
          </a:ln>
        </c:spPr>
        <c:txPr>
          <a:bodyPr/>
          <a:p>
            <a:pPr>
              <a:defRPr sz="1000" b="0" smtId="4294967295">
                <a:solidFill>
                  <a:srgbClr val="0F283E"/>
                </a:solidFill>
                <a:latin typeface="Open Sans Light"/>
              </a:defRPr>
            </a:pPr>
            <a:endParaRPr sz="1000" b="0" smtId="4294967295">
              <a:solidFill>
                <a:srgbClr val="0F283E"/>
              </a:solidFill>
              <a:latin typeface="Open Sans Light"/>
            </a:endParaRPr>
          </a:p>
        </c:txPr>
        <c:crossAx val="67451136"/>
        <c:crosses val="autoZero"/>
        <c:crossBetween val="between"/>
      </c:valAx>
    </c:plotArea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charts/chart6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solidFill>
              <a:srgbClr val="2875DD"/>
            </a:solidFill>
            <a:ln>
              <a:solidFill>
                <a:srgbClr val="2875DD"/>
              </a:solidFill>
            </a:ln>
          </c:spPr>
          <c:invertIfNegative val="0"/>
          <c:dLbls>
            <c:dLbl>
              <c:idx val="0"/>
              <c:numFmt formatCode="#,##0.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#,##0.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#,##0.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#,##0.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#,##0.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txPr>
              <a:bodyPr/>
              <a:p>
                <a:pPr>
                  <a:defRPr sz="1000" b="0" smtId="4294967295">
                    <a:solidFill>
                      <a:srgbClr val="0F283E"/>
                    </a:solidFill>
                    <a:latin typeface="Open Sans Light"/>
                  </a:defRPr>
                </a:pPr>
                <a:endParaRPr sz="1000" b="0" smtId="4294967295">
                  <a:solidFill>
                    <a:srgbClr val="0F283E"/>
                  </a:solidFill>
                  <a:latin typeface="Open Sans Light"/>
                </a:endParaR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Sheet1!$A$2:$A$6</c:f>
              <c:strCache>
                <c:ptCount val="5"/>
                <c:pt idx="0">
                  <c:v>Indorama Ventures</c:v>
                </c:pt>
                <c:pt idx="1">
                  <c:v>M &amp; G Chemical</c:v>
                </c:pt>
                <c:pt idx="2">
                  <c:v>PetroChina Group</c:v>
                </c:pt>
                <c:pt idx="3">
                  <c:v>Sang Fang Xiang</c:v>
                </c:pt>
                <c:pt idx="4">
                  <c:v>DAK America</c:v>
                </c:pt>
              </c:strCache>
            </c:strRef>
          </c:cat>
          <c:val>
            <c:numRef>
              <c:f>Sheet1!$B$2:$B$6</c:f>
              <c:numCache>
                <c:ptCount val="5"/>
                <c:pt idx="0">
                  <c:v>4.2</c:v>
                </c:pt>
                <c:pt idx="1">
                  <c:v>2.7</c:v>
                </c:pt>
                <c:pt idx="2">
                  <c:v>2.5</c:v>
                </c:pt>
                <c:pt idx="3">
                  <c:v>2.1</c:v>
                </c:pt>
                <c:pt idx="4">
                  <c:v>1.8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80"/>
        <c:overlap val="-30"/>
        <c:axId val="67451136"/>
        <c:axId val="66437120"/>
      </c:barChart>
      <c:catAx>
        <c:axId val="67451136"/>
        <c:scaling>
          <c:orientation/>
        </c:scaling>
        <c:delete val="0"/>
        <c:axPos val="b"/>
        <c:numFmt formatCode="General" sourceLinked="1"/>
        <c:majorTickMark val="none"/>
        <c:minorTickMark val="none"/>
        <c:tickLblPos val="low"/>
        <c:spPr>
          <a:ln w="25400">
            <a:solidFill>
              <a:srgbClr val="2F2F2F"/>
            </a:solidFill>
          </a:ln>
        </c:spPr>
        <c:txPr>
          <a:bodyPr/>
          <a:p>
            <a:pPr>
              <a:defRPr sz="1000" b="0" smtId="4294967295">
                <a:solidFill>
                  <a:srgbClr val="0F283E"/>
                </a:solidFill>
                <a:latin typeface="Open Sans Light"/>
              </a:defRPr>
            </a:pPr>
            <a:endParaRPr sz="1000" b="0" smtId="4294967295">
              <a:solidFill>
                <a:srgbClr val="0F283E"/>
              </a:solidFill>
              <a:latin typeface="Open Sans Light"/>
            </a:endParaRPr>
          </a:p>
        </c:txPr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  <c:min val="0"/>
        </c:scaling>
        <c:delete val="0"/>
        <c:axPos val="l"/>
        <c:majorGridlines>
          <c:spPr>
            <a:ln>
              <a:solidFill>
                <a:srgbClr val="2F2F2F"/>
              </a:solidFill>
              <a:prstDash val="dot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sz="1000" b="0">
                    <a:solidFill>
                      <a:srgbClr val="0F283E"/>
                    </a:solidFill>
                    <a:latin typeface="Open Sans Light"/>
                  </a:rPr>
                  <a:t>Production capacity in million tons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low"/>
        <c:spPr>
          <a:ln>
            <a:noFill/>
          </a:ln>
        </c:spPr>
        <c:txPr>
          <a:bodyPr/>
          <a:p>
            <a:pPr>
              <a:defRPr sz="1000" b="0" smtId="4294967295">
                <a:solidFill>
                  <a:srgbClr val="0F283E"/>
                </a:solidFill>
                <a:latin typeface="Open Sans Light"/>
              </a:defRPr>
            </a:pPr>
            <a:endParaRPr sz="1000" b="0" smtId="4294967295">
              <a:solidFill>
                <a:srgbClr val="0F283E"/>
              </a:solidFill>
              <a:latin typeface="Open Sans Light"/>
            </a:endParaRPr>
          </a:p>
        </c:txPr>
        <c:crossAx val="67451136"/>
        <c:crosses val="autoZero"/>
        <c:crossBetween val="between"/>
      </c:valAx>
    </c:plotArea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charts/chart7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solidFill>
              <a:srgbClr val="2875DD"/>
            </a:solidFill>
            <a:ln>
              <a:solidFill>
                <a:srgbClr val="2875DD"/>
              </a:solidFill>
            </a:ln>
          </c:spPr>
          <c:invertIfNegative val="0"/>
          <c:dLbls>
            <c:dLbl>
              <c:idx val="0"/>
              <c:numFmt formatCode="#,##0.0%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#,##0.0%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#,##0.0%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#,##0.0%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#,##0.0%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6"/>
              <c:numFmt formatCode="#,##0.0%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txPr>
              <a:bodyPr/>
              <a:p>
                <a:pPr>
                  <a:defRPr sz="1000" b="0" smtId="4294967295">
                    <a:solidFill>
                      <a:srgbClr val="0F283E"/>
                    </a:solidFill>
                    <a:latin typeface="Open Sans Light"/>
                  </a:defRPr>
                </a:pPr>
                <a:endParaRPr sz="1000" b="0" smtId="4294967295">
                  <a:solidFill>
                    <a:srgbClr val="0F283E"/>
                  </a:solidFill>
                  <a:latin typeface="Open Sans Light"/>
                </a:endParaR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Sheet1!$A$2:$A$8</c:f>
              <c:strCache>
                <c:ptCount val="7"/>
                <c:pt idx="0">
                  <c:v>China</c:v>
                </c:pt>
                <c:pt idx="1">
                  <c:v>Asia (excluding India and China)</c:v>
                </c:pt>
                <c:pt idx="2">
                  <c:v>North America</c:v>
                </c:pt>
                <c:pt idx="3">
                  <c:v>Europe</c:v>
                </c:pt>
                <c:pt idx="4">
                  <c:v>Middle East &amp; Africa</c:v>
                </c:pt>
                <c:pt idx="5">
                  <c:v>South America</c:v>
                </c:pt>
                <c:pt idx="6">
                  <c:v>Africa</c:v>
                </c:pt>
              </c:strCache>
            </c:strRef>
          </c:cat>
          <c:val>
            <c:numRef>
              <c:f>Sheet1!$B$2:$B$8</c:f>
              <c:numCache>
                <c:ptCount val="7"/>
                <c:pt idx="0">
                  <c:v>0.308</c:v>
                </c:pt>
                <c:pt idx="1">
                  <c:v>0.21</c:v>
                </c:pt>
                <c:pt idx="2">
                  <c:v>0.169</c:v>
                </c:pt>
                <c:pt idx="3">
                  <c:v>0.147</c:v>
                </c:pt>
                <c:pt idx="4">
                  <c:v>0.102</c:v>
                </c:pt>
                <c:pt idx="5">
                  <c:v>0.041</c:v>
                </c:pt>
                <c:pt idx="6">
                  <c:v>0.023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80"/>
        <c:overlap val="-30"/>
        <c:axId val="67451136"/>
        <c:axId val="66437120"/>
      </c:barChart>
      <c:catAx>
        <c:axId val="67451136"/>
        <c:scaling>
          <c:orientation/>
        </c:scaling>
        <c:delete val="0"/>
        <c:axPos val="b"/>
        <c:numFmt formatCode="General" sourceLinked="1"/>
        <c:majorTickMark val="none"/>
        <c:minorTickMark val="none"/>
        <c:tickLblPos val="low"/>
        <c:spPr>
          <a:ln w="25400">
            <a:solidFill>
              <a:srgbClr val="2F2F2F"/>
            </a:solidFill>
          </a:ln>
        </c:spPr>
        <c:txPr>
          <a:bodyPr/>
          <a:p>
            <a:pPr>
              <a:defRPr sz="1000" b="0" smtId="4294967295">
                <a:solidFill>
                  <a:srgbClr val="0F283E"/>
                </a:solidFill>
                <a:latin typeface="Open Sans Light"/>
              </a:defRPr>
            </a:pPr>
            <a:endParaRPr sz="1000" b="0" smtId="4294967295">
              <a:solidFill>
                <a:srgbClr val="0F283E"/>
              </a:solidFill>
              <a:latin typeface="Open Sans Light"/>
            </a:endParaRPr>
          </a:p>
        </c:txPr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  <c:min val="0"/>
        </c:scaling>
        <c:delete val="0"/>
        <c:axPos val="l"/>
        <c:majorGridlines>
          <c:spPr>
            <a:ln>
              <a:solidFill>
                <a:srgbClr val="2F2F2F"/>
              </a:solidFill>
              <a:prstDash val="dot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sz="1000" b="0">
                    <a:solidFill>
                      <a:srgbClr val="0F283E"/>
                    </a:solidFill>
                    <a:latin typeface="Open Sans Light"/>
                  </a:rPr>
                  <a:t>Share of production capacity</a:t>
                </a:r>
              </a:p>
            </c:rich>
          </c:tx>
          <c:overlay val="0"/>
        </c:title>
        <c:numFmt formatCode="#,##0.0%" sourceLinked="0"/>
        <c:majorTickMark val="none"/>
        <c:minorTickMark val="none"/>
        <c:tickLblPos val="low"/>
        <c:spPr>
          <a:ln>
            <a:noFill/>
          </a:ln>
        </c:spPr>
        <c:txPr>
          <a:bodyPr/>
          <a:p>
            <a:pPr>
              <a:defRPr sz="1000" b="0" smtId="4294967295">
                <a:solidFill>
                  <a:srgbClr val="0F283E"/>
                </a:solidFill>
                <a:latin typeface="Open Sans Light"/>
              </a:defRPr>
            </a:pPr>
            <a:endParaRPr sz="1000" b="0" smtId="4294967295">
              <a:solidFill>
                <a:srgbClr val="0F283E"/>
              </a:solidFill>
              <a:latin typeface="Open Sans Light"/>
            </a:endParaRPr>
          </a:p>
        </c:txPr>
        <c:crossAx val="67451136"/>
        <c:crosses val="autoZero"/>
        <c:crossBetween val="between"/>
      </c:valAx>
    </c:plotArea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charts/chart8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solidFill>
              <a:srgbClr val="2875DD"/>
            </a:solidFill>
            <a:ln>
              <a:solidFill>
                <a:srgbClr val="2875DD"/>
              </a:solidFill>
            </a:ln>
          </c:spPr>
          <c:invertIfNegative val="0"/>
          <c:dLbls>
            <c:dLbl>
              <c:idx val="0"/>
              <c:numFmt formatCode="#,##0.0%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#,##0.0%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#,##0.0%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#,##0.0%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#,##0.0%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#,##0.0%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txPr>
              <a:bodyPr/>
              <a:p>
                <a:pPr>
                  <a:defRPr sz="1000" b="0" smtId="4294967295">
                    <a:solidFill>
                      <a:srgbClr val="0F283E"/>
                    </a:solidFill>
                    <a:latin typeface="Open Sans Light"/>
                  </a:defRPr>
                </a:pPr>
                <a:endParaRPr sz="1000" b="0" smtId="4294967295">
                  <a:solidFill>
                    <a:srgbClr val="0F283E"/>
                  </a:solidFill>
                  <a:latin typeface="Open Sans Light"/>
                </a:endParaR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Sheet1!$A$2:$A$7</c:f>
              <c:strCache>
                <c:ptCount val="6"/>
                <c:pt idx="0">
                  <c:v>Bottled water</c:v>
                </c:pt>
                <c:pt idx="1">
                  <c:v>Carbonated soft drinks</c:v>
                </c:pt>
                <c:pt idx="2">
                  <c:v>Other drinks</c:v>
                </c:pt>
                <c:pt idx="3">
                  <c:v>Sheet &amp; film</c:v>
                </c:pt>
                <c:pt idx="4">
                  <c:v>Food</c:v>
                </c:pt>
                <c:pt idx="5">
                  <c:v>Non-food</c:v>
                </c:pt>
              </c:strCache>
            </c:strRef>
          </c:cat>
          <c:val>
            <c:numRef>
              <c:f>Sheet1!$B$2:$B$7</c:f>
              <c:numCache>
                <c:ptCount val="6"/>
                <c:pt idx="0">
                  <c:v>0.263</c:v>
                </c:pt>
                <c:pt idx="1">
                  <c:v>0.261</c:v>
                </c:pt>
                <c:pt idx="2">
                  <c:v>0.186</c:v>
                </c:pt>
                <c:pt idx="3">
                  <c:v>0.138</c:v>
                </c:pt>
                <c:pt idx="4">
                  <c:v>0.091</c:v>
                </c:pt>
                <c:pt idx="5">
                  <c:v>0.061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80"/>
        <c:overlap val="-30"/>
        <c:axId val="67451136"/>
        <c:axId val="66437120"/>
      </c:barChart>
      <c:catAx>
        <c:axId val="67451136"/>
        <c:scaling>
          <c:orientation/>
        </c:scaling>
        <c:delete val="0"/>
        <c:axPos val="b"/>
        <c:numFmt formatCode="General" sourceLinked="1"/>
        <c:majorTickMark val="none"/>
        <c:minorTickMark val="none"/>
        <c:tickLblPos val="low"/>
        <c:spPr>
          <a:ln w="25400">
            <a:solidFill>
              <a:srgbClr val="2F2F2F"/>
            </a:solidFill>
          </a:ln>
        </c:spPr>
        <c:txPr>
          <a:bodyPr/>
          <a:p>
            <a:pPr>
              <a:defRPr sz="1000" b="0" smtId="4294967295">
                <a:solidFill>
                  <a:srgbClr val="0F283E"/>
                </a:solidFill>
                <a:latin typeface="Open Sans Light"/>
              </a:defRPr>
            </a:pPr>
            <a:endParaRPr sz="1000" b="0" smtId="4294967295">
              <a:solidFill>
                <a:srgbClr val="0F283E"/>
              </a:solidFill>
              <a:latin typeface="Open Sans Light"/>
            </a:endParaRPr>
          </a:p>
        </c:txPr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  <c:min val="0"/>
        </c:scaling>
        <c:delete val="0"/>
        <c:axPos val="l"/>
        <c:majorGridlines>
          <c:spPr>
            <a:ln>
              <a:solidFill>
                <a:srgbClr val="2F2F2F"/>
              </a:solidFill>
              <a:prstDash val="dot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sz="1000" b="0">
                    <a:solidFill>
                      <a:srgbClr val="0F283E"/>
                    </a:solidFill>
                    <a:latin typeface="Open Sans Light"/>
                  </a:rPr>
                  <a:t>Share of distribution</a:t>
                </a:r>
              </a:p>
            </c:rich>
          </c:tx>
          <c:overlay val="0"/>
        </c:title>
        <c:numFmt formatCode="#,##0.0%" sourceLinked="0"/>
        <c:majorTickMark val="none"/>
        <c:minorTickMark val="none"/>
        <c:tickLblPos val="low"/>
        <c:spPr>
          <a:ln>
            <a:noFill/>
          </a:ln>
        </c:spPr>
        <c:txPr>
          <a:bodyPr/>
          <a:p>
            <a:pPr>
              <a:defRPr sz="1000" b="0" smtId="4294967295">
                <a:solidFill>
                  <a:srgbClr val="0F283E"/>
                </a:solidFill>
                <a:latin typeface="Open Sans Light"/>
              </a:defRPr>
            </a:pPr>
            <a:endParaRPr sz="1000" b="0" smtId="4294967295">
              <a:solidFill>
                <a:srgbClr val="0F283E"/>
              </a:solidFill>
              <a:latin typeface="Open Sans Light"/>
            </a:endParaRPr>
          </a:p>
        </c:txPr>
        <c:crossAx val="67451136"/>
        <c:crosses val="autoZero"/>
        <c:crossBetween val="between"/>
      </c:valAx>
    </c:plotArea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charts/chart9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solidFill>
              <a:srgbClr val="2875DD"/>
            </a:solidFill>
            <a:ln>
              <a:solidFill>
                <a:srgbClr val="2875DD"/>
              </a:solidFill>
            </a:ln>
          </c:spPr>
          <c:invertIfNegative val="0"/>
          <c:dLbls>
            <c:dLbl>
              <c:idx val="0"/>
              <c:numFmt formatCode="#,##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#,##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#,##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#,##0.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txPr>
              <a:bodyPr/>
              <a:p>
                <a:pPr>
                  <a:defRPr sz="1000" b="0" smtId="4294967295">
                    <a:solidFill>
                      <a:srgbClr val="0F283E"/>
                    </a:solidFill>
                    <a:latin typeface="Open Sans Light"/>
                  </a:defRPr>
                </a:pPr>
                <a:endParaRPr sz="1000" b="0" smtId="4294967295">
                  <a:solidFill>
                    <a:srgbClr val="0F283E"/>
                  </a:solidFill>
                  <a:latin typeface="Open Sans Light"/>
                </a:endParaR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Sheet1!$A$2:$A$5</c:f>
              <c:strCache>
                <c:ptCount val="4"/>
                <c:pt idx="0">
                  <c:v>2004</c:v>
                </c:pt>
                <c:pt idx="1">
                  <c:v>2014</c:v>
                </c:pt>
                <c:pt idx="2">
                  <c:v>2016</c:v>
                </c:pt>
                <c:pt idx="3">
                  <c:v>2021*</c:v>
                </c:pt>
              </c:strCache>
            </c:strRef>
          </c:cat>
          <c:val>
            <c:numRef>
              <c:f>Sheet1!$B$2:$B$5</c:f>
              <c:numCache>
                <c:ptCount val="4"/>
                <c:pt idx="0">
                  <c:v>300</c:v>
                </c:pt>
                <c:pt idx="1">
                  <c:v>475</c:v>
                </c:pt>
                <c:pt idx="2">
                  <c:v>485</c:v>
                </c:pt>
                <c:pt idx="3">
                  <c:v>583.3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80"/>
        <c:overlap val="-30"/>
        <c:axId val="67451136"/>
        <c:axId val="66437120"/>
      </c:barChart>
      <c:catAx>
        <c:axId val="67451136"/>
        <c:scaling>
          <c:orientation/>
        </c:scaling>
        <c:delete val="0"/>
        <c:axPos val="b"/>
        <c:numFmt formatCode="General" sourceLinked="1"/>
        <c:majorTickMark val="none"/>
        <c:minorTickMark val="none"/>
        <c:tickLblPos val="low"/>
        <c:spPr>
          <a:ln w="25400">
            <a:solidFill>
              <a:srgbClr val="2F2F2F"/>
            </a:solidFill>
          </a:ln>
        </c:spPr>
        <c:txPr>
          <a:bodyPr/>
          <a:p>
            <a:pPr>
              <a:defRPr sz="1000" b="0" smtId="4294967295">
                <a:solidFill>
                  <a:srgbClr val="0F283E"/>
                </a:solidFill>
                <a:latin typeface="Open Sans Light"/>
              </a:defRPr>
            </a:pPr>
            <a:endParaRPr sz="1000" b="0" smtId="4294967295">
              <a:solidFill>
                <a:srgbClr val="0F283E"/>
              </a:solidFill>
              <a:latin typeface="Open Sans Light"/>
            </a:endParaRPr>
          </a:p>
        </c:txPr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  <c:min val="0"/>
        </c:scaling>
        <c:delete val="0"/>
        <c:axPos val="l"/>
        <c:majorGridlines>
          <c:spPr>
            <a:ln>
              <a:solidFill>
                <a:srgbClr val="2F2F2F"/>
              </a:solidFill>
              <a:prstDash val="dot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sz="1000" b="0">
                    <a:solidFill>
                      <a:srgbClr val="0F283E"/>
                    </a:solidFill>
                    <a:latin typeface="Open Sans Light"/>
                  </a:rPr>
                  <a:t>Production in billion units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low"/>
        <c:spPr>
          <a:ln>
            <a:noFill/>
          </a:ln>
        </c:spPr>
        <c:txPr>
          <a:bodyPr/>
          <a:p>
            <a:pPr>
              <a:defRPr sz="1000" b="0" smtId="4294967295">
                <a:solidFill>
                  <a:srgbClr val="0F283E"/>
                </a:solidFill>
                <a:latin typeface="Open Sans Light"/>
              </a:defRPr>
            </a:pPr>
            <a:endParaRPr sz="1000" b="0" smtId="4294967295">
              <a:solidFill>
                <a:srgbClr val="0F283E"/>
              </a:solidFill>
              <a:latin typeface="Open Sans Light"/>
            </a:endParaRPr>
          </a:p>
        </c:txPr>
        <c:crossAx val="67451136"/>
        <c:crosses val="autoZero"/>
        <c:crossBetween val="between"/>
      </c:valAx>
    </c:plotArea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drawings/_rels/vmlDrawing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8.wmf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6AEF816-A580-4B2A-94A8-D5FDD7B6665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2FC82FB-DF2E-41DB-8CE7-85379B9070A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264BED-B5F8-45C0-8C72-FB6E0374F63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EF70B42-A0DC-41CB-808A-E87B9419D81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294D1BB-135B-4337-B726-5CEE0B452CA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A7E7FF7-4199-4DA4-BC6B-2D4527F05CA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71DA8871-9324-4834-9D67-7D11CC4BB4F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BB1D0ECB-C32E-493E-9BE4-3C1A49450DB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F3768027-2C58-4417-B3AC-45E73DA736B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77DE3C0-7B7B-4309-A3B3-69F802BB44F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8BD4A80-154E-4B55-AF0E-A758C834245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.png" /><Relationship Id="rId3" Type="http://schemas.openxmlformats.org/officeDocument/2006/relationships/image" Target="../media/image2.emf" /><Relationship Id="rId4" Type="http://schemas.openxmlformats.org/officeDocument/2006/relationships/image" Target="../media/image3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5.png" /><Relationship Id="rId3" Type="http://schemas.openxmlformats.org/officeDocument/2006/relationships/image" Target="../media/image6.emf" /><Relationship Id="rId4" Type="http://schemas.openxmlformats.org/officeDocument/2006/relationships/chart" Target="../charts/chart3.xml" /><Relationship Id="rId5" Type="http://schemas.openxmlformats.org/officeDocument/2006/relationships/slide" Target="slide55.xml" TargetMode="Internal" /><Relationship Id="rId6" Type="http://schemas.openxmlformats.org/officeDocument/2006/relationships/hyperlink" Target="http://www.statista.com/statistics/756728/worldwide-distribution-of-polymer-demand-by-type" TargetMode="Externa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.png" /><Relationship Id="rId3" Type="http://schemas.openxmlformats.org/officeDocument/2006/relationships/image" Target="../media/image2.emf" /><Relationship Id="rId4" Type="http://schemas.openxmlformats.org/officeDocument/2006/relationships/image" Target="../media/image4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5.png" /><Relationship Id="rId3" Type="http://schemas.openxmlformats.org/officeDocument/2006/relationships/image" Target="../media/image6.emf" /><Relationship Id="rId4" Type="http://schemas.openxmlformats.org/officeDocument/2006/relationships/chart" Target="../charts/chart4.xml" /><Relationship Id="rId5" Type="http://schemas.openxmlformats.org/officeDocument/2006/relationships/slide" Target="slide56.xml" TargetMode="Internal" /><Relationship Id="rId6" Type="http://schemas.openxmlformats.org/officeDocument/2006/relationships/hyperlink" Target="http://www.statista.com/statistics/964331/market-value-polyethylene-terephthalate-worldwide" TargetMode="Externa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5.png" /><Relationship Id="rId3" Type="http://schemas.openxmlformats.org/officeDocument/2006/relationships/image" Target="../media/image6.emf" /><Relationship Id="rId4" Type="http://schemas.openxmlformats.org/officeDocument/2006/relationships/chart" Target="../charts/chart5.xml" /><Relationship Id="rId5" Type="http://schemas.openxmlformats.org/officeDocument/2006/relationships/slide" Target="slide57.xml" TargetMode="Internal" /><Relationship Id="rId6" Type="http://schemas.openxmlformats.org/officeDocument/2006/relationships/hyperlink" Target="http://www.statista.com/statistics/650191/global-polyethylene-terephthalate-production-outlook" TargetMode="Externa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5.png" /><Relationship Id="rId3" Type="http://schemas.openxmlformats.org/officeDocument/2006/relationships/image" Target="../media/image6.emf" /><Relationship Id="rId4" Type="http://schemas.openxmlformats.org/officeDocument/2006/relationships/chart" Target="../charts/chart6.xml" /><Relationship Id="rId5" Type="http://schemas.openxmlformats.org/officeDocument/2006/relationships/slide" Target="slide58.xml" TargetMode="Internal" /><Relationship Id="rId6" Type="http://schemas.openxmlformats.org/officeDocument/2006/relationships/hyperlink" Target="http://www.statista.com/statistics/858605/global-polyethylene-terephthalate-production-capacity-by-leading-company" TargetMode="Externa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5.png" /><Relationship Id="rId3" Type="http://schemas.openxmlformats.org/officeDocument/2006/relationships/image" Target="../media/image6.emf" /><Relationship Id="rId4" Type="http://schemas.openxmlformats.org/officeDocument/2006/relationships/chart" Target="../charts/chart7.xml" /><Relationship Id="rId5" Type="http://schemas.openxmlformats.org/officeDocument/2006/relationships/slide" Target="slide59.xml" TargetMode="Internal" /><Relationship Id="rId6" Type="http://schemas.openxmlformats.org/officeDocument/2006/relationships/hyperlink" Target="http://www.statista.com/statistics/720231/global-polyethylene-terephthalate-production-capacity-distribution-by-region" TargetMode="Externa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5.png" /><Relationship Id="rId3" Type="http://schemas.openxmlformats.org/officeDocument/2006/relationships/image" Target="../media/image6.emf" /><Relationship Id="rId4" Type="http://schemas.openxmlformats.org/officeDocument/2006/relationships/chart" Target="../charts/chart8.xml" /><Relationship Id="rId5" Type="http://schemas.openxmlformats.org/officeDocument/2006/relationships/slide" Target="slide60.xml" TargetMode="Internal" /><Relationship Id="rId6" Type="http://schemas.openxmlformats.org/officeDocument/2006/relationships/hyperlink" Target="http://www.statista.com/statistics/858624/global-polyethylene-terephthalate-consumption-distribution-by-end-use" TargetMode="Externa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5.png" /><Relationship Id="rId3" Type="http://schemas.openxmlformats.org/officeDocument/2006/relationships/image" Target="../media/image6.emf" /><Relationship Id="rId4" Type="http://schemas.openxmlformats.org/officeDocument/2006/relationships/chart" Target="../charts/chart9.xml" /><Relationship Id="rId5" Type="http://schemas.openxmlformats.org/officeDocument/2006/relationships/slide" Target="slide61.xml" TargetMode="Internal" /><Relationship Id="rId6" Type="http://schemas.openxmlformats.org/officeDocument/2006/relationships/hyperlink" Target="http://www.statista.com/statistics/723191/production-of-polyethylene-terephthalate-bottles-worldwide" TargetMode="Externa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.png" /><Relationship Id="rId3" Type="http://schemas.openxmlformats.org/officeDocument/2006/relationships/image" Target="../media/image2.emf" /><Relationship Id="rId4" Type="http://schemas.openxmlformats.org/officeDocument/2006/relationships/image" Target="../media/image4.png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5.png" /><Relationship Id="rId3" Type="http://schemas.openxmlformats.org/officeDocument/2006/relationships/image" Target="../media/image6.emf" /><Relationship Id="rId4" Type="http://schemas.openxmlformats.org/officeDocument/2006/relationships/chart" Target="../charts/chart10.xml" /><Relationship Id="rId5" Type="http://schemas.openxmlformats.org/officeDocument/2006/relationships/slide" Target="slide62.xml" TargetMode="Internal" /><Relationship Id="rId6" Type="http://schemas.openxmlformats.org/officeDocument/2006/relationships/hyperlink" Target="http://www.statista.com/statistics/950506/market-value-hdpe-worldwide" TargetMode="Externa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.png" /><Relationship Id="rId3" Type="http://schemas.openxmlformats.org/officeDocument/2006/relationships/image" Target="../media/image2.emf" /><Relationship Id="rId4" Type="http://schemas.openxmlformats.org/officeDocument/2006/relationships/image" Target="../media/image4.png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5.png" /><Relationship Id="rId3" Type="http://schemas.openxmlformats.org/officeDocument/2006/relationships/image" Target="../media/image6.emf" /><Relationship Id="rId4" Type="http://schemas.openxmlformats.org/officeDocument/2006/relationships/chart" Target="../charts/chart11.xml" /><Relationship Id="rId5" Type="http://schemas.openxmlformats.org/officeDocument/2006/relationships/slide" Target="slide63.xml" TargetMode="Internal" /><Relationship Id="rId6" Type="http://schemas.openxmlformats.org/officeDocument/2006/relationships/hyperlink" Target="http://www.statista.com/statistics/950500/production-volume-hdpe-resin-worldwide" TargetMode="External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5.png" /><Relationship Id="rId3" Type="http://schemas.openxmlformats.org/officeDocument/2006/relationships/image" Target="../media/image6.emf" /><Relationship Id="rId4" Type="http://schemas.openxmlformats.org/officeDocument/2006/relationships/chart" Target="../charts/chart12.xml" /><Relationship Id="rId5" Type="http://schemas.openxmlformats.org/officeDocument/2006/relationships/slide" Target="slide64.xml" TargetMode="Internal" /><Relationship Id="rId6" Type="http://schemas.openxmlformats.org/officeDocument/2006/relationships/hyperlink" Target="http://www.statista.com/statistics/858548/global-high-density-polyethylene-production-distribution-by-region" TargetMode="External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.png" /><Relationship Id="rId3" Type="http://schemas.openxmlformats.org/officeDocument/2006/relationships/image" Target="../media/image2.emf" /><Relationship Id="rId4" Type="http://schemas.openxmlformats.org/officeDocument/2006/relationships/image" Target="../media/image4.png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5.png" /><Relationship Id="rId3" Type="http://schemas.openxmlformats.org/officeDocument/2006/relationships/image" Target="../media/image6.emf" /><Relationship Id="rId4" Type="http://schemas.openxmlformats.org/officeDocument/2006/relationships/chart" Target="../charts/chart13.xml" /><Relationship Id="rId5" Type="http://schemas.openxmlformats.org/officeDocument/2006/relationships/slide" Target="slide65.xml" TargetMode="Internal" /><Relationship Id="rId6" Type="http://schemas.openxmlformats.org/officeDocument/2006/relationships/hyperlink" Target="http://www.statista.com/statistics/950503/market-value-lldpe-worldwide" TargetMode="External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vmlDrawing" Target="../drawings/vmlDrawing1.vml" /><Relationship Id="rId2" Type="http://schemas.openxmlformats.org/officeDocument/2006/relationships/image" Target="../media/image5.png" /><Relationship Id="rId3" Type="http://schemas.openxmlformats.org/officeDocument/2006/relationships/image" Target="../media/image6.emf" /><Relationship Id="rId4" Type="http://schemas.openxmlformats.org/officeDocument/2006/relationships/chart" Target="../charts/chart14.xml" /><Relationship Id="rId5" Type="http://schemas.openxmlformats.org/officeDocument/2006/relationships/image" Target="../media/image7.png" /><Relationship Id="rId6" Type="http://schemas.openxmlformats.org/officeDocument/2006/relationships/oleObject" Target="../embeddings/oleObject15.bin" TargetMode="Internal" /><Relationship Id="rId7" Type="http://schemas.openxmlformats.org/officeDocument/2006/relationships/image" Target="../media/image8.wmf" /><Relationship Id="rId8" Type="http://schemas.openxmlformats.org/officeDocument/2006/relationships/slide" Target="slide66.xml" TargetMode="Internal" /><Relationship Id="rId9" Type="http://schemas.openxmlformats.org/officeDocument/2006/relationships/hyperlink" Target="http://www.statista.com/statistics/858568/global-low-density-polyethylene-production-capacity-by-manufacturing-plant" TargetMode="External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5.png" /><Relationship Id="rId3" Type="http://schemas.openxmlformats.org/officeDocument/2006/relationships/image" Target="../media/image6.emf" /><Relationship Id="rId4" Type="http://schemas.openxmlformats.org/officeDocument/2006/relationships/chart" Target="../charts/chart15.xml" /><Relationship Id="rId5" Type="http://schemas.openxmlformats.org/officeDocument/2006/relationships/slide" Target="slide67.xml" TargetMode="Internal" /><Relationship Id="rId6" Type="http://schemas.openxmlformats.org/officeDocument/2006/relationships/hyperlink" Target="http://www.statista.com/statistics/858556/global-low-density-polyethylene-production-distribution-by-region" TargetMode="External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5.png" /><Relationship Id="rId3" Type="http://schemas.openxmlformats.org/officeDocument/2006/relationships/image" Target="../media/image6.emf" /><Relationship Id="rId4" Type="http://schemas.openxmlformats.org/officeDocument/2006/relationships/chart" Target="../charts/chart16.xml" /><Relationship Id="rId5" Type="http://schemas.openxmlformats.org/officeDocument/2006/relationships/slide" Target="slide68.xml" TargetMode="Internal" /><Relationship Id="rId6" Type="http://schemas.openxmlformats.org/officeDocument/2006/relationships/hyperlink" Target="http://www.statista.com/statistics/615663/distribution-of-ldpe-and-lldpe-consumption-worldwide-by-end-use" TargetMode="External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.png" /><Relationship Id="rId3" Type="http://schemas.openxmlformats.org/officeDocument/2006/relationships/image" Target="../media/image2.emf" /><Relationship Id="rId4" Type="http://schemas.openxmlformats.org/officeDocument/2006/relationships/image" Target="../media/image4.png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5.png" /><Relationship Id="rId3" Type="http://schemas.openxmlformats.org/officeDocument/2006/relationships/image" Target="../media/image6.emf" /><Relationship Id="rId4" Type="http://schemas.openxmlformats.org/officeDocument/2006/relationships/chart" Target="../charts/chart17.xml" /><Relationship Id="rId5" Type="http://schemas.openxmlformats.org/officeDocument/2006/relationships/slide" Target="slide69.xml" TargetMode="Internal" /><Relationship Id="rId6" Type="http://schemas.openxmlformats.org/officeDocument/2006/relationships/hyperlink" Target="http://www.statista.com/statistics/720296/global-polyvinyl-chloride-market-size-in-tons" TargetMode="External" /></Relationships>
</file>

<file path=ppt/slides/_rels/slide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5.png" /><Relationship Id="rId3" Type="http://schemas.openxmlformats.org/officeDocument/2006/relationships/image" Target="../media/image6.emf" /><Relationship Id="rId4" Type="http://schemas.openxmlformats.org/officeDocument/2006/relationships/chart" Target="../charts/chart18.xml" /><Relationship Id="rId5" Type="http://schemas.openxmlformats.org/officeDocument/2006/relationships/slide" Target="slide70.xml" TargetMode="Internal" /><Relationship Id="rId6" Type="http://schemas.openxmlformats.org/officeDocument/2006/relationships/hyperlink" Target="http://www.statista.com/statistics/720317/global-polyvinyl-chloride-market-value" TargetMode="Externa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slide" Target="slide16.xml" TargetMode="Internal" /><Relationship Id="rId11" Type="http://schemas.openxmlformats.org/officeDocument/2006/relationships/slide" Target="slide17.xml" TargetMode="Internal" /><Relationship Id="rId2" Type="http://schemas.openxmlformats.org/officeDocument/2006/relationships/image" Target="../media/image5.png" /><Relationship Id="rId3" Type="http://schemas.openxmlformats.org/officeDocument/2006/relationships/slide" Target="slide8.xml" TargetMode="Internal" /><Relationship Id="rId4" Type="http://schemas.openxmlformats.org/officeDocument/2006/relationships/slide" Target="slide9.xml" TargetMode="Internal" /><Relationship Id="rId5" Type="http://schemas.openxmlformats.org/officeDocument/2006/relationships/slide" Target="slide10.xml" TargetMode="Internal" /><Relationship Id="rId6" Type="http://schemas.openxmlformats.org/officeDocument/2006/relationships/slide" Target="slide12.xml" TargetMode="Internal" /><Relationship Id="rId7" Type="http://schemas.openxmlformats.org/officeDocument/2006/relationships/slide" Target="slide13.xml" TargetMode="Internal" /><Relationship Id="rId8" Type="http://schemas.openxmlformats.org/officeDocument/2006/relationships/slide" Target="slide14.xml" TargetMode="Internal" /><Relationship Id="rId9" Type="http://schemas.openxmlformats.org/officeDocument/2006/relationships/slide" Target="slide15.xml" TargetMode="Internal" /></Relationships>
</file>

<file path=ppt/slides/_rels/slide3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5.png" /><Relationship Id="rId3" Type="http://schemas.openxmlformats.org/officeDocument/2006/relationships/image" Target="../media/image6.emf" /><Relationship Id="rId4" Type="http://schemas.openxmlformats.org/officeDocument/2006/relationships/chart" Target="../charts/chart19.xml" /><Relationship Id="rId5" Type="http://schemas.openxmlformats.org/officeDocument/2006/relationships/slide" Target="slide71.xml" TargetMode="Internal" /><Relationship Id="rId6" Type="http://schemas.openxmlformats.org/officeDocument/2006/relationships/hyperlink" Target="http://www.statista.com/statistics/887934/polyvinyl-chloride-consumption-volume-worldwide" TargetMode="External" /></Relationships>
</file>

<file path=ppt/slides/_rels/slide3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5.png" /><Relationship Id="rId3" Type="http://schemas.openxmlformats.org/officeDocument/2006/relationships/image" Target="../media/image6.emf" /><Relationship Id="rId4" Type="http://schemas.openxmlformats.org/officeDocument/2006/relationships/chart" Target="../charts/chart20.xml" /><Relationship Id="rId5" Type="http://schemas.openxmlformats.org/officeDocument/2006/relationships/slide" Target="slide72.xml" TargetMode="Internal" /><Relationship Id="rId6" Type="http://schemas.openxmlformats.org/officeDocument/2006/relationships/hyperlink" Target="http://www.statista.com/statistics/887981/pvc-consumption-worldwide-by-application" TargetMode="External" /></Relationships>
</file>

<file path=ppt/slides/_rels/slide3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5.png" /><Relationship Id="rId3" Type="http://schemas.openxmlformats.org/officeDocument/2006/relationships/image" Target="../media/image6.emf" /><Relationship Id="rId4" Type="http://schemas.openxmlformats.org/officeDocument/2006/relationships/chart" Target="../charts/chart21.xml" /><Relationship Id="rId5" Type="http://schemas.openxmlformats.org/officeDocument/2006/relationships/slide" Target="slide73.xml" TargetMode="Internal" /><Relationship Id="rId6" Type="http://schemas.openxmlformats.org/officeDocument/2006/relationships/hyperlink" Target="http://www.statista.com/statistics/887955/polyvinyl-chloride-consumption-volume-worldwide-by-region" TargetMode="External" /></Relationships>
</file>

<file path=ppt/slides/_rels/slide3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5.png" /><Relationship Id="rId3" Type="http://schemas.openxmlformats.org/officeDocument/2006/relationships/image" Target="../media/image6.emf" /><Relationship Id="rId4" Type="http://schemas.openxmlformats.org/officeDocument/2006/relationships/chart" Target="../charts/chart22.xml" /><Relationship Id="rId5" Type="http://schemas.openxmlformats.org/officeDocument/2006/relationships/slide" Target="slide74.xml" TargetMode="Internal" /><Relationship Id="rId6" Type="http://schemas.openxmlformats.org/officeDocument/2006/relationships/hyperlink" Target="http://www.statista.com/statistics/796051/pvc-leading-importing-countries" TargetMode="External" /></Relationships>
</file>

<file path=ppt/slides/_rels/slide3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.png" /><Relationship Id="rId3" Type="http://schemas.openxmlformats.org/officeDocument/2006/relationships/image" Target="../media/image2.emf" /><Relationship Id="rId4" Type="http://schemas.openxmlformats.org/officeDocument/2006/relationships/image" Target="../media/image4.png" /></Relationships>
</file>

<file path=ppt/slides/_rels/slide3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5.png" /><Relationship Id="rId3" Type="http://schemas.openxmlformats.org/officeDocument/2006/relationships/image" Target="../media/image6.emf" /><Relationship Id="rId4" Type="http://schemas.openxmlformats.org/officeDocument/2006/relationships/chart" Target="../charts/chart23.xml" /><Relationship Id="rId5" Type="http://schemas.openxmlformats.org/officeDocument/2006/relationships/slide" Target="slide75.xml" TargetMode="Internal" /><Relationship Id="rId6" Type="http://schemas.openxmlformats.org/officeDocument/2006/relationships/hyperlink" Target="http://www.statista.com/statistics/858659/global-polypropylene-market-value-projections" TargetMode="External" /></Relationships>
</file>

<file path=ppt/slides/_rels/slide3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5.png" /><Relationship Id="rId3" Type="http://schemas.openxmlformats.org/officeDocument/2006/relationships/image" Target="../media/image6.emf" /><Relationship Id="rId4" Type="http://schemas.openxmlformats.org/officeDocument/2006/relationships/chart" Target="../charts/chart24.xml" /><Relationship Id="rId5" Type="http://schemas.openxmlformats.org/officeDocument/2006/relationships/slide" Target="slide76.xml" TargetMode="Internal" /><Relationship Id="rId6" Type="http://schemas.openxmlformats.org/officeDocument/2006/relationships/hyperlink" Target="http://www.statista.com/statistics/732167/distribution-of-polypropylene-consumption-worldwide-by-region" TargetMode="External" /></Relationships>
</file>

<file path=ppt/slides/_rels/slide3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5.png" /><Relationship Id="rId3" Type="http://schemas.openxmlformats.org/officeDocument/2006/relationships/image" Target="../media/image6.emf" /><Relationship Id="rId4" Type="http://schemas.openxmlformats.org/officeDocument/2006/relationships/chart" Target="../charts/chart25.xml" /><Relationship Id="rId5" Type="http://schemas.openxmlformats.org/officeDocument/2006/relationships/slide" Target="slide77.xml" TargetMode="Internal" /><Relationship Id="rId6" Type="http://schemas.openxmlformats.org/officeDocument/2006/relationships/hyperlink" Target="http://www.statista.com/statistics/858644/global-polypropylene-production-capacity-by-leading-producer" TargetMode="External" /></Relationships>
</file>

<file path=ppt/slides/_rels/slide3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.png" /><Relationship Id="rId3" Type="http://schemas.openxmlformats.org/officeDocument/2006/relationships/image" Target="../media/image2.emf" /><Relationship Id="rId4" Type="http://schemas.openxmlformats.org/officeDocument/2006/relationships/image" Target="../media/image4.png" /></Relationships>
</file>

<file path=ppt/slides/_rels/slide3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5.png" /><Relationship Id="rId3" Type="http://schemas.openxmlformats.org/officeDocument/2006/relationships/image" Target="../media/image6.emf" /><Relationship Id="rId4" Type="http://schemas.openxmlformats.org/officeDocument/2006/relationships/chart" Target="../charts/chart26.xml" /><Relationship Id="rId5" Type="http://schemas.openxmlformats.org/officeDocument/2006/relationships/slide" Target="slide78.xml" TargetMode="Internal" /><Relationship Id="rId6" Type="http://schemas.openxmlformats.org/officeDocument/2006/relationships/hyperlink" Target="http://www.statista.com/statistics/856720/market-value-forecast-polystyrene-worldwide" TargetMode="Externa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slide" Target="slide28.xml" TargetMode="Internal" /><Relationship Id="rId11" Type="http://schemas.openxmlformats.org/officeDocument/2006/relationships/slide" Target="slide29.xml" TargetMode="Internal" /><Relationship Id="rId12" Type="http://schemas.openxmlformats.org/officeDocument/2006/relationships/slide" Target="slide30.xml" TargetMode="Internal" /><Relationship Id="rId13" Type="http://schemas.openxmlformats.org/officeDocument/2006/relationships/slide" Target="slide31.xml" TargetMode="Internal" /><Relationship Id="rId2" Type="http://schemas.openxmlformats.org/officeDocument/2006/relationships/image" Target="../media/image5.png" /><Relationship Id="rId3" Type="http://schemas.openxmlformats.org/officeDocument/2006/relationships/slide" Target="slide19.xml" TargetMode="Internal" /><Relationship Id="rId4" Type="http://schemas.openxmlformats.org/officeDocument/2006/relationships/slide" Target="slide20.xml" TargetMode="Internal" /><Relationship Id="rId5" Type="http://schemas.openxmlformats.org/officeDocument/2006/relationships/slide" Target="slide21.xml" TargetMode="Internal" /><Relationship Id="rId6" Type="http://schemas.openxmlformats.org/officeDocument/2006/relationships/slide" Target="slide23.xml" TargetMode="Internal" /><Relationship Id="rId7" Type="http://schemas.openxmlformats.org/officeDocument/2006/relationships/slide" Target="slide24.xml" TargetMode="Internal" /><Relationship Id="rId8" Type="http://schemas.openxmlformats.org/officeDocument/2006/relationships/slide" Target="slide25.xml" TargetMode="Internal" /><Relationship Id="rId9" Type="http://schemas.openxmlformats.org/officeDocument/2006/relationships/slide" Target="slide26.xml" TargetMode="Internal" /></Relationships>
</file>

<file path=ppt/slides/_rels/slide4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5.png" /><Relationship Id="rId3" Type="http://schemas.openxmlformats.org/officeDocument/2006/relationships/image" Target="../media/image6.emf" /><Relationship Id="rId4" Type="http://schemas.openxmlformats.org/officeDocument/2006/relationships/chart" Target="../charts/chart27.xml" /><Relationship Id="rId5" Type="http://schemas.openxmlformats.org/officeDocument/2006/relationships/slide" Target="slide79.xml" TargetMode="Internal" /><Relationship Id="rId6" Type="http://schemas.openxmlformats.org/officeDocument/2006/relationships/hyperlink" Target="http://www.statista.com/statistics/856709/ps-global-production-distribution-by-region" TargetMode="External" /></Relationships>
</file>

<file path=ppt/slides/_rels/slide4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5.png" /><Relationship Id="rId3" Type="http://schemas.openxmlformats.org/officeDocument/2006/relationships/image" Target="../media/image6.emf" /><Relationship Id="rId4" Type="http://schemas.openxmlformats.org/officeDocument/2006/relationships/chart" Target="../charts/chart28.xml" /><Relationship Id="rId5" Type="http://schemas.openxmlformats.org/officeDocument/2006/relationships/slide" Target="slide80.xml" TargetMode="Internal" /><Relationship Id="rId6" Type="http://schemas.openxmlformats.org/officeDocument/2006/relationships/hyperlink" Target="http://www.statista.com/statistics/942737/expanded-polystyrene-global-market-value" TargetMode="External" /></Relationships>
</file>

<file path=ppt/slides/_rels/slide4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.png" /><Relationship Id="rId3" Type="http://schemas.openxmlformats.org/officeDocument/2006/relationships/image" Target="../media/image2.emf" /><Relationship Id="rId4" Type="http://schemas.openxmlformats.org/officeDocument/2006/relationships/image" Target="../media/image4.png" /></Relationships>
</file>

<file path=ppt/slides/_rels/slide4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5.png" /><Relationship Id="rId3" Type="http://schemas.openxmlformats.org/officeDocument/2006/relationships/image" Target="../media/image6.emf" /><Relationship Id="rId4" Type="http://schemas.openxmlformats.org/officeDocument/2006/relationships/chart" Target="../charts/chart29.xml" /><Relationship Id="rId5" Type="http://schemas.openxmlformats.org/officeDocument/2006/relationships/slide" Target="slide81.xml" TargetMode="Internal" /><Relationship Id="rId6" Type="http://schemas.openxmlformats.org/officeDocument/2006/relationships/hyperlink" Target="http://www.statista.com/statistics/939706/global-market-value-polyethylene" TargetMode="External" /></Relationships>
</file>

<file path=ppt/slides/_rels/slide4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5.png" /><Relationship Id="rId3" Type="http://schemas.openxmlformats.org/officeDocument/2006/relationships/image" Target="../media/image6.emf" /><Relationship Id="rId4" Type="http://schemas.openxmlformats.org/officeDocument/2006/relationships/chart" Target="../charts/chart30.xml" /><Relationship Id="rId5" Type="http://schemas.openxmlformats.org/officeDocument/2006/relationships/slide" Target="slide82.xml" TargetMode="Internal" /><Relationship Id="rId6" Type="http://schemas.openxmlformats.org/officeDocument/2006/relationships/hyperlink" Target="http://www.statista.com/statistics/720476/polycarbonate-global-production-capacity-distribution-by-producer" TargetMode="External" /></Relationships>
</file>

<file path=ppt/slides/_rels/slide4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5.png" /><Relationship Id="rId3" Type="http://schemas.openxmlformats.org/officeDocument/2006/relationships/image" Target="../media/image6.emf" /><Relationship Id="rId4" Type="http://schemas.openxmlformats.org/officeDocument/2006/relationships/chart" Target="../charts/chart31.xml" /><Relationship Id="rId5" Type="http://schemas.openxmlformats.org/officeDocument/2006/relationships/slide" Target="slide83.xml" TargetMode="Internal" /><Relationship Id="rId6" Type="http://schemas.openxmlformats.org/officeDocument/2006/relationships/hyperlink" Target="http://www.statista.com/statistics/750965/polycarbonates-demand-worldwide" TargetMode="External" /></Relationships>
</file>

<file path=ppt/slides/_rels/slide4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5.png" /><Relationship Id="rId3" Type="http://schemas.openxmlformats.org/officeDocument/2006/relationships/image" Target="../media/image6.emf" /><Relationship Id="rId4" Type="http://schemas.openxmlformats.org/officeDocument/2006/relationships/chart" Target="../charts/chart32.xml" /><Relationship Id="rId5" Type="http://schemas.openxmlformats.org/officeDocument/2006/relationships/slide" Target="slide84.xml" TargetMode="Internal" /><Relationship Id="rId6" Type="http://schemas.openxmlformats.org/officeDocument/2006/relationships/hyperlink" Target="http://www.statista.com/statistics/856670/acrylonitrile-butadiene-styrene-global-production-capacity" TargetMode="External" /></Relationships>
</file>

<file path=ppt/slides/_rels/slide4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5.png" /><Relationship Id="rId3" Type="http://schemas.openxmlformats.org/officeDocument/2006/relationships/image" Target="../media/image6.emf" /><Relationship Id="rId4" Type="http://schemas.openxmlformats.org/officeDocument/2006/relationships/chart" Target="../charts/chart33.xml" /><Relationship Id="rId5" Type="http://schemas.openxmlformats.org/officeDocument/2006/relationships/slide" Target="slide85.xml" TargetMode="Internal" /><Relationship Id="rId6" Type="http://schemas.openxmlformats.org/officeDocument/2006/relationships/hyperlink" Target="http://www.statista.com/statistics/856679/abs-global-production-distribution-by-region" TargetMode="External" /></Relationships>
</file>

<file path=ppt/slides/_rels/slide4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5.png" /><Relationship Id="rId3" Type="http://schemas.openxmlformats.org/officeDocument/2006/relationships/image" Target="../media/image6.emf" /><Relationship Id="rId4" Type="http://schemas.openxmlformats.org/officeDocument/2006/relationships/chart" Target="../charts/chart34.xml" /><Relationship Id="rId5" Type="http://schemas.openxmlformats.org/officeDocument/2006/relationships/slide" Target="slide86.xml" TargetMode="Internal" /><Relationship Id="rId6" Type="http://schemas.openxmlformats.org/officeDocument/2006/relationships/hyperlink" Target="http://www.statista.com/statistics/650442/styrene-forecasted-global-demand-distribution" TargetMode="External" /></Relationships>
</file>

<file path=ppt/slides/_rels/slide4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.png" /><Relationship Id="rId3" Type="http://schemas.openxmlformats.org/officeDocument/2006/relationships/image" Target="../media/image2.emf" /><Relationship Id="rId4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slide" Target="slide41.xml" TargetMode="Internal" /><Relationship Id="rId11" Type="http://schemas.openxmlformats.org/officeDocument/2006/relationships/slide" Target="slide43.xml" TargetMode="Internal" /><Relationship Id="rId2" Type="http://schemas.openxmlformats.org/officeDocument/2006/relationships/image" Target="../media/image5.png" /><Relationship Id="rId3" Type="http://schemas.openxmlformats.org/officeDocument/2006/relationships/slide" Target="slide32.xml" TargetMode="Internal" /><Relationship Id="rId4" Type="http://schemas.openxmlformats.org/officeDocument/2006/relationships/slide" Target="slide33.xml" TargetMode="Internal" /><Relationship Id="rId5" Type="http://schemas.openxmlformats.org/officeDocument/2006/relationships/slide" Target="slide35.xml" TargetMode="Internal" /><Relationship Id="rId6" Type="http://schemas.openxmlformats.org/officeDocument/2006/relationships/slide" Target="slide36.xml" TargetMode="Internal" /><Relationship Id="rId7" Type="http://schemas.openxmlformats.org/officeDocument/2006/relationships/slide" Target="slide37.xml" TargetMode="Internal" /><Relationship Id="rId8" Type="http://schemas.openxmlformats.org/officeDocument/2006/relationships/slide" Target="slide39.xml" TargetMode="Internal" /><Relationship Id="rId9" Type="http://schemas.openxmlformats.org/officeDocument/2006/relationships/slide" Target="slide40.xml" TargetMode="Internal" /></Relationships>
</file>

<file path=ppt/slides/_rels/slide5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5.png" /><Relationship Id="rId3" Type="http://schemas.openxmlformats.org/officeDocument/2006/relationships/image" Target="../media/image6.emf" /><Relationship Id="rId4" Type="http://schemas.openxmlformats.org/officeDocument/2006/relationships/chart" Target="../charts/chart35.xml" /><Relationship Id="rId5" Type="http://schemas.openxmlformats.org/officeDocument/2006/relationships/slide" Target="slide87.xml" TargetMode="Internal" /><Relationship Id="rId6" Type="http://schemas.openxmlformats.org/officeDocument/2006/relationships/hyperlink" Target="http://www.statista.com/statistics/620768/recycled-plastic-and-waste-to-oil-market-size-worldwide" TargetMode="External" /></Relationships>
</file>

<file path=ppt/slides/_rels/slide5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5.png" /><Relationship Id="rId3" Type="http://schemas.openxmlformats.org/officeDocument/2006/relationships/image" Target="../media/image6.emf" /><Relationship Id="rId4" Type="http://schemas.openxmlformats.org/officeDocument/2006/relationships/chart" Target="../charts/chart36.xml" /><Relationship Id="rId5" Type="http://schemas.openxmlformats.org/officeDocument/2006/relationships/slide" Target="slide88.xml" TargetMode="Internal" /><Relationship Id="rId6" Type="http://schemas.openxmlformats.org/officeDocument/2006/relationships/hyperlink" Target="http://www.statista.com/statistics/620768/recycled-plastic-and-waste-to-oil-market-size-worldwide" TargetMode="External" /></Relationships>
</file>

<file path=ppt/slides/_rels/slide5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.png" /><Relationship Id="rId3" Type="http://schemas.openxmlformats.org/officeDocument/2006/relationships/image" Target="../media/image2.emf" /><Relationship Id="rId4" Type="http://schemas.openxmlformats.org/officeDocument/2006/relationships/image" Target="../media/image4.png" /></Relationships>
</file>

<file path=ppt/slides/_rels/slide5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5.png" /><Relationship Id="rId3" Type="http://schemas.openxmlformats.org/officeDocument/2006/relationships/image" Target="../media/image6.emf" /><Relationship Id="rId4" Type="http://schemas.openxmlformats.org/officeDocument/2006/relationships/hyperlink" Target="http://www.statista.com/statistics/282732/global-production-of-plastics-since-1950/" TargetMode="External" /><Relationship Id="rId5" Type="http://schemas.openxmlformats.org/officeDocument/2006/relationships/slide" Target="slide8.xml" TargetMode="Internal" /></Relationships>
</file>

<file path=ppt/slides/_rels/slide5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5.png" /><Relationship Id="rId3" Type="http://schemas.openxmlformats.org/officeDocument/2006/relationships/image" Target="../media/image6.emf" /><Relationship Id="rId4" Type="http://schemas.openxmlformats.org/officeDocument/2006/relationships/hyperlink" Target="http://www.statista.com/statistics/281126/global-plastics-production-share-of-various-countries-and-regions/" TargetMode="External" /><Relationship Id="rId5" Type="http://schemas.openxmlformats.org/officeDocument/2006/relationships/slide" Target="slide9.xml" TargetMode="Internal" /></Relationships>
</file>

<file path=ppt/slides/_rels/slide5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5.png" /><Relationship Id="rId3" Type="http://schemas.openxmlformats.org/officeDocument/2006/relationships/image" Target="../media/image6.emf" /><Relationship Id="rId4" Type="http://schemas.openxmlformats.org/officeDocument/2006/relationships/hyperlink" Target="http://www.statista.com/statistics/756728/worldwide-distribution-of-polymer-demand-by-type/" TargetMode="External" /><Relationship Id="rId5" Type="http://schemas.openxmlformats.org/officeDocument/2006/relationships/slide" Target="slide10.xml" TargetMode="Internal" /></Relationships>
</file>

<file path=ppt/slides/_rels/slide5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5.png" /><Relationship Id="rId3" Type="http://schemas.openxmlformats.org/officeDocument/2006/relationships/image" Target="../media/image6.emf" /><Relationship Id="rId4" Type="http://schemas.openxmlformats.org/officeDocument/2006/relationships/hyperlink" Target="http://www.statista.com/statistics/964331/market-value-polyethylene-terephthalate-worldwide/" TargetMode="External" /><Relationship Id="rId5" Type="http://schemas.openxmlformats.org/officeDocument/2006/relationships/slide" Target="slide12.xml" TargetMode="Internal" /></Relationships>
</file>

<file path=ppt/slides/_rels/slide5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5.png" /><Relationship Id="rId3" Type="http://schemas.openxmlformats.org/officeDocument/2006/relationships/image" Target="../media/image6.emf" /><Relationship Id="rId4" Type="http://schemas.openxmlformats.org/officeDocument/2006/relationships/hyperlink" Target="http://www.statista.com/statistics/650191/global-polyethylene-terephthalate-production-outlook/" TargetMode="External" /><Relationship Id="rId5" Type="http://schemas.openxmlformats.org/officeDocument/2006/relationships/slide" Target="slide13.xml" TargetMode="Internal" /></Relationships>
</file>

<file path=ppt/slides/_rels/slide5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5.png" /><Relationship Id="rId3" Type="http://schemas.openxmlformats.org/officeDocument/2006/relationships/image" Target="../media/image6.emf" /><Relationship Id="rId4" Type="http://schemas.openxmlformats.org/officeDocument/2006/relationships/hyperlink" Target="http://www.statista.com/statistics/858605/global-polyethylene-terephthalate-production-capacity-by-leading-company/" TargetMode="External" /><Relationship Id="rId5" Type="http://schemas.openxmlformats.org/officeDocument/2006/relationships/slide" Target="slide14.xml" TargetMode="Internal" /></Relationships>
</file>

<file path=ppt/slides/_rels/slide5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5.png" /><Relationship Id="rId3" Type="http://schemas.openxmlformats.org/officeDocument/2006/relationships/image" Target="../media/image6.emf" /><Relationship Id="rId4" Type="http://schemas.openxmlformats.org/officeDocument/2006/relationships/hyperlink" Target="http://www.statista.com/statistics/720231/global-polyethylene-terephthalate-production-capacity-distribution-by-region/" TargetMode="External" /><Relationship Id="rId5" Type="http://schemas.openxmlformats.org/officeDocument/2006/relationships/slide" Target="slide15.xml" TargetMode="Interna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5.png" /><Relationship Id="rId3" Type="http://schemas.openxmlformats.org/officeDocument/2006/relationships/slide" Target="slide44.xml" TargetMode="Internal" /><Relationship Id="rId4" Type="http://schemas.openxmlformats.org/officeDocument/2006/relationships/slide" Target="slide45.xml" TargetMode="Internal" /><Relationship Id="rId5" Type="http://schemas.openxmlformats.org/officeDocument/2006/relationships/slide" Target="slide46.xml" TargetMode="Internal" /><Relationship Id="rId6" Type="http://schemas.openxmlformats.org/officeDocument/2006/relationships/slide" Target="slide47.xml" TargetMode="Internal" /><Relationship Id="rId7" Type="http://schemas.openxmlformats.org/officeDocument/2006/relationships/slide" Target="slide48.xml" TargetMode="Internal" /><Relationship Id="rId8" Type="http://schemas.openxmlformats.org/officeDocument/2006/relationships/slide" Target="slide50.xml" TargetMode="Internal" /><Relationship Id="rId9" Type="http://schemas.openxmlformats.org/officeDocument/2006/relationships/slide" Target="slide51.xml" TargetMode="Internal" /></Relationships>
</file>

<file path=ppt/slides/_rels/slide6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5.png" /><Relationship Id="rId3" Type="http://schemas.openxmlformats.org/officeDocument/2006/relationships/image" Target="../media/image6.emf" /><Relationship Id="rId4" Type="http://schemas.openxmlformats.org/officeDocument/2006/relationships/hyperlink" Target="http://www.statista.com/statistics/858624/global-polyethylene-terephthalate-consumption-distribution-by-end-use/" TargetMode="External" /><Relationship Id="rId5" Type="http://schemas.openxmlformats.org/officeDocument/2006/relationships/slide" Target="slide16.xml" TargetMode="Internal" /></Relationships>
</file>

<file path=ppt/slides/_rels/slide6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5.png" /><Relationship Id="rId3" Type="http://schemas.openxmlformats.org/officeDocument/2006/relationships/image" Target="../media/image6.emf" /><Relationship Id="rId4" Type="http://schemas.openxmlformats.org/officeDocument/2006/relationships/hyperlink" Target="http://www.statista.com/statistics/723191/production-of-polyethylene-terephthalate-bottles-worldwide/" TargetMode="External" /><Relationship Id="rId5" Type="http://schemas.openxmlformats.org/officeDocument/2006/relationships/slide" Target="slide17.xml" TargetMode="Internal" /></Relationships>
</file>

<file path=ppt/slides/_rels/slide6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5.png" /><Relationship Id="rId3" Type="http://schemas.openxmlformats.org/officeDocument/2006/relationships/image" Target="../media/image6.emf" /><Relationship Id="rId4" Type="http://schemas.openxmlformats.org/officeDocument/2006/relationships/hyperlink" Target="http://www.statista.com/statistics/950506/market-value-hdpe-worldwide/" TargetMode="External" /><Relationship Id="rId5" Type="http://schemas.openxmlformats.org/officeDocument/2006/relationships/slide" Target="slide18.xml" TargetMode="Internal" /></Relationships>
</file>

<file path=ppt/slides/_rels/slide6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5.png" /><Relationship Id="rId3" Type="http://schemas.openxmlformats.org/officeDocument/2006/relationships/image" Target="../media/image6.emf" /><Relationship Id="rId4" Type="http://schemas.openxmlformats.org/officeDocument/2006/relationships/hyperlink" Target="http://www.statista.com/statistics/950500/production-volume-hdpe-resin-worldwide/" TargetMode="External" /><Relationship Id="rId5" Type="http://schemas.openxmlformats.org/officeDocument/2006/relationships/slide" Target="slide20.xml" TargetMode="Internal" /></Relationships>
</file>

<file path=ppt/slides/_rels/slide6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5.png" /><Relationship Id="rId3" Type="http://schemas.openxmlformats.org/officeDocument/2006/relationships/image" Target="../media/image6.emf" /><Relationship Id="rId4" Type="http://schemas.openxmlformats.org/officeDocument/2006/relationships/hyperlink" Target="http://www.statista.com/statistics/858548/global-high-density-polyethylene-production-distribution-by-region/" TargetMode="External" /><Relationship Id="rId5" Type="http://schemas.openxmlformats.org/officeDocument/2006/relationships/slide" Target="slide21.xml" TargetMode="Internal" /></Relationships>
</file>

<file path=ppt/slides/_rels/slide6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5.png" /><Relationship Id="rId3" Type="http://schemas.openxmlformats.org/officeDocument/2006/relationships/image" Target="../media/image6.emf" /><Relationship Id="rId4" Type="http://schemas.openxmlformats.org/officeDocument/2006/relationships/hyperlink" Target="http://www.statista.com/statistics/950503/market-value-lldpe-worldwide/" TargetMode="External" /><Relationship Id="rId5" Type="http://schemas.openxmlformats.org/officeDocument/2006/relationships/slide" Target="slide22.xml" TargetMode="Internal" /></Relationships>
</file>

<file path=ppt/slides/_rels/slide6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5.png" /><Relationship Id="rId3" Type="http://schemas.openxmlformats.org/officeDocument/2006/relationships/image" Target="../media/image6.emf" /><Relationship Id="rId4" Type="http://schemas.openxmlformats.org/officeDocument/2006/relationships/hyperlink" Target="http://www.statista.com/statistics/858568/global-low-density-polyethylene-production-capacity-by-manufacturing-plant/" TargetMode="External" /><Relationship Id="rId5" Type="http://schemas.openxmlformats.org/officeDocument/2006/relationships/slide" Target="slide23.xml" TargetMode="Internal" /></Relationships>
</file>

<file path=ppt/slides/_rels/slide6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5.png" /><Relationship Id="rId3" Type="http://schemas.openxmlformats.org/officeDocument/2006/relationships/image" Target="../media/image6.emf" /><Relationship Id="rId4" Type="http://schemas.openxmlformats.org/officeDocument/2006/relationships/hyperlink" Target="http://www.statista.com/statistics/858556/global-low-density-polyethylene-production-distribution-by-region/" TargetMode="External" /><Relationship Id="rId5" Type="http://schemas.openxmlformats.org/officeDocument/2006/relationships/slide" Target="slide25.xml" TargetMode="Internal" /></Relationships>
</file>

<file path=ppt/slides/_rels/slide6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5.png" /><Relationship Id="rId3" Type="http://schemas.openxmlformats.org/officeDocument/2006/relationships/image" Target="../media/image6.emf" /><Relationship Id="rId4" Type="http://schemas.openxmlformats.org/officeDocument/2006/relationships/hyperlink" Target="http://www.statista.com/statistics/615663/distribution-of-ldpe-and-lldpe-consumption-worldwide-by-end-use/" TargetMode="External" /><Relationship Id="rId5" Type="http://schemas.openxmlformats.org/officeDocument/2006/relationships/slide" Target="slide26.xml" TargetMode="Internal" /></Relationships>
</file>

<file path=ppt/slides/_rels/slide6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5.png" /><Relationship Id="rId3" Type="http://schemas.openxmlformats.org/officeDocument/2006/relationships/image" Target="../media/image6.emf" /><Relationship Id="rId4" Type="http://schemas.openxmlformats.org/officeDocument/2006/relationships/hyperlink" Target="http://www.statista.com/statistics/720296/global-polyvinyl-chloride-market-size-in-tons/" TargetMode="External" /><Relationship Id="rId5" Type="http://schemas.openxmlformats.org/officeDocument/2006/relationships/slide" Target="slide27.xml" TargetMode="Interna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.png" /><Relationship Id="rId3" Type="http://schemas.openxmlformats.org/officeDocument/2006/relationships/image" Target="../media/image2.emf" /><Relationship Id="rId4" Type="http://schemas.openxmlformats.org/officeDocument/2006/relationships/image" Target="../media/image4.png" /></Relationships>
</file>

<file path=ppt/slides/_rels/slide7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5.png" /><Relationship Id="rId3" Type="http://schemas.openxmlformats.org/officeDocument/2006/relationships/image" Target="../media/image6.emf" /><Relationship Id="rId4" Type="http://schemas.openxmlformats.org/officeDocument/2006/relationships/hyperlink" Target="http://www.statista.com/statistics/720317/global-polyvinyl-chloride-market-value/" TargetMode="External" /><Relationship Id="rId5" Type="http://schemas.openxmlformats.org/officeDocument/2006/relationships/slide" Target="slide28.xml" TargetMode="Internal" /></Relationships>
</file>

<file path=ppt/slides/_rels/slide7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5.png" /><Relationship Id="rId3" Type="http://schemas.openxmlformats.org/officeDocument/2006/relationships/image" Target="../media/image6.emf" /><Relationship Id="rId4" Type="http://schemas.openxmlformats.org/officeDocument/2006/relationships/hyperlink" Target="http://www.statista.com/statistics/887934/polyvinyl-chloride-consumption-volume-worldwide/" TargetMode="External" /><Relationship Id="rId5" Type="http://schemas.openxmlformats.org/officeDocument/2006/relationships/slide" Target="slide29.xml" TargetMode="Internal" /></Relationships>
</file>

<file path=ppt/slides/_rels/slide7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5.png" /><Relationship Id="rId3" Type="http://schemas.openxmlformats.org/officeDocument/2006/relationships/image" Target="../media/image6.emf" /><Relationship Id="rId4" Type="http://schemas.openxmlformats.org/officeDocument/2006/relationships/hyperlink" Target="http://www.statista.com/statistics/887981/pvc-consumption-worldwide-by-application/" TargetMode="External" /><Relationship Id="rId5" Type="http://schemas.openxmlformats.org/officeDocument/2006/relationships/slide" Target="slide31.xml" TargetMode="Internal" /></Relationships>
</file>

<file path=ppt/slides/_rels/slide7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5.png" /><Relationship Id="rId3" Type="http://schemas.openxmlformats.org/officeDocument/2006/relationships/image" Target="../media/image6.emf" /><Relationship Id="rId4" Type="http://schemas.openxmlformats.org/officeDocument/2006/relationships/hyperlink" Target="http://www.statista.com/statistics/887955/polyvinyl-chloride-consumption-volume-worldwide-by-region/" TargetMode="External" /><Relationship Id="rId5" Type="http://schemas.openxmlformats.org/officeDocument/2006/relationships/slide" Target="slide32.xml" TargetMode="Internal" /></Relationships>
</file>

<file path=ppt/slides/_rels/slide7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5.png" /><Relationship Id="rId3" Type="http://schemas.openxmlformats.org/officeDocument/2006/relationships/image" Target="../media/image6.emf" /><Relationship Id="rId4" Type="http://schemas.openxmlformats.org/officeDocument/2006/relationships/hyperlink" Target="http://www.statista.com/statistics/796051/pvc-leading-importing-countries/" TargetMode="External" /><Relationship Id="rId5" Type="http://schemas.openxmlformats.org/officeDocument/2006/relationships/slide" Target="slide33.xml" TargetMode="Internal" /></Relationships>
</file>

<file path=ppt/slides/_rels/slide7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5.png" /><Relationship Id="rId3" Type="http://schemas.openxmlformats.org/officeDocument/2006/relationships/image" Target="../media/image6.emf" /><Relationship Id="rId4" Type="http://schemas.openxmlformats.org/officeDocument/2006/relationships/hyperlink" Target="http://www.statista.com/statistics/858659/global-polypropylene-market-value-projections/" TargetMode="External" /><Relationship Id="rId5" Type="http://schemas.openxmlformats.org/officeDocument/2006/relationships/slide" Target="slide34.xml" TargetMode="Internal" /></Relationships>
</file>

<file path=ppt/slides/_rels/slide7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5.png" /><Relationship Id="rId3" Type="http://schemas.openxmlformats.org/officeDocument/2006/relationships/image" Target="../media/image6.emf" /><Relationship Id="rId4" Type="http://schemas.openxmlformats.org/officeDocument/2006/relationships/hyperlink" Target="http://www.statista.com/statistics/732167/distribution-of-polypropylene-consumption-worldwide-by-region/" TargetMode="External" /><Relationship Id="rId5" Type="http://schemas.openxmlformats.org/officeDocument/2006/relationships/slide" Target="slide35.xml" TargetMode="Internal" /></Relationships>
</file>

<file path=ppt/slides/_rels/slide7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5.png" /><Relationship Id="rId3" Type="http://schemas.openxmlformats.org/officeDocument/2006/relationships/image" Target="../media/image6.emf" /><Relationship Id="rId4" Type="http://schemas.openxmlformats.org/officeDocument/2006/relationships/hyperlink" Target="http://www.statista.com/statistics/858644/global-polypropylene-production-capacity-by-leading-producer/" TargetMode="External" /><Relationship Id="rId5" Type="http://schemas.openxmlformats.org/officeDocument/2006/relationships/slide" Target="slide36.xml" TargetMode="Internal" /></Relationships>
</file>

<file path=ppt/slides/_rels/slide7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5.png" /><Relationship Id="rId3" Type="http://schemas.openxmlformats.org/officeDocument/2006/relationships/image" Target="../media/image6.emf" /><Relationship Id="rId4" Type="http://schemas.openxmlformats.org/officeDocument/2006/relationships/hyperlink" Target="http://www.statista.com/statistics/856720/market-value-forecast-polystyrene-worldwide/" TargetMode="External" /><Relationship Id="rId5" Type="http://schemas.openxmlformats.org/officeDocument/2006/relationships/slide" Target="slide37.xml" TargetMode="Internal" /></Relationships>
</file>

<file path=ppt/slides/_rels/slide7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5.png" /><Relationship Id="rId3" Type="http://schemas.openxmlformats.org/officeDocument/2006/relationships/image" Target="../media/image6.emf" /><Relationship Id="rId4" Type="http://schemas.openxmlformats.org/officeDocument/2006/relationships/hyperlink" Target="http://www.statista.com/statistics/856709/ps-global-production-distribution-by-region/" TargetMode="External" /><Relationship Id="rId5" Type="http://schemas.openxmlformats.org/officeDocument/2006/relationships/slide" Target="slide39.xml" TargetMode="Interna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5.png" /><Relationship Id="rId3" Type="http://schemas.openxmlformats.org/officeDocument/2006/relationships/image" Target="../media/image6.emf" /><Relationship Id="rId4" Type="http://schemas.openxmlformats.org/officeDocument/2006/relationships/chart" Target="../charts/chart1.xml" /><Relationship Id="rId5" Type="http://schemas.openxmlformats.org/officeDocument/2006/relationships/slide" Target="slide53.xml" TargetMode="Internal" /><Relationship Id="rId6" Type="http://schemas.openxmlformats.org/officeDocument/2006/relationships/hyperlink" Target="http://www.statista.com/statistics/282732/global-production-of-plastics-since-1950" TargetMode="External" /></Relationships>
</file>

<file path=ppt/slides/_rels/slide8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5.png" /><Relationship Id="rId3" Type="http://schemas.openxmlformats.org/officeDocument/2006/relationships/image" Target="../media/image6.emf" /><Relationship Id="rId4" Type="http://schemas.openxmlformats.org/officeDocument/2006/relationships/hyperlink" Target="http://www.statista.com/statistics/942737/expanded-polystyrene-global-market-value/" TargetMode="External" /><Relationship Id="rId5" Type="http://schemas.openxmlformats.org/officeDocument/2006/relationships/slide" Target="slide40.xml" TargetMode="Internal" /></Relationships>
</file>

<file path=ppt/slides/_rels/slide8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5.png" /><Relationship Id="rId3" Type="http://schemas.openxmlformats.org/officeDocument/2006/relationships/image" Target="../media/image6.emf" /><Relationship Id="rId4" Type="http://schemas.openxmlformats.org/officeDocument/2006/relationships/hyperlink" Target="http://www.statista.com/statistics/939706/global-market-value-polyethylene/" TargetMode="External" /><Relationship Id="rId5" Type="http://schemas.openxmlformats.org/officeDocument/2006/relationships/slide" Target="slide41.xml" TargetMode="Internal" /></Relationships>
</file>

<file path=ppt/slides/_rels/slide8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5.png" /><Relationship Id="rId3" Type="http://schemas.openxmlformats.org/officeDocument/2006/relationships/image" Target="../media/image6.emf" /><Relationship Id="rId4" Type="http://schemas.openxmlformats.org/officeDocument/2006/relationships/hyperlink" Target="http://www.statista.com/statistics/720476/polycarbonate-global-production-capacity-distribution-by-producer/" TargetMode="External" /><Relationship Id="rId5" Type="http://schemas.openxmlformats.org/officeDocument/2006/relationships/slide" Target="slide42.xml" TargetMode="Internal" /></Relationships>
</file>

<file path=ppt/slides/_rels/slide8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5.png" /><Relationship Id="rId3" Type="http://schemas.openxmlformats.org/officeDocument/2006/relationships/image" Target="../media/image6.emf" /><Relationship Id="rId4" Type="http://schemas.openxmlformats.org/officeDocument/2006/relationships/hyperlink" Target="http://www.statista.com/statistics/750965/polycarbonates-demand-worldwide/" TargetMode="External" /><Relationship Id="rId5" Type="http://schemas.openxmlformats.org/officeDocument/2006/relationships/slide" Target="slide44.xml" TargetMode="Internal" /></Relationships>
</file>

<file path=ppt/slides/_rels/slide8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5.png" /><Relationship Id="rId3" Type="http://schemas.openxmlformats.org/officeDocument/2006/relationships/image" Target="../media/image6.emf" /><Relationship Id="rId4" Type="http://schemas.openxmlformats.org/officeDocument/2006/relationships/hyperlink" Target="http://www.statista.com/statistics/856670/acrylonitrile-butadiene-styrene-global-production-capacity/" TargetMode="External" /><Relationship Id="rId5" Type="http://schemas.openxmlformats.org/officeDocument/2006/relationships/slide" Target="slide45.xml" TargetMode="Internal" /></Relationships>
</file>

<file path=ppt/slides/_rels/slide8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5.png" /><Relationship Id="rId3" Type="http://schemas.openxmlformats.org/officeDocument/2006/relationships/image" Target="../media/image6.emf" /><Relationship Id="rId4" Type="http://schemas.openxmlformats.org/officeDocument/2006/relationships/hyperlink" Target="http://www.statista.com/statistics/856679/abs-global-production-distribution-by-region/" TargetMode="External" /><Relationship Id="rId5" Type="http://schemas.openxmlformats.org/officeDocument/2006/relationships/slide" Target="slide46.xml" TargetMode="Internal" /></Relationships>
</file>

<file path=ppt/slides/_rels/slide8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5.png" /><Relationship Id="rId3" Type="http://schemas.openxmlformats.org/officeDocument/2006/relationships/image" Target="../media/image6.emf" /><Relationship Id="rId4" Type="http://schemas.openxmlformats.org/officeDocument/2006/relationships/hyperlink" Target="https://www.ineos-styrolution.com/index.html" TargetMode="External" /><Relationship Id="rId5" Type="http://schemas.openxmlformats.org/officeDocument/2006/relationships/hyperlink" Target="http://www.statista.com/statistics/650442/styrene-forecasted-global-demand-distribution/" TargetMode="External" /><Relationship Id="rId6" Type="http://schemas.openxmlformats.org/officeDocument/2006/relationships/slide" Target="slide47.xml" TargetMode="Internal" /></Relationships>
</file>

<file path=ppt/slides/_rels/slide8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5.png" /><Relationship Id="rId3" Type="http://schemas.openxmlformats.org/officeDocument/2006/relationships/image" Target="../media/image6.emf" /><Relationship Id="rId4" Type="http://schemas.openxmlformats.org/officeDocument/2006/relationships/hyperlink" Target="http://www.statista.com/statistics/620768/recycled-plastic-and-waste-to-oil-market-size-worldwide/" TargetMode="External" /><Relationship Id="rId5" Type="http://schemas.openxmlformats.org/officeDocument/2006/relationships/slide" Target="slide49.xml" TargetMode="Internal" /></Relationships>
</file>

<file path=ppt/slides/_rels/slide8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5.png" /><Relationship Id="rId3" Type="http://schemas.openxmlformats.org/officeDocument/2006/relationships/image" Target="../media/image6.emf" /><Relationship Id="rId4" Type="http://schemas.openxmlformats.org/officeDocument/2006/relationships/hyperlink" Target="http://www.statista.com/statistics/620768/recycled-plastic-and-waste-to-oil-market-size-worldwide/" TargetMode="External" /><Relationship Id="rId5" Type="http://schemas.openxmlformats.org/officeDocument/2006/relationships/slide" Target="slide50.xml" TargetMode="Interna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5.png" /><Relationship Id="rId3" Type="http://schemas.openxmlformats.org/officeDocument/2006/relationships/image" Target="../media/image6.emf" /><Relationship Id="rId4" Type="http://schemas.openxmlformats.org/officeDocument/2006/relationships/chart" Target="../charts/chart2.xml" /><Relationship Id="rId5" Type="http://schemas.openxmlformats.org/officeDocument/2006/relationships/slide" Target="slide54.xml" TargetMode="Internal" /><Relationship Id="rId6" Type="http://schemas.openxmlformats.org/officeDocument/2006/relationships/hyperlink" Target="http://www.statista.com/statistics/281126/global-plastics-production-share-of-various-countries-and-regions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New shape"/>
          <p:cNvSpPr/>
          <p:nvPr/>
        </p:nvSpPr>
        <p:spPr>
          <a:xfrm>
            <a:off x="9939600" y="6141600"/>
            <a:ext cx="1501200" cy="306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New shape"/>
          <p:cNvSpPr/>
          <p:nvPr/>
        </p:nvSpPr>
        <p:spPr>
          <a:xfrm>
            <a:off x="763200" y="5986800"/>
            <a:ext cx="10692000" cy="324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New shape"/>
          <p:cNvSpPr/>
          <p:nvPr/>
        </p:nvSpPr>
        <p:spPr>
          <a:xfrm>
            <a:off x="0" y="0"/>
            <a:ext cx="12204001" cy="43704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New shape"/>
          <p:cNvSpPr/>
          <p:nvPr/>
        </p:nvSpPr>
        <p:spPr>
          <a:xfrm>
            <a:off x="676800" y="4874400"/>
            <a:ext cx="10814400" cy="10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rmAutofit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3200">
                <a:solidFill>
                  <a:srgbClr val="0F283E"/>
                </a:solidFill>
                <a:latin typeface="Open Sans"/>
              </a:rPr>
              <a:t>Plastic industry worldwide</a:t>
            </a:r>
          </a:p>
        </p:txBody>
      </p:sp>
    </p:spTree>
  </p:cSld>
  <p:clrMapOvr>
    <a:masterClrMapping/>
  </p:clrMapOvr>
  <p:transition/>
  <p:timing/>
</p:sld>
</file>

<file path=ppt/slides/slide10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" name="New shape"/>
          <p:cNvSpPr/>
          <p:nvPr/>
        </p:nvSpPr>
        <p:spPr>
          <a:xfrm>
            <a:off x="10868400" y="6465600"/>
            <a:ext cx="752400" cy="154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New shape"/>
          <p:cNvSpPr/>
          <p:nvPr/>
        </p:nvSpPr>
        <p:spPr>
          <a:xfrm>
            <a:off x="763200" y="6465600"/>
            <a:ext cx="219600" cy="3996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New shape"/>
          <p:cNvSpPr/>
          <p:nvPr/>
        </p:nvSpPr>
        <p:spPr>
          <a:xfrm>
            <a:off x="8362800" y="6440400"/>
            <a:ext cx="2473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/>
          </a:bodyPr>
          <a:lstStyle/>
          <a:p>
            <a:pPr algn="r">
              <a:lnSpc>
                <a:spcPct val="100000"/>
              </a:lnSpc>
              <a:spcAft>
                <a:spcPct val="20000"/>
              </a:spcAft>
            </a:pPr>
            <a:r>
              <a:rPr sz="800">
                <a:solidFill>
                  <a:srgbClr val="555555"/>
                </a:solidFill>
                <a:latin typeface="Open Sans"/>
              </a:rPr>
              <a:t>Global overview</a:t>
            </a:r>
          </a:p>
        </p:txBody>
      </p:sp>
      <p:graphicFrame>
        <p:nvGraphicFramePr>
          <p:cNvPr id="3" name="ChartObject"/>
          <p:cNvGraphicFramePr/>
          <p:nvPr/>
        </p:nvGraphicFramePr>
        <p:xfrm>
          <a:off x="676800" y="2098700"/>
          <a:ext cx="10742400" cy="38881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4" name="New shape"/>
          <p:cNvSpPr/>
          <p:nvPr/>
        </p:nvSpPr>
        <p:spPr>
          <a:xfrm>
            <a:off x="5178050" y="1882800"/>
            <a:ext cx="1739900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170" tIns="46990" rIns="90170" bIns="46990" rtlCol="0" anchor="t"/>
          <a:lstStyle/>
          <a:p>
            <a:pPr algn="ctr">
              <a:spcAft>
                <a:spcPct val="20000"/>
              </a:spcAft>
            </a:pPr>
            <a:r>
              <a:rPr sz="1000">
                <a:solidFill>
                  <a:srgbClr val="0F283E"/>
                </a:solidFill>
                <a:latin typeface="Open Sans Light"/>
              </a:rPr>
              <a:t>Share of demand</a:t>
            </a:r>
          </a:p>
        </p:txBody>
      </p:sp>
      <p:sp>
        <p:nvSpPr>
          <p:cNvPr id="5" name="New shape"/>
          <p:cNvSpPr/>
          <p:nvPr/>
        </p:nvSpPr>
        <p:spPr>
          <a:xfrm>
            <a:off x="1044000" y="5986800"/>
            <a:ext cx="8280000" cy="73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800" b="1">
                <a:solidFill>
                  <a:srgbClr val="555555"/>
                </a:solidFill>
                <a:latin typeface="Open Sans"/>
              </a:rPr>
              <a:t>Note: </a:t>
            </a:r>
            <a:r>
              <a:rPr sz="800">
                <a:solidFill>
                  <a:srgbClr val="555555"/>
                </a:solidFill>
                <a:latin typeface="Open Sans"/>
              </a:rPr>
              <a:t> Worldwide; 2016</a:t>
            </a:r>
          </a:p>
          <a:p>
            <a:pPr algn="l"/>
            <a:r>
              <a:rPr sz="800">
                <a:solidFill>
                  <a:srgbClr val="555555"/>
                </a:solidFill>
                <a:latin typeface="Open Sans"/>
              </a:rPr>
              <a:t>Further information regarding this statistic can be found on </a:t>
            </a:r>
            <a:r>
              <a:rPr sz="800">
                <a:solidFill>
                  <a:srgbClr val="555555"/>
                </a:solidFill>
                <a:latin typeface="Open Sans"/>
                <a:hlinkClick r:id="rId5" action="ppaction://hlinksldjump"/>
              </a:rPr>
              <a:t>page 49</a:t>
            </a:r>
            <a:r>
              <a:rPr sz="800">
                <a:solidFill>
                  <a:srgbClr val="555555"/>
                </a:solidFill>
                <a:latin typeface="Open Sans"/>
              </a:rPr>
              <a:t>.</a:t>
            </a:r>
          </a:p>
          <a:p>
            <a:pPr algn="l"/>
            <a:r>
              <a:rPr sz="800" b="1">
                <a:solidFill>
                  <a:srgbClr val="555555"/>
                </a:solidFill>
                <a:latin typeface="Open Sans"/>
              </a:rPr>
              <a:t>Source(s): </a:t>
            </a:r>
            <a:r>
              <a:rPr sz="800">
                <a:solidFill>
                  <a:srgbClr val="555555"/>
                </a:solidFill>
                <a:latin typeface="Open Sans"/>
              </a:rPr>
              <a:t>PTT Polymer Marketing; </a:t>
            </a:r>
            <a:r>
              <a:rPr sz="800">
                <a:solidFill>
                  <a:srgbClr val="555555"/>
                </a:solidFill>
                <a:latin typeface="Open Sans"/>
                <a:hlinkClick r:id="rId6"/>
              </a:rPr>
              <a:t>ID 756728</a:t>
            </a:r>
          </a:p>
        </p:txBody>
      </p:sp>
      <p:sp>
        <p:nvSpPr>
          <p:cNvPr id="6" name="New shape"/>
          <p:cNvSpPr/>
          <p:nvPr/>
        </p:nvSpPr>
        <p:spPr>
          <a:xfrm>
            <a:off x="637200" y="6494400"/>
            <a:ext cx="457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/>
          <a:lstStyle/>
          <a:p>
            <a:pPr algn="ctr">
              <a:spcAft>
                <a:spcPct val="20000"/>
              </a:spcAft>
            </a:pPr>
            <a:r>
              <a:rPr sz="1000">
                <a:solidFill>
                  <a:srgbClr val="FFFFFF"/>
                </a:solidFill>
                <a:latin typeface="Open Sans"/>
              </a:rPr>
              <a:t>4</a:t>
            </a:r>
          </a:p>
        </p:txBody>
      </p:sp>
      <p:sp>
        <p:nvSpPr>
          <p:cNvPr id="7" name="New shape"/>
          <p:cNvSpPr/>
          <p:nvPr/>
        </p:nvSpPr>
        <p:spPr>
          <a:xfrm>
            <a:off x="676800" y="630000"/>
            <a:ext cx="10836000" cy="58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 fontScale="850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3200">
                <a:solidFill>
                  <a:srgbClr val="0A85E6"/>
                </a:solidFill>
                <a:latin typeface="Open Sans Light"/>
              </a:rPr>
              <a:t>Distribution of polymer demand worldwide in 2016 by major polymer</a:t>
            </a:r>
          </a:p>
        </p:txBody>
      </p:sp>
      <p:sp>
        <p:nvSpPr>
          <p:cNvPr id="8" name="New shape"/>
          <p:cNvSpPr/>
          <p:nvPr/>
        </p:nvSpPr>
        <p:spPr>
          <a:xfrm>
            <a:off x="676800" y="1231200"/>
            <a:ext cx="10836000" cy="327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rmAutofit fontScale="975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1600">
                <a:solidFill>
                  <a:srgbClr val="919191"/>
                </a:solidFill>
                <a:latin typeface="Open Sans"/>
              </a:rPr>
              <a:t>Global distribution of polymer demand by type 2016</a:t>
            </a:r>
          </a:p>
        </p:txBody>
      </p:sp>
    </p:spTree>
  </p:cSld>
  <p:clrMapOvr>
    <a:masterClrMapping/>
  </p:clrMapOvr>
  <p:transition/>
  <p:timing/>
</p:sld>
</file>

<file path=ppt/slides/slide1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" name="New shape"/>
          <p:cNvSpPr/>
          <p:nvPr/>
        </p:nvSpPr>
        <p:spPr>
          <a:xfrm>
            <a:off x="9939600" y="6141600"/>
            <a:ext cx="1501200" cy="306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New shape"/>
          <p:cNvSpPr/>
          <p:nvPr/>
        </p:nvSpPr>
        <p:spPr>
          <a:xfrm>
            <a:off x="763200" y="5986800"/>
            <a:ext cx="10692000" cy="324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New shape"/>
          <p:cNvSpPr/>
          <p:nvPr/>
        </p:nvSpPr>
        <p:spPr>
          <a:xfrm>
            <a:off x="8370001" y="-3600"/>
            <a:ext cx="3823200" cy="4536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New shape"/>
          <p:cNvSpPr/>
          <p:nvPr/>
        </p:nvSpPr>
        <p:spPr>
          <a:xfrm>
            <a:off x="676800" y="4874400"/>
            <a:ext cx="10814400" cy="10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rmAutofit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3200">
                <a:solidFill>
                  <a:srgbClr val="0F283E"/>
                </a:solidFill>
                <a:latin typeface="Open Sans"/>
              </a:rPr>
              <a:t>Polyethylene Terephthalate (PET)</a:t>
            </a:r>
          </a:p>
        </p:txBody>
      </p:sp>
      <p:sp>
        <p:nvSpPr>
          <p:cNvPr id="3" name="New shape"/>
          <p:cNvSpPr/>
          <p:nvPr/>
        </p:nvSpPr>
        <p:spPr>
          <a:xfrm>
            <a:off x="676800" y="4564800"/>
            <a:ext cx="3186000" cy="3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ctr">
            <a:normAutofit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1400" b="1">
                <a:solidFill>
                  <a:srgbClr val="0A85E6"/>
                </a:solidFill>
                <a:latin typeface="Open Sans"/>
              </a:rPr>
              <a:t>PLASTIC INDUSTRY WORLDWIDE</a:t>
            </a:r>
          </a:p>
        </p:txBody>
      </p:sp>
    </p:spTree>
  </p:cSld>
  <p:clrMapOvr>
    <a:masterClrMapping/>
  </p:clrMapOvr>
  <p:transition/>
  <p:timing/>
</p:sld>
</file>

<file path=ppt/slides/slide12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" name="New shape"/>
          <p:cNvSpPr/>
          <p:nvPr/>
        </p:nvSpPr>
        <p:spPr>
          <a:xfrm>
            <a:off x="10868400" y="6465600"/>
            <a:ext cx="752400" cy="154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New shape"/>
          <p:cNvSpPr/>
          <p:nvPr/>
        </p:nvSpPr>
        <p:spPr>
          <a:xfrm>
            <a:off x="763200" y="6465600"/>
            <a:ext cx="219600" cy="3996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New shape"/>
          <p:cNvSpPr/>
          <p:nvPr/>
        </p:nvSpPr>
        <p:spPr>
          <a:xfrm>
            <a:off x="8362800" y="6440400"/>
            <a:ext cx="2473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/>
          </a:bodyPr>
          <a:lstStyle/>
          <a:p>
            <a:pPr algn="r">
              <a:lnSpc>
                <a:spcPct val="100000"/>
              </a:lnSpc>
              <a:spcAft>
                <a:spcPct val="20000"/>
              </a:spcAft>
            </a:pPr>
            <a:r>
              <a:rPr sz="800">
                <a:solidFill>
                  <a:srgbClr val="555555"/>
                </a:solidFill>
                <a:latin typeface="Open Sans"/>
              </a:rPr>
              <a:t>Polyethylene Terephthalate (PET)</a:t>
            </a:r>
          </a:p>
        </p:txBody>
      </p:sp>
      <p:graphicFrame>
        <p:nvGraphicFramePr>
          <p:cNvPr id="3" name="ChartObject"/>
          <p:cNvGraphicFramePr/>
          <p:nvPr/>
        </p:nvGraphicFramePr>
        <p:xfrm>
          <a:off x="676800" y="1882800"/>
          <a:ext cx="10742400" cy="41040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4" name="New shape"/>
          <p:cNvSpPr/>
          <p:nvPr/>
        </p:nvSpPr>
        <p:spPr>
          <a:xfrm>
            <a:off x="1044000" y="5986800"/>
            <a:ext cx="8280000" cy="73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800" b="1">
                <a:solidFill>
                  <a:srgbClr val="555555"/>
                </a:solidFill>
                <a:latin typeface="Open Sans"/>
              </a:rPr>
              <a:t>Note: </a:t>
            </a:r>
            <a:r>
              <a:rPr sz="800">
                <a:solidFill>
                  <a:srgbClr val="555555"/>
                </a:solidFill>
                <a:latin typeface="Open Sans"/>
              </a:rPr>
              <a:t> Worldwide; 2016</a:t>
            </a:r>
          </a:p>
          <a:p>
            <a:pPr algn="l"/>
            <a:r>
              <a:rPr sz="800">
                <a:solidFill>
                  <a:srgbClr val="555555"/>
                </a:solidFill>
                <a:latin typeface="Open Sans"/>
              </a:rPr>
              <a:t>Further information regarding this statistic can be found on </a:t>
            </a:r>
            <a:r>
              <a:rPr sz="800">
                <a:solidFill>
                  <a:srgbClr val="555555"/>
                </a:solidFill>
                <a:latin typeface="Open Sans"/>
                <a:hlinkClick r:id="rId5" action="ppaction://hlinksldjump"/>
              </a:rPr>
              <a:t>page 50</a:t>
            </a:r>
            <a:r>
              <a:rPr sz="800">
                <a:solidFill>
                  <a:srgbClr val="555555"/>
                </a:solidFill>
                <a:latin typeface="Open Sans"/>
              </a:rPr>
              <a:t>.</a:t>
            </a:r>
          </a:p>
          <a:p>
            <a:pPr algn="l"/>
            <a:r>
              <a:rPr sz="800" b="1">
                <a:solidFill>
                  <a:srgbClr val="555555"/>
                </a:solidFill>
                <a:latin typeface="Open Sans"/>
              </a:rPr>
              <a:t>Source(s): </a:t>
            </a:r>
            <a:r>
              <a:rPr sz="800">
                <a:solidFill>
                  <a:srgbClr val="555555"/>
                </a:solidFill>
                <a:latin typeface="Open Sans"/>
              </a:rPr>
              <a:t>Allied Market Research; </a:t>
            </a:r>
            <a:r>
              <a:rPr sz="800">
                <a:solidFill>
                  <a:srgbClr val="555555"/>
                </a:solidFill>
                <a:latin typeface="Open Sans"/>
                <a:hlinkClick r:id="rId6"/>
              </a:rPr>
              <a:t>ID 964331</a:t>
            </a:r>
          </a:p>
        </p:txBody>
      </p:sp>
      <p:sp>
        <p:nvSpPr>
          <p:cNvPr id="5" name="New shape"/>
          <p:cNvSpPr/>
          <p:nvPr/>
        </p:nvSpPr>
        <p:spPr>
          <a:xfrm>
            <a:off x="637200" y="6494400"/>
            <a:ext cx="457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/>
          <a:lstStyle/>
          <a:p>
            <a:pPr algn="ctr">
              <a:spcAft>
                <a:spcPct val="20000"/>
              </a:spcAft>
            </a:pPr>
            <a:r>
              <a:rPr sz="1000">
                <a:solidFill>
                  <a:srgbClr val="FFFFFF"/>
                </a:solidFill>
                <a:latin typeface="Open Sans"/>
              </a:rPr>
              <a:t>6</a:t>
            </a:r>
          </a:p>
        </p:txBody>
      </p:sp>
      <p:sp>
        <p:nvSpPr>
          <p:cNvPr id="6" name="New shape"/>
          <p:cNvSpPr/>
          <p:nvPr/>
        </p:nvSpPr>
        <p:spPr>
          <a:xfrm>
            <a:off x="676800" y="630000"/>
            <a:ext cx="10836000" cy="58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 fontScale="625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3200">
                <a:solidFill>
                  <a:srgbClr val="0A85E6"/>
                </a:solidFill>
                <a:latin typeface="Open Sans Light"/>
              </a:rPr>
              <a:t>Market value of polyethylene terephthalate worldwide in 2016 and 2023 (in million U.S. dollars)</a:t>
            </a:r>
          </a:p>
        </p:txBody>
      </p:sp>
      <p:sp>
        <p:nvSpPr>
          <p:cNvPr id="7" name="New shape"/>
          <p:cNvSpPr/>
          <p:nvPr/>
        </p:nvSpPr>
        <p:spPr>
          <a:xfrm>
            <a:off x="676800" y="1231200"/>
            <a:ext cx="10836000" cy="327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rmAutofit fontScale="975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1600">
                <a:solidFill>
                  <a:srgbClr val="919191"/>
                </a:solidFill>
                <a:latin typeface="Open Sans"/>
              </a:rPr>
              <a:t>Global market value of PET 2016 &amp; 2023</a:t>
            </a:r>
          </a:p>
        </p:txBody>
      </p:sp>
    </p:spTree>
  </p:cSld>
  <p:clrMapOvr>
    <a:masterClrMapping/>
  </p:clrMapOvr>
  <p:transition/>
  <p:timing/>
</p:sld>
</file>

<file path=ppt/slides/slide13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" name="New shape"/>
          <p:cNvSpPr/>
          <p:nvPr/>
        </p:nvSpPr>
        <p:spPr>
          <a:xfrm>
            <a:off x="10868400" y="6465600"/>
            <a:ext cx="752400" cy="154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New shape"/>
          <p:cNvSpPr/>
          <p:nvPr/>
        </p:nvSpPr>
        <p:spPr>
          <a:xfrm>
            <a:off x="763200" y="6465600"/>
            <a:ext cx="219600" cy="3996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New shape"/>
          <p:cNvSpPr/>
          <p:nvPr/>
        </p:nvSpPr>
        <p:spPr>
          <a:xfrm>
            <a:off x="8362800" y="6440400"/>
            <a:ext cx="2473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/>
          </a:bodyPr>
          <a:lstStyle/>
          <a:p>
            <a:pPr algn="r">
              <a:lnSpc>
                <a:spcPct val="100000"/>
              </a:lnSpc>
              <a:spcAft>
                <a:spcPct val="20000"/>
              </a:spcAft>
            </a:pPr>
            <a:r>
              <a:rPr sz="800">
                <a:solidFill>
                  <a:srgbClr val="555555"/>
                </a:solidFill>
                <a:latin typeface="Open Sans"/>
              </a:rPr>
              <a:t>Polyethylene Terephthalate (PET)</a:t>
            </a:r>
          </a:p>
        </p:txBody>
      </p:sp>
      <p:graphicFrame>
        <p:nvGraphicFramePr>
          <p:cNvPr id="3" name="ChartObject"/>
          <p:cNvGraphicFramePr/>
          <p:nvPr/>
        </p:nvGraphicFramePr>
        <p:xfrm>
          <a:off x="676800" y="1882800"/>
          <a:ext cx="10742400" cy="41040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4" name="New shape"/>
          <p:cNvSpPr/>
          <p:nvPr/>
        </p:nvSpPr>
        <p:spPr>
          <a:xfrm>
            <a:off x="1044000" y="5986800"/>
            <a:ext cx="8280000" cy="73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800" b="1">
                <a:solidFill>
                  <a:srgbClr val="555555"/>
                </a:solidFill>
                <a:latin typeface="Open Sans"/>
              </a:rPr>
              <a:t>Note: </a:t>
            </a:r>
            <a:r>
              <a:rPr sz="800">
                <a:solidFill>
                  <a:srgbClr val="555555"/>
                </a:solidFill>
                <a:latin typeface="Open Sans"/>
              </a:rPr>
              <a:t> Worldwide</a:t>
            </a:r>
          </a:p>
          <a:p>
            <a:pPr algn="l"/>
            <a:r>
              <a:rPr sz="800">
                <a:solidFill>
                  <a:srgbClr val="555555"/>
                </a:solidFill>
                <a:latin typeface="Open Sans"/>
              </a:rPr>
              <a:t>Further information regarding this statistic can be found on </a:t>
            </a:r>
            <a:r>
              <a:rPr sz="800">
                <a:solidFill>
                  <a:srgbClr val="555555"/>
                </a:solidFill>
                <a:latin typeface="Open Sans"/>
                <a:hlinkClick r:id="rId5" action="ppaction://hlinksldjump"/>
              </a:rPr>
              <a:t>page 51</a:t>
            </a:r>
            <a:r>
              <a:rPr sz="800">
                <a:solidFill>
                  <a:srgbClr val="555555"/>
                </a:solidFill>
                <a:latin typeface="Open Sans"/>
              </a:rPr>
              <a:t>.</a:t>
            </a:r>
          </a:p>
          <a:p>
            <a:pPr algn="l"/>
            <a:r>
              <a:rPr sz="800" b="1">
                <a:solidFill>
                  <a:srgbClr val="555555"/>
                </a:solidFill>
                <a:latin typeface="Open Sans"/>
              </a:rPr>
              <a:t>Source(s): </a:t>
            </a:r>
            <a:r>
              <a:rPr sz="800">
                <a:solidFill>
                  <a:srgbClr val="555555"/>
                </a:solidFill>
                <a:latin typeface="Open Sans"/>
              </a:rPr>
              <a:t>Research and Markets; </a:t>
            </a:r>
            <a:r>
              <a:rPr sz="800">
                <a:solidFill>
                  <a:srgbClr val="555555"/>
                </a:solidFill>
                <a:latin typeface="Open Sans"/>
                <a:hlinkClick r:id="rId6"/>
              </a:rPr>
              <a:t>ID 650191</a:t>
            </a:r>
          </a:p>
        </p:txBody>
      </p:sp>
      <p:sp>
        <p:nvSpPr>
          <p:cNvPr id="5" name="New shape"/>
          <p:cNvSpPr/>
          <p:nvPr/>
        </p:nvSpPr>
        <p:spPr>
          <a:xfrm>
            <a:off x="637200" y="6494400"/>
            <a:ext cx="457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/>
          <a:lstStyle/>
          <a:p>
            <a:pPr algn="ctr">
              <a:spcAft>
                <a:spcPct val="20000"/>
              </a:spcAft>
            </a:pPr>
            <a:r>
              <a:rPr sz="1000">
                <a:solidFill>
                  <a:srgbClr val="FFFFFF"/>
                </a:solidFill>
                <a:latin typeface="Open Sans"/>
              </a:rPr>
              <a:t>7</a:t>
            </a:r>
          </a:p>
        </p:txBody>
      </p:sp>
      <p:sp>
        <p:nvSpPr>
          <p:cNvPr id="6" name="New shape"/>
          <p:cNvSpPr/>
          <p:nvPr/>
        </p:nvSpPr>
        <p:spPr>
          <a:xfrm>
            <a:off x="676800" y="630000"/>
            <a:ext cx="10836000" cy="58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 fontScale="625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3200">
                <a:solidFill>
                  <a:srgbClr val="0A85E6"/>
                </a:solidFill>
                <a:latin typeface="Open Sans Light"/>
              </a:rPr>
              <a:t>Polyethylene terephthalate (PET) production worldwide in 2014 and 2020 (in million metric tons)</a:t>
            </a:r>
          </a:p>
        </p:txBody>
      </p:sp>
      <p:sp>
        <p:nvSpPr>
          <p:cNvPr id="7" name="New shape"/>
          <p:cNvSpPr/>
          <p:nvPr/>
        </p:nvSpPr>
        <p:spPr>
          <a:xfrm>
            <a:off x="676800" y="1231200"/>
            <a:ext cx="10836000" cy="327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rmAutofit fontScale="975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1600">
                <a:solidFill>
                  <a:srgbClr val="919191"/>
                </a:solidFill>
                <a:latin typeface="Open Sans"/>
              </a:rPr>
              <a:t>Global polyethylene terephthalate production 2014-2020</a:t>
            </a:r>
          </a:p>
        </p:txBody>
      </p:sp>
    </p:spTree>
  </p:cSld>
  <p:clrMapOvr>
    <a:masterClrMapping/>
  </p:clrMapOvr>
  <p:transition/>
  <p:timing/>
</p:sld>
</file>

<file path=ppt/slides/slide14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" name="New shape"/>
          <p:cNvSpPr/>
          <p:nvPr/>
        </p:nvSpPr>
        <p:spPr>
          <a:xfrm>
            <a:off x="10868400" y="6465600"/>
            <a:ext cx="752400" cy="154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New shape"/>
          <p:cNvSpPr/>
          <p:nvPr/>
        </p:nvSpPr>
        <p:spPr>
          <a:xfrm>
            <a:off x="763200" y="6465600"/>
            <a:ext cx="219600" cy="3996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New shape"/>
          <p:cNvSpPr/>
          <p:nvPr/>
        </p:nvSpPr>
        <p:spPr>
          <a:xfrm>
            <a:off x="8362800" y="6440400"/>
            <a:ext cx="2473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/>
          </a:bodyPr>
          <a:lstStyle/>
          <a:p>
            <a:pPr algn="r">
              <a:lnSpc>
                <a:spcPct val="100000"/>
              </a:lnSpc>
              <a:spcAft>
                <a:spcPct val="20000"/>
              </a:spcAft>
            </a:pPr>
            <a:r>
              <a:rPr sz="800">
                <a:solidFill>
                  <a:srgbClr val="555555"/>
                </a:solidFill>
                <a:latin typeface="Open Sans"/>
              </a:rPr>
              <a:t>Polyethylene Terephthalate (PET)</a:t>
            </a:r>
          </a:p>
        </p:txBody>
      </p:sp>
      <p:graphicFrame>
        <p:nvGraphicFramePr>
          <p:cNvPr id="3" name="ChartObject"/>
          <p:cNvGraphicFramePr/>
          <p:nvPr/>
        </p:nvGraphicFramePr>
        <p:xfrm>
          <a:off x="676800" y="1882800"/>
          <a:ext cx="10742400" cy="41040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4" name="New shape"/>
          <p:cNvSpPr/>
          <p:nvPr/>
        </p:nvSpPr>
        <p:spPr>
          <a:xfrm>
            <a:off x="1044000" y="5986800"/>
            <a:ext cx="8280000" cy="73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800" b="1">
                <a:solidFill>
                  <a:srgbClr val="555555"/>
                </a:solidFill>
                <a:latin typeface="Open Sans"/>
              </a:rPr>
              <a:t>Note: </a:t>
            </a:r>
            <a:r>
              <a:rPr sz="800">
                <a:solidFill>
                  <a:srgbClr val="555555"/>
                </a:solidFill>
                <a:latin typeface="Open Sans"/>
              </a:rPr>
              <a:t> Worldwide</a:t>
            </a:r>
          </a:p>
          <a:p>
            <a:pPr algn="l"/>
            <a:r>
              <a:rPr sz="800">
                <a:solidFill>
                  <a:srgbClr val="555555"/>
                </a:solidFill>
                <a:latin typeface="Open Sans"/>
              </a:rPr>
              <a:t>Further information regarding this statistic can be found on </a:t>
            </a:r>
            <a:r>
              <a:rPr sz="800">
                <a:solidFill>
                  <a:srgbClr val="555555"/>
                </a:solidFill>
                <a:latin typeface="Open Sans"/>
                <a:hlinkClick r:id="rId5" action="ppaction://hlinksldjump"/>
              </a:rPr>
              <a:t>page 52</a:t>
            </a:r>
            <a:r>
              <a:rPr sz="800">
                <a:solidFill>
                  <a:srgbClr val="555555"/>
                </a:solidFill>
                <a:latin typeface="Open Sans"/>
              </a:rPr>
              <a:t>.</a:t>
            </a:r>
          </a:p>
          <a:p>
            <a:pPr algn="l"/>
            <a:r>
              <a:rPr sz="800" b="1">
                <a:solidFill>
                  <a:srgbClr val="555555"/>
                </a:solidFill>
                <a:latin typeface="Open Sans"/>
              </a:rPr>
              <a:t>Source(s): </a:t>
            </a:r>
            <a:r>
              <a:rPr sz="800">
                <a:solidFill>
                  <a:srgbClr val="555555"/>
                </a:solidFill>
                <a:latin typeface="Open Sans"/>
              </a:rPr>
              <a:t>Plastics Insight; </a:t>
            </a:r>
            <a:r>
              <a:rPr sz="800">
                <a:solidFill>
                  <a:srgbClr val="555555"/>
                </a:solidFill>
                <a:latin typeface="Open Sans"/>
                <a:hlinkClick r:id="rId6"/>
              </a:rPr>
              <a:t>ID 858605</a:t>
            </a:r>
          </a:p>
        </p:txBody>
      </p:sp>
      <p:sp>
        <p:nvSpPr>
          <p:cNvPr id="5" name="New shape"/>
          <p:cNvSpPr/>
          <p:nvPr/>
        </p:nvSpPr>
        <p:spPr>
          <a:xfrm>
            <a:off x="637200" y="6494400"/>
            <a:ext cx="457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/>
          <a:lstStyle/>
          <a:p>
            <a:pPr algn="ctr">
              <a:spcAft>
                <a:spcPct val="20000"/>
              </a:spcAft>
            </a:pPr>
            <a:r>
              <a:rPr sz="1000">
                <a:solidFill>
                  <a:srgbClr val="FFFFFF"/>
                </a:solidFill>
                <a:latin typeface="Open Sans"/>
              </a:rPr>
              <a:t>8</a:t>
            </a:r>
          </a:p>
        </p:txBody>
      </p:sp>
      <p:sp>
        <p:nvSpPr>
          <p:cNvPr id="6" name="New shape"/>
          <p:cNvSpPr/>
          <p:nvPr/>
        </p:nvSpPr>
        <p:spPr>
          <a:xfrm>
            <a:off x="676800" y="630000"/>
            <a:ext cx="10836000" cy="58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 fontScale="625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3200">
                <a:solidFill>
                  <a:srgbClr val="0A85E6"/>
                </a:solidFill>
                <a:latin typeface="Open Sans Light"/>
              </a:rPr>
              <a:t>Polyethylene terephthalate (PET) production capacity worldwide in 2017 by leading company (in million tons)</a:t>
            </a:r>
          </a:p>
        </p:txBody>
      </p:sp>
      <p:sp>
        <p:nvSpPr>
          <p:cNvPr id="7" name="New shape"/>
          <p:cNvSpPr/>
          <p:nvPr/>
        </p:nvSpPr>
        <p:spPr>
          <a:xfrm>
            <a:off x="676800" y="1231200"/>
            <a:ext cx="10836000" cy="327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rmAutofit fontScale="975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1600">
                <a:solidFill>
                  <a:srgbClr val="919191"/>
                </a:solidFill>
                <a:latin typeface="Open Sans"/>
              </a:rPr>
              <a:t>Global polyethylene terephthalate production capacity by leading company 2017</a:t>
            </a:r>
          </a:p>
        </p:txBody>
      </p:sp>
    </p:spTree>
  </p:cSld>
  <p:clrMapOvr>
    <a:masterClrMapping/>
  </p:clrMapOvr>
  <p:transition/>
  <p:timing/>
</p:sld>
</file>

<file path=ppt/slides/slide15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" name="New shape"/>
          <p:cNvSpPr/>
          <p:nvPr/>
        </p:nvSpPr>
        <p:spPr>
          <a:xfrm>
            <a:off x="10868400" y="6465600"/>
            <a:ext cx="752400" cy="154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New shape"/>
          <p:cNvSpPr/>
          <p:nvPr/>
        </p:nvSpPr>
        <p:spPr>
          <a:xfrm>
            <a:off x="763200" y="6465600"/>
            <a:ext cx="219600" cy="3996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New shape"/>
          <p:cNvSpPr/>
          <p:nvPr/>
        </p:nvSpPr>
        <p:spPr>
          <a:xfrm>
            <a:off x="8362800" y="6440400"/>
            <a:ext cx="2473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/>
          </a:bodyPr>
          <a:lstStyle/>
          <a:p>
            <a:pPr algn="r">
              <a:lnSpc>
                <a:spcPct val="100000"/>
              </a:lnSpc>
              <a:spcAft>
                <a:spcPct val="20000"/>
              </a:spcAft>
            </a:pPr>
            <a:r>
              <a:rPr sz="800">
                <a:solidFill>
                  <a:srgbClr val="555555"/>
                </a:solidFill>
                <a:latin typeface="Open Sans"/>
              </a:rPr>
              <a:t>Polyethylene Terephthalate (PET)</a:t>
            </a:r>
          </a:p>
        </p:txBody>
      </p:sp>
      <p:graphicFrame>
        <p:nvGraphicFramePr>
          <p:cNvPr id="3" name="ChartObject"/>
          <p:cNvGraphicFramePr/>
          <p:nvPr/>
        </p:nvGraphicFramePr>
        <p:xfrm>
          <a:off x="676800" y="1882800"/>
          <a:ext cx="10742400" cy="41040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4" name="New shape"/>
          <p:cNvSpPr/>
          <p:nvPr/>
        </p:nvSpPr>
        <p:spPr>
          <a:xfrm>
            <a:off x="1044000" y="5986800"/>
            <a:ext cx="8280000" cy="73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800" b="1">
                <a:solidFill>
                  <a:srgbClr val="555555"/>
                </a:solidFill>
                <a:latin typeface="Open Sans"/>
              </a:rPr>
              <a:t>Note: </a:t>
            </a:r>
            <a:r>
              <a:rPr sz="800">
                <a:solidFill>
                  <a:srgbClr val="555555"/>
                </a:solidFill>
                <a:latin typeface="Open Sans"/>
              </a:rPr>
              <a:t> Worldwide</a:t>
            </a:r>
          </a:p>
          <a:p>
            <a:pPr algn="l"/>
            <a:r>
              <a:rPr sz="800">
                <a:solidFill>
                  <a:srgbClr val="555555"/>
                </a:solidFill>
                <a:latin typeface="Open Sans"/>
              </a:rPr>
              <a:t>Further information regarding this statistic can be found on </a:t>
            </a:r>
            <a:r>
              <a:rPr sz="800">
                <a:solidFill>
                  <a:srgbClr val="555555"/>
                </a:solidFill>
                <a:latin typeface="Open Sans"/>
                <a:hlinkClick r:id="rId5" action="ppaction://hlinksldjump"/>
              </a:rPr>
              <a:t>page 53</a:t>
            </a:r>
            <a:r>
              <a:rPr sz="800">
                <a:solidFill>
                  <a:srgbClr val="555555"/>
                </a:solidFill>
                <a:latin typeface="Open Sans"/>
              </a:rPr>
              <a:t>.</a:t>
            </a:r>
          </a:p>
          <a:p>
            <a:pPr algn="l"/>
            <a:r>
              <a:rPr sz="800" b="1">
                <a:solidFill>
                  <a:srgbClr val="555555"/>
                </a:solidFill>
                <a:latin typeface="Open Sans"/>
              </a:rPr>
              <a:t>Source(s): </a:t>
            </a:r>
            <a:r>
              <a:rPr sz="800">
                <a:solidFill>
                  <a:srgbClr val="555555"/>
                </a:solidFill>
                <a:latin typeface="Open Sans"/>
              </a:rPr>
              <a:t>Plastics Insight; </a:t>
            </a:r>
            <a:r>
              <a:rPr sz="800">
                <a:solidFill>
                  <a:srgbClr val="555555"/>
                </a:solidFill>
                <a:latin typeface="Open Sans"/>
                <a:hlinkClick r:id="rId6"/>
              </a:rPr>
              <a:t>ID 720231</a:t>
            </a:r>
          </a:p>
        </p:txBody>
      </p:sp>
      <p:sp>
        <p:nvSpPr>
          <p:cNvPr id="5" name="New shape"/>
          <p:cNvSpPr/>
          <p:nvPr/>
        </p:nvSpPr>
        <p:spPr>
          <a:xfrm>
            <a:off x="637200" y="6494400"/>
            <a:ext cx="457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/>
          <a:lstStyle/>
          <a:p>
            <a:pPr algn="ctr">
              <a:spcAft>
                <a:spcPct val="20000"/>
              </a:spcAft>
            </a:pPr>
            <a:r>
              <a:rPr sz="1000">
                <a:solidFill>
                  <a:srgbClr val="FFFFFF"/>
                </a:solidFill>
                <a:latin typeface="Open Sans"/>
              </a:rPr>
              <a:t>9</a:t>
            </a:r>
          </a:p>
        </p:txBody>
      </p:sp>
      <p:sp>
        <p:nvSpPr>
          <p:cNvPr id="6" name="New shape"/>
          <p:cNvSpPr/>
          <p:nvPr/>
        </p:nvSpPr>
        <p:spPr>
          <a:xfrm>
            <a:off x="676800" y="630000"/>
            <a:ext cx="10836000" cy="58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 fontScale="625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3200">
                <a:solidFill>
                  <a:srgbClr val="0A85E6"/>
                </a:solidFill>
                <a:latin typeface="Open Sans Light"/>
              </a:rPr>
              <a:t>Polyethylene terephthalate (PET) production capacity distribution worldwide in 2017, by region</a:t>
            </a:r>
          </a:p>
        </p:txBody>
      </p:sp>
      <p:sp>
        <p:nvSpPr>
          <p:cNvPr id="7" name="New shape"/>
          <p:cNvSpPr/>
          <p:nvPr/>
        </p:nvSpPr>
        <p:spPr>
          <a:xfrm>
            <a:off x="676800" y="1231200"/>
            <a:ext cx="10836000" cy="327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rmAutofit fontScale="975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1600">
                <a:solidFill>
                  <a:srgbClr val="919191"/>
                </a:solidFill>
                <a:latin typeface="Open Sans"/>
              </a:rPr>
              <a:t>Global polyethylene terephthalate production capacity distribution by region 2017</a:t>
            </a:r>
          </a:p>
        </p:txBody>
      </p:sp>
    </p:spTree>
  </p:cSld>
  <p:clrMapOvr>
    <a:masterClrMapping/>
  </p:clrMapOvr>
  <p:transition/>
  <p:timing/>
</p:sld>
</file>

<file path=ppt/slides/slide16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" name="New shape"/>
          <p:cNvSpPr/>
          <p:nvPr/>
        </p:nvSpPr>
        <p:spPr>
          <a:xfrm>
            <a:off x="10868400" y="6465600"/>
            <a:ext cx="752400" cy="154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New shape"/>
          <p:cNvSpPr/>
          <p:nvPr/>
        </p:nvSpPr>
        <p:spPr>
          <a:xfrm>
            <a:off x="763200" y="6465600"/>
            <a:ext cx="219600" cy="3996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New shape"/>
          <p:cNvSpPr/>
          <p:nvPr/>
        </p:nvSpPr>
        <p:spPr>
          <a:xfrm>
            <a:off x="8362800" y="6440400"/>
            <a:ext cx="2473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/>
          </a:bodyPr>
          <a:lstStyle/>
          <a:p>
            <a:pPr algn="r">
              <a:lnSpc>
                <a:spcPct val="100000"/>
              </a:lnSpc>
              <a:spcAft>
                <a:spcPct val="20000"/>
              </a:spcAft>
            </a:pPr>
            <a:r>
              <a:rPr sz="800">
                <a:solidFill>
                  <a:srgbClr val="555555"/>
                </a:solidFill>
                <a:latin typeface="Open Sans"/>
              </a:rPr>
              <a:t>Polyethylene Terephthalate (PET)</a:t>
            </a:r>
          </a:p>
        </p:txBody>
      </p:sp>
      <p:graphicFrame>
        <p:nvGraphicFramePr>
          <p:cNvPr id="3" name="ChartObject"/>
          <p:cNvGraphicFramePr/>
          <p:nvPr/>
        </p:nvGraphicFramePr>
        <p:xfrm>
          <a:off x="676800" y="1882800"/>
          <a:ext cx="10742400" cy="41040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4" name="New shape"/>
          <p:cNvSpPr/>
          <p:nvPr/>
        </p:nvSpPr>
        <p:spPr>
          <a:xfrm>
            <a:off x="1044000" y="5986800"/>
            <a:ext cx="8280000" cy="73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800" b="1">
                <a:solidFill>
                  <a:srgbClr val="555555"/>
                </a:solidFill>
                <a:latin typeface="Open Sans"/>
              </a:rPr>
              <a:t>Note: </a:t>
            </a:r>
            <a:r>
              <a:rPr sz="800">
                <a:solidFill>
                  <a:srgbClr val="555555"/>
                </a:solidFill>
                <a:latin typeface="Open Sans"/>
              </a:rPr>
              <a:t> Worldwide</a:t>
            </a:r>
          </a:p>
          <a:p>
            <a:pPr algn="l"/>
            <a:r>
              <a:rPr sz="800">
                <a:solidFill>
                  <a:srgbClr val="555555"/>
                </a:solidFill>
                <a:latin typeface="Open Sans"/>
              </a:rPr>
              <a:t>Further information regarding this statistic can be found on </a:t>
            </a:r>
            <a:r>
              <a:rPr sz="800">
                <a:solidFill>
                  <a:srgbClr val="555555"/>
                </a:solidFill>
                <a:latin typeface="Open Sans"/>
                <a:hlinkClick r:id="rId5" action="ppaction://hlinksldjump"/>
              </a:rPr>
              <a:t>page 54</a:t>
            </a:r>
            <a:r>
              <a:rPr sz="800">
                <a:solidFill>
                  <a:srgbClr val="555555"/>
                </a:solidFill>
                <a:latin typeface="Open Sans"/>
              </a:rPr>
              <a:t>.</a:t>
            </a:r>
          </a:p>
          <a:p>
            <a:pPr algn="l"/>
            <a:r>
              <a:rPr sz="800" b="1">
                <a:solidFill>
                  <a:srgbClr val="555555"/>
                </a:solidFill>
                <a:latin typeface="Open Sans"/>
              </a:rPr>
              <a:t>Source(s): </a:t>
            </a:r>
            <a:r>
              <a:rPr sz="800">
                <a:solidFill>
                  <a:srgbClr val="555555"/>
                </a:solidFill>
                <a:latin typeface="Open Sans"/>
              </a:rPr>
              <a:t>Plastics Insight; </a:t>
            </a:r>
            <a:r>
              <a:rPr sz="800">
                <a:solidFill>
                  <a:srgbClr val="555555"/>
                </a:solidFill>
                <a:latin typeface="Open Sans"/>
                <a:hlinkClick r:id="rId6"/>
              </a:rPr>
              <a:t>ID 858624</a:t>
            </a:r>
          </a:p>
        </p:txBody>
      </p:sp>
      <p:sp>
        <p:nvSpPr>
          <p:cNvPr id="5" name="New shape"/>
          <p:cNvSpPr/>
          <p:nvPr/>
        </p:nvSpPr>
        <p:spPr>
          <a:xfrm>
            <a:off x="637200" y="6494400"/>
            <a:ext cx="457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/>
          <a:lstStyle/>
          <a:p>
            <a:pPr algn="ctr">
              <a:spcAft>
                <a:spcPct val="20000"/>
              </a:spcAft>
            </a:pPr>
            <a:r>
              <a:rPr sz="1000">
                <a:solidFill>
                  <a:srgbClr val="FFFFFF"/>
                </a:solidFill>
                <a:latin typeface="Open Sans"/>
              </a:rPr>
              <a:t>10</a:t>
            </a:r>
          </a:p>
        </p:txBody>
      </p:sp>
      <p:sp>
        <p:nvSpPr>
          <p:cNvPr id="6" name="New shape"/>
          <p:cNvSpPr/>
          <p:nvPr/>
        </p:nvSpPr>
        <p:spPr>
          <a:xfrm>
            <a:off x="676800" y="630000"/>
            <a:ext cx="10836000" cy="58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 fontScale="625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3200">
                <a:solidFill>
                  <a:srgbClr val="0A85E6"/>
                </a:solidFill>
                <a:latin typeface="Open Sans Light"/>
              </a:rPr>
              <a:t>Distribution of polyethylene terephthalate (PET) consumption worldwide in 2016, by end-use</a:t>
            </a:r>
          </a:p>
        </p:txBody>
      </p:sp>
      <p:sp>
        <p:nvSpPr>
          <p:cNvPr id="7" name="New shape"/>
          <p:cNvSpPr/>
          <p:nvPr/>
        </p:nvSpPr>
        <p:spPr>
          <a:xfrm>
            <a:off x="676800" y="1231200"/>
            <a:ext cx="10836000" cy="327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rmAutofit fontScale="975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1600">
                <a:solidFill>
                  <a:srgbClr val="919191"/>
                </a:solidFill>
                <a:latin typeface="Open Sans"/>
              </a:rPr>
              <a:t>Global polyethylene terephthalate consumption distribution by end-use 2016</a:t>
            </a:r>
          </a:p>
        </p:txBody>
      </p:sp>
    </p:spTree>
  </p:cSld>
  <p:clrMapOvr>
    <a:masterClrMapping/>
  </p:clrMapOvr>
  <p:transition/>
  <p:timing/>
</p:sld>
</file>

<file path=ppt/slides/slide17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" name="New shape"/>
          <p:cNvSpPr/>
          <p:nvPr/>
        </p:nvSpPr>
        <p:spPr>
          <a:xfrm>
            <a:off x="10868400" y="6465600"/>
            <a:ext cx="752400" cy="154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New shape"/>
          <p:cNvSpPr/>
          <p:nvPr/>
        </p:nvSpPr>
        <p:spPr>
          <a:xfrm>
            <a:off x="763200" y="6465600"/>
            <a:ext cx="219600" cy="3996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New shape"/>
          <p:cNvSpPr/>
          <p:nvPr/>
        </p:nvSpPr>
        <p:spPr>
          <a:xfrm>
            <a:off x="8362800" y="6440400"/>
            <a:ext cx="2473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/>
          </a:bodyPr>
          <a:lstStyle/>
          <a:p>
            <a:pPr algn="r">
              <a:lnSpc>
                <a:spcPct val="100000"/>
              </a:lnSpc>
              <a:spcAft>
                <a:spcPct val="20000"/>
              </a:spcAft>
            </a:pPr>
            <a:r>
              <a:rPr sz="800">
                <a:solidFill>
                  <a:srgbClr val="555555"/>
                </a:solidFill>
                <a:latin typeface="Open Sans"/>
              </a:rPr>
              <a:t>Polyethylene Terephthalate (PET)</a:t>
            </a:r>
          </a:p>
        </p:txBody>
      </p:sp>
      <p:graphicFrame>
        <p:nvGraphicFramePr>
          <p:cNvPr id="3" name="ChartObject"/>
          <p:cNvGraphicFramePr/>
          <p:nvPr/>
        </p:nvGraphicFramePr>
        <p:xfrm>
          <a:off x="676800" y="1882800"/>
          <a:ext cx="10742400" cy="41040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4" name="New shape"/>
          <p:cNvSpPr/>
          <p:nvPr/>
        </p:nvSpPr>
        <p:spPr>
          <a:xfrm>
            <a:off x="1044000" y="5986800"/>
            <a:ext cx="8280000" cy="73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800" b="1">
                <a:solidFill>
                  <a:srgbClr val="555555"/>
                </a:solidFill>
                <a:latin typeface="Open Sans"/>
              </a:rPr>
              <a:t>Note: </a:t>
            </a:r>
            <a:r>
              <a:rPr sz="800">
                <a:solidFill>
                  <a:srgbClr val="555555"/>
                </a:solidFill>
                <a:latin typeface="Open Sans"/>
              </a:rPr>
              <a:t> Worldwide; 2004 to 2016</a:t>
            </a:r>
          </a:p>
          <a:p>
            <a:pPr algn="l"/>
            <a:r>
              <a:rPr sz="800">
                <a:solidFill>
                  <a:srgbClr val="555555"/>
                </a:solidFill>
                <a:latin typeface="Open Sans"/>
              </a:rPr>
              <a:t>Further information regarding this statistic can be found on </a:t>
            </a:r>
            <a:r>
              <a:rPr sz="800">
                <a:solidFill>
                  <a:srgbClr val="555555"/>
                </a:solidFill>
                <a:latin typeface="Open Sans"/>
                <a:hlinkClick r:id="rId5" action="ppaction://hlinksldjump"/>
              </a:rPr>
              <a:t>page 55</a:t>
            </a:r>
            <a:r>
              <a:rPr sz="800">
                <a:solidFill>
                  <a:srgbClr val="555555"/>
                </a:solidFill>
                <a:latin typeface="Open Sans"/>
              </a:rPr>
              <a:t>.</a:t>
            </a:r>
          </a:p>
          <a:p>
            <a:pPr algn="l"/>
            <a:r>
              <a:rPr sz="800" b="1">
                <a:solidFill>
                  <a:srgbClr val="555555"/>
                </a:solidFill>
                <a:latin typeface="Open Sans"/>
              </a:rPr>
              <a:t>Source(s): </a:t>
            </a:r>
            <a:r>
              <a:rPr sz="800">
                <a:solidFill>
                  <a:srgbClr val="555555"/>
                </a:solidFill>
                <a:latin typeface="Open Sans"/>
              </a:rPr>
              <a:t>Statista; The Guardian; Euromonitor; </a:t>
            </a:r>
            <a:r>
              <a:rPr sz="800">
                <a:solidFill>
                  <a:srgbClr val="555555"/>
                </a:solidFill>
                <a:latin typeface="Open Sans"/>
                <a:hlinkClick r:id="rId6"/>
              </a:rPr>
              <a:t>ID 723191</a:t>
            </a:r>
          </a:p>
        </p:txBody>
      </p:sp>
      <p:sp>
        <p:nvSpPr>
          <p:cNvPr id="5" name="New shape"/>
          <p:cNvSpPr/>
          <p:nvPr/>
        </p:nvSpPr>
        <p:spPr>
          <a:xfrm>
            <a:off x="637200" y="6494400"/>
            <a:ext cx="457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/>
          <a:lstStyle/>
          <a:p>
            <a:pPr algn="ctr">
              <a:spcAft>
                <a:spcPct val="20000"/>
              </a:spcAft>
            </a:pPr>
            <a:r>
              <a:rPr sz="1000">
                <a:solidFill>
                  <a:srgbClr val="FFFFFF"/>
                </a:solidFill>
                <a:latin typeface="Open Sans"/>
              </a:rPr>
              <a:t>11</a:t>
            </a:r>
          </a:p>
        </p:txBody>
      </p:sp>
      <p:sp>
        <p:nvSpPr>
          <p:cNvPr id="6" name="New shape"/>
          <p:cNvSpPr/>
          <p:nvPr/>
        </p:nvSpPr>
        <p:spPr>
          <a:xfrm>
            <a:off x="676800" y="630000"/>
            <a:ext cx="10836000" cy="58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 fontScale="650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3200">
                <a:solidFill>
                  <a:srgbClr val="0A85E6"/>
                </a:solidFill>
                <a:latin typeface="Open Sans Light"/>
              </a:rPr>
              <a:t>Production of polyethylene terephthalate bottles worldwide from 2004 to 2021 (in billions)</a:t>
            </a:r>
          </a:p>
        </p:txBody>
      </p:sp>
      <p:sp>
        <p:nvSpPr>
          <p:cNvPr id="7" name="New shape"/>
          <p:cNvSpPr/>
          <p:nvPr/>
        </p:nvSpPr>
        <p:spPr>
          <a:xfrm>
            <a:off x="676800" y="1231200"/>
            <a:ext cx="10836000" cy="327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rmAutofit fontScale="975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1600">
                <a:solidFill>
                  <a:srgbClr val="919191"/>
                </a:solidFill>
                <a:latin typeface="Open Sans"/>
              </a:rPr>
              <a:t>Global PET bottle production 2004-2021</a:t>
            </a:r>
          </a:p>
        </p:txBody>
      </p:sp>
    </p:spTree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" name="New shape"/>
          <p:cNvSpPr/>
          <p:nvPr/>
        </p:nvSpPr>
        <p:spPr>
          <a:xfrm>
            <a:off x="9939600" y="6141600"/>
            <a:ext cx="1501200" cy="306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New shape"/>
          <p:cNvSpPr/>
          <p:nvPr/>
        </p:nvSpPr>
        <p:spPr>
          <a:xfrm>
            <a:off x="763200" y="5986800"/>
            <a:ext cx="10692000" cy="324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New shape"/>
          <p:cNvSpPr/>
          <p:nvPr/>
        </p:nvSpPr>
        <p:spPr>
          <a:xfrm>
            <a:off x="8370001" y="-3600"/>
            <a:ext cx="3823200" cy="4536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New shape"/>
          <p:cNvSpPr/>
          <p:nvPr/>
        </p:nvSpPr>
        <p:spPr>
          <a:xfrm>
            <a:off x="676800" y="4874400"/>
            <a:ext cx="10814400" cy="10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rmAutofit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3200">
                <a:solidFill>
                  <a:srgbClr val="0F283E"/>
                </a:solidFill>
                <a:latin typeface="Open Sans"/>
              </a:rPr>
              <a:t>High-Density Polyethylene (HDPE)</a:t>
            </a:r>
          </a:p>
        </p:txBody>
      </p:sp>
      <p:sp>
        <p:nvSpPr>
          <p:cNvPr id="3" name="New shape"/>
          <p:cNvSpPr/>
          <p:nvPr/>
        </p:nvSpPr>
        <p:spPr>
          <a:xfrm>
            <a:off x="676800" y="4564800"/>
            <a:ext cx="3186000" cy="3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ctr">
            <a:normAutofit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1400" b="1">
                <a:solidFill>
                  <a:srgbClr val="0A85E6"/>
                </a:solidFill>
                <a:latin typeface="Open Sans"/>
              </a:rPr>
              <a:t>PLASTIC INDUSTRY WORLDWIDE</a:t>
            </a:r>
          </a:p>
        </p:txBody>
      </p:sp>
    </p:spTree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" name="New shape"/>
          <p:cNvSpPr/>
          <p:nvPr/>
        </p:nvSpPr>
        <p:spPr>
          <a:xfrm>
            <a:off x="10868400" y="6465600"/>
            <a:ext cx="752400" cy="154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New shape"/>
          <p:cNvSpPr/>
          <p:nvPr/>
        </p:nvSpPr>
        <p:spPr>
          <a:xfrm>
            <a:off x="763200" y="6465600"/>
            <a:ext cx="219600" cy="3996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New shape"/>
          <p:cNvSpPr/>
          <p:nvPr/>
        </p:nvSpPr>
        <p:spPr>
          <a:xfrm>
            <a:off x="8362800" y="6440400"/>
            <a:ext cx="2473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/>
          </a:bodyPr>
          <a:lstStyle/>
          <a:p>
            <a:pPr algn="r">
              <a:lnSpc>
                <a:spcPct val="100000"/>
              </a:lnSpc>
              <a:spcAft>
                <a:spcPct val="20000"/>
              </a:spcAft>
            </a:pPr>
            <a:r>
              <a:rPr sz="800">
                <a:solidFill>
                  <a:srgbClr val="555555"/>
                </a:solidFill>
                <a:latin typeface="Open Sans"/>
              </a:rPr>
              <a:t>High-Density Polyethylene (HDPE)</a:t>
            </a:r>
          </a:p>
        </p:txBody>
      </p:sp>
      <p:graphicFrame>
        <p:nvGraphicFramePr>
          <p:cNvPr id="3" name="ChartObject"/>
          <p:cNvGraphicFramePr/>
          <p:nvPr/>
        </p:nvGraphicFramePr>
        <p:xfrm>
          <a:off x="676800" y="1882800"/>
          <a:ext cx="10742400" cy="41040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4" name="New shape"/>
          <p:cNvSpPr/>
          <p:nvPr/>
        </p:nvSpPr>
        <p:spPr>
          <a:xfrm>
            <a:off x="1044000" y="5986800"/>
            <a:ext cx="8280000" cy="73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800" b="1">
                <a:solidFill>
                  <a:srgbClr val="555555"/>
                </a:solidFill>
                <a:latin typeface="Open Sans"/>
              </a:rPr>
              <a:t>Note: </a:t>
            </a:r>
            <a:r>
              <a:rPr sz="800">
                <a:solidFill>
                  <a:srgbClr val="555555"/>
                </a:solidFill>
                <a:latin typeface="Open Sans"/>
              </a:rPr>
              <a:t> Worldwide; 2016</a:t>
            </a:r>
          </a:p>
          <a:p>
            <a:pPr algn="l"/>
            <a:r>
              <a:rPr sz="800">
                <a:solidFill>
                  <a:srgbClr val="555555"/>
                </a:solidFill>
                <a:latin typeface="Open Sans"/>
              </a:rPr>
              <a:t>Further information regarding this statistic can be found on </a:t>
            </a:r>
            <a:r>
              <a:rPr sz="800">
                <a:solidFill>
                  <a:srgbClr val="555555"/>
                </a:solidFill>
                <a:latin typeface="Open Sans"/>
                <a:hlinkClick r:id="rId5" action="ppaction://hlinksldjump"/>
              </a:rPr>
              <a:t>page 56</a:t>
            </a:r>
            <a:r>
              <a:rPr sz="800">
                <a:solidFill>
                  <a:srgbClr val="555555"/>
                </a:solidFill>
                <a:latin typeface="Open Sans"/>
              </a:rPr>
              <a:t>.</a:t>
            </a:r>
          </a:p>
          <a:p>
            <a:pPr algn="l"/>
            <a:r>
              <a:rPr sz="800" b="1">
                <a:solidFill>
                  <a:srgbClr val="555555"/>
                </a:solidFill>
                <a:latin typeface="Open Sans"/>
              </a:rPr>
              <a:t>Source(s): </a:t>
            </a:r>
            <a:r>
              <a:rPr sz="800">
                <a:solidFill>
                  <a:srgbClr val="555555"/>
                </a:solidFill>
                <a:latin typeface="Open Sans"/>
              </a:rPr>
              <a:t>Transparency Market Research; </a:t>
            </a:r>
            <a:r>
              <a:rPr sz="800">
                <a:solidFill>
                  <a:srgbClr val="555555"/>
                </a:solidFill>
                <a:latin typeface="Open Sans"/>
                <a:hlinkClick r:id="rId6"/>
              </a:rPr>
              <a:t>ID 950506</a:t>
            </a:r>
          </a:p>
        </p:txBody>
      </p:sp>
      <p:sp>
        <p:nvSpPr>
          <p:cNvPr id="5" name="New shape"/>
          <p:cNvSpPr/>
          <p:nvPr/>
        </p:nvSpPr>
        <p:spPr>
          <a:xfrm>
            <a:off x="637200" y="6494400"/>
            <a:ext cx="457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/>
          <a:lstStyle/>
          <a:p>
            <a:pPr algn="ctr">
              <a:spcAft>
                <a:spcPct val="20000"/>
              </a:spcAft>
            </a:pPr>
            <a:r>
              <a:rPr sz="1000">
                <a:solidFill>
                  <a:srgbClr val="FFFFFF"/>
                </a:solidFill>
                <a:latin typeface="Open Sans"/>
              </a:rPr>
              <a:t>13</a:t>
            </a:r>
          </a:p>
        </p:txBody>
      </p:sp>
      <p:sp>
        <p:nvSpPr>
          <p:cNvPr id="6" name="New shape"/>
          <p:cNvSpPr/>
          <p:nvPr/>
        </p:nvSpPr>
        <p:spPr>
          <a:xfrm>
            <a:off x="676800" y="630000"/>
            <a:ext cx="10836000" cy="58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 fontScale="625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3200">
                <a:solidFill>
                  <a:srgbClr val="0A85E6"/>
                </a:solidFill>
                <a:latin typeface="Open Sans Light"/>
              </a:rPr>
              <a:t>Market value of high-density polyethylene worldwide in 2016 and 2023 (in billion U.S. dollars)</a:t>
            </a:r>
          </a:p>
        </p:txBody>
      </p:sp>
      <p:sp>
        <p:nvSpPr>
          <p:cNvPr id="7" name="New shape"/>
          <p:cNvSpPr/>
          <p:nvPr/>
        </p:nvSpPr>
        <p:spPr>
          <a:xfrm>
            <a:off x="676800" y="1231200"/>
            <a:ext cx="10836000" cy="327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rmAutofit fontScale="975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1600">
                <a:solidFill>
                  <a:srgbClr val="919191"/>
                </a:solidFill>
                <a:latin typeface="Open Sans"/>
              </a:rPr>
              <a:t>Global market value HDPE 2016-2023</a:t>
            </a:r>
          </a:p>
        </p:txBody>
      </p:sp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" name="New shape"/>
          <p:cNvSpPr/>
          <p:nvPr/>
        </p:nvSpPr>
        <p:spPr>
          <a:xfrm>
            <a:off x="9939600" y="6141600"/>
            <a:ext cx="1501200" cy="306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New shape"/>
          <p:cNvSpPr/>
          <p:nvPr/>
        </p:nvSpPr>
        <p:spPr>
          <a:xfrm>
            <a:off x="763200" y="5986800"/>
            <a:ext cx="10692000" cy="324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New shape"/>
          <p:cNvSpPr/>
          <p:nvPr/>
        </p:nvSpPr>
        <p:spPr>
          <a:xfrm>
            <a:off x="8370001" y="-3600"/>
            <a:ext cx="3823200" cy="4536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New shape"/>
          <p:cNvSpPr/>
          <p:nvPr/>
        </p:nvSpPr>
        <p:spPr>
          <a:xfrm>
            <a:off x="676800" y="4874400"/>
            <a:ext cx="10814400" cy="10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rmAutofit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3200">
                <a:solidFill>
                  <a:srgbClr val="0F283E"/>
                </a:solidFill>
                <a:latin typeface="Open Sans"/>
              </a:rPr>
              <a:t>Table of Contents</a:t>
            </a:r>
          </a:p>
        </p:txBody>
      </p:sp>
      <p:sp>
        <p:nvSpPr>
          <p:cNvPr id="3" name="New shape"/>
          <p:cNvSpPr/>
          <p:nvPr/>
        </p:nvSpPr>
        <p:spPr>
          <a:xfrm>
            <a:off x="676800" y="4564800"/>
            <a:ext cx="3186000" cy="3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ctr">
            <a:normAutofit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1400" b="1">
                <a:solidFill>
                  <a:srgbClr val="0A85E6"/>
                </a:solidFill>
                <a:latin typeface="Open Sans"/>
              </a:rPr>
              <a:t>PLASTIC INDUSTRY WORLDWIDE</a:t>
            </a:r>
          </a:p>
        </p:txBody>
      </p:sp>
    </p:spTree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" name="New shape"/>
          <p:cNvSpPr/>
          <p:nvPr/>
        </p:nvSpPr>
        <p:spPr>
          <a:xfrm>
            <a:off x="10868400" y="6465600"/>
            <a:ext cx="752400" cy="154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New shape"/>
          <p:cNvSpPr/>
          <p:nvPr/>
        </p:nvSpPr>
        <p:spPr>
          <a:xfrm>
            <a:off x="763200" y="6465600"/>
            <a:ext cx="219600" cy="3996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New shape"/>
          <p:cNvSpPr/>
          <p:nvPr/>
        </p:nvSpPr>
        <p:spPr>
          <a:xfrm>
            <a:off x="8362800" y="6440400"/>
            <a:ext cx="2473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/>
          </a:bodyPr>
          <a:lstStyle/>
          <a:p>
            <a:pPr algn="r">
              <a:lnSpc>
                <a:spcPct val="100000"/>
              </a:lnSpc>
              <a:spcAft>
                <a:spcPct val="20000"/>
              </a:spcAft>
            </a:pPr>
            <a:r>
              <a:rPr sz="800">
                <a:solidFill>
                  <a:srgbClr val="555555"/>
                </a:solidFill>
                <a:latin typeface="Open Sans"/>
              </a:rPr>
              <a:t>High-Density Polyethylene (HDPE)</a:t>
            </a:r>
          </a:p>
        </p:txBody>
      </p:sp>
      <p:graphicFrame>
        <p:nvGraphicFramePr>
          <p:cNvPr id="3" name="ChartObject"/>
          <p:cNvGraphicFramePr/>
          <p:nvPr/>
        </p:nvGraphicFramePr>
        <p:xfrm>
          <a:off x="676800" y="1882800"/>
          <a:ext cx="10742400" cy="41040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4" name="New shape"/>
          <p:cNvSpPr/>
          <p:nvPr/>
        </p:nvSpPr>
        <p:spPr>
          <a:xfrm>
            <a:off x="1044000" y="5986800"/>
            <a:ext cx="8280000" cy="73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800" b="1">
                <a:solidFill>
                  <a:srgbClr val="555555"/>
                </a:solidFill>
                <a:latin typeface="Open Sans"/>
              </a:rPr>
              <a:t>Note: </a:t>
            </a:r>
            <a:r>
              <a:rPr sz="800">
                <a:solidFill>
                  <a:srgbClr val="555555"/>
                </a:solidFill>
                <a:latin typeface="Open Sans"/>
              </a:rPr>
              <a:t> Worldwide; 2016</a:t>
            </a:r>
          </a:p>
          <a:p>
            <a:pPr algn="l"/>
            <a:r>
              <a:rPr sz="800">
                <a:solidFill>
                  <a:srgbClr val="555555"/>
                </a:solidFill>
                <a:latin typeface="Open Sans"/>
              </a:rPr>
              <a:t>Further information regarding this statistic can be found on </a:t>
            </a:r>
            <a:r>
              <a:rPr sz="800">
                <a:solidFill>
                  <a:srgbClr val="555555"/>
                </a:solidFill>
                <a:latin typeface="Open Sans"/>
                <a:hlinkClick r:id="rId5" action="ppaction://hlinksldjump"/>
              </a:rPr>
              <a:t>page 57</a:t>
            </a:r>
            <a:r>
              <a:rPr sz="800">
                <a:solidFill>
                  <a:srgbClr val="555555"/>
                </a:solidFill>
                <a:latin typeface="Open Sans"/>
              </a:rPr>
              <a:t>.</a:t>
            </a:r>
          </a:p>
          <a:p>
            <a:pPr algn="l"/>
            <a:r>
              <a:rPr sz="800" b="1">
                <a:solidFill>
                  <a:srgbClr val="555555"/>
                </a:solidFill>
                <a:latin typeface="Open Sans"/>
              </a:rPr>
              <a:t>Source(s): </a:t>
            </a:r>
            <a:r>
              <a:rPr sz="800">
                <a:solidFill>
                  <a:srgbClr val="555555"/>
                </a:solidFill>
                <a:latin typeface="Open Sans"/>
              </a:rPr>
              <a:t>PR Newswire; Research and Markets; </a:t>
            </a:r>
            <a:r>
              <a:rPr sz="800">
                <a:solidFill>
                  <a:srgbClr val="555555"/>
                </a:solidFill>
                <a:latin typeface="Open Sans"/>
                <a:hlinkClick r:id="rId6"/>
              </a:rPr>
              <a:t>ID 950500</a:t>
            </a:r>
          </a:p>
        </p:txBody>
      </p:sp>
      <p:sp>
        <p:nvSpPr>
          <p:cNvPr id="5" name="New shape"/>
          <p:cNvSpPr/>
          <p:nvPr/>
        </p:nvSpPr>
        <p:spPr>
          <a:xfrm>
            <a:off x="637200" y="6494400"/>
            <a:ext cx="457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/>
          <a:lstStyle/>
          <a:p>
            <a:pPr algn="ctr">
              <a:spcAft>
                <a:spcPct val="20000"/>
              </a:spcAft>
            </a:pPr>
            <a:r>
              <a:rPr sz="1000">
                <a:solidFill>
                  <a:srgbClr val="FFFFFF"/>
                </a:solidFill>
                <a:latin typeface="Open Sans"/>
              </a:rPr>
              <a:t>14</a:t>
            </a:r>
          </a:p>
        </p:txBody>
      </p:sp>
      <p:sp>
        <p:nvSpPr>
          <p:cNvPr id="6" name="New shape"/>
          <p:cNvSpPr/>
          <p:nvPr/>
        </p:nvSpPr>
        <p:spPr>
          <a:xfrm>
            <a:off x="676800" y="630000"/>
            <a:ext cx="10836000" cy="58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 fontScale="625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3200">
                <a:solidFill>
                  <a:srgbClr val="0A85E6"/>
                </a:solidFill>
                <a:latin typeface="Open Sans Light"/>
              </a:rPr>
              <a:t>Production volume of high density polyethylene resin worldwide in 2016 and 2022 (in million metric tons)</a:t>
            </a:r>
          </a:p>
        </p:txBody>
      </p:sp>
      <p:sp>
        <p:nvSpPr>
          <p:cNvPr id="7" name="New shape"/>
          <p:cNvSpPr/>
          <p:nvPr/>
        </p:nvSpPr>
        <p:spPr>
          <a:xfrm>
            <a:off x="676800" y="1231200"/>
            <a:ext cx="10836000" cy="327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rmAutofit fontScale="975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1600">
                <a:solidFill>
                  <a:srgbClr val="919191"/>
                </a:solidFill>
                <a:latin typeface="Open Sans"/>
              </a:rPr>
              <a:t>Global production volume of HDPE resin 2016-2022</a:t>
            </a:r>
          </a:p>
        </p:txBody>
      </p:sp>
    </p:spTree>
  </p:cSld>
  <p:clrMapOvr>
    <a:masterClrMapping/>
  </p:clrMapOvr>
  <p:transition/>
  <p:timing/>
</p:sld>
</file>

<file path=ppt/slides/slide2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" name="New shape"/>
          <p:cNvSpPr/>
          <p:nvPr/>
        </p:nvSpPr>
        <p:spPr>
          <a:xfrm>
            <a:off x="10868400" y="6465600"/>
            <a:ext cx="752400" cy="154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New shape"/>
          <p:cNvSpPr/>
          <p:nvPr/>
        </p:nvSpPr>
        <p:spPr>
          <a:xfrm>
            <a:off x="763200" y="6465600"/>
            <a:ext cx="219600" cy="3996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New shape"/>
          <p:cNvSpPr/>
          <p:nvPr/>
        </p:nvSpPr>
        <p:spPr>
          <a:xfrm>
            <a:off x="8362800" y="6440400"/>
            <a:ext cx="2473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/>
          </a:bodyPr>
          <a:lstStyle/>
          <a:p>
            <a:pPr algn="r">
              <a:lnSpc>
                <a:spcPct val="100000"/>
              </a:lnSpc>
              <a:spcAft>
                <a:spcPct val="20000"/>
              </a:spcAft>
            </a:pPr>
            <a:r>
              <a:rPr sz="800">
                <a:solidFill>
                  <a:srgbClr val="555555"/>
                </a:solidFill>
                <a:latin typeface="Open Sans"/>
              </a:rPr>
              <a:t>High-Density Polyethylene (HDPE)</a:t>
            </a:r>
          </a:p>
        </p:txBody>
      </p:sp>
      <p:graphicFrame>
        <p:nvGraphicFramePr>
          <p:cNvPr id="3" name="ChartObject"/>
          <p:cNvGraphicFramePr/>
          <p:nvPr/>
        </p:nvGraphicFramePr>
        <p:xfrm>
          <a:off x="676800" y="2098700"/>
          <a:ext cx="10742400" cy="38881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4" name="New shape"/>
          <p:cNvSpPr/>
          <p:nvPr/>
        </p:nvSpPr>
        <p:spPr>
          <a:xfrm>
            <a:off x="5076450" y="1882800"/>
            <a:ext cx="1943100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170" tIns="46990" rIns="90170" bIns="46990" rtlCol="0" anchor="t"/>
          <a:lstStyle/>
          <a:p>
            <a:pPr algn="ctr">
              <a:spcAft>
                <a:spcPct val="20000"/>
              </a:spcAft>
            </a:pPr>
            <a:r>
              <a:rPr sz="1000">
                <a:solidFill>
                  <a:srgbClr val="0F283E"/>
                </a:solidFill>
                <a:latin typeface="Open Sans Light"/>
              </a:rPr>
              <a:t>Share of production</a:t>
            </a:r>
          </a:p>
        </p:txBody>
      </p:sp>
      <p:sp>
        <p:nvSpPr>
          <p:cNvPr id="5" name="New shape"/>
          <p:cNvSpPr/>
          <p:nvPr/>
        </p:nvSpPr>
        <p:spPr>
          <a:xfrm>
            <a:off x="1044000" y="5986800"/>
            <a:ext cx="8280000" cy="73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800" b="1">
                <a:solidFill>
                  <a:srgbClr val="555555"/>
                </a:solidFill>
                <a:latin typeface="Open Sans"/>
              </a:rPr>
              <a:t>Note: </a:t>
            </a:r>
            <a:r>
              <a:rPr sz="800">
                <a:solidFill>
                  <a:srgbClr val="555555"/>
                </a:solidFill>
                <a:latin typeface="Open Sans"/>
              </a:rPr>
              <a:t> Worldwide</a:t>
            </a:r>
          </a:p>
          <a:p>
            <a:pPr algn="l"/>
            <a:r>
              <a:rPr sz="800">
                <a:solidFill>
                  <a:srgbClr val="555555"/>
                </a:solidFill>
                <a:latin typeface="Open Sans"/>
              </a:rPr>
              <a:t>Further information regarding this statistic can be found on </a:t>
            </a:r>
            <a:r>
              <a:rPr sz="800">
                <a:solidFill>
                  <a:srgbClr val="555555"/>
                </a:solidFill>
                <a:latin typeface="Open Sans"/>
                <a:hlinkClick r:id="rId5" action="ppaction://hlinksldjump"/>
              </a:rPr>
              <a:t>page 58</a:t>
            </a:r>
            <a:r>
              <a:rPr sz="800">
                <a:solidFill>
                  <a:srgbClr val="555555"/>
                </a:solidFill>
                <a:latin typeface="Open Sans"/>
              </a:rPr>
              <a:t>.</a:t>
            </a:r>
          </a:p>
          <a:p>
            <a:pPr algn="l"/>
            <a:r>
              <a:rPr sz="800" b="1">
                <a:solidFill>
                  <a:srgbClr val="555555"/>
                </a:solidFill>
                <a:latin typeface="Open Sans"/>
              </a:rPr>
              <a:t>Source(s): </a:t>
            </a:r>
            <a:r>
              <a:rPr sz="800">
                <a:solidFill>
                  <a:srgbClr val="555555"/>
                </a:solidFill>
                <a:latin typeface="Open Sans"/>
              </a:rPr>
              <a:t>Plastics Insight; </a:t>
            </a:r>
            <a:r>
              <a:rPr sz="800">
                <a:solidFill>
                  <a:srgbClr val="555555"/>
                </a:solidFill>
                <a:latin typeface="Open Sans"/>
                <a:hlinkClick r:id="rId6"/>
              </a:rPr>
              <a:t>ID 858548</a:t>
            </a:r>
          </a:p>
        </p:txBody>
      </p:sp>
      <p:sp>
        <p:nvSpPr>
          <p:cNvPr id="6" name="New shape"/>
          <p:cNvSpPr/>
          <p:nvPr/>
        </p:nvSpPr>
        <p:spPr>
          <a:xfrm>
            <a:off x="637200" y="6494400"/>
            <a:ext cx="457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/>
          <a:lstStyle/>
          <a:p>
            <a:pPr algn="ctr">
              <a:spcAft>
                <a:spcPct val="20000"/>
              </a:spcAft>
            </a:pPr>
            <a:r>
              <a:rPr sz="1000">
                <a:solidFill>
                  <a:srgbClr val="FFFFFF"/>
                </a:solidFill>
                <a:latin typeface="Open Sans"/>
              </a:rPr>
              <a:t>15</a:t>
            </a:r>
          </a:p>
        </p:txBody>
      </p:sp>
      <p:sp>
        <p:nvSpPr>
          <p:cNvPr id="7" name="New shape"/>
          <p:cNvSpPr/>
          <p:nvPr/>
        </p:nvSpPr>
        <p:spPr>
          <a:xfrm>
            <a:off x="676800" y="630000"/>
            <a:ext cx="10836000" cy="58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 fontScale="650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3200">
                <a:solidFill>
                  <a:srgbClr val="0A85E6"/>
                </a:solidFill>
                <a:latin typeface="Open Sans Light"/>
              </a:rPr>
              <a:t>Distribution of high-density polyethylene (HDPE) production worldwide in 2016, by region</a:t>
            </a:r>
          </a:p>
        </p:txBody>
      </p:sp>
      <p:sp>
        <p:nvSpPr>
          <p:cNvPr id="8" name="New shape"/>
          <p:cNvSpPr/>
          <p:nvPr/>
        </p:nvSpPr>
        <p:spPr>
          <a:xfrm>
            <a:off x="676800" y="1231200"/>
            <a:ext cx="10836000" cy="327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rmAutofit fontScale="975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1600">
                <a:solidFill>
                  <a:srgbClr val="919191"/>
                </a:solidFill>
                <a:latin typeface="Open Sans"/>
              </a:rPr>
              <a:t>Global high-density polyethylene production share by region 2016</a:t>
            </a:r>
          </a:p>
        </p:txBody>
      </p:sp>
    </p:spTree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" name="New shape"/>
          <p:cNvSpPr/>
          <p:nvPr/>
        </p:nvSpPr>
        <p:spPr>
          <a:xfrm>
            <a:off x="9939600" y="6141600"/>
            <a:ext cx="1501200" cy="306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New shape"/>
          <p:cNvSpPr/>
          <p:nvPr/>
        </p:nvSpPr>
        <p:spPr>
          <a:xfrm>
            <a:off x="763200" y="5986800"/>
            <a:ext cx="10692000" cy="324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New shape"/>
          <p:cNvSpPr/>
          <p:nvPr/>
        </p:nvSpPr>
        <p:spPr>
          <a:xfrm>
            <a:off x="8370001" y="-3600"/>
            <a:ext cx="3823200" cy="4536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New shape"/>
          <p:cNvSpPr/>
          <p:nvPr/>
        </p:nvSpPr>
        <p:spPr>
          <a:xfrm>
            <a:off x="676800" y="4874400"/>
            <a:ext cx="10814400" cy="10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rmAutofit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3200">
                <a:solidFill>
                  <a:srgbClr val="0F283E"/>
                </a:solidFill>
                <a:latin typeface="Open Sans"/>
              </a:rPr>
              <a:t>Low-Density Polyethylene (LDPE)</a:t>
            </a:r>
          </a:p>
        </p:txBody>
      </p:sp>
      <p:sp>
        <p:nvSpPr>
          <p:cNvPr id="3" name="New shape"/>
          <p:cNvSpPr/>
          <p:nvPr/>
        </p:nvSpPr>
        <p:spPr>
          <a:xfrm>
            <a:off x="676800" y="4564800"/>
            <a:ext cx="3186000" cy="3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ctr">
            <a:normAutofit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1400" b="1">
                <a:solidFill>
                  <a:srgbClr val="0A85E6"/>
                </a:solidFill>
                <a:latin typeface="Open Sans"/>
              </a:rPr>
              <a:t>PLASTIC INDUSTRY WORLDWIDE</a:t>
            </a:r>
          </a:p>
        </p:txBody>
      </p:sp>
    </p:spTree>
  </p:cSld>
  <p:clrMapOvr>
    <a:masterClrMapping/>
  </p:clrMapOvr>
  <p:transition/>
  <p:timing/>
</p:sld>
</file>

<file path=ppt/slides/slide23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" name="New shape"/>
          <p:cNvSpPr/>
          <p:nvPr/>
        </p:nvSpPr>
        <p:spPr>
          <a:xfrm>
            <a:off x="10868400" y="6465600"/>
            <a:ext cx="752400" cy="154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New shape"/>
          <p:cNvSpPr/>
          <p:nvPr/>
        </p:nvSpPr>
        <p:spPr>
          <a:xfrm>
            <a:off x="763200" y="6465600"/>
            <a:ext cx="219600" cy="3996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New shape"/>
          <p:cNvSpPr/>
          <p:nvPr/>
        </p:nvSpPr>
        <p:spPr>
          <a:xfrm>
            <a:off x="8362800" y="6440400"/>
            <a:ext cx="2473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/>
          </a:bodyPr>
          <a:lstStyle/>
          <a:p>
            <a:pPr algn="r">
              <a:lnSpc>
                <a:spcPct val="100000"/>
              </a:lnSpc>
              <a:spcAft>
                <a:spcPct val="20000"/>
              </a:spcAft>
            </a:pPr>
            <a:r>
              <a:rPr sz="800">
                <a:solidFill>
                  <a:srgbClr val="555555"/>
                </a:solidFill>
                <a:latin typeface="Open Sans"/>
              </a:rPr>
              <a:t>Low-Density Polyethylene (LDPE)</a:t>
            </a:r>
          </a:p>
        </p:txBody>
      </p:sp>
      <p:graphicFrame>
        <p:nvGraphicFramePr>
          <p:cNvPr id="3" name="ChartObject"/>
          <p:cNvGraphicFramePr/>
          <p:nvPr/>
        </p:nvGraphicFramePr>
        <p:xfrm>
          <a:off x="676800" y="1882800"/>
          <a:ext cx="10742400" cy="41040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4" name="New shape"/>
          <p:cNvSpPr/>
          <p:nvPr/>
        </p:nvSpPr>
        <p:spPr>
          <a:xfrm>
            <a:off x="1044000" y="5986800"/>
            <a:ext cx="8280000" cy="73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800" b="1">
                <a:solidFill>
                  <a:srgbClr val="555555"/>
                </a:solidFill>
                <a:latin typeface="Open Sans"/>
              </a:rPr>
              <a:t>Note: </a:t>
            </a:r>
            <a:r>
              <a:rPr sz="800">
                <a:solidFill>
                  <a:srgbClr val="555555"/>
                </a:solidFill>
                <a:latin typeface="Open Sans"/>
              </a:rPr>
              <a:t> Worldwide; 2017</a:t>
            </a:r>
          </a:p>
          <a:p>
            <a:pPr algn="l"/>
            <a:r>
              <a:rPr sz="800">
                <a:solidFill>
                  <a:srgbClr val="555555"/>
                </a:solidFill>
                <a:latin typeface="Open Sans"/>
              </a:rPr>
              <a:t>Further information regarding this statistic can be found on </a:t>
            </a:r>
            <a:r>
              <a:rPr sz="800">
                <a:solidFill>
                  <a:srgbClr val="555555"/>
                </a:solidFill>
                <a:latin typeface="Open Sans"/>
                <a:hlinkClick r:id="rId5" action="ppaction://hlinksldjump"/>
              </a:rPr>
              <a:t>page 59</a:t>
            </a:r>
            <a:r>
              <a:rPr sz="800">
                <a:solidFill>
                  <a:srgbClr val="555555"/>
                </a:solidFill>
                <a:latin typeface="Open Sans"/>
              </a:rPr>
              <a:t>.</a:t>
            </a:r>
          </a:p>
          <a:p>
            <a:pPr algn="l"/>
            <a:r>
              <a:rPr sz="800" b="1">
                <a:solidFill>
                  <a:srgbClr val="555555"/>
                </a:solidFill>
                <a:latin typeface="Open Sans"/>
              </a:rPr>
              <a:t>Source(s): </a:t>
            </a:r>
            <a:r>
              <a:rPr sz="800">
                <a:solidFill>
                  <a:srgbClr val="555555"/>
                </a:solidFill>
                <a:latin typeface="Open Sans"/>
              </a:rPr>
              <a:t>MarketsandMarkets; </a:t>
            </a:r>
            <a:r>
              <a:rPr sz="800">
                <a:solidFill>
                  <a:srgbClr val="555555"/>
                </a:solidFill>
                <a:latin typeface="Open Sans"/>
                <a:hlinkClick r:id="rId6"/>
              </a:rPr>
              <a:t>ID 950503</a:t>
            </a:r>
          </a:p>
        </p:txBody>
      </p:sp>
      <p:sp>
        <p:nvSpPr>
          <p:cNvPr id="5" name="New shape"/>
          <p:cNvSpPr/>
          <p:nvPr/>
        </p:nvSpPr>
        <p:spPr>
          <a:xfrm>
            <a:off x="637200" y="6494400"/>
            <a:ext cx="457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/>
          <a:lstStyle/>
          <a:p>
            <a:pPr algn="ctr">
              <a:spcAft>
                <a:spcPct val="20000"/>
              </a:spcAft>
            </a:pPr>
            <a:r>
              <a:rPr sz="1000">
                <a:solidFill>
                  <a:srgbClr val="FFFFFF"/>
                </a:solidFill>
                <a:latin typeface="Open Sans"/>
              </a:rPr>
              <a:t>17</a:t>
            </a:r>
          </a:p>
        </p:txBody>
      </p:sp>
      <p:sp>
        <p:nvSpPr>
          <p:cNvPr id="6" name="New shape"/>
          <p:cNvSpPr/>
          <p:nvPr/>
        </p:nvSpPr>
        <p:spPr>
          <a:xfrm>
            <a:off x="676800" y="630000"/>
            <a:ext cx="10836000" cy="58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 fontScale="625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3200">
                <a:solidFill>
                  <a:srgbClr val="0A85E6"/>
                </a:solidFill>
                <a:latin typeface="Open Sans Light"/>
              </a:rPr>
              <a:t>Market value of linear low-density polyethylene worldwide in 2017 and 2022 (in billion U.S. dollars)</a:t>
            </a:r>
          </a:p>
        </p:txBody>
      </p:sp>
      <p:sp>
        <p:nvSpPr>
          <p:cNvPr id="7" name="New shape"/>
          <p:cNvSpPr/>
          <p:nvPr/>
        </p:nvSpPr>
        <p:spPr>
          <a:xfrm>
            <a:off x="676800" y="1231200"/>
            <a:ext cx="10836000" cy="327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rmAutofit fontScale="975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1600">
                <a:solidFill>
                  <a:srgbClr val="919191"/>
                </a:solidFill>
                <a:latin typeface="Open Sans"/>
              </a:rPr>
              <a:t>Global market value LLDPE 2017-2022</a:t>
            </a:r>
          </a:p>
        </p:txBody>
      </p:sp>
    </p:spTree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" name="New shape"/>
          <p:cNvSpPr/>
          <p:nvPr/>
        </p:nvSpPr>
        <p:spPr>
          <a:xfrm>
            <a:off x="10868400" y="6465600"/>
            <a:ext cx="752400" cy="154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New shape"/>
          <p:cNvSpPr/>
          <p:nvPr/>
        </p:nvSpPr>
        <p:spPr>
          <a:xfrm>
            <a:off x="763200" y="6465600"/>
            <a:ext cx="219600" cy="3996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New shape"/>
          <p:cNvSpPr/>
          <p:nvPr/>
        </p:nvSpPr>
        <p:spPr>
          <a:xfrm>
            <a:off x="8362800" y="6440400"/>
            <a:ext cx="2473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/>
          </a:bodyPr>
          <a:lstStyle/>
          <a:p>
            <a:pPr algn="r">
              <a:lnSpc>
                <a:spcPct val="100000"/>
              </a:lnSpc>
              <a:spcAft>
                <a:spcPct val="20000"/>
              </a:spcAft>
            </a:pPr>
            <a:r>
              <a:rPr sz="800">
                <a:solidFill>
                  <a:srgbClr val="555555"/>
                </a:solidFill>
                <a:latin typeface="Open Sans"/>
              </a:rPr>
              <a:t>Low-Density Polyethylene (LDPE)</a:t>
            </a:r>
          </a:p>
        </p:txBody>
      </p:sp>
      <p:graphicFrame>
        <p:nvGraphicFramePr>
          <p:cNvPr id="3" name="ChartObject"/>
          <p:cNvGraphicFramePr/>
          <p:nvPr/>
        </p:nvGraphicFramePr>
        <p:xfrm>
          <a:off x="676800" y="2098700"/>
          <a:ext cx="10742400" cy="38881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4" name="New shape"/>
          <p:cNvSpPr/>
          <p:nvPr/>
        </p:nvSpPr>
        <p:spPr>
          <a:xfrm>
            <a:off x="613300" y="5302800"/>
            <a:ext cx="10869400" cy="68400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OleObject"/>
          <p:cNvGraphicFramePr>
            <a:graphicFrameLocks noChangeAspect="1"/>
          </p:cNvGraphicFramePr>
          <p:nvPr/>
        </p:nvGraphicFramePr>
        <p:xfrm>
          <a:off x="9389664" y="5351400"/>
          <a:ext cx="1868400" cy="53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showAsIcon="1" r:id="rId6" progId="Excel.Sheet.858568">
                  <p:embed/>
                </p:oleObj>
              </mc:Choice>
              <mc:Fallback>
                <p:oleObj showAsIcon="1" r:id="rId6" progId="Excel.Sheet.85856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389664" y="5351400"/>
                        <a:ext cx="1868400" cy="53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New shape"/>
          <p:cNvSpPr/>
          <p:nvPr/>
        </p:nvSpPr>
        <p:spPr>
          <a:xfrm>
            <a:off x="4536700" y="1882800"/>
            <a:ext cx="3022600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170" tIns="46990" rIns="90170" bIns="46990" rtlCol="0" anchor="t"/>
          <a:lstStyle/>
          <a:p>
            <a:pPr algn="ctr">
              <a:spcAft>
                <a:spcPct val="20000"/>
              </a:spcAft>
            </a:pPr>
            <a:r>
              <a:rPr sz="1000">
                <a:solidFill>
                  <a:srgbClr val="0F283E"/>
                </a:solidFill>
                <a:latin typeface="Open Sans Light"/>
              </a:rPr>
              <a:t>Production capacity in 1,000 tons</a:t>
            </a:r>
          </a:p>
        </p:txBody>
      </p:sp>
      <p:sp>
        <p:nvSpPr>
          <p:cNvPr id="7" name="New shape"/>
          <p:cNvSpPr/>
          <p:nvPr/>
        </p:nvSpPr>
        <p:spPr>
          <a:xfrm>
            <a:off x="1044000" y="5986800"/>
            <a:ext cx="8280000" cy="73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800" b="1">
                <a:solidFill>
                  <a:srgbClr val="555555"/>
                </a:solidFill>
                <a:latin typeface="Open Sans"/>
              </a:rPr>
              <a:t>Note: </a:t>
            </a:r>
            <a:r>
              <a:rPr sz="800">
                <a:solidFill>
                  <a:srgbClr val="555555"/>
                </a:solidFill>
                <a:latin typeface="Open Sans"/>
              </a:rPr>
              <a:t> Worldwide; 2017</a:t>
            </a:r>
          </a:p>
          <a:p>
            <a:pPr algn="l"/>
            <a:r>
              <a:rPr sz="800">
                <a:solidFill>
                  <a:srgbClr val="555555"/>
                </a:solidFill>
                <a:latin typeface="Open Sans"/>
              </a:rPr>
              <a:t>Further information regarding this statistic can be found on </a:t>
            </a:r>
            <a:r>
              <a:rPr sz="800">
                <a:solidFill>
                  <a:srgbClr val="555555"/>
                </a:solidFill>
                <a:latin typeface="Open Sans"/>
                <a:hlinkClick r:id="rId8" action="ppaction://hlinksldjump"/>
              </a:rPr>
              <a:t>page 60</a:t>
            </a:r>
            <a:r>
              <a:rPr sz="800">
                <a:solidFill>
                  <a:srgbClr val="555555"/>
                </a:solidFill>
                <a:latin typeface="Open Sans"/>
              </a:rPr>
              <a:t>.</a:t>
            </a:r>
          </a:p>
          <a:p>
            <a:pPr algn="l"/>
            <a:r>
              <a:rPr sz="800" b="1">
                <a:solidFill>
                  <a:srgbClr val="555555"/>
                </a:solidFill>
                <a:latin typeface="Open Sans"/>
              </a:rPr>
              <a:t>Source(s): </a:t>
            </a:r>
            <a:r>
              <a:rPr sz="800">
                <a:solidFill>
                  <a:srgbClr val="555555"/>
                </a:solidFill>
                <a:latin typeface="Open Sans"/>
              </a:rPr>
              <a:t>Plastics Insight; </a:t>
            </a:r>
            <a:r>
              <a:rPr sz="800">
                <a:solidFill>
                  <a:srgbClr val="555555"/>
                </a:solidFill>
                <a:latin typeface="Open Sans"/>
                <a:hlinkClick r:id="rId9"/>
              </a:rPr>
              <a:t>ID 858568</a:t>
            </a:r>
          </a:p>
        </p:txBody>
      </p:sp>
      <p:sp>
        <p:nvSpPr>
          <p:cNvPr id="8" name="New shape"/>
          <p:cNvSpPr/>
          <p:nvPr/>
        </p:nvSpPr>
        <p:spPr>
          <a:xfrm>
            <a:off x="637200" y="6494400"/>
            <a:ext cx="457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/>
          <a:lstStyle/>
          <a:p>
            <a:pPr algn="ctr">
              <a:spcAft>
                <a:spcPct val="20000"/>
              </a:spcAft>
            </a:pPr>
            <a:r>
              <a:rPr sz="1000">
                <a:solidFill>
                  <a:srgbClr val="FFFFFF"/>
                </a:solidFill>
                <a:latin typeface="Open Sans"/>
              </a:rPr>
              <a:t>18</a:t>
            </a:r>
          </a:p>
        </p:txBody>
      </p:sp>
      <p:sp>
        <p:nvSpPr>
          <p:cNvPr id="9" name="New shape"/>
          <p:cNvSpPr/>
          <p:nvPr/>
        </p:nvSpPr>
        <p:spPr>
          <a:xfrm>
            <a:off x="676800" y="630000"/>
            <a:ext cx="10836000" cy="58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 fontScale="625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3200">
                <a:solidFill>
                  <a:srgbClr val="0A85E6"/>
                </a:solidFill>
                <a:latin typeface="Open Sans Light"/>
              </a:rPr>
              <a:t>Production capacity of low-density polyethylene (LDPE) worldwide in 2017, by manufacturing plant (in 1,000 tons)</a:t>
            </a:r>
          </a:p>
        </p:txBody>
      </p:sp>
      <p:sp>
        <p:nvSpPr>
          <p:cNvPr id="10" name="New shape"/>
          <p:cNvSpPr/>
          <p:nvPr/>
        </p:nvSpPr>
        <p:spPr>
          <a:xfrm>
            <a:off x="676800" y="1231200"/>
            <a:ext cx="10836000" cy="327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rmAutofit fontScale="975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1600">
                <a:solidFill>
                  <a:srgbClr val="919191"/>
                </a:solidFill>
                <a:latin typeface="Open Sans"/>
              </a:rPr>
              <a:t>Global low-density polyethylene production capacity by manufacturing plant 2017</a:t>
            </a:r>
          </a:p>
        </p:txBody>
      </p:sp>
    </p:spTree>
  </p:cSld>
  <p:clrMapOvr>
    <a:masterClrMapping/>
  </p:clrMapOvr>
  <p:transition/>
  <p:timing/>
</p:sld>
</file>

<file path=ppt/slides/slide25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" name="New shape"/>
          <p:cNvSpPr/>
          <p:nvPr/>
        </p:nvSpPr>
        <p:spPr>
          <a:xfrm>
            <a:off x="10868400" y="6465600"/>
            <a:ext cx="752400" cy="154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New shape"/>
          <p:cNvSpPr/>
          <p:nvPr/>
        </p:nvSpPr>
        <p:spPr>
          <a:xfrm>
            <a:off x="763200" y="6465600"/>
            <a:ext cx="219600" cy="3996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New shape"/>
          <p:cNvSpPr/>
          <p:nvPr/>
        </p:nvSpPr>
        <p:spPr>
          <a:xfrm>
            <a:off x="8362800" y="6440400"/>
            <a:ext cx="2473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/>
          </a:bodyPr>
          <a:lstStyle/>
          <a:p>
            <a:pPr algn="r">
              <a:lnSpc>
                <a:spcPct val="100000"/>
              </a:lnSpc>
              <a:spcAft>
                <a:spcPct val="20000"/>
              </a:spcAft>
            </a:pPr>
            <a:r>
              <a:rPr sz="800">
                <a:solidFill>
                  <a:srgbClr val="555555"/>
                </a:solidFill>
                <a:latin typeface="Open Sans"/>
              </a:rPr>
              <a:t>Low-Density Polyethylene (LDPE)</a:t>
            </a:r>
          </a:p>
        </p:txBody>
      </p:sp>
      <p:graphicFrame>
        <p:nvGraphicFramePr>
          <p:cNvPr id="3" name="ChartObject"/>
          <p:cNvGraphicFramePr/>
          <p:nvPr/>
        </p:nvGraphicFramePr>
        <p:xfrm>
          <a:off x="676800" y="1882800"/>
          <a:ext cx="10742400" cy="41040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4" name="New shape"/>
          <p:cNvSpPr/>
          <p:nvPr/>
        </p:nvSpPr>
        <p:spPr>
          <a:xfrm>
            <a:off x="1044000" y="5986800"/>
            <a:ext cx="8280000" cy="73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800" b="1">
                <a:solidFill>
                  <a:srgbClr val="555555"/>
                </a:solidFill>
                <a:latin typeface="Open Sans"/>
              </a:rPr>
              <a:t>Note: </a:t>
            </a:r>
            <a:r>
              <a:rPr sz="800">
                <a:solidFill>
                  <a:srgbClr val="555555"/>
                </a:solidFill>
                <a:latin typeface="Open Sans"/>
              </a:rPr>
              <a:t> Worldwide</a:t>
            </a:r>
          </a:p>
          <a:p>
            <a:pPr algn="l"/>
            <a:r>
              <a:rPr sz="800">
                <a:solidFill>
                  <a:srgbClr val="555555"/>
                </a:solidFill>
                <a:latin typeface="Open Sans"/>
              </a:rPr>
              <a:t>Further information regarding this statistic can be found on </a:t>
            </a:r>
            <a:r>
              <a:rPr sz="800">
                <a:solidFill>
                  <a:srgbClr val="555555"/>
                </a:solidFill>
                <a:latin typeface="Open Sans"/>
                <a:hlinkClick r:id="rId5" action="ppaction://hlinksldjump"/>
              </a:rPr>
              <a:t>page 61</a:t>
            </a:r>
            <a:r>
              <a:rPr sz="800">
                <a:solidFill>
                  <a:srgbClr val="555555"/>
                </a:solidFill>
                <a:latin typeface="Open Sans"/>
              </a:rPr>
              <a:t>.</a:t>
            </a:r>
          </a:p>
          <a:p>
            <a:pPr algn="l"/>
            <a:r>
              <a:rPr sz="800" b="1">
                <a:solidFill>
                  <a:srgbClr val="555555"/>
                </a:solidFill>
                <a:latin typeface="Open Sans"/>
              </a:rPr>
              <a:t>Source(s): </a:t>
            </a:r>
            <a:r>
              <a:rPr sz="800">
                <a:solidFill>
                  <a:srgbClr val="555555"/>
                </a:solidFill>
                <a:latin typeface="Open Sans"/>
              </a:rPr>
              <a:t>Plastics Insight; </a:t>
            </a:r>
            <a:r>
              <a:rPr sz="800">
                <a:solidFill>
                  <a:srgbClr val="555555"/>
                </a:solidFill>
                <a:latin typeface="Open Sans"/>
                <a:hlinkClick r:id="rId6"/>
              </a:rPr>
              <a:t>ID 858556</a:t>
            </a:r>
          </a:p>
        </p:txBody>
      </p:sp>
      <p:sp>
        <p:nvSpPr>
          <p:cNvPr id="5" name="New shape"/>
          <p:cNvSpPr/>
          <p:nvPr/>
        </p:nvSpPr>
        <p:spPr>
          <a:xfrm>
            <a:off x="637200" y="6494400"/>
            <a:ext cx="457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/>
          <a:lstStyle/>
          <a:p>
            <a:pPr algn="ctr">
              <a:spcAft>
                <a:spcPct val="20000"/>
              </a:spcAft>
            </a:pPr>
            <a:r>
              <a:rPr sz="1000">
                <a:solidFill>
                  <a:srgbClr val="FFFFFF"/>
                </a:solidFill>
                <a:latin typeface="Open Sans"/>
              </a:rPr>
              <a:t>19</a:t>
            </a:r>
          </a:p>
        </p:txBody>
      </p:sp>
      <p:sp>
        <p:nvSpPr>
          <p:cNvPr id="6" name="New shape"/>
          <p:cNvSpPr/>
          <p:nvPr/>
        </p:nvSpPr>
        <p:spPr>
          <a:xfrm>
            <a:off x="676800" y="630000"/>
            <a:ext cx="10836000" cy="58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 fontScale="725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3200">
                <a:solidFill>
                  <a:srgbClr val="0A85E6"/>
                </a:solidFill>
                <a:latin typeface="Open Sans Light"/>
              </a:rPr>
              <a:t>Distribution of low-density polyethylene production worldwide in 2016, by region</a:t>
            </a:r>
          </a:p>
        </p:txBody>
      </p:sp>
      <p:sp>
        <p:nvSpPr>
          <p:cNvPr id="7" name="New shape"/>
          <p:cNvSpPr/>
          <p:nvPr/>
        </p:nvSpPr>
        <p:spPr>
          <a:xfrm>
            <a:off x="676800" y="1231200"/>
            <a:ext cx="10836000" cy="327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rmAutofit fontScale="975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1600">
                <a:solidFill>
                  <a:srgbClr val="919191"/>
                </a:solidFill>
                <a:latin typeface="Open Sans"/>
              </a:rPr>
              <a:t>Global LDPE production distribution by region 2016</a:t>
            </a:r>
          </a:p>
        </p:txBody>
      </p:sp>
    </p:spTree>
  </p:cSld>
  <p:clrMapOvr>
    <a:masterClrMapping/>
  </p:clrMapOvr>
  <p:transition/>
  <p:timing/>
</p:sld>
</file>

<file path=ppt/slides/slide26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" name="New shape"/>
          <p:cNvSpPr/>
          <p:nvPr/>
        </p:nvSpPr>
        <p:spPr>
          <a:xfrm>
            <a:off x="10868400" y="6465600"/>
            <a:ext cx="752400" cy="154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New shape"/>
          <p:cNvSpPr/>
          <p:nvPr/>
        </p:nvSpPr>
        <p:spPr>
          <a:xfrm>
            <a:off x="763200" y="6465600"/>
            <a:ext cx="219600" cy="3996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New shape"/>
          <p:cNvSpPr/>
          <p:nvPr/>
        </p:nvSpPr>
        <p:spPr>
          <a:xfrm>
            <a:off x="8362800" y="6440400"/>
            <a:ext cx="2473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/>
          </a:bodyPr>
          <a:lstStyle/>
          <a:p>
            <a:pPr algn="r">
              <a:lnSpc>
                <a:spcPct val="100000"/>
              </a:lnSpc>
              <a:spcAft>
                <a:spcPct val="20000"/>
              </a:spcAft>
            </a:pPr>
            <a:r>
              <a:rPr sz="800">
                <a:solidFill>
                  <a:srgbClr val="555555"/>
                </a:solidFill>
                <a:latin typeface="Open Sans"/>
              </a:rPr>
              <a:t>Low-Density Polyethylene (LDPE)</a:t>
            </a:r>
          </a:p>
        </p:txBody>
      </p:sp>
      <p:graphicFrame>
        <p:nvGraphicFramePr>
          <p:cNvPr id="3" name="ChartObject"/>
          <p:cNvGraphicFramePr/>
          <p:nvPr/>
        </p:nvGraphicFramePr>
        <p:xfrm>
          <a:off x="676800" y="1882800"/>
          <a:ext cx="10742400" cy="41040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4" name="New shape"/>
          <p:cNvSpPr/>
          <p:nvPr/>
        </p:nvSpPr>
        <p:spPr>
          <a:xfrm>
            <a:off x="1044000" y="5986800"/>
            <a:ext cx="8280000" cy="73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800" b="1">
                <a:solidFill>
                  <a:srgbClr val="555555"/>
                </a:solidFill>
                <a:latin typeface="Open Sans"/>
              </a:rPr>
              <a:t>Note: </a:t>
            </a:r>
            <a:r>
              <a:rPr sz="800">
                <a:solidFill>
                  <a:srgbClr val="555555"/>
                </a:solidFill>
                <a:latin typeface="Open Sans"/>
              </a:rPr>
              <a:t> Worldwide; as of April 2017</a:t>
            </a:r>
          </a:p>
          <a:p>
            <a:pPr algn="l"/>
            <a:r>
              <a:rPr sz="800">
                <a:solidFill>
                  <a:srgbClr val="555555"/>
                </a:solidFill>
                <a:latin typeface="Open Sans"/>
              </a:rPr>
              <a:t>Further information regarding this statistic can be found on </a:t>
            </a:r>
            <a:r>
              <a:rPr sz="800">
                <a:solidFill>
                  <a:srgbClr val="555555"/>
                </a:solidFill>
                <a:latin typeface="Open Sans"/>
                <a:hlinkClick r:id="rId5" action="ppaction://hlinksldjump"/>
              </a:rPr>
              <a:t>page 62</a:t>
            </a:r>
            <a:r>
              <a:rPr sz="800">
                <a:solidFill>
                  <a:srgbClr val="555555"/>
                </a:solidFill>
                <a:latin typeface="Open Sans"/>
              </a:rPr>
              <a:t>.</a:t>
            </a:r>
          </a:p>
          <a:p>
            <a:pPr algn="l"/>
            <a:r>
              <a:rPr sz="800" b="1">
                <a:solidFill>
                  <a:srgbClr val="555555"/>
                </a:solidFill>
                <a:latin typeface="Open Sans"/>
              </a:rPr>
              <a:t>Source(s): </a:t>
            </a:r>
            <a:r>
              <a:rPr sz="800">
                <a:solidFill>
                  <a:srgbClr val="555555"/>
                </a:solidFill>
                <a:latin typeface="Open Sans"/>
              </a:rPr>
              <a:t>Essential Chemical Industry; </a:t>
            </a:r>
            <a:r>
              <a:rPr sz="800">
                <a:solidFill>
                  <a:srgbClr val="555555"/>
                </a:solidFill>
                <a:latin typeface="Open Sans"/>
                <a:hlinkClick r:id="rId6"/>
              </a:rPr>
              <a:t>ID 615663</a:t>
            </a:r>
          </a:p>
        </p:txBody>
      </p:sp>
      <p:sp>
        <p:nvSpPr>
          <p:cNvPr id="5" name="New shape"/>
          <p:cNvSpPr/>
          <p:nvPr/>
        </p:nvSpPr>
        <p:spPr>
          <a:xfrm>
            <a:off x="637200" y="6494400"/>
            <a:ext cx="457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/>
          <a:lstStyle/>
          <a:p>
            <a:pPr algn="ctr">
              <a:spcAft>
                <a:spcPct val="20000"/>
              </a:spcAft>
            </a:pPr>
            <a:r>
              <a:rPr sz="1000">
                <a:solidFill>
                  <a:srgbClr val="FFFFFF"/>
                </a:solidFill>
                <a:latin typeface="Open Sans"/>
              </a:rPr>
              <a:t>20</a:t>
            </a:r>
          </a:p>
        </p:txBody>
      </p:sp>
      <p:sp>
        <p:nvSpPr>
          <p:cNvPr id="6" name="New shape"/>
          <p:cNvSpPr/>
          <p:nvPr/>
        </p:nvSpPr>
        <p:spPr>
          <a:xfrm>
            <a:off x="676800" y="630000"/>
            <a:ext cx="10836000" cy="58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 fontScale="625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3200">
                <a:solidFill>
                  <a:srgbClr val="0A85E6"/>
                </a:solidFill>
                <a:latin typeface="Open Sans Light"/>
              </a:rPr>
              <a:t>Distribution of low-density and linear low-density polyethylene consumption worldwide as of 2017, by end use</a:t>
            </a:r>
          </a:p>
        </p:txBody>
      </p:sp>
      <p:sp>
        <p:nvSpPr>
          <p:cNvPr id="7" name="New shape"/>
          <p:cNvSpPr/>
          <p:nvPr/>
        </p:nvSpPr>
        <p:spPr>
          <a:xfrm>
            <a:off x="676800" y="1231200"/>
            <a:ext cx="10836000" cy="327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rmAutofit fontScale="975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1600">
                <a:solidFill>
                  <a:srgbClr val="919191"/>
                </a:solidFill>
                <a:latin typeface="Open Sans"/>
              </a:rPr>
              <a:t>Distribution of global LDPE and LLDPE consumption by end use 2017</a:t>
            </a:r>
          </a:p>
        </p:txBody>
      </p:sp>
    </p:spTree>
  </p:cSld>
  <p:clrMapOvr>
    <a:masterClrMapping/>
  </p:clrMapOvr>
  <p:transition/>
  <p:timing/>
</p:sld>
</file>

<file path=ppt/slides/slide27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" name="New shape"/>
          <p:cNvSpPr/>
          <p:nvPr/>
        </p:nvSpPr>
        <p:spPr>
          <a:xfrm>
            <a:off x="9939600" y="6141600"/>
            <a:ext cx="1501200" cy="306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New shape"/>
          <p:cNvSpPr/>
          <p:nvPr/>
        </p:nvSpPr>
        <p:spPr>
          <a:xfrm>
            <a:off x="763200" y="5986800"/>
            <a:ext cx="10692000" cy="324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New shape"/>
          <p:cNvSpPr/>
          <p:nvPr/>
        </p:nvSpPr>
        <p:spPr>
          <a:xfrm>
            <a:off x="8370001" y="-3600"/>
            <a:ext cx="3823200" cy="4536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New shape"/>
          <p:cNvSpPr/>
          <p:nvPr/>
        </p:nvSpPr>
        <p:spPr>
          <a:xfrm>
            <a:off x="676800" y="4874400"/>
            <a:ext cx="10814400" cy="10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rmAutofit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3200">
                <a:solidFill>
                  <a:srgbClr val="0F283E"/>
                </a:solidFill>
                <a:latin typeface="Open Sans"/>
              </a:rPr>
              <a:t>Polyvinyl Chloride (PVC)</a:t>
            </a:r>
          </a:p>
        </p:txBody>
      </p:sp>
      <p:sp>
        <p:nvSpPr>
          <p:cNvPr id="3" name="New shape"/>
          <p:cNvSpPr/>
          <p:nvPr/>
        </p:nvSpPr>
        <p:spPr>
          <a:xfrm>
            <a:off x="676800" y="4564800"/>
            <a:ext cx="3186000" cy="3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ctr">
            <a:normAutofit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1400" b="1">
                <a:solidFill>
                  <a:srgbClr val="0A85E6"/>
                </a:solidFill>
                <a:latin typeface="Open Sans"/>
              </a:rPr>
              <a:t>PLASTIC INDUSTRY WORLDWIDE</a:t>
            </a:r>
          </a:p>
        </p:txBody>
      </p:sp>
    </p:spTree>
  </p:cSld>
  <p:clrMapOvr>
    <a:masterClrMapping/>
  </p:clrMapOvr>
  <p:transition/>
  <p:timing/>
</p:sld>
</file>

<file path=ppt/slides/slide28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" name="New shape"/>
          <p:cNvSpPr/>
          <p:nvPr/>
        </p:nvSpPr>
        <p:spPr>
          <a:xfrm>
            <a:off x="10868400" y="6465600"/>
            <a:ext cx="752400" cy="154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New shape"/>
          <p:cNvSpPr/>
          <p:nvPr/>
        </p:nvSpPr>
        <p:spPr>
          <a:xfrm>
            <a:off x="763200" y="6465600"/>
            <a:ext cx="219600" cy="3996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New shape"/>
          <p:cNvSpPr/>
          <p:nvPr/>
        </p:nvSpPr>
        <p:spPr>
          <a:xfrm>
            <a:off x="8362800" y="6440400"/>
            <a:ext cx="2473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/>
          </a:bodyPr>
          <a:lstStyle/>
          <a:p>
            <a:pPr algn="r">
              <a:lnSpc>
                <a:spcPct val="100000"/>
              </a:lnSpc>
              <a:spcAft>
                <a:spcPct val="20000"/>
              </a:spcAft>
            </a:pPr>
            <a:r>
              <a:rPr sz="800">
                <a:solidFill>
                  <a:srgbClr val="555555"/>
                </a:solidFill>
                <a:latin typeface="Open Sans"/>
              </a:rPr>
              <a:t>Polyvinyl Chloride (PVC)</a:t>
            </a:r>
          </a:p>
        </p:txBody>
      </p:sp>
      <p:graphicFrame>
        <p:nvGraphicFramePr>
          <p:cNvPr id="3" name="ChartObject"/>
          <p:cNvGraphicFramePr/>
          <p:nvPr/>
        </p:nvGraphicFramePr>
        <p:xfrm>
          <a:off x="676800" y="1882800"/>
          <a:ext cx="10742400" cy="41040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4" name="New shape"/>
          <p:cNvSpPr/>
          <p:nvPr/>
        </p:nvSpPr>
        <p:spPr>
          <a:xfrm>
            <a:off x="1044000" y="5986800"/>
            <a:ext cx="8280000" cy="73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800" b="1">
                <a:solidFill>
                  <a:srgbClr val="555555"/>
                </a:solidFill>
                <a:latin typeface="Open Sans"/>
              </a:rPr>
              <a:t>Note: </a:t>
            </a:r>
            <a:r>
              <a:rPr sz="800">
                <a:solidFill>
                  <a:srgbClr val="555555"/>
                </a:solidFill>
                <a:latin typeface="Open Sans"/>
              </a:rPr>
              <a:t> Worldwide; 2013 and 2014</a:t>
            </a:r>
          </a:p>
          <a:p>
            <a:pPr algn="l"/>
            <a:r>
              <a:rPr sz="800">
                <a:solidFill>
                  <a:srgbClr val="555555"/>
                </a:solidFill>
                <a:latin typeface="Open Sans"/>
              </a:rPr>
              <a:t>Further information regarding this statistic can be found on </a:t>
            </a:r>
            <a:r>
              <a:rPr sz="800">
                <a:solidFill>
                  <a:srgbClr val="555555"/>
                </a:solidFill>
                <a:latin typeface="Open Sans"/>
                <a:hlinkClick r:id="rId5" action="ppaction://hlinksldjump"/>
              </a:rPr>
              <a:t>page 63</a:t>
            </a:r>
            <a:r>
              <a:rPr sz="800">
                <a:solidFill>
                  <a:srgbClr val="555555"/>
                </a:solidFill>
                <a:latin typeface="Open Sans"/>
              </a:rPr>
              <a:t>.</a:t>
            </a:r>
          </a:p>
          <a:p>
            <a:pPr algn="l"/>
            <a:r>
              <a:rPr sz="800" b="1">
                <a:solidFill>
                  <a:srgbClr val="555555"/>
                </a:solidFill>
                <a:latin typeface="Open Sans"/>
              </a:rPr>
              <a:t>Source(s): </a:t>
            </a:r>
            <a:r>
              <a:rPr sz="800">
                <a:solidFill>
                  <a:srgbClr val="555555"/>
                </a:solidFill>
                <a:latin typeface="Open Sans"/>
              </a:rPr>
              <a:t>Plastics Insight; Grand View Research; </a:t>
            </a:r>
            <a:r>
              <a:rPr sz="800">
                <a:solidFill>
                  <a:srgbClr val="555555"/>
                </a:solidFill>
                <a:latin typeface="Open Sans"/>
                <a:hlinkClick r:id="rId6"/>
              </a:rPr>
              <a:t>ID 720296</a:t>
            </a:r>
          </a:p>
        </p:txBody>
      </p:sp>
      <p:sp>
        <p:nvSpPr>
          <p:cNvPr id="5" name="New shape"/>
          <p:cNvSpPr/>
          <p:nvPr/>
        </p:nvSpPr>
        <p:spPr>
          <a:xfrm>
            <a:off x="637200" y="6494400"/>
            <a:ext cx="457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/>
          <a:lstStyle/>
          <a:p>
            <a:pPr algn="ctr">
              <a:spcAft>
                <a:spcPct val="20000"/>
              </a:spcAft>
            </a:pPr>
            <a:r>
              <a:rPr sz="1000">
                <a:solidFill>
                  <a:srgbClr val="FFFFFF"/>
                </a:solidFill>
                <a:latin typeface="Open Sans"/>
              </a:rPr>
              <a:t>22</a:t>
            </a:r>
          </a:p>
        </p:txBody>
      </p:sp>
      <p:sp>
        <p:nvSpPr>
          <p:cNvPr id="6" name="New shape"/>
          <p:cNvSpPr/>
          <p:nvPr/>
        </p:nvSpPr>
        <p:spPr>
          <a:xfrm>
            <a:off x="676800" y="630000"/>
            <a:ext cx="10836000" cy="58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 fontScale="725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3200">
                <a:solidFill>
                  <a:srgbClr val="0A85E6"/>
                </a:solidFill>
                <a:latin typeface="Open Sans Light"/>
              </a:rPr>
              <a:t>Polyvinyl chloride (PVC) market size worldwide from 2013 to 2020 (in million tons)</a:t>
            </a:r>
          </a:p>
        </p:txBody>
      </p:sp>
      <p:sp>
        <p:nvSpPr>
          <p:cNvPr id="7" name="New shape"/>
          <p:cNvSpPr/>
          <p:nvPr/>
        </p:nvSpPr>
        <p:spPr>
          <a:xfrm>
            <a:off x="676800" y="1231200"/>
            <a:ext cx="10836000" cy="327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rmAutofit fontScale="975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1600">
                <a:solidFill>
                  <a:srgbClr val="919191"/>
                </a:solidFill>
                <a:latin typeface="Open Sans"/>
              </a:rPr>
              <a:t>Global PVC market size weight 2013-2020</a:t>
            </a:r>
          </a:p>
        </p:txBody>
      </p:sp>
    </p:spTree>
  </p:cSld>
  <p:clrMapOvr>
    <a:masterClrMapping/>
  </p:clrMapOvr>
  <p:transition/>
  <p:timing/>
</p:sld>
</file>

<file path=ppt/slides/slide29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" name="New shape"/>
          <p:cNvSpPr/>
          <p:nvPr/>
        </p:nvSpPr>
        <p:spPr>
          <a:xfrm>
            <a:off x="10868400" y="6465600"/>
            <a:ext cx="752400" cy="154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New shape"/>
          <p:cNvSpPr/>
          <p:nvPr/>
        </p:nvSpPr>
        <p:spPr>
          <a:xfrm>
            <a:off x="763200" y="6465600"/>
            <a:ext cx="219600" cy="3996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New shape"/>
          <p:cNvSpPr/>
          <p:nvPr/>
        </p:nvSpPr>
        <p:spPr>
          <a:xfrm>
            <a:off x="8362800" y="6440400"/>
            <a:ext cx="2473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/>
          </a:bodyPr>
          <a:lstStyle/>
          <a:p>
            <a:pPr algn="r">
              <a:lnSpc>
                <a:spcPct val="100000"/>
              </a:lnSpc>
              <a:spcAft>
                <a:spcPct val="20000"/>
              </a:spcAft>
            </a:pPr>
            <a:r>
              <a:rPr sz="800">
                <a:solidFill>
                  <a:srgbClr val="555555"/>
                </a:solidFill>
                <a:latin typeface="Open Sans"/>
              </a:rPr>
              <a:t>Polyvinyl Chloride (PVC)</a:t>
            </a:r>
          </a:p>
        </p:txBody>
      </p:sp>
      <p:graphicFrame>
        <p:nvGraphicFramePr>
          <p:cNvPr id="3" name="ChartObject"/>
          <p:cNvGraphicFramePr/>
          <p:nvPr/>
        </p:nvGraphicFramePr>
        <p:xfrm>
          <a:off x="676800" y="1882800"/>
          <a:ext cx="10742400" cy="41040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4" name="New shape"/>
          <p:cNvSpPr/>
          <p:nvPr/>
        </p:nvSpPr>
        <p:spPr>
          <a:xfrm>
            <a:off x="1044000" y="5986800"/>
            <a:ext cx="8280000" cy="73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800" b="1">
                <a:solidFill>
                  <a:srgbClr val="555555"/>
                </a:solidFill>
                <a:latin typeface="Open Sans"/>
              </a:rPr>
              <a:t>Note: </a:t>
            </a:r>
            <a:r>
              <a:rPr sz="800">
                <a:solidFill>
                  <a:srgbClr val="555555"/>
                </a:solidFill>
                <a:latin typeface="Open Sans"/>
              </a:rPr>
              <a:t> Worldwide; 2015</a:t>
            </a:r>
          </a:p>
          <a:p>
            <a:pPr algn="l"/>
            <a:r>
              <a:rPr sz="800">
                <a:solidFill>
                  <a:srgbClr val="555555"/>
                </a:solidFill>
                <a:latin typeface="Open Sans"/>
              </a:rPr>
              <a:t>Further information regarding this statistic can be found on </a:t>
            </a:r>
            <a:r>
              <a:rPr sz="800">
                <a:solidFill>
                  <a:srgbClr val="555555"/>
                </a:solidFill>
                <a:latin typeface="Open Sans"/>
                <a:hlinkClick r:id="rId5" action="ppaction://hlinksldjump"/>
              </a:rPr>
              <a:t>page 64</a:t>
            </a:r>
            <a:r>
              <a:rPr sz="800">
                <a:solidFill>
                  <a:srgbClr val="555555"/>
                </a:solidFill>
                <a:latin typeface="Open Sans"/>
              </a:rPr>
              <a:t>.</a:t>
            </a:r>
          </a:p>
          <a:p>
            <a:pPr algn="l"/>
            <a:r>
              <a:rPr sz="800" b="1">
                <a:solidFill>
                  <a:srgbClr val="555555"/>
                </a:solidFill>
                <a:latin typeface="Open Sans"/>
              </a:rPr>
              <a:t>Source(s): </a:t>
            </a:r>
            <a:r>
              <a:rPr sz="800">
                <a:solidFill>
                  <a:srgbClr val="555555"/>
                </a:solidFill>
                <a:latin typeface="Open Sans"/>
              </a:rPr>
              <a:t>Plastics Insight; Mordor Intelligence; </a:t>
            </a:r>
            <a:r>
              <a:rPr sz="800">
                <a:solidFill>
                  <a:srgbClr val="555555"/>
                </a:solidFill>
                <a:latin typeface="Open Sans"/>
                <a:hlinkClick r:id="rId6"/>
              </a:rPr>
              <a:t>ID 720317</a:t>
            </a:r>
          </a:p>
        </p:txBody>
      </p:sp>
      <p:sp>
        <p:nvSpPr>
          <p:cNvPr id="5" name="New shape"/>
          <p:cNvSpPr/>
          <p:nvPr/>
        </p:nvSpPr>
        <p:spPr>
          <a:xfrm>
            <a:off x="637200" y="6494400"/>
            <a:ext cx="457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/>
          <a:lstStyle/>
          <a:p>
            <a:pPr algn="ctr">
              <a:spcAft>
                <a:spcPct val="20000"/>
              </a:spcAft>
            </a:pPr>
            <a:r>
              <a:rPr sz="1000">
                <a:solidFill>
                  <a:srgbClr val="FFFFFF"/>
                </a:solidFill>
                <a:latin typeface="Open Sans"/>
              </a:rPr>
              <a:t>23</a:t>
            </a:r>
          </a:p>
        </p:txBody>
      </p:sp>
      <p:sp>
        <p:nvSpPr>
          <p:cNvPr id="6" name="New shape"/>
          <p:cNvSpPr/>
          <p:nvPr/>
        </p:nvSpPr>
        <p:spPr>
          <a:xfrm>
            <a:off x="676800" y="630000"/>
            <a:ext cx="10836000" cy="58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 fontScale="650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3200">
                <a:solidFill>
                  <a:srgbClr val="0A85E6"/>
                </a:solidFill>
                <a:latin typeface="Open Sans Light"/>
              </a:rPr>
              <a:t>Polyvinyl chloride (PVC) market value worldwide from 2015 to 2021 (in billion U.S. dollars)</a:t>
            </a:r>
          </a:p>
        </p:txBody>
      </p:sp>
      <p:sp>
        <p:nvSpPr>
          <p:cNvPr id="7" name="New shape"/>
          <p:cNvSpPr/>
          <p:nvPr/>
        </p:nvSpPr>
        <p:spPr>
          <a:xfrm>
            <a:off x="676800" y="1231200"/>
            <a:ext cx="10836000" cy="327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rmAutofit fontScale="975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1600">
                <a:solidFill>
                  <a:srgbClr val="919191"/>
                </a:solidFill>
                <a:latin typeface="Open Sans"/>
              </a:rPr>
              <a:t>Global PVC market value 2015-2021</a:t>
            </a:r>
          </a:p>
        </p:txBody>
      </p:sp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New shape"/>
          <p:cNvSpPr/>
          <p:nvPr/>
        </p:nvSpPr>
        <p:spPr>
          <a:xfrm>
            <a:off x="10868400" y="6465600"/>
            <a:ext cx="752400" cy="154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New shape"/>
          <p:cNvSpPr/>
          <p:nvPr/>
        </p:nvSpPr>
        <p:spPr>
          <a:xfrm>
            <a:off x="676800" y="630000"/>
            <a:ext cx="10836000" cy="58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3200">
                <a:solidFill>
                  <a:srgbClr val="0A85E6"/>
                </a:solidFill>
                <a:latin typeface="Open Sans Light"/>
              </a:rPr>
              <a:t>Table of Contents</a:t>
            </a:r>
          </a:p>
        </p:txBody>
      </p:sp>
      <p:sp>
        <p:nvSpPr>
          <p:cNvPr id="4" name="New shape"/>
          <p:cNvSpPr/>
          <p:nvPr/>
        </p:nvSpPr>
        <p:spPr>
          <a:xfrm>
            <a:off x="397400" y="1882800"/>
            <a:ext cx="558800" cy="406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pPr algn="l">
              <a:spcAft>
                <a:spcPct val="20000"/>
              </a:spcAft>
            </a:pPr>
            <a:r>
              <a:rPr sz="2000">
                <a:solidFill>
                  <a:srgbClr val="0F283E"/>
                </a:solidFill>
                <a:latin typeface="Open Sans Light"/>
              </a:rPr>
              <a:t>01</a:t>
            </a:r>
          </a:p>
        </p:txBody>
      </p:sp>
      <p:sp>
        <p:nvSpPr>
          <p:cNvPr id="5" name="New shape"/>
          <p:cNvSpPr/>
          <p:nvPr/>
        </p:nvSpPr>
        <p:spPr>
          <a:xfrm>
            <a:off x="676800" y="1882800"/>
            <a:ext cx="10742400" cy="337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>
            <a:spAutoFit/>
          </a:bodyPr>
          <a:lstStyle/>
          <a:p>
            <a:pPr algn="l">
              <a:spcAft>
                <a:spcPct val="20000"/>
              </a:spcAft>
            </a:pPr>
            <a:r>
              <a:rPr sz="1600">
                <a:solidFill>
                  <a:srgbClr val="0F283E"/>
                </a:solidFill>
                <a:latin typeface="Open Sans Light"/>
              </a:rPr>
              <a:t>Global overview</a:t>
            </a:r>
          </a:p>
        </p:txBody>
      </p:sp>
      <p:sp>
        <p:nvSpPr>
          <p:cNvPr id="6" name="New shape"/>
          <p:cNvSpPr/>
          <p:nvPr/>
        </p:nvSpPr>
        <p:spPr>
          <a:xfrm>
            <a:off x="781200" y="2283740"/>
            <a:ext cx="10742400" cy="2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/>
          <a:lstStyle/>
          <a:p>
            <a:pPr algn="r">
              <a:spcAft>
                <a:spcPct val="20000"/>
              </a:spcAft>
            </a:pPr>
            <a:r>
              <a:rPr sz="1000">
                <a:solidFill>
                  <a:srgbClr val="0F283E"/>
                </a:solidFill>
                <a:latin typeface="Open Sans Light"/>
                <a:hlinkClick r:id="rId3" action="ppaction://hlinksldjump"/>
              </a:rPr>
              <a:t>02</a:t>
            </a:r>
          </a:p>
        </p:txBody>
      </p:sp>
      <p:sp>
        <p:nvSpPr>
          <p:cNvPr id="7" name="New shape"/>
          <p:cNvSpPr/>
          <p:nvPr/>
        </p:nvSpPr>
        <p:spPr>
          <a:xfrm>
            <a:off x="781200" y="2283740"/>
            <a:ext cx="10742400" cy="2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/>
          <a:lstStyle/>
          <a:p>
            <a:pPr algn="l">
              <a:spcAft>
                <a:spcPct val="20000"/>
              </a:spcAft>
            </a:pPr>
            <a:r>
              <a:rPr sz="1000">
                <a:solidFill>
                  <a:srgbClr val="0F283E"/>
                </a:solidFill>
                <a:latin typeface="Open Sans Light"/>
              </a:rPr>
              <a:t>Global plastic production 1950-2018</a:t>
            </a:r>
          </a:p>
        </p:txBody>
      </p:sp>
      <p:sp>
        <p:nvSpPr>
          <p:cNvPr id="8" name="New shape"/>
          <p:cNvSpPr/>
          <p:nvPr/>
        </p:nvSpPr>
        <p:spPr>
          <a:xfrm>
            <a:off x="781200" y="2523740"/>
            <a:ext cx="10742400" cy="2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/>
          <a:lstStyle/>
          <a:p>
            <a:pPr algn="r">
              <a:spcAft>
                <a:spcPct val="20000"/>
              </a:spcAft>
            </a:pPr>
            <a:r>
              <a:rPr sz="1000">
                <a:solidFill>
                  <a:srgbClr val="0F283E"/>
                </a:solidFill>
                <a:latin typeface="Open Sans Light"/>
                <a:hlinkClick r:id="rId4" action="ppaction://hlinksldjump"/>
              </a:rPr>
              <a:t>03</a:t>
            </a:r>
          </a:p>
        </p:txBody>
      </p:sp>
      <p:sp>
        <p:nvSpPr>
          <p:cNvPr id="9" name="New shape"/>
          <p:cNvSpPr/>
          <p:nvPr/>
        </p:nvSpPr>
        <p:spPr>
          <a:xfrm>
            <a:off x="781200" y="2523740"/>
            <a:ext cx="10742400" cy="2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/>
          <a:lstStyle/>
          <a:p>
            <a:pPr algn="l">
              <a:spcAft>
                <a:spcPct val="20000"/>
              </a:spcAft>
            </a:pPr>
            <a:r>
              <a:rPr sz="1000">
                <a:solidFill>
                  <a:srgbClr val="0F283E"/>
                </a:solidFill>
                <a:latin typeface="Open Sans Light"/>
              </a:rPr>
              <a:t>Plastic material production worldwide by region 2018</a:t>
            </a:r>
          </a:p>
        </p:txBody>
      </p:sp>
      <p:sp>
        <p:nvSpPr>
          <p:cNvPr id="10" name="New shape"/>
          <p:cNvSpPr/>
          <p:nvPr/>
        </p:nvSpPr>
        <p:spPr>
          <a:xfrm>
            <a:off x="781200" y="2763740"/>
            <a:ext cx="10742400" cy="2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/>
          <a:lstStyle/>
          <a:p>
            <a:pPr algn="r">
              <a:spcAft>
                <a:spcPct val="20000"/>
              </a:spcAft>
            </a:pPr>
            <a:r>
              <a:rPr sz="1000">
                <a:solidFill>
                  <a:srgbClr val="0F283E"/>
                </a:solidFill>
                <a:latin typeface="Open Sans Light"/>
                <a:hlinkClick r:id="rId5" action="ppaction://hlinksldjump"/>
              </a:rPr>
              <a:t>04</a:t>
            </a:r>
          </a:p>
        </p:txBody>
      </p:sp>
      <p:sp>
        <p:nvSpPr>
          <p:cNvPr id="11" name="New shape"/>
          <p:cNvSpPr/>
          <p:nvPr/>
        </p:nvSpPr>
        <p:spPr>
          <a:xfrm>
            <a:off x="781200" y="2763740"/>
            <a:ext cx="10742400" cy="2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/>
          <a:lstStyle/>
          <a:p>
            <a:pPr algn="l">
              <a:spcAft>
                <a:spcPct val="20000"/>
              </a:spcAft>
            </a:pPr>
            <a:r>
              <a:rPr sz="1000">
                <a:solidFill>
                  <a:srgbClr val="0F283E"/>
                </a:solidFill>
                <a:latin typeface="Open Sans Light"/>
              </a:rPr>
              <a:t>Global distribution of polymer demand by type 2016</a:t>
            </a:r>
          </a:p>
        </p:txBody>
      </p:sp>
      <p:sp>
        <p:nvSpPr>
          <p:cNvPr id="12" name="New shape"/>
          <p:cNvSpPr/>
          <p:nvPr/>
        </p:nvSpPr>
        <p:spPr>
          <a:xfrm>
            <a:off x="397400" y="3130740"/>
            <a:ext cx="558800" cy="406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pPr algn="l">
              <a:spcAft>
                <a:spcPct val="20000"/>
              </a:spcAft>
            </a:pPr>
            <a:r>
              <a:rPr sz="2000">
                <a:solidFill>
                  <a:srgbClr val="0F283E"/>
                </a:solidFill>
                <a:latin typeface="Open Sans Light"/>
              </a:rPr>
              <a:t>02</a:t>
            </a:r>
          </a:p>
        </p:txBody>
      </p:sp>
      <p:sp>
        <p:nvSpPr>
          <p:cNvPr id="13" name="New shape"/>
          <p:cNvSpPr/>
          <p:nvPr/>
        </p:nvSpPr>
        <p:spPr>
          <a:xfrm>
            <a:off x="676800" y="3130741"/>
            <a:ext cx="10742400" cy="337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>
            <a:spAutoFit/>
          </a:bodyPr>
          <a:lstStyle/>
          <a:p>
            <a:pPr algn="l">
              <a:spcAft>
                <a:spcPct val="20000"/>
              </a:spcAft>
            </a:pPr>
            <a:r>
              <a:rPr sz="1600">
                <a:solidFill>
                  <a:srgbClr val="0F283E"/>
                </a:solidFill>
                <a:latin typeface="Open Sans Light"/>
              </a:rPr>
              <a:t>Polyethylene Terephthalate (PET)</a:t>
            </a:r>
          </a:p>
        </p:txBody>
      </p:sp>
      <p:sp>
        <p:nvSpPr>
          <p:cNvPr id="14" name="New shape"/>
          <p:cNvSpPr/>
          <p:nvPr/>
        </p:nvSpPr>
        <p:spPr>
          <a:xfrm>
            <a:off x="781200" y="3531680"/>
            <a:ext cx="10742400" cy="2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/>
          <a:lstStyle/>
          <a:p>
            <a:pPr algn="r">
              <a:spcAft>
                <a:spcPct val="20000"/>
              </a:spcAft>
            </a:pPr>
            <a:r>
              <a:rPr sz="1000">
                <a:solidFill>
                  <a:srgbClr val="0F283E"/>
                </a:solidFill>
                <a:latin typeface="Open Sans Light"/>
                <a:hlinkClick r:id="rId6" action="ppaction://hlinksldjump"/>
              </a:rPr>
              <a:t>06</a:t>
            </a:r>
          </a:p>
        </p:txBody>
      </p:sp>
      <p:sp>
        <p:nvSpPr>
          <p:cNvPr id="15" name="New shape"/>
          <p:cNvSpPr/>
          <p:nvPr/>
        </p:nvSpPr>
        <p:spPr>
          <a:xfrm>
            <a:off x="781200" y="3531680"/>
            <a:ext cx="10742400" cy="2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/>
          <a:lstStyle/>
          <a:p>
            <a:pPr algn="l">
              <a:spcAft>
                <a:spcPct val="20000"/>
              </a:spcAft>
            </a:pPr>
            <a:r>
              <a:rPr sz="1000">
                <a:solidFill>
                  <a:srgbClr val="0F283E"/>
                </a:solidFill>
                <a:latin typeface="Open Sans Light"/>
              </a:rPr>
              <a:t>Global market value of PET 2016 &amp; 2023</a:t>
            </a:r>
          </a:p>
        </p:txBody>
      </p:sp>
      <p:sp>
        <p:nvSpPr>
          <p:cNvPr id="16" name="New shape"/>
          <p:cNvSpPr/>
          <p:nvPr/>
        </p:nvSpPr>
        <p:spPr>
          <a:xfrm>
            <a:off x="781200" y="3771680"/>
            <a:ext cx="10742400" cy="2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/>
          <a:lstStyle/>
          <a:p>
            <a:pPr algn="r">
              <a:spcAft>
                <a:spcPct val="20000"/>
              </a:spcAft>
            </a:pPr>
            <a:r>
              <a:rPr sz="1000">
                <a:solidFill>
                  <a:srgbClr val="0F283E"/>
                </a:solidFill>
                <a:latin typeface="Open Sans Light"/>
                <a:hlinkClick r:id="rId7" action="ppaction://hlinksldjump"/>
              </a:rPr>
              <a:t>07</a:t>
            </a:r>
          </a:p>
        </p:txBody>
      </p:sp>
      <p:sp>
        <p:nvSpPr>
          <p:cNvPr id="17" name="New shape"/>
          <p:cNvSpPr/>
          <p:nvPr/>
        </p:nvSpPr>
        <p:spPr>
          <a:xfrm>
            <a:off x="781200" y="3771680"/>
            <a:ext cx="10742400" cy="2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/>
          <a:lstStyle/>
          <a:p>
            <a:pPr algn="l">
              <a:spcAft>
                <a:spcPct val="20000"/>
              </a:spcAft>
            </a:pPr>
            <a:r>
              <a:rPr sz="1000">
                <a:solidFill>
                  <a:srgbClr val="0F283E"/>
                </a:solidFill>
                <a:latin typeface="Open Sans Light"/>
              </a:rPr>
              <a:t>Global polyethylene terephthalate production 2014-2020</a:t>
            </a:r>
          </a:p>
        </p:txBody>
      </p:sp>
      <p:sp>
        <p:nvSpPr>
          <p:cNvPr id="18" name="New shape"/>
          <p:cNvSpPr/>
          <p:nvPr/>
        </p:nvSpPr>
        <p:spPr>
          <a:xfrm>
            <a:off x="781200" y="4011680"/>
            <a:ext cx="10742400" cy="2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/>
          <a:lstStyle/>
          <a:p>
            <a:pPr algn="r">
              <a:spcAft>
                <a:spcPct val="20000"/>
              </a:spcAft>
            </a:pPr>
            <a:r>
              <a:rPr sz="1000">
                <a:solidFill>
                  <a:srgbClr val="0F283E"/>
                </a:solidFill>
                <a:latin typeface="Open Sans Light"/>
                <a:hlinkClick r:id="rId8" action="ppaction://hlinksldjump"/>
              </a:rPr>
              <a:t>08</a:t>
            </a:r>
          </a:p>
        </p:txBody>
      </p:sp>
      <p:sp>
        <p:nvSpPr>
          <p:cNvPr id="19" name="New shape"/>
          <p:cNvSpPr/>
          <p:nvPr/>
        </p:nvSpPr>
        <p:spPr>
          <a:xfrm>
            <a:off x="781200" y="4011680"/>
            <a:ext cx="10742400" cy="2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/>
          <a:lstStyle/>
          <a:p>
            <a:pPr algn="l">
              <a:spcAft>
                <a:spcPct val="20000"/>
              </a:spcAft>
            </a:pPr>
            <a:r>
              <a:rPr sz="1000">
                <a:solidFill>
                  <a:srgbClr val="0F283E"/>
                </a:solidFill>
                <a:latin typeface="Open Sans Light"/>
              </a:rPr>
              <a:t>Global polyethylene terephthalate production capacity by leading company 2017</a:t>
            </a:r>
          </a:p>
        </p:txBody>
      </p:sp>
      <p:sp>
        <p:nvSpPr>
          <p:cNvPr id="20" name="New shape"/>
          <p:cNvSpPr/>
          <p:nvPr/>
        </p:nvSpPr>
        <p:spPr>
          <a:xfrm>
            <a:off x="781200" y="4251680"/>
            <a:ext cx="10742400" cy="2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/>
          <a:lstStyle/>
          <a:p>
            <a:pPr algn="r">
              <a:spcAft>
                <a:spcPct val="20000"/>
              </a:spcAft>
            </a:pPr>
            <a:r>
              <a:rPr sz="1000">
                <a:solidFill>
                  <a:srgbClr val="0F283E"/>
                </a:solidFill>
                <a:latin typeface="Open Sans Light"/>
                <a:hlinkClick r:id="rId9" action="ppaction://hlinksldjump"/>
              </a:rPr>
              <a:t>09</a:t>
            </a:r>
          </a:p>
        </p:txBody>
      </p:sp>
      <p:sp>
        <p:nvSpPr>
          <p:cNvPr id="21" name="New shape"/>
          <p:cNvSpPr/>
          <p:nvPr/>
        </p:nvSpPr>
        <p:spPr>
          <a:xfrm>
            <a:off x="781200" y="4251680"/>
            <a:ext cx="10742400" cy="2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/>
          <a:lstStyle/>
          <a:p>
            <a:pPr algn="l">
              <a:spcAft>
                <a:spcPct val="20000"/>
              </a:spcAft>
            </a:pPr>
            <a:r>
              <a:rPr sz="1000">
                <a:solidFill>
                  <a:srgbClr val="0F283E"/>
                </a:solidFill>
                <a:latin typeface="Open Sans Light"/>
              </a:rPr>
              <a:t>Global polyethylene terephthalate production capacity distribution by region 2017</a:t>
            </a:r>
          </a:p>
        </p:txBody>
      </p:sp>
      <p:sp>
        <p:nvSpPr>
          <p:cNvPr id="22" name="New shape"/>
          <p:cNvSpPr/>
          <p:nvPr/>
        </p:nvSpPr>
        <p:spPr>
          <a:xfrm>
            <a:off x="781200" y="4491680"/>
            <a:ext cx="10742400" cy="2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/>
          <a:lstStyle/>
          <a:p>
            <a:pPr algn="r">
              <a:spcAft>
                <a:spcPct val="20000"/>
              </a:spcAft>
            </a:pPr>
            <a:r>
              <a:rPr sz="1000">
                <a:solidFill>
                  <a:srgbClr val="0F283E"/>
                </a:solidFill>
                <a:latin typeface="Open Sans Light"/>
                <a:hlinkClick r:id="rId10" action="ppaction://hlinksldjump"/>
              </a:rPr>
              <a:t>10</a:t>
            </a:r>
          </a:p>
        </p:txBody>
      </p:sp>
      <p:sp>
        <p:nvSpPr>
          <p:cNvPr id="23" name="New shape"/>
          <p:cNvSpPr/>
          <p:nvPr/>
        </p:nvSpPr>
        <p:spPr>
          <a:xfrm>
            <a:off x="781200" y="4491680"/>
            <a:ext cx="10742400" cy="2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/>
          <a:lstStyle/>
          <a:p>
            <a:pPr algn="l">
              <a:spcAft>
                <a:spcPct val="20000"/>
              </a:spcAft>
            </a:pPr>
            <a:r>
              <a:rPr sz="1000">
                <a:solidFill>
                  <a:srgbClr val="0F283E"/>
                </a:solidFill>
                <a:latin typeface="Open Sans Light"/>
              </a:rPr>
              <a:t>Global polyethylene terephthalate consumption distribution by end-use 2016</a:t>
            </a:r>
          </a:p>
        </p:txBody>
      </p:sp>
      <p:sp>
        <p:nvSpPr>
          <p:cNvPr id="24" name="New shape"/>
          <p:cNvSpPr/>
          <p:nvPr/>
        </p:nvSpPr>
        <p:spPr>
          <a:xfrm>
            <a:off x="781200" y="4731681"/>
            <a:ext cx="10742400" cy="2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/>
          <a:lstStyle/>
          <a:p>
            <a:pPr algn="r">
              <a:spcAft>
                <a:spcPct val="20000"/>
              </a:spcAft>
            </a:pPr>
            <a:r>
              <a:rPr sz="1000">
                <a:solidFill>
                  <a:srgbClr val="0F283E"/>
                </a:solidFill>
                <a:latin typeface="Open Sans Light"/>
                <a:hlinkClick r:id="rId11" action="ppaction://hlinksldjump"/>
              </a:rPr>
              <a:t>11</a:t>
            </a:r>
          </a:p>
        </p:txBody>
      </p:sp>
      <p:sp>
        <p:nvSpPr>
          <p:cNvPr id="25" name="New shape"/>
          <p:cNvSpPr/>
          <p:nvPr/>
        </p:nvSpPr>
        <p:spPr>
          <a:xfrm>
            <a:off x="781200" y="4731681"/>
            <a:ext cx="10742400" cy="2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/>
          <a:lstStyle/>
          <a:p>
            <a:pPr algn="l">
              <a:spcAft>
                <a:spcPct val="20000"/>
              </a:spcAft>
            </a:pPr>
            <a:r>
              <a:rPr sz="1000">
                <a:solidFill>
                  <a:srgbClr val="0F283E"/>
                </a:solidFill>
                <a:latin typeface="Open Sans Light"/>
              </a:rPr>
              <a:t>Global PET bottle production 2004-2021</a:t>
            </a:r>
          </a:p>
        </p:txBody>
      </p:sp>
      <p:sp>
        <p:nvSpPr>
          <p:cNvPr id="26" name="New shape"/>
          <p:cNvSpPr/>
          <p:nvPr/>
        </p:nvSpPr>
        <p:spPr>
          <a:xfrm>
            <a:off x="397400" y="5098681"/>
            <a:ext cx="558800" cy="406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pPr algn="l">
              <a:spcAft>
                <a:spcPct val="20000"/>
              </a:spcAft>
            </a:pPr>
            <a:r>
              <a:rPr sz="2000">
                <a:solidFill>
                  <a:srgbClr val="0F283E"/>
                </a:solidFill>
                <a:latin typeface="Open Sans Light"/>
              </a:rPr>
              <a:t>03</a:t>
            </a:r>
          </a:p>
        </p:txBody>
      </p:sp>
      <p:sp>
        <p:nvSpPr>
          <p:cNvPr id="27" name="New shape"/>
          <p:cNvSpPr/>
          <p:nvPr/>
        </p:nvSpPr>
        <p:spPr>
          <a:xfrm>
            <a:off x="676800" y="5098680"/>
            <a:ext cx="10742400" cy="337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>
            <a:spAutoFit/>
          </a:bodyPr>
          <a:lstStyle/>
          <a:p>
            <a:pPr algn="l">
              <a:spcAft>
                <a:spcPct val="20000"/>
              </a:spcAft>
            </a:pPr>
            <a:r>
              <a:rPr sz="1600">
                <a:solidFill>
                  <a:srgbClr val="0F283E"/>
                </a:solidFill>
                <a:latin typeface="Open Sans Light"/>
              </a:rPr>
              <a:t>High-Density Polyethylene (HDPE)</a:t>
            </a:r>
          </a:p>
        </p:txBody>
      </p:sp>
    </p:spTree>
  </p:cSld>
  <p:clrMapOvr>
    <a:masterClrMapping/>
  </p:clrMapOvr>
  <p:transition/>
  <p:timing/>
</p:sld>
</file>

<file path=ppt/slides/slide30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" name="New shape"/>
          <p:cNvSpPr/>
          <p:nvPr/>
        </p:nvSpPr>
        <p:spPr>
          <a:xfrm>
            <a:off x="10868400" y="6465600"/>
            <a:ext cx="752400" cy="154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New shape"/>
          <p:cNvSpPr/>
          <p:nvPr/>
        </p:nvSpPr>
        <p:spPr>
          <a:xfrm>
            <a:off x="763200" y="6465600"/>
            <a:ext cx="219600" cy="3996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New shape"/>
          <p:cNvSpPr/>
          <p:nvPr/>
        </p:nvSpPr>
        <p:spPr>
          <a:xfrm>
            <a:off x="8362800" y="6440400"/>
            <a:ext cx="2473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/>
          </a:bodyPr>
          <a:lstStyle/>
          <a:p>
            <a:pPr algn="r">
              <a:lnSpc>
                <a:spcPct val="100000"/>
              </a:lnSpc>
              <a:spcAft>
                <a:spcPct val="20000"/>
              </a:spcAft>
            </a:pPr>
            <a:r>
              <a:rPr sz="800">
                <a:solidFill>
                  <a:srgbClr val="555555"/>
                </a:solidFill>
                <a:latin typeface="Open Sans"/>
              </a:rPr>
              <a:t>Polyvinyl Chloride (PVC)</a:t>
            </a:r>
          </a:p>
        </p:txBody>
      </p:sp>
      <p:graphicFrame>
        <p:nvGraphicFramePr>
          <p:cNvPr id="3" name="ChartObject"/>
          <p:cNvGraphicFramePr/>
          <p:nvPr/>
        </p:nvGraphicFramePr>
        <p:xfrm>
          <a:off x="676800" y="1882800"/>
          <a:ext cx="10742400" cy="41040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4" name="New shape"/>
          <p:cNvSpPr/>
          <p:nvPr/>
        </p:nvSpPr>
        <p:spPr>
          <a:xfrm>
            <a:off x="1044000" y="5986800"/>
            <a:ext cx="8280000" cy="73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800" b="1">
                <a:solidFill>
                  <a:srgbClr val="555555"/>
                </a:solidFill>
                <a:latin typeface="Open Sans"/>
              </a:rPr>
              <a:t>Note: </a:t>
            </a:r>
            <a:r>
              <a:rPr sz="800">
                <a:solidFill>
                  <a:srgbClr val="555555"/>
                </a:solidFill>
                <a:latin typeface="Open Sans"/>
              </a:rPr>
              <a:t> Worldwide; 2016 and 2017</a:t>
            </a:r>
          </a:p>
          <a:p>
            <a:pPr algn="l"/>
            <a:r>
              <a:rPr sz="800">
                <a:solidFill>
                  <a:srgbClr val="555555"/>
                </a:solidFill>
                <a:latin typeface="Open Sans"/>
              </a:rPr>
              <a:t>Further information regarding this statistic can be found on </a:t>
            </a:r>
            <a:r>
              <a:rPr sz="800">
                <a:solidFill>
                  <a:srgbClr val="555555"/>
                </a:solidFill>
                <a:latin typeface="Open Sans"/>
                <a:hlinkClick r:id="rId5" action="ppaction://hlinksldjump"/>
              </a:rPr>
              <a:t>page 65</a:t>
            </a:r>
            <a:r>
              <a:rPr sz="800">
                <a:solidFill>
                  <a:srgbClr val="555555"/>
                </a:solidFill>
                <a:latin typeface="Open Sans"/>
              </a:rPr>
              <a:t>.</a:t>
            </a:r>
          </a:p>
          <a:p>
            <a:pPr algn="l"/>
            <a:r>
              <a:rPr sz="800" b="1">
                <a:solidFill>
                  <a:srgbClr val="555555"/>
                </a:solidFill>
                <a:latin typeface="Open Sans"/>
              </a:rPr>
              <a:t>Source(s): </a:t>
            </a:r>
            <a:r>
              <a:rPr sz="800">
                <a:solidFill>
                  <a:srgbClr val="555555"/>
                </a:solidFill>
                <a:latin typeface="Open Sans"/>
              </a:rPr>
              <a:t>Townsend Solutions; </a:t>
            </a:r>
            <a:r>
              <a:rPr sz="800">
                <a:solidFill>
                  <a:srgbClr val="555555"/>
                </a:solidFill>
                <a:latin typeface="Open Sans"/>
                <a:hlinkClick r:id="rId6"/>
              </a:rPr>
              <a:t>ID 887934</a:t>
            </a:r>
          </a:p>
        </p:txBody>
      </p:sp>
      <p:sp>
        <p:nvSpPr>
          <p:cNvPr id="5" name="New shape"/>
          <p:cNvSpPr/>
          <p:nvPr/>
        </p:nvSpPr>
        <p:spPr>
          <a:xfrm>
            <a:off x="637200" y="6494400"/>
            <a:ext cx="457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/>
          <a:lstStyle/>
          <a:p>
            <a:pPr algn="ctr">
              <a:spcAft>
                <a:spcPct val="20000"/>
              </a:spcAft>
            </a:pPr>
            <a:r>
              <a:rPr sz="1000">
                <a:solidFill>
                  <a:srgbClr val="FFFFFF"/>
                </a:solidFill>
                <a:latin typeface="Open Sans"/>
              </a:rPr>
              <a:t>24</a:t>
            </a:r>
          </a:p>
        </p:txBody>
      </p:sp>
      <p:sp>
        <p:nvSpPr>
          <p:cNvPr id="6" name="New shape"/>
          <p:cNvSpPr/>
          <p:nvPr/>
        </p:nvSpPr>
        <p:spPr>
          <a:xfrm>
            <a:off x="676800" y="630000"/>
            <a:ext cx="10836000" cy="58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 fontScale="650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3200">
                <a:solidFill>
                  <a:srgbClr val="0A85E6"/>
                </a:solidFill>
                <a:latin typeface="Open Sans Light"/>
              </a:rPr>
              <a:t>Consumption volume of polyvinyl chloride worldwide from 2016 to 2022 (in 1,000 tons)</a:t>
            </a:r>
          </a:p>
        </p:txBody>
      </p:sp>
      <p:sp>
        <p:nvSpPr>
          <p:cNvPr id="7" name="New shape"/>
          <p:cNvSpPr/>
          <p:nvPr/>
        </p:nvSpPr>
        <p:spPr>
          <a:xfrm>
            <a:off x="676800" y="1231200"/>
            <a:ext cx="10836000" cy="327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rmAutofit fontScale="975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1600">
                <a:solidFill>
                  <a:srgbClr val="919191"/>
                </a:solidFill>
                <a:latin typeface="Open Sans"/>
              </a:rPr>
              <a:t>PVC consumption volume worldwide 2016-2022</a:t>
            </a:r>
          </a:p>
        </p:txBody>
      </p:sp>
    </p:spTree>
  </p:cSld>
  <p:clrMapOvr>
    <a:masterClrMapping/>
  </p:clrMapOvr>
  <p:transition/>
  <p:timing/>
</p:sld>
</file>

<file path=ppt/slides/slide3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" name="New shape"/>
          <p:cNvSpPr/>
          <p:nvPr/>
        </p:nvSpPr>
        <p:spPr>
          <a:xfrm>
            <a:off x="10868400" y="6465600"/>
            <a:ext cx="752400" cy="154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New shape"/>
          <p:cNvSpPr/>
          <p:nvPr/>
        </p:nvSpPr>
        <p:spPr>
          <a:xfrm>
            <a:off x="763200" y="6465600"/>
            <a:ext cx="219600" cy="3996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New shape"/>
          <p:cNvSpPr/>
          <p:nvPr/>
        </p:nvSpPr>
        <p:spPr>
          <a:xfrm>
            <a:off x="8362800" y="6440400"/>
            <a:ext cx="2473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/>
          </a:bodyPr>
          <a:lstStyle/>
          <a:p>
            <a:pPr algn="r">
              <a:lnSpc>
                <a:spcPct val="100000"/>
              </a:lnSpc>
              <a:spcAft>
                <a:spcPct val="20000"/>
              </a:spcAft>
            </a:pPr>
            <a:r>
              <a:rPr sz="800">
                <a:solidFill>
                  <a:srgbClr val="555555"/>
                </a:solidFill>
                <a:latin typeface="Open Sans"/>
              </a:rPr>
              <a:t>Polyvinyl Chloride (PVC)</a:t>
            </a:r>
          </a:p>
        </p:txBody>
      </p:sp>
      <p:graphicFrame>
        <p:nvGraphicFramePr>
          <p:cNvPr id="3" name="ChartObject"/>
          <p:cNvGraphicFramePr/>
          <p:nvPr/>
        </p:nvGraphicFramePr>
        <p:xfrm>
          <a:off x="676800" y="2098700"/>
          <a:ext cx="10742400" cy="38881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4" name="New shape"/>
          <p:cNvSpPr/>
          <p:nvPr/>
        </p:nvSpPr>
        <p:spPr>
          <a:xfrm>
            <a:off x="4657350" y="1882800"/>
            <a:ext cx="2781300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170" tIns="46990" rIns="90170" bIns="46990" rtlCol="0" anchor="t"/>
          <a:lstStyle/>
          <a:p>
            <a:pPr algn="ctr">
              <a:spcAft>
                <a:spcPct val="20000"/>
              </a:spcAft>
            </a:pPr>
            <a:r>
              <a:rPr sz="1000">
                <a:solidFill>
                  <a:srgbClr val="0F283E"/>
                </a:solidFill>
                <a:latin typeface="Open Sans Light"/>
              </a:rPr>
              <a:t>Consumption in thousand tons</a:t>
            </a:r>
          </a:p>
        </p:txBody>
      </p:sp>
      <p:sp>
        <p:nvSpPr>
          <p:cNvPr id="5" name="New shape"/>
          <p:cNvSpPr/>
          <p:nvPr/>
        </p:nvSpPr>
        <p:spPr>
          <a:xfrm>
            <a:off x="1044000" y="5986800"/>
            <a:ext cx="8280000" cy="73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800" b="1">
                <a:solidFill>
                  <a:srgbClr val="555555"/>
                </a:solidFill>
                <a:latin typeface="Open Sans"/>
              </a:rPr>
              <a:t>Note: </a:t>
            </a:r>
            <a:r>
              <a:rPr sz="800">
                <a:solidFill>
                  <a:srgbClr val="555555"/>
                </a:solidFill>
                <a:latin typeface="Open Sans"/>
              </a:rPr>
              <a:t> Worldwide</a:t>
            </a:r>
          </a:p>
          <a:p>
            <a:pPr algn="l"/>
            <a:r>
              <a:rPr sz="800">
                <a:solidFill>
                  <a:srgbClr val="555555"/>
                </a:solidFill>
                <a:latin typeface="Open Sans"/>
              </a:rPr>
              <a:t>Further information regarding this statistic can be found on </a:t>
            </a:r>
            <a:r>
              <a:rPr sz="800">
                <a:solidFill>
                  <a:srgbClr val="555555"/>
                </a:solidFill>
                <a:latin typeface="Open Sans"/>
                <a:hlinkClick r:id="rId5" action="ppaction://hlinksldjump"/>
              </a:rPr>
              <a:t>page 66</a:t>
            </a:r>
            <a:r>
              <a:rPr sz="800">
                <a:solidFill>
                  <a:srgbClr val="555555"/>
                </a:solidFill>
                <a:latin typeface="Open Sans"/>
              </a:rPr>
              <a:t>.</a:t>
            </a:r>
          </a:p>
          <a:p>
            <a:pPr algn="l"/>
            <a:r>
              <a:rPr sz="800" b="1">
                <a:solidFill>
                  <a:srgbClr val="555555"/>
                </a:solidFill>
                <a:latin typeface="Open Sans"/>
              </a:rPr>
              <a:t>Source(s): </a:t>
            </a:r>
            <a:r>
              <a:rPr sz="800">
                <a:solidFill>
                  <a:srgbClr val="555555"/>
                </a:solidFill>
                <a:latin typeface="Open Sans"/>
              </a:rPr>
              <a:t>Townsend Solutions; </a:t>
            </a:r>
            <a:r>
              <a:rPr sz="800">
                <a:solidFill>
                  <a:srgbClr val="555555"/>
                </a:solidFill>
                <a:latin typeface="Open Sans"/>
                <a:hlinkClick r:id="rId6"/>
              </a:rPr>
              <a:t>ID 887981</a:t>
            </a:r>
          </a:p>
        </p:txBody>
      </p:sp>
      <p:sp>
        <p:nvSpPr>
          <p:cNvPr id="6" name="New shape"/>
          <p:cNvSpPr/>
          <p:nvPr/>
        </p:nvSpPr>
        <p:spPr>
          <a:xfrm>
            <a:off x="637200" y="6494400"/>
            <a:ext cx="457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/>
          <a:lstStyle/>
          <a:p>
            <a:pPr algn="ctr">
              <a:spcAft>
                <a:spcPct val="20000"/>
              </a:spcAft>
            </a:pPr>
            <a:r>
              <a:rPr sz="1000">
                <a:solidFill>
                  <a:srgbClr val="FFFFFF"/>
                </a:solidFill>
                <a:latin typeface="Open Sans"/>
              </a:rPr>
              <a:t>25</a:t>
            </a:r>
          </a:p>
        </p:txBody>
      </p:sp>
      <p:sp>
        <p:nvSpPr>
          <p:cNvPr id="7" name="New shape"/>
          <p:cNvSpPr/>
          <p:nvPr/>
        </p:nvSpPr>
        <p:spPr>
          <a:xfrm>
            <a:off x="676800" y="630000"/>
            <a:ext cx="10836000" cy="58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 fontScale="700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3200">
                <a:solidFill>
                  <a:srgbClr val="0A85E6"/>
                </a:solidFill>
                <a:latin typeface="Open Sans Light"/>
              </a:rPr>
              <a:t>Polyvinyl chloride consumption worldwide as of 2017, by application (in 1,000 tons)</a:t>
            </a:r>
          </a:p>
        </p:txBody>
      </p:sp>
      <p:sp>
        <p:nvSpPr>
          <p:cNvPr id="8" name="New shape"/>
          <p:cNvSpPr/>
          <p:nvPr/>
        </p:nvSpPr>
        <p:spPr>
          <a:xfrm>
            <a:off x="676800" y="1231200"/>
            <a:ext cx="10836000" cy="327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rmAutofit fontScale="975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1600">
                <a:solidFill>
                  <a:srgbClr val="919191"/>
                </a:solidFill>
                <a:latin typeface="Open Sans"/>
              </a:rPr>
              <a:t>Global PVC consumption by application 2017</a:t>
            </a:r>
          </a:p>
        </p:txBody>
      </p:sp>
    </p:spTree>
  </p:cSld>
  <p:clrMapOvr>
    <a:masterClrMapping/>
  </p:clrMapOvr>
  <p:transition/>
  <p:timing/>
</p:sld>
</file>

<file path=ppt/slides/slide32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" name="New shape"/>
          <p:cNvSpPr/>
          <p:nvPr/>
        </p:nvSpPr>
        <p:spPr>
          <a:xfrm>
            <a:off x="10868400" y="6465600"/>
            <a:ext cx="752400" cy="154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New shape"/>
          <p:cNvSpPr/>
          <p:nvPr/>
        </p:nvSpPr>
        <p:spPr>
          <a:xfrm>
            <a:off x="763200" y="6465600"/>
            <a:ext cx="219600" cy="3996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New shape"/>
          <p:cNvSpPr/>
          <p:nvPr/>
        </p:nvSpPr>
        <p:spPr>
          <a:xfrm>
            <a:off x="8362800" y="6440400"/>
            <a:ext cx="2473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/>
          </a:bodyPr>
          <a:lstStyle/>
          <a:p>
            <a:pPr algn="r">
              <a:lnSpc>
                <a:spcPct val="100000"/>
              </a:lnSpc>
              <a:spcAft>
                <a:spcPct val="20000"/>
              </a:spcAft>
            </a:pPr>
            <a:r>
              <a:rPr sz="800">
                <a:solidFill>
                  <a:srgbClr val="555555"/>
                </a:solidFill>
                <a:latin typeface="Open Sans"/>
              </a:rPr>
              <a:t>Polyvinyl Chloride (PVC)</a:t>
            </a:r>
          </a:p>
        </p:txBody>
      </p:sp>
      <p:graphicFrame>
        <p:nvGraphicFramePr>
          <p:cNvPr id="3" name="ChartObject"/>
          <p:cNvGraphicFramePr/>
          <p:nvPr/>
        </p:nvGraphicFramePr>
        <p:xfrm>
          <a:off x="676800" y="2098700"/>
          <a:ext cx="10742400" cy="38881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4" name="New shape"/>
          <p:cNvSpPr/>
          <p:nvPr/>
        </p:nvSpPr>
        <p:spPr>
          <a:xfrm>
            <a:off x="4346200" y="1882800"/>
            <a:ext cx="3403600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170" tIns="46990" rIns="90170" bIns="46990" rtlCol="0" anchor="t"/>
          <a:lstStyle/>
          <a:p>
            <a:pPr algn="ctr">
              <a:spcAft>
                <a:spcPct val="20000"/>
              </a:spcAft>
            </a:pPr>
            <a:r>
              <a:rPr sz="1000">
                <a:solidFill>
                  <a:srgbClr val="0F283E"/>
                </a:solidFill>
                <a:latin typeface="Open Sans Light"/>
              </a:rPr>
              <a:t>Consumption volume in thousand tons</a:t>
            </a:r>
          </a:p>
        </p:txBody>
      </p:sp>
      <p:sp>
        <p:nvSpPr>
          <p:cNvPr id="5" name="New shape"/>
          <p:cNvSpPr/>
          <p:nvPr/>
        </p:nvSpPr>
        <p:spPr>
          <a:xfrm>
            <a:off x="1044000" y="5986800"/>
            <a:ext cx="8280000" cy="73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800" b="1">
                <a:solidFill>
                  <a:srgbClr val="555555"/>
                </a:solidFill>
                <a:latin typeface="Open Sans"/>
              </a:rPr>
              <a:t>Note: </a:t>
            </a:r>
            <a:r>
              <a:rPr sz="800">
                <a:solidFill>
                  <a:srgbClr val="555555"/>
                </a:solidFill>
                <a:latin typeface="Open Sans"/>
              </a:rPr>
              <a:t> Worldwide</a:t>
            </a:r>
          </a:p>
          <a:p>
            <a:pPr algn="l"/>
            <a:r>
              <a:rPr sz="800">
                <a:solidFill>
                  <a:srgbClr val="555555"/>
                </a:solidFill>
                <a:latin typeface="Open Sans"/>
              </a:rPr>
              <a:t>Further information regarding this statistic can be found on </a:t>
            </a:r>
            <a:r>
              <a:rPr sz="800">
                <a:solidFill>
                  <a:srgbClr val="555555"/>
                </a:solidFill>
                <a:latin typeface="Open Sans"/>
                <a:hlinkClick r:id="rId5" action="ppaction://hlinksldjump"/>
              </a:rPr>
              <a:t>page 67</a:t>
            </a:r>
            <a:r>
              <a:rPr sz="800">
                <a:solidFill>
                  <a:srgbClr val="555555"/>
                </a:solidFill>
                <a:latin typeface="Open Sans"/>
              </a:rPr>
              <a:t>.</a:t>
            </a:r>
          </a:p>
          <a:p>
            <a:pPr algn="l"/>
            <a:r>
              <a:rPr sz="800" b="1">
                <a:solidFill>
                  <a:srgbClr val="555555"/>
                </a:solidFill>
                <a:latin typeface="Open Sans"/>
              </a:rPr>
              <a:t>Source(s): </a:t>
            </a:r>
            <a:r>
              <a:rPr sz="800">
                <a:solidFill>
                  <a:srgbClr val="555555"/>
                </a:solidFill>
                <a:latin typeface="Open Sans"/>
              </a:rPr>
              <a:t>Townsend Solutions; </a:t>
            </a:r>
            <a:r>
              <a:rPr sz="800">
                <a:solidFill>
                  <a:srgbClr val="555555"/>
                </a:solidFill>
                <a:latin typeface="Open Sans"/>
                <a:hlinkClick r:id="rId6"/>
              </a:rPr>
              <a:t>ID 887955</a:t>
            </a:r>
          </a:p>
        </p:txBody>
      </p:sp>
      <p:sp>
        <p:nvSpPr>
          <p:cNvPr id="6" name="New shape"/>
          <p:cNvSpPr/>
          <p:nvPr/>
        </p:nvSpPr>
        <p:spPr>
          <a:xfrm>
            <a:off x="637200" y="6494400"/>
            <a:ext cx="457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/>
          <a:lstStyle/>
          <a:p>
            <a:pPr algn="ctr">
              <a:spcAft>
                <a:spcPct val="20000"/>
              </a:spcAft>
            </a:pPr>
            <a:r>
              <a:rPr sz="1000">
                <a:solidFill>
                  <a:srgbClr val="FFFFFF"/>
                </a:solidFill>
                <a:latin typeface="Open Sans"/>
              </a:rPr>
              <a:t>26</a:t>
            </a:r>
          </a:p>
        </p:txBody>
      </p:sp>
      <p:sp>
        <p:nvSpPr>
          <p:cNvPr id="7" name="New shape"/>
          <p:cNvSpPr/>
          <p:nvPr/>
        </p:nvSpPr>
        <p:spPr>
          <a:xfrm>
            <a:off x="676800" y="630000"/>
            <a:ext cx="10836000" cy="58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 fontScale="700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3200">
                <a:solidFill>
                  <a:srgbClr val="0A85E6"/>
                </a:solidFill>
                <a:latin typeface="Open Sans Light"/>
              </a:rPr>
              <a:t>Consumption volume of polyvinyl chloride worldwide in 2017, by region (in 1,000 tons)</a:t>
            </a:r>
          </a:p>
        </p:txBody>
      </p:sp>
      <p:sp>
        <p:nvSpPr>
          <p:cNvPr id="8" name="New shape"/>
          <p:cNvSpPr/>
          <p:nvPr/>
        </p:nvSpPr>
        <p:spPr>
          <a:xfrm>
            <a:off x="676800" y="1231200"/>
            <a:ext cx="10836000" cy="327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rmAutofit fontScale="975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1600">
                <a:solidFill>
                  <a:srgbClr val="919191"/>
                </a:solidFill>
                <a:latin typeface="Open Sans"/>
              </a:rPr>
              <a:t>PVC consumption volume worldwide by region 2017</a:t>
            </a:r>
          </a:p>
        </p:txBody>
      </p:sp>
    </p:spTree>
  </p:cSld>
  <p:clrMapOvr>
    <a:masterClrMapping/>
  </p:clrMapOvr>
  <p:transition/>
  <p:timing/>
</p:sld>
</file>

<file path=ppt/slides/slide33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" name="New shape"/>
          <p:cNvSpPr/>
          <p:nvPr/>
        </p:nvSpPr>
        <p:spPr>
          <a:xfrm>
            <a:off x="10868400" y="6465600"/>
            <a:ext cx="752400" cy="154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New shape"/>
          <p:cNvSpPr/>
          <p:nvPr/>
        </p:nvSpPr>
        <p:spPr>
          <a:xfrm>
            <a:off x="763200" y="6465600"/>
            <a:ext cx="219600" cy="3996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New shape"/>
          <p:cNvSpPr/>
          <p:nvPr/>
        </p:nvSpPr>
        <p:spPr>
          <a:xfrm>
            <a:off x="8362800" y="6440400"/>
            <a:ext cx="2473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/>
          </a:bodyPr>
          <a:lstStyle/>
          <a:p>
            <a:pPr algn="r">
              <a:lnSpc>
                <a:spcPct val="100000"/>
              </a:lnSpc>
              <a:spcAft>
                <a:spcPct val="20000"/>
              </a:spcAft>
            </a:pPr>
            <a:r>
              <a:rPr sz="800">
                <a:solidFill>
                  <a:srgbClr val="555555"/>
                </a:solidFill>
                <a:latin typeface="Open Sans"/>
              </a:rPr>
              <a:t>Polyvinyl Chloride (PVC)</a:t>
            </a:r>
          </a:p>
        </p:txBody>
      </p:sp>
      <p:graphicFrame>
        <p:nvGraphicFramePr>
          <p:cNvPr id="3" name="ChartObject"/>
          <p:cNvGraphicFramePr/>
          <p:nvPr/>
        </p:nvGraphicFramePr>
        <p:xfrm>
          <a:off x="676800" y="2098700"/>
          <a:ext cx="10742400" cy="38881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4" name="New shape"/>
          <p:cNvSpPr/>
          <p:nvPr/>
        </p:nvSpPr>
        <p:spPr>
          <a:xfrm>
            <a:off x="4739900" y="1882800"/>
            <a:ext cx="2616200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170" tIns="46990" rIns="90170" bIns="46990" rtlCol="0" anchor="t"/>
          <a:lstStyle/>
          <a:p>
            <a:pPr algn="ctr">
              <a:spcAft>
                <a:spcPct val="20000"/>
              </a:spcAft>
            </a:pPr>
            <a:r>
              <a:rPr sz="1000">
                <a:solidFill>
                  <a:srgbClr val="0F283E"/>
                </a:solidFill>
                <a:latin typeface="Open Sans Light"/>
              </a:rPr>
              <a:t>Imports in billion U.S. dollars</a:t>
            </a:r>
          </a:p>
        </p:txBody>
      </p:sp>
      <p:sp>
        <p:nvSpPr>
          <p:cNvPr id="5" name="New shape"/>
          <p:cNvSpPr/>
          <p:nvPr/>
        </p:nvSpPr>
        <p:spPr>
          <a:xfrm>
            <a:off x="1044000" y="5986800"/>
            <a:ext cx="8280000" cy="73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800" b="1">
                <a:solidFill>
                  <a:srgbClr val="555555"/>
                </a:solidFill>
                <a:latin typeface="Open Sans"/>
              </a:rPr>
              <a:t>Note: </a:t>
            </a:r>
            <a:r>
              <a:rPr sz="800">
                <a:solidFill>
                  <a:srgbClr val="555555"/>
                </a:solidFill>
                <a:latin typeface="Open Sans"/>
              </a:rPr>
              <a:t> Worldwide</a:t>
            </a:r>
          </a:p>
          <a:p>
            <a:pPr algn="l"/>
            <a:r>
              <a:rPr sz="800">
                <a:solidFill>
                  <a:srgbClr val="555555"/>
                </a:solidFill>
                <a:latin typeface="Open Sans"/>
              </a:rPr>
              <a:t>Further information regarding this statistic can be found on </a:t>
            </a:r>
            <a:r>
              <a:rPr sz="800">
                <a:solidFill>
                  <a:srgbClr val="555555"/>
                </a:solidFill>
                <a:latin typeface="Open Sans"/>
                <a:hlinkClick r:id="rId5" action="ppaction://hlinksldjump"/>
              </a:rPr>
              <a:t>page 68</a:t>
            </a:r>
            <a:r>
              <a:rPr sz="800">
                <a:solidFill>
                  <a:srgbClr val="555555"/>
                </a:solidFill>
                <a:latin typeface="Open Sans"/>
              </a:rPr>
              <a:t>.</a:t>
            </a:r>
          </a:p>
          <a:p>
            <a:pPr algn="l"/>
            <a:r>
              <a:rPr sz="800" b="1">
                <a:solidFill>
                  <a:srgbClr val="555555"/>
                </a:solidFill>
                <a:latin typeface="Open Sans"/>
              </a:rPr>
              <a:t>Source(s): </a:t>
            </a:r>
            <a:r>
              <a:rPr sz="800">
                <a:solidFill>
                  <a:srgbClr val="555555"/>
                </a:solidFill>
                <a:latin typeface="Open Sans"/>
              </a:rPr>
              <a:t>Plastics Insight; </a:t>
            </a:r>
            <a:r>
              <a:rPr sz="800">
                <a:solidFill>
                  <a:srgbClr val="555555"/>
                </a:solidFill>
                <a:latin typeface="Open Sans"/>
                <a:hlinkClick r:id="rId6"/>
              </a:rPr>
              <a:t>ID 796051</a:t>
            </a:r>
          </a:p>
        </p:txBody>
      </p:sp>
      <p:sp>
        <p:nvSpPr>
          <p:cNvPr id="6" name="New shape"/>
          <p:cNvSpPr/>
          <p:nvPr/>
        </p:nvSpPr>
        <p:spPr>
          <a:xfrm>
            <a:off x="637200" y="6494400"/>
            <a:ext cx="457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/>
          <a:lstStyle/>
          <a:p>
            <a:pPr algn="ctr">
              <a:spcAft>
                <a:spcPct val="20000"/>
              </a:spcAft>
            </a:pPr>
            <a:r>
              <a:rPr sz="1000">
                <a:solidFill>
                  <a:srgbClr val="FFFFFF"/>
                </a:solidFill>
                <a:latin typeface="Open Sans"/>
              </a:rPr>
              <a:t>27</a:t>
            </a:r>
          </a:p>
        </p:txBody>
      </p:sp>
      <p:sp>
        <p:nvSpPr>
          <p:cNvPr id="7" name="New shape"/>
          <p:cNvSpPr/>
          <p:nvPr/>
        </p:nvSpPr>
        <p:spPr>
          <a:xfrm>
            <a:off x="676800" y="630000"/>
            <a:ext cx="10836000" cy="58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 fontScale="625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3200">
                <a:solidFill>
                  <a:srgbClr val="0A85E6"/>
                </a:solidFill>
                <a:latin typeface="Open Sans Light"/>
              </a:rPr>
              <a:t>Leading importers of polyvinyl chloride (PVC) polymer worldwide in 2016 by country (in million U.S. dollars)</a:t>
            </a:r>
          </a:p>
        </p:txBody>
      </p:sp>
      <p:sp>
        <p:nvSpPr>
          <p:cNvPr id="8" name="New shape"/>
          <p:cNvSpPr/>
          <p:nvPr/>
        </p:nvSpPr>
        <p:spPr>
          <a:xfrm>
            <a:off x="676800" y="1231200"/>
            <a:ext cx="10836000" cy="327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rmAutofit fontScale="975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1600">
                <a:solidFill>
                  <a:srgbClr val="919191"/>
                </a:solidFill>
                <a:latin typeface="Open Sans"/>
              </a:rPr>
              <a:t>PVC polymer leading importing countries worldwide 2016</a:t>
            </a:r>
          </a:p>
        </p:txBody>
      </p:sp>
    </p:spTree>
  </p:cSld>
  <p:clrMapOvr>
    <a:masterClrMapping/>
  </p:clrMapOvr>
  <p:transition/>
  <p:timing/>
</p:sld>
</file>

<file path=ppt/slides/slide34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" name="New shape"/>
          <p:cNvSpPr/>
          <p:nvPr/>
        </p:nvSpPr>
        <p:spPr>
          <a:xfrm>
            <a:off x="9939600" y="6141600"/>
            <a:ext cx="1501200" cy="306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New shape"/>
          <p:cNvSpPr/>
          <p:nvPr/>
        </p:nvSpPr>
        <p:spPr>
          <a:xfrm>
            <a:off x="763200" y="5986800"/>
            <a:ext cx="10692000" cy="324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New shape"/>
          <p:cNvSpPr/>
          <p:nvPr/>
        </p:nvSpPr>
        <p:spPr>
          <a:xfrm>
            <a:off x="8370001" y="-3600"/>
            <a:ext cx="3823200" cy="4536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New shape"/>
          <p:cNvSpPr/>
          <p:nvPr/>
        </p:nvSpPr>
        <p:spPr>
          <a:xfrm>
            <a:off x="676800" y="4874400"/>
            <a:ext cx="10814400" cy="10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rmAutofit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3200">
                <a:solidFill>
                  <a:srgbClr val="0F283E"/>
                </a:solidFill>
                <a:latin typeface="Open Sans"/>
              </a:rPr>
              <a:t>Polypropylene (PP)</a:t>
            </a:r>
          </a:p>
        </p:txBody>
      </p:sp>
      <p:sp>
        <p:nvSpPr>
          <p:cNvPr id="3" name="New shape"/>
          <p:cNvSpPr/>
          <p:nvPr/>
        </p:nvSpPr>
        <p:spPr>
          <a:xfrm>
            <a:off x="676800" y="4564800"/>
            <a:ext cx="3186000" cy="3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ctr">
            <a:normAutofit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1400" b="1">
                <a:solidFill>
                  <a:srgbClr val="0A85E6"/>
                </a:solidFill>
                <a:latin typeface="Open Sans"/>
              </a:rPr>
              <a:t>PLASTIC INDUSTRY WORLDWIDE</a:t>
            </a:r>
          </a:p>
        </p:txBody>
      </p:sp>
    </p:spTree>
  </p:cSld>
  <p:clrMapOvr>
    <a:masterClrMapping/>
  </p:clrMapOvr>
  <p:transition/>
  <p:timing/>
</p:sld>
</file>

<file path=ppt/slides/slide35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" name="New shape"/>
          <p:cNvSpPr/>
          <p:nvPr/>
        </p:nvSpPr>
        <p:spPr>
          <a:xfrm>
            <a:off x="10868400" y="6465600"/>
            <a:ext cx="752400" cy="154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New shape"/>
          <p:cNvSpPr/>
          <p:nvPr/>
        </p:nvSpPr>
        <p:spPr>
          <a:xfrm>
            <a:off x="763200" y="6465600"/>
            <a:ext cx="219600" cy="3996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New shape"/>
          <p:cNvSpPr/>
          <p:nvPr/>
        </p:nvSpPr>
        <p:spPr>
          <a:xfrm>
            <a:off x="8362800" y="6440400"/>
            <a:ext cx="2473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/>
          </a:bodyPr>
          <a:lstStyle/>
          <a:p>
            <a:pPr algn="r">
              <a:lnSpc>
                <a:spcPct val="100000"/>
              </a:lnSpc>
              <a:spcAft>
                <a:spcPct val="20000"/>
              </a:spcAft>
            </a:pPr>
            <a:r>
              <a:rPr sz="800">
                <a:solidFill>
                  <a:srgbClr val="555555"/>
                </a:solidFill>
                <a:latin typeface="Open Sans"/>
              </a:rPr>
              <a:t>Polypropylene (PP)</a:t>
            </a:r>
          </a:p>
        </p:txBody>
      </p:sp>
      <p:graphicFrame>
        <p:nvGraphicFramePr>
          <p:cNvPr id="3" name="ChartObject"/>
          <p:cNvGraphicFramePr/>
          <p:nvPr/>
        </p:nvGraphicFramePr>
        <p:xfrm>
          <a:off x="676800" y="1882800"/>
          <a:ext cx="10742400" cy="41040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4" name="New shape"/>
          <p:cNvSpPr/>
          <p:nvPr/>
        </p:nvSpPr>
        <p:spPr>
          <a:xfrm>
            <a:off x="1044000" y="5986800"/>
            <a:ext cx="8280000" cy="73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800" b="1">
                <a:solidFill>
                  <a:srgbClr val="555555"/>
                </a:solidFill>
                <a:latin typeface="Open Sans"/>
              </a:rPr>
              <a:t>Note: </a:t>
            </a:r>
            <a:r>
              <a:rPr sz="800">
                <a:solidFill>
                  <a:srgbClr val="555555"/>
                </a:solidFill>
                <a:latin typeface="Open Sans"/>
              </a:rPr>
              <a:t> Worldwide; 2014 and 2015</a:t>
            </a:r>
          </a:p>
          <a:p>
            <a:pPr algn="l"/>
            <a:r>
              <a:rPr sz="800">
                <a:solidFill>
                  <a:srgbClr val="555555"/>
                </a:solidFill>
                <a:latin typeface="Open Sans"/>
              </a:rPr>
              <a:t>Further information regarding this statistic can be found on </a:t>
            </a:r>
            <a:r>
              <a:rPr sz="800">
                <a:solidFill>
                  <a:srgbClr val="555555"/>
                </a:solidFill>
                <a:latin typeface="Open Sans"/>
                <a:hlinkClick r:id="rId5" action="ppaction://hlinksldjump"/>
              </a:rPr>
              <a:t>page 69</a:t>
            </a:r>
            <a:r>
              <a:rPr sz="800">
                <a:solidFill>
                  <a:srgbClr val="555555"/>
                </a:solidFill>
                <a:latin typeface="Open Sans"/>
              </a:rPr>
              <a:t>.</a:t>
            </a:r>
          </a:p>
          <a:p>
            <a:pPr algn="l"/>
            <a:r>
              <a:rPr sz="800" b="1">
                <a:solidFill>
                  <a:srgbClr val="555555"/>
                </a:solidFill>
                <a:latin typeface="Open Sans"/>
              </a:rPr>
              <a:t>Source(s): </a:t>
            </a:r>
            <a:r>
              <a:rPr sz="800">
                <a:solidFill>
                  <a:srgbClr val="555555"/>
                </a:solidFill>
                <a:latin typeface="Open Sans"/>
              </a:rPr>
              <a:t>Plastics Insight; Transparency Market Research; </a:t>
            </a:r>
            <a:r>
              <a:rPr sz="800">
                <a:solidFill>
                  <a:srgbClr val="555555"/>
                </a:solidFill>
                <a:latin typeface="Open Sans"/>
                <a:hlinkClick r:id="rId6"/>
              </a:rPr>
              <a:t>ID 858659</a:t>
            </a:r>
          </a:p>
        </p:txBody>
      </p:sp>
      <p:sp>
        <p:nvSpPr>
          <p:cNvPr id="5" name="New shape"/>
          <p:cNvSpPr/>
          <p:nvPr/>
        </p:nvSpPr>
        <p:spPr>
          <a:xfrm>
            <a:off x="637200" y="6494400"/>
            <a:ext cx="457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/>
          <a:lstStyle/>
          <a:p>
            <a:pPr algn="ctr">
              <a:spcAft>
                <a:spcPct val="20000"/>
              </a:spcAft>
            </a:pPr>
            <a:r>
              <a:rPr sz="1000">
                <a:solidFill>
                  <a:srgbClr val="FFFFFF"/>
                </a:solidFill>
                <a:latin typeface="Open Sans"/>
              </a:rPr>
              <a:t>29</a:t>
            </a:r>
          </a:p>
        </p:txBody>
      </p:sp>
      <p:sp>
        <p:nvSpPr>
          <p:cNvPr id="6" name="New shape"/>
          <p:cNvSpPr/>
          <p:nvPr/>
        </p:nvSpPr>
        <p:spPr>
          <a:xfrm>
            <a:off x="676800" y="630000"/>
            <a:ext cx="10836000" cy="58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 fontScale="625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3200">
                <a:solidFill>
                  <a:srgbClr val="0A85E6"/>
                </a:solidFill>
                <a:latin typeface="Open Sans Light"/>
              </a:rPr>
              <a:t>Forecasted market value of polypropylene worldwide from 2014 to 2023 (in billion U.S. dollars)</a:t>
            </a:r>
          </a:p>
        </p:txBody>
      </p:sp>
      <p:sp>
        <p:nvSpPr>
          <p:cNvPr id="7" name="New shape"/>
          <p:cNvSpPr/>
          <p:nvPr/>
        </p:nvSpPr>
        <p:spPr>
          <a:xfrm>
            <a:off x="676800" y="1231200"/>
            <a:ext cx="10836000" cy="327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rmAutofit fontScale="975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1600">
                <a:solidFill>
                  <a:srgbClr val="919191"/>
                </a:solidFill>
                <a:latin typeface="Open Sans"/>
              </a:rPr>
              <a:t>Global polypropylene forecasted market value 2014-2023</a:t>
            </a:r>
          </a:p>
        </p:txBody>
      </p:sp>
    </p:spTree>
  </p:cSld>
  <p:clrMapOvr>
    <a:masterClrMapping/>
  </p:clrMapOvr>
  <p:transition/>
  <p:timing/>
</p:sld>
</file>

<file path=ppt/slides/slide36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" name="New shape"/>
          <p:cNvSpPr/>
          <p:nvPr/>
        </p:nvSpPr>
        <p:spPr>
          <a:xfrm>
            <a:off x="10868400" y="6465600"/>
            <a:ext cx="752400" cy="154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New shape"/>
          <p:cNvSpPr/>
          <p:nvPr/>
        </p:nvSpPr>
        <p:spPr>
          <a:xfrm>
            <a:off x="763200" y="6465600"/>
            <a:ext cx="219600" cy="3996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New shape"/>
          <p:cNvSpPr/>
          <p:nvPr/>
        </p:nvSpPr>
        <p:spPr>
          <a:xfrm>
            <a:off x="8362800" y="6440400"/>
            <a:ext cx="2473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/>
          </a:bodyPr>
          <a:lstStyle/>
          <a:p>
            <a:pPr algn="r">
              <a:lnSpc>
                <a:spcPct val="100000"/>
              </a:lnSpc>
              <a:spcAft>
                <a:spcPct val="20000"/>
              </a:spcAft>
            </a:pPr>
            <a:r>
              <a:rPr sz="800">
                <a:solidFill>
                  <a:srgbClr val="555555"/>
                </a:solidFill>
                <a:latin typeface="Open Sans"/>
              </a:rPr>
              <a:t>Polypropylene (PP)</a:t>
            </a:r>
          </a:p>
        </p:txBody>
      </p:sp>
      <p:graphicFrame>
        <p:nvGraphicFramePr>
          <p:cNvPr id="3" name="ChartObject"/>
          <p:cNvGraphicFramePr/>
          <p:nvPr/>
        </p:nvGraphicFramePr>
        <p:xfrm>
          <a:off x="676800" y="1882800"/>
          <a:ext cx="10742400" cy="41040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4" name="New shape"/>
          <p:cNvSpPr/>
          <p:nvPr/>
        </p:nvSpPr>
        <p:spPr>
          <a:xfrm>
            <a:off x="1044000" y="5986800"/>
            <a:ext cx="8280000" cy="73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800" b="1">
                <a:solidFill>
                  <a:srgbClr val="555555"/>
                </a:solidFill>
                <a:latin typeface="Open Sans"/>
              </a:rPr>
              <a:t>Note: </a:t>
            </a:r>
            <a:r>
              <a:rPr sz="800">
                <a:solidFill>
                  <a:srgbClr val="555555"/>
                </a:solidFill>
                <a:latin typeface="Open Sans"/>
              </a:rPr>
              <a:t> Worldwide</a:t>
            </a:r>
          </a:p>
          <a:p>
            <a:pPr algn="l"/>
            <a:r>
              <a:rPr sz="800">
                <a:solidFill>
                  <a:srgbClr val="555555"/>
                </a:solidFill>
                <a:latin typeface="Open Sans"/>
              </a:rPr>
              <a:t>Further information regarding this statistic can be found on </a:t>
            </a:r>
            <a:r>
              <a:rPr sz="800">
                <a:solidFill>
                  <a:srgbClr val="555555"/>
                </a:solidFill>
                <a:latin typeface="Open Sans"/>
                <a:hlinkClick r:id="rId5" action="ppaction://hlinksldjump"/>
              </a:rPr>
              <a:t>page 70</a:t>
            </a:r>
            <a:r>
              <a:rPr sz="800">
                <a:solidFill>
                  <a:srgbClr val="555555"/>
                </a:solidFill>
                <a:latin typeface="Open Sans"/>
              </a:rPr>
              <a:t>.</a:t>
            </a:r>
          </a:p>
          <a:p>
            <a:pPr algn="l"/>
            <a:r>
              <a:rPr sz="800" b="1">
                <a:solidFill>
                  <a:srgbClr val="555555"/>
                </a:solidFill>
                <a:latin typeface="Open Sans"/>
              </a:rPr>
              <a:t>Source(s): </a:t>
            </a:r>
            <a:r>
              <a:rPr sz="800">
                <a:solidFill>
                  <a:srgbClr val="555555"/>
                </a:solidFill>
                <a:latin typeface="Open Sans"/>
              </a:rPr>
              <a:t>Plastics Insight; </a:t>
            </a:r>
            <a:r>
              <a:rPr sz="800">
                <a:solidFill>
                  <a:srgbClr val="555555"/>
                </a:solidFill>
                <a:latin typeface="Open Sans"/>
                <a:hlinkClick r:id="rId6"/>
              </a:rPr>
              <a:t>ID 732167</a:t>
            </a:r>
          </a:p>
        </p:txBody>
      </p:sp>
      <p:sp>
        <p:nvSpPr>
          <p:cNvPr id="5" name="New shape"/>
          <p:cNvSpPr/>
          <p:nvPr/>
        </p:nvSpPr>
        <p:spPr>
          <a:xfrm>
            <a:off x="637200" y="6494400"/>
            <a:ext cx="457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/>
          <a:lstStyle/>
          <a:p>
            <a:pPr algn="ctr">
              <a:spcAft>
                <a:spcPct val="20000"/>
              </a:spcAft>
            </a:pPr>
            <a:r>
              <a:rPr sz="1000">
                <a:solidFill>
                  <a:srgbClr val="FFFFFF"/>
                </a:solidFill>
                <a:latin typeface="Open Sans"/>
              </a:rPr>
              <a:t>30</a:t>
            </a:r>
          </a:p>
        </p:txBody>
      </p:sp>
      <p:sp>
        <p:nvSpPr>
          <p:cNvPr id="6" name="New shape"/>
          <p:cNvSpPr/>
          <p:nvPr/>
        </p:nvSpPr>
        <p:spPr>
          <a:xfrm>
            <a:off x="676800" y="630000"/>
            <a:ext cx="10836000" cy="58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 fontScale="825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3200">
                <a:solidFill>
                  <a:srgbClr val="0A85E6"/>
                </a:solidFill>
                <a:latin typeface="Open Sans Light"/>
              </a:rPr>
              <a:t>Production of polypropylene worldwide in 2016 by region (in million tons)</a:t>
            </a:r>
          </a:p>
        </p:txBody>
      </p:sp>
      <p:sp>
        <p:nvSpPr>
          <p:cNvPr id="7" name="New shape"/>
          <p:cNvSpPr/>
          <p:nvPr/>
        </p:nvSpPr>
        <p:spPr>
          <a:xfrm>
            <a:off x="676800" y="1231200"/>
            <a:ext cx="10836000" cy="327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rmAutofit fontScale="975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1600">
                <a:solidFill>
                  <a:srgbClr val="919191"/>
                </a:solidFill>
                <a:latin typeface="Open Sans"/>
              </a:rPr>
              <a:t>Global polypropylene production by region 2016</a:t>
            </a:r>
          </a:p>
        </p:txBody>
      </p:sp>
    </p:spTree>
  </p:cSld>
  <p:clrMapOvr>
    <a:masterClrMapping/>
  </p:clrMapOvr>
  <p:transition/>
  <p:timing/>
</p:sld>
</file>

<file path=ppt/slides/slide37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" name="New shape"/>
          <p:cNvSpPr/>
          <p:nvPr/>
        </p:nvSpPr>
        <p:spPr>
          <a:xfrm>
            <a:off x="10868400" y="6465600"/>
            <a:ext cx="752400" cy="154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New shape"/>
          <p:cNvSpPr/>
          <p:nvPr/>
        </p:nvSpPr>
        <p:spPr>
          <a:xfrm>
            <a:off x="763200" y="6465600"/>
            <a:ext cx="219600" cy="3996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New shape"/>
          <p:cNvSpPr/>
          <p:nvPr/>
        </p:nvSpPr>
        <p:spPr>
          <a:xfrm>
            <a:off x="8362800" y="6440400"/>
            <a:ext cx="2473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/>
          </a:bodyPr>
          <a:lstStyle/>
          <a:p>
            <a:pPr algn="r">
              <a:lnSpc>
                <a:spcPct val="100000"/>
              </a:lnSpc>
              <a:spcAft>
                <a:spcPct val="20000"/>
              </a:spcAft>
            </a:pPr>
            <a:r>
              <a:rPr sz="800">
                <a:solidFill>
                  <a:srgbClr val="555555"/>
                </a:solidFill>
                <a:latin typeface="Open Sans"/>
              </a:rPr>
              <a:t>Polypropylene (PP)</a:t>
            </a:r>
          </a:p>
        </p:txBody>
      </p:sp>
      <p:graphicFrame>
        <p:nvGraphicFramePr>
          <p:cNvPr id="3" name="ChartObject"/>
          <p:cNvGraphicFramePr/>
          <p:nvPr/>
        </p:nvGraphicFramePr>
        <p:xfrm>
          <a:off x="676800" y="2098700"/>
          <a:ext cx="10742400" cy="38881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4" name="New shape"/>
          <p:cNvSpPr/>
          <p:nvPr/>
        </p:nvSpPr>
        <p:spPr>
          <a:xfrm>
            <a:off x="4873250" y="1882800"/>
            <a:ext cx="2349500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170" tIns="46990" rIns="90170" bIns="46990" rtlCol="0" anchor="t"/>
          <a:lstStyle/>
          <a:p>
            <a:pPr algn="ctr">
              <a:spcAft>
                <a:spcPct val="20000"/>
              </a:spcAft>
            </a:pPr>
            <a:r>
              <a:rPr sz="1000">
                <a:solidFill>
                  <a:srgbClr val="0F283E"/>
                </a:solidFill>
                <a:latin typeface="Open Sans Light"/>
              </a:rPr>
              <a:t>Production in million tons</a:t>
            </a:r>
          </a:p>
        </p:txBody>
      </p:sp>
      <p:sp>
        <p:nvSpPr>
          <p:cNvPr id="5" name="New shape"/>
          <p:cNvSpPr/>
          <p:nvPr/>
        </p:nvSpPr>
        <p:spPr>
          <a:xfrm>
            <a:off x="1044000" y="5986800"/>
            <a:ext cx="8280000" cy="73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800" b="1">
                <a:solidFill>
                  <a:srgbClr val="555555"/>
                </a:solidFill>
                <a:latin typeface="Open Sans"/>
              </a:rPr>
              <a:t>Note: </a:t>
            </a:r>
            <a:r>
              <a:rPr sz="800">
                <a:solidFill>
                  <a:srgbClr val="555555"/>
                </a:solidFill>
                <a:latin typeface="Open Sans"/>
              </a:rPr>
              <a:t> Worldwide</a:t>
            </a:r>
          </a:p>
          <a:p>
            <a:pPr algn="l"/>
            <a:r>
              <a:rPr sz="800">
                <a:solidFill>
                  <a:srgbClr val="555555"/>
                </a:solidFill>
                <a:latin typeface="Open Sans"/>
              </a:rPr>
              <a:t>Further information regarding this statistic can be found on </a:t>
            </a:r>
            <a:r>
              <a:rPr sz="800">
                <a:solidFill>
                  <a:srgbClr val="555555"/>
                </a:solidFill>
                <a:latin typeface="Open Sans"/>
                <a:hlinkClick r:id="rId5" action="ppaction://hlinksldjump"/>
              </a:rPr>
              <a:t>page 71</a:t>
            </a:r>
            <a:r>
              <a:rPr sz="800">
                <a:solidFill>
                  <a:srgbClr val="555555"/>
                </a:solidFill>
                <a:latin typeface="Open Sans"/>
              </a:rPr>
              <a:t>.</a:t>
            </a:r>
          </a:p>
          <a:p>
            <a:pPr algn="l"/>
            <a:r>
              <a:rPr sz="800" b="1">
                <a:solidFill>
                  <a:srgbClr val="555555"/>
                </a:solidFill>
                <a:latin typeface="Open Sans"/>
              </a:rPr>
              <a:t>Source(s): </a:t>
            </a:r>
            <a:r>
              <a:rPr sz="800">
                <a:solidFill>
                  <a:srgbClr val="555555"/>
                </a:solidFill>
                <a:latin typeface="Open Sans"/>
              </a:rPr>
              <a:t>Plastics Insight; </a:t>
            </a:r>
            <a:r>
              <a:rPr sz="800">
                <a:solidFill>
                  <a:srgbClr val="555555"/>
                </a:solidFill>
                <a:latin typeface="Open Sans"/>
                <a:hlinkClick r:id="rId6"/>
              </a:rPr>
              <a:t>ID 858644</a:t>
            </a:r>
          </a:p>
        </p:txBody>
      </p:sp>
      <p:sp>
        <p:nvSpPr>
          <p:cNvPr id="6" name="New shape"/>
          <p:cNvSpPr/>
          <p:nvPr/>
        </p:nvSpPr>
        <p:spPr>
          <a:xfrm>
            <a:off x="637200" y="6494400"/>
            <a:ext cx="457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/>
          <a:lstStyle/>
          <a:p>
            <a:pPr algn="ctr">
              <a:spcAft>
                <a:spcPct val="20000"/>
              </a:spcAft>
            </a:pPr>
            <a:r>
              <a:rPr sz="1000">
                <a:solidFill>
                  <a:srgbClr val="FFFFFF"/>
                </a:solidFill>
                <a:latin typeface="Open Sans"/>
              </a:rPr>
              <a:t>31</a:t>
            </a:r>
          </a:p>
        </p:txBody>
      </p:sp>
      <p:sp>
        <p:nvSpPr>
          <p:cNvPr id="7" name="New shape"/>
          <p:cNvSpPr/>
          <p:nvPr/>
        </p:nvSpPr>
        <p:spPr>
          <a:xfrm>
            <a:off x="676800" y="630000"/>
            <a:ext cx="10836000" cy="58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 fontScale="725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3200">
                <a:solidFill>
                  <a:srgbClr val="0A85E6"/>
                </a:solidFill>
                <a:latin typeface="Open Sans Light"/>
              </a:rPr>
              <a:t>Polypropylene production worldwide in 2016, by select producer (in million tons)</a:t>
            </a:r>
          </a:p>
        </p:txBody>
      </p:sp>
      <p:sp>
        <p:nvSpPr>
          <p:cNvPr id="8" name="New shape"/>
          <p:cNvSpPr/>
          <p:nvPr/>
        </p:nvSpPr>
        <p:spPr>
          <a:xfrm>
            <a:off x="676800" y="1231200"/>
            <a:ext cx="10836000" cy="327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rmAutofit fontScale="975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1600">
                <a:solidFill>
                  <a:srgbClr val="919191"/>
                </a:solidFill>
                <a:latin typeface="Open Sans"/>
              </a:rPr>
              <a:t>Global polypropylene production by major producer 2016</a:t>
            </a:r>
          </a:p>
        </p:txBody>
      </p:sp>
    </p:spTree>
  </p:cSld>
  <p:clrMapOvr>
    <a:masterClrMapping/>
  </p:clrMapOvr>
  <p:transition/>
  <p:timing/>
</p:sld>
</file>

<file path=ppt/slides/slide38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" name="New shape"/>
          <p:cNvSpPr/>
          <p:nvPr/>
        </p:nvSpPr>
        <p:spPr>
          <a:xfrm>
            <a:off x="9939600" y="6141600"/>
            <a:ext cx="1501200" cy="306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New shape"/>
          <p:cNvSpPr/>
          <p:nvPr/>
        </p:nvSpPr>
        <p:spPr>
          <a:xfrm>
            <a:off x="763200" y="5986800"/>
            <a:ext cx="10692000" cy="324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New shape"/>
          <p:cNvSpPr/>
          <p:nvPr/>
        </p:nvSpPr>
        <p:spPr>
          <a:xfrm>
            <a:off x="8370001" y="-3600"/>
            <a:ext cx="3823200" cy="4536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New shape"/>
          <p:cNvSpPr/>
          <p:nvPr/>
        </p:nvSpPr>
        <p:spPr>
          <a:xfrm>
            <a:off x="676800" y="4874400"/>
            <a:ext cx="10814400" cy="10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rmAutofit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3200">
                <a:solidFill>
                  <a:srgbClr val="0F283E"/>
                </a:solidFill>
                <a:latin typeface="Open Sans"/>
              </a:rPr>
              <a:t>Polystyrene (PS)</a:t>
            </a:r>
          </a:p>
        </p:txBody>
      </p:sp>
      <p:sp>
        <p:nvSpPr>
          <p:cNvPr id="3" name="New shape"/>
          <p:cNvSpPr/>
          <p:nvPr/>
        </p:nvSpPr>
        <p:spPr>
          <a:xfrm>
            <a:off x="676800" y="4564800"/>
            <a:ext cx="3186000" cy="3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ctr">
            <a:normAutofit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1400" b="1">
                <a:solidFill>
                  <a:srgbClr val="0A85E6"/>
                </a:solidFill>
                <a:latin typeface="Open Sans"/>
              </a:rPr>
              <a:t>PLASTIC INDUSTRY WORLDWIDE</a:t>
            </a:r>
          </a:p>
        </p:txBody>
      </p:sp>
    </p:spTree>
  </p:cSld>
  <p:clrMapOvr>
    <a:masterClrMapping/>
  </p:clrMapOvr>
  <p:transition/>
  <p:timing/>
</p:sld>
</file>

<file path=ppt/slides/slide39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" name="New shape"/>
          <p:cNvSpPr/>
          <p:nvPr/>
        </p:nvSpPr>
        <p:spPr>
          <a:xfrm>
            <a:off x="10868400" y="6465600"/>
            <a:ext cx="752400" cy="154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New shape"/>
          <p:cNvSpPr/>
          <p:nvPr/>
        </p:nvSpPr>
        <p:spPr>
          <a:xfrm>
            <a:off x="763200" y="6465600"/>
            <a:ext cx="219600" cy="3996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New shape"/>
          <p:cNvSpPr/>
          <p:nvPr/>
        </p:nvSpPr>
        <p:spPr>
          <a:xfrm>
            <a:off x="8362800" y="6440400"/>
            <a:ext cx="2473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/>
          </a:bodyPr>
          <a:lstStyle/>
          <a:p>
            <a:pPr algn="r">
              <a:lnSpc>
                <a:spcPct val="100000"/>
              </a:lnSpc>
              <a:spcAft>
                <a:spcPct val="20000"/>
              </a:spcAft>
            </a:pPr>
            <a:r>
              <a:rPr sz="800">
                <a:solidFill>
                  <a:srgbClr val="555555"/>
                </a:solidFill>
                <a:latin typeface="Open Sans"/>
              </a:rPr>
              <a:t>Polystyrene (PS)</a:t>
            </a:r>
          </a:p>
        </p:txBody>
      </p:sp>
      <p:graphicFrame>
        <p:nvGraphicFramePr>
          <p:cNvPr id="3" name="ChartObject"/>
          <p:cNvGraphicFramePr/>
          <p:nvPr/>
        </p:nvGraphicFramePr>
        <p:xfrm>
          <a:off x="676800" y="1882800"/>
          <a:ext cx="10742400" cy="41040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4" name="New shape"/>
          <p:cNvSpPr/>
          <p:nvPr/>
        </p:nvSpPr>
        <p:spPr>
          <a:xfrm>
            <a:off x="1044000" y="5986800"/>
            <a:ext cx="8280000" cy="73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800" b="1">
                <a:solidFill>
                  <a:srgbClr val="555555"/>
                </a:solidFill>
                <a:latin typeface="Open Sans"/>
              </a:rPr>
              <a:t>Note: </a:t>
            </a:r>
            <a:r>
              <a:rPr sz="800">
                <a:solidFill>
                  <a:srgbClr val="555555"/>
                </a:solidFill>
                <a:latin typeface="Open Sans"/>
              </a:rPr>
              <a:t> Worldwide; 2016</a:t>
            </a:r>
          </a:p>
          <a:p>
            <a:pPr algn="l"/>
            <a:r>
              <a:rPr sz="800">
                <a:solidFill>
                  <a:srgbClr val="555555"/>
                </a:solidFill>
                <a:latin typeface="Open Sans"/>
              </a:rPr>
              <a:t>Further information regarding this statistic can be found on </a:t>
            </a:r>
            <a:r>
              <a:rPr sz="800">
                <a:solidFill>
                  <a:srgbClr val="555555"/>
                </a:solidFill>
                <a:latin typeface="Open Sans"/>
                <a:hlinkClick r:id="rId5" action="ppaction://hlinksldjump"/>
              </a:rPr>
              <a:t>page 72</a:t>
            </a:r>
            <a:r>
              <a:rPr sz="800">
                <a:solidFill>
                  <a:srgbClr val="555555"/>
                </a:solidFill>
                <a:latin typeface="Open Sans"/>
              </a:rPr>
              <a:t>.</a:t>
            </a:r>
          </a:p>
          <a:p>
            <a:pPr algn="l"/>
            <a:r>
              <a:rPr sz="800" b="1">
                <a:solidFill>
                  <a:srgbClr val="555555"/>
                </a:solidFill>
                <a:latin typeface="Open Sans"/>
              </a:rPr>
              <a:t>Source(s): </a:t>
            </a:r>
            <a:r>
              <a:rPr sz="800">
                <a:solidFill>
                  <a:srgbClr val="555555"/>
                </a:solidFill>
                <a:latin typeface="Open Sans"/>
              </a:rPr>
              <a:t>Plastics Insight; Mordor Intelligence; </a:t>
            </a:r>
            <a:r>
              <a:rPr sz="800">
                <a:solidFill>
                  <a:srgbClr val="555555"/>
                </a:solidFill>
                <a:latin typeface="Open Sans"/>
                <a:hlinkClick r:id="rId6"/>
              </a:rPr>
              <a:t>ID 856720</a:t>
            </a:r>
          </a:p>
        </p:txBody>
      </p:sp>
      <p:sp>
        <p:nvSpPr>
          <p:cNvPr id="5" name="New shape"/>
          <p:cNvSpPr/>
          <p:nvPr/>
        </p:nvSpPr>
        <p:spPr>
          <a:xfrm>
            <a:off x="637200" y="6494400"/>
            <a:ext cx="457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/>
          <a:lstStyle/>
          <a:p>
            <a:pPr algn="ctr">
              <a:spcAft>
                <a:spcPct val="20000"/>
              </a:spcAft>
            </a:pPr>
            <a:r>
              <a:rPr sz="1000">
                <a:solidFill>
                  <a:srgbClr val="FFFFFF"/>
                </a:solidFill>
                <a:latin typeface="Open Sans"/>
              </a:rPr>
              <a:t>33</a:t>
            </a:r>
          </a:p>
        </p:txBody>
      </p:sp>
      <p:sp>
        <p:nvSpPr>
          <p:cNvPr id="6" name="New shape"/>
          <p:cNvSpPr/>
          <p:nvPr/>
        </p:nvSpPr>
        <p:spPr>
          <a:xfrm>
            <a:off x="676800" y="630000"/>
            <a:ext cx="10836000" cy="58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 fontScale="650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3200">
                <a:solidFill>
                  <a:srgbClr val="0A85E6"/>
                </a:solidFill>
                <a:latin typeface="Open Sans Light"/>
              </a:rPr>
              <a:t>Forecasted global market value of polystyrene from 2016 to 2022 (in billion U.S. dollars)</a:t>
            </a:r>
          </a:p>
        </p:txBody>
      </p:sp>
      <p:sp>
        <p:nvSpPr>
          <p:cNvPr id="7" name="New shape"/>
          <p:cNvSpPr/>
          <p:nvPr/>
        </p:nvSpPr>
        <p:spPr>
          <a:xfrm>
            <a:off x="676800" y="1231200"/>
            <a:ext cx="10836000" cy="327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rmAutofit fontScale="975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1600">
                <a:solidFill>
                  <a:srgbClr val="919191"/>
                </a:solidFill>
                <a:latin typeface="Open Sans"/>
              </a:rPr>
              <a:t>Global polystyrene market value forecast 2016-2022</a:t>
            </a:r>
          </a:p>
        </p:txBody>
      </p:sp>
    </p:spTree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New shape"/>
          <p:cNvSpPr/>
          <p:nvPr/>
        </p:nvSpPr>
        <p:spPr>
          <a:xfrm>
            <a:off x="10868400" y="6465600"/>
            <a:ext cx="752400" cy="154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New shape"/>
          <p:cNvSpPr/>
          <p:nvPr/>
        </p:nvSpPr>
        <p:spPr>
          <a:xfrm>
            <a:off x="676800" y="630000"/>
            <a:ext cx="10836000" cy="58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3200">
                <a:solidFill>
                  <a:srgbClr val="0A85E6"/>
                </a:solidFill>
                <a:latin typeface="Open Sans Light"/>
              </a:rPr>
              <a:t>Table of Contents</a:t>
            </a:r>
          </a:p>
        </p:txBody>
      </p:sp>
      <p:sp>
        <p:nvSpPr>
          <p:cNvPr id="4" name="New shape"/>
          <p:cNvSpPr/>
          <p:nvPr/>
        </p:nvSpPr>
        <p:spPr>
          <a:xfrm>
            <a:off x="781200" y="1882800"/>
            <a:ext cx="10742400" cy="2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/>
          <a:lstStyle/>
          <a:p>
            <a:pPr algn="r">
              <a:spcAft>
                <a:spcPct val="20000"/>
              </a:spcAft>
            </a:pPr>
            <a:r>
              <a:rPr sz="1000">
                <a:solidFill>
                  <a:srgbClr val="0F283E"/>
                </a:solidFill>
                <a:latin typeface="Open Sans Light"/>
                <a:hlinkClick r:id="rId3" action="ppaction://hlinksldjump"/>
              </a:rPr>
              <a:t>13</a:t>
            </a:r>
          </a:p>
        </p:txBody>
      </p:sp>
      <p:sp>
        <p:nvSpPr>
          <p:cNvPr id="5" name="New shape"/>
          <p:cNvSpPr/>
          <p:nvPr/>
        </p:nvSpPr>
        <p:spPr>
          <a:xfrm>
            <a:off x="781200" y="1882800"/>
            <a:ext cx="10742400" cy="2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/>
          <a:lstStyle/>
          <a:p>
            <a:pPr algn="l">
              <a:spcAft>
                <a:spcPct val="20000"/>
              </a:spcAft>
            </a:pPr>
            <a:r>
              <a:rPr sz="1000">
                <a:solidFill>
                  <a:srgbClr val="0F283E"/>
                </a:solidFill>
                <a:latin typeface="Open Sans Light"/>
              </a:rPr>
              <a:t>Global market value HDPE 2016-2023</a:t>
            </a:r>
          </a:p>
        </p:txBody>
      </p:sp>
      <p:sp>
        <p:nvSpPr>
          <p:cNvPr id="6" name="New shape"/>
          <p:cNvSpPr/>
          <p:nvPr/>
        </p:nvSpPr>
        <p:spPr>
          <a:xfrm>
            <a:off x="781200" y="2122800"/>
            <a:ext cx="10742400" cy="2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/>
          <a:lstStyle/>
          <a:p>
            <a:pPr algn="r">
              <a:spcAft>
                <a:spcPct val="20000"/>
              </a:spcAft>
            </a:pPr>
            <a:r>
              <a:rPr sz="1000">
                <a:solidFill>
                  <a:srgbClr val="0F283E"/>
                </a:solidFill>
                <a:latin typeface="Open Sans Light"/>
                <a:hlinkClick r:id="rId4" action="ppaction://hlinksldjump"/>
              </a:rPr>
              <a:t>14</a:t>
            </a:r>
          </a:p>
        </p:txBody>
      </p:sp>
      <p:sp>
        <p:nvSpPr>
          <p:cNvPr id="7" name="New shape"/>
          <p:cNvSpPr/>
          <p:nvPr/>
        </p:nvSpPr>
        <p:spPr>
          <a:xfrm>
            <a:off x="781200" y="2122800"/>
            <a:ext cx="10742400" cy="2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/>
          <a:lstStyle/>
          <a:p>
            <a:pPr algn="l">
              <a:spcAft>
                <a:spcPct val="20000"/>
              </a:spcAft>
            </a:pPr>
            <a:r>
              <a:rPr sz="1000">
                <a:solidFill>
                  <a:srgbClr val="0F283E"/>
                </a:solidFill>
                <a:latin typeface="Open Sans Light"/>
              </a:rPr>
              <a:t>Global production volume of HDPE resin 2016-2022</a:t>
            </a:r>
          </a:p>
        </p:txBody>
      </p:sp>
      <p:sp>
        <p:nvSpPr>
          <p:cNvPr id="8" name="New shape"/>
          <p:cNvSpPr/>
          <p:nvPr/>
        </p:nvSpPr>
        <p:spPr>
          <a:xfrm>
            <a:off x="781200" y="2362800"/>
            <a:ext cx="10742400" cy="2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/>
          <a:lstStyle/>
          <a:p>
            <a:pPr algn="r">
              <a:spcAft>
                <a:spcPct val="20000"/>
              </a:spcAft>
            </a:pPr>
            <a:r>
              <a:rPr sz="1000">
                <a:solidFill>
                  <a:srgbClr val="0F283E"/>
                </a:solidFill>
                <a:latin typeface="Open Sans Light"/>
                <a:hlinkClick r:id="rId5" action="ppaction://hlinksldjump"/>
              </a:rPr>
              <a:t>15</a:t>
            </a:r>
          </a:p>
        </p:txBody>
      </p:sp>
      <p:sp>
        <p:nvSpPr>
          <p:cNvPr id="9" name="New shape"/>
          <p:cNvSpPr/>
          <p:nvPr/>
        </p:nvSpPr>
        <p:spPr>
          <a:xfrm>
            <a:off x="781200" y="2362800"/>
            <a:ext cx="10742400" cy="2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/>
          <a:lstStyle/>
          <a:p>
            <a:pPr algn="l">
              <a:spcAft>
                <a:spcPct val="20000"/>
              </a:spcAft>
            </a:pPr>
            <a:r>
              <a:rPr sz="1000">
                <a:solidFill>
                  <a:srgbClr val="0F283E"/>
                </a:solidFill>
                <a:latin typeface="Open Sans Light"/>
              </a:rPr>
              <a:t>Global high-density polyethylene production share by region 2016</a:t>
            </a:r>
          </a:p>
        </p:txBody>
      </p:sp>
      <p:sp>
        <p:nvSpPr>
          <p:cNvPr id="10" name="New shape"/>
          <p:cNvSpPr/>
          <p:nvPr/>
        </p:nvSpPr>
        <p:spPr>
          <a:xfrm>
            <a:off x="397400" y="2729800"/>
            <a:ext cx="558800" cy="406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pPr algn="l">
              <a:spcAft>
                <a:spcPct val="20000"/>
              </a:spcAft>
            </a:pPr>
            <a:r>
              <a:rPr sz="2000">
                <a:solidFill>
                  <a:srgbClr val="0F283E"/>
                </a:solidFill>
                <a:latin typeface="Open Sans Light"/>
              </a:rPr>
              <a:t>04</a:t>
            </a:r>
          </a:p>
        </p:txBody>
      </p:sp>
      <p:sp>
        <p:nvSpPr>
          <p:cNvPr id="11" name="New shape"/>
          <p:cNvSpPr/>
          <p:nvPr/>
        </p:nvSpPr>
        <p:spPr>
          <a:xfrm>
            <a:off x="676800" y="2729800"/>
            <a:ext cx="10742400" cy="337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>
            <a:spAutoFit/>
          </a:bodyPr>
          <a:lstStyle/>
          <a:p>
            <a:pPr algn="l">
              <a:spcAft>
                <a:spcPct val="20000"/>
              </a:spcAft>
            </a:pPr>
            <a:r>
              <a:rPr sz="1600">
                <a:solidFill>
                  <a:srgbClr val="0F283E"/>
                </a:solidFill>
                <a:latin typeface="Open Sans Light"/>
              </a:rPr>
              <a:t>Low-Density Polyethylene (LDPE)</a:t>
            </a:r>
          </a:p>
        </p:txBody>
      </p:sp>
      <p:sp>
        <p:nvSpPr>
          <p:cNvPr id="12" name="New shape"/>
          <p:cNvSpPr/>
          <p:nvPr/>
        </p:nvSpPr>
        <p:spPr>
          <a:xfrm>
            <a:off x="781200" y="3130740"/>
            <a:ext cx="10742400" cy="2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/>
          <a:lstStyle/>
          <a:p>
            <a:pPr algn="r">
              <a:spcAft>
                <a:spcPct val="20000"/>
              </a:spcAft>
            </a:pPr>
            <a:r>
              <a:rPr sz="1000">
                <a:solidFill>
                  <a:srgbClr val="0F283E"/>
                </a:solidFill>
                <a:latin typeface="Open Sans Light"/>
                <a:hlinkClick r:id="rId6" action="ppaction://hlinksldjump"/>
              </a:rPr>
              <a:t>17</a:t>
            </a:r>
          </a:p>
        </p:txBody>
      </p:sp>
      <p:sp>
        <p:nvSpPr>
          <p:cNvPr id="13" name="New shape"/>
          <p:cNvSpPr/>
          <p:nvPr/>
        </p:nvSpPr>
        <p:spPr>
          <a:xfrm>
            <a:off x="781200" y="3130740"/>
            <a:ext cx="10742400" cy="2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/>
          <a:lstStyle/>
          <a:p>
            <a:pPr algn="l">
              <a:spcAft>
                <a:spcPct val="20000"/>
              </a:spcAft>
            </a:pPr>
            <a:r>
              <a:rPr sz="1000">
                <a:solidFill>
                  <a:srgbClr val="0F283E"/>
                </a:solidFill>
                <a:latin typeface="Open Sans Light"/>
              </a:rPr>
              <a:t>Global market value LLDPE 2017-2022</a:t>
            </a:r>
          </a:p>
        </p:txBody>
      </p:sp>
      <p:sp>
        <p:nvSpPr>
          <p:cNvPr id="14" name="New shape"/>
          <p:cNvSpPr/>
          <p:nvPr/>
        </p:nvSpPr>
        <p:spPr>
          <a:xfrm>
            <a:off x="781200" y="3370740"/>
            <a:ext cx="10742400" cy="2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/>
          <a:lstStyle/>
          <a:p>
            <a:pPr algn="r">
              <a:spcAft>
                <a:spcPct val="20000"/>
              </a:spcAft>
            </a:pPr>
            <a:r>
              <a:rPr sz="1000">
                <a:solidFill>
                  <a:srgbClr val="0F283E"/>
                </a:solidFill>
                <a:latin typeface="Open Sans Light"/>
                <a:hlinkClick r:id="rId7" action="ppaction://hlinksldjump"/>
              </a:rPr>
              <a:t>18</a:t>
            </a:r>
          </a:p>
        </p:txBody>
      </p:sp>
      <p:sp>
        <p:nvSpPr>
          <p:cNvPr id="15" name="New shape"/>
          <p:cNvSpPr/>
          <p:nvPr/>
        </p:nvSpPr>
        <p:spPr>
          <a:xfrm>
            <a:off x="781200" y="3370740"/>
            <a:ext cx="10742400" cy="2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/>
          <a:lstStyle/>
          <a:p>
            <a:pPr algn="l">
              <a:spcAft>
                <a:spcPct val="20000"/>
              </a:spcAft>
            </a:pPr>
            <a:r>
              <a:rPr sz="1000">
                <a:solidFill>
                  <a:srgbClr val="0F283E"/>
                </a:solidFill>
                <a:latin typeface="Open Sans Light"/>
              </a:rPr>
              <a:t>Global low-density polyethylene production capacity by manufacturing plant 2017</a:t>
            </a:r>
          </a:p>
        </p:txBody>
      </p:sp>
      <p:sp>
        <p:nvSpPr>
          <p:cNvPr id="16" name="New shape"/>
          <p:cNvSpPr/>
          <p:nvPr/>
        </p:nvSpPr>
        <p:spPr>
          <a:xfrm>
            <a:off x="781200" y="3610740"/>
            <a:ext cx="10742400" cy="2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/>
          <a:lstStyle/>
          <a:p>
            <a:pPr algn="r">
              <a:spcAft>
                <a:spcPct val="20000"/>
              </a:spcAft>
            </a:pPr>
            <a:r>
              <a:rPr sz="1000">
                <a:solidFill>
                  <a:srgbClr val="0F283E"/>
                </a:solidFill>
                <a:latin typeface="Open Sans Light"/>
                <a:hlinkClick r:id="rId8" action="ppaction://hlinksldjump"/>
              </a:rPr>
              <a:t>19</a:t>
            </a:r>
          </a:p>
        </p:txBody>
      </p:sp>
      <p:sp>
        <p:nvSpPr>
          <p:cNvPr id="17" name="New shape"/>
          <p:cNvSpPr/>
          <p:nvPr/>
        </p:nvSpPr>
        <p:spPr>
          <a:xfrm>
            <a:off x="781200" y="3610740"/>
            <a:ext cx="10742400" cy="2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/>
          <a:lstStyle/>
          <a:p>
            <a:pPr algn="l">
              <a:spcAft>
                <a:spcPct val="20000"/>
              </a:spcAft>
            </a:pPr>
            <a:r>
              <a:rPr sz="1000">
                <a:solidFill>
                  <a:srgbClr val="0F283E"/>
                </a:solidFill>
                <a:latin typeface="Open Sans Light"/>
              </a:rPr>
              <a:t>Global LDPE production distribution by region 2016</a:t>
            </a:r>
          </a:p>
        </p:txBody>
      </p:sp>
      <p:sp>
        <p:nvSpPr>
          <p:cNvPr id="18" name="New shape"/>
          <p:cNvSpPr/>
          <p:nvPr/>
        </p:nvSpPr>
        <p:spPr>
          <a:xfrm>
            <a:off x="781200" y="3850741"/>
            <a:ext cx="10742400" cy="2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/>
          <a:lstStyle/>
          <a:p>
            <a:pPr algn="r">
              <a:spcAft>
                <a:spcPct val="20000"/>
              </a:spcAft>
            </a:pPr>
            <a:r>
              <a:rPr sz="1000">
                <a:solidFill>
                  <a:srgbClr val="0F283E"/>
                </a:solidFill>
                <a:latin typeface="Open Sans Light"/>
                <a:hlinkClick r:id="rId9" action="ppaction://hlinksldjump"/>
              </a:rPr>
              <a:t>20</a:t>
            </a:r>
          </a:p>
        </p:txBody>
      </p:sp>
      <p:sp>
        <p:nvSpPr>
          <p:cNvPr id="19" name="New shape"/>
          <p:cNvSpPr/>
          <p:nvPr/>
        </p:nvSpPr>
        <p:spPr>
          <a:xfrm>
            <a:off x="781200" y="3850741"/>
            <a:ext cx="10742400" cy="2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/>
          <a:lstStyle/>
          <a:p>
            <a:pPr algn="l">
              <a:spcAft>
                <a:spcPct val="20000"/>
              </a:spcAft>
            </a:pPr>
            <a:r>
              <a:rPr sz="1000">
                <a:solidFill>
                  <a:srgbClr val="0F283E"/>
                </a:solidFill>
                <a:latin typeface="Open Sans Light"/>
              </a:rPr>
              <a:t>Distribution of global LDPE and LLDPE consumption by end use 2017</a:t>
            </a:r>
          </a:p>
        </p:txBody>
      </p:sp>
      <p:sp>
        <p:nvSpPr>
          <p:cNvPr id="20" name="New shape"/>
          <p:cNvSpPr/>
          <p:nvPr/>
        </p:nvSpPr>
        <p:spPr>
          <a:xfrm>
            <a:off x="397400" y="4217741"/>
            <a:ext cx="558800" cy="406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pPr algn="l">
              <a:spcAft>
                <a:spcPct val="20000"/>
              </a:spcAft>
            </a:pPr>
            <a:r>
              <a:rPr sz="2000">
                <a:solidFill>
                  <a:srgbClr val="0F283E"/>
                </a:solidFill>
                <a:latin typeface="Open Sans Light"/>
              </a:rPr>
              <a:t>05</a:t>
            </a:r>
          </a:p>
        </p:txBody>
      </p:sp>
      <p:sp>
        <p:nvSpPr>
          <p:cNvPr id="21" name="New shape"/>
          <p:cNvSpPr/>
          <p:nvPr/>
        </p:nvSpPr>
        <p:spPr>
          <a:xfrm>
            <a:off x="676800" y="4217740"/>
            <a:ext cx="10742400" cy="337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>
            <a:spAutoFit/>
          </a:bodyPr>
          <a:lstStyle/>
          <a:p>
            <a:pPr algn="l">
              <a:spcAft>
                <a:spcPct val="20000"/>
              </a:spcAft>
            </a:pPr>
            <a:r>
              <a:rPr sz="1600">
                <a:solidFill>
                  <a:srgbClr val="0F283E"/>
                </a:solidFill>
                <a:latin typeface="Open Sans Light"/>
              </a:rPr>
              <a:t>Polyvinyl Chloride (PVC)</a:t>
            </a:r>
          </a:p>
        </p:txBody>
      </p:sp>
      <p:sp>
        <p:nvSpPr>
          <p:cNvPr id="22" name="New shape"/>
          <p:cNvSpPr/>
          <p:nvPr/>
        </p:nvSpPr>
        <p:spPr>
          <a:xfrm>
            <a:off x="781200" y="4618680"/>
            <a:ext cx="10742400" cy="2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/>
          <a:lstStyle/>
          <a:p>
            <a:pPr algn="r">
              <a:spcAft>
                <a:spcPct val="20000"/>
              </a:spcAft>
            </a:pPr>
            <a:r>
              <a:rPr sz="1000">
                <a:solidFill>
                  <a:srgbClr val="0F283E"/>
                </a:solidFill>
                <a:latin typeface="Open Sans Light"/>
                <a:hlinkClick r:id="rId10" action="ppaction://hlinksldjump"/>
              </a:rPr>
              <a:t>22</a:t>
            </a:r>
          </a:p>
        </p:txBody>
      </p:sp>
      <p:sp>
        <p:nvSpPr>
          <p:cNvPr id="23" name="New shape"/>
          <p:cNvSpPr/>
          <p:nvPr/>
        </p:nvSpPr>
        <p:spPr>
          <a:xfrm>
            <a:off x="781200" y="4618680"/>
            <a:ext cx="10742400" cy="2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/>
          <a:lstStyle/>
          <a:p>
            <a:pPr algn="l">
              <a:spcAft>
                <a:spcPct val="20000"/>
              </a:spcAft>
            </a:pPr>
            <a:r>
              <a:rPr sz="1000">
                <a:solidFill>
                  <a:srgbClr val="0F283E"/>
                </a:solidFill>
                <a:latin typeface="Open Sans Light"/>
              </a:rPr>
              <a:t>Global PVC market size weight 2013-2020</a:t>
            </a:r>
          </a:p>
        </p:txBody>
      </p:sp>
      <p:sp>
        <p:nvSpPr>
          <p:cNvPr id="24" name="New shape"/>
          <p:cNvSpPr/>
          <p:nvPr/>
        </p:nvSpPr>
        <p:spPr>
          <a:xfrm>
            <a:off x="781200" y="4858681"/>
            <a:ext cx="10742400" cy="2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/>
          <a:lstStyle/>
          <a:p>
            <a:pPr algn="r">
              <a:spcAft>
                <a:spcPct val="20000"/>
              </a:spcAft>
            </a:pPr>
            <a:r>
              <a:rPr sz="1000">
                <a:solidFill>
                  <a:srgbClr val="0F283E"/>
                </a:solidFill>
                <a:latin typeface="Open Sans Light"/>
                <a:hlinkClick r:id="rId11" action="ppaction://hlinksldjump"/>
              </a:rPr>
              <a:t>23</a:t>
            </a:r>
          </a:p>
        </p:txBody>
      </p:sp>
      <p:sp>
        <p:nvSpPr>
          <p:cNvPr id="25" name="New shape"/>
          <p:cNvSpPr/>
          <p:nvPr/>
        </p:nvSpPr>
        <p:spPr>
          <a:xfrm>
            <a:off x="781200" y="4858681"/>
            <a:ext cx="10742400" cy="2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/>
          <a:lstStyle/>
          <a:p>
            <a:pPr algn="l">
              <a:spcAft>
                <a:spcPct val="20000"/>
              </a:spcAft>
            </a:pPr>
            <a:r>
              <a:rPr sz="1000">
                <a:solidFill>
                  <a:srgbClr val="0F283E"/>
                </a:solidFill>
                <a:latin typeface="Open Sans Light"/>
              </a:rPr>
              <a:t>Global PVC market value 2015-2021</a:t>
            </a:r>
          </a:p>
        </p:txBody>
      </p:sp>
      <p:sp>
        <p:nvSpPr>
          <p:cNvPr id="26" name="New shape"/>
          <p:cNvSpPr/>
          <p:nvPr/>
        </p:nvSpPr>
        <p:spPr>
          <a:xfrm>
            <a:off x="781200" y="5098681"/>
            <a:ext cx="10742400" cy="2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/>
          <a:lstStyle/>
          <a:p>
            <a:pPr algn="r">
              <a:spcAft>
                <a:spcPct val="20000"/>
              </a:spcAft>
            </a:pPr>
            <a:r>
              <a:rPr sz="1000">
                <a:solidFill>
                  <a:srgbClr val="0F283E"/>
                </a:solidFill>
                <a:latin typeface="Open Sans Light"/>
                <a:hlinkClick r:id="rId12" action="ppaction://hlinksldjump"/>
              </a:rPr>
              <a:t>24</a:t>
            </a:r>
          </a:p>
        </p:txBody>
      </p:sp>
      <p:sp>
        <p:nvSpPr>
          <p:cNvPr id="27" name="New shape"/>
          <p:cNvSpPr/>
          <p:nvPr/>
        </p:nvSpPr>
        <p:spPr>
          <a:xfrm>
            <a:off x="781200" y="5098681"/>
            <a:ext cx="10742400" cy="2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/>
          <a:lstStyle/>
          <a:p>
            <a:pPr algn="l">
              <a:spcAft>
                <a:spcPct val="20000"/>
              </a:spcAft>
            </a:pPr>
            <a:r>
              <a:rPr sz="1000">
                <a:solidFill>
                  <a:srgbClr val="0F283E"/>
                </a:solidFill>
                <a:latin typeface="Open Sans Light"/>
              </a:rPr>
              <a:t>PVC consumption volume worldwide 2016-2022</a:t>
            </a:r>
          </a:p>
        </p:txBody>
      </p:sp>
      <p:sp>
        <p:nvSpPr>
          <p:cNvPr id="28" name="New shape"/>
          <p:cNvSpPr/>
          <p:nvPr/>
        </p:nvSpPr>
        <p:spPr>
          <a:xfrm>
            <a:off x="781200" y="5338681"/>
            <a:ext cx="10742400" cy="2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/>
          <a:lstStyle/>
          <a:p>
            <a:pPr algn="r">
              <a:spcAft>
                <a:spcPct val="20000"/>
              </a:spcAft>
            </a:pPr>
            <a:r>
              <a:rPr sz="1000">
                <a:solidFill>
                  <a:srgbClr val="0F283E"/>
                </a:solidFill>
                <a:latin typeface="Open Sans Light"/>
                <a:hlinkClick r:id="rId13" action="ppaction://hlinksldjump"/>
              </a:rPr>
              <a:t>25</a:t>
            </a:r>
          </a:p>
        </p:txBody>
      </p:sp>
      <p:sp>
        <p:nvSpPr>
          <p:cNvPr id="29" name="New shape"/>
          <p:cNvSpPr/>
          <p:nvPr/>
        </p:nvSpPr>
        <p:spPr>
          <a:xfrm>
            <a:off x="781200" y="5338681"/>
            <a:ext cx="10742400" cy="2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/>
          <a:lstStyle/>
          <a:p>
            <a:pPr algn="l">
              <a:spcAft>
                <a:spcPct val="20000"/>
              </a:spcAft>
            </a:pPr>
            <a:r>
              <a:rPr sz="1000">
                <a:solidFill>
                  <a:srgbClr val="0F283E"/>
                </a:solidFill>
                <a:latin typeface="Open Sans Light"/>
              </a:rPr>
              <a:t>Global PVC consumption by application 2017</a:t>
            </a:r>
          </a:p>
        </p:txBody>
      </p:sp>
    </p:spTree>
  </p:cSld>
  <p:clrMapOvr>
    <a:masterClrMapping/>
  </p:clrMapOvr>
  <p:transition/>
  <p:timing/>
</p:sld>
</file>

<file path=ppt/slides/slide40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" name="New shape"/>
          <p:cNvSpPr/>
          <p:nvPr/>
        </p:nvSpPr>
        <p:spPr>
          <a:xfrm>
            <a:off x="10868400" y="6465600"/>
            <a:ext cx="752400" cy="154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New shape"/>
          <p:cNvSpPr/>
          <p:nvPr/>
        </p:nvSpPr>
        <p:spPr>
          <a:xfrm>
            <a:off x="763200" y="6465600"/>
            <a:ext cx="219600" cy="3996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New shape"/>
          <p:cNvSpPr/>
          <p:nvPr/>
        </p:nvSpPr>
        <p:spPr>
          <a:xfrm>
            <a:off x="8362800" y="6440400"/>
            <a:ext cx="2473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/>
          </a:bodyPr>
          <a:lstStyle/>
          <a:p>
            <a:pPr algn="r">
              <a:lnSpc>
                <a:spcPct val="100000"/>
              </a:lnSpc>
              <a:spcAft>
                <a:spcPct val="20000"/>
              </a:spcAft>
            </a:pPr>
            <a:r>
              <a:rPr sz="800">
                <a:solidFill>
                  <a:srgbClr val="555555"/>
                </a:solidFill>
                <a:latin typeface="Open Sans"/>
              </a:rPr>
              <a:t>Polystyrene (PS)</a:t>
            </a:r>
          </a:p>
        </p:txBody>
      </p:sp>
      <p:graphicFrame>
        <p:nvGraphicFramePr>
          <p:cNvPr id="3" name="ChartObject"/>
          <p:cNvGraphicFramePr/>
          <p:nvPr/>
        </p:nvGraphicFramePr>
        <p:xfrm>
          <a:off x="676800" y="1882800"/>
          <a:ext cx="10742400" cy="41040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4" name="New shape"/>
          <p:cNvSpPr/>
          <p:nvPr/>
        </p:nvSpPr>
        <p:spPr>
          <a:xfrm>
            <a:off x="1044000" y="5986800"/>
            <a:ext cx="8280000" cy="73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800" b="1">
                <a:solidFill>
                  <a:srgbClr val="555555"/>
                </a:solidFill>
                <a:latin typeface="Open Sans"/>
              </a:rPr>
              <a:t>Note: </a:t>
            </a:r>
            <a:r>
              <a:rPr sz="800">
                <a:solidFill>
                  <a:srgbClr val="555555"/>
                </a:solidFill>
                <a:latin typeface="Open Sans"/>
              </a:rPr>
              <a:t> Worldwide; 2016</a:t>
            </a:r>
          </a:p>
          <a:p>
            <a:pPr algn="l"/>
            <a:r>
              <a:rPr sz="800">
                <a:solidFill>
                  <a:srgbClr val="555555"/>
                </a:solidFill>
                <a:latin typeface="Open Sans"/>
              </a:rPr>
              <a:t>Further information regarding this statistic can be found on </a:t>
            </a:r>
            <a:r>
              <a:rPr sz="800">
                <a:solidFill>
                  <a:srgbClr val="555555"/>
                </a:solidFill>
                <a:latin typeface="Open Sans"/>
                <a:hlinkClick r:id="rId5" action="ppaction://hlinksldjump"/>
              </a:rPr>
              <a:t>page 73</a:t>
            </a:r>
            <a:r>
              <a:rPr sz="800">
                <a:solidFill>
                  <a:srgbClr val="555555"/>
                </a:solidFill>
                <a:latin typeface="Open Sans"/>
              </a:rPr>
              <a:t>.</a:t>
            </a:r>
          </a:p>
          <a:p>
            <a:pPr algn="l"/>
            <a:r>
              <a:rPr sz="800" b="1">
                <a:solidFill>
                  <a:srgbClr val="555555"/>
                </a:solidFill>
                <a:latin typeface="Open Sans"/>
              </a:rPr>
              <a:t>Source(s): </a:t>
            </a:r>
            <a:r>
              <a:rPr sz="800">
                <a:solidFill>
                  <a:srgbClr val="555555"/>
                </a:solidFill>
                <a:latin typeface="Open Sans"/>
              </a:rPr>
              <a:t>Plastics Insight; </a:t>
            </a:r>
            <a:r>
              <a:rPr sz="800">
                <a:solidFill>
                  <a:srgbClr val="555555"/>
                </a:solidFill>
                <a:latin typeface="Open Sans"/>
                <a:hlinkClick r:id="rId6"/>
              </a:rPr>
              <a:t>ID 856709</a:t>
            </a:r>
          </a:p>
        </p:txBody>
      </p:sp>
      <p:sp>
        <p:nvSpPr>
          <p:cNvPr id="5" name="New shape"/>
          <p:cNvSpPr/>
          <p:nvPr/>
        </p:nvSpPr>
        <p:spPr>
          <a:xfrm>
            <a:off x="637200" y="6494400"/>
            <a:ext cx="457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/>
          <a:lstStyle/>
          <a:p>
            <a:pPr algn="ctr">
              <a:spcAft>
                <a:spcPct val="20000"/>
              </a:spcAft>
            </a:pPr>
            <a:r>
              <a:rPr sz="1000">
                <a:solidFill>
                  <a:srgbClr val="FFFFFF"/>
                </a:solidFill>
                <a:latin typeface="Open Sans"/>
              </a:rPr>
              <a:t>34</a:t>
            </a:r>
          </a:p>
        </p:txBody>
      </p:sp>
      <p:sp>
        <p:nvSpPr>
          <p:cNvPr id="6" name="New shape"/>
          <p:cNvSpPr/>
          <p:nvPr/>
        </p:nvSpPr>
        <p:spPr>
          <a:xfrm>
            <a:off x="676800" y="630000"/>
            <a:ext cx="10836000" cy="58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 fontScale="775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3200">
                <a:solidFill>
                  <a:srgbClr val="0A85E6"/>
                </a:solidFill>
                <a:latin typeface="Open Sans Light"/>
              </a:rPr>
              <a:t>Distribution of polystyrene production capacity worldwide in 2016, by region</a:t>
            </a:r>
          </a:p>
        </p:txBody>
      </p:sp>
      <p:sp>
        <p:nvSpPr>
          <p:cNvPr id="7" name="New shape"/>
          <p:cNvSpPr/>
          <p:nvPr/>
        </p:nvSpPr>
        <p:spPr>
          <a:xfrm>
            <a:off x="676800" y="1231200"/>
            <a:ext cx="10836000" cy="327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rmAutofit fontScale="975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1600">
                <a:solidFill>
                  <a:srgbClr val="919191"/>
                </a:solidFill>
                <a:latin typeface="Open Sans"/>
              </a:rPr>
              <a:t>Global polystyrene production capacity distribution by region 2016</a:t>
            </a:r>
          </a:p>
        </p:txBody>
      </p:sp>
    </p:spTree>
  </p:cSld>
  <p:clrMapOvr>
    <a:masterClrMapping/>
  </p:clrMapOvr>
  <p:transition/>
  <p:timing/>
</p:sld>
</file>

<file path=ppt/slides/slide4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" name="New shape"/>
          <p:cNvSpPr/>
          <p:nvPr/>
        </p:nvSpPr>
        <p:spPr>
          <a:xfrm>
            <a:off x="10868400" y="6465600"/>
            <a:ext cx="752400" cy="154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New shape"/>
          <p:cNvSpPr/>
          <p:nvPr/>
        </p:nvSpPr>
        <p:spPr>
          <a:xfrm>
            <a:off x="763200" y="6465600"/>
            <a:ext cx="219600" cy="3996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New shape"/>
          <p:cNvSpPr/>
          <p:nvPr/>
        </p:nvSpPr>
        <p:spPr>
          <a:xfrm>
            <a:off x="8362800" y="6440400"/>
            <a:ext cx="2473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/>
          </a:bodyPr>
          <a:lstStyle/>
          <a:p>
            <a:pPr algn="r">
              <a:lnSpc>
                <a:spcPct val="100000"/>
              </a:lnSpc>
              <a:spcAft>
                <a:spcPct val="20000"/>
              </a:spcAft>
            </a:pPr>
            <a:r>
              <a:rPr sz="800">
                <a:solidFill>
                  <a:srgbClr val="555555"/>
                </a:solidFill>
                <a:latin typeface="Open Sans"/>
              </a:rPr>
              <a:t>Polystyrene (PS)</a:t>
            </a:r>
          </a:p>
        </p:txBody>
      </p:sp>
      <p:graphicFrame>
        <p:nvGraphicFramePr>
          <p:cNvPr id="3" name="ChartObject"/>
          <p:cNvGraphicFramePr/>
          <p:nvPr/>
        </p:nvGraphicFramePr>
        <p:xfrm>
          <a:off x="676800" y="1882800"/>
          <a:ext cx="10742400" cy="41040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4" name="New shape"/>
          <p:cNvSpPr/>
          <p:nvPr/>
        </p:nvSpPr>
        <p:spPr>
          <a:xfrm>
            <a:off x="1044000" y="5986800"/>
            <a:ext cx="8280000" cy="73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800" b="1">
                <a:solidFill>
                  <a:srgbClr val="555555"/>
                </a:solidFill>
                <a:latin typeface="Open Sans"/>
              </a:rPr>
              <a:t>Note: </a:t>
            </a:r>
            <a:r>
              <a:rPr sz="800">
                <a:solidFill>
                  <a:srgbClr val="555555"/>
                </a:solidFill>
                <a:latin typeface="Open Sans"/>
              </a:rPr>
              <a:t> Worldwide; 2016</a:t>
            </a:r>
          </a:p>
          <a:p>
            <a:pPr algn="l"/>
            <a:r>
              <a:rPr sz="800">
                <a:solidFill>
                  <a:srgbClr val="555555"/>
                </a:solidFill>
                <a:latin typeface="Open Sans"/>
              </a:rPr>
              <a:t>Further information regarding this statistic can be found on </a:t>
            </a:r>
            <a:r>
              <a:rPr sz="800">
                <a:solidFill>
                  <a:srgbClr val="555555"/>
                </a:solidFill>
                <a:latin typeface="Open Sans"/>
                <a:hlinkClick r:id="rId5" action="ppaction://hlinksldjump"/>
              </a:rPr>
              <a:t>page 74</a:t>
            </a:r>
            <a:r>
              <a:rPr sz="800">
                <a:solidFill>
                  <a:srgbClr val="555555"/>
                </a:solidFill>
                <a:latin typeface="Open Sans"/>
              </a:rPr>
              <a:t>.</a:t>
            </a:r>
          </a:p>
          <a:p>
            <a:pPr algn="l"/>
            <a:r>
              <a:rPr sz="800" b="1">
                <a:solidFill>
                  <a:srgbClr val="555555"/>
                </a:solidFill>
                <a:latin typeface="Open Sans"/>
              </a:rPr>
              <a:t>Source(s): </a:t>
            </a:r>
            <a:r>
              <a:rPr sz="800">
                <a:solidFill>
                  <a:srgbClr val="555555"/>
                </a:solidFill>
                <a:latin typeface="Open Sans"/>
              </a:rPr>
              <a:t>TechNavio; Business Wire; </a:t>
            </a:r>
            <a:r>
              <a:rPr sz="800">
                <a:solidFill>
                  <a:srgbClr val="555555"/>
                </a:solidFill>
                <a:latin typeface="Open Sans"/>
                <a:hlinkClick r:id="rId6"/>
              </a:rPr>
              <a:t>ID 942737</a:t>
            </a:r>
          </a:p>
        </p:txBody>
      </p:sp>
      <p:sp>
        <p:nvSpPr>
          <p:cNvPr id="5" name="New shape"/>
          <p:cNvSpPr/>
          <p:nvPr/>
        </p:nvSpPr>
        <p:spPr>
          <a:xfrm>
            <a:off x="637200" y="6494400"/>
            <a:ext cx="457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/>
          <a:lstStyle/>
          <a:p>
            <a:pPr algn="ctr">
              <a:spcAft>
                <a:spcPct val="20000"/>
              </a:spcAft>
            </a:pPr>
            <a:r>
              <a:rPr sz="1000">
                <a:solidFill>
                  <a:srgbClr val="FFFFFF"/>
                </a:solidFill>
                <a:latin typeface="Open Sans"/>
              </a:rPr>
              <a:t>35</a:t>
            </a:r>
          </a:p>
        </p:txBody>
      </p:sp>
      <p:sp>
        <p:nvSpPr>
          <p:cNvPr id="6" name="New shape"/>
          <p:cNvSpPr/>
          <p:nvPr/>
        </p:nvSpPr>
        <p:spPr>
          <a:xfrm>
            <a:off x="676800" y="630000"/>
            <a:ext cx="10836000" cy="58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 fontScale="650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3200">
                <a:solidFill>
                  <a:srgbClr val="0A85E6"/>
                </a:solidFill>
                <a:latin typeface="Open Sans Light"/>
              </a:rPr>
              <a:t>Market value of expanded polystyrene worldwide in 2016 and 2021 (in million U.S. dollars)</a:t>
            </a:r>
          </a:p>
        </p:txBody>
      </p:sp>
      <p:sp>
        <p:nvSpPr>
          <p:cNvPr id="7" name="New shape"/>
          <p:cNvSpPr/>
          <p:nvPr/>
        </p:nvSpPr>
        <p:spPr>
          <a:xfrm>
            <a:off x="676800" y="1231200"/>
            <a:ext cx="10836000" cy="327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rmAutofit fontScale="975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1600">
                <a:solidFill>
                  <a:srgbClr val="919191"/>
                </a:solidFill>
                <a:latin typeface="Open Sans"/>
              </a:rPr>
              <a:t>EPS global market value 2016 &amp; 2021</a:t>
            </a:r>
          </a:p>
        </p:txBody>
      </p:sp>
    </p:spTree>
  </p:cSld>
  <p:clrMapOvr>
    <a:masterClrMapping/>
  </p:clrMapOvr>
  <p:transition/>
  <p:timing/>
</p:sld>
</file>

<file path=ppt/slides/slide42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" name="New shape"/>
          <p:cNvSpPr/>
          <p:nvPr/>
        </p:nvSpPr>
        <p:spPr>
          <a:xfrm>
            <a:off x="9939600" y="6141600"/>
            <a:ext cx="1501200" cy="306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New shape"/>
          <p:cNvSpPr/>
          <p:nvPr/>
        </p:nvSpPr>
        <p:spPr>
          <a:xfrm>
            <a:off x="763200" y="5986800"/>
            <a:ext cx="10692000" cy="324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New shape"/>
          <p:cNvSpPr/>
          <p:nvPr/>
        </p:nvSpPr>
        <p:spPr>
          <a:xfrm>
            <a:off x="8370001" y="-3600"/>
            <a:ext cx="3823200" cy="4536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New shape"/>
          <p:cNvSpPr/>
          <p:nvPr/>
        </p:nvSpPr>
        <p:spPr>
          <a:xfrm>
            <a:off x="676800" y="4874400"/>
            <a:ext cx="10814400" cy="10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rmAutofit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3200">
                <a:solidFill>
                  <a:srgbClr val="0F283E"/>
                </a:solidFill>
                <a:latin typeface="Open Sans"/>
              </a:rPr>
              <a:t>Assorted plastics</a:t>
            </a:r>
          </a:p>
        </p:txBody>
      </p:sp>
      <p:sp>
        <p:nvSpPr>
          <p:cNvPr id="3" name="New shape"/>
          <p:cNvSpPr/>
          <p:nvPr/>
        </p:nvSpPr>
        <p:spPr>
          <a:xfrm>
            <a:off x="676800" y="4564800"/>
            <a:ext cx="3186000" cy="3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ctr">
            <a:normAutofit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1400" b="1">
                <a:solidFill>
                  <a:srgbClr val="0A85E6"/>
                </a:solidFill>
                <a:latin typeface="Open Sans"/>
              </a:rPr>
              <a:t>PLASTIC INDUSTRY WORLDWIDE</a:t>
            </a:r>
          </a:p>
        </p:txBody>
      </p:sp>
    </p:spTree>
  </p:cSld>
  <p:clrMapOvr>
    <a:masterClrMapping/>
  </p:clrMapOvr>
  <p:transition/>
  <p:timing/>
</p:sld>
</file>

<file path=ppt/slides/slide43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" name="New shape"/>
          <p:cNvSpPr/>
          <p:nvPr/>
        </p:nvSpPr>
        <p:spPr>
          <a:xfrm>
            <a:off x="10868400" y="6465600"/>
            <a:ext cx="752400" cy="154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New shape"/>
          <p:cNvSpPr/>
          <p:nvPr/>
        </p:nvSpPr>
        <p:spPr>
          <a:xfrm>
            <a:off x="763200" y="6465600"/>
            <a:ext cx="219600" cy="3996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New shape"/>
          <p:cNvSpPr/>
          <p:nvPr/>
        </p:nvSpPr>
        <p:spPr>
          <a:xfrm>
            <a:off x="8362800" y="6440400"/>
            <a:ext cx="2473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/>
          </a:bodyPr>
          <a:lstStyle/>
          <a:p>
            <a:pPr algn="r">
              <a:lnSpc>
                <a:spcPct val="100000"/>
              </a:lnSpc>
              <a:spcAft>
                <a:spcPct val="20000"/>
              </a:spcAft>
            </a:pPr>
            <a:r>
              <a:rPr sz="800">
                <a:solidFill>
                  <a:srgbClr val="555555"/>
                </a:solidFill>
                <a:latin typeface="Open Sans"/>
              </a:rPr>
              <a:t>Assorted plastics</a:t>
            </a:r>
          </a:p>
        </p:txBody>
      </p:sp>
      <p:graphicFrame>
        <p:nvGraphicFramePr>
          <p:cNvPr id="3" name="ChartObject"/>
          <p:cNvGraphicFramePr/>
          <p:nvPr/>
        </p:nvGraphicFramePr>
        <p:xfrm>
          <a:off x="676800" y="1882800"/>
          <a:ext cx="10742400" cy="41040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4" name="New shape"/>
          <p:cNvSpPr/>
          <p:nvPr/>
        </p:nvSpPr>
        <p:spPr>
          <a:xfrm>
            <a:off x="1044000" y="5986800"/>
            <a:ext cx="8280000" cy="73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800" b="1">
                <a:solidFill>
                  <a:srgbClr val="555555"/>
                </a:solidFill>
                <a:latin typeface="Open Sans"/>
              </a:rPr>
              <a:t>Note: </a:t>
            </a:r>
            <a:r>
              <a:rPr sz="800">
                <a:solidFill>
                  <a:srgbClr val="555555"/>
                </a:solidFill>
                <a:latin typeface="Open Sans"/>
              </a:rPr>
              <a:t> Worldwide; 2017</a:t>
            </a:r>
          </a:p>
          <a:p>
            <a:pPr algn="l"/>
            <a:r>
              <a:rPr sz="800">
                <a:solidFill>
                  <a:srgbClr val="555555"/>
                </a:solidFill>
                <a:latin typeface="Open Sans"/>
              </a:rPr>
              <a:t>Further information regarding this statistic can be found on </a:t>
            </a:r>
            <a:r>
              <a:rPr sz="800">
                <a:solidFill>
                  <a:srgbClr val="555555"/>
                </a:solidFill>
                <a:latin typeface="Open Sans"/>
                <a:hlinkClick r:id="rId5" action="ppaction://hlinksldjump"/>
              </a:rPr>
              <a:t>page 75</a:t>
            </a:r>
            <a:r>
              <a:rPr sz="800">
                <a:solidFill>
                  <a:srgbClr val="555555"/>
                </a:solidFill>
                <a:latin typeface="Open Sans"/>
              </a:rPr>
              <a:t>.</a:t>
            </a:r>
          </a:p>
          <a:p>
            <a:pPr algn="l"/>
            <a:r>
              <a:rPr sz="800" b="1">
                <a:solidFill>
                  <a:srgbClr val="555555"/>
                </a:solidFill>
                <a:latin typeface="Open Sans"/>
              </a:rPr>
              <a:t>Source(s): </a:t>
            </a:r>
            <a:r>
              <a:rPr sz="800">
                <a:solidFill>
                  <a:srgbClr val="555555"/>
                </a:solidFill>
                <a:latin typeface="Open Sans"/>
              </a:rPr>
              <a:t>GlobeNewswire; Zion Market Research; </a:t>
            </a:r>
            <a:r>
              <a:rPr sz="800">
                <a:solidFill>
                  <a:srgbClr val="555555"/>
                </a:solidFill>
                <a:latin typeface="Open Sans"/>
                <a:hlinkClick r:id="rId6"/>
              </a:rPr>
              <a:t>ID 939706</a:t>
            </a:r>
          </a:p>
        </p:txBody>
      </p:sp>
      <p:sp>
        <p:nvSpPr>
          <p:cNvPr id="5" name="New shape"/>
          <p:cNvSpPr/>
          <p:nvPr/>
        </p:nvSpPr>
        <p:spPr>
          <a:xfrm>
            <a:off x="637200" y="6494400"/>
            <a:ext cx="457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/>
          <a:lstStyle/>
          <a:p>
            <a:pPr algn="ctr">
              <a:spcAft>
                <a:spcPct val="20000"/>
              </a:spcAft>
            </a:pPr>
            <a:r>
              <a:rPr sz="1000">
                <a:solidFill>
                  <a:srgbClr val="FFFFFF"/>
                </a:solidFill>
                <a:latin typeface="Open Sans"/>
              </a:rPr>
              <a:t>37</a:t>
            </a:r>
          </a:p>
        </p:txBody>
      </p:sp>
      <p:sp>
        <p:nvSpPr>
          <p:cNvPr id="6" name="New shape"/>
          <p:cNvSpPr/>
          <p:nvPr/>
        </p:nvSpPr>
        <p:spPr>
          <a:xfrm>
            <a:off x="676800" y="630000"/>
            <a:ext cx="10836000" cy="58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 fontScale="725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3200">
                <a:solidFill>
                  <a:srgbClr val="0A85E6"/>
                </a:solidFill>
                <a:latin typeface="Open Sans Light"/>
              </a:rPr>
              <a:t>Market value of polyethylene worldwide in 2017 and 2024 (in billion U.S. dollars)</a:t>
            </a:r>
          </a:p>
        </p:txBody>
      </p:sp>
      <p:sp>
        <p:nvSpPr>
          <p:cNvPr id="7" name="New shape"/>
          <p:cNvSpPr/>
          <p:nvPr/>
        </p:nvSpPr>
        <p:spPr>
          <a:xfrm>
            <a:off x="676800" y="1231200"/>
            <a:ext cx="10836000" cy="327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rmAutofit fontScale="975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1600">
                <a:solidFill>
                  <a:srgbClr val="919191"/>
                </a:solidFill>
                <a:latin typeface="Open Sans"/>
              </a:rPr>
              <a:t>Global market value of polyethylene 2017 &amp; 2024</a:t>
            </a:r>
          </a:p>
        </p:txBody>
      </p:sp>
    </p:spTree>
  </p:cSld>
  <p:clrMapOvr>
    <a:masterClrMapping/>
  </p:clrMapOvr>
  <p:transition/>
  <p:timing/>
</p:sld>
</file>

<file path=ppt/slides/slide44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" name="New shape"/>
          <p:cNvSpPr/>
          <p:nvPr/>
        </p:nvSpPr>
        <p:spPr>
          <a:xfrm>
            <a:off x="10868400" y="6465600"/>
            <a:ext cx="752400" cy="154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New shape"/>
          <p:cNvSpPr/>
          <p:nvPr/>
        </p:nvSpPr>
        <p:spPr>
          <a:xfrm>
            <a:off x="763200" y="6465600"/>
            <a:ext cx="219600" cy="3996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New shape"/>
          <p:cNvSpPr/>
          <p:nvPr/>
        </p:nvSpPr>
        <p:spPr>
          <a:xfrm>
            <a:off x="8362800" y="6440400"/>
            <a:ext cx="2473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/>
          </a:bodyPr>
          <a:lstStyle/>
          <a:p>
            <a:pPr algn="r">
              <a:lnSpc>
                <a:spcPct val="100000"/>
              </a:lnSpc>
              <a:spcAft>
                <a:spcPct val="20000"/>
              </a:spcAft>
            </a:pPr>
            <a:r>
              <a:rPr sz="800">
                <a:solidFill>
                  <a:srgbClr val="555555"/>
                </a:solidFill>
                <a:latin typeface="Open Sans"/>
              </a:rPr>
              <a:t>Assorted plastics</a:t>
            </a:r>
          </a:p>
        </p:txBody>
      </p:sp>
      <p:graphicFrame>
        <p:nvGraphicFramePr>
          <p:cNvPr id="3" name="ChartObject"/>
          <p:cNvGraphicFramePr/>
          <p:nvPr/>
        </p:nvGraphicFramePr>
        <p:xfrm>
          <a:off x="676800" y="2098700"/>
          <a:ext cx="10742400" cy="38881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4" name="New shape"/>
          <p:cNvSpPr/>
          <p:nvPr/>
        </p:nvSpPr>
        <p:spPr>
          <a:xfrm>
            <a:off x="4390650" y="1882800"/>
            <a:ext cx="3314700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170" tIns="46990" rIns="90170" bIns="46990" rtlCol="0" anchor="t"/>
          <a:lstStyle/>
          <a:p>
            <a:pPr algn="ctr">
              <a:spcAft>
                <a:spcPct val="20000"/>
              </a:spcAft>
            </a:pPr>
            <a:r>
              <a:rPr sz="1000">
                <a:solidFill>
                  <a:srgbClr val="0F283E"/>
                </a:solidFill>
                <a:latin typeface="Open Sans Light"/>
              </a:rPr>
              <a:t>Production capacity in thousand tons</a:t>
            </a:r>
          </a:p>
        </p:txBody>
      </p:sp>
      <p:sp>
        <p:nvSpPr>
          <p:cNvPr id="5" name="New shape"/>
          <p:cNvSpPr/>
          <p:nvPr/>
        </p:nvSpPr>
        <p:spPr>
          <a:xfrm>
            <a:off x="1044000" y="5986800"/>
            <a:ext cx="8280000" cy="73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800" b="1">
                <a:solidFill>
                  <a:srgbClr val="555555"/>
                </a:solidFill>
                <a:latin typeface="Open Sans"/>
              </a:rPr>
              <a:t>Note: </a:t>
            </a:r>
            <a:r>
              <a:rPr sz="800">
                <a:solidFill>
                  <a:srgbClr val="555555"/>
                </a:solidFill>
                <a:latin typeface="Open Sans"/>
              </a:rPr>
              <a:t> Worldwide</a:t>
            </a:r>
          </a:p>
          <a:p>
            <a:pPr algn="l"/>
            <a:r>
              <a:rPr sz="800">
                <a:solidFill>
                  <a:srgbClr val="555555"/>
                </a:solidFill>
                <a:latin typeface="Open Sans"/>
              </a:rPr>
              <a:t>Further information regarding this statistic can be found on </a:t>
            </a:r>
            <a:r>
              <a:rPr sz="800">
                <a:solidFill>
                  <a:srgbClr val="555555"/>
                </a:solidFill>
                <a:latin typeface="Open Sans"/>
                <a:hlinkClick r:id="rId5" action="ppaction://hlinksldjump"/>
              </a:rPr>
              <a:t>page 76</a:t>
            </a:r>
            <a:r>
              <a:rPr sz="800">
                <a:solidFill>
                  <a:srgbClr val="555555"/>
                </a:solidFill>
                <a:latin typeface="Open Sans"/>
              </a:rPr>
              <a:t>.</a:t>
            </a:r>
          </a:p>
          <a:p>
            <a:pPr algn="l"/>
            <a:r>
              <a:rPr sz="800" b="1">
                <a:solidFill>
                  <a:srgbClr val="555555"/>
                </a:solidFill>
                <a:latin typeface="Open Sans"/>
              </a:rPr>
              <a:t>Source(s): </a:t>
            </a:r>
            <a:r>
              <a:rPr sz="800">
                <a:solidFill>
                  <a:srgbClr val="555555"/>
                </a:solidFill>
                <a:latin typeface="Open Sans"/>
              </a:rPr>
              <a:t>Plastics Insight; </a:t>
            </a:r>
            <a:r>
              <a:rPr sz="800">
                <a:solidFill>
                  <a:srgbClr val="555555"/>
                </a:solidFill>
                <a:latin typeface="Open Sans"/>
                <a:hlinkClick r:id="rId6"/>
              </a:rPr>
              <a:t>ID 720476</a:t>
            </a:r>
          </a:p>
        </p:txBody>
      </p:sp>
      <p:sp>
        <p:nvSpPr>
          <p:cNvPr id="6" name="New shape"/>
          <p:cNvSpPr/>
          <p:nvPr/>
        </p:nvSpPr>
        <p:spPr>
          <a:xfrm>
            <a:off x="637200" y="6494400"/>
            <a:ext cx="457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/>
          <a:lstStyle/>
          <a:p>
            <a:pPr algn="ctr">
              <a:spcAft>
                <a:spcPct val="20000"/>
              </a:spcAft>
            </a:pPr>
            <a:r>
              <a:rPr sz="1000">
                <a:solidFill>
                  <a:srgbClr val="FFFFFF"/>
                </a:solidFill>
                <a:latin typeface="Open Sans"/>
              </a:rPr>
              <a:t>38</a:t>
            </a:r>
          </a:p>
        </p:txBody>
      </p:sp>
      <p:sp>
        <p:nvSpPr>
          <p:cNvPr id="7" name="New shape"/>
          <p:cNvSpPr/>
          <p:nvPr/>
        </p:nvSpPr>
        <p:spPr>
          <a:xfrm>
            <a:off x="676800" y="630000"/>
            <a:ext cx="10836000" cy="58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 fontScale="725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3200">
                <a:solidFill>
                  <a:srgbClr val="0A85E6"/>
                </a:solidFill>
                <a:latin typeface="Open Sans Light"/>
              </a:rPr>
              <a:t>Polycarbonate production capacity worldwide in 2016, by producer (in 1,000 tons)</a:t>
            </a:r>
          </a:p>
        </p:txBody>
      </p:sp>
      <p:sp>
        <p:nvSpPr>
          <p:cNvPr id="8" name="New shape"/>
          <p:cNvSpPr/>
          <p:nvPr/>
        </p:nvSpPr>
        <p:spPr>
          <a:xfrm>
            <a:off x="676800" y="1231200"/>
            <a:ext cx="10836000" cy="327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rmAutofit fontScale="975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1600">
                <a:solidFill>
                  <a:srgbClr val="919191"/>
                </a:solidFill>
                <a:latin typeface="Open Sans"/>
              </a:rPr>
              <a:t>Global polycarbonate production capacity by producer 2016</a:t>
            </a:r>
          </a:p>
        </p:txBody>
      </p:sp>
    </p:spTree>
  </p:cSld>
  <p:clrMapOvr>
    <a:masterClrMapping/>
  </p:clrMapOvr>
  <p:transition/>
  <p:timing/>
</p:sld>
</file>

<file path=ppt/slides/slide45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" name="New shape"/>
          <p:cNvSpPr/>
          <p:nvPr/>
        </p:nvSpPr>
        <p:spPr>
          <a:xfrm>
            <a:off x="10868400" y="6465600"/>
            <a:ext cx="752400" cy="154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New shape"/>
          <p:cNvSpPr/>
          <p:nvPr/>
        </p:nvSpPr>
        <p:spPr>
          <a:xfrm>
            <a:off x="763200" y="6465600"/>
            <a:ext cx="219600" cy="3996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New shape"/>
          <p:cNvSpPr/>
          <p:nvPr/>
        </p:nvSpPr>
        <p:spPr>
          <a:xfrm>
            <a:off x="8362800" y="6440400"/>
            <a:ext cx="2473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/>
          </a:bodyPr>
          <a:lstStyle/>
          <a:p>
            <a:pPr algn="r">
              <a:lnSpc>
                <a:spcPct val="100000"/>
              </a:lnSpc>
              <a:spcAft>
                <a:spcPct val="20000"/>
              </a:spcAft>
            </a:pPr>
            <a:r>
              <a:rPr sz="800">
                <a:solidFill>
                  <a:srgbClr val="555555"/>
                </a:solidFill>
                <a:latin typeface="Open Sans"/>
              </a:rPr>
              <a:t>Assorted plastics</a:t>
            </a:r>
          </a:p>
        </p:txBody>
      </p:sp>
      <p:graphicFrame>
        <p:nvGraphicFramePr>
          <p:cNvPr id="3" name="ChartObject"/>
          <p:cNvGraphicFramePr/>
          <p:nvPr/>
        </p:nvGraphicFramePr>
        <p:xfrm>
          <a:off x="676800" y="1882800"/>
          <a:ext cx="10742400" cy="41040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4" name="New shape"/>
          <p:cNvSpPr/>
          <p:nvPr/>
        </p:nvSpPr>
        <p:spPr>
          <a:xfrm>
            <a:off x="1044000" y="5986800"/>
            <a:ext cx="8280000" cy="73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800" b="1">
                <a:solidFill>
                  <a:srgbClr val="555555"/>
                </a:solidFill>
                <a:latin typeface="Open Sans"/>
              </a:rPr>
              <a:t>Note: </a:t>
            </a:r>
            <a:r>
              <a:rPr sz="800">
                <a:solidFill>
                  <a:srgbClr val="555555"/>
                </a:solidFill>
                <a:latin typeface="Open Sans"/>
              </a:rPr>
              <a:t> Worldwide; 2011 to 2018</a:t>
            </a:r>
          </a:p>
          <a:p>
            <a:pPr algn="l"/>
            <a:r>
              <a:rPr sz="800">
                <a:solidFill>
                  <a:srgbClr val="555555"/>
                </a:solidFill>
                <a:latin typeface="Open Sans"/>
              </a:rPr>
              <a:t>Further information regarding this statistic can be found on </a:t>
            </a:r>
            <a:r>
              <a:rPr sz="800">
                <a:solidFill>
                  <a:srgbClr val="555555"/>
                </a:solidFill>
                <a:latin typeface="Open Sans"/>
                <a:hlinkClick r:id="rId5" action="ppaction://hlinksldjump"/>
              </a:rPr>
              <a:t>page 77</a:t>
            </a:r>
            <a:r>
              <a:rPr sz="800">
                <a:solidFill>
                  <a:srgbClr val="555555"/>
                </a:solidFill>
                <a:latin typeface="Open Sans"/>
              </a:rPr>
              <a:t>.</a:t>
            </a:r>
          </a:p>
          <a:p>
            <a:pPr algn="l"/>
            <a:r>
              <a:rPr sz="800" b="1">
                <a:solidFill>
                  <a:srgbClr val="555555"/>
                </a:solidFill>
                <a:latin typeface="Open Sans"/>
              </a:rPr>
              <a:t>Source(s): </a:t>
            </a:r>
            <a:r>
              <a:rPr sz="800">
                <a:solidFill>
                  <a:srgbClr val="555555"/>
                </a:solidFill>
                <a:latin typeface="Open Sans"/>
              </a:rPr>
              <a:t>Covestro; </a:t>
            </a:r>
            <a:r>
              <a:rPr sz="800">
                <a:solidFill>
                  <a:srgbClr val="555555"/>
                </a:solidFill>
                <a:latin typeface="Open Sans"/>
                <a:hlinkClick r:id="rId6"/>
              </a:rPr>
              <a:t>ID 750965</a:t>
            </a:r>
          </a:p>
        </p:txBody>
      </p:sp>
      <p:sp>
        <p:nvSpPr>
          <p:cNvPr id="5" name="New shape"/>
          <p:cNvSpPr/>
          <p:nvPr/>
        </p:nvSpPr>
        <p:spPr>
          <a:xfrm>
            <a:off x="637200" y="6494400"/>
            <a:ext cx="457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/>
          <a:lstStyle/>
          <a:p>
            <a:pPr algn="ctr">
              <a:spcAft>
                <a:spcPct val="20000"/>
              </a:spcAft>
            </a:pPr>
            <a:r>
              <a:rPr sz="1000">
                <a:solidFill>
                  <a:srgbClr val="FFFFFF"/>
                </a:solidFill>
                <a:latin typeface="Open Sans"/>
              </a:rPr>
              <a:t>39</a:t>
            </a:r>
          </a:p>
        </p:txBody>
      </p:sp>
      <p:sp>
        <p:nvSpPr>
          <p:cNvPr id="6" name="New shape"/>
          <p:cNvSpPr/>
          <p:nvPr/>
        </p:nvSpPr>
        <p:spPr>
          <a:xfrm>
            <a:off x="676800" y="630000"/>
            <a:ext cx="10836000" cy="58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 fontScale="850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3200">
                <a:solidFill>
                  <a:srgbClr val="0A85E6"/>
                </a:solidFill>
                <a:latin typeface="Open Sans Light"/>
              </a:rPr>
              <a:t>Polycarbonates demand worldwide from 2011 to 2022 (in million tons)</a:t>
            </a:r>
          </a:p>
        </p:txBody>
      </p:sp>
      <p:sp>
        <p:nvSpPr>
          <p:cNvPr id="7" name="New shape"/>
          <p:cNvSpPr/>
          <p:nvPr/>
        </p:nvSpPr>
        <p:spPr>
          <a:xfrm>
            <a:off x="676800" y="1231200"/>
            <a:ext cx="10836000" cy="327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rmAutofit fontScale="975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1600">
                <a:solidFill>
                  <a:srgbClr val="919191"/>
                </a:solidFill>
                <a:latin typeface="Open Sans"/>
              </a:rPr>
              <a:t>Global polycarbonates demand 2011-2022</a:t>
            </a:r>
          </a:p>
        </p:txBody>
      </p:sp>
    </p:spTree>
  </p:cSld>
  <p:clrMapOvr>
    <a:masterClrMapping/>
  </p:clrMapOvr>
  <p:transition/>
  <p:timing/>
</p:sld>
</file>

<file path=ppt/slides/slide46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" name="New shape"/>
          <p:cNvSpPr/>
          <p:nvPr/>
        </p:nvSpPr>
        <p:spPr>
          <a:xfrm>
            <a:off x="10868400" y="6465600"/>
            <a:ext cx="752400" cy="154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New shape"/>
          <p:cNvSpPr/>
          <p:nvPr/>
        </p:nvSpPr>
        <p:spPr>
          <a:xfrm>
            <a:off x="763200" y="6465600"/>
            <a:ext cx="219600" cy="3996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New shape"/>
          <p:cNvSpPr/>
          <p:nvPr/>
        </p:nvSpPr>
        <p:spPr>
          <a:xfrm>
            <a:off x="8362800" y="6440400"/>
            <a:ext cx="2473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/>
          </a:bodyPr>
          <a:lstStyle/>
          <a:p>
            <a:pPr algn="r">
              <a:lnSpc>
                <a:spcPct val="100000"/>
              </a:lnSpc>
              <a:spcAft>
                <a:spcPct val="20000"/>
              </a:spcAft>
            </a:pPr>
            <a:r>
              <a:rPr sz="800">
                <a:solidFill>
                  <a:srgbClr val="555555"/>
                </a:solidFill>
                <a:latin typeface="Open Sans"/>
              </a:rPr>
              <a:t>Assorted plastics</a:t>
            </a:r>
          </a:p>
        </p:txBody>
      </p:sp>
      <p:graphicFrame>
        <p:nvGraphicFramePr>
          <p:cNvPr id="3" name="ChartObject"/>
          <p:cNvGraphicFramePr/>
          <p:nvPr/>
        </p:nvGraphicFramePr>
        <p:xfrm>
          <a:off x="676800" y="1882800"/>
          <a:ext cx="10742400" cy="41040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4" name="New shape"/>
          <p:cNvSpPr/>
          <p:nvPr/>
        </p:nvSpPr>
        <p:spPr>
          <a:xfrm>
            <a:off x="1044000" y="5986800"/>
            <a:ext cx="8280000" cy="73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800" b="1">
                <a:solidFill>
                  <a:srgbClr val="555555"/>
                </a:solidFill>
                <a:latin typeface="Open Sans"/>
              </a:rPr>
              <a:t>Note: </a:t>
            </a:r>
            <a:r>
              <a:rPr sz="800">
                <a:solidFill>
                  <a:srgbClr val="555555"/>
                </a:solidFill>
                <a:latin typeface="Open Sans"/>
              </a:rPr>
              <a:t> Worldwide; 2013 to 2018</a:t>
            </a:r>
          </a:p>
          <a:p>
            <a:pPr algn="l"/>
            <a:r>
              <a:rPr sz="800">
                <a:solidFill>
                  <a:srgbClr val="555555"/>
                </a:solidFill>
                <a:latin typeface="Open Sans"/>
              </a:rPr>
              <a:t>Further information regarding this statistic can be found on </a:t>
            </a:r>
            <a:r>
              <a:rPr sz="800">
                <a:solidFill>
                  <a:srgbClr val="555555"/>
                </a:solidFill>
                <a:latin typeface="Open Sans"/>
                <a:hlinkClick r:id="rId5" action="ppaction://hlinksldjump"/>
              </a:rPr>
              <a:t>page 78</a:t>
            </a:r>
            <a:r>
              <a:rPr sz="800">
                <a:solidFill>
                  <a:srgbClr val="555555"/>
                </a:solidFill>
                <a:latin typeface="Open Sans"/>
              </a:rPr>
              <a:t>.</a:t>
            </a:r>
          </a:p>
          <a:p>
            <a:pPr algn="l"/>
            <a:r>
              <a:rPr sz="800" b="1">
                <a:solidFill>
                  <a:srgbClr val="555555"/>
                </a:solidFill>
                <a:latin typeface="Open Sans"/>
              </a:rPr>
              <a:t>Source(s): </a:t>
            </a:r>
            <a:r>
              <a:rPr sz="800">
                <a:solidFill>
                  <a:srgbClr val="555555"/>
                </a:solidFill>
                <a:latin typeface="Open Sans"/>
              </a:rPr>
              <a:t>Plastics Insight; GlobalData; </a:t>
            </a:r>
            <a:r>
              <a:rPr sz="800">
                <a:solidFill>
                  <a:srgbClr val="555555"/>
                </a:solidFill>
                <a:latin typeface="Open Sans"/>
                <a:hlinkClick r:id="rId6"/>
              </a:rPr>
              <a:t>ID 856670</a:t>
            </a:r>
          </a:p>
        </p:txBody>
      </p:sp>
      <p:sp>
        <p:nvSpPr>
          <p:cNvPr id="5" name="New shape"/>
          <p:cNvSpPr/>
          <p:nvPr/>
        </p:nvSpPr>
        <p:spPr>
          <a:xfrm>
            <a:off x="637200" y="6494400"/>
            <a:ext cx="457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/>
          <a:lstStyle/>
          <a:p>
            <a:pPr algn="ctr">
              <a:spcAft>
                <a:spcPct val="20000"/>
              </a:spcAft>
            </a:pPr>
            <a:r>
              <a:rPr sz="1000">
                <a:solidFill>
                  <a:srgbClr val="FFFFFF"/>
                </a:solidFill>
                <a:latin typeface="Open Sans"/>
              </a:rPr>
              <a:t>40</a:t>
            </a:r>
          </a:p>
        </p:txBody>
      </p:sp>
      <p:sp>
        <p:nvSpPr>
          <p:cNvPr id="6" name="New shape"/>
          <p:cNvSpPr/>
          <p:nvPr/>
        </p:nvSpPr>
        <p:spPr>
          <a:xfrm>
            <a:off x="676800" y="630000"/>
            <a:ext cx="10836000" cy="58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 fontScale="625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3200">
                <a:solidFill>
                  <a:srgbClr val="0A85E6"/>
                </a:solidFill>
                <a:latin typeface="Open Sans Light"/>
              </a:rPr>
              <a:t>Production capacity of acrylonitrile butadiene styrene worldwide from 2013 to 2023 (in million metric tons)</a:t>
            </a:r>
          </a:p>
        </p:txBody>
      </p:sp>
      <p:sp>
        <p:nvSpPr>
          <p:cNvPr id="7" name="New shape"/>
          <p:cNvSpPr/>
          <p:nvPr/>
        </p:nvSpPr>
        <p:spPr>
          <a:xfrm>
            <a:off x="676800" y="1231200"/>
            <a:ext cx="10836000" cy="327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rmAutofit fontScale="975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1600">
                <a:solidFill>
                  <a:srgbClr val="919191"/>
                </a:solidFill>
                <a:latin typeface="Open Sans"/>
              </a:rPr>
              <a:t>Global ABS production capacity 2013-2023</a:t>
            </a:r>
          </a:p>
        </p:txBody>
      </p:sp>
    </p:spTree>
  </p:cSld>
  <p:clrMapOvr>
    <a:masterClrMapping/>
  </p:clrMapOvr>
  <p:transition/>
  <p:timing/>
</p:sld>
</file>

<file path=ppt/slides/slide47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" name="New shape"/>
          <p:cNvSpPr/>
          <p:nvPr/>
        </p:nvSpPr>
        <p:spPr>
          <a:xfrm>
            <a:off x="10868400" y="6465600"/>
            <a:ext cx="752400" cy="154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New shape"/>
          <p:cNvSpPr/>
          <p:nvPr/>
        </p:nvSpPr>
        <p:spPr>
          <a:xfrm>
            <a:off x="763200" y="6465600"/>
            <a:ext cx="219600" cy="3996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New shape"/>
          <p:cNvSpPr/>
          <p:nvPr/>
        </p:nvSpPr>
        <p:spPr>
          <a:xfrm>
            <a:off x="8362800" y="6440400"/>
            <a:ext cx="2473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/>
          </a:bodyPr>
          <a:lstStyle/>
          <a:p>
            <a:pPr algn="r">
              <a:lnSpc>
                <a:spcPct val="100000"/>
              </a:lnSpc>
              <a:spcAft>
                <a:spcPct val="20000"/>
              </a:spcAft>
            </a:pPr>
            <a:r>
              <a:rPr sz="800">
                <a:solidFill>
                  <a:srgbClr val="555555"/>
                </a:solidFill>
                <a:latin typeface="Open Sans"/>
              </a:rPr>
              <a:t>Assorted plastics</a:t>
            </a:r>
          </a:p>
        </p:txBody>
      </p:sp>
      <p:graphicFrame>
        <p:nvGraphicFramePr>
          <p:cNvPr id="3" name="ChartObject"/>
          <p:cNvGraphicFramePr/>
          <p:nvPr/>
        </p:nvGraphicFramePr>
        <p:xfrm>
          <a:off x="676800" y="1882800"/>
          <a:ext cx="10742400" cy="41040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4" name="New shape"/>
          <p:cNvSpPr/>
          <p:nvPr/>
        </p:nvSpPr>
        <p:spPr>
          <a:xfrm>
            <a:off x="1044000" y="5986800"/>
            <a:ext cx="8280000" cy="73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800" b="1">
                <a:solidFill>
                  <a:srgbClr val="555555"/>
                </a:solidFill>
                <a:latin typeface="Open Sans"/>
              </a:rPr>
              <a:t>Note: </a:t>
            </a:r>
            <a:r>
              <a:rPr sz="800">
                <a:solidFill>
                  <a:srgbClr val="555555"/>
                </a:solidFill>
                <a:latin typeface="Open Sans"/>
              </a:rPr>
              <a:t> Worldwide</a:t>
            </a:r>
          </a:p>
          <a:p>
            <a:pPr algn="l"/>
            <a:r>
              <a:rPr sz="800">
                <a:solidFill>
                  <a:srgbClr val="555555"/>
                </a:solidFill>
                <a:latin typeface="Open Sans"/>
              </a:rPr>
              <a:t>Further information regarding this statistic can be found on </a:t>
            </a:r>
            <a:r>
              <a:rPr sz="800">
                <a:solidFill>
                  <a:srgbClr val="555555"/>
                </a:solidFill>
                <a:latin typeface="Open Sans"/>
                <a:hlinkClick r:id="rId5" action="ppaction://hlinksldjump"/>
              </a:rPr>
              <a:t>page 79</a:t>
            </a:r>
            <a:r>
              <a:rPr sz="800">
                <a:solidFill>
                  <a:srgbClr val="555555"/>
                </a:solidFill>
                <a:latin typeface="Open Sans"/>
              </a:rPr>
              <a:t>.</a:t>
            </a:r>
          </a:p>
          <a:p>
            <a:pPr algn="l"/>
            <a:r>
              <a:rPr sz="800" b="1">
                <a:solidFill>
                  <a:srgbClr val="555555"/>
                </a:solidFill>
                <a:latin typeface="Open Sans"/>
              </a:rPr>
              <a:t>Source(s): </a:t>
            </a:r>
            <a:r>
              <a:rPr sz="800">
                <a:solidFill>
                  <a:srgbClr val="555555"/>
                </a:solidFill>
                <a:latin typeface="Open Sans"/>
              </a:rPr>
              <a:t>Plastics Insight; </a:t>
            </a:r>
            <a:r>
              <a:rPr sz="800">
                <a:solidFill>
                  <a:srgbClr val="555555"/>
                </a:solidFill>
                <a:latin typeface="Open Sans"/>
                <a:hlinkClick r:id="rId6"/>
              </a:rPr>
              <a:t>ID 856679</a:t>
            </a:r>
          </a:p>
        </p:txBody>
      </p:sp>
      <p:sp>
        <p:nvSpPr>
          <p:cNvPr id="5" name="New shape"/>
          <p:cNvSpPr/>
          <p:nvPr/>
        </p:nvSpPr>
        <p:spPr>
          <a:xfrm>
            <a:off x="637200" y="6494400"/>
            <a:ext cx="457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/>
          <a:lstStyle/>
          <a:p>
            <a:pPr algn="ctr">
              <a:spcAft>
                <a:spcPct val="20000"/>
              </a:spcAft>
            </a:pPr>
            <a:r>
              <a:rPr sz="1000">
                <a:solidFill>
                  <a:srgbClr val="FFFFFF"/>
                </a:solidFill>
                <a:latin typeface="Open Sans"/>
              </a:rPr>
              <a:t>41</a:t>
            </a:r>
          </a:p>
        </p:txBody>
      </p:sp>
      <p:sp>
        <p:nvSpPr>
          <p:cNvPr id="6" name="New shape"/>
          <p:cNvSpPr/>
          <p:nvPr/>
        </p:nvSpPr>
        <p:spPr>
          <a:xfrm>
            <a:off x="676800" y="630000"/>
            <a:ext cx="10836000" cy="58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 fontScale="625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3200">
                <a:solidFill>
                  <a:srgbClr val="0A85E6"/>
                </a:solidFill>
                <a:latin typeface="Open Sans Light"/>
              </a:rPr>
              <a:t>Distribution of acrylonitrile butadiene styrene production capacity worldwide in 2016, by region</a:t>
            </a:r>
          </a:p>
        </p:txBody>
      </p:sp>
      <p:sp>
        <p:nvSpPr>
          <p:cNvPr id="7" name="New shape"/>
          <p:cNvSpPr/>
          <p:nvPr/>
        </p:nvSpPr>
        <p:spPr>
          <a:xfrm>
            <a:off x="676800" y="1231200"/>
            <a:ext cx="10836000" cy="327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rmAutofit fontScale="975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1600">
                <a:solidFill>
                  <a:srgbClr val="919191"/>
                </a:solidFill>
                <a:latin typeface="Open Sans"/>
              </a:rPr>
              <a:t>Global ABS production distribution by region 2016</a:t>
            </a:r>
          </a:p>
        </p:txBody>
      </p:sp>
    </p:spTree>
  </p:cSld>
  <p:clrMapOvr>
    <a:masterClrMapping/>
  </p:clrMapOvr>
  <p:transition/>
  <p:timing/>
</p:sld>
</file>

<file path=ppt/slides/slide48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" name="New shape"/>
          <p:cNvSpPr/>
          <p:nvPr/>
        </p:nvSpPr>
        <p:spPr>
          <a:xfrm>
            <a:off x="10868400" y="6465600"/>
            <a:ext cx="752400" cy="154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New shape"/>
          <p:cNvSpPr/>
          <p:nvPr/>
        </p:nvSpPr>
        <p:spPr>
          <a:xfrm>
            <a:off x="763200" y="6465600"/>
            <a:ext cx="219600" cy="3996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New shape"/>
          <p:cNvSpPr/>
          <p:nvPr/>
        </p:nvSpPr>
        <p:spPr>
          <a:xfrm>
            <a:off x="8362800" y="6440400"/>
            <a:ext cx="2473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/>
          </a:bodyPr>
          <a:lstStyle/>
          <a:p>
            <a:pPr algn="r">
              <a:lnSpc>
                <a:spcPct val="100000"/>
              </a:lnSpc>
              <a:spcAft>
                <a:spcPct val="20000"/>
              </a:spcAft>
            </a:pPr>
            <a:r>
              <a:rPr sz="800">
                <a:solidFill>
                  <a:srgbClr val="555555"/>
                </a:solidFill>
                <a:latin typeface="Open Sans"/>
              </a:rPr>
              <a:t>Assorted plastics</a:t>
            </a:r>
          </a:p>
        </p:txBody>
      </p:sp>
      <p:graphicFrame>
        <p:nvGraphicFramePr>
          <p:cNvPr id="3" name="ChartObject"/>
          <p:cNvGraphicFramePr/>
          <p:nvPr/>
        </p:nvGraphicFramePr>
        <p:xfrm>
          <a:off x="676800" y="1882800"/>
          <a:ext cx="10742400" cy="41040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4" name="New shape"/>
          <p:cNvSpPr/>
          <p:nvPr/>
        </p:nvSpPr>
        <p:spPr>
          <a:xfrm>
            <a:off x="1044000" y="5986800"/>
            <a:ext cx="8280000" cy="73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800" b="1">
                <a:solidFill>
                  <a:srgbClr val="555555"/>
                </a:solidFill>
                <a:latin typeface="Open Sans"/>
              </a:rPr>
              <a:t>Note: </a:t>
            </a:r>
            <a:r>
              <a:rPr sz="800">
                <a:solidFill>
                  <a:srgbClr val="555555"/>
                </a:solidFill>
                <a:latin typeface="Open Sans"/>
              </a:rPr>
              <a:t> Worldwide; 2012</a:t>
            </a:r>
          </a:p>
          <a:p>
            <a:pPr algn="l"/>
            <a:r>
              <a:rPr sz="800">
                <a:solidFill>
                  <a:srgbClr val="555555"/>
                </a:solidFill>
                <a:latin typeface="Open Sans"/>
              </a:rPr>
              <a:t>Further information regarding this statistic can be found on </a:t>
            </a:r>
            <a:r>
              <a:rPr sz="800">
                <a:solidFill>
                  <a:srgbClr val="555555"/>
                </a:solidFill>
                <a:latin typeface="Open Sans"/>
                <a:hlinkClick r:id="rId5" action="ppaction://hlinksldjump"/>
              </a:rPr>
              <a:t>page 80</a:t>
            </a:r>
            <a:r>
              <a:rPr sz="800">
                <a:solidFill>
                  <a:srgbClr val="555555"/>
                </a:solidFill>
                <a:latin typeface="Open Sans"/>
              </a:rPr>
              <a:t>.</a:t>
            </a:r>
          </a:p>
          <a:p>
            <a:pPr algn="l"/>
            <a:r>
              <a:rPr sz="800" b="1">
                <a:solidFill>
                  <a:srgbClr val="555555"/>
                </a:solidFill>
                <a:latin typeface="Open Sans"/>
              </a:rPr>
              <a:t>Source(s): </a:t>
            </a:r>
            <a:r>
              <a:rPr sz="800">
                <a:solidFill>
                  <a:srgbClr val="555555"/>
                </a:solidFill>
                <a:latin typeface="Open Sans"/>
              </a:rPr>
              <a:t>Ineos Styrolution; </a:t>
            </a:r>
            <a:r>
              <a:rPr sz="800">
                <a:solidFill>
                  <a:srgbClr val="555555"/>
                </a:solidFill>
                <a:latin typeface="Open Sans"/>
                <a:hlinkClick r:id="rId6"/>
              </a:rPr>
              <a:t>ID 650442</a:t>
            </a:r>
          </a:p>
        </p:txBody>
      </p:sp>
      <p:sp>
        <p:nvSpPr>
          <p:cNvPr id="5" name="New shape"/>
          <p:cNvSpPr/>
          <p:nvPr/>
        </p:nvSpPr>
        <p:spPr>
          <a:xfrm>
            <a:off x="637200" y="6494400"/>
            <a:ext cx="457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/>
          <a:lstStyle/>
          <a:p>
            <a:pPr algn="ctr">
              <a:spcAft>
                <a:spcPct val="20000"/>
              </a:spcAft>
            </a:pPr>
            <a:r>
              <a:rPr sz="1000">
                <a:solidFill>
                  <a:srgbClr val="FFFFFF"/>
                </a:solidFill>
                <a:latin typeface="Open Sans"/>
              </a:rPr>
              <a:t>42</a:t>
            </a:r>
          </a:p>
        </p:txBody>
      </p:sp>
      <p:sp>
        <p:nvSpPr>
          <p:cNvPr id="6" name="New shape"/>
          <p:cNvSpPr/>
          <p:nvPr/>
        </p:nvSpPr>
        <p:spPr>
          <a:xfrm>
            <a:off x="676800" y="630000"/>
            <a:ext cx="10836000" cy="58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 fontScale="775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3200">
                <a:solidFill>
                  <a:srgbClr val="0A85E6"/>
                </a:solidFill>
                <a:latin typeface="Open Sans Light"/>
              </a:rPr>
              <a:t>Distribution of the forecasted global demand for styrene in 2020, by region</a:t>
            </a:r>
          </a:p>
        </p:txBody>
      </p:sp>
      <p:sp>
        <p:nvSpPr>
          <p:cNvPr id="7" name="New shape"/>
          <p:cNvSpPr/>
          <p:nvPr/>
        </p:nvSpPr>
        <p:spPr>
          <a:xfrm>
            <a:off x="676800" y="1231200"/>
            <a:ext cx="10836000" cy="327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rmAutofit fontScale="975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1600">
                <a:solidFill>
                  <a:srgbClr val="919191"/>
                </a:solidFill>
                <a:latin typeface="Open Sans"/>
              </a:rPr>
              <a:t>Forecasted global demand distribution for styrene by region 2020</a:t>
            </a:r>
          </a:p>
        </p:txBody>
      </p:sp>
    </p:spTree>
  </p:cSld>
  <p:clrMapOvr>
    <a:masterClrMapping/>
  </p:clrMapOvr>
  <p:transition/>
  <p:timing/>
</p:sld>
</file>

<file path=ppt/slides/slide49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" name="New shape"/>
          <p:cNvSpPr/>
          <p:nvPr/>
        </p:nvSpPr>
        <p:spPr>
          <a:xfrm>
            <a:off x="9939600" y="6141600"/>
            <a:ext cx="1501200" cy="306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New shape"/>
          <p:cNvSpPr/>
          <p:nvPr/>
        </p:nvSpPr>
        <p:spPr>
          <a:xfrm>
            <a:off x="763200" y="5986800"/>
            <a:ext cx="10692000" cy="324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New shape"/>
          <p:cNvSpPr/>
          <p:nvPr/>
        </p:nvSpPr>
        <p:spPr>
          <a:xfrm>
            <a:off x="8370001" y="-3600"/>
            <a:ext cx="3823200" cy="4536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New shape"/>
          <p:cNvSpPr/>
          <p:nvPr/>
        </p:nvSpPr>
        <p:spPr>
          <a:xfrm>
            <a:off x="676800" y="4874400"/>
            <a:ext cx="10814400" cy="10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rmAutofit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3200">
                <a:solidFill>
                  <a:srgbClr val="0F283E"/>
                </a:solidFill>
                <a:latin typeface="Open Sans"/>
              </a:rPr>
              <a:t>Recycling</a:t>
            </a:r>
          </a:p>
        </p:txBody>
      </p:sp>
      <p:sp>
        <p:nvSpPr>
          <p:cNvPr id="3" name="New shape"/>
          <p:cNvSpPr/>
          <p:nvPr/>
        </p:nvSpPr>
        <p:spPr>
          <a:xfrm>
            <a:off x="676800" y="4564800"/>
            <a:ext cx="3186000" cy="3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ctr">
            <a:normAutofit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1400" b="1">
                <a:solidFill>
                  <a:srgbClr val="0A85E6"/>
                </a:solidFill>
                <a:latin typeface="Open Sans"/>
              </a:rPr>
              <a:t>PLASTIC INDUSTRY WORLDWIDE</a:t>
            </a:r>
          </a:p>
        </p:txBody>
      </p:sp>
    </p:spTree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New shape"/>
          <p:cNvSpPr/>
          <p:nvPr/>
        </p:nvSpPr>
        <p:spPr>
          <a:xfrm>
            <a:off x="10868400" y="6465600"/>
            <a:ext cx="752400" cy="154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New shape"/>
          <p:cNvSpPr/>
          <p:nvPr/>
        </p:nvSpPr>
        <p:spPr>
          <a:xfrm>
            <a:off x="676800" y="630000"/>
            <a:ext cx="10836000" cy="58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3200">
                <a:solidFill>
                  <a:srgbClr val="0A85E6"/>
                </a:solidFill>
                <a:latin typeface="Open Sans Light"/>
              </a:rPr>
              <a:t>Table of Contents</a:t>
            </a:r>
          </a:p>
        </p:txBody>
      </p:sp>
      <p:sp>
        <p:nvSpPr>
          <p:cNvPr id="4" name="New shape"/>
          <p:cNvSpPr/>
          <p:nvPr/>
        </p:nvSpPr>
        <p:spPr>
          <a:xfrm>
            <a:off x="781200" y="1882800"/>
            <a:ext cx="10742400" cy="2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/>
          <a:lstStyle/>
          <a:p>
            <a:pPr algn="r">
              <a:spcAft>
                <a:spcPct val="20000"/>
              </a:spcAft>
            </a:pPr>
            <a:r>
              <a:rPr sz="1000">
                <a:solidFill>
                  <a:srgbClr val="0F283E"/>
                </a:solidFill>
                <a:latin typeface="Open Sans Light"/>
                <a:hlinkClick r:id="rId3" action="ppaction://hlinksldjump"/>
              </a:rPr>
              <a:t>26</a:t>
            </a:r>
          </a:p>
        </p:txBody>
      </p:sp>
      <p:sp>
        <p:nvSpPr>
          <p:cNvPr id="5" name="New shape"/>
          <p:cNvSpPr/>
          <p:nvPr/>
        </p:nvSpPr>
        <p:spPr>
          <a:xfrm>
            <a:off x="781200" y="1882800"/>
            <a:ext cx="10742400" cy="2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/>
          <a:lstStyle/>
          <a:p>
            <a:pPr algn="l">
              <a:spcAft>
                <a:spcPct val="20000"/>
              </a:spcAft>
            </a:pPr>
            <a:r>
              <a:rPr sz="1000">
                <a:solidFill>
                  <a:srgbClr val="0F283E"/>
                </a:solidFill>
                <a:latin typeface="Open Sans Light"/>
              </a:rPr>
              <a:t>PVC consumption volume worldwide by region 2017</a:t>
            </a:r>
          </a:p>
        </p:txBody>
      </p:sp>
      <p:sp>
        <p:nvSpPr>
          <p:cNvPr id="6" name="New shape"/>
          <p:cNvSpPr/>
          <p:nvPr/>
        </p:nvSpPr>
        <p:spPr>
          <a:xfrm>
            <a:off x="781200" y="2122800"/>
            <a:ext cx="10742400" cy="2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/>
          <a:lstStyle/>
          <a:p>
            <a:pPr algn="r">
              <a:spcAft>
                <a:spcPct val="20000"/>
              </a:spcAft>
            </a:pPr>
            <a:r>
              <a:rPr sz="1000">
                <a:solidFill>
                  <a:srgbClr val="0F283E"/>
                </a:solidFill>
                <a:latin typeface="Open Sans Light"/>
                <a:hlinkClick r:id="rId4" action="ppaction://hlinksldjump"/>
              </a:rPr>
              <a:t>27</a:t>
            </a:r>
          </a:p>
        </p:txBody>
      </p:sp>
      <p:sp>
        <p:nvSpPr>
          <p:cNvPr id="7" name="New shape"/>
          <p:cNvSpPr/>
          <p:nvPr/>
        </p:nvSpPr>
        <p:spPr>
          <a:xfrm>
            <a:off x="781200" y="2122800"/>
            <a:ext cx="10742400" cy="2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/>
          <a:lstStyle/>
          <a:p>
            <a:pPr algn="l">
              <a:spcAft>
                <a:spcPct val="20000"/>
              </a:spcAft>
            </a:pPr>
            <a:r>
              <a:rPr sz="1000">
                <a:solidFill>
                  <a:srgbClr val="0F283E"/>
                </a:solidFill>
                <a:latin typeface="Open Sans Light"/>
              </a:rPr>
              <a:t>PVC polymer leading importing countries worldwide 2016</a:t>
            </a:r>
          </a:p>
        </p:txBody>
      </p:sp>
      <p:sp>
        <p:nvSpPr>
          <p:cNvPr id="8" name="New shape"/>
          <p:cNvSpPr/>
          <p:nvPr/>
        </p:nvSpPr>
        <p:spPr>
          <a:xfrm>
            <a:off x="397400" y="2489800"/>
            <a:ext cx="558800" cy="406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pPr algn="l">
              <a:spcAft>
                <a:spcPct val="20000"/>
              </a:spcAft>
            </a:pPr>
            <a:r>
              <a:rPr sz="2000">
                <a:solidFill>
                  <a:srgbClr val="0F283E"/>
                </a:solidFill>
                <a:latin typeface="Open Sans Light"/>
              </a:rPr>
              <a:t>06</a:t>
            </a:r>
          </a:p>
        </p:txBody>
      </p:sp>
      <p:sp>
        <p:nvSpPr>
          <p:cNvPr id="9" name="New shape"/>
          <p:cNvSpPr/>
          <p:nvPr/>
        </p:nvSpPr>
        <p:spPr>
          <a:xfrm>
            <a:off x="676800" y="2489800"/>
            <a:ext cx="10742400" cy="337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>
            <a:spAutoFit/>
          </a:bodyPr>
          <a:lstStyle/>
          <a:p>
            <a:pPr algn="l">
              <a:spcAft>
                <a:spcPct val="20000"/>
              </a:spcAft>
            </a:pPr>
            <a:r>
              <a:rPr sz="1600">
                <a:solidFill>
                  <a:srgbClr val="0F283E"/>
                </a:solidFill>
                <a:latin typeface="Open Sans Light"/>
              </a:rPr>
              <a:t>Polypropylene (PP)</a:t>
            </a:r>
          </a:p>
        </p:txBody>
      </p:sp>
      <p:sp>
        <p:nvSpPr>
          <p:cNvPr id="10" name="New shape"/>
          <p:cNvSpPr/>
          <p:nvPr/>
        </p:nvSpPr>
        <p:spPr>
          <a:xfrm>
            <a:off x="781200" y="2890740"/>
            <a:ext cx="10742400" cy="2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/>
          <a:lstStyle/>
          <a:p>
            <a:pPr algn="r">
              <a:spcAft>
                <a:spcPct val="20000"/>
              </a:spcAft>
            </a:pPr>
            <a:r>
              <a:rPr sz="1000">
                <a:solidFill>
                  <a:srgbClr val="0F283E"/>
                </a:solidFill>
                <a:latin typeface="Open Sans Light"/>
                <a:hlinkClick r:id="rId5" action="ppaction://hlinksldjump"/>
              </a:rPr>
              <a:t>29</a:t>
            </a:r>
          </a:p>
        </p:txBody>
      </p:sp>
      <p:sp>
        <p:nvSpPr>
          <p:cNvPr id="11" name="New shape"/>
          <p:cNvSpPr/>
          <p:nvPr/>
        </p:nvSpPr>
        <p:spPr>
          <a:xfrm>
            <a:off x="781200" y="2890740"/>
            <a:ext cx="10742400" cy="2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/>
          <a:lstStyle/>
          <a:p>
            <a:pPr algn="l">
              <a:spcAft>
                <a:spcPct val="20000"/>
              </a:spcAft>
            </a:pPr>
            <a:r>
              <a:rPr sz="1000">
                <a:solidFill>
                  <a:srgbClr val="0F283E"/>
                </a:solidFill>
                <a:latin typeface="Open Sans Light"/>
              </a:rPr>
              <a:t>Global polypropylene forecasted market value 2014-2023</a:t>
            </a:r>
          </a:p>
        </p:txBody>
      </p:sp>
      <p:sp>
        <p:nvSpPr>
          <p:cNvPr id="12" name="New shape"/>
          <p:cNvSpPr/>
          <p:nvPr/>
        </p:nvSpPr>
        <p:spPr>
          <a:xfrm>
            <a:off x="781200" y="3130740"/>
            <a:ext cx="10742400" cy="2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/>
          <a:lstStyle/>
          <a:p>
            <a:pPr algn="r">
              <a:spcAft>
                <a:spcPct val="20000"/>
              </a:spcAft>
            </a:pPr>
            <a:r>
              <a:rPr sz="1000">
                <a:solidFill>
                  <a:srgbClr val="0F283E"/>
                </a:solidFill>
                <a:latin typeface="Open Sans Light"/>
                <a:hlinkClick r:id="rId6" action="ppaction://hlinksldjump"/>
              </a:rPr>
              <a:t>30</a:t>
            </a:r>
          </a:p>
        </p:txBody>
      </p:sp>
      <p:sp>
        <p:nvSpPr>
          <p:cNvPr id="13" name="New shape"/>
          <p:cNvSpPr/>
          <p:nvPr/>
        </p:nvSpPr>
        <p:spPr>
          <a:xfrm>
            <a:off x="781200" y="3130740"/>
            <a:ext cx="10742400" cy="2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/>
          <a:lstStyle/>
          <a:p>
            <a:pPr algn="l">
              <a:spcAft>
                <a:spcPct val="20000"/>
              </a:spcAft>
            </a:pPr>
            <a:r>
              <a:rPr sz="1000">
                <a:solidFill>
                  <a:srgbClr val="0F283E"/>
                </a:solidFill>
                <a:latin typeface="Open Sans Light"/>
              </a:rPr>
              <a:t>Global polypropylene production by region 2016</a:t>
            </a:r>
          </a:p>
        </p:txBody>
      </p:sp>
      <p:sp>
        <p:nvSpPr>
          <p:cNvPr id="14" name="New shape"/>
          <p:cNvSpPr/>
          <p:nvPr/>
        </p:nvSpPr>
        <p:spPr>
          <a:xfrm>
            <a:off x="781200" y="3370740"/>
            <a:ext cx="10742400" cy="2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/>
          <a:lstStyle/>
          <a:p>
            <a:pPr algn="r">
              <a:spcAft>
                <a:spcPct val="20000"/>
              </a:spcAft>
            </a:pPr>
            <a:r>
              <a:rPr sz="1000">
                <a:solidFill>
                  <a:srgbClr val="0F283E"/>
                </a:solidFill>
                <a:latin typeface="Open Sans Light"/>
                <a:hlinkClick r:id="rId7" action="ppaction://hlinksldjump"/>
              </a:rPr>
              <a:t>31</a:t>
            </a:r>
          </a:p>
        </p:txBody>
      </p:sp>
      <p:sp>
        <p:nvSpPr>
          <p:cNvPr id="15" name="New shape"/>
          <p:cNvSpPr/>
          <p:nvPr/>
        </p:nvSpPr>
        <p:spPr>
          <a:xfrm>
            <a:off x="781200" y="3370740"/>
            <a:ext cx="10742400" cy="2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/>
          <a:lstStyle/>
          <a:p>
            <a:pPr algn="l">
              <a:spcAft>
                <a:spcPct val="20000"/>
              </a:spcAft>
            </a:pPr>
            <a:r>
              <a:rPr sz="1000">
                <a:solidFill>
                  <a:srgbClr val="0F283E"/>
                </a:solidFill>
                <a:latin typeface="Open Sans Light"/>
              </a:rPr>
              <a:t>Global polypropylene production by major producer 2016</a:t>
            </a:r>
          </a:p>
        </p:txBody>
      </p:sp>
      <p:sp>
        <p:nvSpPr>
          <p:cNvPr id="16" name="New shape"/>
          <p:cNvSpPr/>
          <p:nvPr/>
        </p:nvSpPr>
        <p:spPr>
          <a:xfrm>
            <a:off x="397400" y="3737740"/>
            <a:ext cx="558800" cy="406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pPr algn="l">
              <a:spcAft>
                <a:spcPct val="20000"/>
              </a:spcAft>
            </a:pPr>
            <a:r>
              <a:rPr sz="2000">
                <a:solidFill>
                  <a:srgbClr val="0F283E"/>
                </a:solidFill>
                <a:latin typeface="Open Sans Light"/>
              </a:rPr>
              <a:t>07</a:t>
            </a:r>
          </a:p>
        </p:txBody>
      </p:sp>
      <p:sp>
        <p:nvSpPr>
          <p:cNvPr id="17" name="New shape"/>
          <p:cNvSpPr/>
          <p:nvPr/>
        </p:nvSpPr>
        <p:spPr>
          <a:xfrm>
            <a:off x="676800" y="3737740"/>
            <a:ext cx="10742400" cy="337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>
            <a:spAutoFit/>
          </a:bodyPr>
          <a:lstStyle/>
          <a:p>
            <a:pPr algn="l">
              <a:spcAft>
                <a:spcPct val="20000"/>
              </a:spcAft>
            </a:pPr>
            <a:r>
              <a:rPr sz="1600">
                <a:solidFill>
                  <a:srgbClr val="0F283E"/>
                </a:solidFill>
                <a:latin typeface="Open Sans Light"/>
              </a:rPr>
              <a:t>Polystyrene (PS)</a:t>
            </a:r>
          </a:p>
        </p:txBody>
      </p:sp>
      <p:sp>
        <p:nvSpPr>
          <p:cNvPr id="18" name="New shape"/>
          <p:cNvSpPr/>
          <p:nvPr/>
        </p:nvSpPr>
        <p:spPr>
          <a:xfrm>
            <a:off x="781200" y="4138680"/>
            <a:ext cx="10742400" cy="2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/>
          <a:lstStyle/>
          <a:p>
            <a:pPr algn="r">
              <a:spcAft>
                <a:spcPct val="20000"/>
              </a:spcAft>
            </a:pPr>
            <a:r>
              <a:rPr sz="1000">
                <a:solidFill>
                  <a:srgbClr val="0F283E"/>
                </a:solidFill>
                <a:latin typeface="Open Sans Light"/>
                <a:hlinkClick r:id="rId8" action="ppaction://hlinksldjump"/>
              </a:rPr>
              <a:t>33</a:t>
            </a:r>
          </a:p>
        </p:txBody>
      </p:sp>
      <p:sp>
        <p:nvSpPr>
          <p:cNvPr id="19" name="New shape"/>
          <p:cNvSpPr/>
          <p:nvPr/>
        </p:nvSpPr>
        <p:spPr>
          <a:xfrm>
            <a:off x="781200" y="4138680"/>
            <a:ext cx="10742400" cy="2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/>
          <a:lstStyle/>
          <a:p>
            <a:pPr algn="l">
              <a:spcAft>
                <a:spcPct val="20000"/>
              </a:spcAft>
            </a:pPr>
            <a:r>
              <a:rPr sz="1000">
                <a:solidFill>
                  <a:srgbClr val="0F283E"/>
                </a:solidFill>
                <a:latin typeface="Open Sans Light"/>
              </a:rPr>
              <a:t>Global polystyrene market value forecast 2016-2022</a:t>
            </a:r>
          </a:p>
        </p:txBody>
      </p:sp>
      <p:sp>
        <p:nvSpPr>
          <p:cNvPr id="20" name="New shape"/>
          <p:cNvSpPr/>
          <p:nvPr/>
        </p:nvSpPr>
        <p:spPr>
          <a:xfrm>
            <a:off x="781200" y="4378680"/>
            <a:ext cx="10742400" cy="2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/>
          <a:lstStyle/>
          <a:p>
            <a:pPr algn="r">
              <a:spcAft>
                <a:spcPct val="20000"/>
              </a:spcAft>
            </a:pPr>
            <a:r>
              <a:rPr sz="1000">
                <a:solidFill>
                  <a:srgbClr val="0F283E"/>
                </a:solidFill>
                <a:latin typeface="Open Sans Light"/>
                <a:hlinkClick r:id="rId9" action="ppaction://hlinksldjump"/>
              </a:rPr>
              <a:t>34</a:t>
            </a:r>
          </a:p>
        </p:txBody>
      </p:sp>
      <p:sp>
        <p:nvSpPr>
          <p:cNvPr id="21" name="New shape"/>
          <p:cNvSpPr/>
          <p:nvPr/>
        </p:nvSpPr>
        <p:spPr>
          <a:xfrm>
            <a:off x="781200" y="4378680"/>
            <a:ext cx="10742400" cy="2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/>
          <a:lstStyle/>
          <a:p>
            <a:pPr algn="l">
              <a:spcAft>
                <a:spcPct val="20000"/>
              </a:spcAft>
            </a:pPr>
            <a:r>
              <a:rPr sz="1000">
                <a:solidFill>
                  <a:srgbClr val="0F283E"/>
                </a:solidFill>
                <a:latin typeface="Open Sans Light"/>
              </a:rPr>
              <a:t>Global polystyrene production capacity distribution by region 2016</a:t>
            </a:r>
          </a:p>
        </p:txBody>
      </p:sp>
      <p:sp>
        <p:nvSpPr>
          <p:cNvPr id="22" name="New shape"/>
          <p:cNvSpPr/>
          <p:nvPr/>
        </p:nvSpPr>
        <p:spPr>
          <a:xfrm>
            <a:off x="781200" y="4618680"/>
            <a:ext cx="10742400" cy="2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/>
          <a:lstStyle/>
          <a:p>
            <a:pPr algn="r">
              <a:spcAft>
                <a:spcPct val="20000"/>
              </a:spcAft>
            </a:pPr>
            <a:r>
              <a:rPr sz="1000">
                <a:solidFill>
                  <a:srgbClr val="0F283E"/>
                </a:solidFill>
                <a:latin typeface="Open Sans Light"/>
                <a:hlinkClick r:id="rId10" action="ppaction://hlinksldjump"/>
              </a:rPr>
              <a:t>35</a:t>
            </a:r>
          </a:p>
        </p:txBody>
      </p:sp>
      <p:sp>
        <p:nvSpPr>
          <p:cNvPr id="23" name="New shape"/>
          <p:cNvSpPr/>
          <p:nvPr/>
        </p:nvSpPr>
        <p:spPr>
          <a:xfrm>
            <a:off x="781200" y="4618680"/>
            <a:ext cx="10742400" cy="2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/>
          <a:lstStyle/>
          <a:p>
            <a:pPr algn="l">
              <a:spcAft>
                <a:spcPct val="20000"/>
              </a:spcAft>
            </a:pPr>
            <a:r>
              <a:rPr sz="1000">
                <a:solidFill>
                  <a:srgbClr val="0F283E"/>
                </a:solidFill>
                <a:latin typeface="Open Sans Light"/>
              </a:rPr>
              <a:t>EPS global market value 2016 &amp; 2021</a:t>
            </a:r>
          </a:p>
        </p:txBody>
      </p:sp>
      <p:sp>
        <p:nvSpPr>
          <p:cNvPr id="24" name="New shape"/>
          <p:cNvSpPr/>
          <p:nvPr/>
        </p:nvSpPr>
        <p:spPr>
          <a:xfrm>
            <a:off x="397400" y="4985681"/>
            <a:ext cx="558800" cy="406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pPr algn="l">
              <a:spcAft>
                <a:spcPct val="20000"/>
              </a:spcAft>
            </a:pPr>
            <a:r>
              <a:rPr sz="2000">
                <a:solidFill>
                  <a:srgbClr val="0F283E"/>
                </a:solidFill>
                <a:latin typeface="Open Sans Light"/>
              </a:rPr>
              <a:t>08</a:t>
            </a:r>
          </a:p>
        </p:txBody>
      </p:sp>
      <p:sp>
        <p:nvSpPr>
          <p:cNvPr id="25" name="New shape"/>
          <p:cNvSpPr/>
          <p:nvPr/>
        </p:nvSpPr>
        <p:spPr>
          <a:xfrm>
            <a:off x="676800" y="4985680"/>
            <a:ext cx="10742400" cy="337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>
            <a:spAutoFit/>
          </a:bodyPr>
          <a:lstStyle/>
          <a:p>
            <a:pPr algn="l">
              <a:spcAft>
                <a:spcPct val="20000"/>
              </a:spcAft>
            </a:pPr>
            <a:r>
              <a:rPr sz="1600">
                <a:solidFill>
                  <a:srgbClr val="0F283E"/>
                </a:solidFill>
                <a:latin typeface="Open Sans Light"/>
              </a:rPr>
              <a:t>Assorted plastics</a:t>
            </a:r>
          </a:p>
        </p:txBody>
      </p:sp>
      <p:sp>
        <p:nvSpPr>
          <p:cNvPr id="26" name="New shape"/>
          <p:cNvSpPr/>
          <p:nvPr/>
        </p:nvSpPr>
        <p:spPr>
          <a:xfrm>
            <a:off x="781200" y="5386620"/>
            <a:ext cx="10742400" cy="2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/>
          <a:lstStyle/>
          <a:p>
            <a:pPr algn="r">
              <a:spcAft>
                <a:spcPct val="20000"/>
              </a:spcAft>
            </a:pPr>
            <a:r>
              <a:rPr sz="1000">
                <a:solidFill>
                  <a:srgbClr val="0F283E"/>
                </a:solidFill>
                <a:latin typeface="Open Sans Light"/>
                <a:hlinkClick r:id="rId11" action="ppaction://hlinksldjump"/>
              </a:rPr>
              <a:t>37</a:t>
            </a:r>
          </a:p>
        </p:txBody>
      </p:sp>
      <p:sp>
        <p:nvSpPr>
          <p:cNvPr id="27" name="New shape"/>
          <p:cNvSpPr/>
          <p:nvPr/>
        </p:nvSpPr>
        <p:spPr>
          <a:xfrm>
            <a:off x="781200" y="5386620"/>
            <a:ext cx="10742400" cy="2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/>
          <a:lstStyle/>
          <a:p>
            <a:pPr algn="l">
              <a:spcAft>
                <a:spcPct val="20000"/>
              </a:spcAft>
            </a:pPr>
            <a:r>
              <a:rPr sz="1000">
                <a:solidFill>
                  <a:srgbClr val="0F283E"/>
                </a:solidFill>
                <a:latin typeface="Open Sans Light"/>
              </a:rPr>
              <a:t>Global market value of polyethylene 2017 &amp; 2024</a:t>
            </a:r>
          </a:p>
        </p:txBody>
      </p:sp>
    </p:spTree>
  </p:cSld>
  <p:clrMapOvr>
    <a:masterClrMapping/>
  </p:clrMapOvr>
  <p:transition/>
  <p:timing/>
</p:sld>
</file>

<file path=ppt/slides/slide50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" name="New shape"/>
          <p:cNvSpPr/>
          <p:nvPr/>
        </p:nvSpPr>
        <p:spPr>
          <a:xfrm>
            <a:off x="10868400" y="6465600"/>
            <a:ext cx="752400" cy="154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New shape"/>
          <p:cNvSpPr/>
          <p:nvPr/>
        </p:nvSpPr>
        <p:spPr>
          <a:xfrm>
            <a:off x="763200" y="6465600"/>
            <a:ext cx="219600" cy="3996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New shape"/>
          <p:cNvSpPr/>
          <p:nvPr/>
        </p:nvSpPr>
        <p:spPr>
          <a:xfrm>
            <a:off x="8362800" y="6440400"/>
            <a:ext cx="2473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/>
          </a:bodyPr>
          <a:lstStyle/>
          <a:p>
            <a:pPr algn="r">
              <a:lnSpc>
                <a:spcPct val="100000"/>
              </a:lnSpc>
              <a:spcAft>
                <a:spcPct val="20000"/>
              </a:spcAft>
            </a:pPr>
            <a:r>
              <a:rPr sz="800">
                <a:solidFill>
                  <a:srgbClr val="555555"/>
                </a:solidFill>
                <a:latin typeface="Open Sans"/>
              </a:rPr>
              <a:t>Recycling</a:t>
            </a:r>
          </a:p>
        </p:txBody>
      </p:sp>
      <p:graphicFrame>
        <p:nvGraphicFramePr>
          <p:cNvPr id="3" name="ChartObject"/>
          <p:cNvGraphicFramePr/>
          <p:nvPr/>
        </p:nvGraphicFramePr>
        <p:xfrm>
          <a:off x="676800" y="1882800"/>
          <a:ext cx="10742400" cy="41040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4" name="New shape"/>
          <p:cNvSpPr/>
          <p:nvPr/>
        </p:nvSpPr>
        <p:spPr>
          <a:xfrm>
            <a:off x="1044000" y="5986800"/>
            <a:ext cx="8280000" cy="73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800" b="1">
                <a:solidFill>
                  <a:srgbClr val="555555"/>
                </a:solidFill>
                <a:latin typeface="Open Sans"/>
              </a:rPr>
              <a:t>Note: </a:t>
            </a:r>
            <a:r>
              <a:rPr sz="800">
                <a:solidFill>
                  <a:srgbClr val="555555"/>
                </a:solidFill>
                <a:latin typeface="Open Sans"/>
              </a:rPr>
              <a:t> Worldwide; 2014 to 2016</a:t>
            </a:r>
          </a:p>
          <a:p>
            <a:pPr algn="l"/>
            <a:r>
              <a:rPr sz="800">
                <a:solidFill>
                  <a:srgbClr val="555555"/>
                </a:solidFill>
                <a:latin typeface="Open Sans"/>
              </a:rPr>
              <a:t>Further information regarding this statistic can be found on </a:t>
            </a:r>
            <a:r>
              <a:rPr sz="800">
                <a:solidFill>
                  <a:srgbClr val="555555"/>
                </a:solidFill>
                <a:latin typeface="Open Sans"/>
                <a:hlinkClick r:id="rId5" action="ppaction://hlinksldjump"/>
              </a:rPr>
              <a:t>page 81</a:t>
            </a:r>
            <a:r>
              <a:rPr sz="800">
                <a:solidFill>
                  <a:srgbClr val="555555"/>
                </a:solidFill>
                <a:latin typeface="Open Sans"/>
              </a:rPr>
              <a:t>.</a:t>
            </a:r>
          </a:p>
          <a:p>
            <a:pPr algn="l"/>
            <a:r>
              <a:rPr sz="800" b="1">
                <a:solidFill>
                  <a:srgbClr val="555555"/>
                </a:solidFill>
                <a:latin typeface="Open Sans"/>
              </a:rPr>
              <a:t>Source(s): </a:t>
            </a:r>
            <a:r>
              <a:rPr sz="800">
                <a:solidFill>
                  <a:srgbClr val="555555"/>
                </a:solidFill>
                <a:latin typeface="Open Sans"/>
              </a:rPr>
              <a:t>Transparency Market Research; MarketWatch; </a:t>
            </a:r>
            <a:r>
              <a:rPr sz="800">
                <a:solidFill>
                  <a:srgbClr val="555555"/>
                </a:solidFill>
                <a:latin typeface="Open Sans"/>
                <a:hlinkClick r:id="rId6"/>
              </a:rPr>
              <a:t>ID 620768</a:t>
            </a:r>
          </a:p>
        </p:txBody>
      </p:sp>
      <p:sp>
        <p:nvSpPr>
          <p:cNvPr id="5" name="New shape"/>
          <p:cNvSpPr/>
          <p:nvPr/>
        </p:nvSpPr>
        <p:spPr>
          <a:xfrm>
            <a:off x="637200" y="6494400"/>
            <a:ext cx="457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/>
          <a:lstStyle/>
          <a:p>
            <a:pPr algn="ctr">
              <a:spcAft>
                <a:spcPct val="20000"/>
              </a:spcAft>
            </a:pPr>
            <a:r>
              <a:rPr sz="1000">
                <a:solidFill>
                  <a:srgbClr val="FFFFFF"/>
                </a:solidFill>
                <a:latin typeface="Open Sans"/>
              </a:rPr>
              <a:t>44</a:t>
            </a:r>
          </a:p>
        </p:txBody>
      </p:sp>
      <p:sp>
        <p:nvSpPr>
          <p:cNvPr id="6" name="New shape"/>
          <p:cNvSpPr/>
          <p:nvPr/>
        </p:nvSpPr>
        <p:spPr>
          <a:xfrm>
            <a:off x="676800" y="630000"/>
            <a:ext cx="10836000" cy="58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 fontScale="625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3200">
                <a:solidFill>
                  <a:srgbClr val="0A85E6"/>
                </a:solidFill>
                <a:latin typeface="Open Sans Light"/>
              </a:rPr>
              <a:t>Projected global market size for recycled plastic and waste to oil in 2014 and 2024 (in million U.S. dollars)</a:t>
            </a:r>
          </a:p>
        </p:txBody>
      </p:sp>
      <p:sp>
        <p:nvSpPr>
          <p:cNvPr id="7" name="New shape"/>
          <p:cNvSpPr/>
          <p:nvPr/>
        </p:nvSpPr>
        <p:spPr>
          <a:xfrm>
            <a:off x="676800" y="1231200"/>
            <a:ext cx="10836000" cy="327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rmAutofit fontScale="975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1600">
                <a:solidFill>
                  <a:srgbClr val="919191"/>
                </a:solidFill>
                <a:latin typeface="Open Sans"/>
              </a:rPr>
              <a:t>Global market for recycled plastic and waste to oil 2014-2024</a:t>
            </a:r>
          </a:p>
        </p:txBody>
      </p:sp>
    </p:spTree>
  </p:cSld>
  <p:clrMapOvr>
    <a:masterClrMapping/>
  </p:clrMapOvr>
  <p:transition/>
  <p:timing/>
</p:sld>
</file>

<file path=ppt/slides/slide5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" name="New shape"/>
          <p:cNvSpPr/>
          <p:nvPr/>
        </p:nvSpPr>
        <p:spPr>
          <a:xfrm>
            <a:off x="10868400" y="6465600"/>
            <a:ext cx="752400" cy="154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New shape"/>
          <p:cNvSpPr/>
          <p:nvPr/>
        </p:nvSpPr>
        <p:spPr>
          <a:xfrm>
            <a:off x="763200" y="6465600"/>
            <a:ext cx="219600" cy="3996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New shape"/>
          <p:cNvSpPr/>
          <p:nvPr/>
        </p:nvSpPr>
        <p:spPr>
          <a:xfrm>
            <a:off x="8362800" y="6440400"/>
            <a:ext cx="2473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/>
          </a:bodyPr>
          <a:lstStyle/>
          <a:p>
            <a:pPr algn="r">
              <a:lnSpc>
                <a:spcPct val="100000"/>
              </a:lnSpc>
              <a:spcAft>
                <a:spcPct val="20000"/>
              </a:spcAft>
            </a:pPr>
            <a:r>
              <a:rPr sz="800">
                <a:solidFill>
                  <a:srgbClr val="555555"/>
                </a:solidFill>
                <a:latin typeface="Open Sans"/>
              </a:rPr>
              <a:t>Recycling</a:t>
            </a:r>
          </a:p>
        </p:txBody>
      </p:sp>
      <p:graphicFrame>
        <p:nvGraphicFramePr>
          <p:cNvPr id="3" name="ChartObject"/>
          <p:cNvGraphicFramePr/>
          <p:nvPr/>
        </p:nvGraphicFramePr>
        <p:xfrm>
          <a:off x="676800" y="1882800"/>
          <a:ext cx="10742400" cy="41040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4" name="New shape"/>
          <p:cNvSpPr/>
          <p:nvPr/>
        </p:nvSpPr>
        <p:spPr>
          <a:xfrm>
            <a:off x="1044000" y="5986800"/>
            <a:ext cx="8280000" cy="73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800" b="1">
                <a:solidFill>
                  <a:srgbClr val="555555"/>
                </a:solidFill>
                <a:latin typeface="Open Sans"/>
              </a:rPr>
              <a:t>Note: </a:t>
            </a:r>
            <a:r>
              <a:rPr sz="800">
                <a:solidFill>
                  <a:srgbClr val="555555"/>
                </a:solidFill>
                <a:latin typeface="Open Sans"/>
              </a:rPr>
              <a:t> Worldwide; 2014 to 2016</a:t>
            </a:r>
          </a:p>
          <a:p>
            <a:pPr algn="l"/>
            <a:r>
              <a:rPr sz="800">
                <a:solidFill>
                  <a:srgbClr val="555555"/>
                </a:solidFill>
                <a:latin typeface="Open Sans"/>
              </a:rPr>
              <a:t>Further information regarding this statistic can be found on </a:t>
            </a:r>
            <a:r>
              <a:rPr sz="800">
                <a:solidFill>
                  <a:srgbClr val="555555"/>
                </a:solidFill>
                <a:latin typeface="Open Sans"/>
                <a:hlinkClick r:id="rId5" action="ppaction://hlinksldjump"/>
              </a:rPr>
              <a:t>page 82</a:t>
            </a:r>
            <a:r>
              <a:rPr sz="800">
                <a:solidFill>
                  <a:srgbClr val="555555"/>
                </a:solidFill>
                <a:latin typeface="Open Sans"/>
              </a:rPr>
              <a:t>.</a:t>
            </a:r>
          </a:p>
          <a:p>
            <a:pPr algn="l"/>
            <a:r>
              <a:rPr sz="800" b="1">
                <a:solidFill>
                  <a:srgbClr val="555555"/>
                </a:solidFill>
                <a:latin typeface="Open Sans"/>
              </a:rPr>
              <a:t>Source(s): </a:t>
            </a:r>
            <a:r>
              <a:rPr sz="800">
                <a:solidFill>
                  <a:srgbClr val="555555"/>
                </a:solidFill>
                <a:latin typeface="Open Sans"/>
              </a:rPr>
              <a:t>Transparency Market Research; MarketWatch; </a:t>
            </a:r>
            <a:r>
              <a:rPr sz="800">
                <a:solidFill>
                  <a:srgbClr val="555555"/>
                </a:solidFill>
                <a:latin typeface="Open Sans"/>
                <a:hlinkClick r:id="rId6"/>
              </a:rPr>
              <a:t>ID 620768</a:t>
            </a:r>
          </a:p>
        </p:txBody>
      </p:sp>
      <p:sp>
        <p:nvSpPr>
          <p:cNvPr id="5" name="New shape"/>
          <p:cNvSpPr/>
          <p:nvPr/>
        </p:nvSpPr>
        <p:spPr>
          <a:xfrm>
            <a:off x="637200" y="6494400"/>
            <a:ext cx="457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/>
          <a:lstStyle/>
          <a:p>
            <a:pPr algn="ctr">
              <a:spcAft>
                <a:spcPct val="20000"/>
              </a:spcAft>
            </a:pPr>
            <a:r>
              <a:rPr sz="1000">
                <a:solidFill>
                  <a:srgbClr val="FFFFFF"/>
                </a:solidFill>
                <a:latin typeface="Open Sans"/>
              </a:rPr>
              <a:t>45</a:t>
            </a:r>
          </a:p>
        </p:txBody>
      </p:sp>
      <p:sp>
        <p:nvSpPr>
          <p:cNvPr id="6" name="New shape"/>
          <p:cNvSpPr/>
          <p:nvPr/>
        </p:nvSpPr>
        <p:spPr>
          <a:xfrm>
            <a:off x="676800" y="630000"/>
            <a:ext cx="10836000" cy="58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 fontScale="625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3200">
                <a:solidFill>
                  <a:srgbClr val="0A85E6"/>
                </a:solidFill>
                <a:latin typeface="Open Sans Light"/>
              </a:rPr>
              <a:t>Projected global market size for recycled plastic and waste to oil in 2014 and 2024 (in million U.S. dollars)</a:t>
            </a:r>
          </a:p>
        </p:txBody>
      </p:sp>
      <p:sp>
        <p:nvSpPr>
          <p:cNvPr id="7" name="New shape"/>
          <p:cNvSpPr/>
          <p:nvPr/>
        </p:nvSpPr>
        <p:spPr>
          <a:xfrm>
            <a:off x="676800" y="1231200"/>
            <a:ext cx="10836000" cy="327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rmAutofit fontScale="975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1600">
                <a:solidFill>
                  <a:srgbClr val="919191"/>
                </a:solidFill>
                <a:latin typeface="Open Sans"/>
              </a:rPr>
              <a:t>Global market for recycled plastic and waste to oil 2014-2024</a:t>
            </a:r>
          </a:p>
        </p:txBody>
      </p:sp>
    </p:spTree>
  </p:cSld>
  <p:clrMapOvr>
    <a:masterClrMapping/>
  </p:clrMapOvr>
  <p:transition/>
  <p:timing/>
</p:sld>
</file>

<file path=ppt/slides/slide52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" name="New shape"/>
          <p:cNvSpPr/>
          <p:nvPr/>
        </p:nvSpPr>
        <p:spPr>
          <a:xfrm>
            <a:off x="9939600" y="6141600"/>
            <a:ext cx="1501200" cy="306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New shape"/>
          <p:cNvSpPr/>
          <p:nvPr/>
        </p:nvSpPr>
        <p:spPr>
          <a:xfrm>
            <a:off x="763200" y="5986800"/>
            <a:ext cx="10692000" cy="324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New shape"/>
          <p:cNvSpPr/>
          <p:nvPr/>
        </p:nvSpPr>
        <p:spPr>
          <a:xfrm>
            <a:off x="8370001" y="-3600"/>
            <a:ext cx="3823200" cy="4536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New shape"/>
          <p:cNvSpPr/>
          <p:nvPr/>
        </p:nvSpPr>
        <p:spPr>
          <a:xfrm>
            <a:off x="676800" y="4874400"/>
            <a:ext cx="10814400" cy="10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rmAutofit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3200">
                <a:solidFill>
                  <a:srgbClr val="0F283E"/>
                </a:solidFill>
                <a:latin typeface="Open Sans"/>
              </a:rPr>
              <a:t>References</a:t>
            </a:r>
          </a:p>
        </p:txBody>
      </p:sp>
      <p:sp>
        <p:nvSpPr>
          <p:cNvPr id="3" name="New shape"/>
          <p:cNvSpPr/>
          <p:nvPr/>
        </p:nvSpPr>
        <p:spPr>
          <a:xfrm>
            <a:off x="676800" y="4564800"/>
            <a:ext cx="3186000" cy="3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ctr">
            <a:normAutofit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1400" b="1">
                <a:solidFill>
                  <a:srgbClr val="0A85E6"/>
                </a:solidFill>
                <a:latin typeface="Open Sans"/>
              </a:rPr>
              <a:t>PLASTIC INDUSTRY WORLDWIDE</a:t>
            </a:r>
          </a:p>
        </p:txBody>
      </p:sp>
    </p:spTree>
  </p:cSld>
  <p:clrMapOvr>
    <a:masterClrMapping/>
  </p:clrMapOvr>
  <p:transition/>
  <p:timing/>
</p:sld>
</file>

<file path=ppt/slides/slide53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" name="New shape"/>
          <p:cNvSpPr/>
          <p:nvPr/>
        </p:nvSpPr>
        <p:spPr>
          <a:xfrm>
            <a:off x="10868400" y="6465600"/>
            <a:ext cx="752400" cy="154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New shape"/>
          <p:cNvSpPr/>
          <p:nvPr/>
        </p:nvSpPr>
        <p:spPr>
          <a:xfrm>
            <a:off x="763200" y="6465600"/>
            <a:ext cx="219600" cy="3996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New shape"/>
          <p:cNvSpPr/>
          <p:nvPr/>
        </p:nvSpPr>
        <p:spPr>
          <a:xfrm>
            <a:off x="8362800" y="6440400"/>
            <a:ext cx="2473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/>
          </a:bodyPr>
          <a:lstStyle/>
          <a:p>
            <a:pPr algn="r">
              <a:lnSpc>
                <a:spcPct val="100000"/>
              </a:lnSpc>
              <a:spcAft>
                <a:spcPct val="20000"/>
              </a:spcAft>
            </a:pPr>
            <a:r>
              <a:rPr sz="800">
                <a:solidFill>
                  <a:srgbClr val="555555"/>
                </a:solidFill>
                <a:latin typeface="Open Sans"/>
              </a:rPr>
              <a:t>References</a:t>
            </a:r>
          </a:p>
        </p:txBody>
      </p:sp>
      <p:sp>
        <p:nvSpPr>
          <p:cNvPr id="3" name="New shape"/>
          <p:cNvSpPr/>
          <p:nvPr/>
        </p:nvSpPr>
        <p:spPr>
          <a:xfrm>
            <a:off x="637200" y="6494400"/>
            <a:ext cx="457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/>
          <a:lstStyle/>
          <a:p>
            <a:pPr algn="ctr">
              <a:spcAft>
                <a:spcPct val="20000"/>
              </a:spcAft>
            </a:pPr>
            <a:r>
              <a:rPr sz="1000">
                <a:solidFill>
                  <a:srgbClr val="FFFFFF"/>
                </a:solidFill>
                <a:latin typeface="Open Sans"/>
              </a:rPr>
              <a:t>47</a:t>
            </a:r>
          </a:p>
        </p:txBody>
      </p:sp>
      <p:sp>
        <p:nvSpPr>
          <p:cNvPr id="4" name="New shape"/>
          <p:cNvSpPr/>
          <p:nvPr/>
        </p:nvSpPr>
        <p:spPr>
          <a:xfrm flipH="1">
            <a:off x="6048000" y="1882800"/>
            <a:ext cx="0" cy="4104000"/>
          </a:xfrm>
          <a:prstGeom prst="rect">
            <a:avLst/>
          </a:prstGeom>
          <a:solidFill>
            <a:srgbClr val="0F283E"/>
          </a:solidFill>
          <a:ln w="6350">
            <a:solidFill>
              <a:srgbClr val="0F28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New Table"/>
          <p:cNvGraphicFramePr>
            <a:graphicFrameLocks noGrp="1"/>
          </p:cNvGraphicFramePr>
          <p:nvPr/>
        </p:nvGraphicFramePr>
        <p:xfrm>
          <a:off x="676800" y="1882800"/>
          <a:ext cx="53340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000"/>
                <a:gridCol w="3556000"/>
              </a:tblGrid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sz="1000" b="1">
                          <a:solidFill>
                            <a:srgbClr val="0F283E"/>
                          </a:solidFill>
                          <a:latin typeface="Open Sans Light"/>
                        </a:rPr>
                        <a:t>Source and methodology information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  <a:alpha val="0"/>
                      </a:prstClr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B>
                      <a:solidFill>
                        <a:prstClr val="black">
                          <a:alpha val="0"/>
                          <a:alpha val="0"/>
                          <a:alpha val="0"/>
                        </a:prstClr>
                      </a:solidFill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Source(s)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PlasticsEurope (PEMRG)</a:t>
                      </a:r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; </a:t>
                      </a:r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Consultic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Conducted by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PlasticsEurope (PEMRG)</a:t>
                      </a:r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; </a:t>
                      </a:r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Consultic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Survey period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1950 to 2018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Region(s)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Worldwide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Number of respondents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 i="1">
                          <a:solidFill>
                            <a:srgbClr val="0F283E"/>
                          </a:solidFill>
                          <a:latin typeface="Open Sans Light"/>
                        </a:rPr>
                        <a:t>n.a.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Age group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 i="1">
                          <a:solidFill>
                            <a:srgbClr val="0F283E"/>
                          </a:solidFill>
                          <a:latin typeface="Open Sans Light"/>
                        </a:rPr>
                        <a:t>n.a.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Special characteristics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 i="1">
                          <a:solidFill>
                            <a:srgbClr val="0F283E"/>
                          </a:solidFill>
                          <a:latin typeface="Open Sans Light"/>
                        </a:rPr>
                        <a:t>n.a.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Published by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PlasticsEurope (PEMRG)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Publication date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October 2019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Original source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Plastics - The facts 2019, page 14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Website URL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  <a:hlinkClick r:id="rId4"/>
                        </a:rPr>
                        <a:t>visit the website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</a:tbl>
          </a:graphicData>
        </a:graphic>
      </p:graphicFrame>
      <p:sp>
        <p:nvSpPr>
          <p:cNvPr id="6" name="New shape"/>
          <p:cNvSpPr/>
          <p:nvPr/>
        </p:nvSpPr>
        <p:spPr>
          <a:xfrm>
            <a:off x="6138000" y="5989975"/>
            <a:ext cx="5281200" cy="369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170" tIns="46990" rIns="90170" bIns="46990" rtlCol="0" anchor="b"/>
          <a:lstStyle/>
          <a:p>
            <a:pPr algn="l">
              <a:spcAft>
                <a:spcPct val="20000"/>
              </a:spcAft>
            </a:pPr>
            <a:r>
              <a:rPr sz="800">
                <a:solidFill>
                  <a:srgbClr val="0F283E"/>
                </a:solidFill>
                <a:latin typeface="Open Sans Light"/>
                <a:hlinkClick r:id="rId5" action="ppaction://hlinksldjump"/>
              </a:rPr>
              <a:t>Back to statistic</a:t>
            </a:r>
          </a:p>
        </p:txBody>
      </p:sp>
      <p:sp>
        <p:nvSpPr>
          <p:cNvPr id="7" name="New shape"/>
          <p:cNvSpPr/>
          <p:nvPr/>
        </p:nvSpPr>
        <p:spPr>
          <a:xfrm>
            <a:off x="6138000" y="1882800"/>
            <a:ext cx="5281200" cy="41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/>
          <a:lstStyle/>
          <a:p>
            <a:pPr algn="l">
              <a:spcAft>
                <a:spcPct val="20000"/>
              </a:spcAft>
            </a:pPr>
            <a:r>
              <a:rPr sz="1000" b="1">
                <a:solidFill>
                  <a:srgbClr val="0F283E"/>
                </a:solidFill>
                <a:latin typeface="Open Sans Light"/>
              </a:rPr>
              <a:t>Notes:</a:t>
            </a:r>
          </a:p>
          <a:p>
            <a:pPr algn="l"/>
            <a:endParaRPr sz="800">
              <a:solidFill>
                <a:srgbClr val="0F283E"/>
              </a:solidFill>
              <a:latin typeface="Open Sans Light"/>
            </a:endParaRPr>
          </a:p>
          <a:p>
            <a:pPr algn="l"/>
            <a:r>
              <a:rPr sz="800">
                <a:solidFill>
                  <a:srgbClr val="0F283E"/>
                </a:solidFill>
                <a:latin typeface="Open Sans Light"/>
              </a:rPr>
              <a:t>* Includes thermoplastics, polyurethanes, thermosets, elastomers, adhesives, coatings and sealants, and polypropylene-fibers. Does not include the following fibers: PET-, PA-, PP- and polyacryl-fibers. This statistic was assembled using several editions of the annual report.</a:t>
            </a:r>
          </a:p>
        </p:txBody>
      </p:sp>
      <p:sp>
        <p:nvSpPr>
          <p:cNvPr id="8" name="New shape"/>
          <p:cNvSpPr/>
          <p:nvPr/>
        </p:nvSpPr>
        <p:spPr>
          <a:xfrm>
            <a:off x="676800" y="630000"/>
            <a:ext cx="10836000" cy="58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 fontScale="775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3200">
                <a:solidFill>
                  <a:srgbClr val="0A85E6"/>
                </a:solidFill>
                <a:latin typeface="Open Sans Light"/>
              </a:rPr>
              <a:t>Production of plastics worldwide from 1950 to 2018 (in million metric tons)*</a:t>
            </a:r>
          </a:p>
        </p:txBody>
      </p:sp>
      <p:sp>
        <p:nvSpPr>
          <p:cNvPr id="9" name="New shape"/>
          <p:cNvSpPr/>
          <p:nvPr/>
        </p:nvSpPr>
        <p:spPr>
          <a:xfrm>
            <a:off x="676800" y="1231200"/>
            <a:ext cx="10836000" cy="327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rmAutofit fontScale="975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1600">
                <a:solidFill>
                  <a:srgbClr val="919191"/>
                </a:solidFill>
                <a:latin typeface="Open Sans"/>
              </a:rPr>
              <a:t>Global plastic production 1950-2018</a:t>
            </a:r>
          </a:p>
        </p:txBody>
      </p:sp>
    </p:spTree>
  </p:cSld>
  <p:clrMapOvr>
    <a:masterClrMapping/>
  </p:clrMapOvr>
  <p:transition/>
  <p:timing/>
</p:sld>
</file>

<file path=ppt/slides/slide54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" name="New shape"/>
          <p:cNvSpPr/>
          <p:nvPr/>
        </p:nvSpPr>
        <p:spPr>
          <a:xfrm>
            <a:off x="10868400" y="6465600"/>
            <a:ext cx="752400" cy="154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New shape"/>
          <p:cNvSpPr/>
          <p:nvPr/>
        </p:nvSpPr>
        <p:spPr>
          <a:xfrm>
            <a:off x="763200" y="6465600"/>
            <a:ext cx="219600" cy="3996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New shape"/>
          <p:cNvSpPr/>
          <p:nvPr/>
        </p:nvSpPr>
        <p:spPr>
          <a:xfrm>
            <a:off x="8362800" y="6440400"/>
            <a:ext cx="2473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/>
          </a:bodyPr>
          <a:lstStyle/>
          <a:p>
            <a:pPr algn="r">
              <a:lnSpc>
                <a:spcPct val="100000"/>
              </a:lnSpc>
              <a:spcAft>
                <a:spcPct val="20000"/>
              </a:spcAft>
            </a:pPr>
            <a:r>
              <a:rPr sz="800">
                <a:solidFill>
                  <a:srgbClr val="555555"/>
                </a:solidFill>
                <a:latin typeface="Open Sans"/>
              </a:rPr>
              <a:t>References</a:t>
            </a:r>
          </a:p>
        </p:txBody>
      </p:sp>
      <p:sp>
        <p:nvSpPr>
          <p:cNvPr id="3" name="New shape"/>
          <p:cNvSpPr/>
          <p:nvPr/>
        </p:nvSpPr>
        <p:spPr>
          <a:xfrm>
            <a:off x="637200" y="6494400"/>
            <a:ext cx="457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/>
          <a:lstStyle/>
          <a:p>
            <a:pPr algn="ctr">
              <a:spcAft>
                <a:spcPct val="20000"/>
              </a:spcAft>
            </a:pPr>
            <a:r>
              <a:rPr sz="1000">
                <a:solidFill>
                  <a:srgbClr val="FFFFFF"/>
                </a:solidFill>
                <a:latin typeface="Open Sans"/>
              </a:rPr>
              <a:t>48</a:t>
            </a:r>
          </a:p>
        </p:txBody>
      </p:sp>
      <p:sp>
        <p:nvSpPr>
          <p:cNvPr id="4" name="New shape"/>
          <p:cNvSpPr/>
          <p:nvPr/>
        </p:nvSpPr>
        <p:spPr>
          <a:xfrm flipH="1">
            <a:off x="6048000" y="1882800"/>
            <a:ext cx="0" cy="4104000"/>
          </a:xfrm>
          <a:prstGeom prst="rect">
            <a:avLst/>
          </a:prstGeom>
          <a:solidFill>
            <a:srgbClr val="0F283E"/>
          </a:solidFill>
          <a:ln w="6350">
            <a:solidFill>
              <a:srgbClr val="0F28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New Table"/>
          <p:cNvGraphicFramePr>
            <a:graphicFrameLocks noGrp="1"/>
          </p:cNvGraphicFramePr>
          <p:nvPr/>
        </p:nvGraphicFramePr>
        <p:xfrm>
          <a:off x="676800" y="1882800"/>
          <a:ext cx="53340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000"/>
                <a:gridCol w="3556000"/>
              </a:tblGrid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sz="1000" b="1">
                          <a:solidFill>
                            <a:srgbClr val="0F283E"/>
                          </a:solidFill>
                          <a:latin typeface="Open Sans Light"/>
                        </a:rPr>
                        <a:t>Source and methodology information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  <a:alpha val="0"/>
                      </a:prstClr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B>
                      <a:solidFill>
                        <a:prstClr val="black">
                          <a:alpha val="0"/>
                          <a:alpha val="0"/>
                          <a:alpha val="0"/>
                        </a:prstClr>
                      </a:solidFill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Source(s)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PlasticsEurope (PEMRG)</a:t>
                      </a:r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; </a:t>
                      </a:r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Conversio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Conducted by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PlasticsEurope (PEMRG)</a:t>
                      </a:r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; </a:t>
                      </a:r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Conversio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Survey period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2018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Region(s)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Worldwide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Number of respondents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 i="1">
                          <a:solidFill>
                            <a:srgbClr val="0F283E"/>
                          </a:solidFill>
                          <a:latin typeface="Open Sans Light"/>
                        </a:rPr>
                        <a:t>n.a.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Age group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 i="1">
                          <a:solidFill>
                            <a:srgbClr val="0F283E"/>
                          </a:solidFill>
                          <a:latin typeface="Open Sans Light"/>
                        </a:rPr>
                        <a:t>n.a.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Special characteristics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 i="1">
                          <a:solidFill>
                            <a:srgbClr val="0F283E"/>
                          </a:solidFill>
                          <a:latin typeface="Open Sans Light"/>
                        </a:rPr>
                        <a:t>n.a.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Published by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PlasticsEurope (PEMRG)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Publication date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October 2019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Original source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Plastics - the Facts 2019, page 15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Website URL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  <a:hlinkClick r:id="rId4"/>
                        </a:rPr>
                        <a:t>visit the website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</a:tbl>
          </a:graphicData>
        </a:graphic>
      </p:graphicFrame>
      <p:sp>
        <p:nvSpPr>
          <p:cNvPr id="6" name="New shape"/>
          <p:cNvSpPr/>
          <p:nvPr/>
        </p:nvSpPr>
        <p:spPr>
          <a:xfrm>
            <a:off x="6138000" y="5989975"/>
            <a:ext cx="5281200" cy="369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170" tIns="46990" rIns="90170" bIns="46990" rtlCol="0" anchor="b"/>
          <a:lstStyle/>
          <a:p>
            <a:pPr algn="l">
              <a:spcAft>
                <a:spcPct val="20000"/>
              </a:spcAft>
            </a:pPr>
            <a:r>
              <a:rPr sz="800">
                <a:solidFill>
                  <a:srgbClr val="0F283E"/>
                </a:solidFill>
                <a:latin typeface="Open Sans Light"/>
                <a:hlinkClick r:id="rId5" action="ppaction://hlinksldjump"/>
              </a:rPr>
              <a:t>Back to statistic</a:t>
            </a:r>
          </a:p>
        </p:txBody>
      </p:sp>
      <p:sp>
        <p:nvSpPr>
          <p:cNvPr id="7" name="New shape"/>
          <p:cNvSpPr/>
          <p:nvPr/>
        </p:nvSpPr>
        <p:spPr>
          <a:xfrm>
            <a:off x="6138000" y="1882800"/>
            <a:ext cx="5281200" cy="41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/>
          <a:lstStyle/>
          <a:p>
            <a:pPr algn="l">
              <a:spcAft>
                <a:spcPct val="20000"/>
              </a:spcAft>
            </a:pPr>
            <a:r>
              <a:rPr sz="1000" b="1">
                <a:solidFill>
                  <a:srgbClr val="0F283E"/>
                </a:solidFill>
                <a:latin typeface="Open Sans Light"/>
              </a:rPr>
              <a:t>Notes:</a:t>
            </a:r>
          </a:p>
          <a:p>
            <a:pPr algn="l"/>
            <a:endParaRPr sz="800">
              <a:solidFill>
                <a:srgbClr val="0F283E"/>
              </a:solidFill>
              <a:latin typeface="Open Sans Light"/>
            </a:endParaRPr>
          </a:p>
          <a:p>
            <a:pPr algn="l"/>
            <a:r>
              <a:rPr sz="800">
                <a:solidFill>
                  <a:srgbClr val="0F283E"/>
                </a:solidFill>
                <a:latin typeface="Open Sans Light"/>
              </a:rPr>
              <a:t>* Plastics materials: includes thermoplastics, polyurethanes, thermosets, elastomers, adhesives, coatings and sealants, and polypropylene-fibers. Does not include polyethylene terephthalate, PA, and polyacryl fibers. Figures correspond to a total global plastic production volume of 359 million metric tons in 2018.</a:t>
            </a:r>
          </a:p>
        </p:txBody>
      </p:sp>
      <p:sp>
        <p:nvSpPr>
          <p:cNvPr id="8" name="New shape"/>
          <p:cNvSpPr/>
          <p:nvPr/>
        </p:nvSpPr>
        <p:spPr>
          <a:xfrm>
            <a:off x="676800" y="630000"/>
            <a:ext cx="10836000" cy="58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 fontScale="850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3200">
                <a:solidFill>
                  <a:srgbClr val="0A85E6"/>
                </a:solidFill>
                <a:latin typeface="Open Sans Light"/>
              </a:rPr>
              <a:t>Distribution of global plastic materials production in 2018, by region*</a:t>
            </a:r>
          </a:p>
        </p:txBody>
      </p:sp>
      <p:sp>
        <p:nvSpPr>
          <p:cNvPr id="9" name="New shape"/>
          <p:cNvSpPr/>
          <p:nvPr/>
        </p:nvSpPr>
        <p:spPr>
          <a:xfrm>
            <a:off x="676800" y="1231200"/>
            <a:ext cx="10836000" cy="327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rmAutofit fontScale="975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1600">
                <a:solidFill>
                  <a:srgbClr val="919191"/>
                </a:solidFill>
                <a:latin typeface="Open Sans"/>
              </a:rPr>
              <a:t>Plastic material production worldwide by region 2018</a:t>
            </a:r>
          </a:p>
        </p:txBody>
      </p:sp>
    </p:spTree>
  </p:cSld>
  <p:clrMapOvr>
    <a:masterClrMapping/>
  </p:clrMapOvr>
  <p:transition/>
  <p:timing/>
</p:sld>
</file>

<file path=ppt/slides/slide55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" name="New shape"/>
          <p:cNvSpPr/>
          <p:nvPr/>
        </p:nvSpPr>
        <p:spPr>
          <a:xfrm>
            <a:off x="10868400" y="6465600"/>
            <a:ext cx="752400" cy="154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New shape"/>
          <p:cNvSpPr/>
          <p:nvPr/>
        </p:nvSpPr>
        <p:spPr>
          <a:xfrm>
            <a:off x="763200" y="6465600"/>
            <a:ext cx="219600" cy="3996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New shape"/>
          <p:cNvSpPr/>
          <p:nvPr/>
        </p:nvSpPr>
        <p:spPr>
          <a:xfrm>
            <a:off x="8362800" y="6440400"/>
            <a:ext cx="2473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/>
          </a:bodyPr>
          <a:lstStyle/>
          <a:p>
            <a:pPr algn="r">
              <a:lnSpc>
                <a:spcPct val="100000"/>
              </a:lnSpc>
              <a:spcAft>
                <a:spcPct val="20000"/>
              </a:spcAft>
            </a:pPr>
            <a:r>
              <a:rPr sz="800">
                <a:solidFill>
                  <a:srgbClr val="555555"/>
                </a:solidFill>
                <a:latin typeface="Open Sans"/>
              </a:rPr>
              <a:t>References</a:t>
            </a:r>
          </a:p>
        </p:txBody>
      </p:sp>
      <p:sp>
        <p:nvSpPr>
          <p:cNvPr id="3" name="New shape"/>
          <p:cNvSpPr/>
          <p:nvPr/>
        </p:nvSpPr>
        <p:spPr>
          <a:xfrm>
            <a:off x="637200" y="6494400"/>
            <a:ext cx="457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/>
          <a:lstStyle/>
          <a:p>
            <a:pPr algn="ctr">
              <a:spcAft>
                <a:spcPct val="20000"/>
              </a:spcAft>
            </a:pPr>
            <a:r>
              <a:rPr sz="1000">
                <a:solidFill>
                  <a:srgbClr val="FFFFFF"/>
                </a:solidFill>
                <a:latin typeface="Open Sans"/>
              </a:rPr>
              <a:t>49</a:t>
            </a:r>
          </a:p>
        </p:txBody>
      </p:sp>
      <p:sp>
        <p:nvSpPr>
          <p:cNvPr id="4" name="New shape"/>
          <p:cNvSpPr/>
          <p:nvPr/>
        </p:nvSpPr>
        <p:spPr>
          <a:xfrm flipH="1">
            <a:off x="6048000" y="1882800"/>
            <a:ext cx="0" cy="4104000"/>
          </a:xfrm>
          <a:prstGeom prst="rect">
            <a:avLst/>
          </a:prstGeom>
          <a:solidFill>
            <a:srgbClr val="0F283E"/>
          </a:solidFill>
          <a:ln w="6350">
            <a:solidFill>
              <a:srgbClr val="0F28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New Table"/>
          <p:cNvGraphicFramePr>
            <a:graphicFrameLocks noGrp="1"/>
          </p:cNvGraphicFramePr>
          <p:nvPr/>
        </p:nvGraphicFramePr>
        <p:xfrm>
          <a:off x="676800" y="1882800"/>
          <a:ext cx="53340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000"/>
                <a:gridCol w="3556000"/>
              </a:tblGrid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sz="1000" b="1">
                          <a:solidFill>
                            <a:srgbClr val="0F283E"/>
                          </a:solidFill>
                          <a:latin typeface="Open Sans Light"/>
                        </a:rPr>
                        <a:t>Source and methodology information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  <a:alpha val="0"/>
                      </a:prstClr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B>
                      <a:solidFill>
                        <a:prstClr val="black">
                          <a:alpha val="0"/>
                          <a:alpha val="0"/>
                          <a:alpha val="0"/>
                        </a:prstClr>
                      </a:solidFill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Source(s)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PTT Polymer Marketing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Conducted by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PTT Polymer Marketing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Survey period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2016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Region(s)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Worldwide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Number of respondents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 i="1">
                          <a:solidFill>
                            <a:srgbClr val="0F283E"/>
                          </a:solidFill>
                          <a:latin typeface="Open Sans Light"/>
                        </a:rPr>
                        <a:t>n.a.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Age group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 i="1">
                          <a:solidFill>
                            <a:srgbClr val="0F283E"/>
                          </a:solidFill>
                          <a:latin typeface="Open Sans Light"/>
                        </a:rPr>
                        <a:t>n.a.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Special characteristics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 i="1">
                          <a:solidFill>
                            <a:srgbClr val="0F283E"/>
                          </a:solidFill>
                          <a:latin typeface="Open Sans Light"/>
                        </a:rPr>
                        <a:t>n.a.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Published by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PTT Polymer Marketing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Publication date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April 2017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Original source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Current PE market situation and production capacity outlook, page 8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Website URL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  <a:hlinkClick r:id="rId4"/>
                        </a:rPr>
                        <a:t>visit the website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</a:tbl>
          </a:graphicData>
        </a:graphic>
      </p:graphicFrame>
      <p:sp>
        <p:nvSpPr>
          <p:cNvPr id="6" name="New shape"/>
          <p:cNvSpPr/>
          <p:nvPr/>
        </p:nvSpPr>
        <p:spPr>
          <a:xfrm>
            <a:off x="6138000" y="5989975"/>
            <a:ext cx="5281200" cy="369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170" tIns="46990" rIns="90170" bIns="46990" rtlCol="0" anchor="b"/>
          <a:lstStyle/>
          <a:p>
            <a:pPr algn="l">
              <a:spcAft>
                <a:spcPct val="20000"/>
              </a:spcAft>
            </a:pPr>
            <a:r>
              <a:rPr sz="800">
                <a:solidFill>
                  <a:srgbClr val="0F283E"/>
                </a:solidFill>
                <a:latin typeface="Open Sans Light"/>
                <a:hlinkClick r:id="rId5" action="ppaction://hlinksldjump"/>
              </a:rPr>
              <a:t>Back to statistic</a:t>
            </a:r>
          </a:p>
        </p:txBody>
      </p:sp>
      <p:sp>
        <p:nvSpPr>
          <p:cNvPr id="7" name="New shape"/>
          <p:cNvSpPr/>
          <p:nvPr/>
        </p:nvSpPr>
        <p:spPr>
          <a:xfrm>
            <a:off x="6138000" y="1882800"/>
            <a:ext cx="5281200" cy="41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/>
          <a:lstStyle/>
          <a:p>
            <a:pPr algn="l">
              <a:spcAft>
                <a:spcPct val="20000"/>
              </a:spcAft>
            </a:pPr>
            <a:r>
              <a:rPr sz="1000" b="1">
                <a:solidFill>
                  <a:srgbClr val="0F283E"/>
                </a:solidFill>
                <a:latin typeface="Open Sans Light"/>
              </a:rPr>
              <a:t>Notes:</a:t>
            </a:r>
          </a:p>
          <a:p>
            <a:pPr algn="l"/>
            <a:endParaRPr sz="800">
              <a:solidFill>
                <a:srgbClr val="0F283E"/>
              </a:solidFill>
              <a:latin typeface="Open Sans Light"/>
            </a:endParaRPr>
          </a:p>
          <a:p>
            <a:pPr algn="l"/>
            <a:r>
              <a:rPr sz="800">
                <a:solidFill>
                  <a:srgbClr val="0F283E"/>
                </a:solidFill>
                <a:latin typeface="Open Sans Light"/>
              </a:rPr>
              <a:t>n.a.</a:t>
            </a:r>
          </a:p>
        </p:txBody>
      </p:sp>
      <p:sp>
        <p:nvSpPr>
          <p:cNvPr id="8" name="New shape"/>
          <p:cNvSpPr/>
          <p:nvPr/>
        </p:nvSpPr>
        <p:spPr>
          <a:xfrm>
            <a:off x="676800" y="630000"/>
            <a:ext cx="10836000" cy="58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 fontScale="850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3200">
                <a:solidFill>
                  <a:srgbClr val="0A85E6"/>
                </a:solidFill>
                <a:latin typeface="Open Sans Light"/>
              </a:rPr>
              <a:t>Distribution of polymer demand worldwide in 2016 by major polymer</a:t>
            </a:r>
          </a:p>
        </p:txBody>
      </p:sp>
      <p:sp>
        <p:nvSpPr>
          <p:cNvPr id="9" name="New shape"/>
          <p:cNvSpPr/>
          <p:nvPr/>
        </p:nvSpPr>
        <p:spPr>
          <a:xfrm>
            <a:off x="676800" y="1231200"/>
            <a:ext cx="10836000" cy="327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rmAutofit fontScale="975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1600">
                <a:solidFill>
                  <a:srgbClr val="919191"/>
                </a:solidFill>
                <a:latin typeface="Open Sans"/>
              </a:rPr>
              <a:t>Global distribution of polymer demand by type 2016</a:t>
            </a:r>
          </a:p>
        </p:txBody>
      </p:sp>
    </p:spTree>
  </p:cSld>
  <p:clrMapOvr>
    <a:masterClrMapping/>
  </p:clrMapOvr>
  <p:transition/>
  <p:timing/>
</p:sld>
</file>

<file path=ppt/slides/slide56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" name="New shape"/>
          <p:cNvSpPr/>
          <p:nvPr/>
        </p:nvSpPr>
        <p:spPr>
          <a:xfrm>
            <a:off x="10868400" y="6465600"/>
            <a:ext cx="752400" cy="154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New shape"/>
          <p:cNvSpPr/>
          <p:nvPr/>
        </p:nvSpPr>
        <p:spPr>
          <a:xfrm>
            <a:off x="763200" y="6465600"/>
            <a:ext cx="219600" cy="3996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New shape"/>
          <p:cNvSpPr/>
          <p:nvPr/>
        </p:nvSpPr>
        <p:spPr>
          <a:xfrm>
            <a:off x="8362800" y="6440400"/>
            <a:ext cx="2473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/>
          </a:bodyPr>
          <a:lstStyle/>
          <a:p>
            <a:pPr algn="r">
              <a:lnSpc>
                <a:spcPct val="100000"/>
              </a:lnSpc>
              <a:spcAft>
                <a:spcPct val="20000"/>
              </a:spcAft>
            </a:pPr>
            <a:r>
              <a:rPr sz="800">
                <a:solidFill>
                  <a:srgbClr val="555555"/>
                </a:solidFill>
                <a:latin typeface="Open Sans"/>
              </a:rPr>
              <a:t>References</a:t>
            </a:r>
          </a:p>
        </p:txBody>
      </p:sp>
      <p:sp>
        <p:nvSpPr>
          <p:cNvPr id="3" name="New shape"/>
          <p:cNvSpPr/>
          <p:nvPr/>
        </p:nvSpPr>
        <p:spPr>
          <a:xfrm>
            <a:off x="637200" y="6494400"/>
            <a:ext cx="457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/>
          <a:lstStyle/>
          <a:p>
            <a:pPr algn="ctr">
              <a:spcAft>
                <a:spcPct val="20000"/>
              </a:spcAft>
            </a:pPr>
            <a:r>
              <a:rPr sz="1000">
                <a:solidFill>
                  <a:srgbClr val="FFFFFF"/>
                </a:solidFill>
                <a:latin typeface="Open Sans"/>
              </a:rPr>
              <a:t>50</a:t>
            </a:r>
          </a:p>
        </p:txBody>
      </p:sp>
      <p:sp>
        <p:nvSpPr>
          <p:cNvPr id="4" name="New shape"/>
          <p:cNvSpPr/>
          <p:nvPr/>
        </p:nvSpPr>
        <p:spPr>
          <a:xfrm flipH="1">
            <a:off x="6048000" y="1882800"/>
            <a:ext cx="0" cy="4104000"/>
          </a:xfrm>
          <a:prstGeom prst="rect">
            <a:avLst/>
          </a:prstGeom>
          <a:solidFill>
            <a:srgbClr val="0F283E"/>
          </a:solidFill>
          <a:ln w="6350">
            <a:solidFill>
              <a:srgbClr val="0F28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New Table"/>
          <p:cNvGraphicFramePr>
            <a:graphicFrameLocks noGrp="1"/>
          </p:cNvGraphicFramePr>
          <p:nvPr/>
        </p:nvGraphicFramePr>
        <p:xfrm>
          <a:off x="676800" y="1882800"/>
          <a:ext cx="53340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000"/>
                <a:gridCol w="3556000"/>
              </a:tblGrid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sz="1000" b="1">
                          <a:solidFill>
                            <a:srgbClr val="0F283E"/>
                          </a:solidFill>
                          <a:latin typeface="Open Sans Light"/>
                        </a:rPr>
                        <a:t>Source and methodology information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  <a:alpha val="0"/>
                      </a:prstClr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B>
                      <a:solidFill>
                        <a:prstClr val="black">
                          <a:alpha val="0"/>
                          <a:alpha val="0"/>
                          <a:alpha val="0"/>
                        </a:prstClr>
                      </a:solidFill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Source(s)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Allied Market Research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Conducted by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Allied Market Research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Survey period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2016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Region(s)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Worldwide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Number of respondents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 i="1">
                          <a:solidFill>
                            <a:srgbClr val="0F283E"/>
                          </a:solidFill>
                          <a:latin typeface="Open Sans Light"/>
                        </a:rPr>
                        <a:t>n.a.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Age group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 i="1">
                          <a:solidFill>
                            <a:srgbClr val="0F283E"/>
                          </a:solidFill>
                          <a:latin typeface="Open Sans Light"/>
                        </a:rPr>
                        <a:t>n.a.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Special characteristics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 i="1">
                          <a:solidFill>
                            <a:srgbClr val="0F283E"/>
                          </a:solidFill>
                          <a:latin typeface="Open Sans Light"/>
                        </a:rPr>
                        <a:t>n.a.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Published by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Allied Market Research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Publication date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May 2017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Original source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alliedmarketresearch.com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Website URL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  <a:hlinkClick r:id="rId4"/>
                        </a:rPr>
                        <a:t>visit the website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</a:tbl>
          </a:graphicData>
        </a:graphic>
      </p:graphicFrame>
      <p:sp>
        <p:nvSpPr>
          <p:cNvPr id="6" name="New shape"/>
          <p:cNvSpPr/>
          <p:nvPr/>
        </p:nvSpPr>
        <p:spPr>
          <a:xfrm>
            <a:off x="6138000" y="5989975"/>
            <a:ext cx="5281200" cy="369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170" tIns="46990" rIns="90170" bIns="46990" rtlCol="0" anchor="b"/>
          <a:lstStyle/>
          <a:p>
            <a:pPr algn="l">
              <a:spcAft>
                <a:spcPct val="20000"/>
              </a:spcAft>
            </a:pPr>
            <a:r>
              <a:rPr sz="800">
                <a:solidFill>
                  <a:srgbClr val="0F283E"/>
                </a:solidFill>
                <a:latin typeface="Open Sans Light"/>
                <a:hlinkClick r:id="rId5" action="ppaction://hlinksldjump"/>
              </a:rPr>
              <a:t>Back to statistic</a:t>
            </a:r>
          </a:p>
        </p:txBody>
      </p:sp>
      <p:sp>
        <p:nvSpPr>
          <p:cNvPr id="7" name="New shape"/>
          <p:cNvSpPr/>
          <p:nvPr/>
        </p:nvSpPr>
        <p:spPr>
          <a:xfrm>
            <a:off x="6138000" y="1882800"/>
            <a:ext cx="5281200" cy="41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/>
          <a:lstStyle/>
          <a:p>
            <a:pPr algn="l">
              <a:spcAft>
                <a:spcPct val="20000"/>
              </a:spcAft>
            </a:pPr>
            <a:r>
              <a:rPr sz="1000" b="1">
                <a:solidFill>
                  <a:srgbClr val="0F283E"/>
                </a:solidFill>
                <a:latin typeface="Open Sans Light"/>
              </a:rPr>
              <a:t>Notes:</a:t>
            </a:r>
          </a:p>
          <a:p>
            <a:pPr algn="l"/>
            <a:endParaRPr sz="800">
              <a:solidFill>
                <a:srgbClr val="0F283E"/>
              </a:solidFill>
              <a:latin typeface="Open Sans Light"/>
            </a:endParaRPr>
          </a:p>
          <a:p>
            <a:pPr algn="l"/>
            <a:r>
              <a:rPr sz="800">
                <a:solidFill>
                  <a:srgbClr val="0F283E"/>
                </a:solidFill>
                <a:latin typeface="Open Sans Light"/>
              </a:rPr>
              <a:t>* Forecasted figure.</a:t>
            </a:r>
          </a:p>
        </p:txBody>
      </p:sp>
      <p:sp>
        <p:nvSpPr>
          <p:cNvPr id="8" name="New shape"/>
          <p:cNvSpPr/>
          <p:nvPr/>
        </p:nvSpPr>
        <p:spPr>
          <a:xfrm>
            <a:off x="676800" y="630000"/>
            <a:ext cx="10836000" cy="58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 fontScale="625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3200">
                <a:solidFill>
                  <a:srgbClr val="0A85E6"/>
                </a:solidFill>
                <a:latin typeface="Open Sans Light"/>
              </a:rPr>
              <a:t>Market value of polyethylene terephthalate worldwide in 2016 and 2023 (in million U.S. dollars)</a:t>
            </a:r>
          </a:p>
        </p:txBody>
      </p:sp>
      <p:sp>
        <p:nvSpPr>
          <p:cNvPr id="9" name="New shape"/>
          <p:cNvSpPr/>
          <p:nvPr/>
        </p:nvSpPr>
        <p:spPr>
          <a:xfrm>
            <a:off x="676800" y="1231200"/>
            <a:ext cx="10836000" cy="327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rmAutofit fontScale="975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1600">
                <a:solidFill>
                  <a:srgbClr val="919191"/>
                </a:solidFill>
                <a:latin typeface="Open Sans"/>
              </a:rPr>
              <a:t>Global market value of PET 2016 &amp; 2023</a:t>
            </a:r>
          </a:p>
        </p:txBody>
      </p:sp>
    </p:spTree>
  </p:cSld>
  <p:clrMapOvr>
    <a:masterClrMapping/>
  </p:clrMapOvr>
  <p:transition/>
  <p:timing/>
</p:sld>
</file>

<file path=ppt/slides/slide57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" name="New shape"/>
          <p:cNvSpPr/>
          <p:nvPr/>
        </p:nvSpPr>
        <p:spPr>
          <a:xfrm>
            <a:off x="10868400" y="6465600"/>
            <a:ext cx="752400" cy="154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New shape"/>
          <p:cNvSpPr/>
          <p:nvPr/>
        </p:nvSpPr>
        <p:spPr>
          <a:xfrm>
            <a:off x="763200" y="6465600"/>
            <a:ext cx="219600" cy="3996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New shape"/>
          <p:cNvSpPr/>
          <p:nvPr/>
        </p:nvSpPr>
        <p:spPr>
          <a:xfrm>
            <a:off x="8362800" y="6440400"/>
            <a:ext cx="2473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/>
          </a:bodyPr>
          <a:lstStyle/>
          <a:p>
            <a:pPr algn="r">
              <a:lnSpc>
                <a:spcPct val="100000"/>
              </a:lnSpc>
              <a:spcAft>
                <a:spcPct val="20000"/>
              </a:spcAft>
            </a:pPr>
            <a:r>
              <a:rPr sz="800">
                <a:solidFill>
                  <a:srgbClr val="555555"/>
                </a:solidFill>
                <a:latin typeface="Open Sans"/>
              </a:rPr>
              <a:t>References</a:t>
            </a:r>
          </a:p>
        </p:txBody>
      </p:sp>
      <p:sp>
        <p:nvSpPr>
          <p:cNvPr id="3" name="New shape"/>
          <p:cNvSpPr/>
          <p:nvPr/>
        </p:nvSpPr>
        <p:spPr>
          <a:xfrm>
            <a:off x="637200" y="6494400"/>
            <a:ext cx="457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/>
          <a:lstStyle/>
          <a:p>
            <a:pPr algn="ctr">
              <a:spcAft>
                <a:spcPct val="20000"/>
              </a:spcAft>
            </a:pPr>
            <a:r>
              <a:rPr sz="1000">
                <a:solidFill>
                  <a:srgbClr val="FFFFFF"/>
                </a:solidFill>
                <a:latin typeface="Open Sans"/>
              </a:rPr>
              <a:t>51</a:t>
            </a:r>
          </a:p>
        </p:txBody>
      </p:sp>
      <p:sp>
        <p:nvSpPr>
          <p:cNvPr id="4" name="New shape"/>
          <p:cNvSpPr/>
          <p:nvPr/>
        </p:nvSpPr>
        <p:spPr>
          <a:xfrm flipH="1">
            <a:off x="6048000" y="1882800"/>
            <a:ext cx="0" cy="4104000"/>
          </a:xfrm>
          <a:prstGeom prst="rect">
            <a:avLst/>
          </a:prstGeom>
          <a:solidFill>
            <a:srgbClr val="0F283E"/>
          </a:solidFill>
          <a:ln w="6350">
            <a:solidFill>
              <a:srgbClr val="0F28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New Table"/>
          <p:cNvGraphicFramePr>
            <a:graphicFrameLocks noGrp="1"/>
          </p:cNvGraphicFramePr>
          <p:nvPr/>
        </p:nvGraphicFramePr>
        <p:xfrm>
          <a:off x="676800" y="1882800"/>
          <a:ext cx="53340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000"/>
                <a:gridCol w="3556000"/>
              </a:tblGrid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sz="1000" b="1">
                          <a:solidFill>
                            <a:srgbClr val="0F283E"/>
                          </a:solidFill>
                          <a:latin typeface="Open Sans Light"/>
                        </a:rPr>
                        <a:t>Source and methodology information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  <a:alpha val="0"/>
                      </a:prstClr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B>
                      <a:solidFill>
                        <a:prstClr val="black">
                          <a:alpha val="0"/>
                          <a:alpha val="0"/>
                          <a:alpha val="0"/>
                        </a:prstClr>
                      </a:solidFill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Source(s)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Research and Markets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Conducted by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Research and Markets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Survey period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2014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Region(s)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Worldwide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Number of respondents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 i="1">
                          <a:solidFill>
                            <a:srgbClr val="0F283E"/>
                          </a:solidFill>
                          <a:latin typeface="Open Sans Light"/>
                        </a:rPr>
                        <a:t>n.a.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Age group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 i="1">
                          <a:solidFill>
                            <a:srgbClr val="0F283E"/>
                          </a:solidFill>
                          <a:latin typeface="Open Sans Light"/>
                        </a:rPr>
                        <a:t>n.a.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Special characteristics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 i="1">
                          <a:solidFill>
                            <a:srgbClr val="0F283E"/>
                          </a:solidFill>
                          <a:latin typeface="Open Sans Light"/>
                        </a:rPr>
                        <a:t>n.a.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Published by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Business Wire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Publication date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December 2015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Original source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businesswire.com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Website URL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  <a:hlinkClick r:id="rId4"/>
                        </a:rPr>
                        <a:t>visit the website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</a:tbl>
          </a:graphicData>
        </a:graphic>
      </p:graphicFrame>
      <p:sp>
        <p:nvSpPr>
          <p:cNvPr id="6" name="New shape"/>
          <p:cNvSpPr/>
          <p:nvPr/>
        </p:nvSpPr>
        <p:spPr>
          <a:xfrm>
            <a:off x="6138000" y="5989975"/>
            <a:ext cx="5281200" cy="369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170" tIns="46990" rIns="90170" bIns="46990" rtlCol="0" anchor="b"/>
          <a:lstStyle/>
          <a:p>
            <a:pPr algn="l">
              <a:spcAft>
                <a:spcPct val="20000"/>
              </a:spcAft>
            </a:pPr>
            <a:r>
              <a:rPr sz="800">
                <a:solidFill>
                  <a:srgbClr val="0F283E"/>
                </a:solidFill>
                <a:latin typeface="Open Sans Light"/>
                <a:hlinkClick r:id="rId5" action="ppaction://hlinksldjump"/>
              </a:rPr>
              <a:t>Back to statistic</a:t>
            </a:r>
          </a:p>
        </p:txBody>
      </p:sp>
      <p:sp>
        <p:nvSpPr>
          <p:cNvPr id="7" name="New shape"/>
          <p:cNvSpPr/>
          <p:nvPr/>
        </p:nvSpPr>
        <p:spPr>
          <a:xfrm>
            <a:off x="6138000" y="1882800"/>
            <a:ext cx="5281200" cy="41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/>
          <a:lstStyle/>
          <a:p>
            <a:pPr algn="l">
              <a:spcAft>
                <a:spcPct val="20000"/>
              </a:spcAft>
            </a:pPr>
            <a:r>
              <a:rPr sz="1000" b="1">
                <a:solidFill>
                  <a:srgbClr val="0F283E"/>
                </a:solidFill>
                <a:latin typeface="Open Sans Light"/>
              </a:rPr>
              <a:t>Notes:</a:t>
            </a:r>
          </a:p>
          <a:p>
            <a:pPr algn="l"/>
            <a:endParaRPr sz="800">
              <a:solidFill>
                <a:srgbClr val="0F283E"/>
              </a:solidFill>
              <a:latin typeface="Open Sans Light"/>
            </a:endParaRPr>
          </a:p>
          <a:p>
            <a:pPr algn="l"/>
            <a:r>
              <a:rPr sz="800">
                <a:solidFill>
                  <a:srgbClr val="0F283E"/>
                </a:solidFill>
                <a:latin typeface="Open Sans Light"/>
              </a:rPr>
              <a:t>* The figure for 2020 is a production forecast which was calculated based on an expected compound annual growth rate (CAGR) of 9.94 percent between 2014 and 2020.</a:t>
            </a:r>
          </a:p>
        </p:txBody>
      </p:sp>
      <p:sp>
        <p:nvSpPr>
          <p:cNvPr id="8" name="New shape"/>
          <p:cNvSpPr/>
          <p:nvPr/>
        </p:nvSpPr>
        <p:spPr>
          <a:xfrm>
            <a:off x="676800" y="630000"/>
            <a:ext cx="10836000" cy="58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 fontScale="625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3200">
                <a:solidFill>
                  <a:srgbClr val="0A85E6"/>
                </a:solidFill>
                <a:latin typeface="Open Sans Light"/>
              </a:rPr>
              <a:t>Polyethylene terephthalate (PET) production worldwide in 2014 and 2020 (in million metric tons)</a:t>
            </a:r>
          </a:p>
        </p:txBody>
      </p:sp>
      <p:sp>
        <p:nvSpPr>
          <p:cNvPr id="9" name="New shape"/>
          <p:cNvSpPr/>
          <p:nvPr/>
        </p:nvSpPr>
        <p:spPr>
          <a:xfrm>
            <a:off x="676800" y="1231200"/>
            <a:ext cx="10836000" cy="327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rmAutofit fontScale="975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1600">
                <a:solidFill>
                  <a:srgbClr val="919191"/>
                </a:solidFill>
                <a:latin typeface="Open Sans"/>
              </a:rPr>
              <a:t>Global polyethylene terephthalate production 2014-2020</a:t>
            </a:r>
          </a:p>
        </p:txBody>
      </p:sp>
    </p:spTree>
  </p:cSld>
  <p:clrMapOvr>
    <a:masterClrMapping/>
  </p:clrMapOvr>
  <p:transition/>
  <p:timing/>
</p:sld>
</file>

<file path=ppt/slides/slide58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" name="New shape"/>
          <p:cNvSpPr/>
          <p:nvPr/>
        </p:nvSpPr>
        <p:spPr>
          <a:xfrm>
            <a:off x="10868400" y="6465600"/>
            <a:ext cx="752400" cy="154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New shape"/>
          <p:cNvSpPr/>
          <p:nvPr/>
        </p:nvSpPr>
        <p:spPr>
          <a:xfrm>
            <a:off x="763200" y="6465600"/>
            <a:ext cx="219600" cy="3996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New shape"/>
          <p:cNvSpPr/>
          <p:nvPr/>
        </p:nvSpPr>
        <p:spPr>
          <a:xfrm>
            <a:off x="8362800" y="6440400"/>
            <a:ext cx="2473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/>
          </a:bodyPr>
          <a:lstStyle/>
          <a:p>
            <a:pPr algn="r">
              <a:lnSpc>
                <a:spcPct val="100000"/>
              </a:lnSpc>
              <a:spcAft>
                <a:spcPct val="20000"/>
              </a:spcAft>
            </a:pPr>
            <a:r>
              <a:rPr sz="800">
                <a:solidFill>
                  <a:srgbClr val="555555"/>
                </a:solidFill>
                <a:latin typeface="Open Sans"/>
              </a:rPr>
              <a:t>References</a:t>
            </a:r>
          </a:p>
        </p:txBody>
      </p:sp>
      <p:sp>
        <p:nvSpPr>
          <p:cNvPr id="3" name="New shape"/>
          <p:cNvSpPr/>
          <p:nvPr/>
        </p:nvSpPr>
        <p:spPr>
          <a:xfrm>
            <a:off x="637200" y="6494400"/>
            <a:ext cx="457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/>
          <a:lstStyle/>
          <a:p>
            <a:pPr algn="ctr">
              <a:spcAft>
                <a:spcPct val="20000"/>
              </a:spcAft>
            </a:pPr>
            <a:r>
              <a:rPr sz="1000">
                <a:solidFill>
                  <a:srgbClr val="FFFFFF"/>
                </a:solidFill>
                <a:latin typeface="Open Sans"/>
              </a:rPr>
              <a:t>52</a:t>
            </a:r>
          </a:p>
        </p:txBody>
      </p:sp>
      <p:sp>
        <p:nvSpPr>
          <p:cNvPr id="4" name="New shape"/>
          <p:cNvSpPr/>
          <p:nvPr/>
        </p:nvSpPr>
        <p:spPr>
          <a:xfrm flipH="1">
            <a:off x="6048000" y="1882800"/>
            <a:ext cx="0" cy="4104000"/>
          </a:xfrm>
          <a:prstGeom prst="rect">
            <a:avLst/>
          </a:prstGeom>
          <a:solidFill>
            <a:srgbClr val="0F283E"/>
          </a:solidFill>
          <a:ln w="6350">
            <a:solidFill>
              <a:srgbClr val="0F28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New Table"/>
          <p:cNvGraphicFramePr>
            <a:graphicFrameLocks noGrp="1"/>
          </p:cNvGraphicFramePr>
          <p:nvPr/>
        </p:nvGraphicFramePr>
        <p:xfrm>
          <a:off x="676800" y="1882800"/>
          <a:ext cx="53340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000"/>
                <a:gridCol w="3556000"/>
              </a:tblGrid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sz="1000" b="1">
                          <a:solidFill>
                            <a:srgbClr val="0F283E"/>
                          </a:solidFill>
                          <a:latin typeface="Open Sans Light"/>
                        </a:rPr>
                        <a:t>Source and methodology information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  <a:alpha val="0"/>
                      </a:prstClr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B>
                      <a:solidFill>
                        <a:prstClr val="black">
                          <a:alpha val="0"/>
                          <a:alpha val="0"/>
                          <a:alpha val="0"/>
                        </a:prstClr>
                      </a:solidFill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Source(s)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Plastics Insight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Conducted by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Plastics Insight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Survey period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2017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Region(s)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Worldwide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Number of respondents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 i="1">
                          <a:solidFill>
                            <a:srgbClr val="0F283E"/>
                          </a:solidFill>
                          <a:latin typeface="Open Sans Light"/>
                        </a:rPr>
                        <a:t>n.a.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Age group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 i="1">
                          <a:solidFill>
                            <a:srgbClr val="0F283E"/>
                          </a:solidFill>
                          <a:latin typeface="Open Sans Light"/>
                        </a:rPr>
                        <a:t>n.a.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Special characteristics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 i="1">
                          <a:solidFill>
                            <a:srgbClr val="0F283E"/>
                          </a:solidFill>
                          <a:latin typeface="Open Sans Light"/>
                        </a:rPr>
                        <a:t>n.a.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Published by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Plastics Insight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Publication date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January 2018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Original source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plasticsinsight.com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Website URL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  <a:hlinkClick r:id="rId4"/>
                        </a:rPr>
                        <a:t>visit the website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</a:tbl>
          </a:graphicData>
        </a:graphic>
      </p:graphicFrame>
      <p:sp>
        <p:nvSpPr>
          <p:cNvPr id="6" name="New shape"/>
          <p:cNvSpPr/>
          <p:nvPr/>
        </p:nvSpPr>
        <p:spPr>
          <a:xfrm>
            <a:off x="6138000" y="5989975"/>
            <a:ext cx="5281200" cy="369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170" tIns="46990" rIns="90170" bIns="46990" rtlCol="0" anchor="b"/>
          <a:lstStyle/>
          <a:p>
            <a:pPr algn="l">
              <a:spcAft>
                <a:spcPct val="20000"/>
              </a:spcAft>
            </a:pPr>
            <a:r>
              <a:rPr sz="800">
                <a:solidFill>
                  <a:srgbClr val="0F283E"/>
                </a:solidFill>
                <a:latin typeface="Open Sans Light"/>
                <a:hlinkClick r:id="rId5" action="ppaction://hlinksldjump"/>
              </a:rPr>
              <a:t>Back to statistic</a:t>
            </a:r>
          </a:p>
        </p:txBody>
      </p:sp>
      <p:sp>
        <p:nvSpPr>
          <p:cNvPr id="7" name="New shape"/>
          <p:cNvSpPr/>
          <p:nvPr/>
        </p:nvSpPr>
        <p:spPr>
          <a:xfrm>
            <a:off x="6138000" y="1882800"/>
            <a:ext cx="5281200" cy="41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/>
          <a:lstStyle/>
          <a:p>
            <a:pPr algn="l">
              <a:spcAft>
                <a:spcPct val="20000"/>
              </a:spcAft>
            </a:pPr>
            <a:r>
              <a:rPr sz="1000" b="1">
                <a:solidFill>
                  <a:srgbClr val="0F283E"/>
                </a:solidFill>
                <a:latin typeface="Open Sans Light"/>
              </a:rPr>
              <a:t>Notes:</a:t>
            </a:r>
          </a:p>
          <a:p>
            <a:pPr algn="l"/>
            <a:endParaRPr sz="800">
              <a:solidFill>
                <a:srgbClr val="0F283E"/>
              </a:solidFill>
              <a:latin typeface="Open Sans Light"/>
            </a:endParaRPr>
          </a:p>
          <a:p>
            <a:pPr algn="l"/>
            <a:r>
              <a:rPr sz="800">
                <a:solidFill>
                  <a:srgbClr val="0F283E"/>
                </a:solidFill>
                <a:latin typeface="Open Sans Light"/>
              </a:rPr>
              <a:t>n.a.</a:t>
            </a:r>
          </a:p>
        </p:txBody>
      </p:sp>
      <p:sp>
        <p:nvSpPr>
          <p:cNvPr id="8" name="New shape"/>
          <p:cNvSpPr/>
          <p:nvPr/>
        </p:nvSpPr>
        <p:spPr>
          <a:xfrm>
            <a:off x="676800" y="630000"/>
            <a:ext cx="10836000" cy="58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 fontScale="625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3200">
                <a:solidFill>
                  <a:srgbClr val="0A85E6"/>
                </a:solidFill>
                <a:latin typeface="Open Sans Light"/>
              </a:rPr>
              <a:t>Polyethylene terephthalate (PET) production capacity worldwide in 2017 by leading company (in million tons)</a:t>
            </a:r>
          </a:p>
        </p:txBody>
      </p:sp>
      <p:sp>
        <p:nvSpPr>
          <p:cNvPr id="9" name="New shape"/>
          <p:cNvSpPr/>
          <p:nvPr/>
        </p:nvSpPr>
        <p:spPr>
          <a:xfrm>
            <a:off x="676800" y="1231200"/>
            <a:ext cx="10836000" cy="327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rmAutofit fontScale="975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1600">
                <a:solidFill>
                  <a:srgbClr val="919191"/>
                </a:solidFill>
                <a:latin typeface="Open Sans"/>
              </a:rPr>
              <a:t>Global polyethylene terephthalate production capacity by leading company 2017</a:t>
            </a:r>
          </a:p>
        </p:txBody>
      </p:sp>
    </p:spTree>
  </p:cSld>
  <p:clrMapOvr>
    <a:masterClrMapping/>
  </p:clrMapOvr>
  <p:transition/>
  <p:timing/>
</p:sld>
</file>

<file path=ppt/slides/slide59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" name="New shape"/>
          <p:cNvSpPr/>
          <p:nvPr/>
        </p:nvSpPr>
        <p:spPr>
          <a:xfrm>
            <a:off x="10868400" y="6465600"/>
            <a:ext cx="752400" cy="154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New shape"/>
          <p:cNvSpPr/>
          <p:nvPr/>
        </p:nvSpPr>
        <p:spPr>
          <a:xfrm>
            <a:off x="763200" y="6465600"/>
            <a:ext cx="219600" cy="3996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New shape"/>
          <p:cNvSpPr/>
          <p:nvPr/>
        </p:nvSpPr>
        <p:spPr>
          <a:xfrm>
            <a:off x="8362800" y="6440400"/>
            <a:ext cx="2473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/>
          </a:bodyPr>
          <a:lstStyle/>
          <a:p>
            <a:pPr algn="r">
              <a:lnSpc>
                <a:spcPct val="100000"/>
              </a:lnSpc>
              <a:spcAft>
                <a:spcPct val="20000"/>
              </a:spcAft>
            </a:pPr>
            <a:r>
              <a:rPr sz="800">
                <a:solidFill>
                  <a:srgbClr val="555555"/>
                </a:solidFill>
                <a:latin typeface="Open Sans"/>
              </a:rPr>
              <a:t>References</a:t>
            </a:r>
          </a:p>
        </p:txBody>
      </p:sp>
      <p:sp>
        <p:nvSpPr>
          <p:cNvPr id="3" name="New shape"/>
          <p:cNvSpPr/>
          <p:nvPr/>
        </p:nvSpPr>
        <p:spPr>
          <a:xfrm>
            <a:off x="637200" y="6494400"/>
            <a:ext cx="457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/>
          <a:lstStyle/>
          <a:p>
            <a:pPr algn="ctr">
              <a:spcAft>
                <a:spcPct val="20000"/>
              </a:spcAft>
            </a:pPr>
            <a:r>
              <a:rPr sz="1000">
                <a:solidFill>
                  <a:srgbClr val="FFFFFF"/>
                </a:solidFill>
                <a:latin typeface="Open Sans"/>
              </a:rPr>
              <a:t>53</a:t>
            </a:r>
          </a:p>
        </p:txBody>
      </p:sp>
      <p:sp>
        <p:nvSpPr>
          <p:cNvPr id="4" name="New shape"/>
          <p:cNvSpPr/>
          <p:nvPr/>
        </p:nvSpPr>
        <p:spPr>
          <a:xfrm flipH="1">
            <a:off x="6048000" y="1882800"/>
            <a:ext cx="0" cy="4104000"/>
          </a:xfrm>
          <a:prstGeom prst="rect">
            <a:avLst/>
          </a:prstGeom>
          <a:solidFill>
            <a:srgbClr val="0F283E"/>
          </a:solidFill>
          <a:ln w="6350">
            <a:solidFill>
              <a:srgbClr val="0F28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New Table"/>
          <p:cNvGraphicFramePr>
            <a:graphicFrameLocks noGrp="1"/>
          </p:cNvGraphicFramePr>
          <p:nvPr/>
        </p:nvGraphicFramePr>
        <p:xfrm>
          <a:off x="676800" y="1882800"/>
          <a:ext cx="53340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000"/>
                <a:gridCol w="3556000"/>
              </a:tblGrid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sz="1000" b="1">
                          <a:solidFill>
                            <a:srgbClr val="0F283E"/>
                          </a:solidFill>
                          <a:latin typeface="Open Sans Light"/>
                        </a:rPr>
                        <a:t>Source and methodology information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  <a:alpha val="0"/>
                      </a:prstClr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B>
                      <a:solidFill>
                        <a:prstClr val="black">
                          <a:alpha val="0"/>
                          <a:alpha val="0"/>
                          <a:alpha val="0"/>
                        </a:prstClr>
                      </a:solidFill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Source(s)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Plastics Insight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Conducted by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Plastics Insight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Survey period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2017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Region(s)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Worldwide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Number of respondents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 i="1">
                          <a:solidFill>
                            <a:srgbClr val="0F283E"/>
                          </a:solidFill>
                          <a:latin typeface="Open Sans Light"/>
                        </a:rPr>
                        <a:t>n.a.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Age group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 i="1">
                          <a:solidFill>
                            <a:srgbClr val="0F283E"/>
                          </a:solidFill>
                          <a:latin typeface="Open Sans Light"/>
                        </a:rPr>
                        <a:t>n.a.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Special characteristics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 i="1">
                          <a:solidFill>
                            <a:srgbClr val="0F283E"/>
                          </a:solidFill>
                          <a:latin typeface="Open Sans Light"/>
                        </a:rPr>
                        <a:t>n.a.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Published by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Plastics Insight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Publication date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January 2018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Original source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plasticsinsight.com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Website URL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  <a:hlinkClick r:id="rId4"/>
                        </a:rPr>
                        <a:t>visit the website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</a:tbl>
          </a:graphicData>
        </a:graphic>
      </p:graphicFrame>
      <p:sp>
        <p:nvSpPr>
          <p:cNvPr id="6" name="New shape"/>
          <p:cNvSpPr/>
          <p:nvPr/>
        </p:nvSpPr>
        <p:spPr>
          <a:xfrm>
            <a:off x="6138000" y="5989975"/>
            <a:ext cx="5281200" cy="369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170" tIns="46990" rIns="90170" bIns="46990" rtlCol="0" anchor="b"/>
          <a:lstStyle/>
          <a:p>
            <a:pPr algn="l">
              <a:spcAft>
                <a:spcPct val="20000"/>
              </a:spcAft>
            </a:pPr>
            <a:r>
              <a:rPr sz="800">
                <a:solidFill>
                  <a:srgbClr val="0F283E"/>
                </a:solidFill>
                <a:latin typeface="Open Sans Light"/>
                <a:hlinkClick r:id="rId5" action="ppaction://hlinksldjump"/>
              </a:rPr>
              <a:t>Back to statistic</a:t>
            </a:r>
          </a:p>
        </p:txBody>
      </p:sp>
      <p:sp>
        <p:nvSpPr>
          <p:cNvPr id="7" name="New shape"/>
          <p:cNvSpPr/>
          <p:nvPr/>
        </p:nvSpPr>
        <p:spPr>
          <a:xfrm>
            <a:off x="6138000" y="1882800"/>
            <a:ext cx="5281200" cy="41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/>
          <a:lstStyle/>
          <a:p>
            <a:pPr algn="l">
              <a:spcAft>
                <a:spcPct val="20000"/>
              </a:spcAft>
            </a:pPr>
            <a:r>
              <a:rPr sz="1000" b="1">
                <a:solidFill>
                  <a:srgbClr val="0F283E"/>
                </a:solidFill>
                <a:latin typeface="Open Sans Light"/>
              </a:rPr>
              <a:t>Notes:</a:t>
            </a:r>
          </a:p>
          <a:p>
            <a:pPr algn="l"/>
            <a:endParaRPr sz="800">
              <a:solidFill>
                <a:srgbClr val="0F283E"/>
              </a:solidFill>
              <a:latin typeface="Open Sans Light"/>
            </a:endParaRPr>
          </a:p>
          <a:p>
            <a:pPr algn="l"/>
            <a:r>
              <a:rPr sz="800">
                <a:solidFill>
                  <a:srgbClr val="0F283E"/>
                </a:solidFill>
                <a:latin typeface="Open Sans Light"/>
              </a:rPr>
              <a:t>The total global PET resin production capacity in 2017 was 30.3 million tons.</a:t>
            </a:r>
          </a:p>
        </p:txBody>
      </p:sp>
      <p:sp>
        <p:nvSpPr>
          <p:cNvPr id="8" name="New shape"/>
          <p:cNvSpPr/>
          <p:nvPr/>
        </p:nvSpPr>
        <p:spPr>
          <a:xfrm>
            <a:off x="676800" y="630000"/>
            <a:ext cx="10836000" cy="58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 fontScale="625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3200">
                <a:solidFill>
                  <a:srgbClr val="0A85E6"/>
                </a:solidFill>
                <a:latin typeface="Open Sans Light"/>
              </a:rPr>
              <a:t>Polyethylene terephthalate (PET) production capacity distribution worldwide in 2017, by region</a:t>
            </a:r>
          </a:p>
        </p:txBody>
      </p:sp>
      <p:sp>
        <p:nvSpPr>
          <p:cNvPr id="9" name="New shape"/>
          <p:cNvSpPr/>
          <p:nvPr/>
        </p:nvSpPr>
        <p:spPr>
          <a:xfrm>
            <a:off x="676800" y="1231200"/>
            <a:ext cx="10836000" cy="327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rmAutofit fontScale="975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1600">
                <a:solidFill>
                  <a:srgbClr val="919191"/>
                </a:solidFill>
                <a:latin typeface="Open Sans"/>
              </a:rPr>
              <a:t>Global polyethylene terephthalate production capacity distribution by region 2017</a:t>
            </a:r>
          </a:p>
        </p:txBody>
      </p:sp>
    </p:spTree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New shape"/>
          <p:cNvSpPr/>
          <p:nvPr/>
        </p:nvSpPr>
        <p:spPr>
          <a:xfrm>
            <a:off x="10868400" y="6465600"/>
            <a:ext cx="752400" cy="154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New shape"/>
          <p:cNvSpPr/>
          <p:nvPr/>
        </p:nvSpPr>
        <p:spPr>
          <a:xfrm>
            <a:off x="676800" y="630000"/>
            <a:ext cx="10836000" cy="58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3200">
                <a:solidFill>
                  <a:srgbClr val="0A85E6"/>
                </a:solidFill>
                <a:latin typeface="Open Sans Light"/>
              </a:rPr>
              <a:t>Table of Contents</a:t>
            </a:r>
          </a:p>
        </p:txBody>
      </p:sp>
      <p:sp>
        <p:nvSpPr>
          <p:cNvPr id="4" name="New shape"/>
          <p:cNvSpPr/>
          <p:nvPr/>
        </p:nvSpPr>
        <p:spPr>
          <a:xfrm>
            <a:off x="781200" y="1882800"/>
            <a:ext cx="10742400" cy="2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/>
          <a:lstStyle/>
          <a:p>
            <a:pPr algn="r">
              <a:spcAft>
                <a:spcPct val="20000"/>
              </a:spcAft>
            </a:pPr>
            <a:r>
              <a:rPr sz="1000">
                <a:solidFill>
                  <a:srgbClr val="0F283E"/>
                </a:solidFill>
                <a:latin typeface="Open Sans Light"/>
                <a:hlinkClick r:id="rId3" action="ppaction://hlinksldjump"/>
              </a:rPr>
              <a:t>38</a:t>
            </a:r>
          </a:p>
        </p:txBody>
      </p:sp>
      <p:sp>
        <p:nvSpPr>
          <p:cNvPr id="5" name="New shape"/>
          <p:cNvSpPr/>
          <p:nvPr/>
        </p:nvSpPr>
        <p:spPr>
          <a:xfrm>
            <a:off x="781200" y="1882800"/>
            <a:ext cx="10742400" cy="2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/>
          <a:lstStyle/>
          <a:p>
            <a:pPr algn="l">
              <a:spcAft>
                <a:spcPct val="20000"/>
              </a:spcAft>
            </a:pPr>
            <a:r>
              <a:rPr sz="1000">
                <a:solidFill>
                  <a:srgbClr val="0F283E"/>
                </a:solidFill>
                <a:latin typeface="Open Sans Light"/>
              </a:rPr>
              <a:t>Global polycarbonate production capacity by producer 2016</a:t>
            </a:r>
          </a:p>
        </p:txBody>
      </p:sp>
      <p:sp>
        <p:nvSpPr>
          <p:cNvPr id="6" name="New shape"/>
          <p:cNvSpPr/>
          <p:nvPr/>
        </p:nvSpPr>
        <p:spPr>
          <a:xfrm>
            <a:off x="781200" y="2122800"/>
            <a:ext cx="10742400" cy="2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/>
          <a:lstStyle/>
          <a:p>
            <a:pPr algn="r">
              <a:spcAft>
                <a:spcPct val="20000"/>
              </a:spcAft>
            </a:pPr>
            <a:r>
              <a:rPr sz="1000">
                <a:solidFill>
                  <a:srgbClr val="0F283E"/>
                </a:solidFill>
                <a:latin typeface="Open Sans Light"/>
                <a:hlinkClick r:id="rId4" action="ppaction://hlinksldjump"/>
              </a:rPr>
              <a:t>39</a:t>
            </a:r>
          </a:p>
        </p:txBody>
      </p:sp>
      <p:sp>
        <p:nvSpPr>
          <p:cNvPr id="7" name="New shape"/>
          <p:cNvSpPr/>
          <p:nvPr/>
        </p:nvSpPr>
        <p:spPr>
          <a:xfrm>
            <a:off x="781200" y="2122800"/>
            <a:ext cx="10742400" cy="2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/>
          <a:lstStyle/>
          <a:p>
            <a:pPr algn="l">
              <a:spcAft>
                <a:spcPct val="20000"/>
              </a:spcAft>
            </a:pPr>
            <a:r>
              <a:rPr sz="1000">
                <a:solidFill>
                  <a:srgbClr val="0F283E"/>
                </a:solidFill>
                <a:latin typeface="Open Sans Light"/>
              </a:rPr>
              <a:t>Global polycarbonates demand 2011-2022</a:t>
            </a:r>
          </a:p>
        </p:txBody>
      </p:sp>
      <p:sp>
        <p:nvSpPr>
          <p:cNvPr id="8" name="New shape"/>
          <p:cNvSpPr/>
          <p:nvPr/>
        </p:nvSpPr>
        <p:spPr>
          <a:xfrm>
            <a:off x="781200" y="2362800"/>
            <a:ext cx="10742400" cy="2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/>
          <a:lstStyle/>
          <a:p>
            <a:pPr algn="r">
              <a:spcAft>
                <a:spcPct val="20000"/>
              </a:spcAft>
            </a:pPr>
            <a:r>
              <a:rPr sz="1000">
                <a:solidFill>
                  <a:srgbClr val="0F283E"/>
                </a:solidFill>
                <a:latin typeface="Open Sans Light"/>
                <a:hlinkClick r:id="rId5" action="ppaction://hlinksldjump"/>
              </a:rPr>
              <a:t>40</a:t>
            </a:r>
          </a:p>
        </p:txBody>
      </p:sp>
      <p:sp>
        <p:nvSpPr>
          <p:cNvPr id="9" name="New shape"/>
          <p:cNvSpPr/>
          <p:nvPr/>
        </p:nvSpPr>
        <p:spPr>
          <a:xfrm>
            <a:off x="781200" y="2362800"/>
            <a:ext cx="10742400" cy="2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/>
          <a:lstStyle/>
          <a:p>
            <a:pPr algn="l">
              <a:spcAft>
                <a:spcPct val="20000"/>
              </a:spcAft>
            </a:pPr>
            <a:r>
              <a:rPr sz="1000">
                <a:solidFill>
                  <a:srgbClr val="0F283E"/>
                </a:solidFill>
                <a:latin typeface="Open Sans Light"/>
              </a:rPr>
              <a:t>Global ABS production capacity 2013-2023</a:t>
            </a:r>
          </a:p>
        </p:txBody>
      </p:sp>
      <p:sp>
        <p:nvSpPr>
          <p:cNvPr id="10" name="New shape"/>
          <p:cNvSpPr/>
          <p:nvPr/>
        </p:nvSpPr>
        <p:spPr>
          <a:xfrm>
            <a:off x="781200" y="2602800"/>
            <a:ext cx="10742400" cy="2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/>
          <a:lstStyle/>
          <a:p>
            <a:pPr algn="r">
              <a:spcAft>
                <a:spcPct val="20000"/>
              </a:spcAft>
            </a:pPr>
            <a:r>
              <a:rPr sz="1000">
                <a:solidFill>
                  <a:srgbClr val="0F283E"/>
                </a:solidFill>
                <a:latin typeface="Open Sans Light"/>
                <a:hlinkClick r:id="rId6" action="ppaction://hlinksldjump"/>
              </a:rPr>
              <a:t>41</a:t>
            </a:r>
          </a:p>
        </p:txBody>
      </p:sp>
      <p:sp>
        <p:nvSpPr>
          <p:cNvPr id="11" name="New shape"/>
          <p:cNvSpPr/>
          <p:nvPr/>
        </p:nvSpPr>
        <p:spPr>
          <a:xfrm>
            <a:off x="781200" y="2602800"/>
            <a:ext cx="10742400" cy="2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/>
          <a:lstStyle/>
          <a:p>
            <a:pPr algn="l">
              <a:spcAft>
                <a:spcPct val="20000"/>
              </a:spcAft>
            </a:pPr>
            <a:r>
              <a:rPr sz="1000">
                <a:solidFill>
                  <a:srgbClr val="0F283E"/>
                </a:solidFill>
                <a:latin typeface="Open Sans Light"/>
              </a:rPr>
              <a:t>Global ABS production distribution by region 2016</a:t>
            </a:r>
          </a:p>
        </p:txBody>
      </p:sp>
      <p:sp>
        <p:nvSpPr>
          <p:cNvPr id="12" name="New shape"/>
          <p:cNvSpPr/>
          <p:nvPr/>
        </p:nvSpPr>
        <p:spPr>
          <a:xfrm>
            <a:off x="781200" y="2842800"/>
            <a:ext cx="10742400" cy="2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/>
          <a:lstStyle/>
          <a:p>
            <a:pPr algn="r">
              <a:spcAft>
                <a:spcPct val="20000"/>
              </a:spcAft>
            </a:pPr>
            <a:r>
              <a:rPr sz="1000">
                <a:solidFill>
                  <a:srgbClr val="0F283E"/>
                </a:solidFill>
                <a:latin typeface="Open Sans Light"/>
                <a:hlinkClick r:id="rId7" action="ppaction://hlinksldjump"/>
              </a:rPr>
              <a:t>42</a:t>
            </a:r>
          </a:p>
        </p:txBody>
      </p:sp>
      <p:sp>
        <p:nvSpPr>
          <p:cNvPr id="13" name="New shape"/>
          <p:cNvSpPr/>
          <p:nvPr/>
        </p:nvSpPr>
        <p:spPr>
          <a:xfrm>
            <a:off x="781200" y="2842800"/>
            <a:ext cx="10742400" cy="2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/>
          <a:lstStyle/>
          <a:p>
            <a:pPr algn="l">
              <a:spcAft>
                <a:spcPct val="20000"/>
              </a:spcAft>
            </a:pPr>
            <a:r>
              <a:rPr sz="1000">
                <a:solidFill>
                  <a:srgbClr val="0F283E"/>
                </a:solidFill>
                <a:latin typeface="Open Sans Light"/>
              </a:rPr>
              <a:t>Forecasted global demand distribution for styrene by region 2020</a:t>
            </a:r>
          </a:p>
        </p:txBody>
      </p:sp>
      <p:sp>
        <p:nvSpPr>
          <p:cNvPr id="14" name="New shape"/>
          <p:cNvSpPr/>
          <p:nvPr/>
        </p:nvSpPr>
        <p:spPr>
          <a:xfrm>
            <a:off x="397400" y="3209800"/>
            <a:ext cx="558800" cy="406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pPr algn="l">
              <a:spcAft>
                <a:spcPct val="20000"/>
              </a:spcAft>
            </a:pPr>
            <a:r>
              <a:rPr sz="2000">
                <a:solidFill>
                  <a:srgbClr val="0F283E"/>
                </a:solidFill>
                <a:latin typeface="Open Sans Light"/>
              </a:rPr>
              <a:t>09</a:t>
            </a:r>
          </a:p>
        </p:txBody>
      </p:sp>
      <p:sp>
        <p:nvSpPr>
          <p:cNvPr id="15" name="New shape"/>
          <p:cNvSpPr/>
          <p:nvPr/>
        </p:nvSpPr>
        <p:spPr>
          <a:xfrm>
            <a:off x="676800" y="3209801"/>
            <a:ext cx="10742400" cy="337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>
            <a:spAutoFit/>
          </a:bodyPr>
          <a:lstStyle/>
          <a:p>
            <a:pPr algn="l">
              <a:spcAft>
                <a:spcPct val="20000"/>
              </a:spcAft>
            </a:pPr>
            <a:r>
              <a:rPr sz="1600">
                <a:solidFill>
                  <a:srgbClr val="0F283E"/>
                </a:solidFill>
                <a:latin typeface="Open Sans Light"/>
              </a:rPr>
              <a:t>Recycling</a:t>
            </a:r>
          </a:p>
        </p:txBody>
      </p:sp>
      <p:sp>
        <p:nvSpPr>
          <p:cNvPr id="16" name="New shape"/>
          <p:cNvSpPr/>
          <p:nvPr/>
        </p:nvSpPr>
        <p:spPr>
          <a:xfrm>
            <a:off x="781200" y="3610740"/>
            <a:ext cx="10742400" cy="2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/>
          <a:lstStyle/>
          <a:p>
            <a:pPr algn="r">
              <a:spcAft>
                <a:spcPct val="20000"/>
              </a:spcAft>
            </a:pPr>
            <a:r>
              <a:rPr sz="1000">
                <a:solidFill>
                  <a:srgbClr val="0F283E"/>
                </a:solidFill>
                <a:latin typeface="Open Sans Light"/>
                <a:hlinkClick r:id="rId8" action="ppaction://hlinksldjump"/>
              </a:rPr>
              <a:t>44</a:t>
            </a:r>
          </a:p>
        </p:txBody>
      </p:sp>
      <p:sp>
        <p:nvSpPr>
          <p:cNvPr id="17" name="New shape"/>
          <p:cNvSpPr/>
          <p:nvPr/>
        </p:nvSpPr>
        <p:spPr>
          <a:xfrm>
            <a:off x="781200" y="3610740"/>
            <a:ext cx="10742400" cy="2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/>
          <a:lstStyle/>
          <a:p>
            <a:pPr algn="l">
              <a:spcAft>
                <a:spcPct val="20000"/>
              </a:spcAft>
            </a:pPr>
            <a:r>
              <a:rPr sz="1000">
                <a:solidFill>
                  <a:srgbClr val="0F283E"/>
                </a:solidFill>
                <a:latin typeface="Open Sans Light"/>
              </a:rPr>
              <a:t>Global market for recycled plastic and waste to oil 2014-2024</a:t>
            </a:r>
          </a:p>
        </p:txBody>
      </p:sp>
      <p:sp>
        <p:nvSpPr>
          <p:cNvPr id="18" name="New shape"/>
          <p:cNvSpPr/>
          <p:nvPr/>
        </p:nvSpPr>
        <p:spPr>
          <a:xfrm>
            <a:off x="781200" y="3850741"/>
            <a:ext cx="10742400" cy="2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/>
          <a:lstStyle/>
          <a:p>
            <a:pPr algn="r">
              <a:spcAft>
                <a:spcPct val="20000"/>
              </a:spcAft>
            </a:pPr>
            <a:r>
              <a:rPr sz="1000">
                <a:solidFill>
                  <a:srgbClr val="0F283E"/>
                </a:solidFill>
                <a:latin typeface="Open Sans Light"/>
                <a:hlinkClick r:id="rId9" action="ppaction://hlinksldjump"/>
              </a:rPr>
              <a:t>45</a:t>
            </a:r>
          </a:p>
        </p:txBody>
      </p:sp>
      <p:sp>
        <p:nvSpPr>
          <p:cNvPr id="19" name="New shape"/>
          <p:cNvSpPr/>
          <p:nvPr/>
        </p:nvSpPr>
        <p:spPr>
          <a:xfrm>
            <a:off x="781200" y="3850741"/>
            <a:ext cx="10742400" cy="2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/>
          <a:lstStyle/>
          <a:p>
            <a:pPr algn="l">
              <a:spcAft>
                <a:spcPct val="20000"/>
              </a:spcAft>
            </a:pPr>
            <a:r>
              <a:rPr sz="1000">
                <a:solidFill>
                  <a:srgbClr val="0F283E"/>
                </a:solidFill>
                <a:latin typeface="Open Sans Light"/>
              </a:rPr>
              <a:t>Global market for recycled plastic and waste to oil 2014-2024</a:t>
            </a:r>
          </a:p>
        </p:txBody>
      </p:sp>
    </p:spTree>
  </p:cSld>
  <p:clrMapOvr>
    <a:masterClrMapping/>
  </p:clrMapOvr>
  <p:transition/>
  <p:timing/>
</p:sld>
</file>

<file path=ppt/slides/slide60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" name="New shape"/>
          <p:cNvSpPr/>
          <p:nvPr/>
        </p:nvSpPr>
        <p:spPr>
          <a:xfrm>
            <a:off x="10868400" y="6465600"/>
            <a:ext cx="752400" cy="154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New shape"/>
          <p:cNvSpPr/>
          <p:nvPr/>
        </p:nvSpPr>
        <p:spPr>
          <a:xfrm>
            <a:off x="763200" y="6465600"/>
            <a:ext cx="219600" cy="3996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New shape"/>
          <p:cNvSpPr/>
          <p:nvPr/>
        </p:nvSpPr>
        <p:spPr>
          <a:xfrm>
            <a:off x="8362800" y="6440400"/>
            <a:ext cx="2473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/>
          </a:bodyPr>
          <a:lstStyle/>
          <a:p>
            <a:pPr algn="r">
              <a:lnSpc>
                <a:spcPct val="100000"/>
              </a:lnSpc>
              <a:spcAft>
                <a:spcPct val="20000"/>
              </a:spcAft>
            </a:pPr>
            <a:r>
              <a:rPr sz="800">
                <a:solidFill>
                  <a:srgbClr val="555555"/>
                </a:solidFill>
                <a:latin typeface="Open Sans"/>
              </a:rPr>
              <a:t>References</a:t>
            </a:r>
          </a:p>
        </p:txBody>
      </p:sp>
      <p:sp>
        <p:nvSpPr>
          <p:cNvPr id="3" name="New shape"/>
          <p:cNvSpPr/>
          <p:nvPr/>
        </p:nvSpPr>
        <p:spPr>
          <a:xfrm>
            <a:off x="637200" y="6494400"/>
            <a:ext cx="457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/>
          <a:lstStyle/>
          <a:p>
            <a:pPr algn="ctr">
              <a:spcAft>
                <a:spcPct val="20000"/>
              </a:spcAft>
            </a:pPr>
            <a:r>
              <a:rPr sz="1000">
                <a:solidFill>
                  <a:srgbClr val="FFFFFF"/>
                </a:solidFill>
                <a:latin typeface="Open Sans"/>
              </a:rPr>
              <a:t>54</a:t>
            </a:r>
          </a:p>
        </p:txBody>
      </p:sp>
      <p:sp>
        <p:nvSpPr>
          <p:cNvPr id="4" name="New shape"/>
          <p:cNvSpPr/>
          <p:nvPr/>
        </p:nvSpPr>
        <p:spPr>
          <a:xfrm flipH="1">
            <a:off x="6048000" y="1882800"/>
            <a:ext cx="0" cy="4104000"/>
          </a:xfrm>
          <a:prstGeom prst="rect">
            <a:avLst/>
          </a:prstGeom>
          <a:solidFill>
            <a:srgbClr val="0F283E"/>
          </a:solidFill>
          <a:ln w="6350">
            <a:solidFill>
              <a:srgbClr val="0F28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New Table"/>
          <p:cNvGraphicFramePr>
            <a:graphicFrameLocks noGrp="1"/>
          </p:cNvGraphicFramePr>
          <p:nvPr/>
        </p:nvGraphicFramePr>
        <p:xfrm>
          <a:off x="676800" y="1882800"/>
          <a:ext cx="53340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000"/>
                <a:gridCol w="3556000"/>
              </a:tblGrid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sz="1000" b="1">
                          <a:solidFill>
                            <a:srgbClr val="0F283E"/>
                          </a:solidFill>
                          <a:latin typeface="Open Sans Light"/>
                        </a:rPr>
                        <a:t>Source and methodology information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  <a:alpha val="0"/>
                      </a:prstClr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B>
                      <a:solidFill>
                        <a:prstClr val="black">
                          <a:alpha val="0"/>
                          <a:alpha val="0"/>
                          <a:alpha val="0"/>
                        </a:prstClr>
                      </a:solidFill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Source(s)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Plastics Insight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Conducted by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Plastics Insight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Survey period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2016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Region(s)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Worldwide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Number of respondents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 i="1">
                          <a:solidFill>
                            <a:srgbClr val="0F283E"/>
                          </a:solidFill>
                          <a:latin typeface="Open Sans Light"/>
                        </a:rPr>
                        <a:t>n.a.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Age group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 i="1">
                          <a:solidFill>
                            <a:srgbClr val="0F283E"/>
                          </a:solidFill>
                          <a:latin typeface="Open Sans Light"/>
                        </a:rPr>
                        <a:t>n.a.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Special characteristics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 i="1">
                          <a:solidFill>
                            <a:srgbClr val="0F283E"/>
                          </a:solidFill>
                          <a:latin typeface="Open Sans Light"/>
                        </a:rPr>
                        <a:t>n.a.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Published by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Plastics Insight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Publication date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January 2018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Original source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plasticsinsight.com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Website URL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  <a:hlinkClick r:id="rId4"/>
                        </a:rPr>
                        <a:t>visit the website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</a:tbl>
          </a:graphicData>
        </a:graphic>
      </p:graphicFrame>
      <p:sp>
        <p:nvSpPr>
          <p:cNvPr id="6" name="New shape"/>
          <p:cNvSpPr/>
          <p:nvPr/>
        </p:nvSpPr>
        <p:spPr>
          <a:xfrm>
            <a:off x="6138000" y="5989975"/>
            <a:ext cx="5281200" cy="369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170" tIns="46990" rIns="90170" bIns="46990" rtlCol="0" anchor="b"/>
          <a:lstStyle/>
          <a:p>
            <a:pPr algn="l">
              <a:spcAft>
                <a:spcPct val="20000"/>
              </a:spcAft>
            </a:pPr>
            <a:r>
              <a:rPr sz="800">
                <a:solidFill>
                  <a:srgbClr val="0F283E"/>
                </a:solidFill>
                <a:latin typeface="Open Sans Light"/>
                <a:hlinkClick r:id="rId5" action="ppaction://hlinksldjump"/>
              </a:rPr>
              <a:t>Back to statistic</a:t>
            </a:r>
          </a:p>
        </p:txBody>
      </p:sp>
      <p:sp>
        <p:nvSpPr>
          <p:cNvPr id="7" name="New shape"/>
          <p:cNvSpPr/>
          <p:nvPr/>
        </p:nvSpPr>
        <p:spPr>
          <a:xfrm>
            <a:off x="6138000" y="1882800"/>
            <a:ext cx="5281200" cy="41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/>
          <a:lstStyle/>
          <a:p>
            <a:pPr algn="l">
              <a:spcAft>
                <a:spcPct val="20000"/>
              </a:spcAft>
            </a:pPr>
            <a:r>
              <a:rPr sz="1000" b="1">
                <a:solidFill>
                  <a:srgbClr val="0F283E"/>
                </a:solidFill>
                <a:latin typeface="Open Sans Light"/>
              </a:rPr>
              <a:t>Notes:</a:t>
            </a:r>
          </a:p>
          <a:p>
            <a:pPr algn="l"/>
            <a:endParaRPr sz="800">
              <a:solidFill>
                <a:srgbClr val="0F283E"/>
              </a:solidFill>
              <a:latin typeface="Open Sans Light"/>
            </a:endParaRPr>
          </a:p>
          <a:p>
            <a:pPr algn="l"/>
            <a:r>
              <a:rPr sz="800">
                <a:solidFill>
                  <a:srgbClr val="0F283E"/>
                </a:solidFill>
                <a:latin typeface="Open Sans Light"/>
              </a:rPr>
              <a:t>Figures correspond to the total global consumption of PET in 2016 of some 23.5 million tons.</a:t>
            </a:r>
          </a:p>
        </p:txBody>
      </p:sp>
      <p:sp>
        <p:nvSpPr>
          <p:cNvPr id="8" name="New shape"/>
          <p:cNvSpPr/>
          <p:nvPr/>
        </p:nvSpPr>
        <p:spPr>
          <a:xfrm>
            <a:off x="676800" y="630000"/>
            <a:ext cx="10836000" cy="58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 fontScale="625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3200">
                <a:solidFill>
                  <a:srgbClr val="0A85E6"/>
                </a:solidFill>
                <a:latin typeface="Open Sans Light"/>
              </a:rPr>
              <a:t>Distribution of polyethylene terephthalate (PET) consumption worldwide in 2016, by end-use</a:t>
            </a:r>
          </a:p>
        </p:txBody>
      </p:sp>
      <p:sp>
        <p:nvSpPr>
          <p:cNvPr id="9" name="New shape"/>
          <p:cNvSpPr/>
          <p:nvPr/>
        </p:nvSpPr>
        <p:spPr>
          <a:xfrm>
            <a:off x="676800" y="1231200"/>
            <a:ext cx="10836000" cy="327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rmAutofit fontScale="975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1600">
                <a:solidFill>
                  <a:srgbClr val="919191"/>
                </a:solidFill>
                <a:latin typeface="Open Sans"/>
              </a:rPr>
              <a:t>Global polyethylene terephthalate consumption distribution by end-use 2016</a:t>
            </a:r>
          </a:p>
        </p:txBody>
      </p:sp>
    </p:spTree>
  </p:cSld>
  <p:clrMapOvr>
    <a:masterClrMapping/>
  </p:clrMapOvr>
  <p:transition/>
  <p:timing/>
</p:sld>
</file>

<file path=ppt/slides/slide6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" name="New shape"/>
          <p:cNvSpPr/>
          <p:nvPr/>
        </p:nvSpPr>
        <p:spPr>
          <a:xfrm>
            <a:off x="10868400" y="6465600"/>
            <a:ext cx="752400" cy="154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New shape"/>
          <p:cNvSpPr/>
          <p:nvPr/>
        </p:nvSpPr>
        <p:spPr>
          <a:xfrm>
            <a:off x="763200" y="6465600"/>
            <a:ext cx="219600" cy="3996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New shape"/>
          <p:cNvSpPr/>
          <p:nvPr/>
        </p:nvSpPr>
        <p:spPr>
          <a:xfrm>
            <a:off x="8362800" y="6440400"/>
            <a:ext cx="2473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/>
          </a:bodyPr>
          <a:lstStyle/>
          <a:p>
            <a:pPr algn="r">
              <a:lnSpc>
                <a:spcPct val="100000"/>
              </a:lnSpc>
              <a:spcAft>
                <a:spcPct val="20000"/>
              </a:spcAft>
            </a:pPr>
            <a:r>
              <a:rPr sz="800">
                <a:solidFill>
                  <a:srgbClr val="555555"/>
                </a:solidFill>
                <a:latin typeface="Open Sans"/>
              </a:rPr>
              <a:t>References</a:t>
            </a:r>
          </a:p>
        </p:txBody>
      </p:sp>
      <p:sp>
        <p:nvSpPr>
          <p:cNvPr id="3" name="New shape"/>
          <p:cNvSpPr/>
          <p:nvPr/>
        </p:nvSpPr>
        <p:spPr>
          <a:xfrm>
            <a:off x="637200" y="6494400"/>
            <a:ext cx="457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/>
          <a:lstStyle/>
          <a:p>
            <a:pPr algn="ctr">
              <a:spcAft>
                <a:spcPct val="20000"/>
              </a:spcAft>
            </a:pPr>
            <a:r>
              <a:rPr sz="1000">
                <a:solidFill>
                  <a:srgbClr val="FFFFFF"/>
                </a:solidFill>
                <a:latin typeface="Open Sans"/>
              </a:rPr>
              <a:t>55</a:t>
            </a:r>
          </a:p>
        </p:txBody>
      </p:sp>
      <p:sp>
        <p:nvSpPr>
          <p:cNvPr id="4" name="New shape"/>
          <p:cNvSpPr/>
          <p:nvPr/>
        </p:nvSpPr>
        <p:spPr>
          <a:xfrm flipH="1">
            <a:off x="6048000" y="1882800"/>
            <a:ext cx="0" cy="4104000"/>
          </a:xfrm>
          <a:prstGeom prst="rect">
            <a:avLst/>
          </a:prstGeom>
          <a:solidFill>
            <a:srgbClr val="0F283E"/>
          </a:solidFill>
          <a:ln w="6350">
            <a:solidFill>
              <a:srgbClr val="0F28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New Table"/>
          <p:cNvGraphicFramePr>
            <a:graphicFrameLocks noGrp="1"/>
          </p:cNvGraphicFramePr>
          <p:nvPr/>
        </p:nvGraphicFramePr>
        <p:xfrm>
          <a:off x="676800" y="1882800"/>
          <a:ext cx="53340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000"/>
                <a:gridCol w="3556000"/>
              </a:tblGrid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sz="1000" b="1">
                          <a:solidFill>
                            <a:srgbClr val="0F283E"/>
                          </a:solidFill>
                          <a:latin typeface="Open Sans Light"/>
                        </a:rPr>
                        <a:t>Source and methodology information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  <a:alpha val="0"/>
                      </a:prstClr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B>
                      <a:solidFill>
                        <a:prstClr val="black">
                          <a:alpha val="0"/>
                          <a:alpha val="0"/>
                          <a:alpha val="0"/>
                        </a:prstClr>
                      </a:solidFill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Source(s)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Statista</a:t>
                      </a:r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; </a:t>
                      </a:r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The Guardian</a:t>
                      </a:r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; </a:t>
                      </a:r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Euromonitor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Conducted by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Statista</a:t>
                      </a:r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; </a:t>
                      </a:r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Euromonitor</a:t>
                      </a:r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; </a:t>
                      </a:r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The Guardian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Survey period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2004 to 2016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Region(s)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Worldwide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Number of respondents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 i="1">
                          <a:solidFill>
                            <a:srgbClr val="0F283E"/>
                          </a:solidFill>
                          <a:latin typeface="Open Sans Light"/>
                        </a:rPr>
                        <a:t>n.a.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Age group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 i="1">
                          <a:solidFill>
                            <a:srgbClr val="0F283E"/>
                          </a:solidFill>
                          <a:latin typeface="Open Sans Light"/>
                        </a:rPr>
                        <a:t>n.a.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Special characteristics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 i="1">
                          <a:solidFill>
                            <a:srgbClr val="0F283E"/>
                          </a:solidFill>
                          <a:latin typeface="Open Sans Light"/>
                        </a:rPr>
                        <a:t>n.a.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Published by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Statista estimates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Publication date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July 2017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Original source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 i="1">
                          <a:solidFill>
                            <a:srgbClr val="0F283E"/>
                          </a:solidFill>
                          <a:latin typeface="Open Sans Light"/>
                        </a:rPr>
                        <a:t>n.a.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Website URL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  <a:hlinkClick r:id="rId4"/>
                        </a:rPr>
                        <a:t>visit the website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</a:tbl>
          </a:graphicData>
        </a:graphic>
      </p:graphicFrame>
      <p:sp>
        <p:nvSpPr>
          <p:cNvPr id="6" name="New shape"/>
          <p:cNvSpPr/>
          <p:nvPr/>
        </p:nvSpPr>
        <p:spPr>
          <a:xfrm>
            <a:off x="6138000" y="5989975"/>
            <a:ext cx="5281200" cy="369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170" tIns="46990" rIns="90170" bIns="46990" rtlCol="0" anchor="b"/>
          <a:lstStyle/>
          <a:p>
            <a:pPr algn="l">
              <a:spcAft>
                <a:spcPct val="20000"/>
              </a:spcAft>
            </a:pPr>
            <a:r>
              <a:rPr sz="800">
                <a:solidFill>
                  <a:srgbClr val="0F283E"/>
                </a:solidFill>
                <a:latin typeface="Open Sans Light"/>
                <a:hlinkClick r:id="rId5" action="ppaction://hlinksldjump"/>
              </a:rPr>
              <a:t>Back to statistic</a:t>
            </a:r>
          </a:p>
        </p:txBody>
      </p:sp>
      <p:sp>
        <p:nvSpPr>
          <p:cNvPr id="7" name="New shape"/>
          <p:cNvSpPr/>
          <p:nvPr/>
        </p:nvSpPr>
        <p:spPr>
          <a:xfrm>
            <a:off x="6138000" y="1882800"/>
            <a:ext cx="5281200" cy="41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/>
          <a:lstStyle/>
          <a:p>
            <a:pPr algn="l">
              <a:spcAft>
                <a:spcPct val="20000"/>
              </a:spcAft>
            </a:pPr>
            <a:r>
              <a:rPr sz="1000" b="1">
                <a:solidFill>
                  <a:srgbClr val="0F283E"/>
                </a:solidFill>
                <a:latin typeface="Open Sans Light"/>
              </a:rPr>
              <a:t>Notes:</a:t>
            </a:r>
          </a:p>
          <a:p>
            <a:pPr algn="l"/>
            <a:endParaRPr sz="800">
              <a:solidFill>
                <a:srgbClr val="0F283E"/>
              </a:solidFill>
              <a:latin typeface="Open Sans Light"/>
            </a:endParaRPr>
          </a:p>
          <a:p>
            <a:pPr algn="l"/>
            <a:r>
              <a:rPr sz="800">
                <a:solidFill>
                  <a:srgbClr val="0F283E"/>
                </a:solidFill>
                <a:latin typeface="Open Sans Light"/>
              </a:rPr>
              <a:t>* Forecast.</a:t>
            </a:r>
          </a:p>
        </p:txBody>
      </p:sp>
      <p:sp>
        <p:nvSpPr>
          <p:cNvPr id="8" name="New shape"/>
          <p:cNvSpPr/>
          <p:nvPr/>
        </p:nvSpPr>
        <p:spPr>
          <a:xfrm>
            <a:off x="676800" y="630000"/>
            <a:ext cx="10836000" cy="58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 fontScale="650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3200">
                <a:solidFill>
                  <a:srgbClr val="0A85E6"/>
                </a:solidFill>
                <a:latin typeface="Open Sans Light"/>
              </a:rPr>
              <a:t>Production of polyethylene terephthalate bottles worldwide from 2004 to 2021 (in billions)</a:t>
            </a:r>
          </a:p>
        </p:txBody>
      </p:sp>
      <p:sp>
        <p:nvSpPr>
          <p:cNvPr id="9" name="New shape"/>
          <p:cNvSpPr/>
          <p:nvPr/>
        </p:nvSpPr>
        <p:spPr>
          <a:xfrm>
            <a:off x="676800" y="1231200"/>
            <a:ext cx="10836000" cy="327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rmAutofit fontScale="975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1600">
                <a:solidFill>
                  <a:srgbClr val="919191"/>
                </a:solidFill>
                <a:latin typeface="Open Sans"/>
              </a:rPr>
              <a:t>Global PET bottle production 2004-2021</a:t>
            </a:r>
          </a:p>
        </p:txBody>
      </p:sp>
    </p:spTree>
  </p:cSld>
  <p:clrMapOvr>
    <a:masterClrMapping/>
  </p:clrMapOvr>
  <p:transition/>
  <p:timing/>
</p:sld>
</file>

<file path=ppt/slides/slide62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" name="New shape"/>
          <p:cNvSpPr/>
          <p:nvPr/>
        </p:nvSpPr>
        <p:spPr>
          <a:xfrm>
            <a:off x="10868400" y="6465600"/>
            <a:ext cx="752400" cy="154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New shape"/>
          <p:cNvSpPr/>
          <p:nvPr/>
        </p:nvSpPr>
        <p:spPr>
          <a:xfrm>
            <a:off x="763200" y="6465600"/>
            <a:ext cx="219600" cy="3996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New shape"/>
          <p:cNvSpPr/>
          <p:nvPr/>
        </p:nvSpPr>
        <p:spPr>
          <a:xfrm>
            <a:off x="8362800" y="6440400"/>
            <a:ext cx="2473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/>
          </a:bodyPr>
          <a:lstStyle/>
          <a:p>
            <a:pPr algn="r">
              <a:lnSpc>
                <a:spcPct val="100000"/>
              </a:lnSpc>
              <a:spcAft>
                <a:spcPct val="20000"/>
              </a:spcAft>
            </a:pPr>
            <a:r>
              <a:rPr sz="800">
                <a:solidFill>
                  <a:srgbClr val="555555"/>
                </a:solidFill>
                <a:latin typeface="Open Sans"/>
              </a:rPr>
              <a:t>References</a:t>
            </a:r>
          </a:p>
        </p:txBody>
      </p:sp>
      <p:sp>
        <p:nvSpPr>
          <p:cNvPr id="3" name="New shape"/>
          <p:cNvSpPr/>
          <p:nvPr/>
        </p:nvSpPr>
        <p:spPr>
          <a:xfrm>
            <a:off x="637200" y="6494400"/>
            <a:ext cx="457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/>
          <a:lstStyle/>
          <a:p>
            <a:pPr algn="ctr">
              <a:spcAft>
                <a:spcPct val="20000"/>
              </a:spcAft>
            </a:pPr>
            <a:r>
              <a:rPr sz="1000">
                <a:solidFill>
                  <a:srgbClr val="FFFFFF"/>
                </a:solidFill>
                <a:latin typeface="Open Sans"/>
              </a:rPr>
              <a:t>56</a:t>
            </a:r>
          </a:p>
        </p:txBody>
      </p:sp>
      <p:sp>
        <p:nvSpPr>
          <p:cNvPr id="4" name="New shape"/>
          <p:cNvSpPr/>
          <p:nvPr/>
        </p:nvSpPr>
        <p:spPr>
          <a:xfrm flipH="1">
            <a:off x="6048000" y="1882800"/>
            <a:ext cx="0" cy="4104000"/>
          </a:xfrm>
          <a:prstGeom prst="rect">
            <a:avLst/>
          </a:prstGeom>
          <a:solidFill>
            <a:srgbClr val="0F283E"/>
          </a:solidFill>
          <a:ln w="6350">
            <a:solidFill>
              <a:srgbClr val="0F28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New Table"/>
          <p:cNvGraphicFramePr>
            <a:graphicFrameLocks noGrp="1"/>
          </p:cNvGraphicFramePr>
          <p:nvPr/>
        </p:nvGraphicFramePr>
        <p:xfrm>
          <a:off x="676800" y="1882800"/>
          <a:ext cx="53340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000"/>
                <a:gridCol w="3556000"/>
              </a:tblGrid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sz="1000" b="1">
                          <a:solidFill>
                            <a:srgbClr val="0F283E"/>
                          </a:solidFill>
                          <a:latin typeface="Open Sans Light"/>
                        </a:rPr>
                        <a:t>Source and methodology information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  <a:alpha val="0"/>
                      </a:prstClr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B>
                      <a:solidFill>
                        <a:prstClr val="black">
                          <a:alpha val="0"/>
                          <a:alpha val="0"/>
                          <a:alpha val="0"/>
                        </a:prstClr>
                      </a:solidFill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Source(s)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Transparency Market Research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Conducted by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Transparency Market Research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Survey period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2016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Region(s)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Worldwide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Number of respondents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 i="1">
                          <a:solidFill>
                            <a:srgbClr val="0F283E"/>
                          </a:solidFill>
                          <a:latin typeface="Open Sans Light"/>
                        </a:rPr>
                        <a:t>n.a.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Age group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 i="1">
                          <a:solidFill>
                            <a:srgbClr val="0F283E"/>
                          </a:solidFill>
                          <a:latin typeface="Open Sans Light"/>
                        </a:rPr>
                        <a:t>n.a.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Special characteristics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 i="1">
                          <a:solidFill>
                            <a:srgbClr val="0F283E"/>
                          </a:solidFill>
                          <a:latin typeface="Open Sans Light"/>
                        </a:rPr>
                        <a:t>n.a.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Published by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Transparency Market Research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Publication date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October 2018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Original source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transparencymarketresearch.com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Website URL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  <a:hlinkClick r:id="rId4"/>
                        </a:rPr>
                        <a:t>visit the website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</a:tbl>
          </a:graphicData>
        </a:graphic>
      </p:graphicFrame>
      <p:sp>
        <p:nvSpPr>
          <p:cNvPr id="6" name="New shape"/>
          <p:cNvSpPr/>
          <p:nvPr/>
        </p:nvSpPr>
        <p:spPr>
          <a:xfrm>
            <a:off x="6138000" y="5989975"/>
            <a:ext cx="5281200" cy="369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170" tIns="46990" rIns="90170" bIns="46990" rtlCol="0" anchor="b"/>
          <a:lstStyle/>
          <a:p>
            <a:pPr algn="l">
              <a:spcAft>
                <a:spcPct val="20000"/>
              </a:spcAft>
            </a:pPr>
            <a:r>
              <a:rPr sz="800">
                <a:solidFill>
                  <a:srgbClr val="0F283E"/>
                </a:solidFill>
                <a:latin typeface="Open Sans Light"/>
                <a:hlinkClick r:id="rId5" action="ppaction://hlinksldjump"/>
              </a:rPr>
              <a:t>Back to statistic</a:t>
            </a:r>
          </a:p>
        </p:txBody>
      </p:sp>
      <p:sp>
        <p:nvSpPr>
          <p:cNvPr id="7" name="New shape"/>
          <p:cNvSpPr/>
          <p:nvPr/>
        </p:nvSpPr>
        <p:spPr>
          <a:xfrm>
            <a:off x="6138000" y="1882800"/>
            <a:ext cx="5281200" cy="41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/>
          <a:lstStyle/>
          <a:p>
            <a:pPr algn="l">
              <a:spcAft>
                <a:spcPct val="20000"/>
              </a:spcAft>
            </a:pPr>
            <a:r>
              <a:rPr sz="1000" b="1">
                <a:solidFill>
                  <a:srgbClr val="0F283E"/>
                </a:solidFill>
                <a:latin typeface="Open Sans Light"/>
              </a:rPr>
              <a:t>Notes:</a:t>
            </a:r>
          </a:p>
          <a:p>
            <a:pPr algn="l"/>
            <a:endParaRPr sz="800">
              <a:solidFill>
                <a:srgbClr val="0F283E"/>
              </a:solidFill>
              <a:latin typeface="Open Sans Light"/>
            </a:endParaRPr>
          </a:p>
          <a:p>
            <a:pPr algn="l"/>
            <a:r>
              <a:rPr sz="800">
                <a:solidFill>
                  <a:srgbClr val="0F283E"/>
                </a:solidFill>
                <a:latin typeface="Open Sans Light"/>
              </a:rPr>
              <a:t>* Forecasted.</a:t>
            </a:r>
          </a:p>
        </p:txBody>
      </p:sp>
      <p:sp>
        <p:nvSpPr>
          <p:cNvPr id="8" name="New shape"/>
          <p:cNvSpPr/>
          <p:nvPr/>
        </p:nvSpPr>
        <p:spPr>
          <a:xfrm>
            <a:off x="676800" y="630000"/>
            <a:ext cx="10836000" cy="58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 fontScale="625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3200">
                <a:solidFill>
                  <a:srgbClr val="0A85E6"/>
                </a:solidFill>
                <a:latin typeface="Open Sans Light"/>
              </a:rPr>
              <a:t>Market value of high-density polyethylene worldwide in 2016 and 2023 (in billion U.S. dollars)</a:t>
            </a:r>
          </a:p>
        </p:txBody>
      </p:sp>
      <p:sp>
        <p:nvSpPr>
          <p:cNvPr id="9" name="New shape"/>
          <p:cNvSpPr/>
          <p:nvPr/>
        </p:nvSpPr>
        <p:spPr>
          <a:xfrm>
            <a:off x="676800" y="1231200"/>
            <a:ext cx="10836000" cy="327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rmAutofit fontScale="975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1600">
                <a:solidFill>
                  <a:srgbClr val="919191"/>
                </a:solidFill>
                <a:latin typeface="Open Sans"/>
              </a:rPr>
              <a:t>Global market value HDPE 2016-2023</a:t>
            </a:r>
          </a:p>
        </p:txBody>
      </p:sp>
    </p:spTree>
  </p:cSld>
  <p:clrMapOvr>
    <a:masterClrMapping/>
  </p:clrMapOvr>
  <p:transition/>
  <p:timing/>
</p:sld>
</file>

<file path=ppt/slides/slide63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" name="New shape"/>
          <p:cNvSpPr/>
          <p:nvPr/>
        </p:nvSpPr>
        <p:spPr>
          <a:xfrm>
            <a:off x="10868400" y="6465600"/>
            <a:ext cx="752400" cy="154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New shape"/>
          <p:cNvSpPr/>
          <p:nvPr/>
        </p:nvSpPr>
        <p:spPr>
          <a:xfrm>
            <a:off x="763200" y="6465600"/>
            <a:ext cx="219600" cy="3996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New shape"/>
          <p:cNvSpPr/>
          <p:nvPr/>
        </p:nvSpPr>
        <p:spPr>
          <a:xfrm>
            <a:off x="8362800" y="6440400"/>
            <a:ext cx="2473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/>
          </a:bodyPr>
          <a:lstStyle/>
          <a:p>
            <a:pPr algn="r">
              <a:lnSpc>
                <a:spcPct val="100000"/>
              </a:lnSpc>
              <a:spcAft>
                <a:spcPct val="20000"/>
              </a:spcAft>
            </a:pPr>
            <a:r>
              <a:rPr sz="800">
                <a:solidFill>
                  <a:srgbClr val="555555"/>
                </a:solidFill>
                <a:latin typeface="Open Sans"/>
              </a:rPr>
              <a:t>References</a:t>
            </a:r>
          </a:p>
        </p:txBody>
      </p:sp>
      <p:sp>
        <p:nvSpPr>
          <p:cNvPr id="3" name="New shape"/>
          <p:cNvSpPr/>
          <p:nvPr/>
        </p:nvSpPr>
        <p:spPr>
          <a:xfrm>
            <a:off x="637200" y="6494400"/>
            <a:ext cx="457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/>
          <a:lstStyle/>
          <a:p>
            <a:pPr algn="ctr">
              <a:spcAft>
                <a:spcPct val="20000"/>
              </a:spcAft>
            </a:pPr>
            <a:r>
              <a:rPr sz="1000">
                <a:solidFill>
                  <a:srgbClr val="FFFFFF"/>
                </a:solidFill>
                <a:latin typeface="Open Sans"/>
              </a:rPr>
              <a:t>57</a:t>
            </a:r>
          </a:p>
        </p:txBody>
      </p:sp>
      <p:sp>
        <p:nvSpPr>
          <p:cNvPr id="4" name="New shape"/>
          <p:cNvSpPr/>
          <p:nvPr/>
        </p:nvSpPr>
        <p:spPr>
          <a:xfrm flipH="1">
            <a:off x="6048000" y="1882800"/>
            <a:ext cx="0" cy="4104000"/>
          </a:xfrm>
          <a:prstGeom prst="rect">
            <a:avLst/>
          </a:prstGeom>
          <a:solidFill>
            <a:srgbClr val="0F283E"/>
          </a:solidFill>
          <a:ln w="6350">
            <a:solidFill>
              <a:srgbClr val="0F28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New Table"/>
          <p:cNvGraphicFramePr>
            <a:graphicFrameLocks noGrp="1"/>
          </p:cNvGraphicFramePr>
          <p:nvPr/>
        </p:nvGraphicFramePr>
        <p:xfrm>
          <a:off x="676800" y="1882800"/>
          <a:ext cx="53340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000"/>
                <a:gridCol w="3556000"/>
              </a:tblGrid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sz="1000" b="1">
                          <a:solidFill>
                            <a:srgbClr val="0F283E"/>
                          </a:solidFill>
                          <a:latin typeface="Open Sans Light"/>
                        </a:rPr>
                        <a:t>Source and methodology information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  <a:alpha val="0"/>
                      </a:prstClr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B>
                      <a:solidFill>
                        <a:prstClr val="black">
                          <a:alpha val="0"/>
                          <a:alpha val="0"/>
                          <a:alpha val="0"/>
                        </a:prstClr>
                      </a:solidFill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Source(s)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PR Newswire</a:t>
                      </a:r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; </a:t>
                      </a:r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Research and Markets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Conducted by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Research and Markets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Survey period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2016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Region(s)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Worldwide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Number of respondents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 i="1">
                          <a:solidFill>
                            <a:srgbClr val="0F283E"/>
                          </a:solidFill>
                          <a:latin typeface="Open Sans Light"/>
                        </a:rPr>
                        <a:t>n.a.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Age group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 i="1">
                          <a:solidFill>
                            <a:srgbClr val="0F283E"/>
                          </a:solidFill>
                          <a:latin typeface="Open Sans Light"/>
                        </a:rPr>
                        <a:t>n.a.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Special characteristics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 i="1">
                          <a:solidFill>
                            <a:srgbClr val="0F283E"/>
                          </a:solidFill>
                          <a:latin typeface="Open Sans Light"/>
                        </a:rPr>
                        <a:t>n.a.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Published by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PR Newswire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Publication date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May 2017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Original source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prnewswire.com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Website URL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  <a:hlinkClick r:id="rId4"/>
                        </a:rPr>
                        <a:t>visit the website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</a:tbl>
          </a:graphicData>
        </a:graphic>
      </p:graphicFrame>
      <p:sp>
        <p:nvSpPr>
          <p:cNvPr id="6" name="New shape"/>
          <p:cNvSpPr/>
          <p:nvPr/>
        </p:nvSpPr>
        <p:spPr>
          <a:xfrm>
            <a:off x="6138000" y="5989975"/>
            <a:ext cx="5281200" cy="369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170" tIns="46990" rIns="90170" bIns="46990" rtlCol="0" anchor="b"/>
          <a:lstStyle/>
          <a:p>
            <a:pPr algn="l">
              <a:spcAft>
                <a:spcPct val="20000"/>
              </a:spcAft>
            </a:pPr>
            <a:r>
              <a:rPr sz="800">
                <a:solidFill>
                  <a:srgbClr val="0F283E"/>
                </a:solidFill>
                <a:latin typeface="Open Sans Light"/>
                <a:hlinkClick r:id="rId5" action="ppaction://hlinksldjump"/>
              </a:rPr>
              <a:t>Back to statistic</a:t>
            </a:r>
          </a:p>
        </p:txBody>
      </p:sp>
      <p:sp>
        <p:nvSpPr>
          <p:cNvPr id="7" name="New shape"/>
          <p:cNvSpPr/>
          <p:nvPr/>
        </p:nvSpPr>
        <p:spPr>
          <a:xfrm>
            <a:off x="6138000" y="1882800"/>
            <a:ext cx="5281200" cy="41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/>
          <a:lstStyle/>
          <a:p>
            <a:pPr algn="l">
              <a:spcAft>
                <a:spcPct val="20000"/>
              </a:spcAft>
            </a:pPr>
            <a:r>
              <a:rPr sz="1000" b="1">
                <a:solidFill>
                  <a:srgbClr val="0F283E"/>
                </a:solidFill>
                <a:latin typeface="Open Sans Light"/>
              </a:rPr>
              <a:t>Notes:</a:t>
            </a:r>
          </a:p>
          <a:p>
            <a:pPr algn="l"/>
            <a:endParaRPr sz="800">
              <a:solidFill>
                <a:srgbClr val="0F283E"/>
              </a:solidFill>
              <a:latin typeface="Open Sans Light"/>
            </a:endParaRPr>
          </a:p>
          <a:p>
            <a:pPr algn="l"/>
            <a:r>
              <a:rPr sz="800">
                <a:solidFill>
                  <a:srgbClr val="0F283E"/>
                </a:solidFill>
                <a:latin typeface="Open Sans Light"/>
              </a:rPr>
              <a:t>*Forecasted.</a:t>
            </a:r>
          </a:p>
        </p:txBody>
      </p:sp>
      <p:sp>
        <p:nvSpPr>
          <p:cNvPr id="8" name="New shape"/>
          <p:cNvSpPr/>
          <p:nvPr/>
        </p:nvSpPr>
        <p:spPr>
          <a:xfrm>
            <a:off x="676800" y="630000"/>
            <a:ext cx="10836000" cy="58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 fontScale="625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3200">
                <a:solidFill>
                  <a:srgbClr val="0A85E6"/>
                </a:solidFill>
                <a:latin typeface="Open Sans Light"/>
              </a:rPr>
              <a:t>Production volume of high density polyethylene resin worldwide in 2016 and 2022 (in million metric tons)</a:t>
            </a:r>
          </a:p>
        </p:txBody>
      </p:sp>
      <p:sp>
        <p:nvSpPr>
          <p:cNvPr id="9" name="New shape"/>
          <p:cNvSpPr/>
          <p:nvPr/>
        </p:nvSpPr>
        <p:spPr>
          <a:xfrm>
            <a:off x="676800" y="1231200"/>
            <a:ext cx="10836000" cy="327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rmAutofit fontScale="975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1600">
                <a:solidFill>
                  <a:srgbClr val="919191"/>
                </a:solidFill>
                <a:latin typeface="Open Sans"/>
              </a:rPr>
              <a:t>Global production volume of HDPE resin 2016-2022</a:t>
            </a:r>
          </a:p>
        </p:txBody>
      </p:sp>
    </p:spTree>
  </p:cSld>
  <p:clrMapOvr>
    <a:masterClrMapping/>
  </p:clrMapOvr>
  <p:transition/>
  <p:timing/>
</p:sld>
</file>

<file path=ppt/slides/slide64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" name="New shape"/>
          <p:cNvSpPr/>
          <p:nvPr/>
        </p:nvSpPr>
        <p:spPr>
          <a:xfrm>
            <a:off x="10868400" y="6465600"/>
            <a:ext cx="752400" cy="154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New shape"/>
          <p:cNvSpPr/>
          <p:nvPr/>
        </p:nvSpPr>
        <p:spPr>
          <a:xfrm>
            <a:off x="763200" y="6465600"/>
            <a:ext cx="219600" cy="3996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New shape"/>
          <p:cNvSpPr/>
          <p:nvPr/>
        </p:nvSpPr>
        <p:spPr>
          <a:xfrm>
            <a:off x="8362800" y="6440400"/>
            <a:ext cx="2473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/>
          </a:bodyPr>
          <a:lstStyle/>
          <a:p>
            <a:pPr algn="r">
              <a:lnSpc>
                <a:spcPct val="100000"/>
              </a:lnSpc>
              <a:spcAft>
                <a:spcPct val="20000"/>
              </a:spcAft>
            </a:pPr>
            <a:r>
              <a:rPr sz="800">
                <a:solidFill>
                  <a:srgbClr val="555555"/>
                </a:solidFill>
                <a:latin typeface="Open Sans"/>
              </a:rPr>
              <a:t>References</a:t>
            </a:r>
          </a:p>
        </p:txBody>
      </p:sp>
      <p:sp>
        <p:nvSpPr>
          <p:cNvPr id="3" name="New shape"/>
          <p:cNvSpPr/>
          <p:nvPr/>
        </p:nvSpPr>
        <p:spPr>
          <a:xfrm>
            <a:off x="637200" y="6494400"/>
            <a:ext cx="457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/>
          <a:lstStyle/>
          <a:p>
            <a:pPr algn="ctr">
              <a:spcAft>
                <a:spcPct val="20000"/>
              </a:spcAft>
            </a:pPr>
            <a:r>
              <a:rPr sz="1000">
                <a:solidFill>
                  <a:srgbClr val="FFFFFF"/>
                </a:solidFill>
                <a:latin typeface="Open Sans"/>
              </a:rPr>
              <a:t>58</a:t>
            </a:r>
          </a:p>
        </p:txBody>
      </p:sp>
      <p:sp>
        <p:nvSpPr>
          <p:cNvPr id="4" name="New shape"/>
          <p:cNvSpPr/>
          <p:nvPr/>
        </p:nvSpPr>
        <p:spPr>
          <a:xfrm flipH="1">
            <a:off x="6048000" y="1882800"/>
            <a:ext cx="0" cy="4104000"/>
          </a:xfrm>
          <a:prstGeom prst="rect">
            <a:avLst/>
          </a:prstGeom>
          <a:solidFill>
            <a:srgbClr val="0F283E"/>
          </a:solidFill>
          <a:ln w="6350">
            <a:solidFill>
              <a:srgbClr val="0F28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New Table"/>
          <p:cNvGraphicFramePr>
            <a:graphicFrameLocks noGrp="1"/>
          </p:cNvGraphicFramePr>
          <p:nvPr/>
        </p:nvGraphicFramePr>
        <p:xfrm>
          <a:off x="676800" y="1882800"/>
          <a:ext cx="53340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000"/>
                <a:gridCol w="3556000"/>
              </a:tblGrid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sz="1000" b="1">
                          <a:solidFill>
                            <a:srgbClr val="0F283E"/>
                          </a:solidFill>
                          <a:latin typeface="Open Sans Light"/>
                        </a:rPr>
                        <a:t>Source and methodology information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  <a:alpha val="0"/>
                      </a:prstClr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B>
                      <a:solidFill>
                        <a:prstClr val="black">
                          <a:alpha val="0"/>
                          <a:alpha val="0"/>
                          <a:alpha val="0"/>
                        </a:prstClr>
                      </a:solidFill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Source(s)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Plastics Insight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Conducted by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Plastics Insight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Survey period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2016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Region(s)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Worldwide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Number of respondents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 i="1">
                          <a:solidFill>
                            <a:srgbClr val="0F283E"/>
                          </a:solidFill>
                          <a:latin typeface="Open Sans Light"/>
                        </a:rPr>
                        <a:t>n.a.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Age group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 i="1">
                          <a:solidFill>
                            <a:srgbClr val="0F283E"/>
                          </a:solidFill>
                          <a:latin typeface="Open Sans Light"/>
                        </a:rPr>
                        <a:t>n.a.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Special characteristics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 i="1">
                          <a:solidFill>
                            <a:srgbClr val="0F283E"/>
                          </a:solidFill>
                          <a:latin typeface="Open Sans Light"/>
                        </a:rPr>
                        <a:t>n.a.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Published by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Plastics Insight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Publication date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January 2018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Original source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plasticsinsight.com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Website URL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  <a:hlinkClick r:id="rId4"/>
                        </a:rPr>
                        <a:t>visit the website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</a:tbl>
          </a:graphicData>
        </a:graphic>
      </p:graphicFrame>
      <p:sp>
        <p:nvSpPr>
          <p:cNvPr id="6" name="New shape"/>
          <p:cNvSpPr/>
          <p:nvPr/>
        </p:nvSpPr>
        <p:spPr>
          <a:xfrm>
            <a:off x="6138000" y="5989975"/>
            <a:ext cx="5281200" cy="369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170" tIns="46990" rIns="90170" bIns="46990" rtlCol="0" anchor="b"/>
          <a:lstStyle/>
          <a:p>
            <a:pPr algn="l">
              <a:spcAft>
                <a:spcPct val="20000"/>
              </a:spcAft>
            </a:pPr>
            <a:r>
              <a:rPr sz="800">
                <a:solidFill>
                  <a:srgbClr val="0F283E"/>
                </a:solidFill>
                <a:latin typeface="Open Sans Light"/>
                <a:hlinkClick r:id="rId5" action="ppaction://hlinksldjump"/>
              </a:rPr>
              <a:t>Back to statistic</a:t>
            </a:r>
          </a:p>
        </p:txBody>
      </p:sp>
      <p:sp>
        <p:nvSpPr>
          <p:cNvPr id="7" name="New shape"/>
          <p:cNvSpPr/>
          <p:nvPr/>
        </p:nvSpPr>
        <p:spPr>
          <a:xfrm>
            <a:off x="6138000" y="1882800"/>
            <a:ext cx="5281200" cy="41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/>
          <a:lstStyle/>
          <a:p>
            <a:pPr algn="l">
              <a:spcAft>
                <a:spcPct val="20000"/>
              </a:spcAft>
            </a:pPr>
            <a:r>
              <a:rPr sz="1000" b="1">
                <a:solidFill>
                  <a:srgbClr val="0F283E"/>
                </a:solidFill>
                <a:latin typeface="Open Sans Light"/>
              </a:rPr>
              <a:t>Notes:</a:t>
            </a:r>
          </a:p>
          <a:p>
            <a:pPr algn="l"/>
            <a:endParaRPr sz="800">
              <a:solidFill>
                <a:srgbClr val="0F283E"/>
              </a:solidFill>
              <a:latin typeface="Open Sans Light"/>
            </a:endParaRPr>
          </a:p>
          <a:p>
            <a:pPr algn="l"/>
            <a:r>
              <a:rPr sz="800">
                <a:solidFill>
                  <a:srgbClr val="0F283E"/>
                </a:solidFill>
                <a:latin typeface="Open Sans Light"/>
              </a:rPr>
              <a:t>n.a.</a:t>
            </a:r>
          </a:p>
        </p:txBody>
      </p:sp>
      <p:sp>
        <p:nvSpPr>
          <p:cNvPr id="8" name="New shape"/>
          <p:cNvSpPr/>
          <p:nvPr/>
        </p:nvSpPr>
        <p:spPr>
          <a:xfrm>
            <a:off x="676800" y="630000"/>
            <a:ext cx="10836000" cy="58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 fontScale="650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3200">
                <a:solidFill>
                  <a:srgbClr val="0A85E6"/>
                </a:solidFill>
                <a:latin typeface="Open Sans Light"/>
              </a:rPr>
              <a:t>Distribution of high-density polyethylene (HDPE) production worldwide in 2016, by region</a:t>
            </a:r>
          </a:p>
        </p:txBody>
      </p:sp>
      <p:sp>
        <p:nvSpPr>
          <p:cNvPr id="9" name="New shape"/>
          <p:cNvSpPr/>
          <p:nvPr/>
        </p:nvSpPr>
        <p:spPr>
          <a:xfrm>
            <a:off x="676800" y="1231200"/>
            <a:ext cx="10836000" cy="327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rmAutofit fontScale="975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1600">
                <a:solidFill>
                  <a:srgbClr val="919191"/>
                </a:solidFill>
                <a:latin typeface="Open Sans"/>
              </a:rPr>
              <a:t>Global high-density polyethylene production share by region 2016</a:t>
            </a:r>
          </a:p>
        </p:txBody>
      </p:sp>
    </p:spTree>
  </p:cSld>
  <p:clrMapOvr>
    <a:masterClrMapping/>
  </p:clrMapOvr>
  <p:transition/>
  <p:timing/>
</p:sld>
</file>

<file path=ppt/slides/slide65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" name="New shape"/>
          <p:cNvSpPr/>
          <p:nvPr/>
        </p:nvSpPr>
        <p:spPr>
          <a:xfrm>
            <a:off x="10868400" y="6465600"/>
            <a:ext cx="752400" cy="154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New shape"/>
          <p:cNvSpPr/>
          <p:nvPr/>
        </p:nvSpPr>
        <p:spPr>
          <a:xfrm>
            <a:off x="763200" y="6465600"/>
            <a:ext cx="219600" cy="3996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New shape"/>
          <p:cNvSpPr/>
          <p:nvPr/>
        </p:nvSpPr>
        <p:spPr>
          <a:xfrm>
            <a:off x="8362800" y="6440400"/>
            <a:ext cx="2473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/>
          </a:bodyPr>
          <a:lstStyle/>
          <a:p>
            <a:pPr algn="r">
              <a:lnSpc>
                <a:spcPct val="100000"/>
              </a:lnSpc>
              <a:spcAft>
                <a:spcPct val="20000"/>
              </a:spcAft>
            </a:pPr>
            <a:r>
              <a:rPr sz="800">
                <a:solidFill>
                  <a:srgbClr val="555555"/>
                </a:solidFill>
                <a:latin typeface="Open Sans"/>
              </a:rPr>
              <a:t>References</a:t>
            </a:r>
          </a:p>
        </p:txBody>
      </p:sp>
      <p:sp>
        <p:nvSpPr>
          <p:cNvPr id="3" name="New shape"/>
          <p:cNvSpPr/>
          <p:nvPr/>
        </p:nvSpPr>
        <p:spPr>
          <a:xfrm>
            <a:off x="637200" y="6494400"/>
            <a:ext cx="457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/>
          <a:lstStyle/>
          <a:p>
            <a:pPr algn="ctr">
              <a:spcAft>
                <a:spcPct val="20000"/>
              </a:spcAft>
            </a:pPr>
            <a:r>
              <a:rPr sz="1000">
                <a:solidFill>
                  <a:srgbClr val="FFFFFF"/>
                </a:solidFill>
                <a:latin typeface="Open Sans"/>
              </a:rPr>
              <a:t>59</a:t>
            </a:r>
          </a:p>
        </p:txBody>
      </p:sp>
      <p:sp>
        <p:nvSpPr>
          <p:cNvPr id="4" name="New shape"/>
          <p:cNvSpPr/>
          <p:nvPr/>
        </p:nvSpPr>
        <p:spPr>
          <a:xfrm flipH="1">
            <a:off x="6048000" y="1882800"/>
            <a:ext cx="0" cy="4104000"/>
          </a:xfrm>
          <a:prstGeom prst="rect">
            <a:avLst/>
          </a:prstGeom>
          <a:solidFill>
            <a:srgbClr val="0F283E"/>
          </a:solidFill>
          <a:ln w="6350">
            <a:solidFill>
              <a:srgbClr val="0F28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New Table"/>
          <p:cNvGraphicFramePr>
            <a:graphicFrameLocks noGrp="1"/>
          </p:cNvGraphicFramePr>
          <p:nvPr/>
        </p:nvGraphicFramePr>
        <p:xfrm>
          <a:off x="676800" y="1882800"/>
          <a:ext cx="53340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000"/>
                <a:gridCol w="3556000"/>
              </a:tblGrid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sz="1000" b="1">
                          <a:solidFill>
                            <a:srgbClr val="0F283E"/>
                          </a:solidFill>
                          <a:latin typeface="Open Sans Light"/>
                        </a:rPr>
                        <a:t>Source and methodology information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  <a:alpha val="0"/>
                      </a:prstClr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B>
                      <a:solidFill>
                        <a:prstClr val="black">
                          <a:alpha val="0"/>
                          <a:alpha val="0"/>
                          <a:alpha val="0"/>
                        </a:prstClr>
                      </a:solidFill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Source(s)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MarketsandMarkets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Conducted by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MarketsandMarkets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Survey period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2017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Region(s)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Worldwide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Number of respondents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 i="1">
                          <a:solidFill>
                            <a:srgbClr val="0F283E"/>
                          </a:solidFill>
                          <a:latin typeface="Open Sans Light"/>
                        </a:rPr>
                        <a:t>n.a.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Age group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 i="1">
                          <a:solidFill>
                            <a:srgbClr val="0F283E"/>
                          </a:solidFill>
                          <a:latin typeface="Open Sans Light"/>
                        </a:rPr>
                        <a:t>n.a.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Special characteristics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 i="1">
                          <a:solidFill>
                            <a:srgbClr val="0F283E"/>
                          </a:solidFill>
                          <a:latin typeface="Open Sans Light"/>
                        </a:rPr>
                        <a:t>n.a.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Published by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MarketsandMarkets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Publication date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March 2018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Original source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marketsandmarkets.com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Website URL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  <a:hlinkClick r:id="rId4"/>
                        </a:rPr>
                        <a:t>visit the website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</a:tbl>
          </a:graphicData>
        </a:graphic>
      </p:graphicFrame>
      <p:sp>
        <p:nvSpPr>
          <p:cNvPr id="6" name="New shape"/>
          <p:cNvSpPr/>
          <p:nvPr/>
        </p:nvSpPr>
        <p:spPr>
          <a:xfrm>
            <a:off x="6138000" y="5989975"/>
            <a:ext cx="5281200" cy="369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170" tIns="46990" rIns="90170" bIns="46990" rtlCol="0" anchor="b"/>
          <a:lstStyle/>
          <a:p>
            <a:pPr algn="l">
              <a:spcAft>
                <a:spcPct val="20000"/>
              </a:spcAft>
            </a:pPr>
            <a:r>
              <a:rPr sz="800">
                <a:solidFill>
                  <a:srgbClr val="0F283E"/>
                </a:solidFill>
                <a:latin typeface="Open Sans Light"/>
                <a:hlinkClick r:id="rId5" action="ppaction://hlinksldjump"/>
              </a:rPr>
              <a:t>Back to statistic</a:t>
            </a:r>
          </a:p>
        </p:txBody>
      </p:sp>
      <p:sp>
        <p:nvSpPr>
          <p:cNvPr id="7" name="New shape"/>
          <p:cNvSpPr/>
          <p:nvPr/>
        </p:nvSpPr>
        <p:spPr>
          <a:xfrm>
            <a:off x="6138000" y="1882800"/>
            <a:ext cx="5281200" cy="41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/>
          <a:lstStyle/>
          <a:p>
            <a:pPr algn="l">
              <a:spcAft>
                <a:spcPct val="20000"/>
              </a:spcAft>
            </a:pPr>
            <a:r>
              <a:rPr sz="1000" b="1">
                <a:solidFill>
                  <a:srgbClr val="0F283E"/>
                </a:solidFill>
                <a:latin typeface="Open Sans Light"/>
              </a:rPr>
              <a:t>Notes:</a:t>
            </a:r>
          </a:p>
          <a:p>
            <a:pPr algn="l"/>
            <a:endParaRPr sz="800">
              <a:solidFill>
                <a:srgbClr val="0F283E"/>
              </a:solidFill>
              <a:latin typeface="Open Sans Light"/>
            </a:endParaRPr>
          </a:p>
          <a:p>
            <a:pPr algn="l"/>
            <a:r>
              <a:rPr sz="800">
                <a:solidFill>
                  <a:srgbClr val="0F283E"/>
                </a:solidFill>
                <a:latin typeface="Open Sans Light"/>
              </a:rPr>
              <a:t>* Estimated value ** Projected value based on an anticipated compound annual growth rate of 5.5 percent from 2017-2022.</a:t>
            </a:r>
          </a:p>
        </p:txBody>
      </p:sp>
      <p:sp>
        <p:nvSpPr>
          <p:cNvPr id="8" name="New shape"/>
          <p:cNvSpPr/>
          <p:nvPr/>
        </p:nvSpPr>
        <p:spPr>
          <a:xfrm>
            <a:off x="676800" y="630000"/>
            <a:ext cx="10836000" cy="58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 fontScale="625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3200">
                <a:solidFill>
                  <a:srgbClr val="0A85E6"/>
                </a:solidFill>
                <a:latin typeface="Open Sans Light"/>
              </a:rPr>
              <a:t>Market value of linear low-density polyethylene worldwide in 2017 and 2022 (in billion U.S. dollars)</a:t>
            </a:r>
          </a:p>
        </p:txBody>
      </p:sp>
      <p:sp>
        <p:nvSpPr>
          <p:cNvPr id="9" name="New shape"/>
          <p:cNvSpPr/>
          <p:nvPr/>
        </p:nvSpPr>
        <p:spPr>
          <a:xfrm>
            <a:off x="676800" y="1231200"/>
            <a:ext cx="10836000" cy="327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rmAutofit fontScale="975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1600">
                <a:solidFill>
                  <a:srgbClr val="919191"/>
                </a:solidFill>
                <a:latin typeface="Open Sans"/>
              </a:rPr>
              <a:t>Global market value LLDPE 2017-2022</a:t>
            </a:r>
          </a:p>
        </p:txBody>
      </p:sp>
    </p:spTree>
  </p:cSld>
  <p:clrMapOvr>
    <a:masterClrMapping/>
  </p:clrMapOvr>
  <p:transition/>
  <p:timing/>
</p:sld>
</file>

<file path=ppt/slides/slide66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" name="New shape"/>
          <p:cNvSpPr/>
          <p:nvPr/>
        </p:nvSpPr>
        <p:spPr>
          <a:xfrm>
            <a:off x="10868400" y="6465600"/>
            <a:ext cx="752400" cy="154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New shape"/>
          <p:cNvSpPr/>
          <p:nvPr/>
        </p:nvSpPr>
        <p:spPr>
          <a:xfrm>
            <a:off x="763200" y="6465600"/>
            <a:ext cx="219600" cy="3996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New shape"/>
          <p:cNvSpPr/>
          <p:nvPr/>
        </p:nvSpPr>
        <p:spPr>
          <a:xfrm>
            <a:off x="8362800" y="6440400"/>
            <a:ext cx="2473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/>
          </a:bodyPr>
          <a:lstStyle/>
          <a:p>
            <a:pPr algn="r">
              <a:lnSpc>
                <a:spcPct val="100000"/>
              </a:lnSpc>
              <a:spcAft>
                <a:spcPct val="20000"/>
              </a:spcAft>
            </a:pPr>
            <a:r>
              <a:rPr sz="800">
                <a:solidFill>
                  <a:srgbClr val="555555"/>
                </a:solidFill>
                <a:latin typeface="Open Sans"/>
              </a:rPr>
              <a:t>References</a:t>
            </a:r>
          </a:p>
        </p:txBody>
      </p:sp>
      <p:sp>
        <p:nvSpPr>
          <p:cNvPr id="3" name="New shape"/>
          <p:cNvSpPr/>
          <p:nvPr/>
        </p:nvSpPr>
        <p:spPr>
          <a:xfrm>
            <a:off x="637200" y="6494400"/>
            <a:ext cx="457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/>
          <a:lstStyle/>
          <a:p>
            <a:pPr algn="ctr">
              <a:spcAft>
                <a:spcPct val="20000"/>
              </a:spcAft>
            </a:pPr>
            <a:r>
              <a:rPr sz="1000">
                <a:solidFill>
                  <a:srgbClr val="FFFFFF"/>
                </a:solidFill>
                <a:latin typeface="Open Sans"/>
              </a:rPr>
              <a:t>60</a:t>
            </a:r>
          </a:p>
        </p:txBody>
      </p:sp>
      <p:sp>
        <p:nvSpPr>
          <p:cNvPr id="4" name="New shape"/>
          <p:cNvSpPr/>
          <p:nvPr/>
        </p:nvSpPr>
        <p:spPr>
          <a:xfrm flipH="1">
            <a:off x="6048000" y="1882800"/>
            <a:ext cx="0" cy="4104000"/>
          </a:xfrm>
          <a:prstGeom prst="rect">
            <a:avLst/>
          </a:prstGeom>
          <a:solidFill>
            <a:srgbClr val="0F283E"/>
          </a:solidFill>
          <a:ln w="6350">
            <a:solidFill>
              <a:srgbClr val="0F28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New Table"/>
          <p:cNvGraphicFramePr>
            <a:graphicFrameLocks noGrp="1"/>
          </p:cNvGraphicFramePr>
          <p:nvPr/>
        </p:nvGraphicFramePr>
        <p:xfrm>
          <a:off x="676800" y="1882800"/>
          <a:ext cx="53340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000"/>
                <a:gridCol w="3556000"/>
              </a:tblGrid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sz="1000" b="1">
                          <a:solidFill>
                            <a:srgbClr val="0F283E"/>
                          </a:solidFill>
                          <a:latin typeface="Open Sans Light"/>
                        </a:rPr>
                        <a:t>Source and methodology information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  <a:alpha val="0"/>
                      </a:prstClr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B>
                      <a:solidFill>
                        <a:prstClr val="black">
                          <a:alpha val="0"/>
                          <a:alpha val="0"/>
                          <a:alpha val="0"/>
                        </a:prstClr>
                      </a:solidFill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Source(s)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Plastics Insight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Conducted by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Plastics Insight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Survey period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2017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Region(s)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Worldwide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Number of respondents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 i="1">
                          <a:solidFill>
                            <a:srgbClr val="0F283E"/>
                          </a:solidFill>
                          <a:latin typeface="Open Sans Light"/>
                        </a:rPr>
                        <a:t>n.a.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Age group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 i="1">
                          <a:solidFill>
                            <a:srgbClr val="0F283E"/>
                          </a:solidFill>
                          <a:latin typeface="Open Sans Light"/>
                        </a:rPr>
                        <a:t>n.a.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Special characteristics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 i="1">
                          <a:solidFill>
                            <a:srgbClr val="0F283E"/>
                          </a:solidFill>
                          <a:latin typeface="Open Sans Light"/>
                        </a:rPr>
                        <a:t>n.a.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Published by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Plastics Insight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Publication date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January 2018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Original source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plasticsinsight.com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Website URL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  <a:hlinkClick r:id="rId4"/>
                        </a:rPr>
                        <a:t>visit the website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</a:tbl>
          </a:graphicData>
        </a:graphic>
      </p:graphicFrame>
      <p:sp>
        <p:nvSpPr>
          <p:cNvPr id="6" name="New shape"/>
          <p:cNvSpPr/>
          <p:nvPr/>
        </p:nvSpPr>
        <p:spPr>
          <a:xfrm>
            <a:off x="6138000" y="5989975"/>
            <a:ext cx="5281200" cy="369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170" tIns="46990" rIns="90170" bIns="46990" rtlCol="0" anchor="b"/>
          <a:lstStyle/>
          <a:p>
            <a:pPr algn="l">
              <a:spcAft>
                <a:spcPct val="20000"/>
              </a:spcAft>
            </a:pPr>
            <a:r>
              <a:rPr sz="800">
                <a:solidFill>
                  <a:srgbClr val="0F283E"/>
                </a:solidFill>
                <a:latin typeface="Open Sans Light"/>
                <a:hlinkClick r:id="rId5" action="ppaction://hlinksldjump"/>
              </a:rPr>
              <a:t>Back to statistic</a:t>
            </a:r>
          </a:p>
        </p:txBody>
      </p:sp>
      <p:sp>
        <p:nvSpPr>
          <p:cNvPr id="7" name="New shape"/>
          <p:cNvSpPr/>
          <p:nvPr/>
        </p:nvSpPr>
        <p:spPr>
          <a:xfrm>
            <a:off x="6138000" y="1882800"/>
            <a:ext cx="5281200" cy="41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/>
          <a:lstStyle/>
          <a:p>
            <a:pPr algn="l">
              <a:spcAft>
                <a:spcPct val="20000"/>
              </a:spcAft>
            </a:pPr>
            <a:r>
              <a:rPr sz="1000" b="1">
                <a:solidFill>
                  <a:srgbClr val="0F283E"/>
                </a:solidFill>
                <a:latin typeface="Open Sans Light"/>
              </a:rPr>
              <a:t>Notes:</a:t>
            </a:r>
          </a:p>
          <a:p>
            <a:pPr algn="l"/>
            <a:endParaRPr sz="800">
              <a:solidFill>
                <a:srgbClr val="0F283E"/>
              </a:solidFill>
              <a:latin typeface="Open Sans Light"/>
            </a:endParaRPr>
          </a:p>
          <a:p>
            <a:pPr algn="l"/>
            <a:r>
              <a:rPr sz="800">
                <a:solidFill>
                  <a:srgbClr val="0F283E"/>
                </a:solidFill>
                <a:latin typeface="Open Sans Light"/>
              </a:rPr>
              <a:t>n.a.</a:t>
            </a:r>
          </a:p>
        </p:txBody>
      </p:sp>
      <p:sp>
        <p:nvSpPr>
          <p:cNvPr id="8" name="New shape"/>
          <p:cNvSpPr/>
          <p:nvPr/>
        </p:nvSpPr>
        <p:spPr>
          <a:xfrm>
            <a:off x="676800" y="630000"/>
            <a:ext cx="10836000" cy="58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 fontScale="625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3200">
                <a:solidFill>
                  <a:srgbClr val="0A85E6"/>
                </a:solidFill>
                <a:latin typeface="Open Sans Light"/>
              </a:rPr>
              <a:t>Production capacity of low-density polyethylene (LDPE) worldwide in 2017, by manufacturing plant (in 1,000 tons)</a:t>
            </a:r>
          </a:p>
        </p:txBody>
      </p:sp>
      <p:sp>
        <p:nvSpPr>
          <p:cNvPr id="9" name="New shape"/>
          <p:cNvSpPr/>
          <p:nvPr/>
        </p:nvSpPr>
        <p:spPr>
          <a:xfrm>
            <a:off x="676800" y="1231200"/>
            <a:ext cx="10836000" cy="327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rmAutofit fontScale="975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1600">
                <a:solidFill>
                  <a:srgbClr val="919191"/>
                </a:solidFill>
                <a:latin typeface="Open Sans"/>
              </a:rPr>
              <a:t>Global low-density polyethylene production capacity by manufacturing plant 2017</a:t>
            </a:r>
          </a:p>
        </p:txBody>
      </p:sp>
    </p:spTree>
  </p:cSld>
  <p:clrMapOvr>
    <a:masterClrMapping/>
  </p:clrMapOvr>
  <p:transition/>
  <p:timing/>
</p:sld>
</file>

<file path=ppt/slides/slide67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" name="New shape"/>
          <p:cNvSpPr/>
          <p:nvPr/>
        </p:nvSpPr>
        <p:spPr>
          <a:xfrm>
            <a:off x="10868400" y="6465600"/>
            <a:ext cx="752400" cy="154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New shape"/>
          <p:cNvSpPr/>
          <p:nvPr/>
        </p:nvSpPr>
        <p:spPr>
          <a:xfrm>
            <a:off x="763200" y="6465600"/>
            <a:ext cx="219600" cy="3996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New shape"/>
          <p:cNvSpPr/>
          <p:nvPr/>
        </p:nvSpPr>
        <p:spPr>
          <a:xfrm>
            <a:off x="8362800" y="6440400"/>
            <a:ext cx="2473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/>
          </a:bodyPr>
          <a:lstStyle/>
          <a:p>
            <a:pPr algn="r">
              <a:lnSpc>
                <a:spcPct val="100000"/>
              </a:lnSpc>
              <a:spcAft>
                <a:spcPct val="20000"/>
              </a:spcAft>
            </a:pPr>
            <a:r>
              <a:rPr sz="800">
                <a:solidFill>
                  <a:srgbClr val="555555"/>
                </a:solidFill>
                <a:latin typeface="Open Sans"/>
              </a:rPr>
              <a:t>References</a:t>
            </a:r>
          </a:p>
        </p:txBody>
      </p:sp>
      <p:sp>
        <p:nvSpPr>
          <p:cNvPr id="3" name="New shape"/>
          <p:cNvSpPr/>
          <p:nvPr/>
        </p:nvSpPr>
        <p:spPr>
          <a:xfrm>
            <a:off x="637200" y="6494400"/>
            <a:ext cx="457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/>
          <a:lstStyle/>
          <a:p>
            <a:pPr algn="ctr">
              <a:spcAft>
                <a:spcPct val="20000"/>
              </a:spcAft>
            </a:pPr>
            <a:r>
              <a:rPr sz="1000">
                <a:solidFill>
                  <a:srgbClr val="FFFFFF"/>
                </a:solidFill>
                <a:latin typeface="Open Sans"/>
              </a:rPr>
              <a:t>61</a:t>
            </a:r>
          </a:p>
        </p:txBody>
      </p:sp>
      <p:sp>
        <p:nvSpPr>
          <p:cNvPr id="4" name="New shape"/>
          <p:cNvSpPr/>
          <p:nvPr/>
        </p:nvSpPr>
        <p:spPr>
          <a:xfrm flipH="1">
            <a:off x="6048000" y="1882800"/>
            <a:ext cx="0" cy="4104000"/>
          </a:xfrm>
          <a:prstGeom prst="rect">
            <a:avLst/>
          </a:prstGeom>
          <a:solidFill>
            <a:srgbClr val="0F283E"/>
          </a:solidFill>
          <a:ln w="6350">
            <a:solidFill>
              <a:srgbClr val="0F28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New Table"/>
          <p:cNvGraphicFramePr>
            <a:graphicFrameLocks noGrp="1"/>
          </p:cNvGraphicFramePr>
          <p:nvPr/>
        </p:nvGraphicFramePr>
        <p:xfrm>
          <a:off x="676800" y="1882800"/>
          <a:ext cx="53340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000"/>
                <a:gridCol w="3556000"/>
              </a:tblGrid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sz="1000" b="1">
                          <a:solidFill>
                            <a:srgbClr val="0F283E"/>
                          </a:solidFill>
                          <a:latin typeface="Open Sans Light"/>
                        </a:rPr>
                        <a:t>Source and methodology information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  <a:alpha val="0"/>
                      </a:prstClr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B>
                      <a:solidFill>
                        <a:prstClr val="black">
                          <a:alpha val="0"/>
                          <a:alpha val="0"/>
                          <a:alpha val="0"/>
                        </a:prstClr>
                      </a:solidFill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Source(s)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Plastics Insight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Conducted by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Plastics Insight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Survey period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2016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Region(s)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Worldwide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Number of respondents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 i="1">
                          <a:solidFill>
                            <a:srgbClr val="0F283E"/>
                          </a:solidFill>
                          <a:latin typeface="Open Sans Light"/>
                        </a:rPr>
                        <a:t>n.a.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Age group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 i="1">
                          <a:solidFill>
                            <a:srgbClr val="0F283E"/>
                          </a:solidFill>
                          <a:latin typeface="Open Sans Light"/>
                        </a:rPr>
                        <a:t>n.a.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Special characteristics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 i="1">
                          <a:solidFill>
                            <a:srgbClr val="0F283E"/>
                          </a:solidFill>
                          <a:latin typeface="Open Sans Light"/>
                        </a:rPr>
                        <a:t>n.a.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Published by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Plastics Insight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Publication date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January 2018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Original source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plasticsinsight.com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Website URL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  <a:hlinkClick r:id="rId4"/>
                        </a:rPr>
                        <a:t>visit the website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</a:tbl>
          </a:graphicData>
        </a:graphic>
      </p:graphicFrame>
      <p:sp>
        <p:nvSpPr>
          <p:cNvPr id="6" name="New shape"/>
          <p:cNvSpPr/>
          <p:nvPr/>
        </p:nvSpPr>
        <p:spPr>
          <a:xfrm>
            <a:off x="6138000" y="5989975"/>
            <a:ext cx="5281200" cy="369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170" tIns="46990" rIns="90170" bIns="46990" rtlCol="0" anchor="b"/>
          <a:lstStyle/>
          <a:p>
            <a:pPr algn="l">
              <a:spcAft>
                <a:spcPct val="20000"/>
              </a:spcAft>
            </a:pPr>
            <a:r>
              <a:rPr sz="800">
                <a:solidFill>
                  <a:srgbClr val="0F283E"/>
                </a:solidFill>
                <a:latin typeface="Open Sans Light"/>
                <a:hlinkClick r:id="rId5" action="ppaction://hlinksldjump"/>
              </a:rPr>
              <a:t>Back to statistic</a:t>
            </a:r>
          </a:p>
        </p:txBody>
      </p:sp>
      <p:sp>
        <p:nvSpPr>
          <p:cNvPr id="7" name="New shape"/>
          <p:cNvSpPr/>
          <p:nvPr/>
        </p:nvSpPr>
        <p:spPr>
          <a:xfrm>
            <a:off x="6138000" y="1882800"/>
            <a:ext cx="5281200" cy="41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/>
          <a:lstStyle/>
          <a:p>
            <a:pPr algn="l">
              <a:spcAft>
                <a:spcPct val="20000"/>
              </a:spcAft>
            </a:pPr>
            <a:r>
              <a:rPr sz="1000" b="1">
                <a:solidFill>
                  <a:srgbClr val="0F283E"/>
                </a:solidFill>
                <a:latin typeface="Open Sans Light"/>
              </a:rPr>
              <a:t>Notes:</a:t>
            </a:r>
          </a:p>
          <a:p>
            <a:pPr algn="l"/>
            <a:endParaRPr sz="800">
              <a:solidFill>
                <a:srgbClr val="0F283E"/>
              </a:solidFill>
              <a:latin typeface="Open Sans Light"/>
            </a:endParaRPr>
          </a:p>
          <a:p>
            <a:pPr algn="l"/>
            <a:r>
              <a:rPr sz="800">
                <a:solidFill>
                  <a:srgbClr val="0F283E"/>
                </a:solidFill>
                <a:latin typeface="Open Sans Light"/>
              </a:rPr>
              <a:t>Figures as based on the total global production volume of LDPE in 2016, which amounted to 20.9 million tons.</a:t>
            </a:r>
          </a:p>
        </p:txBody>
      </p:sp>
      <p:sp>
        <p:nvSpPr>
          <p:cNvPr id="8" name="New shape"/>
          <p:cNvSpPr/>
          <p:nvPr/>
        </p:nvSpPr>
        <p:spPr>
          <a:xfrm>
            <a:off x="676800" y="630000"/>
            <a:ext cx="10836000" cy="58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 fontScale="725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3200">
                <a:solidFill>
                  <a:srgbClr val="0A85E6"/>
                </a:solidFill>
                <a:latin typeface="Open Sans Light"/>
              </a:rPr>
              <a:t>Distribution of low-density polyethylene production worldwide in 2016, by region</a:t>
            </a:r>
          </a:p>
        </p:txBody>
      </p:sp>
      <p:sp>
        <p:nvSpPr>
          <p:cNvPr id="9" name="New shape"/>
          <p:cNvSpPr/>
          <p:nvPr/>
        </p:nvSpPr>
        <p:spPr>
          <a:xfrm>
            <a:off x="676800" y="1231200"/>
            <a:ext cx="10836000" cy="327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rmAutofit fontScale="975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1600">
                <a:solidFill>
                  <a:srgbClr val="919191"/>
                </a:solidFill>
                <a:latin typeface="Open Sans"/>
              </a:rPr>
              <a:t>Global LDPE production distribution by region 2016</a:t>
            </a:r>
          </a:p>
        </p:txBody>
      </p:sp>
    </p:spTree>
  </p:cSld>
  <p:clrMapOvr>
    <a:masterClrMapping/>
  </p:clrMapOvr>
  <p:transition/>
  <p:timing/>
</p:sld>
</file>

<file path=ppt/slides/slide68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" name="New shape"/>
          <p:cNvSpPr/>
          <p:nvPr/>
        </p:nvSpPr>
        <p:spPr>
          <a:xfrm>
            <a:off x="10868400" y="6465600"/>
            <a:ext cx="752400" cy="154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New shape"/>
          <p:cNvSpPr/>
          <p:nvPr/>
        </p:nvSpPr>
        <p:spPr>
          <a:xfrm>
            <a:off x="763200" y="6465600"/>
            <a:ext cx="219600" cy="3996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New shape"/>
          <p:cNvSpPr/>
          <p:nvPr/>
        </p:nvSpPr>
        <p:spPr>
          <a:xfrm>
            <a:off x="8362800" y="6440400"/>
            <a:ext cx="2473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/>
          </a:bodyPr>
          <a:lstStyle/>
          <a:p>
            <a:pPr algn="r">
              <a:lnSpc>
                <a:spcPct val="100000"/>
              </a:lnSpc>
              <a:spcAft>
                <a:spcPct val="20000"/>
              </a:spcAft>
            </a:pPr>
            <a:r>
              <a:rPr sz="800">
                <a:solidFill>
                  <a:srgbClr val="555555"/>
                </a:solidFill>
                <a:latin typeface="Open Sans"/>
              </a:rPr>
              <a:t>References</a:t>
            </a:r>
          </a:p>
        </p:txBody>
      </p:sp>
      <p:sp>
        <p:nvSpPr>
          <p:cNvPr id="3" name="New shape"/>
          <p:cNvSpPr/>
          <p:nvPr/>
        </p:nvSpPr>
        <p:spPr>
          <a:xfrm>
            <a:off x="637200" y="6494400"/>
            <a:ext cx="457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/>
          <a:lstStyle/>
          <a:p>
            <a:pPr algn="ctr">
              <a:spcAft>
                <a:spcPct val="20000"/>
              </a:spcAft>
            </a:pPr>
            <a:r>
              <a:rPr sz="1000">
                <a:solidFill>
                  <a:srgbClr val="FFFFFF"/>
                </a:solidFill>
                <a:latin typeface="Open Sans"/>
              </a:rPr>
              <a:t>62</a:t>
            </a:r>
          </a:p>
        </p:txBody>
      </p:sp>
      <p:sp>
        <p:nvSpPr>
          <p:cNvPr id="4" name="New shape"/>
          <p:cNvSpPr/>
          <p:nvPr/>
        </p:nvSpPr>
        <p:spPr>
          <a:xfrm flipH="1">
            <a:off x="6048000" y="1882800"/>
            <a:ext cx="0" cy="4104000"/>
          </a:xfrm>
          <a:prstGeom prst="rect">
            <a:avLst/>
          </a:prstGeom>
          <a:solidFill>
            <a:srgbClr val="0F283E"/>
          </a:solidFill>
          <a:ln w="6350">
            <a:solidFill>
              <a:srgbClr val="0F28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New Table"/>
          <p:cNvGraphicFramePr>
            <a:graphicFrameLocks noGrp="1"/>
          </p:cNvGraphicFramePr>
          <p:nvPr/>
        </p:nvGraphicFramePr>
        <p:xfrm>
          <a:off x="676800" y="1882800"/>
          <a:ext cx="53340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000"/>
                <a:gridCol w="3556000"/>
              </a:tblGrid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sz="1000" b="1">
                          <a:solidFill>
                            <a:srgbClr val="0F283E"/>
                          </a:solidFill>
                          <a:latin typeface="Open Sans Light"/>
                        </a:rPr>
                        <a:t>Source and methodology information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  <a:alpha val="0"/>
                      </a:prstClr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B>
                      <a:solidFill>
                        <a:prstClr val="black">
                          <a:alpha val="0"/>
                          <a:alpha val="0"/>
                          <a:alpha val="0"/>
                        </a:prstClr>
                      </a:solidFill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Source(s)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Essential Chemical Industry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Conducted by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Essential Chemical Industry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Survey period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as of April 2017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Region(s)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Worldwide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Number of respondents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 i="1">
                          <a:solidFill>
                            <a:srgbClr val="0F283E"/>
                          </a:solidFill>
                          <a:latin typeface="Open Sans Light"/>
                        </a:rPr>
                        <a:t>n.a.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Age group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 i="1">
                          <a:solidFill>
                            <a:srgbClr val="0F283E"/>
                          </a:solidFill>
                          <a:latin typeface="Open Sans Light"/>
                        </a:rPr>
                        <a:t>n.a.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Special characteristics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 i="1">
                          <a:solidFill>
                            <a:srgbClr val="0F283E"/>
                          </a:solidFill>
                          <a:latin typeface="Open Sans Light"/>
                        </a:rPr>
                        <a:t>n.a.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Published by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Essential Chemical Industry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Publication date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April 2017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Original source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essentialchemicalindustry.org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Website URL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  <a:hlinkClick r:id="rId4"/>
                        </a:rPr>
                        <a:t>visit the website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</a:tbl>
          </a:graphicData>
        </a:graphic>
      </p:graphicFrame>
      <p:sp>
        <p:nvSpPr>
          <p:cNvPr id="6" name="New shape"/>
          <p:cNvSpPr/>
          <p:nvPr/>
        </p:nvSpPr>
        <p:spPr>
          <a:xfrm>
            <a:off x="6138000" y="5989975"/>
            <a:ext cx="5281200" cy="369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170" tIns="46990" rIns="90170" bIns="46990" rtlCol="0" anchor="b"/>
          <a:lstStyle/>
          <a:p>
            <a:pPr algn="l">
              <a:spcAft>
                <a:spcPct val="20000"/>
              </a:spcAft>
            </a:pPr>
            <a:r>
              <a:rPr sz="800">
                <a:solidFill>
                  <a:srgbClr val="0F283E"/>
                </a:solidFill>
                <a:latin typeface="Open Sans Light"/>
                <a:hlinkClick r:id="rId5" action="ppaction://hlinksldjump"/>
              </a:rPr>
              <a:t>Back to statistic</a:t>
            </a:r>
          </a:p>
        </p:txBody>
      </p:sp>
      <p:sp>
        <p:nvSpPr>
          <p:cNvPr id="7" name="New shape"/>
          <p:cNvSpPr/>
          <p:nvPr/>
        </p:nvSpPr>
        <p:spPr>
          <a:xfrm>
            <a:off x="6138000" y="1882800"/>
            <a:ext cx="5281200" cy="41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/>
          <a:lstStyle/>
          <a:p>
            <a:pPr algn="l">
              <a:spcAft>
                <a:spcPct val="20000"/>
              </a:spcAft>
            </a:pPr>
            <a:r>
              <a:rPr sz="1000" b="1">
                <a:solidFill>
                  <a:srgbClr val="0F283E"/>
                </a:solidFill>
                <a:latin typeface="Open Sans Light"/>
              </a:rPr>
              <a:t>Notes:</a:t>
            </a:r>
          </a:p>
          <a:p>
            <a:pPr algn="l"/>
            <a:endParaRPr sz="800">
              <a:solidFill>
                <a:srgbClr val="0F283E"/>
              </a:solidFill>
              <a:latin typeface="Open Sans Light"/>
            </a:endParaRPr>
          </a:p>
          <a:p>
            <a:pPr algn="l"/>
            <a:r>
              <a:rPr sz="800">
                <a:solidFill>
                  <a:srgbClr val="0F283E"/>
                </a:solidFill>
                <a:latin typeface="Open Sans Light"/>
              </a:rPr>
              <a:t>n.a.</a:t>
            </a:r>
          </a:p>
        </p:txBody>
      </p:sp>
      <p:sp>
        <p:nvSpPr>
          <p:cNvPr id="8" name="New shape"/>
          <p:cNvSpPr/>
          <p:nvPr/>
        </p:nvSpPr>
        <p:spPr>
          <a:xfrm>
            <a:off x="676800" y="630000"/>
            <a:ext cx="10836000" cy="58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 fontScale="625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3200">
                <a:solidFill>
                  <a:srgbClr val="0A85E6"/>
                </a:solidFill>
                <a:latin typeface="Open Sans Light"/>
              </a:rPr>
              <a:t>Distribution of low-density and linear low-density polyethylene consumption worldwide as of 2017, by end use</a:t>
            </a:r>
          </a:p>
        </p:txBody>
      </p:sp>
      <p:sp>
        <p:nvSpPr>
          <p:cNvPr id="9" name="New shape"/>
          <p:cNvSpPr/>
          <p:nvPr/>
        </p:nvSpPr>
        <p:spPr>
          <a:xfrm>
            <a:off x="676800" y="1231200"/>
            <a:ext cx="10836000" cy="327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rmAutofit fontScale="975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1600">
                <a:solidFill>
                  <a:srgbClr val="919191"/>
                </a:solidFill>
                <a:latin typeface="Open Sans"/>
              </a:rPr>
              <a:t>Distribution of global LDPE and LLDPE consumption by end use 2017</a:t>
            </a:r>
          </a:p>
        </p:txBody>
      </p:sp>
    </p:spTree>
  </p:cSld>
  <p:clrMapOvr>
    <a:masterClrMapping/>
  </p:clrMapOvr>
  <p:transition/>
  <p:timing/>
</p:sld>
</file>

<file path=ppt/slides/slide69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" name="New shape"/>
          <p:cNvSpPr/>
          <p:nvPr/>
        </p:nvSpPr>
        <p:spPr>
          <a:xfrm>
            <a:off x="10868400" y="6465600"/>
            <a:ext cx="752400" cy="154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New shape"/>
          <p:cNvSpPr/>
          <p:nvPr/>
        </p:nvSpPr>
        <p:spPr>
          <a:xfrm>
            <a:off x="763200" y="6465600"/>
            <a:ext cx="219600" cy="3996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New shape"/>
          <p:cNvSpPr/>
          <p:nvPr/>
        </p:nvSpPr>
        <p:spPr>
          <a:xfrm>
            <a:off x="8362800" y="6440400"/>
            <a:ext cx="2473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/>
          </a:bodyPr>
          <a:lstStyle/>
          <a:p>
            <a:pPr algn="r">
              <a:lnSpc>
                <a:spcPct val="100000"/>
              </a:lnSpc>
              <a:spcAft>
                <a:spcPct val="20000"/>
              </a:spcAft>
            </a:pPr>
            <a:r>
              <a:rPr sz="800">
                <a:solidFill>
                  <a:srgbClr val="555555"/>
                </a:solidFill>
                <a:latin typeface="Open Sans"/>
              </a:rPr>
              <a:t>References</a:t>
            </a:r>
          </a:p>
        </p:txBody>
      </p:sp>
      <p:sp>
        <p:nvSpPr>
          <p:cNvPr id="3" name="New shape"/>
          <p:cNvSpPr/>
          <p:nvPr/>
        </p:nvSpPr>
        <p:spPr>
          <a:xfrm>
            <a:off x="637200" y="6494400"/>
            <a:ext cx="457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/>
          <a:lstStyle/>
          <a:p>
            <a:pPr algn="ctr">
              <a:spcAft>
                <a:spcPct val="20000"/>
              </a:spcAft>
            </a:pPr>
            <a:r>
              <a:rPr sz="1000">
                <a:solidFill>
                  <a:srgbClr val="FFFFFF"/>
                </a:solidFill>
                <a:latin typeface="Open Sans"/>
              </a:rPr>
              <a:t>63</a:t>
            </a:r>
          </a:p>
        </p:txBody>
      </p:sp>
      <p:sp>
        <p:nvSpPr>
          <p:cNvPr id="4" name="New shape"/>
          <p:cNvSpPr/>
          <p:nvPr/>
        </p:nvSpPr>
        <p:spPr>
          <a:xfrm flipH="1">
            <a:off x="6048000" y="1882800"/>
            <a:ext cx="0" cy="4104000"/>
          </a:xfrm>
          <a:prstGeom prst="rect">
            <a:avLst/>
          </a:prstGeom>
          <a:solidFill>
            <a:srgbClr val="0F283E"/>
          </a:solidFill>
          <a:ln w="6350">
            <a:solidFill>
              <a:srgbClr val="0F28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New Table"/>
          <p:cNvGraphicFramePr>
            <a:graphicFrameLocks noGrp="1"/>
          </p:cNvGraphicFramePr>
          <p:nvPr/>
        </p:nvGraphicFramePr>
        <p:xfrm>
          <a:off x="676800" y="1882800"/>
          <a:ext cx="53340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000"/>
                <a:gridCol w="3556000"/>
              </a:tblGrid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sz="1000" b="1">
                          <a:solidFill>
                            <a:srgbClr val="0F283E"/>
                          </a:solidFill>
                          <a:latin typeface="Open Sans Light"/>
                        </a:rPr>
                        <a:t>Source and methodology information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  <a:alpha val="0"/>
                      </a:prstClr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B>
                      <a:solidFill>
                        <a:prstClr val="black">
                          <a:alpha val="0"/>
                          <a:alpha val="0"/>
                          <a:alpha val="0"/>
                        </a:prstClr>
                      </a:solidFill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Source(s)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Plastics Insight</a:t>
                      </a:r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; </a:t>
                      </a:r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Grand View Research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Conducted by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Grand View Research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Survey period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2013 and 2014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Region(s)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Worldwide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Number of respondents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 i="1">
                          <a:solidFill>
                            <a:srgbClr val="0F283E"/>
                          </a:solidFill>
                          <a:latin typeface="Open Sans Light"/>
                        </a:rPr>
                        <a:t>n.a.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Age group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 i="1">
                          <a:solidFill>
                            <a:srgbClr val="0F283E"/>
                          </a:solidFill>
                          <a:latin typeface="Open Sans Light"/>
                        </a:rPr>
                        <a:t>n.a.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Special characteristics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 i="1">
                          <a:solidFill>
                            <a:srgbClr val="0F283E"/>
                          </a:solidFill>
                          <a:latin typeface="Open Sans Light"/>
                        </a:rPr>
                        <a:t>n.a.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Published by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Plastics Insight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Publication date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August 2015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Original source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plasticsinsight.com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Website URL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  <a:hlinkClick r:id="rId4"/>
                        </a:rPr>
                        <a:t>visit the website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</a:tbl>
          </a:graphicData>
        </a:graphic>
      </p:graphicFrame>
      <p:sp>
        <p:nvSpPr>
          <p:cNvPr id="6" name="New shape"/>
          <p:cNvSpPr/>
          <p:nvPr/>
        </p:nvSpPr>
        <p:spPr>
          <a:xfrm>
            <a:off x="6138000" y="5989975"/>
            <a:ext cx="5281200" cy="369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170" tIns="46990" rIns="90170" bIns="46990" rtlCol="0" anchor="b"/>
          <a:lstStyle/>
          <a:p>
            <a:pPr algn="l">
              <a:spcAft>
                <a:spcPct val="20000"/>
              </a:spcAft>
            </a:pPr>
            <a:r>
              <a:rPr sz="800">
                <a:solidFill>
                  <a:srgbClr val="0F283E"/>
                </a:solidFill>
                <a:latin typeface="Open Sans Light"/>
                <a:hlinkClick r:id="rId5" action="ppaction://hlinksldjump"/>
              </a:rPr>
              <a:t>Back to statistic</a:t>
            </a:r>
          </a:p>
        </p:txBody>
      </p:sp>
      <p:sp>
        <p:nvSpPr>
          <p:cNvPr id="7" name="New shape"/>
          <p:cNvSpPr/>
          <p:nvPr/>
        </p:nvSpPr>
        <p:spPr>
          <a:xfrm>
            <a:off x="6138000" y="1882800"/>
            <a:ext cx="5281200" cy="41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/>
          <a:lstStyle/>
          <a:p>
            <a:pPr algn="l">
              <a:spcAft>
                <a:spcPct val="20000"/>
              </a:spcAft>
            </a:pPr>
            <a:r>
              <a:rPr sz="1000" b="1">
                <a:solidFill>
                  <a:srgbClr val="0F283E"/>
                </a:solidFill>
                <a:latin typeface="Open Sans Light"/>
              </a:rPr>
              <a:t>Notes:</a:t>
            </a:r>
          </a:p>
          <a:p>
            <a:pPr algn="l"/>
            <a:endParaRPr sz="800">
              <a:solidFill>
                <a:srgbClr val="0F283E"/>
              </a:solidFill>
              <a:latin typeface="Open Sans Light"/>
            </a:endParaRPr>
          </a:p>
          <a:p>
            <a:pPr algn="l"/>
            <a:r>
              <a:rPr sz="800">
                <a:solidFill>
                  <a:srgbClr val="0F283E"/>
                </a:solidFill>
                <a:latin typeface="Open Sans Light"/>
              </a:rPr>
              <a:t>n.a.</a:t>
            </a:r>
          </a:p>
        </p:txBody>
      </p:sp>
      <p:sp>
        <p:nvSpPr>
          <p:cNvPr id="8" name="New shape"/>
          <p:cNvSpPr/>
          <p:nvPr/>
        </p:nvSpPr>
        <p:spPr>
          <a:xfrm>
            <a:off x="676800" y="630000"/>
            <a:ext cx="10836000" cy="58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 fontScale="725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3200">
                <a:solidFill>
                  <a:srgbClr val="0A85E6"/>
                </a:solidFill>
                <a:latin typeface="Open Sans Light"/>
              </a:rPr>
              <a:t>Polyvinyl chloride (PVC) market size worldwide from 2013 to 2020 (in million tons)</a:t>
            </a:r>
          </a:p>
        </p:txBody>
      </p:sp>
      <p:sp>
        <p:nvSpPr>
          <p:cNvPr id="9" name="New shape"/>
          <p:cNvSpPr/>
          <p:nvPr/>
        </p:nvSpPr>
        <p:spPr>
          <a:xfrm>
            <a:off x="676800" y="1231200"/>
            <a:ext cx="10836000" cy="327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rmAutofit fontScale="975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1600">
                <a:solidFill>
                  <a:srgbClr val="919191"/>
                </a:solidFill>
                <a:latin typeface="Open Sans"/>
              </a:rPr>
              <a:t>Global PVC market size weight 2013-2020</a:t>
            </a:r>
          </a:p>
        </p:txBody>
      </p:sp>
    </p:spTree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" name="New shape"/>
          <p:cNvSpPr/>
          <p:nvPr/>
        </p:nvSpPr>
        <p:spPr>
          <a:xfrm>
            <a:off x="9939600" y="6141600"/>
            <a:ext cx="1501200" cy="306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New shape"/>
          <p:cNvSpPr/>
          <p:nvPr/>
        </p:nvSpPr>
        <p:spPr>
          <a:xfrm>
            <a:off x="763200" y="5986800"/>
            <a:ext cx="10692000" cy="324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New shape"/>
          <p:cNvSpPr/>
          <p:nvPr/>
        </p:nvSpPr>
        <p:spPr>
          <a:xfrm>
            <a:off x="8370001" y="-3600"/>
            <a:ext cx="3823200" cy="4536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New shape"/>
          <p:cNvSpPr/>
          <p:nvPr/>
        </p:nvSpPr>
        <p:spPr>
          <a:xfrm>
            <a:off x="676800" y="4874400"/>
            <a:ext cx="10814400" cy="10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rmAutofit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3200">
                <a:solidFill>
                  <a:srgbClr val="0F283E"/>
                </a:solidFill>
                <a:latin typeface="Open Sans"/>
              </a:rPr>
              <a:t>Global overview</a:t>
            </a:r>
          </a:p>
        </p:txBody>
      </p:sp>
      <p:sp>
        <p:nvSpPr>
          <p:cNvPr id="3" name="New shape"/>
          <p:cNvSpPr/>
          <p:nvPr/>
        </p:nvSpPr>
        <p:spPr>
          <a:xfrm>
            <a:off x="676800" y="4564800"/>
            <a:ext cx="3186000" cy="3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ctr">
            <a:normAutofit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1400" b="1">
                <a:solidFill>
                  <a:srgbClr val="0A85E6"/>
                </a:solidFill>
                <a:latin typeface="Open Sans"/>
              </a:rPr>
              <a:t>PLASTIC INDUSTRY WORLDWIDE</a:t>
            </a:r>
          </a:p>
        </p:txBody>
      </p:sp>
    </p:spTree>
  </p:cSld>
  <p:clrMapOvr>
    <a:masterClrMapping/>
  </p:clrMapOvr>
  <p:transition/>
  <p:timing/>
</p:sld>
</file>

<file path=ppt/slides/slide70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" name="New shape"/>
          <p:cNvSpPr/>
          <p:nvPr/>
        </p:nvSpPr>
        <p:spPr>
          <a:xfrm>
            <a:off x="10868400" y="6465600"/>
            <a:ext cx="752400" cy="154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New shape"/>
          <p:cNvSpPr/>
          <p:nvPr/>
        </p:nvSpPr>
        <p:spPr>
          <a:xfrm>
            <a:off x="763200" y="6465600"/>
            <a:ext cx="219600" cy="3996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New shape"/>
          <p:cNvSpPr/>
          <p:nvPr/>
        </p:nvSpPr>
        <p:spPr>
          <a:xfrm>
            <a:off x="8362800" y="6440400"/>
            <a:ext cx="2473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/>
          </a:bodyPr>
          <a:lstStyle/>
          <a:p>
            <a:pPr algn="r">
              <a:lnSpc>
                <a:spcPct val="100000"/>
              </a:lnSpc>
              <a:spcAft>
                <a:spcPct val="20000"/>
              </a:spcAft>
            </a:pPr>
            <a:r>
              <a:rPr sz="800">
                <a:solidFill>
                  <a:srgbClr val="555555"/>
                </a:solidFill>
                <a:latin typeface="Open Sans"/>
              </a:rPr>
              <a:t>References</a:t>
            </a:r>
          </a:p>
        </p:txBody>
      </p:sp>
      <p:sp>
        <p:nvSpPr>
          <p:cNvPr id="3" name="New shape"/>
          <p:cNvSpPr/>
          <p:nvPr/>
        </p:nvSpPr>
        <p:spPr>
          <a:xfrm>
            <a:off x="637200" y="6494400"/>
            <a:ext cx="457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/>
          <a:lstStyle/>
          <a:p>
            <a:pPr algn="ctr">
              <a:spcAft>
                <a:spcPct val="20000"/>
              </a:spcAft>
            </a:pPr>
            <a:r>
              <a:rPr sz="1000">
                <a:solidFill>
                  <a:srgbClr val="FFFFFF"/>
                </a:solidFill>
                <a:latin typeface="Open Sans"/>
              </a:rPr>
              <a:t>64</a:t>
            </a:r>
          </a:p>
        </p:txBody>
      </p:sp>
      <p:sp>
        <p:nvSpPr>
          <p:cNvPr id="4" name="New shape"/>
          <p:cNvSpPr/>
          <p:nvPr/>
        </p:nvSpPr>
        <p:spPr>
          <a:xfrm flipH="1">
            <a:off x="6048000" y="1882800"/>
            <a:ext cx="0" cy="4104000"/>
          </a:xfrm>
          <a:prstGeom prst="rect">
            <a:avLst/>
          </a:prstGeom>
          <a:solidFill>
            <a:srgbClr val="0F283E"/>
          </a:solidFill>
          <a:ln w="6350">
            <a:solidFill>
              <a:srgbClr val="0F28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New Table"/>
          <p:cNvGraphicFramePr>
            <a:graphicFrameLocks noGrp="1"/>
          </p:cNvGraphicFramePr>
          <p:nvPr/>
        </p:nvGraphicFramePr>
        <p:xfrm>
          <a:off x="676800" y="1882800"/>
          <a:ext cx="53340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000"/>
                <a:gridCol w="3556000"/>
              </a:tblGrid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sz="1000" b="1">
                          <a:solidFill>
                            <a:srgbClr val="0F283E"/>
                          </a:solidFill>
                          <a:latin typeface="Open Sans Light"/>
                        </a:rPr>
                        <a:t>Source and methodology information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  <a:alpha val="0"/>
                      </a:prstClr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B>
                      <a:solidFill>
                        <a:prstClr val="black">
                          <a:alpha val="0"/>
                          <a:alpha val="0"/>
                          <a:alpha val="0"/>
                        </a:prstClr>
                      </a:solidFill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Source(s)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Plastics Insight</a:t>
                      </a:r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; </a:t>
                      </a:r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Mordor Intelligence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Conducted by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Mordor Intelligence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Survey period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2015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Region(s)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Worldwide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Number of respondents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 i="1">
                          <a:solidFill>
                            <a:srgbClr val="0F283E"/>
                          </a:solidFill>
                          <a:latin typeface="Open Sans Light"/>
                        </a:rPr>
                        <a:t>n.a.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Age group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 i="1">
                          <a:solidFill>
                            <a:srgbClr val="0F283E"/>
                          </a:solidFill>
                          <a:latin typeface="Open Sans Light"/>
                        </a:rPr>
                        <a:t>n.a.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Special characteristics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 i="1">
                          <a:solidFill>
                            <a:srgbClr val="0F283E"/>
                          </a:solidFill>
                          <a:latin typeface="Open Sans Light"/>
                        </a:rPr>
                        <a:t>n.a.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Published by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Plastics Insight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Publication date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November 2016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Original source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plasticsinsight.com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Website URL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  <a:hlinkClick r:id="rId4"/>
                        </a:rPr>
                        <a:t>visit the website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</a:tbl>
          </a:graphicData>
        </a:graphic>
      </p:graphicFrame>
      <p:sp>
        <p:nvSpPr>
          <p:cNvPr id="6" name="New shape"/>
          <p:cNvSpPr/>
          <p:nvPr/>
        </p:nvSpPr>
        <p:spPr>
          <a:xfrm>
            <a:off x="6138000" y="5989975"/>
            <a:ext cx="5281200" cy="369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170" tIns="46990" rIns="90170" bIns="46990" rtlCol="0" anchor="b"/>
          <a:lstStyle/>
          <a:p>
            <a:pPr algn="l">
              <a:spcAft>
                <a:spcPct val="20000"/>
              </a:spcAft>
            </a:pPr>
            <a:r>
              <a:rPr sz="800">
                <a:solidFill>
                  <a:srgbClr val="0F283E"/>
                </a:solidFill>
                <a:latin typeface="Open Sans Light"/>
                <a:hlinkClick r:id="rId5" action="ppaction://hlinksldjump"/>
              </a:rPr>
              <a:t>Back to statistic</a:t>
            </a:r>
          </a:p>
        </p:txBody>
      </p:sp>
      <p:sp>
        <p:nvSpPr>
          <p:cNvPr id="7" name="New shape"/>
          <p:cNvSpPr/>
          <p:nvPr/>
        </p:nvSpPr>
        <p:spPr>
          <a:xfrm>
            <a:off x="6138000" y="1882800"/>
            <a:ext cx="5281200" cy="41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/>
          <a:lstStyle/>
          <a:p>
            <a:pPr algn="l">
              <a:spcAft>
                <a:spcPct val="20000"/>
              </a:spcAft>
            </a:pPr>
            <a:r>
              <a:rPr sz="1000" b="1">
                <a:solidFill>
                  <a:srgbClr val="0F283E"/>
                </a:solidFill>
                <a:latin typeface="Open Sans Light"/>
              </a:rPr>
              <a:t>Notes:</a:t>
            </a:r>
          </a:p>
          <a:p>
            <a:pPr algn="l"/>
            <a:endParaRPr sz="800">
              <a:solidFill>
                <a:srgbClr val="0F283E"/>
              </a:solidFill>
              <a:latin typeface="Open Sans Light"/>
            </a:endParaRPr>
          </a:p>
          <a:p>
            <a:pPr algn="l"/>
            <a:r>
              <a:rPr sz="800">
                <a:solidFill>
                  <a:srgbClr val="0F283E"/>
                </a:solidFill>
                <a:latin typeface="Open Sans Light"/>
              </a:rPr>
              <a:t>n.a.</a:t>
            </a:r>
          </a:p>
        </p:txBody>
      </p:sp>
      <p:sp>
        <p:nvSpPr>
          <p:cNvPr id="8" name="New shape"/>
          <p:cNvSpPr/>
          <p:nvPr/>
        </p:nvSpPr>
        <p:spPr>
          <a:xfrm>
            <a:off x="676800" y="630000"/>
            <a:ext cx="10836000" cy="58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 fontScale="650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3200">
                <a:solidFill>
                  <a:srgbClr val="0A85E6"/>
                </a:solidFill>
                <a:latin typeface="Open Sans Light"/>
              </a:rPr>
              <a:t>Polyvinyl chloride (PVC) market value worldwide from 2015 to 2021 (in billion U.S. dollars)</a:t>
            </a:r>
          </a:p>
        </p:txBody>
      </p:sp>
      <p:sp>
        <p:nvSpPr>
          <p:cNvPr id="9" name="New shape"/>
          <p:cNvSpPr/>
          <p:nvPr/>
        </p:nvSpPr>
        <p:spPr>
          <a:xfrm>
            <a:off x="676800" y="1231200"/>
            <a:ext cx="10836000" cy="327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rmAutofit fontScale="975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1600">
                <a:solidFill>
                  <a:srgbClr val="919191"/>
                </a:solidFill>
                <a:latin typeface="Open Sans"/>
              </a:rPr>
              <a:t>Global PVC market value 2015-2021</a:t>
            </a:r>
          </a:p>
        </p:txBody>
      </p:sp>
    </p:spTree>
  </p:cSld>
  <p:clrMapOvr>
    <a:masterClrMapping/>
  </p:clrMapOvr>
  <p:transition/>
  <p:timing/>
</p:sld>
</file>

<file path=ppt/slides/slide7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" name="New shape"/>
          <p:cNvSpPr/>
          <p:nvPr/>
        </p:nvSpPr>
        <p:spPr>
          <a:xfrm>
            <a:off x="10868400" y="6465600"/>
            <a:ext cx="752400" cy="154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New shape"/>
          <p:cNvSpPr/>
          <p:nvPr/>
        </p:nvSpPr>
        <p:spPr>
          <a:xfrm>
            <a:off x="763200" y="6465600"/>
            <a:ext cx="219600" cy="3996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New shape"/>
          <p:cNvSpPr/>
          <p:nvPr/>
        </p:nvSpPr>
        <p:spPr>
          <a:xfrm>
            <a:off x="8362800" y="6440400"/>
            <a:ext cx="2473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/>
          </a:bodyPr>
          <a:lstStyle/>
          <a:p>
            <a:pPr algn="r">
              <a:lnSpc>
                <a:spcPct val="100000"/>
              </a:lnSpc>
              <a:spcAft>
                <a:spcPct val="20000"/>
              </a:spcAft>
            </a:pPr>
            <a:r>
              <a:rPr sz="800">
                <a:solidFill>
                  <a:srgbClr val="555555"/>
                </a:solidFill>
                <a:latin typeface="Open Sans"/>
              </a:rPr>
              <a:t>References</a:t>
            </a:r>
          </a:p>
        </p:txBody>
      </p:sp>
      <p:sp>
        <p:nvSpPr>
          <p:cNvPr id="3" name="New shape"/>
          <p:cNvSpPr/>
          <p:nvPr/>
        </p:nvSpPr>
        <p:spPr>
          <a:xfrm>
            <a:off x="637200" y="6494400"/>
            <a:ext cx="457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/>
          <a:lstStyle/>
          <a:p>
            <a:pPr algn="ctr">
              <a:spcAft>
                <a:spcPct val="20000"/>
              </a:spcAft>
            </a:pPr>
            <a:r>
              <a:rPr sz="1000">
                <a:solidFill>
                  <a:srgbClr val="FFFFFF"/>
                </a:solidFill>
                <a:latin typeface="Open Sans"/>
              </a:rPr>
              <a:t>65</a:t>
            </a:r>
          </a:p>
        </p:txBody>
      </p:sp>
      <p:sp>
        <p:nvSpPr>
          <p:cNvPr id="4" name="New shape"/>
          <p:cNvSpPr/>
          <p:nvPr/>
        </p:nvSpPr>
        <p:spPr>
          <a:xfrm flipH="1">
            <a:off x="6048000" y="1882800"/>
            <a:ext cx="0" cy="4104000"/>
          </a:xfrm>
          <a:prstGeom prst="rect">
            <a:avLst/>
          </a:prstGeom>
          <a:solidFill>
            <a:srgbClr val="0F283E"/>
          </a:solidFill>
          <a:ln w="6350">
            <a:solidFill>
              <a:srgbClr val="0F28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New Table"/>
          <p:cNvGraphicFramePr>
            <a:graphicFrameLocks noGrp="1"/>
          </p:cNvGraphicFramePr>
          <p:nvPr/>
        </p:nvGraphicFramePr>
        <p:xfrm>
          <a:off x="676800" y="1882800"/>
          <a:ext cx="53340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000"/>
                <a:gridCol w="3556000"/>
              </a:tblGrid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sz="1000" b="1">
                          <a:solidFill>
                            <a:srgbClr val="0F283E"/>
                          </a:solidFill>
                          <a:latin typeface="Open Sans Light"/>
                        </a:rPr>
                        <a:t>Source and methodology information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  <a:alpha val="0"/>
                      </a:prstClr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B>
                      <a:solidFill>
                        <a:prstClr val="black">
                          <a:alpha val="0"/>
                          <a:alpha val="0"/>
                          <a:alpha val="0"/>
                        </a:prstClr>
                      </a:solidFill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Source(s)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Townsend Solutions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Conducted by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Townsend Solutions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Survey period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2016 and 2017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Region(s)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Worldwide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Number of respondents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 i="1">
                          <a:solidFill>
                            <a:srgbClr val="0F283E"/>
                          </a:solidFill>
                          <a:latin typeface="Open Sans Light"/>
                        </a:rPr>
                        <a:t>n.a.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Age group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 i="1">
                          <a:solidFill>
                            <a:srgbClr val="0F283E"/>
                          </a:solidFill>
                          <a:latin typeface="Open Sans Light"/>
                        </a:rPr>
                        <a:t>n.a.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Special characteristics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 i="1">
                          <a:solidFill>
                            <a:srgbClr val="0F283E"/>
                          </a:solidFill>
                          <a:latin typeface="Open Sans Light"/>
                        </a:rPr>
                        <a:t>n.a.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Published by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Townsend Solutions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Publication date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March 2018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Original source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Global Trends in PVC Resin Applications and Additives Usage, page 11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Website URL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  <a:hlinkClick r:id="rId4"/>
                        </a:rPr>
                        <a:t>visit the website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</a:tbl>
          </a:graphicData>
        </a:graphic>
      </p:graphicFrame>
      <p:sp>
        <p:nvSpPr>
          <p:cNvPr id="6" name="New shape"/>
          <p:cNvSpPr/>
          <p:nvPr/>
        </p:nvSpPr>
        <p:spPr>
          <a:xfrm>
            <a:off x="6138000" y="5989975"/>
            <a:ext cx="5281200" cy="369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170" tIns="46990" rIns="90170" bIns="46990" rtlCol="0" anchor="b"/>
          <a:lstStyle/>
          <a:p>
            <a:pPr algn="l">
              <a:spcAft>
                <a:spcPct val="20000"/>
              </a:spcAft>
            </a:pPr>
            <a:r>
              <a:rPr sz="800">
                <a:solidFill>
                  <a:srgbClr val="0F283E"/>
                </a:solidFill>
                <a:latin typeface="Open Sans Light"/>
                <a:hlinkClick r:id="rId5" action="ppaction://hlinksldjump"/>
              </a:rPr>
              <a:t>Back to statistic</a:t>
            </a:r>
          </a:p>
        </p:txBody>
      </p:sp>
      <p:sp>
        <p:nvSpPr>
          <p:cNvPr id="7" name="New shape"/>
          <p:cNvSpPr/>
          <p:nvPr/>
        </p:nvSpPr>
        <p:spPr>
          <a:xfrm>
            <a:off x="6138000" y="1882800"/>
            <a:ext cx="5281200" cy="41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/>
          <a:lstStyle/>
          <a:p>
            <a:pPr algn="l">
              <a:spcAft>
                <a:spcPct val="20000"/>
              </a:spcAft>
            </a:pPr>
            <a:r>
              <a:rPr sz="1000" b="1">
                <a:solidFill>
                  <a:srgbClr val="0F283E"/>
                </a:solidFill>
                <a:latin typeface="Open Sans Light"/>
              </a:rPr>
              <a:t>Notes:</a:t>
            </a:r>
          </a:p>
          <a:p>
            <a:pPr algn="l"/>
            <a:endParaRPr sz="800">
              <a:solidFill>
                <a:srgbClr val="0F283E"/>
              </a:solidFill>
              <a:latin typeface="Open Sans Light"/>
            </a:endParaRPr>
          </a:p>
          <a:p>
            <a:pPr algn="l"/>
            <a:r>
              <a:rPr sz="800">
                <a:solidFill>
                  <a:srgbClr val="0F283E"/>
                </a:solidFill>
                <a:latin typeface="Open Sans Light"/>
              </a:rPr>
              <a:t>* Forecast.</a:t>
            </a:r>
          </a:p>
        </p:txBody>
      </p:sp>
      <p:sp>
        <p:nvSpPr>
          <p:cNvPr id="8" name="New shape"/>
          <p:cNvSpPr/>
          <p:nvPr/>
        </p:nvSpPr>
        <p:spPr>
          <a:xfrm>
            <a:off x="676800" y="630000"/>
            <a:ext cx="10836000" cy="58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 fontScale="650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3200">
                <a:solidFill>
                  <a:srgbClr val="0A85E6"/>
                </a:solidFill>
                <a:latin typeface="Open Sans Light"/>
              </a:rPr>
              <a:t>Consumption volume of polyvinyl chloride worldwide from 2016 to 2022 (in 1,000 tons)</a:t>
            </a:r>
          </a:p>
        </p:txBody>
      </p:sp>
      <p:sp>
        <p:nvSpPr>
          <p:cNvPr id="9" name="New shape"/>
          <p:cNvSpPr/>
          <p:nvPr/>
        </p:nvSpPr>
        <p:spPr>
          <a:xfrm>
            <a:off x="676800" y="1231200"/>
            <a:ext cx="10836000" cy="327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rmAutofit fontScale="975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1600">
                <a:solidFill>
                  <a:srgbClr val="919191"/>
                </a:solidFill>
                <a:latin typeface="Open Sans"/>
              </a:rPr>
              <a:t>PVC consumption volume worldwide 2016-2022</a:t>
            </a:r>
          </a:p>
        </p:txBody>
      </p:sp>
    </p:spTree>
  </p:cSld>
  <p:clrMapOvr>
    <a:masterClrMapping/>
  </p:clrMapOvr>
  <p:transition/>
  <p:timing/>
</p:sld>
</file>

<file path=ppt/slides/slide72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" name="New shape"/>
          <p:cNvSpPr/>
          <p:nvPr/>
        </p:nvSpPr>
        <p:spPr>
          <a:xfrm>
            <a:off x="10868400" y="6465600"/>
            <a:ext cx="752400" cy="154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New shape"/>
          <p:cNvSpPr/>
          <p:nvPr/>
        </p:nvSpPr>
        <p:spPr>
          <a:xfrm>
            <a:off x="763200" y="6465600"/>
            <a:ext cx="219600" cy="3996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New shape"/>
          <p:cNvSpPr/>
          <p:nvPr/>
        </p:nvSpPr>
        <p:spPr>
          <a:xfrm>
            <a:off x="8362800" y="6440400"/>
            <a:ext cx="2473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/>
          </a:bodyPr>
          <a:lstStyle/>
          <a:p>
            <a:pPr algn="r">
              <a:lnSpc>
                <a:spcPct val="100000"/>
              </a:lnSpc>
              <a:spcAft>
                <a:spcPct val="20000"/>
              </a:spcAft>
            </a:pPr>
            <a:r>
              <a:rPr sz="800">
                <a:solidFill>
                  <a:srgbClr val="555555"/>
                </a:solidFill>
                <a:latin typeface="Open Sans"/>
              </a:rPr>
              <a:t>References</a:t>
            </a:r>
          </a:p>
        </p:txBody>
      </p:sp>
      <p:sp>
        <p:nvSpPr>
          <p:cNvPr id="3" name="New shape"/>
          <p:cNvSpPr/>
          <p:nvPr/>
        </p:nvSpPr>
        <p:spPr>
          <a:xfrm>
            <a:off x="637200" y="6494400"/>
            <a:ext cx="457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/>
          <a:lstStyle/>
          <a:p>
            <a:pPr algn="ctr">
              <a:spcAft>
                <a:spcPct val="20000"/>
              </a:spcAft>
            </a:pPr>
            <a:r>
              <a:rPr sz="1000">
                <a:solidFill>
                  <a:srgbClr val="FFFFFF"/>
                </a:solidFill>
                <a:latin typeface="Open Sans"/>
              </a:rPr>
              <a:t>66</a:t>
            </a:r>
          </a:p>
        </p:txBody>
      </p:sp>
      <p:sp>
        <p:nvSpPr>
          <p:cNvPr id="4" name="New shape"/>
          <p:cNvSpPr/>
          <p:nvPr/>
        </p:nvSpPr>
        <p:spPr>
          <a:xfrm flipH="1">
            <a:off x="6048000" y="1882800"/>
            <a:ext cx="0" cy="4104000"/>
          </a:xfrm>
          <a:prstGeom prst="rect">
            <a:avLst/>
          </a:prstGeom>
          <a:solidFill>
            <a:srgbClr val="0F283E"/>
          </a:solidFill>
          <a:ln w="6350">
            <a:solidFill>
              <a:srgbClr val="0F28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New Table"/>
          <p:cNvGraphicFramePr>
            <a:graphicFrameLocks noGrp="1"/>
          </p:cNvGraphicFramePr>
          <p:nvPr/>
        </p:nvGraphicFramePr>
        <p:xfrm>
          <a:off x="676800" y="1882800"/>
          <a:ext cx="53340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000"/>
                <a:gridCol w="3556000"/>
              </a:tblGrid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sz="1000" b="1">
                          <a:solidFill>
                            <a:srgbClr val="0F283E"/>
                          </a:solidFill>
                          <a:latin typeface="Open Sans Light"/>
                        </a:rPr>
                        <a:t>Source and methodology information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  <a:alpha val="0"/>
                      </a:prstClr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B>
                      <a:solidFill>
                        <a:prstClr val="black">
                          <a:alpha val="0"/>
                          <a:alpha val="0"/>
                          <a:alpha val="0"/>
                        </a:prstClr>
                      </a:solidFill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Source(s)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Townsend Solutions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Conducted by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Townsend Solutions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Survey period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2017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Region(s)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Worldwide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Number of respondents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 i="1">
                          <a:solidFill>
                            <a:srgbClr val="0F283E"/>
                          </a:solidFill>
                          <a:latin typeface="Open Sans Light"/>
                        </a:rPr>
                        <a:t>n.a.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Age group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 i="1">
                          <a:solidFill>
                            <a:srgbClr val="0F283E"/>
                          </a:solidFill>
                          <a:latin typeface="Open Sans Light"/>
                        </a:rPr>
                        <a:t>n.a.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Special characteristics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 i="1">
                          <a:solidFill>
                            <a:srgbClr val="0F283E"/>
                          </a:solidFill>
                          <a:latin typeface="Open Sans Light"/>
                        </a:rPr>
                        <a:t>n.a.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Published by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Townsend Solutions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Publication date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March 2018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Original source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Global Trends in PVC Resin Applications and Additives Usage, page 13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Website URL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  <a:hlinkClick r:id="rId4"/>
                        </a:rPr>
                        <a:t>visit the website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</a:tbl>
          </a:graphicData>
        </a:graphic>
      </p:graphicFrame>
      <p:sp>
        <p:nvSpPr>
          <p:cNvPr id="6" name="New shape"/>
          <p:cNvSpPr/>
          <p:nvPr/>
        </p:nvSpPr>
        <p:spPr>
          <a:xfrm>
            <a:off x="6138000" y="5989975"/>
            <a:ext cx="5281200" cy="369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170" tIns="46990" rIns="90170" bIns="46990" rtlCol="0" anchor="b"/>
          <a:lstStyle/>
          <a:p>
            <a:pPr algn="l">
              <a:spcAft>
                <a:spcPct val="20000"/>
              </a:spcAft>
            </a:pPr>
            <a:r>
              <a:rPr sz="800">
                <a:solidFill>
                  <a:srgbClr val="0F283E"/>
                </a:solidFill>
                <a:latin typeface="Open Sans Light"/>
                <a:hlinkClick r:id="rId5" action="ppaction://hlinksldjump"/>
              </a:rPr>
              <a:t>Back to statistic</a:t>
            </a:r>
          </a:p>
        </p:txBody>
      </p:sp>
      <p:sp>
        <p:nvSpPr>
          <p:cNvPr id="7" name="New shape"/>
          <p:cNvSpPr/>
          <p:nvPr/>
        </p:nvSpPr>
        <p:spPr>
          <a:xfrm>
            <a:off x="6138000" y="1882800"/>
            <a:ext cx="5281200" cy="41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/>
          <a:lstStyle/>
          <a:p>
            <a:pPr algn="l">
              <a:spcAft>
                <a:spcPct val="20000"/>
              </a:spcAft>
            </a:pPr>
            <a:r>
              <a:rPr sz="1000" b="1">
                <a:solidFill>
                  <a:srgbClr val="0F283E"/>
                </a:solidFill>
                <a:latin typeface="Open Sans Light"/>
              </a:rPr>
              <a:t>Notes:</a:t>
            </a:r>
          </a:p>
          <a:p>
            <a:pPr algn="l"/>
            <a:endParaRPr sz="800">
              <a:solidFill>
                <a:srgbClr val="0F283E"/>
              </a:solidFill>
              <a:latin typeface="Open Sans Light"/>
            </a:endParaRPr>
          </a:p>
          <a:p>
            <a:pPr algn="l"/>
            <a:r>
              <a:rPr sz="800">
                <a:solidFill>
                  <a:srgbClr val="0F283E"/>
                </a:solidFill>
                <a:latin typeface="Open Sans Light"/>
              </a:rPr>
              <a:t>n.a.</a:t>
            </a:r>
          </a:p>
        </p:txBody>
      </p:sp>
      <p:sp>
        <p:nvSpPr>
          <p:cNvPr id="8" name="New shape"/>
          <p:cNvSpPr/>
          <p:nvPr/>
        </p:nvSpPr>
        <p:spPr>
          <a:xfrm>
            <a:off x="676800" y="630000"/>
            <a:ext cx="10836000" cy="58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 fontScale="700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3200">
                <a:solidFill>
                  <a:srgbClr val="0A85E6"/>
                </a:solidFill>
                <a:latin typeface="Open Sans Light"/>
              </a:rPr>
              <a:t>Polyvinyl chloride consumption worldwide as of 2017, by application (in 1,000 tons)</a:t>
            </a:r>
          </a:p>
        </p:txBody>
      </p:sp>
      <p:sp>
        <p:nvSpPr>
          <p:cNvPr id="9" name="New shape"/>
          <p:cNvSpPr/>
          <p:nvPr/>
        </p:nvSpPr>
        <p:spPr>
          <a:xfrm>
            <a:off x="676800" y="1231200"/>
            <a:ext cx="10836000" cy="327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rmAutofit fontScale="975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1600">
                <a:solidFill>
                  <a:srgbClr val="919191"/>
                </a:solidFill>
                <a:latin typeface="Open Sans"/>
              </a:rPr>
              <a:t>Global PVC consumption by application 2017</a:t>
            </a:r>
          </a:p>
        </p:txBody>
      </p:sp>
    </p:spTree>
  </p:cSld>
  <p:clrMapOvr>
    <a:masterClrMapping/>
  </p:clrMapOvr>
  <p:transition/>
  <p:timing/>
</p:sld>
</file>

<file path=ppt/slides/slide73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" name="New shape"/>
          <p:cNvSpPr/>
          <p:nvPr/>
        </p:nvSpPr>
        <p:spPr>
          <a:xfrm>
            <a:off x="10868400" y="6465600"/>
            <a:ext cx="752400" cy="154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New shape"/>
          <p:cNvSpPr/>
          <p:nvPr/>
        </p:nvSpPr>
        <p:spPr>
          <a:xfrm>
            <a:off x="763200" y="6465600"/>
            <a:ext cx="219600" cy="3996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New shape"/>
          <p:cNvSpPr/>
          <p:nvPr/>
        </p:nvSpPr>
        <p:spPr>
          <a:xfrm>
            <a:off x="8362800" y="6440400"/>
            <a:ext cx="2473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/>
          </a:bodyPr>
          <a:lstStyle/>
          <a:p>
            <a:pPr algn="r">
              <a:lnSpc>
                <a:spcPct val="100000"/>
              </a:lnSpc>
              <a:spcAft>
                <a:spcPct val="20000"/>
              </a:spcAft>
            </a:pPr>
            <a:r>
              <a:rPr sz="800">
                <a:solidFill>
                  <a:srgbClr val="555555"/>
                </a:solidFill>
                <a:latin typeface="Open Sans"/>
              </a:rPr>
              <a:t>References</a:t>
            </a:r>
          </a:p>
        </p:txBody>
      </p:sp>
      <p:sp>
        <p:nvSpPr>
          <p:cNvPr id="3" name="New shape"/>
          <p:cNvSpPr/>
          <p:nvPr/>
        </p:nvSpPr>
        <p:spPr>
          <a:xfrm>
            <a:off x="637200" y="6494400"/>
            <a:ext cx="457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/>
          <a:lstStyle/>
          <a:p>
            <a:pPr algn="ctr">
              <a:spcAft>
                <a:spcPct val="20000"/>
              </a:spcAft>
            </a:pPr>
            <a:r>
              <a:rPr sz="1000">
                <a:solidFill>
                  <a:srgbClr val="FFFFFF"/>
                </a:solidFill>
                <a:latin typeface="Open Sans"/>
              </a:rPr>
              <a:t>67</a:t>
            </a:r>
          </a:p>
        </p:txBody>
      </p:sp>
      <p:sp>
        <p:nvSpPr>
          <p:cNvPr id="4" name="New shape"/>
          <p:cNvSpPr/>
          <p:nvPr/>
        </p:nvSpPr>
        <p:spPr>
          <a:xfrm flipH="1">
            <a:off x="6048000" y="1882800"/>
            <a:ext cx="0" cy="4104000"/>
          </a:xfrm>
          <a:prstGeom prst="rect">
            <a:avLst/>
          </a:prstGeom>
          <a:solidFill>
            <a:srgbClr val="0F283E"/>
          </a:solidFill>
          <a:ln w="6350">
            <a:solidFill>
              <a:srgbClr val="0F28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New Table"/>
          <p:cNvGraphicFramePr>
            <a:graphicFrameLocks noGrp="1"/>
          </p:cNvGraphicFramePr>
          <p:nvPr/>
        </p:nvGraphicFramePr>
        <p:xfrm>
          <a:off x="676800" y="1882800"/>
          <a:ext cx="53340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000"/>
                <a:gridCol w="3556000"/>
              </a:tblGrid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sz="1000" b="1">
                          <a:solidFill>
                            <a:srgbClr val="0F283E"/>
                          </a:solidFill>
                          <a:latin typeface="Open Sans Light"/>
                        </a:rPr>
                        <a:t>Source and methodology information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  <a:alpha val="0"/>
                      </a:prstClr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B>
                      <a:solidFill>
                        <a:prstClr val="black">
                          <a:alpha val="0"/>
                          <a:alpha val="0"/>
                          <a:alpha val="0"/>
                        </a:prstClr>
                      </a:solidFill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Source(s)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Townsend Solutions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Conducted by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Townsend Solutions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Survey period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2017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Region(s)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Worldwide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Number of respondents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 i="1">
                          <a:solidFill>
                            <a:srgbClr val="0F283E"/>
                          </a:solidFill>
                          <a:latin typeface="Open Sans Light"/>
                        </a:rPr>
                        <a:t>n.a.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Age group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 i="1">
                          <a:solidFill>
                            <a:srgbClr val="0F283E"/>
                          </a:solidFill>
                          <a:latin typeface="Open Sans Light"/>
                        </a:rPr>
                        <a:t>n.a.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Special characteristics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 i="1">
                          <a:solidFill>
                            <a:srgbClr val="0F283E"/>
                          </a:solidFill>
                          <a:latin typeface="Open Sans Light"/>
                        </a:rPr>
                        <a:t>n.a.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Published by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Townsend Solutions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Publication date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March 2018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Original source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Global Trends in PVC Resin Applications and Additives Usage, page 11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Website URL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  <a:hlinkClick r:id="rId4"/>
                        </a:rPr>
                        <a:t>visit the website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</a:tbl>
          </a:graphicData>
        </a:graphic>
      </p:graphicFrame>
      <p:sp>
        <p:nvSpPr>
          <p:cNvPr id="6" name="New shape"/>
          <p:cNvSpPr/>
          <p:nvPr/>
        </p:nvSpPr>
        <p:spPr>
          <a:xfrm>
            <a:off x="6138000" y="5989975"/>
            <a:ext cx="5281200" cy="369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170" tIns="46990" rIns="90170" bIns="46990" rtlCol="0" anchor="b"/>
          <a:lstStyle/>
          <a:p>
            <a:pPr algn="l">
              <a:spcAft>
                <a:spcPct val="20000"/>
              </a:spcAft>
            </a:pPr>
            <a:r>
              <a:rPr sz="800">
                <a:solidFill>
                  <a:srgbClr val="0F283E"/>
                </a:solidFill>
                <a:latin typeface="Open Sans Light"/>
                <a:hlinkClick r:id="rId5" action="ppaction://hlinksldjump"/>
              </a:rPr>
              <a:t>Back to statistic</a:t>
            </a:r>
          </a:p>
        </p:txBody>
      </p:sp>
      <p:sp>
        <p:nvSpPr>
          <p:cNvPr id="7" name="New shape"/>
          <p:cNvSpPr/>
          <p:nvPr/>
        </p:nvSpPr>
        <p:spPr>
          <a:xfrm>
            <a:off x="6138000" y="1882800"/>
            <a:ext cx="5281200" cy="41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/>
          <a:lstStyle/>
          <a:p>
            <a:pPr algn="l">
              <a:spcAft>
                <a:spcPct val="20000"/>
              </a:spcAft>
            </a:pPr>
            <a:r>
              <a:rPr sz="1000" b="1">
                <a:solidFill>
                  <a:srgbClr val="0F283E"/>
                </a:solidFill>
                <a:latin typeface="Open Sans Light"/>
              </a:rPr>
              <a:t>Notes:</a:t>
            </a:r>
          </a:p>
          <a:p>
            <a:pPr algn="l"/>
            <a:endParaRPr sz="800">
              <a:solidFill>
                <a:srgbClr val="0F283E"/>
              </a:solidFill>
              <a:latin typeface="Open Sans Light"/>
            </a:endParaRPr>
          </a:p>
          <a:p>
            <a:pPr algn="l"/>
            <a:r>
              <a:rPr sz="800">
                <a:solidFill>
                  <a:srgbClr val="0F283E"/>
                </a:solidFill>
                <a:latin typeface="Open Sans Light"/>
              </a:rPr>
              <a:t>n.a.</a:t>
            </a:r>
          </a:p>
        </p:txBody>
      </p:sp>
      <p:sp>
        <p:nvSpPr>
          <p:cNvPr id="8" name="New shape"/>
          <p:cNvSpPr/>
          <p:nvPr/>
        </p:nvSpPr>
        <p:spPr>
          <a:xfrm>
            <a:off x="676800" y="630000"/>
            <a:ext cx="10836000" cy="58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 fontScale="700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3200">
                <a:solidFill>
                  <a:srgbClr val="0A85E6"/>
                </a:solidFill>
                <a:latin typeface="Open Sans Light"/>
              </a:rPr>
              <a:t>Consumption volume of polyvinyl chloride worldwide in 2017, by region (in 1,000 tons)</a:t>
            </a:r>
          </a:p>
        </p:txBody>
      </p:sp>
      <p:sp>
        <p:nvSpPr>
          <p:cNvPr id="9" name="New shape"/>
          <p:cNvSpPr/>
          <p:nvPr/>
        </p:nvSpPr>
        <p:spPr>
          <a:xfrm>
            <a:off x="676800" y="1231200"/>
            <a:ext cx="10836000" cy="327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rmAutofit fontScale="975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1600">
                <a:solidFill>
                  <a:srgbClr val="919191"/>
                </a:solidFill>
                <a:latin typeface="Open Sans"/>
              </a:rPr>
              <a:t>PVC consumption volume worldwide by region 2017</a:t>
            </a:r>
          </a:p>
        </p:txBody>
      </p:sp>
    </p:spTree>
  </p:cSld>
  <p:clrMapOvr>
    <a:masterClrMapping/>
  </p:clrMapOvr>
  <p:transition/>
  <p:timing/>
</p:sld>
</file>

<file path=ppt/slides/slide74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" name="New shape"/>
          <p:cNvSpPr/>
          <p:nvPr/>
        </p:nvSpPr>
        <p:spPr>
          <a:xfrm>
            <a:off x="10868400" y="6465600"/>
            <a:ext cx="752400" cy="154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New shape"/>
          <p:cNvSpPr/>
          <p:nvPr/>
        </p:nvSpPr>
        <p:spPr>
          <a:xfrm>
            <a:off x="763200" y="6465600"/>
            <a:ext cx="219600" cy="3996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New shape"/>
          <p:cNvSpPr/>
          <p:nvPr/>
        </p:nvSpPr>
        <p:spPr>
          <a:xfrm>
            <a:off x="8362800" y="6440400"/>
            <a:ext cx="2473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/>
          </a:bodyPr>
          <a:lstStyle/>
          <a:p>
            <a:pPr algn="r">
              <a:lnSpc>
                <a:spcPct val="100000"/>
              </a:lnSpc>
              <a:spcAft>
                <a:spcPct val="20000"/>
              </a:spcAft>
            </a:pPr>
            <a:r>
              <a:rPr sz="800">
                <a:solidFill>
                  <a:srgbClr val="555555"/>
                </a:solidFill>
                <a:latin typeface="Open Sans"/>
              </a:rPr>
              <a:t>References</a:t>
            </a:r>
          </a:p>
        </p:txBody>
      </p:sp>
      <p:sp>
        <p:nvSpPr>
          <p:cNvPr id="3" name="New shape"/>
          <p:cNvSpPr/>
          <p:nvPr/>
        </p:nvSpPr>
        <p:spPr>
          <a:xfrm>
            <a:off x="637200" y="6494400"/>
            <a:ext cx="457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/>
          <a:lstStyle/>
          <a:p>
            <a:pPr algn="ctr">
              <a:spcAft>
                <a:spcPct val="20000"/>
              </a:spcAft>
            </a:pPr>
            <a:r>
              <a:rPr sz="1000">
                <a:solidFill>
                  <a:srgbClr val="FFFFFF"/>
                </a:solidFill>
                <a:latin typeface="Open Sans"/>
              </a:rPr>
              <a:t>68</a:t>
            </a:r>
          </a:p>
        </p:txBody>
      </p:sp>
      <p:sp>
        <p:nvSpPr>
          <p:cNvPr id="4" name="New shape"/>
          <p:cNvSpPr/>
          <p:nvPr/>
        </p:nvSpPr>
        <p:spPr>
          <a:xfrm flipH="1">
            <a:off x="6048000" y="1882800"/>
            <a:ext cx="0" cy="4104000"/>
          </a:xfrm>
          <a:prstGeom prst="rect">
            <a:avLst/>
          </a:prstGeom>
          <a:solidFill>
            <a:srgbClr val="0F283E"/>
          </a:solidFill>
          <a:ln w="6350">
            <a:solidFill>
              <a:srgbClr val="0F28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New Table"/>
          <p:cNvGraphicFramePr>
            <a:graphicFrameLocks noGrp="1"/>
          </p:cNvGraphicFramePr>
          <p:nvPr/>
        </p:nvGraphicFramePr>
        <p:xfrm>
          <a:off x="676800" y="1882800"/>
          <a:ext cx="53340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000"/>
                <a:gridCol w="3556000"/>
              </a:tblGrid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sz="1000" b="1">
                          <a:solidFill>
                            <a:srgbClr val="0F283E"/>
                          </a:solidFill>
                          <a:latin typeface="Open Sans Light"/>
                        </a:rPr>
                        <a:t>Source and methodology information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  <a:alpha val="0"/>
                      </a:prstClr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B>
                      <a:solidFill>
                        <a:prstClr val="black">
                          <a:alpha val="0"/>
                          <a:alpha val="0"/>
                          <a:alpha val="0"/>
                        </a:prstClr>
                      </a:solidFill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Source(s)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Plastics Insight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Conducted by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Plastics Insight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Survey period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2016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Region(s)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Worldwide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Number of respondents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 i="1">
                          <a:solidFill>
                            <a:srgbClr val="0F283E"/>
                          </a:solidFill>
                          <a:latin typeface="Open Sans Light"/>
                        </a:rPr>
                        <a:t>n.a.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Age group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 i="1">
                          <a:solidFill>
                            <a:srgbClr val="0F283E"/>
                          </a:solidFill>
                          <a:latin typeface="Open Sans Light"/>
                        </a:rPr>
                        <a:t>n.a.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Special characteristics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 i="1">
                          <a:solidFill>
                            <a:srgbClr val="0F283E"/>
                          </a:solidFill>
                          <a:latin typeface="Open Sans Light"/>
                        </a:rPr>
                        <a:t>n.a.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Published by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Plastics Insight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Publication date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November 2017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Original source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plasticsinsight.com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Website URL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  <a:hlinkClick r:id="rId4"/>
                        </a:rPr>
                        <a:t>visit the website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</a:tbl>
          </a:graphicData>
        </a:graphic>
      </p:graphicFrame>
      <p:sp>
        <p:nvSpPr>
          <p:cNvPr id="6" name="New shape"/>
          <p:cNvSpPr/>
          <p:nvPr/>
        </p:nvSpPr>
        <p:spPr>
          <a:xfrm>
            <a:off x="6138000" y="5989975"/>
            <a:ext cx="5281200" cy="369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170" tIns="46990" rIns="90170" bIns="46990" rtlCol="0" anchor="b"/>
          <a:lstStyle/>
          <a:p>
            <a:pPr algn="l">
              <a:spcAft>
                <a:spcPct val="20000"/>
              </a:spcAft>
            </a:pPr>
            <a:r>
              <a:rPr sz="800">
                <a:solidFill>
                  <a:srgbClr val="0F283E"/>
                </a:solidFill>
                <a:latin typeface="Open Sans Light"/>
                <a:hlinkClick r:id="rId5" action="ppaction://hlinksldjump"/>
              </a:rPr>
              <a:t>Back to statistic</a:t>
            </a:r>
          </a:p>
        </p:txBody>
      </p:sp>
      <p:sp>
        <p:nvSpPr>
          <p:cNvPr id="7" name="New shape"/>
          <p:cNvSpPr/>
          <p:nvPr/>
        </p:nvSpPr>
        <p:spPr>
          <a:xfrm>
            <a:off x="6138000" y="1882800"/>
            <a:ext cx="5281200" cy="41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/>
          <a:lstStyle/>
          <a:p>
            <a:pPr algn="l">
              <a:spcAft>
                <a:spcPct val="20000"/>
              </a:spcAft>
            </a:pPr>
            <a:r>
              <a:rPr sz="1000" b="1">
                <a:solidFill>
                  <a:srgbClr val="0F283E"/>
                </a:solidFill>
                <a:latin typeface="Open Sans Light"/>
              </a:rPr>
              <a:t>Notes:</a:t>
            </a:r>
          </a:p>
          <a:p>
            <a:pPr algn="l"/>
            <a:endParaRPr sz="800">
              <a:solidFill>
                <a:srgbClr val="0F283E"/>
              </a:solidFill>
              <a:latin typeface="Open Sans Light"/>
            </a:endParaRPr>
          </a:p>
          <a:p>
            <a:pPr algn="l"/>
            <a:r>
              <a:rPr sz="800">
                <a:solidFill>
                  <a:srgbClr val="0F283E"/>
                </a:solidFill>
                <a:latin typeface="Open Sans Light"/>
              </a:rPr>
              <a:t>n.a.</a:t>
            </a:r>
          </a:p>
        </p:txBody>
      </p:sp>
      <p:sp>
        <p:nvSpPr>
          <p:cNvPr id="8" name="New shape"/>
          <p:cNvSpPr/>
          <p:nvPr/>
        </p:nvSpPr>
        <p:spPr>
          <a:xfrm>
            <a:off x="676800" y="630000"/>
            <a:ext cx="10836000" cy="58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 fontScale="625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3200">
                <a:solidFill>
                  <a:srgbClr val="0A85E6"/>
                </a:solidFill>
                <a:latin typeface="Open Sans Light"/>
              </a:rPr>
              <a:t>Leading importers of polyvinyl chloride (PVC) polymer worldwide in 2016 by country (in million U.S. dollars)</a:t>
            </a:r>
          </a:p>
        </p:txBody>
      </p:sp>
      <p:sp>
        <p:nvSpPr>
          <p:cNvPr id="9" name="New shape"/>
          <p:cNvSpPr/>
          <p:nvPr/>
        </p:nvSpPr>
        <p:spPr>
          <a:xfrm>
            <a:off x="676800" y="1231200"/>
            <a:ext cx="10836000" cy="327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rmAutofit fontScale="975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1600">
                <a:solidFill>
                  <a:srgbClr val="919191"/>
                </a:solidFill>
                <a:latin typeface="Open Sans"/>
              </a:rPr>
              <a:t>PVC polymer leading importing countries worldwide 2016</a:t>
            </a:r>
          </a:p>
        </p:txBody>
      </p:sp>
    </p:spTree>
  </p:cSld>
  <p:clrMapOvr>
    <a:masterClrMapping/>
  </p:clrMapOvr>
  <p:transition/>
  <p:timing/>
</p:sld>
</file>

<file path=ppt/slides/slide75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" name="New shape"/>
          <p:cNvSpPr/>
          <p:nvPr/>
        </p:nvSpPr>
        <p:spPr>
          <a:xfrm>
            <a:off x="10868400" y="6465600"/>
            <a:ext cx="752400" cy="154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New shape"/>
          <p:cNvSpPr/>
          <p:nvPr/>
        </p:nvSpPr>
        <p:spPr>
          <a:xfrm>
            <a:off x="763200" y="6465600"/>
            <a:ext cx="219600" cy="3996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New shape"/>
          <p:cNvSpPr/>
          <p:nvPr/>
        </p:nvSpPr>
        <p:spPr>
          <a:xfrm>
            <a:off x="8362800" y="6440400"/>
            <a:ext cx="2473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/>
          </a:bodyPr>
          <a:lstStyle/>
          <a:p>
            <a:pPr algn="r">
              <a:lnSpc>
                <a:spcPct val="100000"/>
              </a:lnSpc>
              <a:spcAft>
                <a:spcPct val="20000"/>
              </a:spcAft>
            </a:pPr>
            <a:r>
              <a:rPr sz="800">
                <a:solidFill>
                  <a:srgbClr val="555555"/>
                </a:solidFill>
                <a:latin typeface="Open Sans"/>
              </a:rPr>
              <a:t>References</a:t>
            </a:r>
          </a:p>
        </p:txBody>
      </p:sp>
      <p:sp>
        <p:nvSpPr>
          <p:cNvPr id="3" name="New shape"/>
          <p:cNvSpPr/>
          <p:nvPr/>
        </p:nvSpPr>
        <p:spPr>
          <a:xfrm>
            <a:off x="637200" y="6494400"/>
            <a:ext cx="457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/>
          <a:lstStyle/>
          <a:p>
            <a:pPr algn="ctr">
              <a:spcAft>
                <a:spcPct val="20000"/>
              </a:spcAft>
            </a:pPr>
            <a:r>
              <a:rPr sz="1000">
                <a:solidFill>
                  <a:srgbClr val="FFFFFF"/>
                </a:solidFill>
                <a:latin typeface="Open Sans"/>
              </a:rPr>
              <a:t>69</a:t>
            </a:r>
          </a:p>
        </p:txBody>
      </p:sp>
      <p:sp>
        <p:nvSpPr>
          <p:cNvPr id="4" name="New shape"/>
          <p:cNvSpPr/>
          <p:nvPr/>
        </p:nvSpPr>
        <p:spPr>
          <a:xfrm flipH="1">
            <a:off x="6048000" y="1882800"/>
            <a:ext cx="0" cy="4104000"/>
          </a:xfrm>
          <a:prstGeom prst="rect">
            <a:avLst/>
          </a:prstGeom>
          <a:solidFill>
            <a:srgbClr val="0F283E"/>
          </a:solidFill>
          <a:ln w="6350">
            <a:solidFill>
              <a:srgbClr val="0F28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New Table"/>
          <p:cNvGraphicFramePr>
            <a:graphicFrameLocks noGrp="1"/>
          </p:cNvGraphicFramePr>
          <p:nvPr/>
        </p:nvGraphicFramePr>
        <p:xfrm>
          <a:off x="676800" y="1882800"/>
          <a:ext cx="53340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000"/>
                <a:gridCol w="3556000"/>
              </a:tblGrid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sz="1000" b="1">
                          <a:solidFill>
                            <a:srgbClr val="0F283E"/>
                          </a:solidFill>
                          <a:latin typeface="Open Sans Light"/>
                        </a:rPr>
                        <a:t>Source and methodology information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  <a:alpha val="0"/>
                      </a:prstClr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B>
                      <a:solidFill>
                        <a:prstClr val="black">
                          <a:alpha val="0"/>
                          <a:alpha val="0"/>
                          <a:alpha val="0"/>
                        </a:prstClr>
                      </a:solidFill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Source(s)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Plastics Insight</a:t>
                      </a:r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; </a:t>
                      </a:r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Transparency Market Research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Conducted by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Plastics Insight</a:t>
                      </a:r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; </a:t>
                      </a:r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Transparency Market Research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Survey period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2014 and 2015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Region(s)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Worldwide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Number of respondents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 i="1">
                          <a:solidFill>
                            <a:srgbClr val="0F283E"/>
                          </a:solidFill>
                          <a:latin typeface="Open Sans Light"/>
                        </a:rPr>
                        <a:t>n.a.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Age group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 i="1">
                          <a:solidFill>
                            <a:srgbClr val="0F283E"/>
                          </a:solidFill>
                          <a:latin typeface="Open Sans Light"/>
                        </a:rPr>
                        <a:t>n.a.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Special characteristics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 i="1">
                          <a:solidFill>
                            <a:srgbClr val="0F283E"/>
                          </a:solidFill>
                          <a:latin typeface="Open Sans Light"/>
                        </a:rPr>
                        <a:t>n.a.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Published by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Plastics Insight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Publication date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January 2018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Original source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plasticsinsight.com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Website URL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  <a:hlinkClick r:id="rId4"/>
                        </a:rPr>
                        <a:t>visit the website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</a:tbl>
          </a:graphicData>
        </a:graphic>
      </p:graphicFrame>
      <p:sp>
        <p:nvSpPr>
          <p:cNvPr id="6" name="New shape"/>
          <p:cNvSpPr/>
          <p:nvPr/>
        </p:nvSpPr>
        <p:spPr>
          <a:xfrm>
            <a:off x="6138000" y="5989975"/>
            <a:ext cx="5281200" cy="369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170" tIns="46990" rIns="90170" bIns="46990" rtlCol="0" anchor="b"/>
          <a:lstStyle/>
          <a:p>
            <a:pPr algn="l">
              <a:spcAft>
                <a:spcPct val="20000"/>
              </a:spcAft>
            </a:pPr>
            <a:r>
              <a:rPr sz="800">
                <a:solidFill>
                  <a:srgbClr val="0F283E"/>
                </a:solidFill>
                <a:latin typeface="Open Sans Light"/>
                <a:hlinkClick r:id="rId5" action="ppaction://hlinksldjump"/>
              </a:rPr>
              <a:t>Back to statistic</a:t>
            </a:r>
          </a:p>
        </p:txBody>
      </p:sp>
      <p:sp>
        <p:nvSpPr>
          <p:cNvPr id="7" name="New shape"/>
          <p:cNvSpPr/>
          <p:nvPr/>
        </p:nvSpPr>
        <p:spPr>
          <a:xfrm>
            <a:off x="6138000" y="1882800"/>
            <a:ext cx="5281200" cy="41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/>
          <a:lstStyle/>
          <a:p>
            <a:pPr algn="l">
              <a:spcAft>
                <a:spcPct val="20000"/>
              </a:spcAft>
            </a:pPr>
            <a:r>
              <a:rPr sz="1000" b="1">
                <a:solidFill>
                  <a:srgbClr val="0F283E"/>
                </a:solidFill>
                <a:latin typeface="Open Sans Light"/>
              </a:rPr>
              <a:t>Notes:</a:t>
            </a:r>
          </a:p>
          <a:p>
            <a:pPr algn="l"/>
            <a:endParaRPr sz="800">
              <a:solidFill>
                <a:srgbClr val="0F283E"/>
              </a:solidFill>
              <a:latin typeface="Open Sans Light"/>
            </a:endParaRPr>
          </a:p>
          <a:p>
            <a:pPr algn="l"/>
            <a:r>
              <a:rPr sz="800">
                <a:solidFill>
                  <a:srgbClr val="0F283E"/>
                </a:solidFill>
                <a:latin typeface="Open Sans Light"/>
              </a:rPr>
              <a:t>* Figures for 2016 to 2023 are forecasts.</a:t>
            </a:r>
          </a:p>
        </p:txBody>
      </p:sp>
      <p:sp>
        <p:nvSpPr>
          <p:cNvPr id="8" name="New shape"/>
          <p:cNvSpPr/>
          <p:nvPr/>
        </p:nvSpPr>
        <p:spPr>
          <a:xfrm>
            <a:off x="676800" y="630000"/>
            <a:ext cx="10836000" cy="58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 fontScale="625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3200">
                <a:solidFill>
                  <a:srgbClr val="0A85E6"/>
                </a:solidFill>
                <a:latin typeface="Open Sans Light"/>
              </a:rPr>
              <a:t>Forecasted market value of polypropylene worldwide from 2014 to 2023 (in billion U.S. dollars)</a:t>
            </a:r>
          </a:p>
        </p:txBody>
      </p:sp>
      <p:sp>
        <p:nvSpPr>
          <p:cNvPr id="9" name="New shape"/>
          <p:cNvSpPr/>
          <p:nvPr/>
        </p:nvSpPr>
        <p:spPr>
          <a:xfrm>
            <a:off x="676800" y="1231200"/>
            <a:ext cx="10836000" cy="327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rmAutofit fontScale="975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1600">
                <a:solidFill>
                  <a:srgbClr val="919191"/>
                </a:solidFill>
                <a:latin typeface="Open Sans"/>
              </a:rPr>
              <a:t>Global polypropylene forecasted market value 2014-2023</a:t>
            </a:r>
          </a:p>
        </p:txBody>
      </p:sp>
    </p:spTree>
  </p:cSld>
  <p:clrMapOvr>
    <a:masterClrMapping/>
  </p:clrMapOvr>
  <p:transition/>
  <p:timing/>
</p:sld>
</file>

<file path=ppt/slides/slide76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" name="New shape"/>
          <p:cNvSpPr/>
          <p:nvPr/>
        </p:nvSpPr>
        <p:spPr>
          <a:xfrm>
            <a:off x="10868400" y="6465600"/>
            <a:ext cx="752400" cy="154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New shape"/>
          <p:cNvSpPr/>
          <p:nvPr/>
        </p:nvSpPr>
        <p:spPr>
          <a:xfrm>
            <a:off x="763200" y="6465600"/>
            <a:ext cx="219600" cy="3996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New shape"/>
          <p:cNvSpPr/>
          <p:nvPr/>
        </p:nvSpPr>
        <p:spPr>
          <a:xfrm>
            <a:off x="8362800" y="6440400"/>
            <a:ext cx="2473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/>
          </a:bodyPr>
          <a:lstStyle/>
          <a:p>
            <a:pPr algn="r">
              <a:lnSpc>
                <a:spcPct val="100000"/>
              </a:lnSpc>
              <a:spcAft>
                <a:spcPct val="20000"/>
              </a:spcAft>
            </a:pPr>
            <a:r>
              <a:rPr sz="800">
                <a:solidFill>
                  <a:srgbClr val="555555"/>
                </a:solidFill>
                <a:latin typeface="Open Sans"/>
              </a:rPr>
              <a:t>References</a:t>
            </a:r>
          </a:p>
        </p:txBody>
      </p:sp>
      <p:sp>
        <p:nvSpPr>
          <p:cNvPr id="3" name="New shape"/>
          <p:cNvSpPr/>
          <p:nvPr/>
        </p:nvSpPr>
        <p:spPr>
          <a:xfrm>
            <a:off x="637200" y="6494400"/>
            <a:ext cx="457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/>
          <a:lstStyle/>
          <a:p>
            <a:pPr algn="ctr">
              <a:spcAft>
                <a:spcPct val="20000"/>
              </a:spcAft>
            </a:pPr>
            <a:r>
              <a:rPr sz="1000">
                <a:solidFill>
                  <a:srgbClr val="FFFFFF"/>
                </a:solidFill>
                <a:latin typeface="Open Sans"/>
              </a:rPr>
              <a:t>70</a:t>
            </a:r>
          </a:p>
        </p:txBody>
      </p:sp>
      <p:sp>
        <p:nvSpPr>
          <p:cNvPr id="4" name="New shape"/>
          <p:cNvSpPr/>
          <p:nvPr/>
        </p:nvSpPr>
        <p:spPr>
          <a:xfrm flipH="1">
            <a:off x="6048000" y="1882800"/>
            <a:ext cx="0" cy="4104000"/>
          </a:xfrm>
          <a:prstGeom prst="rect">
            <a:avLst/>
          </a:prstGeom>
          <a:solidFill>
            <a:srgbClr val="0F283E"/>
          </a:solidFill>
          <a:ln w="6350">
            <a:solidFill>
              <a:srgbClr val="0F28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New Table"/>
          <p:cNvGraphicFramePr>
            <a:graphicFrameLocks noGrp="1"/>
          </p:cNvGraphicFramePr>
          <p:nvPr/>
        </p:nvGraphicFramePr>
        <p:xfrm>
          <a:off x="676800" y="1882800"/>
          <a:ext cx="53340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000"/>
                <a:gridCol w="3556000"/>
              </a:tblGrid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sz="1000" b="1">
                          <a:solidFill>
                            <a:srgbClr val="0F283E"/>
                          </a:solidFill>
                          <a:latin typeface="Open Sans Light"/>
                        </a:rPr>
                        <a:t>Source and methodology information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  <a:alpha val="0"/>
                      </a:prstClr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B>
                      <a:solidFill>
                        <a:prstClr val="black">
                          <a:alpha val="0"/>
                          <a:alpha val="0"/>
                          <a:alpha val="0"/>
                        </a:prstClr>
                      </a:solidFill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Source(s)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Plastics Insight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Conducted by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Plastics Insight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Survey period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2016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Region(s)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Worldwide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Number of respondents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 i="1">
                          <a:solidFill>
                            <a:srgbClr val="0F283E"/>
                          </a:solidFill>
                          <a:latin typeface="Open Sans Light"/>
                        </a:rPr>
                        <a:t>n.a.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Age group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 i="1">
                          <a:solidFill>
                            <a:srgbClr val="0F283E"/>
                          </a:solidFill>
                          <a:latin typeface="Open Sans Light"/>
                        </a:rPr>
                        <a:t>n.a.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Special characteristics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 i="1">
                          <a:solidFill>
                            <a:srgbClr val="0F283E"/>
                          </a:solidFill>
                          <a:latin typeface="Open Sans Light"/>
                        </a:rPr>
                        <a:t>n.a.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Published by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Plastics Insight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Publication date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January 2018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Original source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plasticsinsight.com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Website URL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  <a:hlinkClick r:id="rId4"/>
                        </a:rPr>
                        <a:t>visit the website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</a:tbl>
          </a:graphicData>
        </a:graphic>
      </p:graphicFrame>
      <p:sp>
        <p:nvSpPr>
          <p:cNvPr id="6" name="New shape"/>
          <p:cNvSpPr/>
          <p:nvPr/>
        </p:nvSpPr>
        <p:spPr>
          <a:xfrm>
            <a:off x="6138000" y="5989975"/>
            <a:ext cx="5281200" cy="369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170" tIns="46990" rIns="90170" bIns="46990" rtlCol="0" anchor="b"/>
          <a:lstStyle/>
          <a:p>
            <a:pPr algn="l">
              <a:spcAft>
                <a:spcPct val="20000"/>
              </a:spcAft>
            </a:pPr>
            <a:r>
              <a:rPr sz="800">
                <a:solidFill>
                  <a:srgbClr val="0F283E"/>
                </a:solidFill>
                <a:latin typeface="Open Sans Light"/>
                <a:hlinkClick r:id="rId5" action="ppaction://hlinksldjump"/>
              </a:rPr>
              <a:t>Back to statistic</a:t>
            </a:r>
          </a:p>
        </p:txBody>
      </p:sp>
      <p:sp>
        <p:nvSpPr>
          <p:cNvPr id="7" name="New shape"/>
          <p:cNvSpPr/>
          <p:nvPr/>
        </p:nvSpPr>
        <p:spPr>
          <a:xfrm>
            <a:off x="6138000" y="1882800"/>
            <a:ext cx="5281200" cy="41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/>
          <a:lstStyle/>
          <a:p>
            <a:pPr algn="l">
              <a:spcAft>
                <a:spcPct val="20000"/>
              </a:spcAft>
            </a:pPr>
            <a:r>
              <a:rPr sz="1000" b="1">
                <a:solidFill>
                  <a:srgbClr val="0F283E"/>
                </a:solidFill>
                <a:latin typeface="Open Sans Light"/>
              </a:rPr>
              <a:t>Notes:</a:t>
            </a:r>
          </a:p>
          <a:p>
            <a:pPr algn="l"/>
            <a:endParaRPr sz="800">
              <a:solidFill>
                <a:srgbClr val="0F283E"/>
              </a:solidFill>
              <a:latin typeface="Open Sans Light"/>
            </a:endParaRPr>
          </a:p>
          <a:p>
            <a:pPr algn="l"/>
            <a:r>
              <a:rPr sz="800">
                <a:solidFill>
                  <a:srgbClr val="0F283E"/>
                </a:solidFill>
                <a:latin typeface="Open Sans Light"/>
              </a:rPr>
              <a:t>n.a.</a:t>
            </a:r>
          </a:p>
        </p:txBody>
      </p:sp>
      <p:sp>
        <p:nvSpPr>
          <p:cNvPr id="8" name="New shape"/>
          <p:cNvSpPr/>
          <p:nvPr/>
        </p:nvSpPr>
        <p:spPr>
          <a:xfrm>
            <a:off x="676800" y="630000"/>
            <a:ext cx="10836000" cy="58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 fontScale="825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3200">
                <a:solidFill>
                  <a:srgbClr val="0A85E6"/>
                </a:solidFill>
                <a:latin typeface="Open Sans Light"/>
              </a:rPr>
              <a:t>Production of polypropylene worldwide in 2016 by region (in million tons)</a:t>
            </a:r>
          </a:p>
        </p:txBody>
      </p:sp>
      <p:sp>
        <p:nvSpPr>
          <p:cNvPr id="9" name="New shape"/>
          <p:cNvSpPr/>
          <p:nvPr/>
        </p:nvSpPr>
        <p:spPr>
          <a:xfrm>
            <a:off x="676800" y="1231200"/>
            <a:ext cx="10836000" cy="327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rmAutofit fontScale="975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1600">
                <a:solidFill>
                  <a:srgbClr val="919191"/>
                </a:solidFill>
                <a:latin typeface="Open Sans"/>
              </a:rPr>
              <a:t>Global polypropylene production by region 2016</a:t>
            </a:r>
          </a:p>
        </p:txBody>
      </p:sp>
    </p:spTree>
  </p:cSld>
  <p:clrMapOvr>
    <a:masterClrMapping/>
  </p:clrMapOvr>
  <p:transition/>
  <p:timing/>
</p:sld>
</file>

<file path=ppt/slides/slide77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" name="New shape"/>
          <p:cNvSpPr/>
          <p:nvPr/>
        </p:nvSpPr>
        <p:spPr>
          <a:xfrm>
            <a:off x="10868400" y="6465600"/>
            <a:ext cx="752400" cy="154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New shape"/>
          <p:cNvSpPr/>
          <p:nvPr/>
        </p:nvSpPr>
        <p:spPr>
          <a:xfrm>
            <a:off x="763200" y="6465600"/>
            <a:ext cx="219600" cy="3996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New shape"/>
          <p:cNvSpPr/>
          <p:nvPr/>
        </p:nvSpPr>
        <p:spPr>
          <a:xfrm>
            <a:off x="8362800" y="6440400"/>
            <a:ext cx="2473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/>
          </a:bodyPr>
          <a:lstStyle/>
          <a:p>
            <a:pPr algn="r">
              <a:lnSpc>
                <a:spcPct val="100000"/>
              </a:lnSpc>
              <a:spcAft>
                <a:spcPct val="20000"/>
              </a:spcAft>
            </a:pPr>
            <a:r>
              <a:rPr sz="800">
                <a:solidFill>
                  <a:srgbClr val="555555"/>
                </a:solidFill>
                <a:latin typeface="Open Sans"/>
              </a:rPr>
              <a:t>References</a:t>
            </a:r>
          </a:p>
        </p:txBody>
      </p:sp>
      <p:sp>
        <p:nvSpPr>
          <p:cNvPr id="3" name="New shape"/>
          <p:cNvSpPr/>
          <p:nvPr/>
        </p:nvSpPr>
        <p:spPr>
          <a:xfrm>
            <a:off x="637200" y="6494400"/>
            <a:ext cx="457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/>
          <a:lstStyle/>
          <a:p>
            <a:pPr algn="ctr">
              <a:spcAft>
                <a:spcPct val="20000"/>
              </a:spcAft>
            </a:pPr>
            <a:r>
              <a:rPr sz="1000">
                <a:solidFill>
                  <a:srgbClr val="FFFFFF"/>
                </a:solidFill>
                <a:latin typeface="Open Sans"/>
              </a:rPr>
              <a:t>71</a:t>
            </a:r>
          </a:p>
        </p:txBody>
      </p:sp>
      <p:sp>
        <p:nvSpPr>
          <p:cNvPr id="4" name="New shape"/>
          <p:cNvSpPr/>
          <p:nvPr/>
        </p:nvSpPr>
        <p:spPr>
          <a:xfrm flipH="1">
            <a:off x="6048000" y="1882800"/>
            <a:ext cx="0" cy="4104000"/>
          </a:xfrm>
          <a:prstGeom prst="rect">
            <a:avLst/>
          </a:prstGeom>
          <a:solidFill>
            <a:srgbClr val="0F283E"/>
          </a:solidFill>
          <a:ln w="6350">
            <a:solidFill>
              <a:srgbClr val="0F28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New Table"/>
          <p:cNvGraphicFramePr>
            <a:graphicFrameLocks noGrp="1"/>
          </p:cNvGraphicFramePr>
          <p:nvPr/>
        </p:nvGraphicFramePr>
        <p:xfrm>
          <a:off x="676800" y="1882800"/>
          <a:ext cx="53340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000"/>
                <a:gridCol w="3556000"/>
              </a:tblGrid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sz="1000" b="1">
                          <a:solidFill>
                            <a:srgbClr val="0F283E"/>
                          </a:solidFill>
                          <a:latin typeface="Open Sans Light"/>
                        </a:rPr>
                        <a:t>Source and methodology information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  <a:alpha val="0"/>
                      </a:prstClr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B>
                      <a:solidFill>
                        <a:prstClr val="black">
                          <a:alpha val="0"/>
                          <a:alpha val="0"/>
                          <a:alpha val="0"/>
                        </a:prstClr>
                      </a:solidFill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Source(s)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Plastics Insight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Conducted by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Plastics Insight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Survey period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2016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Region(s)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Worldwide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Number of respondents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 i="1">
                          <a:solidFill>
                            <a:srgbClr val="0F283E"/>
                          </a:solidFill>
                          <a:latin typeface="Open Sans Light"/>
                        </a:rPr>
                        <a:t>n.a.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Age group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 i="1">
                          <a:solidFill>
                            <a:srgbClr val="0F283E"/>
                          </a:solidFill>
                          <a:latin typeface="Open Sans Light"/>
                        </a:rPr>
                        <a:t>n.a.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Special characteristics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 i="1">
                          <a:solidFill>
                            <a:srgbClr val="0F283E"/>
                          </a:solidFill>
                          <a:latin typeface="Open Sans Light"/>
                        </a:rPr>
                        <a:t>n.a.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Published by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Plastics Insight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Publication date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January 2018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Original source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plasticsinsight.com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Website URL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  <a:hlinkClick r:id="rId4"/>
                        </a:rPr>
                        <a:t>visit the website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</a:tbl>
          </a:graphicData>
        </a:graphic>
      </p:graphicFrame>
      <p:sp>
        <p:nvSpPr>
          <p:cNvPr id="6" name="New shape"/>
          <p:cNvSpPr/>
          <p:nvPr/>
        </p:nvSpPr>
        <p:spPr>
          <a:xfrm>
            <a:off x="6138000" y="5989975"/>
            <a:ext cx="5281200" cy="369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170" tIns="46990" rIns="90170" bIns="46990" rtlCol="0" anchor="b"/>
          <a:lstStyle/>
          <a:p>
            <a:pPr algn="l">
              <a:spcAft>
                <a:spcPct val="20000"/>
              </a:spcAft>
            </a:pPr>
            <a:r>
              <a:rPr sz="800">
                <a:solidFill>
                  <a:srgbClr val="0F283E"/>
                </a:solidFill>
                <a:latin typeface="Open Sans Light"/>
                <a:hlinkClick r:id="rId5" action="ppaction://hlinksldjump"/>
              </a:rPr>
              <a:t>Back to statistic</a:t>
            </a:r>
          </a:p>
        </p:txBody>
      </p:sp>
      <p:sp>
        <p:nvSpPr>
          <p:cNvPr id="7" name="New shape"/>
          <p:cNvSpPr/>
          <p:nvPr/>
        </p:nvSpPr>
        <p:spPr>
          <a:xfrm>
            <a:off x="6138000" y="1882800"/>
            <a:ext cx="5281200" cy="41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/>
          <a:lstStyle/>
          <a:p>
            <a:pPr algn="l">
              <a:spcAft>
                <a:spcPct val="20000"/>
              </a:spcAft>
            </a:pPr>
            <a:r>
              <a:rPr sz="1000" b="1">
                <a:solidFill>
                  <a:srgbClr val="0F283E"/>
                </a:solidFill>
                <a:latin typeface="Open Sans Light"/>
              </a:rPr>
              <a:t>Notes:</a:t>
            </a:r>
          </a:p>
          <a:p>
            <a:pPr algn="l"/>
            <a:endParaRPr sz="800">
              <a:solidFill>
                <a:srgbClr val="0F283E"/>
              </a:solidFill>
              <a:latin typeface="Open Sans Light"/>
            </a:endParaRPr>
          </a:p>
          <a:p>
            <a:pPr algn="l"/>
            <a:r>
              <a:rPr sz="800">
                <a:solidFill>
                  <a:srgbClr val="0F283E"/>
                </a:solidFill>
                <a:latin typeface="Open Sans Light"/>
              </a:rPr>
              <a:t>n.a.</a:t>
            </a:r>
          </a:p>
        </p:txBody>
      </p:sp>
      <p:sp>
        <p:nvSpPr>
          <p:cNvPr id="8" name="New shape"/>
          <p:cNvSpPr/>
          <p:nvPr/>
        </p:nvSpPr>
        <p:spPr>
          <a:xfrm>
            <a:off x="676800" y="630000"/>
            <a:ext cx="10836000" cy="58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 fontScale="725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3200">
                <a:solidFill>
                  <a:srgbClr val="0A85E6"/>
                </a:solidFill>
                <a:latin typeface="Open Sans Light"/>
              </a:rPr>
              <a:t>Polypropylene production worldwide in 2016, by select producer (in million tons)</a:t>
            </a:r>
          </a:p>
        </p:txBody>
      </p:sp>
      <p:sp>
        <p:nvSpPr>
          <p:cNvPr id="9" name="New shape"/>
          <p:cNvSpPr/>
          <p:nvPr/>
        </p:nvSpPr>
        <p:spPr>
          <a:xfrm>
            <a:off x="676800" y="1231200"/>
            <a:ext cx="10836000" cy="327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rmAutofit fontScale="975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1600">
                <a:solidFill>
                  <a:srgbClr val="919191"/>
                </a:solidFill>
                <a:latin typeface="Open Sans"/>
              </a:rPr>
              <a:t>Global polypropylene production by major producer 2016</a:t>
            </a:r>
          </a:p>
        </p:txBody>
      </p:sp>
    </p:spTree>
  </p:cSld>
  <p:clrMapOvr>
    <a:masterClrMapping/>
  </p:clrMapOvr>
  <p:transition/>
  <p:timing/>
</p:sld>
</file>

<file path=ppt/slides/slide78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" name="New shape"/>
          <p:cNvSpPr/>
          <p:nvPr/>
        </p:nvSpPr>
        <p:spPr>
          <a:xfrm>
            <a:off x="10868400" y="6465600"/>
            <a:ext cx="752400" cy="154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New shape"/>
          <p:cNvSpPr/>
          <p:nvPr/>
        </p:nvSpPr>
        <p:spPr>
          <a:xfrm>
            <a:off x="763200" y="6465600"/>
            <a:ext cx="219600" cy="3996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New shape"/>
          <p:cNvSpPr/>
          <p:nvPr/>
        </p:nvSpPr>
        <p:spPr>
          <a:xfrm>
            <a:off x="8362800" y="6440400"/>
            <a:ext cx="2473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/>
          </a:bodyPr>
          <a:lstStyle/>
          <a:p>
            <a:pPr algn="r">
              <a:lnSpc>
                <a:spcPct val="100000"/>
              </a:lnSpc>
              <a:spcAft>
                <a:spcPct val="20000"/>
              </a:spcAft>
            </a:pPr>
            <a:r>
              <a:rPr sz="800">
                <a:solidFill>
                  <a:srgbClr val="555555"/>
                </a:solidFill>
                <a:latin typeface="Open Sans"/>
              </a:rPr>
              <a:t>References</a:t>
            </a:r>
          </a:p>
        </p:txBody>
      </p:sp>
      <p:sp>
        <p:nvSpPr>
          <p:cNvPr id="3" name="New shape"/>
          <p:cNvSpPr/>
          <p:nvPr/>
        </p:nvSpPr>
        <p:spPr>
          <a:xfrm>
            <a:off x="637200" y="6494400"/>
            <a:ext cx="457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/>
          <a:lstStyle/>
          <a:p>
            <a:pPr algn="ctr">
              <a:spcAft>
                <a:spcPct val="20000"/>
              </a:spcAft>
            </a:pPr>
            <a:r>
              <a:rPr sz="1000">
                <a:solidFill>
                  <a:srgbClr val="FFFFFF"/>
                </a:solidFill>
                <a:latin typeface="Open Sans"/>
              </a:rPr>
              <a:t>72</a:t>
            </a:r>
          </a:p>
        </p:txBody>
      </p:sp>
      <p:sp>
        <p:nvSpPr>
          <p:cNvPr id="4" name="New shape"/>
          <p:cNvSpPr/>
          <p:nvPr/>
        </p:nvSpPr>
        <p:spPr>
          <a:xfrm flipH="1">
            <a:off x="6048000" y="1882800"/>
            <a:ext cx="0" cy="4104000"/>
          </a:xfrm>
          <a:prstGeom prst="rect">
            <a:avLst/>
          </a:prstGeom>
          <a:solidFill>
            <a:srgbClr val="0F283E"/>
          </a:solidFill>
          <a:ln w="6350">
            <a:solidFill>
              <a:srgbClr val="0F28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New Table"/>
          <p:cNvGraphicFramePr>
            <a:graphicFrameLocks noGrp="1"/>
          </p:cNvGraphicFramePr>
          <p:nvPr/>
        </p:nvGraphicFramePr>
        <p:xfrm>
          <a:off x="676800" y="1882800"/>
          <a:ext cx="53340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000"/>
                <a:gridCol w="3556000"/>
              </a:tblGrid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sz="1000" b="1">
                          <a:solidFill>
                            <a:srgbClr val="0F283E"/>
                          </a:solidFill>
                          <a:latin typeface="Open Sans Light"/>
                        </a:rPr>
                        <a:t>Source and methodology information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  <a:alpha val="0"/>
                      </a:prstClr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B>
                      <a:solidFill>
                        <a:prstClr val="black">
                          <a:alpha val="0"/>
                          <a:alpha val="0"/>
                          <a:alpha val="0"/>
                        </a:prstClr>
                      </a:solidFill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Source(s)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Plastics Insight</a:t>
                      </a:r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; </a:t>
                      </a:r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Mordor Intelligence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Conducted by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Mordor Intelligence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Survey period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2016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Region(s)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Worldwide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Number of respondents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 i="1">
                          <a:solidFill>
                            <a:srgbClr val="0F283E"/>
                          </a:solidFill>
                          <a:latin typeface="Open Sans Light"/>
                        </a:rPr>
                        <a:t>n.a.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Age group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 i="1">
                          <a:solidFill>
                            <a:srgbClr val="0F283E"/>
                          </a:solidFill>
                          <a:latin typeface="Open Sans Light"/>
                        </a:rPr>
                        <a:t>n.a.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Special characteristics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 i="1">
                          <a:solidFill>
                            <a:srgbClr val="0F283E"/>
                          </a:solidFill>
                          <a:latin typeface="Open Sans Light"/>
                        </a:rPr>
                        <a:t>n.a.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Published by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Plastics Insight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Publication date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January 2018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Original source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plasticsinsight.com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Website URL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  <a:hlinkClick r:id="rId4"/>
                        </a:rPr>
                        <a:t>visit the website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</a:tbl>
          </a:graphicData>
        </a:graphic>
      </p:graphicFrame>
      <p:sp>
        <p:nvSpPr>
          <p:cNvPr id="6" name="New shape"/>
          <p:cNvSpPr/>
          <p:nvPr/>
        </p:nvSpPr>
        <p:spPr>
          <a:xfrm>
            <a:off x="6138000" y="5989975"/>
            <a:ext cx="5281200" cy="369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170" tIns="46990" rIns="90170" bIns="46990" rtlCol="0" anchor="b"/>
          <a:lstStyle/>
          <a:p>
            <a:pPr algn="l">
              <a:spcAft>
                <a:spcPct val="20000"/>
              </a:spcAft>
            </a:pPr>
            <a:r>
              <a:rPr sz="800">
                <a:solidFill>
                  <a:srgbClr val="0F283E"/>
                </a:solidFill>
                <a:latin typeface="Open Sans Light"/>
                <a:hlinkClick r:id="rId5" action="ppaction://hlinksldjump"/>
              </a:rPr>
              <a:t>Back to statistic</a:t>
            </a:r>
          </a:p>
        </p:txBody>
      </p:sp>
      <p:sp>
        <p:nvSpPr>
          <p:cNvPr id="7" name="New shape"/>
          <p:cNvSpPr/>
          <p:nvPr/>
        </p:nvSpPr>
        <p:spPr>
          <a:xfrm>
            <a:off x="6138000" y="1882800"/>
            <a:ext cx="5281200" cy="41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/>
          <a:lstStyle/>
          <a:p>
            <a:pPr algn="l">
              <a:spcAft>
                <a:spcPct val="20000"/>
              </a:spcAft>
            </a:pPr>
            <a:r>
              <a:rPr sz="1000" b="1">
                <a:solidFill>
                  <a:srgbClr val="0F283E"/>
                </a:solidFill>
                <a:latin typeface="Open Sans Light"/>
              </a:rPr>
              <a:t>Notes:</a:t>
            </a:r>
          </a:p>
          <a:p>
            <a:pPr algn="l"/>
            <a:endParaRPr sz="800">
              <a:solidFill>
                <a:srgbClr val="0F283E"/>
              </a:solidFill>
              <a:latin typeface="Open Sans Light"/>
            </a:endParaRPr>
          </a:p>
          <a:p>
            <a:pPr algn="l"/>
            <a:r>
              <a:rPr sz="800">
                <a:solidFill>
                  <a:srgbClr val="0F283E"/>
                </a:solidFill>
                <a:latin typeface="Open Sans Light"/>
              </a:rPr>
              <a:t>n.a.</a:t>
            </a:r>
          </a:p>
        </p:txBody>
      </p:sp>
      <p:sp>
        <p:nvSpPr>
          <p:cNvPr id="8" name="New shape"/>
          <p:cNvSpPr/>
          <p:nvPr/>
        </p:nvSpPr>
        <p:spPr>
          <a:xfrm>
            <a:off x="676800" y="630000"/>
            <a:ext cx="10836000" cy="58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 fontScale="650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3200">
                <a:solidFill>
                  <a:srgbClr val="0A85E6"/>
                </a:solidFill>
                <a:latin typeface="Open Sans Light"/>
              </a:rPr>
              <a:t>Forecasted global market value of polystyrene from 2016 to 2022 (in billion U.S. dollars)</a:t>
            </a:r>
          </a:p>
        </p:txBody>
      </p:sp>
      <p:sp>
        <p:nvSpPr>
          <p:cNvPr id="9" name="New shape"/>
          <p:cNvSpPr/>
          <p:nvPr/>
        </p:nvSpPr>
        <p:spPr>
          <a:xfrm>
            <a:off x="676800" y="1231200"/>
            <a:ext cx="10836000" cy="327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rmAutofit fontScale="975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1600">
                <a:solidFill>
                  <a:srgbClr val="919191"/>
                </a:solidFill>
                <a:latin typeface="Open Sans"/>
              </a:rPr>
              <a:t>Global polystyrene market value forecast 2016-2022</a:t>
            </a:r>
          </a:p>
        </p:txBody>
      </p:sp>
    </p:spTree>
  </p:cSld>
  <p:clrMapOvr>
    <a:masterClrMapping/>
  </p:clrMapOvr>
  <p:transition/>
  <p:timing/>
</p:sld>
</file>

<file path=ppt/slides/slide79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" name="New shape"/>
          <p:cNvSpPr/>
          <p:nvPr/>
        </p:nvSpPr>
        <p:spPr>
          <a:xfrm>
            <a:off x="10868400" y="6465600"/>
            <a:ext cx="752400" cy="154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New shape"/>
          <p:cNvSpPr/>
          <p:nvPr/>
        </p:nvSpPr>
        <p:spPr>
          <a:xfrm>
            <a:off x="763200" y="6465600"/>
            <a:ext cx="219600" cy="3996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New shape"/>
          <p:cNvSpPr/>
          <p:nvPr/>
        </p:nvSpPr>
        <p:spPr>
          <a:xfrm>
            <a:off x="8362800" y="6440400"/>
            <a:ext cx="2473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/>
          </a:bodyPr>
          <a:lstStyle/>
          <a:p>
            <a:pPr algn="r">
              <a:lnSpc>
                <a:spcPct val="100000"/>
              </a:lnSpc>
              <a:spcAft>
                <a:spcPct val="20000"/>
              </a:spcAft>
            </a:pPr>
            <a:r>
              <a:rPr sz="800">
                <a:solidFill>
                  <a:srgbClr val="555555"/>
                </a:solidFill>
                <a:latin typeface="Open Sans"/>
              </a:rPr>
              <a:t>References</a:t>
            </a:r>
          </a:p>
        </p:txBody>
      </p:sp>
      <p:sp>
        <p:nvSpPr>
          <p:cNvPr id="3" name="New shape"/>
          <p:cNvSpPr/>
          <p:nvPr/>
        </p:nvSpPr>
        <p:spPr>
          <a:xfrm>
            <a:off x="637200" y="6494400"/>
            <a:ext cx="457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/>
          <a:lstStyle/>
          <a:p>
            <a:pPr algn="ctr">
              <a:spcAft>
                <a:spcPct val="20000"/>
              </a:spcAft>
            </a:pPr>
            <a:r>
              <a:rPr sz="1000">
                <a:solidFill>
                  <a:srgbClr val="FFFFFF"/>
                </a:solidFill>
                <a:latin typeface="Open Sans"/>
              </a:rPr>
              <a:t>73</a:t>
            </a:r>
          </a:p>
        </p:txBody>
      </p:sp>
      <p:sp>
        <p:nvSpPr>
          <p:cNvPr id="4" name="New shape"/>
          <p:cNvSpPr/>
          <p:nvPr/>
        </p:nvSpPr>
        <p:spPr>
          <a:xfrm flipH="1">
            <a:off x="6048000" y="1882800"/>
            <a:ext cx="0" cy="4104000"/>
          </a:xfrm>
          <a:prstGeom prst="rect">
            <a:avLst/>
          </a:prstGeom>
          <a:solidFill>
            <a:srgbClr val="0F283E"/>
          </a:solidFill>
          <a:ln w="6350">
            <a:solidFill>
              <a:srgbClr val="0F28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New Table"/>
          <p:cNvGraphicFramePr>
            <a:graphicFrameLocks noGrp="1"/>
          </p:cNvGraphicFramePr>
          <p:nvPr/>
        </p:nvGraphicFramePr>
        <p:xfrm>
          <a:off x="676800" y="1882800"/>
          <a:ext cx="53340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000"/>
                <a:gridCol w="3556000"/>
              </a:tblGrid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sz="1000" b="1">
                          <a:solidFill>
                            <a:srgbClr val="0F283E"/>
                          </a:solidFill>
                          <a:latin typeface="Open Sans Light"/>
                        </a:rPr>
                        <a:t>Source and methodology information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  <a:alpha val="0"/>
                      </a:prstClr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B>
                      <a:solidFill>
                        <a:prstClr val="black">
                          <a:alpha val="0"/>
                          <a:alpha val="0"/>
                          <a:alpha val="0"/>
                        </a:prstClr>
                      </a:solidFill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Source(s)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Plastics Insight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Conducted by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Plastics Insight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Survey period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2016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Region(s)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Worldwide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Number of respondents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 i="1">
                          <a:solidFill>
                            <a:srgbClr val="0F283E"/>
                          </a:solidFill>
                          <a:latin typeface="Open Sans Light"/>
                        </a:rPr>
                        <a:t>n.a.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Age group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 i="1">
                          <a:solidFill>
                            <a:srgbClr val="0F283E"/>
                          </a:solidFill>
                          <a:latin typeface="Open Sans Light"/>
                        </a:rPr>
                        <a:t>n.a.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Special characteristics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 i="1">
                          <a:solidFill>
                            <a:srgbClr val="0F283E"/>
                          </a:solidFill>
                          <a:latin typeface="Open Sans Light"/>
                        </a:rPr>
                        <a:t>n.a.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Published by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Plastics Insight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Publication date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January 2018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Original source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plasticsinsight.com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Website URL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  <a:hlinkClick r:id="rId4"/>
                        </a:rPr>
                        <a:t>visit the website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</a:tbl>
          </a:graphicData>
        </a:graphic>
      </p:graphicFrame>
      <p:sp>
        <p:nvSpPr>
          <p:cNvPr id="6" name="New shape"/>
          <p:cNvSpPr/>
          <p:nvPr/>
        </p:nvSpPr>
        <p:spPr>
          <a:xfrm>
            <a:off x="6138000" y="5989975"/>
            <a:ext cx="5281200" cy="369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170" tIns="46990" rIns="90170" bIns="46990" rtlCol="0" anchor="b"/>
          <a:lstStyle/>
          <a:p>
            <a:pPr algn="l">
              <a:spcAft>
                <a:spcPct val="20000"/>
              </a:spcAft>
            </a:pPr>
            <a:r>
              <a:rPr sz="800">
                <a:solidFill>
                  <a:srgbClr val="0F283E"/>
                </a:solidFill>
                <a:latin typeface="Open Sans Light"/>
                <a:hlinkClick r:id="rId5" action="ppaction://hlinksldjump"/>
              </a:rPr>
              <a:t>Back to statistic</a:t>
            </a:r>
          </a:p>
        </p:txBody>
      </p:sp>
      <p:sp>
        <p:nvSpPr>
          <p:cNvPr id="7" name="New shape"/>
          <p:cNvSpPr/>
          <p:nvPr/>
        </p:nvSpPr>
        <p:spPr>
          <a:xfrm>
            <a:off x="6138000" y="1882800"/>
            <a:ext cx="5281200" cy="41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/>
          <a:lstStyle/>
          <a:p>
            <a:pPr algn="l">
              <a:spcAft>
                <a:spcPct val="20000"/>
              </a:spcAft>
            </a:pPr>
            <a:r>
              <a:rPr sz="1000" b="1">
                <a:solidFill>
                  <a:srgbClr val="0F283E"/>
                </a:solidFill>
                <a:latin typeface="Open Sans Light"/>
              </a:rPr>
              <a:t>Notes:</a:t>
            </a:r>
          </a:p>
          <a:p>
            <a:pPr algn="l"/>
            <a:endParaRPr sz="800">
              <a:solidFill>
                <a:srgbClr val="0F283E"/>
              </a:solidFill>
              <a:latin typeface="Open Sans Light"/>
            </a:endParaRPr>
          </a:p>
          <a:p>
            <a:pPr algn="l"/>
            <a:r>
              <a:rPr sz="800">
                <a:solidFill>
                  <a:srgbClr val="0F283E"/>
                </a:solidFill>
                <a:latin typeface="Open Sans Light"/>
              </a:rPr>
              <a:t>Figures are based on a total global production capacity of 14.7 million tons in 2016.</a:t>
            </a:r>
          </a:p>
        </p:txBody>
      </p:sp>
      <p:sp>
        <p:nvSpPr>
          <p:cNvPr id="8" name="New shape"/>
          <p:cNvSpPr/>
          <p:nvPr/>
        </p:nvSpPr>
        <p:spPr>
          <a:xfrm>
            <a:off x="676800" y="630000"/>
            <a:ext cx="10836000" cy="58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 fontScale="775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3200">
                <a:solidFill>
                  <a:srgbClr val="0A85E6"/>
                </a:solidFill>
                <a:latin typeface="Open Sans Light"/>
              </a:rPr>
              <a:t>Distribution of polystyrene production capacity worldwide in 2016, by region</a:t>
            </a:r>
          </a:p>
        </p:txBody>
      </p:sp>
      <p:sp>
        <p:nvSpPr>
          <p:cNvPr id="9" name="New shape"/>
          <p:cNvSpPr/>
          <p:nvPr/>
        </p:nvSpPr>
        <p:spPr>
          <a:xfrm>
            <a:off x="676800" y="1231200"/>
            <a:ext cx="10836000" cy="327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rmAutofit fontScale="975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1600">
                <a:solidFill>
                  <a:srgbClr val="919191"/>
                </a:solidFill>
                <a:latin typeface="Open Sans"/>
              </a:rPr>
              <a:t>Global polystyrene production capacity distribution by region 2016</a:t>
            </a:r>
          </a:p>
        </p:txBody>
      </p:sp>
    </p:spTree>
  </p:cSld>
  <p:clrMapOvr>
    <a:masterClrMapping/>
  </p:clrMapOvr>
  <p:transition/>
  <p:timing/>
</p:sld>
</file>

<file path=ppt/slides/slide8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" name="New shape"/>
          <p:cNvSpPr/>
          <p:nvPr/>
        </p:nvSpPr>
        <p:spPr>
          <a:xfrm>
            <a:off x="10868400" y="6465600"/>
            <a:ext cx="752400" cy="154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New shape"/>
          <p:cNvSpPr/>
          <p:nvPr/>
        </p:nvSpPr>
        <p:spPr>
          <a:xfrm>
            <a:off x="763200" y="6465600"/>
            <a:ext cx="219600" cy="3996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New shape"/>
          <p:cNvSpPr/>
          <p:nvPr/>
        </p:nvSpPr>
        <p:spPr>
          <a:xfrm>
            <a:off x="8362800" y="6440400"/>
            <a:ext cx="2473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/>
          </a:bodyPr>
          <a:lstStyle/>
          <a:p>
            <a:pPr algn="r">
              <a:lnSpc>
                <a:spcPct val="100000"/>
              </a:lnSpc>
              <a:spcAft>
                <a:spcPct val="20000"/>
              </a:spcAft>
            </a:pPr>
            <a:r>
              <a:rPr sz="800">
                <a:solidFill>
                  <a:srgbClr val="555555"/>
                </a:solidFill>
                <a:latin typeface="Open Sans"/>
              </a:rPr>
              <a:t>Global overview</a:t>
            </a:r>
          </a:p>
        </p:txBody>
      </p:sp>
      <p:graphicFrame>
        <p:nvGraphicFramePr>
          <p:cNvPr id="3" name="ChartObject"/>
          <p:cNvGraphicFramePr/>
          <p:nvPr/>
        </p:nvGraphicFramePr>
        <p:xfrm>
          <a:off x="676800" y="1882800"/>
          <a:ext cx="10742400" cy="41040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4" name="New shape"/>
          <p:cNvSpPr/>
          <p:nvPr/>
        </p:nvSpPr>
        <p:spPr>
          <a:xfrm>
            <a:off x="1044000" y="5986800"/>
            <a:ext cx="8280000" cy="73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800" b="1">
                <a:solidFill>
                  <a:srgbClr val="555555"/>
                </a:solidFill>
                <a:latin typeface="Open Sans"/>
              </a:rPr>
              <a:t>Note: </a:t>
            </a:r>
            <a:r>
              <a:rPr sz="800">
                <a:solidFill>
                  <a:srgbClr val="555555"/>
                </a:solidFill>
                <a:latin typeface="Open Sans"/>
              </a:rPr>
              <a:t> Worldwide</a:t>
            </a:r>
          </a:p>
          <a:p>
            <a:pPr algn="l"/>
            <a:r>
              <a:rPr sz="800">
                <a:solidFill>
                  <a:srgbClr val="555555"/>
                </a:solidFill>
                <a:latin typeface="Open Sans"/>
              </a:rPr>
              <a:t>Further information regarding this statistic can be found on </a:t>
            </a:r>
            <a:r>
              <a:rPr sz="800">
                <a:solidFill>
                  <a:srgbClr val="555555"/>
                </a:solidFill>
                <a:latin typeface="Open Sans"/>
                <a:hlinkClick r:id="rId5" action="ppaction://hlinksldjump"/>
              </a:rPr>
              <a:t>page 47</a:t>
            </a:r>
            <a:r>
              <a:rPr sz="800">
                <a:solidFill>
                  <a:srgbClr val="555555"/>
                </a:solidFill>
                <a:latin typeface="Open Sans"/>
              </a:rPr>
              <a:t>.</a:t>
            </a:r>
          </a:p>
          <a:p>
            <a:pPr algn="l"/>
            <a:r>
              <a:rPr sz="800" b="1">
                <a:solidFill>
                  <a:srgbClr val="555555"/>
                </a:solidFill>
                <a:latin typeface="Open Sans"/>
              </a:rPr>
              <a:t>Source(s): </a:t>
            </a:r>
            <a:r>
              <a:rPr sz="800">
                <a:solidFill>
                  <a:srgbClr val="555555"/>
                </a:solidFill>
                <a:latin typeface="Open Sans"/>
              </a:rPr>
              <a:t>PlasticsEurope (PEMRG); Consultic; </a:t>
            </a:r>
            <a:r>
              <a:rPr sz="800">
                <a:solidFill>
                  <a:srgbClr val="555555"/>
                </a:solidFill>
                <a:latin typeface="Open Sans"/>
                <a:hlinkClick r:id="rId6"/>
              </a:rPr>
              <a:t>ID 282732</a:t>
            </a:r>
          </a:p>
        </p:txBody>
      </p:sp>
      <p:sp>
        <p:nvSpPr>
          <p:cNvPr id="5" name="New shape"/>
          <p:cNvSpPr/>
          <p:nvPr/>
        </p:nvSpPr>
        <p:spPr>
          <a:xfrm>
            <a:off x="637200" y="6494400"/>
            <a:ext cx="457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/>
          <a:lstStyle/>
          <a:p>
            <a:pPr algn="ctr">
              <a:spcAft>
                <a:spcPct val="20000"/>
              </a:spcAft>
            </a:pPr>
            <a:r>
              <a:rPr sz="1000">
                <a:solidFill>
                  <a:srgbClr val="FFFFFF"/>
                </a:solidFill>
                <a:latin typeface="Open Sans"/>
              </a:rPr>
              <a:t>2</a:t>
            </a:r>
          </a:p>
        </p:txBody>
      </p:sp>
      <p:sp>
        <p:nvSpPr>
          <p:cNvPr id="6" name="New shape"/>
          <p:cNvSpPr/>
          <p:nvPr/>
        </p:nvSpPr>
        <p:spPr>
          <a:xfrm>
            <a:off x="676800" y="630000"/>
            <a:ext cx="10836000" cy="58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 fontScale="775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3200">
                <a:solidFill>
                  <a:srgbClr val="0A85E6"/>
                </a:solidFill>
                <a:latin typeface="Open Sans Light"/>
              </a:rPr>
              <a:t>Production of plastics worldwide from 1950 to 2018 (in million metric tons)*</a:t>
            </a:r>
          </a:p>
        </p:txBody>
      </p:sp>
      <p:sp>
        <p:nvSpPr>
          <p:cNvPr id="7" name="New shape"/>
          <p:cNvSpPr/>
          <p:nvPr/>
        </p:nvSpPr>
        <p:spPr>
          <a:xfrm>
            <a:off x="676800" y="1231200"/>
            <a:ext cx="10836000" cy="327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rmAutofit fontScale="975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1600">
                <a:solidFill>
                  <a:srgbClr val="919191"/>
                </a:solidFill>
                <a:latin typeface="Open Sans"/>
              </a:rPr>
              <a:t>Global plastic production 1950-2018</a:t>
            </a:r>
          </a:p>
        </p:txBody>
      </p:sp>
    </p:spTree>
  </p:cSld>
  <p:clrMapOvr>
    <a:masterClrMapping/>
  </p:clrMapOvr>
  <p:transition/>
  <p:timing/>
</p:sld>
</file>

<file path=ppt/slides/slide80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" name="New shape"/>
          <p:cNvSpPr/>
          <p:nvPr/>
        </p:nvSpPr>
        <p:spPr>
          <a:xfrm>
            <a:off x="10868400" y="6465600"/>
            <a:ext cx="752400" cy="154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New shape"/>
          <p:cNvSpPr/>
          <p:nvPr/>
        </p:nvSpPr>
        <p:spPr>
          <a:xfrm>
            <a:off x="763200" y="6465600"/>
            <a:ext cx="219600" cy="3996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New shape"/>
          <p:cNvSpPr/>
          <p:nvPr/>
        </p:nvSpPr>
        <p:spPr>
          <a:xfrm>
            <a:off x="8362800" y="6440400"/>
            <a:ext cx="2473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/>
          </a:bodyPr>
          <a:lstStyle/>
          <a:p>
            <a:pPr algn="r">
              <a:lnSpc>
                <a:spcPct val="100000"/>
              </a:lnSpc>
              <a:spcAft>
                <a:spcPct val="20000"/>
              </a:spcAft>
            </a:pPr>
            <a:r>
              <a:rPr sz="800">
                <a:solidFill>
                  <a:srgbClr val="555555"/>
                </a:solidFill>
                <a:latin typeface="Open Sans"/>
              </a:rPr>
              <a:t>References</a:t>
            </a:r>
          </a:p>
        </p:txBody>
      </p:sp>
      <p:sp>
        <p:nvSpPr>
          <p:cNvPr id="3" name="New shape"/>
          <p:cNvSpPr/>
          <p:nvPr/>
        </p:nvSpPr>
        <p:spPr>
          <a:xfrm>
            <a:off x="637200" y="6494400"/>
            <a:ext cx="457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/>
          <a:lstStyle/>
          <a:p>
            <a:pPr algn="ctr">
              <a:spcAft>
                <a:spcPct val="20000"/>
              </a:spcAft>
            </a:pPr>
            <a:r>
              <a:rPr sz="1000">
                <a:solidFill>
                  <a:srgbClr val="FFFFFF"/>
                </a:solidFill>
                <a:latin typeface="Open Sans"/>
              </a:rPr>
              <a:t>74</a:t>
            </a:r>
          </a:p>
        </p:txBody>
      </p:sp>
      <p:sp>
        <p:nvSpPr>
          <p:cNvPr id="4" name="New shape"/>
          <p:cNvSpPr/>
          <p:nvPr/>
        </p:nvSpPr>
        <p:spPr>
          <a:xfrm flipH="1">
            <a:off x="6048000" y="1882800"/>
            <a:ext cx="0" cy="4104000"/>
          </a:xfrm>
          <a:prstGeom prst="rect">
            <a:avLst/>
          </a:prstGeom>
          <a:solidFill>
            <a:srgbClr val="0F283E"/>
          </a:solidFill>
          <a:ln w="6350">
            <a:solidFill>
              <a:srgbClr val="0F28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New Table"/>
          <p:cNvGraphicFramePr>
            <a:graphicFrameLocks noGrp="1"/>
          </p:cNvGraphicFramePr>
          <p:nvPr/>
        </p:nvGraphicFramePr>
        <p:xfrm>
          <a:off x="676800" y="1882800"/>
          <a:ext cx="53340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000"/>
                <a:gridCol w="3556000"/>
              </a:tblGrid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sz="1000" b="1">
                          <a:solidFill>
                            <a:srgbClr val="0F283E"/>
                          </a:solidFill>
                          <a:latin typeface="Open Sans Light"/>
                        </a:rPr>
                        <a:t>Source and methodology information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  <a:alpha val="0"/>
                      </a:prstClr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B>
                      <a:solidFill>
                        <a:prstClr val="black">
                          <a:alpha val="0"/>
                          <a:alpha val="0"/>
                          <a:alpha val="0"/>
                        </a:prstClr>
                      </a:solidFill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Source(s)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TechNavio</a:t>
                      </a:r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; </a:t>
                      </a:r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Business Wire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Conducted by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TechNavio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Survey period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2016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Region(s)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Worldwide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Number of respondents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 i="1">
                          <a:solidFill>
                            <a:srgbClr val="0F283E"/>
                          </a:solidFill>
                          <a:latin typeface="Open Sans Light"/>
                        </a:rPr>
                        <a:t>n.a.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Age group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 i="1">
                          <a:solidFill>
                            <a:srgbClr val="0F283E"/>
                          </a:solidFill>
                          <a:latin typeface="Open Sans Light"/>
                        </a:rPr>
                        <a:t>n.a.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Special characteristics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 i="1">
                          <a:solidFill>
                            <a:srgbClr val="0F283E"/>
                          </a:solidFill>
                          <a:latin typeface="Open Sans Light"/>
                        </a:rPr>
                        <a:t>n.a.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Published by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Business Wire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Publication date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May 2017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Original source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businesswire.com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Website URL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  <a:hlinkClick r:id="rId4"/>
                        </a:rPr>
                        <a:t>visit the website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</a:tbl>
          </a:graphicData>
        </a:graphic>
      </p:graphicFrame>
      <p:sp>
        <p:nvSpPr>
          <p:cNvPr id="6" name="New shape"/>
          <p:cNvSpPr/>
          <p:nvPr/>
        </p:nvSpPr>
        <p:spPr>
          <a:xfrm>
            <a:off x="6138000" y="5989975"/>
            <a:ext cx="5281200" cy="369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170" tIns="46990" rIns="90170" bIns="46990" rtlCol="0" anchor="b"/>
          <a:lstStyle/>
          <a:p>
            <a:pPr algn="l">
              <a:spcAft>
                <a:spcPct val="20000"/>
              </a:spcAft>
            </a:pPr>
            <a:r>
              <a:rPr sz="800">
                <a:solidFill>
                  <a:srgbClr val="0F283E"/>
                </a:solidFill>
                <a:latin typeface="Open Sans Light"/>
                <a:hlinkClick r:id="rId5" action="ppaction://hlinksldjump"/>
              </a:rPr>
              <a:t>Back to statistic</a:t>
            </a:r>
          </a:p>
        </p:txBody>
      </p:sp>
      <p:sp>
        <p:nvSpPr>
          <p:cNvPr id="7" name="New shape"/>
          <p:cNvSpPr/>
          <p:nvPr/>
        </p:nvSpPr>
        <p:spPr>
          <a:xfrm>
            <a:off x="6138000" y="1882800"/>
            <a:ext cx="5281200" cy="41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/>
          <a:lstStyle/>
          <a:p>
            <a:pPr algn="l">
              <a:spcAft>
                <a:spcPct val="20000"/>
              </a:spcAft>
            </a:pPr>
            <a:r>
              <a:rPr sz="1000" b="1">
                <a:solidFill>
                  <a:srgbClr val="0F283E"/>
                </a:solidFill>
                <a:latin typeface="Open Sans Light"/>
              </a:rPr>
              <a:t>Notes:</a:t>
            </a:r>
          </a:p>
          <a:p>
            <a:pPr algn="l"/>
            <a:endParaRPr sz="800">
              <a:solidFill>
                <a:srgbClr val="0F283E"/>
              </a:solidFill>
              <a:latin typeface="Open Sans Light"/>
            </a:endParaRPr>
          </a:p>
          <a:p>
            <a:pPr algn="l"/>
            <a:r>
              <a:rPr sz="800">
                <a:solidFill>
                  <a:srgbClr val="0F283E"/>
                </a:solidFill>
                <a:latin typeface="Open Sans Light"/>
              </a:rPr>
              <a:t>* Forecasted.</a:t>
            </a:r>
          </a:p>
        </p:txBody>
      </p:sp>
      <p:sp>
        <p:nvSpPr>
          <p:cNvPr id="8" name="New shape"/>
          <p:cNvSpPr/>
          <p:nvPr/>
        </p:nvSpPr>
        <p:spPr>
          <a:xfrm>
            <a:off x="676800" y="630000"/>
            <a:ext cx="10836000" cy="58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 fontScale="650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3200">
                <a:solidFill>
                  <a:srgbClr val="0A85E6"/>
                </a:solidFill>
                <a:latin typeface="Open Sans Light"/>
              </a:rPr>
              <a:t>Market value of expanded polystyrene worldwide in 2016 and 2021 (in million U.S. dollars)</a:t>
            </a:r>
          </a:p>
        </p:txBody>
      </p:sp>
      <p:sp>
        <p:nvSpPr>
          <p:cNvPr id="9" name="New shape"/>
          <p:cNvSpPr/>
          <p:nvPr/>
        </p:nvSpPr>
        <p:spPr>
          <a:xfrm>
            <a:off x="676800" y="1231200"/>
            <a:ext cx="10836000" cy="327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rmAutofit fontScale="975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1600">
                <a:solidFill>
                  <a:srgbClr val="919191"/>
                </a:solidFill>
                <a:latin typeface="Open Sans"/>
              </a:rPr>
              <a:t>EPS global market value 2016 &amp; 2021</a:t>
            </a:r>
          </a:p>
        </p:txBody>
      </p:sp>
    </p:spTree>
  </p:cSld>
  <p:clrMapOvr>
    <a:masterClrMapping/>
  </p:clrMapOvr>
  <p:transition/>
  <p:timing/>
</p:sld>
</file>

<file path=ppt/slides/slide8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" name="New shape"/>
          <p:cNvSpPr/>
          <p:nvPr/>
        </p:nvSpPr>
        <p:spPr>
          <a:xfrm>
            <a:off x="10868400" y="6465600"/>
            <a:ext cx="752400" cy="154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New shape"/>
          <p:cNvSpPr/>
          <p:nvPr/>
        </p:nvSpPr>
        <p:spPr>
          <a:xfrm>
            <a:off x="763200" y="6465600"/>
            <a:ext cx="219600" cy="3996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New shape"/>
          <p:cNvSpPr/>
          <p:nvPr/>
        </p:nvSpPr>
        <p:spPr>
          <a:xfrm>
            <a:off x="8362800" y="6440400"/>
            <a:ext cx="2473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/>
          </a:bodyPr>
          <a:lstStyle/>
          <a:p>
            <a:pPr algn="r">
              <a:lnSpc>
                <a:spcPct val="100000"/>
              </a:lnSpc>
              <a:spcAft>
                <a:spcPct val="20000"/>
              </a:spcAft>
            </a:pPr>
            <a:r>
              <a:rPr sz="800">
                <a:solidFill>
                  <a:srgbClr val="555555"/>
                </a:solidFill>
                <a:latin typeface="Open Sans"/>
              </a:rPr>
              <a:t>References</a:t>
            </a:r>
          </a:p>
        </p:txBody>
      </p:sp>
      <p:sp>
        <p:nvSpPr>
          <p:cNvPr id="3" name="New shape"/>
          <p:cNvSpPr/>
          <p:nvPr/>
        </p:nvSpPr>
        <p:spPr>
          <a:xfrm>
            <a:off x="637200" y="6494400"/>
            <a:ext cx="457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/>
          <a:lstStyle/>
          <a:p>
            <a:pPr algn="ctr">
              <a:spcAft>
                <a:spcPct val="20000"/>
              </a:spcAft>
            </a:pPr>
            <a:r>
              <a:rPr sz="1000">
                <a:solidFill>
                  <a:srgbClr val="FFFFFF"/>
                </a:solidFill>
                <a:latin typeface="Open Sans"/>
              </a:rPr>
              <a:t>75</a:t>
            </a:r>
          </a:p>
        </p:txBody>
      </p:sp>
      <p:sp>
        <p:nvSpPr>
          <p:cNvPr id="4" name="New shape"/>
          <p:cNvSpPr/>
          <p:nvPr/>
        </p:nvSpPr>
        <p:spPr>
          <a:xfrm flipH="1">
            <a:off x="6048000" y="1882800"/>
            <a:ext cx="0" cy="4104000"/>
          </a:xfrm>
          <a:prstGeom prst="rect">
            <a:avLst/>
          </a:prstGeom>
          <a:solidFill>
            <a:srgbClr val="0F283E"/>
          </a:solidFill>
          <a:ln w="6350">
            <a:solidFill>
              <a:srgbClr val="0F28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New Table"/>
          <p:cNvGraphicFramePr>
            <a:graphicFrameLocks noGrp="1"/>
          </p:cNvGraphicFramePr>
          <p:nvPr/>
        </p:nvGraphicFramePr>
        <p:xfrm>
          <a:off x="676800" y="1882800"/>
          <a:ext cx="53340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000"/>
                <a:gridCol w="3556000"/>
              </a:tblGrid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sz="1000" b="1">
                          <a:solidFill>
                            <a:srgbClr val="0F283E"/>
                          </a:solidFill>
                          <a:latin typeface="Open Sans Light"/>
                        </a:rPr>
                        <a:t>Source and methodology information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  <a:alpha val="0"/>
                      </a:prstClr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B>
                      <a:solidFill>
                        <a:prstClr val="black">
                          <a:alpha val="0"/>
                          <a:alpha val="0"/>
                          <a:alpha val="0"/>
                        </a:prstClr>
                      </a:solidFill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Source(s)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GlobeNewswire</a:t>
                      </a:r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; </a:t>
                      </a:r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Zion Market Research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Conducted by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Zion Market Research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Survey period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2017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Region(s)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Worldwide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Number of respondents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 i="1">
                          <a:solidFill>
                            <a:srgbClr val="0F283E"/>
                          </a:solidFill>
                          <a:latin typeface="Open Sans Light"/>
                        </a:rPr>
                        <a:t>n.a.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Age group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 i="1">
                          <a:solidFill>
                            <a:srgbClr val="0F283E"/>
                          </a:solidFill>
                          <a:latin typeface="Open Sans Light"/>
                        </a:rPr>
                        <a:t>n.a.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Special characteristics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 i="1">
                          <a:solidFill>
                            <a:srgbClr val="0F283E"/>
                          </a:solidFill>
                          <a:latin typeface="Open Sans Light"/>
                        </a:rPr>
                        <a:t>n.a.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Published by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GlobeNewswire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Publication date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May 2018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Original source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globenewswire.com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Website URL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  <a:hlinkClick r:id="rId4"/>
                        </a:rPr>
                        <a:t>visit the website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</a:tbl>
          </a:graphicData>
        </a:graphic>
      </p:graphicFrame>
      <p:sp>
        <p:nvSpPr>
          <p:cNvPr id="6" name="New shape"/>
          <p:cNvSpPr/>
          <p:nvPr/>
        </p:nvSpPr>
        <p:spPr>
          <a:xfrm>
            <a:off x="6138000" y="5989975"/>
            <a:ext cx="5281200" cy="369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170" tIns="46990" rIns="90170" bIns="46990" rtlCol="0" anchor="b"/>
          <a:lstStyle/>
          <a:p>
            <a:pPr algn="l">
              <a:spcAft>
                <a:spcPct val="20000"/>
              </a:spcAft>
            </a:pPr>
            <a:r>
              <a:rPr sz="800">
                <a:solidFill>
                  <a:srgbClr val="0F283E"/>
                </a:solidFill>
                <a:latin typeface="Open Sans Light"/>
                <a:hlinkClick r:id="rId5" action="ppaction://hlinksldjump"/>
              </a:rPr>
              <a:t>Back to statistic</a:t>
            </a:r>
          </a:p>
        </p:txBody>
      </p:sp>
      <p:sp>
        <p:nvSpPr>
          <p:cNvPr id="7" name="New shape"/>
          <p:cNvSpPr/>
          <p:nvPr/>
        </p:nvSpPr>
        <p:spPr>
          <a:xfrm>
            <a:off x="6138000" y="1882800"/>
            <a:ext cx="5281200" cy="41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/>
          <a:lstStyle/>
          <a:p>
            <a:pPr algn="l">
              <a:spcAft>
                <a:spcPct val="20000"/>
              </a:spcAft>
            </a:pPr>
            <a:r>
              <a:rPr sz="1000" b="1">
                <a:solidFill>
                  <a:srgbClr val="0F283E"/>
                </a:solidFill>
                <a:latin typeface="Open Sans Light"/>
              </a:rPr>
              <a:t>Notes:</a:t>
            </a:r>
          </a:p>
          <a:p>
            <a:pPr algn="l"/>
            <a:endParaRPr sz="800">
              <a:solidFill>
                <a:srgbClr val="0F283E"/>
              </a:solidFill>
              <a:latin typeface="Open Sans Light"/>
            </a:endParaRPr>
          </a:p>
          <a:p>
            <a:pPr algn="l"/>
            <a:r>
              <a:rPr sz="800">
                <a:solidFill>
                  <a:srgbClr val="0F283E"/>
                </a:solidFill>
                <a:latin typeface="Open Sans Light"/>
              </a:rPr>
              <a:t>* Forecasted figure.</a:t>
            </a:r>
          </a:p>
        </p:txBody>
      </p:sp>
      <p:sp>
        <p:nvSpPr>
          <p:cNvPr id="8" name="New shape"/>
          <p:cNvSpPr/>
          <p:nvPr/>
        </p:nvSpPr>
        <p:spPr>
          <a:xfrm>
            <a:off x="676800" y="630000"/>
            <a:ext cx="10836000" cy="58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 fontScale="725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3200">
                <a:solidFill>
                  <a:srgbClr val="0A85E6"/>
                </a:solidFill>
                <a:latin typeface="Open Sans Light"/>
              </a:rPr>
              <a:t>Market value of polyethylene worldwide in 2017 and 2024 (in billion U.S. dollars)</a:t>
            </a:r>
          </a:p>
        </p:txBody>
      </p:sp>
      <p:sp>
        <p:nvSpPr>
          <p:cNvPr id="9" name="New shape"/>
          <p:cNvSpPr/>
          <p:nvPr/>
        </p:nvSpPr>
        <p:spPr>
          <a:xfrm>
            <a:off x="676800" y="1231200"/>
            <a:ext cx="10836000" cy="327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rmAutofit fontScale="975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1600">
                <a:solidFill>
                  <a:srgbClr val="919191"/>
                </a:solidFill>
                <a:latin typeface="Open Sans"/>
              </a:rPr>
              <a:t>Global market value of polyethylene 2017 &amp; 2024</a:t>
            </a:r>
          </a:p>
        </p:txBody>
      </p:sp>
    </p:spTree>
  </p:cSld>
  <p:clrMapOvr>
    <a:masterClrMapping/>
  </p:clrMapOvr>
  <p:transition/>
  <p:timing/>
</p:sld>
</file>

<file path=ppt/slides/slide82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" name="New shape"/>
          <p:cNvSpPr/>
          <p:nvPr/>
        </p:nvSpPr>
        <p:spPr>
          <a:xfrm>
            <a:off x="10868400" y="6465600"/>
            <a:ext cx="752400" cy="154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New shape"/>
          <p:cNvSpPr/>
          <p:nvPr/>
        </p:nvSpPr>
        <p:spPr>
          <a:xfrm>
            <a:off x="763200" y="6465600"/>
            <a:ext cx="219600" cy="3996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New shape"/>
          <p:cNvSpPr/>
          <p:nvPr/>
        </p:nvSpPr>
        <p:spPr>
          <a:xfrm>
            <a:off x="8362800" y="6440400"/>
            <a:ext cx="2473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/>
          </a:bodyPr>
          <a:lstStyle/>
          <a:p>
            <a:pPr algn="r">
              <a:lnSpc>
                <a:spcPct val="100000"/>
              </a:lnSpc>
              <a:spcAft>
                <a:spcPct val="20000"/>
              </a:spcAft>
            </a:pPr>
            <a:r>
              <a:rPr sz="800">
                <a:solidFill>
                  <a:srgbClr val="555555"/>
                </a:solidFill>
                <a:latin typeface="Open Sans"/>
              </a:rPr>
              <a:t>References</a:t>
            </a:r>
          </a:p>
        </p:txBody>
      </p:sp>
      <p:sp>
        <p:nvSpPr>
          <p:cNvPr id="3" name="New shape"/>
          <p:cNvSpPr/>
          <p:nvPr/>
        </p:nvSpPr>
        <p:spPr>
          <a:xfrm>
            <a:off x="637200" y="6494400"/>
            <a:ext cx="457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/>
          <a:lstStyle/>
          <a:p>
            <a:pPr algn="ctr">
              <a:spcAft>
                <a:spcPct val="20000"/>
              </a:spcAft>
            </a:pPr>
            <a:r>
              <a:rPr sz="1000">
                <a:solidFill>
                  <a:srgbClr val="FFFFFF"/>
                </a:solidFill>
                <a:latin typeface="Open Sans"/>
              </a:rPr>
              <a:t>76</a:t>
            </a:r>
          </a:p>
        </p:txBody>
      </p:sp>
      <p:sp>
        <p:nvSpPr>
          <p:cNvPr id="4" name="New shape"/>
          <p:cNvSpPr/>
          <p:nvPr/>
        </p:nvSpPr>
        <p:spPr>
          <a:xfrm flipH="1">
            <a:off x="6048000" y="1882800"/>
            <a:ext cx="0" cy="4104000"/>
          </a:xfrm>
          <a:prstGeom prst="rect">
            <a:avLst/>
          </a:prstGeom>
          <a:solidFill>
            <a:srgbClr val="0F283E"/>
          </a:solidFill>
          <a:ln w="6350">
            <a:solidFill>
              <a:srgbClr val="0F28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New Table"/>
          <p:cNvGraphicFramePr>
            <a:graphicFrameLocks noGrp="1"/>
          </p:cNvGraphicFramePr>
          <p:nvPr/>
        </p:nvGraphicFramePr>
        <p:xfrm>
          <a:off x="676800" y="1882800"/>
          <a:ext cx="53340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000"/>
                <a:gridCol w="3556000"/>
              </a:tblGrid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sz="1000" b="1">
                          <a:solidFill>
                            <a:srgbClr val="0F283E"/>
                          </a:solidFill>
                          <a:latin typeface="Open Sans Light"/>
                        </a:rPr>
                        <a:t>Source and methodology information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  <a:alpha val="0"/>
                      </a:prstClr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B>
                      <a:solidFill>
                        <a:prstClr val="black">
                          <a:alpha val="0"/>
                          <a:alpha val="0"/>
                          <a:alpha val="0"/>
                        </a:prstClr>
                      </a:solidFill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Source(s)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Plastics Insight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Conducted by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Plastics Insight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Survey period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2016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Region(s)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Worldwide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Number of respondents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 i="1">
                          <a:solidFill>
                            <a:srgbClr val="0F283E"/>
                          </a:solidFill>
                          <a:latin typeface="Open Sans Light"/>
                        </a:rPr>
                        <a:t>n.a.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Age group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 i="1">
                          <a:solidFill>
                            <a:srgbClr val="0F283E"/>
                          </a:solidFill>
                          <a:latin typeface="Open Sans Light"/>
                        </a:rPr>
                        <a:t>n.a.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Special characteristics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 i="1">
                          <a:solidFill>
                            <a:srgbClr val="0F283E"/>
                          </a:solidFill>
                          <a:latin typeface="Open Sans Light"/>
                        </a:rPr>
                        <a:t>n.a.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Published by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Plastics Insight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Publication date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January 2018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Original source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plasticsinsight.com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Website URL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  <a:hlinkClick r:id="rId4"/>
                        </a:rPr>
                        <a:t>visit the website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</a:tbl>
          </a:graphicData>
        </a:graphic>
      </p:graphicFrame>
      <p:sp>
        <p:nvSpPr>
          <p:cNvPr id="6" name="New shape"/>
          <p:cNvSpPr/>
          <p:nvPr/>
        </p:nvSpPr>
        <p:spPr>
          <a:xfrm>
            <a:off x="6138000" y="5989975"/>
            <a:ext cx="5281200" cy="369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170" tIns="46990" rIns="90170" bIns="46990" rtlCol="0" anchor="b"/>
          <a:lstStyle/>
          <a:p>
            <a:pPr algn="l">
              <a:spcAft>
                <a:spcPct val="20000"/>
              </a:spcAft>
            </a:pPr>
            <a:r>
              <a:rPr sz="800">
                <a:solidFill>
                  <a:srgbClr val="0F283E"/>
                </a:solidFill>
                <a:latin typeface="Open Sans Light"/>
                <a:hlinkClick r:id="rId5" action="ppaction://hlinksldjump"/>
              </a:rPr>
              <a:t>Back to statistic</a:t>
            </a:r>
          </a:p>
        </p:txBody>
      </p:sp>
      <p:sp>
        <p:nvSpPr>
          <p:cNvPr id="7" name="New shape"/>
          <p:cNvSpPr/>
          <p:nvPr/>
        </p:nvSpPr>
        <p:spPr>
          <a:xfrm>
            <a:off x="6138000" y="1882800"/>
            <a:ext cx="5281200" cy="41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/>
          <a:lstStyle/>
          <a:p>
            <a:pPr algn="l">
              <a:spcAft>
                <a:spcPct val="20000"/>
              </a:spcAft>
            </a:pPr>
            <a:r>
              <a:rPr sz="1000" b="1">
                <a:solidFill>
                  <a:srgbClr val="0F283E"/>
                </a:solidFill>
                <a:latin typeface="Open Sans Light"/>
              </a:rPr>
              <a:t>Notes:</a:t>
            </a:r>
          </a:p>
          <a:p>
            <a:pPr algn="l"/>
            <a:endParaRPr sz="800">
              <a:solidFill>
                <a:srgbClr val="0F283E"/>
              </a:solidFill>
              <a:latin typeface="Open Sans Light"/>
            </a:endParaRPr>
          </a:p>
          <a:p>
            <a:pPr algn="l"/>
            <a:r>
              <a:rPr sz="800">
                <a:solidFill>
                  <a:srgbClr val="0F283E"/>
                </a:solidFill>
                <a:latin typeface="Open Sans Light"/>
              </a:rPr>
              <a:t>* The total global production capacity of polycarbonate was approximately 5.1 million tons in 2016.</a:t>
            </a:r>
          </a:p>
        </p:txBody>
      </p:sp>
      <p:sp>
        <p:nvSpPr>
          <p:cNvPr id="8" name="New shape"/>
          <p:cNvSpPr/>
          <p:nvPr/>
        </p:nvSpPr>
        <p:spPr>
          <a:xfrm>
            <a:off x="676800" y="630000"/>
            <a:ext cx="10836000" cy="58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 fontScale="725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3200">
                <a:solidFill>
                  <a:srgbClr val="0A85E6"/>
                </a:solidFill>
                <a:latin typeface="Open Sans Light"/>
              </a:rPr>
              <a:t>Polycarbonate production capacity worldwide in 2016, by producer (in 1,000 tons)</a:t>
            </a:r>
          </a:p>
        </p:txBody>
      </p:sp>
      <p:sp>
        <p:nvSpPr>
          <p:cNvPr id="9" name="New shape"/>
          <p:cNvSpPr/>
          <p:nvPr/>
        </p:nvSpPr>
        <p:spPr>
          <a:xfrm>
            <a:off x="676800" y="1231200"/>
            <a:ext cx="10836000" cy="327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rmAutofit fontScale="975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1600">
                <a:solidFill>
                  <a:srgbClr val="919191"/>
                </a:solidFill>
                <a:latin typeface="Open Sans"/>
              </a:rPr>
              <a:t>Global polycarbonate production capacity by producer 2016</a:t>
            </a:r>
          </a:p>
        </p:txBody>
      </p:sp>
    </p:spTree>
  </p:cSld>
  <p:clrMapOvr>
    <a:masterClrMapping/>
  </p:clrMapOvr>
  <p:transition/>
  <p:timing/>
</p:sld>
</file>

<file path=ppt/slides/slide83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" name="New shape"/>
          <p:cNvSpPr/>
          <p:nvPr/>
        </p:nvSpPr>
        <p:spPr>
          <a:xfrm>
            <a:off x="10868400" y="6465600"/>
            <a:ext cx="752400" cy="154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New shape"/>
          <p:cNvSpPr/>
          <p:nvPr/>
        </p:nvSpPr>
        <p:spPr>
          <a:xfrm>
            <a:off x="763200" y="6465600"/>
            <a:ext cx="219600" cy="3996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New shape"/>
          <p:cNvSpPr/>
          <p:nvPr/>
        </p:nvSpPr>
        <p:spPr>
          <a:xfrm>
            <a:off x="8362800" y="6440400"/>
            <a:ext cx="2473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/>
          </a:bodyPr>
          <a:lstStyle/>
          <a:p>
            <a:pPr algn="r">
              <a:lnSpc>
                <a:spcPct val="100000"/>
              </a:lnSpc>
              <a:spcAft>
                <a:spcPct val="20000"/>
              </a:spcAft>
            </a:pPr>
            <a:r>
              <a:rPr sz="800">
                <a:solidFill>
                  <a:srgbClr val="555555"/>
                </a:solidFill>
                <a:latin typeface="Open Sans"/>
              </a:rPr>
              <a:t>References</a:t>
            </a:r>
          </a:p>
        </p:txBody>
      </p:sp>
      <p:sp>
        <p:nvSpPr>
          <p:cNvPr id="3" name="New shape"/>
          <p:cNvSpPr/>
          <p:nvPr/>
        </p:nvSpPr>
        <p:spPr>
          <a:xfrm>
            <a:off x="637200" y="6494400"/>
            <a:ext cx="457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/>
          <a:lstStyle/>
          <a:p>
            <a:pPr algn="ctr">
              <a:spcAft>
                <a:spcPct val="20000"/>
              </a:spcAft>
            </a:pPr>
            <a:r>
              <a:rPr sz="1000">
                <a:solidFill>
                  <a:srgbClr val="FFFFFF"/>
                </a:solidFill>
                <a:latin typeface="Open Sans"/>
              </a:rPr>
              <a:t>77</a:t>
            </a:r>
          </a:p>
        </p:txBody>
      </p:sp>
      <p:sp>
        <p:nvSpPr>
          <p:cNvPr id="4" name="New shape"/>
          <p:cNvSpPr/>
          <p:nvPr/>
        </p:nvSpPr>
        <p:spPr>
          <a:xfrm flipH="1">
            <a:off x="6048000" y="1882800"/>
            <a:ext cx="0" cy="4104000"/>
          </a:xfrm>
          <a:prstGeom prst="rect">
            <a:avLst/>
          </a:prstGeom>
          <a:solidFill>
            <a:srgbClr val="0F283E"/>
          </a:solidFill>
          <a:ln w="6350">
            <a:solidFill>
              <a:srgbClr val="0F28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New Table"/>
          <p:cNvGraphicFramePr>
            <a:graphicFrameLocks noGrp="1"/>
          </p:cNvGraphicFramePr>
          <p:nvPr/>
        </p:nvGraphicFramePr>
        <p:xfrm>
          <a:off x="676800" y="1882800"/>
          <a:ext cx="53340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000"/>
                <a:gridCol w="3556000"/>
              </a:tblGrid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sz="1000" b="1">
                          <a:solidFill>
                            <a:srgbClr val="0F283E"/>
                          </a:solidFill>
                          <a:latin typeface="Open Sans Light"/>
                        </a:rPr>
                        <a:t>Source and methodology information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  <a:alpha val="0"/>
                      </a:prstClr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B>
                      <a:solidFill>
                        <a:prstClr val="black">
                          <a:alpha val="0"/>
                          <a:alpha val="0"/>
                          <a:alpha val="0"/>
                        </a:prstClr>
                      </a:solidFill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Source(s)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Covestro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Conducted by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Covestro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Survey period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2011 to 2018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Region(s)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Worldwide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Number of respondents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 i="1">
                          <a:solidFill>
                            <a:srgbClr val="0F283E"/>
                          </a:solidFill>
                          <a:latin typeface="Open Sans Light"/>
                        </a:rPr>
                        <a:t>n.a.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Age group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 i="1">
                          <a:solidFill>
                            <a:srgbClr val="0F283E"/>
                          </a:solidFill>
                          <a:latin typeface="Open Sans Light"/>
                        </a:rPr>
                        <a:t>n.a.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Special characteristics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 i="1">
                          <a:solidFill>
                            <a:srgbClr val="0F283E"/>
                          </a:solidFill>
                          <a:latin typeface="Open Sans Light"/>
                        </a:rPr>
                        <a:t>n.a.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Published by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Covestro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Publication date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May 2019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Original source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Securing profitable growth in more challenging times, page 18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Website URL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  <a:hlinkClick r:id="rId4"/>
                        </a:rPr>
                        <a:t>visit the website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</a:tbl>
          </a:graphicData>
        </a:graphic>
      </p:graphicFrame>
      <p:sp>
        <p:nvSpPr>
          <p:cNvPr id="6" name="New shape"/>
          <p:cNvSpPr/>
          <p:nvPr/>
        </p:nvSpPr>
        <p:spPr>
          <a:xfrm>
            <a:off x="6138000" y="5989975"/>
            <a:ext cx="5281200" cy="369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170" tIns="46990" rIns="90170" bIns="46990" rtlCol="0" anchor="b"/>
          <a:lstStyle/>
          <a:p>
            <a:pPr algn="l">
              <a:spcAft>
                <a:spcPct val="20000"/>
              </a:spcAft>
            </a:pPr>
            <a:r>
              <a:rPr sz="800">
                <a:solidFill>
                  <a:srgbClr val="0F283E"/>
                </a:solidFill>
                <a:latin typeface="Open Sans Light"/>
                <a:hlinkClick r:id="rId5" action="ppaction://hlinksldjump"/>
              </a:rPr>
              <a:t>Back to statistic</a:t>
            </a:r>
          </a:p>
        </p:txBody>
      </p:sp>
      <p:sp>
        <p:nvSpPr>
          <p:cNvPr id="7" name="New shape"/>
          <p:cNvSpPr/>
          <p:nvPr/>
        </p:nvSpPr>
        <p:spPr>
          <a:xfrm>
            <a:off x="6138000" y="1882800"/>
            <a:ext cx="5281200" cy="41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/>
          <a:lstStyle/>
          <a:p>
            <a:pPr algn="l">
              <a:spcAft>
                <a:spcPct val="20000"/>
              </a:spcAft>
            </a:pPr>
            <a:r>
              <a:rPr sz="1000" b="1">
                <a:solidFill>
                  <a:srgbClr val="0F283E"/>
                </a:solidFill>
                <a:latin typeface="Open Sans Light"/>
              </a:rPr>
              <a:t>Notes:</a:t>
            </a:r>
          </a:p>
          <a:p>
            <a:pPr algn="l"/>
            <a:endParaRPr sz="800">
              <a:solidFill>
                <a:srgbClr val="0F283E"/>
              </a:solidFill>
              <a:latin typeface="Open Sans Light"/>
            </a:endParaRPr>
          </a:p>
          <a:p>
            <a:pPr algn="l"/>
            <a:r>
              <a:rPr sz="800">
                <a:solidFill>
                  <a:srgbClr val="0F283E"/>
                </a:solidFill>
                <a:latin typeface="Open Sans Light"/>
              </a:rPr>
              <a:t>*Estimated. ** Forecast. This statistic has been assembled using more than one edition of the report.</a:t>
            </a:r>
          </a:p>
        </p:txBody>
      </p:sp>
      <p:sp>
        <p:nvSpPr>
          <p:cNvPr id="8" name="New shape"/>
          <p:cNvSpPr/>
          <p:nvPr/>
        </p:nvSpPr>
        <p:spPr>
          <a:xfrm>
            <a:off x="676800" y="630000"/>
            <a:ext cx="10836000" cy="58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 fontScale="850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3200">
                <a:solidFill>
                  <a:srgbClr val="0A85E6"/>
                </a:solidFill>
                <a:latin typeface="Open Sans Light"/>
              </a:rPr>
              <a:t>Polycarbonates demand worldwide from 2011 to 2022 (in million tons)</a:t>
            </a:r>
          </a:p>
        </p:txBody>
      </p:sp>
      <p:sp>
        <p:nvSpPr>
          <p:cNvPr id="9" name="New shape"/>
          <p:cNvSpPr/>
          <p:nvPr/>
        </p:nvSpPr>
        <p:spPr>
          <a:xfrm>
            <a:off x="676800" y="1231200"/>
            <a:ext cx="10836000" cy="327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rmAutofit fontScale="975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1600">
                <a:solidFill>
                  <a:srgbClr val="919191"/>
                </a:solidFill>
                <a:latin typeface="Open Sans"/>
              </a:rPr>
              <a:t>Global polycarbonates demand 2011-2022</a:t>
            </a:r>
          </a:p>
        </p:txBody>
      </p:sp>
    </p:spTree>
  </p:cSld>
  <p:clrMapOvr>
    <a:masterClrMapping/>
  </p:clrMapOvr>
  <p:transition/>
  <p:timing/>
</p:sld>
</file>

<file path=ppt/slides/slide84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" name="New shape"/>
          <p:cNvSpPr/>
          <p:nvPr/>
        </p:nvSpPr>
        <p:spPr>
          <a:xfrm>
            <a:off x="10868400" y="6465600"/>
            <a:ext cx="752400" cy="154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New shape"/>
          <p:cNvSpPr/>
          <p:nvPr/>
        </p:nvSpPr>
        <p:spPr>
          <a:xfrm>
            <a:off x="763200" y="6465600"/>
            <a:ext cx="219600" cy="3996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New shape"/>
          <p:cNvSpPr/>
          <p:nvPr/>
        </p:nvSpPr>
        <p:spPr>
          <a:xfrm>
            <a:off x="8362800" y="6440400"/>
            <a:ext cx="2473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/>
          </a:bodyPr>
          <a:lstStyle/>
          <a:p>
            <a:pPr algn="r">
              <a:lnSpc>
                <a:spcPct val="100000"/>
              </a:lnSpc>
              <a:spcAft>
                <a:spcPct val="20000"/>
              </a:spcAft>
            </a:pPr>
            <a:r>
              <a:rPr sz="800">
                <a:solidFill>
                  <a:srgbClr val="555555"/>
                </a:solidFill>
                <a:latin typeface="Open Sans"/>
              </a:rPr>
              <a:t>References</a:t>
            </a:r>
          </a:p>
        </p:txBody>
      </p:sp>
      <p:sp>
        <p:nvSpPr>
          <p:cNvPr id="3" name="New shape"/>
          <p:cNvSpPr/>
          <p:nvPr/>
        </p:nvSpPr>
        <p:spPr>
          <a:xfrm>
            <a:off x="637200" y="6494400"/>
            <a:ext cx="457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/>
          <a:lstStyle/>
          <a:p>
            <a:pPr algn="ctr">
              <a:spcAft>
                <a:spcPct val="20000"/>
              </a:spcAft>
            </a:pPr>
            <a:r>
              <a:rPr sz="1000">
                <a:solidFill>
                  <a:srgbClr val="FFFFFF"/>
                </a:solidFill>
                <a:latin typeface="Open Sans"/>
              </a:rPr>
              <a:t>78</a:t>
            </a:r>
          </a:p>
        </p:txBody>
      </p:sp>
      <p:sp>
        <p:nvSpPr>
          <p:cNvPr id="4" name="New shape"/>
          <p:cNvSpPr/>
          <p:nvPr/>
        </p:nvSpPr>
        <p:spPr>
          <a:xfrm flipH="1">
            <a:off x="6048000" y="1882800"/>
            <a:ext cx="0" cy="4104000"/>
          </a:xfrm>
          <a:prstGeom prst="rect">
            <a:avLst/>
          </a:prstGeom>
          <a:solidFill>
            <a:srgbClr val="0F283E"/>
          </a:solidFill>
          <a:ln w="6350">
            <a:solidFill>
              <a:srgbClr val="0F28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New Table"/>
          <p:cNvGraphicFramePr>
            <a:graphicFrameLocks noGrp="1"/>
          </p:cNvGraphicFramePr>
          <p:nvPr/>
        </p:nvGraphicFramePr>
        <p:xfrm>
          <a:off x="676800" y="1882800"/>
          <a:ext cx="53340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000"/>
                <a:gridCol w="3556000"/>
              </a:tblGrid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sz="1000" b="1">
                          <a:solidFill>
                            <a:srgbClr val="0F283E"/>
                          </a:solidFill>
                          <a:latin typeface="Open Sans Light"/>
                        </a:rPr>
                        <a:t>Source and methodology information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  <a:alpha val="0"/>
                      </a:prstClr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B>
                      <a:solidFill>
                        <a:prstClr val="black">
                          <a:alpha val="0"/>
                          <a:alpha val="0"/>
                          <a:alpha val="0"/>
                        </a:prstClr>
                      </a:solidFill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Source(s)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Plastics Insight</a:t>
                      </a:r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; </a:t>
                      </a:r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GlobalData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Conducted by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Plastics Insight</a:t>
                      </a:r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; </a:t>
                      </a:r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GlobalData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Survey period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2013 to 2018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Region(s)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Worldwide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Number of respondents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 i="1">
                          <a:solidFill>
                            <a:srgbClr val="0F283E"/>
                          </a:solidFill>
                          <a:latin typeface="Open Sans Light"/>
                        </a:rPr>
                        <a:t>n.a.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Age group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 i="1">
                          <a:solidFill>
                            <a:srgbClr val="0F283E"/>
                          </a:solidFill>
                          <a:latin typeface="Open Sans Light"/>
                        </a:rPr>
                        <a:t>n.a.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Special characteristics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 i="1">
                          <a:solidFill>
                            <a:srgbClr val="0F283E"/>
                          </a:solidFill>
                          <a:latin typeface="Open Sans Light"/>
                        </a:rPr>
                        <a:t>n.a.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Published by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GlobalData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Publication date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October 2019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Original source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globaldata.com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Website URL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  <a:hlinkClick r:id="rId4"/>
                        </a:rPr>
                        <a:t>visit the website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</a:tbl>
          </a:graphicData>
        </a:graphic>
      </p:graphicFrame>
      <p:sp>
        <p:nvSpPr>
          <p:cNvPr id="6" name="New shape"/>
          <p:cNvSpPr/>
          <p:nvPr/>
        </p:nvSpPr>
        <p:spPr>
          <a:xfrm>
            <a:off x="6138000" y="5989975"/>
            <a:ext cx="5281200" cy="369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170" tIns="46990" rIns="90170" bIns="46990" rtlCol="0" anchor="b"/>
          <a:lstStyle/>
          <a:p>
            <a:pPr algn="l">
              <a:spcAft>
                <a:spcPct val="20000"/>
              </a:spcAft>
            </a:pPr>
            <a:r>
              <a:rPr sz="800">
                <a:solidFill>
                  <a:srgbClr val="0F283E"/>
                </a:solidFill>
                <a:latin typeface="Open Sans Light"/>
                <a:hlinkClick r:id="rId5" action="ppaction://hlinksldjump"/>
              </a:rPr>
              <a:t>Back to statistic</a:t>
            </a:r>
          </a:p>
        </p:txBody>
      </p:sp>
      <p:sp>
        <p:nvSpPr>
          <p:cNvPr id="7" name="New shape"/>
          <p:cNvSpPr/>
          <p:nvPr/>
        </p:nvSpPr>
        <p:spPr>
          <a:xfrm>
            <a:off x="6138000" y="1882800"/>
            <a:ext cx="5281200" cy="41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/>
          <a:lstStyle/>
          <a:p>
            <a:pPr algn="l">
              <a:spcAft>
                <a:spcPct val="20000"/>
              </a:spcAft>
            </a:pPr>
            <a:r>
              <a:rPr sz="1000" b="1">
                <a:solidFill>
                  <a:srgbClr val="0F283E"/>
                </a:solidFill>
                <a:latin typeface="Open Sans Light"/>
              </a:rPr>
              <a:t>Notes:</a:t>
            </a:r>
          </a:p>
          <a:p>
            <a:pPr algn="l"/>
            <a:endParaRPr sz="800">
              <a:solidFill>
                <a:srgbClr val="0F283E"/>
              </a:solidFill>
              <a:latin typeface="Open Sans Light"/>
            </a:endParaRPr>
          </a:p>
          <a:p>
            <a:pPr algn="l"/>
            <a:r>
              <a:rPr sz="800">
                <a:solidFill>
                  <a:srgbClr val="0F283E"/>
                </a:solidFill>
                <a:latin typeface="Open Sans Light"/>
              </a:rPr>
              <a:t>*Figures for 2013 to 2016 were taken from a different source, available here . A figure for 2017 was not available from either source that was used to create this statistic. **Forecast.</a:t>
            </a:r>
          </a:p>
        </p:txBody>
      </p:sp>
      <p:sp>
        <p:nvSpPr>
          <p:cNvPr id="8" name="New shape"/>
          <p:cNvSpPr/>
          <p:nvPr/>
        </p:nvSpPr>
        <p:spPr>
          <a:xfrm>
            <a:off x="676800" y="630000"/>
            <a:ext cx="10836000" cy="58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 fontScale="625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3200">
                <a:solidFill>
                  <a:srgbClr val="0A85E6"/>
                </a:solidFill>
                <a:latin typeface="Open Sans Light"/>
              </a:rPr>
              <a:t>Production capacity of acrylonitrile butadiene styrene worldwide from 2013 to 2023 (in million metric tons)</a:t>
            </a:r>
          </a:p>
        </p:txBody>
      </p:sp>
      <p:sp>
        <p:nvSpPr>
          <p:cNvPr id="9" name="New shape"/>
          <p:cNvSpPr/>
          <p:nvPr/>
        </p:nvSpPr>
        <p:spPr>
          <a:xfrm>
            <a:off x="676800" y="1231200"/>
            <a:ext cx="10836000" cy="327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rmAutofit fontScale="975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1600">
                <a:solidFill>
                  <a:srgbClr val="919191"/>
                </a:solidFill>
                <a:latin typeface="Open Sans"/>
              </a:rPr>
              <a:t>Global ABS production capacity 2013-2023</a:t>
            </a:r>
          </a:p>
        </p:txBody>
      </p:sp>
    </p:spTree>
  </p:cSld>
  <p:clrMapOvr>
    <a:masterClrMapping/>
  </p:clrMapOvr>
  <p:transition/>
  <p:timing/>
</p:sld>
</file>

<file path=ppt/slides/slide85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" name="New shape"/>
          <p:cNvSpPr/>
          <p:nvPr/>
        </p:nvSpPr>
        <p:spPr>
          <a:xfrm>
            <a:off x="10868400" y="6465600"/>
            <a:ext cx="752400" cy="154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New shape"/>
          <p:cNvSpPr/>
          <p:nvPr/>
        </p:nvSpPr>
        <p:spPr>
          <a:xfrm>
            <a:off x="763200" y="6465600"/>
            <a:ext cx="219600" cy="3996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New shape"/>
          <p:cNvSpPr/>
          <p:nvPr/>
        </p:nvSpPr>
        <p:spPr>
          <a:xfrm>
            <a:off x="8362800" y="6440400"/>
            <a:ext cx="2473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/>
          </a:bodyPr>
          <a:lstStyle/>
          <a:p>
            <a:pPr algn="r">
              <a:lnSpc>
                <a:spcPct val="100000"/>
              </a:lnSpc>
              <a:spcAft>
                <a:spcPct val="20000"/>
              </a:spcAft>
            </a:pPr>
            <a:r>
              <a:rPr sz="800">
                <a:solidFill>
                  <a:srgbClr val="555555"/>
                </a:solidFill>
                <a:latin typeface="Open Sans"/>
              </a:rPr>
              <a:t>References</a:t>
            </a:r>
          </a:p>
        </p:txBody>
      </p:sp>
      <p:sp>
        <p:nvSpPr>
          <p:cNvPr id="3" name="New shape"/>
          <p:cNvSpPr/>
          <p:nvPr/>
        </p:nvSpPr>
        <p:spPr>
          <a:xfrm>
            <a:off x="637200" y="6494400"/>
            <a:ext cx="457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/>
          <a:lstStyle/>
          <a:p>
            <a:pPr algn="ctr">
              <a:spcAft>
                <a:spcPct val="20000"/>
              </a:spcAft>
            </a:pPr>
            <a:r>
              <a:rPr sz="1000">
                <a:solidFill>
                  <a:srgbClr val="FFFFFF"/>
                </a:solidFill>
                <a:latin typeface="Open Sans"/>
              </a:rPr>
              <a:t>79</a:t>
            </a:r>
          </a:p>
        </p:txBody>
      </p:sp>
      <p:sp>
        <p:nvSpPr>
          <p:cNvPr id="4" name="New shape"/>
          <p:cNvSpPr/>
          <p:nvPr/>
        </p:nvSpPr>
        <p:spPr>
          <a:xfrm flipH="1">
            <a:off x="6048000" y="1882800"/>
            <a:ext cx="0" cy="4104000"/>
          </a:xfrm>
          <a:prstGeom prst="rect">
            <a:avLst/>
          </a:prstGeom>
          <a:solidFill>
            <a:srgbClr val="0F283E"/>
          </a:solidFill>
          <a:ln w="6350">
            <a:solidFill>
              <a:srgbClr val="0F28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New Table"/>
          <p:cNvGraphicFramePr>
            <a:graphicFrameLocks noGrp="1"/>
          </p:cNvGraphicFramePr>
          <p:nvPr/>
        </p:nvGraphicFramePr>
        <p:xfrm>
          <a:off x="676800" y="1882800"/>
          <a:ext cx="53340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000"/>
                <a:gridCol w="3556000"/>
              </a:tblGrid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sz="1000" b="1">
                          <a:solidFill>
                            <a:srgbClr val="0F283E"/>
                          </a:solidFill>
                          <a:latin typeface="Open Sans Light"/>
                        </a:rPr>
                        <a:t>Source and methodology information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  <a:alpha val="0"/>
                      </a:prstClr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B>
                      <a:solidFill>
                        <a:prstClr val="black">
                          <a:alpha val="0"/>
                          <a:alpha val="0"/>
                          <a:alpha val="0"/>
                        </a:prstClr>
                      </a:solidFill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Source(s)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Plastics Insight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Conducted by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Plastics Insight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Survey period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2016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Region(s)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Worldwide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Number of respondents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 i="1">
                          <a:solidFill>
                            <a:srgbClr val="0F283E"/>
                          </a:solidFill>
                          <a:latin typeface="Open Sans Light"/>
                        </a:rPr>
                        <a:t>n.a.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Age group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 i="1">
                          <a:solidFill>
                            <a:srgbClr val="0F283E"/>
                          </a:solidFill>
                          <a:latin typeface="Open Sans Light"/>
                        </a:rPr>
                        <a:t>n.a.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Special characteristics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 i="1">
                          <a:solidFill>
                            <a:srgbClr val="0F283E"/>
                          </a:solidFill>
                          <a:latin typeface="Open Sans Light"/>
                        </a:rPr>
                        <a:t>n.a.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Published by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Plastics Insight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Publication date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January 2018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Original source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plasticsinsight.com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Website URL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  <a:hlinkClick r:id="rId4"/>
                        </a:rPr>
                        <a:t>visit the website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</a:tbl>
          </a:graphicData>
        </a:graphic>
      </p:graphicFrame>
      <p:sp>
        <p:nvSpPr>
          <p:cNvPr id="6" name="New shape"/>
          <p:cNvSpPr/>
          <p:nvPr/>
        </p:nvSpPr>
        <p:spPr>
          <a:xfrm>
            <a:off x="6138000" y="5989975"/>
            <a:ext cx="5281200" cy="369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170" tIns="46990" rIns="90170" bIns="46990" rtlCol="0" anchor="b"/>
          <a:lstStyle/>
          <a:p>
            <a:pPr algn="l">
              <a:spcAft>
                <a:spcPct val="20000"/>
              </a:spcAft>
            </a:pPr>
            <a:r>
              <a:rPr sz="800">
                <a:solidFill>
                  <a:srgbClr val="0F283E"/>
                </a:solidFill>
                <a:latin typeface="Open Sans Light"/>
                <a:hlinkClick r:id="rId5" action="ppaction://hlinksldjump"/>
              </a:rPr>
              <a:t>Back to statistic</a:t>
            </a:r>
          </a:p>
        </p:txBody>
      </p:sp>
      <p:sp>
        <p:nvSpPr>
          <p:cNvPr id="7" name="New shape"/>
          <p:cNvSpPr/>
          <p:nvPr/>
        </p:nvSpPr>
        <p:spPr>
          <a:xfrm>
            <a:off x="6138000" y="1882800"/>
            <a:ext cx="5281200" cy="41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/>
          <a:lstStyle/>
          <a:p>
            <a:pPr algn="l">
              <a:spcAft>
                <a:spcPct val="20000"/>
              </a:spcAft>
            </a:pPr>
            <a:r>
              <a:rPr sz="1000" b="1">
                <a:solidFill>
                  <a:srgbClr val="0F283E"/>
                </a:solidFill>
                <a:latin typeface="Open Sans Light"/>
              </a:rPr>
              <a:t>Notes:</a:t>
            </a:r>
          </a:p>
          <a:p>
            <a:pPr algn="l"/>
            <a:endParaRPr sz="800">
              <a:solidFill>
                <a:srgbClr val="0F283E"/>
              </a:solidFill>
              <a:latin typeface="Open Sans Light"/>
            </a:endParaRPr>
          </a:p>
          <a:p>
            <a:pPr algn="l"/>
            <a:r>
              <a:rPr sz="800">
                <a:solidFill>
                  <a:srgbClr val="0F283E"/>
                </a:solidFill>
                <a:latin typeface="Open Sans Light"/>
              </a:rPr>
              <a:t>n.a.</a:t>
            </a:r>
          </a:p>
        </p:txBody>
      </p:sp>
      <p:sp>
        <p:nvSpPr>
          <p:cNvPr id="8" name="New shape"/>
          <p:cNvSpPr/>
          <p:nvPr/>
        </p:nvSpPr>
        <p:spPr>
          <a:xfrm>
            <a:off x="676800" y="630000"/>
            <a:ext cx="10836000" cy="58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 fontScale="625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3200">
                <a:solidFill>
                  <a:srgbClr val="0A85E6"/>
                </a:solidFill>
                <a:latin typeface="Open Sans Light"/>
              </a:rPr>
              <a:t>Distribution of acrylonitrile butadiene styrene production capacity worldwide in 2016, by region</a:t>
            </a:r>
          </a:p>
        </p:txBody>
      </p:sp>
      <p:sp>
        <p:nvSpPr>
          <p:cNvPr id="9" name="New shape"/>
          <p:cNvSpPr/>
          <p:nvPr/>
        </p:nvSpPr>
        <p:spPr>
          <a:xfrm>
            <a:off x="676800" y="1231200"/>
            <a:ext cx="10836000" cy="327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rmAutofit fontScale="975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1600">
                <a:solidFill>
                  <a:srgbClr val="919191"/>
                </a:solidFill>
                <a:latin typeface="Open Sans"/>
              </a:rPr>
              <a:t>Global ABS production distribution by region 2016</a:t>
            </a:r>
          </a:p>
        </p:txBody>
      </p:sp>
    </p:spTree>
  </p:cSld>
  <p:clrMapOvr>
    <a:masterClrMapping/>
  </p:clrMapOvr>
  <p:transition/>
  <p:timing/>
</p:sld>
</file>

<file path=ppt/slides/slide86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" name="New shape"/>
          <p:cNvSpPr/>
          <p:nvPr/>
        </p:nvSpPr>
        <p:spPr>
          <a:xfrm>
            <a:off x="10868400" y="6465600"/>
            <a:ext cx="752400" cy="154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New shape"/>
          <p:cNvSpPr/>
          <p:nvPr/>
        </p:nvSpPr>
        <p:spPr>
          <a:xfrm>
            <a:off x="763200" y="6465600"/>
            <a:ext cx="219600" cy="3996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New shape"/>
          <p:cNvSpPr/>
          <p:nvPr/>
        </p:nvSpPr>
        <p:spPr>
          <a:xfrm>
            <a:off x="8362800" y="6440400"/>
            <a:ext cx="2473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/>
          </a:bodyPr>
          <a:lstStyle/>
          <a:p>
            <a:pPr algn="r">
              <a:lnSpc>
                <a:spcPct val="100000"/>
              </a:lnSpc>
              <a:spcAft>
                <a:spcPct val="20000"/>
              </a:spcAft>
            </a:pPr>
            <a:r>
              <a:rPr sz="800">
                <a:solidFill>
                  <a:srgbClr val="555555"/>
                </a:solidFill>
                <a:latin typeface="Open Sans"/>
              </a:rPr>
              <a:t>References</a:t>
            </a:r>
          </a:p>
        </p:txBody>
      </p:sp>
      <p:sp>
        <p:nvSpPr>
          <p:cNvPr id="3" name="New shape"/>
          <p:cNvSpPr/>
          <p:nvPr/>
        </p:nvSpPr>
        <p:spPr>
          <a:xfrm>
            <a:off x="637200" y="6494400"/>
            <a:ext cx="457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/>
          <a:lstStyle/>
          <a:p>
            <a:pPr algn="ctr">
              <a:spcAft>
                <a:spcPct val="20000"/>
              </a:spcAft>
            </a:pPr>
            <a:r>
              <a:rPr sz="1000">
                <a:solidFill>
                  <a:srgbClr val="FFFFFF"/>
                </a:solidFill>
                <a:latin typeface="Open Sans"/>
              </a:rPr>
              <a:t>80</a:t>
            </a:r>
          </a:p>
        </p:txBody>
      </p:sp>
      <p:sp>
        <p:nvSpPr>
          <p:cNvPr id="4" name="New shape"/>
          <p:cNvSpPr/>
          <p:nvPr/>
        </p:nvSpPr>
        <p:spPr>
          <a:xfrm flipH="1">
            <a:off x="6048000" y="1882800"/>
            <a:ext cx="0" cy="4104000"/>
          </a:xfrm>
          <a:prstGeom prst="rect">
            <a:avLst/>
          </a:prstGeom>
          <a:solidFill>
            <a:srgbClr val="0F283E"/>
          </a:solidFill>
          <a:ln w="6350">
            <a:solidFill>
              <a:srgbClr val="0F28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New Table"/>
          <p:cNvGraphicFramePr>
            <a:graphicFrameLocks noGrp="1"/>
          </p:cNvGraphicFramePr>
          <p:nvPr/>
        </p:nvGraphicFramePr>
        <p:xfrm>
          <a:off x="676800" y="1882800"/>
          <a:ext cx="5334000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000"/>
                <a:gridCol w="3556000"/>
              </a:tblGrid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sz="1000" b="1">
                          <a:solidFill>
                            <a:srgbClr val="0F283E"/>
                          </a:solidFill>
                          <a:latin typeface="Open Sans Light"/>
                        </a:rPr>
                        <a:t>Source and methodology information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  <a:alpha val="0"/>
                      </a:prstClr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B>
                      <a:solidFill>
                        <a:prstClr val="black">
                          <a:alpha val="0"/>
                          <a:alpha val="0"/>
                          <a:alpha val="0"/>
                        </a:prstClr>
                      </a:solidFill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Source(s)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  <a:hlinkClick r:id="rId4"/>
                        </a:rPr>
                        <a:t>Ineos Styrolution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Conducted by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  <a:hlinkClick r:id="rId4"/>
                        </a:rPr>
                        <a:t>Ineos Styrolution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Survey period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2012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Region(s)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Worldwide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Number of respondents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 i="1">
                          <a:solidFill>
                            <a:srgbClr val="0F283E"/>
                          </a:solidFill>
                          <a:latin typeface="Open Sans Light"/>
                        </a:rPr>
                        <a:t>n.a.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Age group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 i="1">
                          <a:solidFill>
                            <a:srgbClr val="0F283E"/>
                          </a:solidFill>
                          <a:latin typeface="Open Sans Light"/>
                        </a:rPr>
                        <a:t>n.a.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Special characteristics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 i="1">
                          <a:solidFill>
                            <a:srgbClr val="0F283E"/>
                          </a:solidFill>
                          <a:latin typeface="Open Sans Light"/>
                        </a:rPr>
                        <a:t>n.a.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Published by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  <a:hlinkClick r:id="rId4"/>
                        </a:rPr>
                        <a:t>Ineos Styrolution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Publication date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September 2013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Original source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Global Styrene Market - Key Factors Influencing the Future Landscape, page 14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Website URL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  <a:hlinkClick r:id="rId5"/>
                        </a:rPr>
                        <a:t>visit the website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</a:tbl>
          </a:graphicData>
        </a:graphic>
      </p:graphicFrame>
      <p:sp>
        <p:nvSpPr>
          <p:cNvPr id="6" name="New shape"/>
          <p:cNvSpPr/>
          <p:nvPr/>
        </p:nvSpPr>
        <p:spPr>
          <a:xfrm>
            <a:off x="6138000" y="5989975"/>
            <a:ext cx="5281200" cy="369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170" tIns="46990" rIns="90170" bIns="46990" rtlCol="0" anchor="b"/>
          <a:lstStyle/>
          <a:p>
            <a:pPr algn="l">
              <a:spcAft>
                <a:spcPct val="20000"/>
              </a:spcAft>
            </a:pPr>
            <a:r>
              <a:rPr sz="800">
                <a:solidFill>
                  <a:srgbClr val="0F283E"/>
                </a:solidFill>
                <a:latin typeface="Open Sans Light"/>
                <a:hlinkClick r:id="rId6" action="ppaction://hlinksldjump"/>
              </a:rPr>
              <a:t>Back to statistic</a:t>
            </a:r>
          </a:p>
        </p:txBody>
      </p:sp>
      <p:sp>
        <p:nvSpPr>
          <p:cNvPr id="7" name="New shape"/>
          <p:cNvSpPr/>
          <p:nvPr/>
        </p:nvSpPr>
        <p:spPr>
          <a:xfrm>
            <a:off x="6138000" y="1882800"/>
            <a:ext cx="5281200" cy="41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/>
          <a:lstStyle/>
          <a:p>
            <a:pPr algn="l">
              <a:spcAft>
                <a:spcPct val="20000"/>
              </a:spcAft>
            </a:pPr>
            <a:r>
              <a:rPr sz="1000" b="1">
                <a:solidFill>
                  <a:srgbClr val="0F283E"/>
                </a:solidFill>
                <a:latin typeface="Open Sans Light"/>
              </a:rPr>
              <a:t>Notes:</a:t>
            </a:r>
          </a:p>
          <a:p>
            <a:pPr algn="l"/>
            <a:endParaRPr sz="800">
              <a:solidFill>
                <a:srgbClr val="0F283E"/>
              </a:solidFill>
              <a:latin typeface="Open Sans Light"/>
            </a:endParaRPr>
          </a:p>
          <a:p>
            <a:pPr algn="l"/>
            <a:r>
              <a:rPr sz="800">
                <a:solidFill>
                  <a:srgbClr val="0F283E"/>
                </a:solidFill>
                <a:latin typeface="Open Sans Light"/>
              </a:rPr>
              <a:t>* Original source did not specify the exact composition of these regions.</a:t>
            </a:r>
          </a:p>
        </p:txBody>
      </p:sp>
      <p:sp>
        <p:nvSpPr>
          <p:cNvPr id="8" name="New shape"/>
          <p:cNvSpPr/>
          <p:nvPr/>
        </p:nvSpPr>
        <p:spPr>
          <a:xfrm>
            <a:off x="676800" y="630000"/>
            <a:ext cx="10836000" cy="58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 fontScale="775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3200">
                <a:solidFill>
                  <a:srgbClr val="0A85E6"/>
                </a:solidFill>
                <a:latin typeface="Open Sans Light"/>
              </a:rPr>
              <a:t>Distribution of the forecasted global demand for styrene in 2020, by region</a:t>
            </a:r>
          </a:p>
        </p:txBody>
      </p:sp>
      <p:sp>
        <p:nvSpPr>
          <p:cNvPr id="9" name="New shape"/>
          <p:cNvSpPr/>
          <p:nvPr/>
        </p:nvSpPr>
        <p:spPr>
          <a:xfrm>
            <a:off x="676800" y="1231200"/>
            <a:ext cx="10836000" cy="327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rmAutofit fontScale="975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1600">
                <a:solidFill>
                  <a:srgbClr val="919191"/>
                </a:solidFill>
                <a:latin typeface="Open Sans"/>
              </a:rPr>
              <a:t>Forecasted global demand distribution for styrene by region 2020</a:t>
            </a:r>
          </a:p>
        </p:txBody>
      </p:sp>
    </p:spTree>
  </p:cSld>
  <p:clrMapOvr>
    <a:masterClrMapping/>
  </p:clrMapOvr>
  <p:transition/>
  <p:timing/>
</p:sld>
</file>

<file path=ppt/slides/slide87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" name="New shape"/>
          <p:cNvSpPr/>
          <p:nvPr/>
        </p:nvSpPr>
        <p:spPr>
          <a:xfrm>
            <a:off x="10868400" y="6465600"/>
            <a:ext cx="752400" cy="154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New shape"/>
          <p:cNvSpPr/>
          <p:nvPr/>
        </p:nvSpPr>
        <p:spPr>
          <a:xfrm>
            <a:off x="763200" y="6465600"/>
            <a:ext cx="219600" cy="3996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New shape"/>
          <p:cNvSpPr/>
          <p:nvPr/>
        </p:nvSpPr>
        <p:spPr>
          <a:xfrm>
            <a:off x="8362800" y="6440400"/>
            <a:ext cx="2473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/>
          </a:bodyPr>
          <a:lstStyle/>
          <a:p>
            <a:pPr algn="r">
              <a:lnSpc>
                <a:spcPct val="100000"/>
              </a:lnSpc>
              <a:spcAft>
                <a:spcPct val="20000"/>
              </a:spcAft>
            </a:pPr>
            <a:r>
              <a:rPr sz="800">
                <a:solidFill>
                  <a:srgbClr val="555555"/>
                </a:solidFill>
                <a:latin typeface="Open Sans"/>
              </a:rPr>
              <a:t>References</a:t>
            </a:r>
          </a:p>
        </p:txBody>
      </p:sp>
      <p:sp>
        <p:nvSpPr>
          <p:cNvPr id="3" name="New shape"/>
          <p:cNvSpPr/>
          <p:nvPr/>
        </p:nvSpPr>
        <p:spPr>
          <a:xfrm>
            <a:off x="637200" y="6494400"/>
            <a:ext cx="457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/>
          <a:lstStyle/>
          <a:p>
            <a:pPr algn="ctr">
              <a:spcAft>
                <a:spcPct val="20000"/>
              </a:spcAft>
            </a:pPr>
            <a:r>
              <a:rPr sz="1000">
                <a:solidFill>
                  <a:srgbClr val="FFFFFF"/>
                </a:solidFill>
                <a:latin typeface="Open Sans"/>
              </a:rPr>
              <a:t>81</a:t>
            </a:r>
          </a:p>
        </p:txBody>
      </p:sp>
      <p:sp>
        <p:nvSpPr>
          <p:cNvPr id="4" name="New shape"/>
          <p:cNvSpPr/>
          <p:nvPr/>
        </p:nvSpPr>
        <p:spPr>
          <a:xfrm flipH="1">
            <a:off x="6048000" y="1882800"/>
            <a:ext cx="0" cy="4104000"/>
          </a:xfrm>
          <a:prstGeom prst="rect">
            <a:avLst/>
          </a:prstGeom>
          <a:solidFill>
            <a:srgbClr val="0F283E"/>
          </a:solidFill>
          <a:ln w="6350">
            <a:solidFill>
              <a:srgbClr val="0F28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New Table"/>
          <p:cNvGraphicFramePr>
            <a:graphicFrameLocks noGrp="1"/>
          </p:cNvGraphicFramePr>
          <p:nvPr/>
        </p:nvGraphicFramePr>
        <p:xfrm>
          <a:off x="676800" y="1882800"/>
          <a:ext cx="53340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000"/>
                <a:gridCol w="3556000"/>
              </a:tblGrid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sz="1000" b="1">
                          <a:solidFill>
                            <a:srgbClr val="0F283E"/>
                          </a:solidFill>
                          <a:latin typeface="Open Sans Light"/>
                        </a:rPr>
                        <a:t>Source and methodology information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  <a:alpha val="0"/>
                      </a:prstClr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B>
                      <a:solidFill>
                        <a:prstClr val="black">
                          <a:alpha val="0"/>
                          <a:alpha val="0"/>
                          <a:alpha val="0"/>
                        </a:prstClr>
                      </a:solidFill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Source(s)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Transparency Market Research</a:t>
                      </a:r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; </a:t>
                      </a:r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MarketWatch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Conducted by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Transparency Market Research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Survey period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2014 to 2016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Region(s)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Worldwide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Number of respondents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 i="1">
                          <a:solidFill>
                            <a:srgbClr val="0F283E"/>
                          </a:solidFill>
                          <a:latin typeface="Open Sans Light"/>
                        </a:rPr>
                        <a:t>n.a.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Age group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 i="1">
                          <a:solidFill>
                            <a:srgbClr val="0F283E"/>
                          </a:solidFill>
                          <a:latin typeface="Open Sans Light"/>
                        </a:rPr>
                        <a:t>n.a.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Special characteristics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 i="1">
                          <a:solidFill>
                            <a:srgbClr val="0F283E"/>
                          </a:solidFill>
                          <a:latin typeface="Open Sans Light"/>
                        </a:rPr>
                        <a:t>n.a.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Published by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MarketWatch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Publication date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April 2016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Original source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marketwatch.com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Website URL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  <a:hlinkClick r:id="rId4"/>
                        </a:rPr>
                        <a:t>visit the website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</a:tbl>
          </a:graphicData>
        </a:graphic>
      </p:graphicFrame>
      <p:sp>
        <p:nvSpPr>
          <p:cNvPr id="6" name="New shape"/>
          <p:cNvSpPr/>
          <p:nvPr/>
        </p:nvSpPr>
        <p:spPr>
          <a:xfrm>
            <a:off x="6138000" y="5989975"/>
            <a:ext cx="5281200" cy="369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170" tIns="46990" rIns="90170" bIns="46990" rtlCol="0" anchor="b"/>
          <a:lstStyle/>
          <a:p>
            <a:pPr algn="l">
              <a:spcAft>
                <a:spcPct val="20000"/>
              </a:spcAft>
            </a:pPr>
            <a:r>
              <a:rPr sz="800">
                <a:solidFill>
                  <a:srgbClr val="0F283E"/>
                </a:solidFill>
                <a:latin typeface="Open Sans Light"/>
                <a:hlinkClick r:id="rId5" action="ppaction://hlinksldjump"/>
              </a:rPr>
              <a:t>Back to statistic</a:t>
            </a:r>
          </a:p>
        </p:txBody>
      </p:sp>
      <p:sp>
        <p:nvSpPr>
          <p:cNvPr id="7" name="New shape"/>
          <p:cNvSpPr/>
          <p:nvPr/>
        </p:nvSpPr>
        <p:spPr>
          <a:xfrm>
            <a:off x="6138000" y="1882800"/>
            <a:ext cx="5281200" cy="41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/>
          <a:lstStyle/>
          <a:p>
            <a:pPr algn="l">
              <a:spcAft>
                <a:spcPct val="20000"/>
              </a:spcAft>
            </a:pPr>
            <a:r>
              <a:rPr sz="1000" b="1">
                <a:solidFill>
                  <a:srgbClr val="0F283E"/>
                </a:solidFill>
                <a:latin typeface="Open Sans Light"/>
              </a:rPr>
              <a:t>Notes:</a:t>
            </a:r>
          </a:p>
          <a:p>
            <a:pPr algn="l"/>
            <a:endParaRPr sz="800">
              <a:solidFill>
                <a:srgbClr val="0F283E"/>
              </a:solidFill>
              <a:latin typeface="Open Sans Light"/>
            </a:endParaRPr>
          </a:p>
          <a:p>
            <a:pPr algn="l"/>
            <a:r>
              <a:rPr sz="800">
                <a:solidFill>
                  <a:srgbClr val="0F283E"/>
                </a:solidFill>
                <a:latin typeface="Open Sans Light"/>
              </a:rPr>
              <a:t>* Forecast</a:t>
            </a:r>
          </a:p>
        </p:txBody>
      </p:sp>
      <p:sp>
        <p:nvSpPr>
          <p:cNvPr id="8" name="New shape"/>
          <p:cNvSpPr/>
          <p:nvPr/>
        </p:nvSpPr>
        <p:spPr>
          <a:xfrm>
            <a:off x="676800" y="630000"/>
            <a:ext cx="10836000" cy="58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 fontScale="625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3200">
                <a:solidFill>
                  <a:srgbClr val="0A85E6"/>
                </a:solidFill>
                <a:latin typeface="Open Sans Light"/>
              </a:rPr>
              <a:t>Projected global market size for recycled plastic and waste to oil in 2014 and 2024 (in million U.S. dollars)</a:t>
            </a:r>
          </a:p>
        </p:txBody>
      </p:sp>
      <p:sp>
        <p:nvSpPr>
          <p:cNvPr id="9" name="New shape"/>
          <p:cNvSpPr/>
          <p:nvPr/>
        </p:nvSpPr>
        <p:spPr>
          <a:xfrm>
            <a:off x="676800" y="1231200"/>
            <a:ext cx="10836000" cy="327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rmAutofit fontScale="975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1600">
                <a:solidFill>
                  <a:srgbClr val="919191"/>
                </a:solidFill>
                <a:latin typeface="Open Sans"/>
              </a:rPr>
              <a:t>Global market for recycled plastic and waste to oil 2014-2024</a:t>
            </a:r>
          </a:p>
        </p:txBody>
      </p:sp>
    </p:spTree>
  </p:cSld>
  <p:clrMapOvr>
    <a:masterClrMapping/>
  </p:clrMapOvr>
  <p:transition/>
  <p:timing/>
</p:sld>
</file>

<file path=ppt/slides/slide88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" name="New shape"/>
          <p:cNvSpPr/>
          <p:nvPr/>
        </p:nvSpPr>
        <p:spPr>
          <a:xfrm>
            <a:off x="10868400" y="6465600"/>
            <a:ext cx="752400" cy="154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New shape"/>
          <p:cNvSpPr/>
          <p:nvPr/>
        </p:nvSpPr>
        <p:spPr>
          <a:xfrm>
            <a:off x="763200" y="6465600"/>
            <a:ext cx="219600" cy="3996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New shape"/>
          <p:cNvSpPr/>
          <p:nvPr/>
        </p:nvSpPr>
        <p:spPr>
          <a:xfrm>
            <a:off x="8362800" y="6440400"/>
            <a:ext cx="2473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/>
          </a:bodyPr>
          <a:lstStyle/>
          <a:p>
            <a:pPr algn="r">
              <a:lnSpc>
                <a:spcPct val="100000"/>
              </a:lnSpc>
              <a:spcAft>
                <a:spcPct val="20000"/>
              </a:spcAft>
            </a:pPr>
            <a:r>
              <a:rPr sz="800">
                <a:solidFill>
                  <a:srgbClr val="555555"/>
                </a:solidFill>
                <a:latin typeface="Open Sans"/>
              </a:rPr>
              <a:t>References</a:t>
            </a:r>
          </a:p>
        </p:txBody>
      </p:sp>
      <p:sp>
        <p:nvSpPr>
          <p:cNvPr id="3" name="New shape"/>
          <p:cNvSpPr/>
          <p:nvPr/>
        </p:nvSpPr>
        <p:spPr>
          <a:xfrm>
            <a:off x="637200" y="6494400"/>
            <a:ext cx="457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/>
          <a:lstStyle/>
          <a:p>
            <a:pPr algn="ctr">
              <a:spcAft>
                <a:spcPct val="20000"/>
              </a:spcAft>
            </a:pPr>
            <a:r>
              <a:rPr sz="1000">
                <a:solidFill>
                  <a:srgbClr val="FFFFFF"/>
                </a:solidFill>
                <a:latin typeface="Open Sans"/>
              </a:rPr>
              <a:t>82</a:t>
            </a:r>
          </a:p>
        </p:txBody>
      </p:sp>
      <p:sp>
        <p:nvSpPr>
          <p:cNvPr id="4" name="New shape"/>
          <p:cNvSpPr/>
          <p:nvPr/>
        </p:nvSpPr>
        <p:spPr>
          <a:xfrm flipH="1">
            <a:off x="6048000" y="1882800"/>
            <a:ext cx="0" cy="4104000"/>
          </a:xfrm>
          <a:prstGeom prst="rect">
            <a:avLst/>
          </a:prstGeom>
          <a:solidFill>
            <a:srgbClr val="0F283E"/>
          </a:solidFill>
          <a:ln w="6350">
            <a:solidFill>
              <a:srgbClr val="0F28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New Table"/>
          <p:cNvGraphicFramePr>
            <a:graphicFrameLocks noGrp="1"/>
          </p:cNvGraphicFramePr>
          <p:nvPr/>
        </p:nvGraphicFramePr>
        <p:xfrm>
          <a:off x="676800" y="1882800"/>
          <a:ext cx="53340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000"/>
                <a:gridCol w="3556000"/>
              </a:tblGrid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sz="1000" b="1">
                          <a:solidFill>
                            <a:srgbClr val="0F283E"/>
                          </a:solidFill>
                          <a:latin typeface="Open Sans Light"/>
                        </a:rPr>
                        <a:t>Source and methodology information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  <a:alpha val="0"/>
                      </a:prstClr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B>
                      <a:solidFill>
                        <a:prstClr val="black">
                          <a:alpha val="0"/>
                          <a:alpha val="0"/>
                          <a:alpha val="0"/>
                        </a:prstClr>
                      </a:solidFill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Source(s)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Transparency Market Research</a:t>
                      </a:r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; </a:t>
                      </a:r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MarketWatch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Conducted by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Transparency Market Research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Survey period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2014 to 2016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Region(s)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Worldwide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Number of respondents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 i="1">
                          <a:solidFill>
                            <a:srgbClr val="0F283E"/>
                          </a:solidFill>
                          <a:latin typeface="Open Sans Light"/>
                        </a:rPr>
                        <a:t>n.a.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Age group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 i="1">
                          <a:solidFill>
                            <a:srgbClr val="0F283E"/>
                          </a:solidFill>
                          <a:latin typeface="Open Sans Light"/>
                        </a:rPr>
                        <a:t>n.a.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Special characteristics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 i="1">
                          <a:solidFill>
                            <a:srgbClr val="0F283E"/>
                          </a:solidFill>
                          <a:latin typeface="Open Sans Light"/>
                        </a:rPr>
                        <a:t>n.a.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Published by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MarketWatch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Publication date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April 2016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Original source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marketwatch.com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Website URL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  <a:hlinkClick r:id="rId4"/>
                        </a:rPr>
                        <a:t>visit the website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</a:tbl>
          </a:graphicData>
        </a:graphic>
      </p:graphicFrame>
      <p:sp>
        <p:nvSpPr>
          <p:cNvPr id="6" name="New shape"/>
          <p:cNvSpPr/>
          <p:nvPr/>
        </p:nvSpPr>
        <p:spPr>
          <a:xfrm>
            <a:off x="6138000" y="5989975"/>
            <a:ext cx="5281200" cy="369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170" tIns="46990" rIns="90170" bIns="46990" rtlCol="0" anchor="b"/>
          <a:lstStyle/>
          <a:p>
            <a:pPr algn="l">
              <a:spcAft>
                <a:spcPct val="20000"/>
              </a:spcAft>
            </a:pPr>
            <a:r>
              <a:rPr sz="800">
                <a:solidFill>
                  <a:srgbClr val="0F283E"/>
                </a:solidFill>
                <a:latin typeface="Open Sans Light"/>
                <a:hlinkClick r:id="rId5" action="ppaction://hlinksldjump"/>
              </a:rPr>
              <a:t>Back to statistic</a:t>
            </a:r>
          </a:p>
        </p:txBody>
      </p:sp>
      <p:sp>
        <p:nvSpPr>
          <p:cNvPr id="7" name="New shape"/>
          <p:cNvSpPr/>
          <p:nvPr/>
        </p:nvSpPr>
        <p:spPr>
          <a:xfrm>
            <a:off x="6138000" y="1882800"/>
            <a:ext cx="5281200" cy="41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/>
          <a:lstStyle/>
          <a:p>
            <a:pPr algn="l">
              <a:spcAft>
                <a:spcPct val="20000"/>
              </a:spcAft>
            </a:pPr>
            <a:r>
              <a:rPr sz="1000" b="1">
                <a:solidFill>
                  <a:srgbClr val="0F283E"/>
                </a:solidFill>
                <a:latin typeface="Open Sans Light"/>
              </a:rPr>
              <a:t>Notes:</a:t>
            </a:r>
          </a:p>
          <a:p>
            <a:pPr algn="l"/>
            <a:endParaRPr sz="800">
              <a:solidFill>
                <a:srgbClr val="0F283E"/>
              </a:solidFill>
              <a:latin typeface="Open Sans Light"/>
            </a:endParaRPr>
          </a:p>
          <a:p>
            <a:pPr algn="l"/>
            <a:r>
              <a:rPr sz="800">
                <a:solidFill>
                  <a:srgbClr val="0F283E"/>
                </a:solidFill>
                <a:latin typeface="Open Sans Light"/>
              </a:rPr>
              <a:t>* Forecast</a:t>
            </a:r>
          </a:p>
        </p:txBody>
      </p:sp>
      <p:sp>
        <p:nvSpPr>
          <p:cNvPr id="8" name="New shape"/>
          <p:cNvSpPr/>
          <p:nvPr/>
        </p:nvSpPr>
        <p:spPr>
          <a:xfrm>
            <a:off x="676800" y="630000"/>
            <a:ext cx="10836000" cy="58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 fontScale="625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3200">
                <a:solidFill>
                  <a:srgbClr val="0A85E6"/>
                </a:solidFill>
                <a:latin typeface="Open Sans Light"/>
              </a:rPr>
              <a:t>Projected global market size for recycled plastic and waste to oil in 2014 and 2024 (in million U.S. dollars)</a:t>
            </a:r>
          </a:p>
        </p:txBody>
      </p:sp>
      <p:sp>
        <p:nvSpPr>
          <p:cNvPr id="9" name="New shape"/>
          <p:cNvSpPr/>
          <p:nvPr/>
        </p:nvSpPr>
        <p:spPr>
          <a:xfrm>
            <a:off x="676800" y="1231200"/>
            <a:ext cx="10836000" cy="327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rmAutofit fontScale="975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1600">
                <a:solidFill>
                  <a:srgbClr val="919191"/>
                </a:solidFill>
                <a:latin typeface="Open Sans"/>
              </a:rPr>
              <a:t>Global market for recycled plastic and waste to oil 2014-2024</a:t>
            </a:r>
          </a:p>
        </p:txBody>
      </p:sp>
    </p:spTree>
  </p:cSld>
  <p:clrMapOvr>
    <a:masterClrMapping/>
  </p:clrMapOvr>
  <p:transition/>
  <p:timing/>
</p:sld>
</file>

<file path=ppt/slides/slide9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" name="New shape"/>
          <p:cNvSpPr/>
          <p:nvPr/>
        </p:nvSpPr>
        <p:spPr>
          <a:xfrm>
            <a:off x="10868400" y="6465600"/>
            <a:ext cx="752400" cy="154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New shape"/>
          <p:cNvSpPr/>
          <p:nvPr/>
        </p:nvSpPr>
        <p:spPr>
          <a:xfrm>
            <a:off x="763200" y="6465600"/>
            <a:ext cx="219600" cy="3996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New shape"/>
          <p:cNvSpPr/>
          <p:nvPr/>
        </p:nvSpPr>
        <p:spPr>
          <a:xfrm>
            <a:off x="8362800" y="6440400"/>
            <a:ext cx="2473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/>
          </a:bodyPr>
          <a:lstStyle/>
          <a:p>
            <a:pPr algn="r">
              <a:lnSpc>
                <a:spcPct val="100000"/>
              </a:lnSpc>
              <a:spcAft>
                <a:spcPct val="20000"/>
              </a:spcAft>
            </a:pPr>
            <a:r>
              <a:rPr sz="800">
                <a:solidFill>
                  <a:srgbClr val="555555"/>
                </a:solidFill>
                <a:latin typeface="Open Sans"/>
              </a:rPr>
              <a:t>Global overview</a:t>
            </a:r>
          </a:p>
        </p:txBody>
      </p:sp>
      <p:graphicFrame>
        <p:nvGraphicFramePr>
          <p:cNvPr id="3" name="ChartObject"/>
          <p:cNvGraphicFramePr/>
          <p:nvPr/>
        </p:nvGraphicFramePr>
        <p:xfrm>
          <a:off x="676800" y="2098700"/>
          <a:ext cx="10742400" cy="38881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4" name="New shape"/>
          <p:cNvSpPr/>
          <p:nvPr/>
        </p:nvSpPr>
        <p:spPr>
          <a:xfrm>
            <a:off x="4809750" y="1882800"/>
            <a:ext cx="2476500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170" tIns="46990" rIns="90170" bIns="46990" rtlCol="0" anchor="t"/>
          <a:lstStyle/>
          <a:p>
            <a:pPr algn="ctr">
              <a:spcAft>
                <a:spcPct val="20000"/>
              </a:spcAft>
            </a:pPr>
            <a:r>
              <a:rPr sz="1000">
                <a:solidFill>
                  <a:srgbClr val="0F283E"/>
                </a:solidFill>
                <a:latin typeface="Open Sans Light"/>
              </a:rPr>
              <a:t>Share of global production</a:t>
            </a:r>
          </a:p>
        </p:txBody>
      </p:sp>
      <p:sp>
        <p:nvSpPr>
          <p:cNvPr id="5" name="New shape"/>
          <p:cNvSpPr/>
          <p:nvPr/>
        </p:nvSpPr>
        <p:spPr>
          <a:xfrm>
            <a:off x="1044000" y="5986800"/>
            <a:ext cx="8280000" cy="73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800" b="1">
                <a:solidFill>
                  <a:srgbClr val="555555"/>
                </a:solidFill>
                <a:latin typeface="Open Sans"/>
              </a:rPr>
              <a:t>Note: </a:t>
            </a:r>
            <a:r>
              <a:rPr sz="800">
                <a:solidFill>
                  <a:srgbClr val="555555"/>
                </a:solidFill>
                <a:latin typeface="Open Sans"/>
              </a:rPr>
              <a:t> Worldwide</a:t>
            </a:r>
          </a:p>
          <a:p>
            <a:pPr algn="l"/>
            <a:r>
              <a:rPr sz="800">
                <a:solidFill>
                  <a:srgbClr val="555555"/>
                </a:solidFill>
                <a:latin typeface="Open Sans"/>
              </a:rPr>
              <a:t>Further information regarding this statistic can be found on </a:t>
            </a:r>
            <a:r>
              <a:rPr sz="800">
                <a:solidFill>
                  <a:srgbClr val="555555"/>
                </a:solidFill>
                <a:latin typeface="Open Sans"/>
                <a:hlinkClick r:id="rId5" action="ppaction://hlinksldjump"/>
              </a:rPr>
              <a:t>page 48</a:t>
            </a:r>
            <a:r>
              <a:rPr sz="800">
                <a:solidFill>
                  <a:srgbClr val="555555"/>
                </a:solidFill>
                <a:latin typeface="Open Sans"/>
              </a:rPr>
              <a:t>.</a:t>
            </a:r>
          </a:p>
          <a:p>
            <a:pPr algn="l"/>
            <a:r>
              <a:rPr sz="800" b="1">
                <a:solidFill>
                  <a:srgbClr val="555555"/>
                </a:solidFill>
                <a:latin typeface="Open Sans"/>
              </a:rPr>
              <a:t>Source(s): </a:t>
            </a:r>
            <a:r>
              <a:rPr sz="800">
                <a:solidFill>
                  <a:srgbClr val="555555"/>
                </a:solidFill>
                <a:latin typeface="Open Sans"/>
              </a:rPr>
              <a:t>PlasticsEurope (PEMRG); Conversio; </a:t>
            </a:r>
            <a:r>
              <a:rPr sz="800">
                <a:solidFill>
                  <a:srgbClr val="555555"/>
                </a:solidFill>
                <a:latin typeface="Open Sans"/>
                <a:hlinkClick r:id="rId6"/>
              </a:rPr>
              <a:t>ID 281126</a:t>
            </a:r>
          </a:p>
        </p:txBody>
      </p:sp>
      <p:sp>
        <p:nvSpPr>
          <p:cNvPr id="6" name="New shape"/>
          <p:cNvSpPr/>
          <p:nvPr/>
        </p:nvSpPr>
        <p:spPr>
          <a:xfrm>
            <a:off x="637200" y="6494400"/>
            <a:ext cx="457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/>
          <a:lstStyle/>
          <a:p>
            <a:pPr algn="ctr">
              <a:spcAft>
                <a:spcPct val="20000"/>
              </a:spcAft>
            </a:pPr>
            <a:r>
              <a:rPr sz="1000">
                <a:solidFill>
                  <a:srgbClr val="FFFFFF"/>
                </a:solidFill>
                <a:latin typeface="Open Sans"/>
              </a:rPr>
              <a:t>3</a:t>
            </a:r>
          </a:p>
        </p:txBody>
      </p:sp>
      <p:sp>
        <p:nvSpPr>
          <p:cNvPr id="7" name="New shape"/>
          <p:cNvSpPr/>
          <p:nvPr/>
        </p:nvSpPr>
        <p:spPr>
          <a:xfrm>
            <a:off x="676800" y="630000"/>
            <a:ext cx="10836000" cy="58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 fontScale="850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3200">
                <a:solidFill>
                  <a:srgbClr val="0A85E6"/>
                </a:solidFill>
                <a:latin typeface="Open Sans Light"/>
              </a:rPr>
              <a:t>Distribution of global plastic materials production in 2018, by region*</a:t>
            </a:r>
          </a:p>
        </p:txBody>
      </p:sp>
      <p:sp>
        <p:nvSpPr>
          <p:cNvPr id="8" name="New shape"/>
          <p:cNvSpPr/>
          <p:nvPr/>
        </p:nvSpPr>
        <p:spPr>
          <a:xfrm>
            <a:off x="676800" y="1231200"/>
            <a:ext cx="10836000" cy="327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rmAutofit fontScale="975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1600">
                <a:solidFill>
                  <a:srgbClr val="919191"/>
                </a:solidFill>
                <a:latin typeface="Open Sans"/>
              </a:rPr>
              <a:t>Plastic material production worldwide by region 2018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19.10.14"/>
  <p:tag name="AS_TITLE" val="Aspose.Slides for .NET 4.0 Client Profile"/>
  <p:tag name="AS_VERSION" val="19.1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630</Paragraphs>
  <Slides>88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baseType="lpstr" size="93">
      <vt:lpstr>Arial</vt:lpstr>
      <vt:lpstr>Calibri</vt:lpstr>
      <vt:lpstr>Open Sans</vt:lpstr>
      <vt:lpstr>Open Sans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.NET</Application>
  <AppVersion>19.1000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2020-01-20T11:04:23.254</cp:lastPrinted>
  <dcterms:created xsi:type="dcterms:W3CDTF">2020-01-20T10:04:23Z</dcterms:created>
  <dcterms:modified xsi:type="dcterms:W3CDTF">2020-01-20T10:04:24Z</dcterms:modified>
</cp:coreProperties>
</file>