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xlsx" ContentType="application/vnd.openxmlformats-officedocument.spreadsheetml.shee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0-->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Lst>
  <p:sldSz cx="12192120"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 Type="http://schemas.openxmlformats.org/officeDocument/2006/relationships/slide" Target="slides/slide4.xml" /><Relationship Id="rId50" Type="http://schemas.openxmlformats.org/officeDocument/2006/relationships/tags" Target="tags/tag1.xml" /><Relationship Id="rId51" Type="http://schemas.openxmlformats.org/officeDocument/2006/relationships/presProps" Target="presProps.xml" /><Relationship Id="rId52" Type="http://schemas.openxmlformats.org/officeDocument/2006/relationships/viewProps" Target="viewProps.xml" /><Relationship Id="rId53" Type="http://schemas.openxmlformats.org/officeDocument/2006/relationships/theme" Target="theme/theme1.xml" /><Relationship Id="rId54" Type="http://schemas.openxmlformats.org/officeDocument/2006/relationships/tableStyles" Target="tableStyles.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chart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Sheet1!$A$2:$A$12</c:f>
              <c:numCache>
                <c:formatCode>General</c:formatCode>
                <c:ptCount val="11"/>
                <c:pt idx="0">
                  <c:v>2000</c:v>
                </c:pt>
                <c:pt idx="1">
                  <c:v>2005</c:v>
                </c:pt>
                <c:pt idx="2">
                  <c:v>2006</c:v>
                </c:pt>
                <c:pt idx="3">
                  <c:v>2007</c:v>
                </c:pt>
                <c:pt idx="4">
                  <c:v>2008</c:v>
                </c:pt>
                <c:pt idx="5">
                  <c:v>2009</c:v>
                </c:pt>
                <c:pt idx="6">
                  <c:v>2010</c:v>
                </c:pt>
                <c:pt idx="7">
                  <c:v>2011</c:v>
                </c:pt>
                <c:pt idx="8">
                  <c:v>2013</c:v>
                </c:pt>
                <c:pt idx="9">
                  <c:v>2015</c:v>
                </c:pt>
                <c:pt idx="10">
                  <c:v>2016</c:v>
                </c:pt>
              </c:numCache>
            </c:numRef>
          </c:cat>
          <c:val>
            <c:numRef>
              <c:f>Sheet1!$B$2:$B$12</c:f>
              <c:numCache>
                <c:ptCount val="11"/>
                <c:pt idx="0">
                  <c:v>39.4</c:v>
                </c:pt>
                <c:pt idx="1">
                  <c:v>47.8</c:v>
                </c:pt>
                <c:pt idx="2">
                  <c:v>49.8</c:v>
                </c:pt>
                <c:pt idx="3">
                  <c:v>51.8</c:v>
                </c:pt>
                <c:pt idx="4">
                  <c:v>53.4</c:v>
                </c:pt>
                <c:pt idx="5">
                  <c:v>51.1</c:v>
                </c:pt>
                <c:pt idx="6">
                  <c:v>52.4</c:v>
                </c:pt>
                <c:pt idx="7">
                  <c:v>55</c:v>
                </c:pt>
                <c:pt idx="8">
                  <c:v>56.7</c:v>
                </c:pt>
                <c:pt idx="9">
                  <c:v>57.9</c:v>
                </c:pt>
                <c:pt idx="10">
                  <c:v>60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Revenue in billion U.S. dollars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Sheet1!$A$2:$A$11</c:f>
              <c:numCache>
                <c:formatCode>General</c:formatCode>
                <c:ptCount val="10"/>
                <c:pt idx="0">
                  <c:v>1960</c:v>
                </c:pt>
                <c:pt idx="1">
                  <c:v>1970</c:v>
                </c:pt>
                <c:pt idx="2">
                  <c:v>1980</c:v>
                </c:pt>
                <c:pt idx="3">
                  <c:v>1990</c:v>
                </c:pt>
                <c:pt idx="4">
                  <c:v>2000</c:v>
                </c:pt>
                <c:pt idx="5">
                  <c:v>2005</c:v>
                </c:pt>
                <c:pt idx="6">
                  <c:v>2010</c:v>
                </c:pt>
                <c:pt idx="7">
                  <c:v>2015</c:v>
                </c:pt>
                <c:pt idx="8">
                  <c:v>2016</c:v>
                </c:pt>
                <c:pt idx="9">
                  <c:v>2017</c:v>
                </c:pt>
              </c:numCache>
            </c:numRef>
          </c:cat>
          <c:val>
            <c:numRef>
              <c:f>Sheet1!$B$2:$B$11</c:f>
              <c:numCache>
                <c:ptCount val="10"/>
                <c:pt idx="0">
                  <c:v>2.68</c:v>
                </c:pt>
                <c:pt idx="1">
                  <c:v>3.25</c:v>
                </c:pt>
                <c:pt idx="2">
                  <c:v>3.66</c:v>
                </c:pt>
                <c:pt idx="3">
                  <c:v>4.57</c:v>
                </c:pt>
                <c:pt idx="4">
                  <c:v>4.74</c:v>
                </c:pt>
                <c:pt idx="5">
                  <c:v>4.69</c:v>
                </c:pt>
                <c:pt idx="6">
                  <c:v>4.45</c:v>
                </c:pt>
                <c:pt idx="7">
                  <c:v>4.48</c:v>
                </c:pt>
                <c:pt idx="8">
                  <c:v>4.53</c:v>
                </c:pt>
                <c:pt idx="9">
                  <c:v>4.51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Per capita generation in pounds per day</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Paper and paperboard</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1960</c:v>
                </c:pt>
                <c:pt idx="1">
                  <c:v>1970</c:v>
                </c:pt>
                <c:pt idx="2">
                  <c:v>1980</c:v>
                </c:pt>
                <c:pt idx="3">
                  <c:v>1990</c:v>
                </c:pt>
                <c:pt idx="4">
                  <c:v>2000</c:v>
                </c:pt>
                <c:pt idx="5">
                  <c:v>2005</c:v>
                </c:pt>
                <c:pt idx="6">
                  <c:v>2010</c:v>
                </c:pt>
                <c:pt idx="7">
                  <c:v>2011</c:v>
                </c:pt>
                <c:pt idx="8">
                  <c:v>2012</c:v>
                </c:pt>
                <c:pt idx="9">
                  <c:v>2013</c:v>
                </c:pt>
                <c:pt idx="10">
                  <c:v>2014</c:v>
                </c:pt>
                <c:pt idx="11">
                  <c:v>2015</c:v>
                </c:pt>
                <c:pt idx="12">
                  <c:v>2016</c:v>
                </c:pt>
                <c:pt idx="13">
                  <c:v>2017</c:v>
                </c:pt>
              </c:numCache>
            </c:numRef>
          </c:cat>
          <c:val>
            <c:numRef>
              <c:f>Sheet1!$B$2:$B$15</c:f>
              <c:numCache>
                <c:ptCount val="14"/>
                <c:pt idx="0">
                  <c:v>29990</c:v>
                </c:pt>
                <c:pt idx="1">
                  <c:v>44310</c:v>
                </c:pt>
                <c:pt idx="2">
                  <c:v>55160</c:v>
                </c:pt>
                <c:pt idx="3">
                  <c:v>72730</c:v>
                </c:pt>
                <c:pt idx="4">
                  <c:v>87740</c:v>
                </c:pt>
                <c:pt idx="5">
                  <c:v>84840</c:v>
                </c:pt>
                <c:pt idx="6">
                  <c:v>71310</c:v>
                </c:pt>
                <c:pt idx="7">
                  <c:v>69950</c:v>
                </c:pt>
                <c:pt idx="8">
                  <c:v>68620</c:v>
                </c:pt>
                <c:pt idx="9">
                  <c:v>68600</c:v>
                </c:pt>
                <c:pt idx="10">
                  <c:v>68610</c:v>
                </c:pt>
                <c:pt idx="11">
                  <c:v>68050</c:v>
                </c:pt>
                <c:pt idx="12">
                  <c:v>67480</c:v>
                </c:pt>
                <c:pt idx="13">
                  <c:v>67010</c:v>
                </c:pt>
              </c:numCache>
            </c:numRef>
          </c:val>
          <c:smooth val="0"/>
        </c:ser>
        <c:ser>
          <c:idx val="1"/>
          <c:order val="1"/>
          <c:tx>
            <c:strRef>
              <c:f>Sheet1!$C$1</c:f>
              <c:strCache>
                <c:ptCount val="1"/>
                <c:pt idx="0">
                  <c:v>Glass</c:v>
                </c:pt>
              </c:strCache>
            </c:strRef>
          </c:tx>
          <c:spPr>
            <a:ln>
              <a:solidFill>
                <a:srgbClr val="0F283E"/>
              </a:solidFill>
            </a:ln>
          </c:spPr>
          <c:marker>
            <c:symbol val="circle"/>
            <c:spPr>
              <a:solidFill>
                <a:srgbClr val="0F283E"/>
              </a:solidFill>
              <a:ln>
                <a:solidFill>
                  <a:srgbClr val="0F283E"/>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1960</c:v>
                </c:pt>
                <c:pt idx="1">
                  <c:v>1970</c:v>
                </c:pt>
                <c:pt idx="2">
                  <c:v>1980</c:v>
                </c:pt>
                <c:pt idx="3">
                  <c:v>1990</c:v>
                </c:pt>
                <c:pt idx="4">
                  <c:v>2000</c:v>
                </c:pt>
                <c:pt idx="5">
                  <c:v>2005</c:v>
                </c:pt>
                <c:pt idx="6">
                  <c:v>2010</c:v>
                </c:pt>
                <c:pt idx="7">
                  <c:v>2011</c:v>
                </c:pt>
                <c:pt idx="8">
                  <c:v>2012</c:v>
                </c:pt>
                <c:pt idx="9">
                  <c:v>2013</c:v>
                </c:pt>
                <c:pt idx="10">
                  <c:v>2014</c:v>
                </c:pt>
                <c:pt idx="11">
                  <c:v>2015</c:v>
                </c:pt>
                <c:pt idx="12">
                  <c:v>2016</c:v>
                </c:pt>
                <c:pt idx="13">
                  <c:v>2017</c:v>
                </c:pt>
              </c:numCache>
            </c:numRef>
          </c:cat>
          <c:val>
            <c:numRef>
              <c:f>Sheet1!$C$2:$C$15</c:f>
              <c:numCache>
                <c:ptCount val="14"/>
                <c:pt idx="0">
                  <c:v>6720</c:v>
                </c:pt>
                <c:pt idx="1">
                  <c:v>12740</c:v>
                </c:pt>
                <c:pt idx="2">
                  <c:v>15130</c:v>
                </c:pt>
                <c:pt idx="3">
                  <c:v>13100</c:v>
                </c:pt>
                <c:pt idx="4">
                  <c:v>12770</c:v>
                </c:pt>
                <c:pt idx="5">
                  <c:v>12540</c:v>
                </c:pt>
                <c:pt idx="6">
                  <c:v>11520</c:v>
                </c:pt>
                <c:pt idx="7">
                  <c:v>11490</c:v>
                </c:pt>
                <c:pt idx="8">
                  <c:v>11590</c:v>
                </c:pt>
                <c:pt idx="9">
                  <c:v>11540</c:v>
                </c:pt>
                <c:pt idx="10">
                  <c:v>11480</c:v>
                </c:pt>
                <c:pt idx="11">
                  <c:v>11470</c:v>
                </c:pt>
                <c:pt idx="12">
                  <c:v>11480</c:v>
                </c:pt>
                <c:pt idx="13">
                  <c:v>11380</c:v>
                </c:pt>
              </c:numCache>
            </c:numRef>
          </c:val>
          <c:smooth val="0"/>
        </c:ser>
        <c:ser>
          <c:idx val="2"/>
          <c:order val="2"/>
          <c:tx>
            <c:strRef>
              <c:f>Sheet1!$D$1</c:f>
              <c:strCache>
                <c:ptCount val="1"/>
                <c:pt idx="0">
                  <c:v>Metals</c:v>
                </c:pt>
              </c:strCache>
            </c:strRef>
          </c:tx>
          <c:spPr>
            <a:ln>
              <a:solidFill>
                <a:srgbClr val="BABABA"/>
              </a:solidFill>
            </a:ln>
          </c:spPr>
          <c:marker>
            <c:symbol val="circle"/>
            <c:spPr>
              <a:solidFill>
                <a:srgbClr val="BABABA"/>
              </a:solidFill>
              <a:ln>
                <a:solidFill>
                  <a:srgbClr val="BABABA"/>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1960</c:v>
                </c:pt>
                <c:pt idx="1">
                  <c:v>1970</c:v>
                </c:pt>
                <c:pt idx="2">
                  <c:v>1980</c:v>
                </c:pt>
                <c:pt idx="3">
                  <c:v>1990</c:v>
                </c:pt>
                <c:pt idx="4">
                  <c:v>2000</c:v>
                </c:pt>
                <c:pt idx="5">
                  <c:v>2005</c:v>
                </c:pt>
                <c:pt idx="6">
                  <c:v>2010</c:v>
                </c:pt>
                <c:pt idx="7">
                  <c:v>2011</c:v>
                </c:pt>
                <c:pt idx="8">
                  <c:v>2012</c:v>
                </c:pt>
                <c:pt idx="9">
                  <c:v>2013</c:v>
                </c:pt>
                <c:pt idx="10">
                  <c:v>2014</c:v>
                </c:pt>
                <c:pt idx="11">
                  <c:v>2015</c:v>
                </c:pt>
                <c:pt idx="12">
                  <c:v>2016</c:v>
                </c:pt>
                <c:pt idx="13">
                  <c:v>2017</c:v>
                </c:pt>
              </c:numCache>
            </c:numRef>
          </c:cat>
          <c:val>
            <c:numRef>
              <c:f>Sheet1!$D$2:$D$15</c:f>
              <c:numCache>
                <c:ptCount val="14"/>
                <c:pt idx="0">
                  <c:v>10820</c:v>
                </c:pt>
                <c:pt idx="1">
                  <c:v>13830</c:v>
                </c:pt>
                <c:pt idx="2">
                  <c:v>15510</c:v>
                </c:pt>
                <c:pt idx="3">
                  <c:v>16550</c:v>
                </c:pt>
                <c:pt idx="4">
                  <c:v>18940</c:v>
                </c:pt>
                <c:pt idx="5">
                  <c:v>20400</c:v>
                </c:pt>
                <c:pt idx="6">
                  <c:v>22450</c:v>
                </c:pt>
                <c:pt idx="7">
                  <c:v>22080</c:v>
                </c:pt>
                <c:pt idx="8">
                  <c:v>22290</c:v>
                </c:pt>
                <c:pt idx="9">
                  <c:v>23060</c:v>
                </c:pt>
                <c:pt idx="10">
                  <c:v>23640</c:v>
                </c:pt>
                <c:pt idx="11">
                  <c:v>23870</c:v>
                </c:pt>
                <c:pt idx="12">
                  <c:v>24600</c:v>
                </c:pt>
                <c:pt idx="13">
                  <c:v>25050</c:v>
                </c:pt>
              </c:numCache>
            </c:numRef>
          </c:val>
          <c:smooth val="0"/>
        </c:ser>
        <c:ser>
          <c:idx val="3"/>
          <c:order val="3"/>
          <c:tx>
            <c:strRef>
              <c:f>Sheet1!$E$1</c:f>
              <c:strCache>
                <c:ptCount val="1"/>
                <c:pt idx="0">
                  <c:v>Plastics</c:v>
                </c:pt>
              </c:strCache>
            </c:strRef>
          </c:tx>
          <c:spPr>
            <a:ln>
              <a:solidFill>
                <a:srgbClr val="A60B0B"/>
              </a:solidFill>
            </a:ln>
          </c:spPr>
          <c:marker>
            <c:symbol val="circle"/>
            <c:spPr>
              <a:solidFill>
                <a:srgbClr val="A60B0B"/>
              </a:solidFill>
              <a:ln>
                <a:solidFill>
                  <a:srgbClr val="A60B0B"/>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1960</c:v>
                </c:pt>
                <c:pt idx="1">
                  <c:v>1970</c:v>
                </c:pt>
                <c:pt idx="2">
                  <c:v>1980</c:v>
                </c:pt>
                <c:pt idx="3">
                  <c:v>1990</c:v>
                </c:pt>
                <c:pt idx="4">
                  <c:v>2000</c:v>
                </c:pt>
                <c:pt idx="5">
                  <c:v>2005</c:v>
                </c:pt>
                <c:pt idx="6">
                  <c:v>2010</c:v>
                </c:pt>
                <c:pt idx="7">
                  <c:v>2011</c:v>
                </c:pt>
                <c:pt idx="8">
                  <c:v>2012</c:v>
                </c:pt>
                <c:pt idx="9">
                  <c:v>2013</c:v>
                </c:pt>
                <c:pt idx="10">
                  <c:v>2014</c:v>
                </c:pt>
                <c:pt idx="11">
                  <c:v>2015</c:v>
                </c:pt>
                <c:pt idx="12">
                  <c:v>2016</c:v>
                </c:pt>
                <c:pt idx="13">
                  <c:v>2017</c:v>
                </c:pt>
              </c:numCache>
            </c:numRef>
          </c:cat>
          <c:val>
            <c:numRef>
              <c:f>Sheet1!$E$2:$E$15</c:f>
              <c:numCache>
                <c:ptCount val="14"/>
                <c:pt idx="0">
                  <c:v>390</c:v>
                </c:pt>
                <c:pt idx="1">
                  <c:v>2900</c:v>
                </c:pt>
                <c:pt idx="2">
                  <c:v>6830</c:v>
                </c:pt>
                <c:pt idx="3">
                  <c:v>17130</c:v>
                </c:pt>
                <c:pt idx="4">
                  <c:v>25530</c:v>
                </c:pt>
                <c:pt idx="5">
                  <c:v>29380</c:v>
                </c:pt>
                <c:pt idx="6">
                  <c:v>31400</c:v>
                </c:pt>
                <c:pt idx="7">
                  <c:v>31970</c:v>
                </c:pt>
                <c:pt idx="8">
                  <c:v>31940</c:v>
                </c:pt>
                <c:pt idx="9">
                  <c:v>32520</c:v>
                </c:pt>
                <c:pt idx="10">
                  <c:v>33390</c:v>
                </c:pt>
                <c:pt idx="11">
                  <c:v>34480</c:v>
                </c:pt>
                <c:pt idx="12">
                  <c:v>34870</c:v>
                </c:pt>
                <c:pt idx="13">
                  <c:v>35370</c:v>
                </c:pt>
              </c:numCache>
            </c:numRef>
          </c:val>
          <c:smooth val="0"/>
        </c:ser>
        <c:ser>
          <c:idx val="4"/>
          <c:order val="4"/>
          <c:tx>
            <c:strRef>
              <c:f>Sheet1!$F$1</c:f>
              <c:strCache>
                <c:ptCount val="1"/>
                <c:pt idx="0">
                  <c:v>Rubber and leather</c:v>
                </c:pt>
              </c:strCache>
            </c:strRef>
          </c:tx>
          <c:spPr>
            <a:ln>
              <a:solidFill>
                <a:srgbClr val="87BC24"/>
              </a:solidFill>
            </a:ln>
          </c:spPr>
          <c:marker>
            <c:symbol val="circle"/>
            <c:spPr>
              <a:solidFill>
                <a:srgbClr val="87BC24"/>
              </a:solidFill>
              <a:ln>
                <a:solidFill>
                  <a:srgbClr val="87BC24"/>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1960</c:v>
                </c:pt>
                <c:pt idx="1">
                  <c:v>1970</c:v>
                </c:pt>
                <c:pt idx="2">
                  <c:v>1980</c:v>
                </c:pt>
                <c:pt idx="3">
                  <c:v>1990</c:v>
                </c:pt>
                <c:pt idx="4">
                  <c:v>2000</c:v>
                </c:pt>
                <c:pt idx="5">
                  <c:v>2005</c:v>
                </c:pt>
                <c:pt idx="6">
                  <c:v>2010</c:v>
                </c:pt>
                <c:pt idx="7">
                  <c:v>2011</c:v>
                </c:pt>
                <c:pt idx="8">
                  <c:v>2012</c:v>
                </c:pt>
                <c:pt idx="9">
                  <c:v>2013</c:v>
                </c:pt>
                <c:pt idx="10">
                  <c:v>2014</c:v>
                </c:pt>
                <c:pt idx="11">
                  <c:v>2015</c:v>
                </c:pt>
                <c:pt idx="12">
                  <c:v>2016</c:v>
                </c:pt>
                <c:pt idx="13">
                  <c:v>2017</c:v>
                </c:pt>
              </c:numCache>
            </c:numRef>
          </c:cat>
          <c:val>
            <c:numRef>
              <c:f>Sheet1!$F$2:$F$15</c:f>
              <c:numCache>
                <c:ptCount val="14"/>
                <c:pt idx="0">
                  <c:v>1840</c:v>
                </c:pt>
                <c:pt idx="1">
                  <c:v>2970</c:v>
                </c:pt>
                <c:pt idx="2">
                  <c:v>4200</c:v>
                </c:pt>
                <c:pt idx="3">
                  <c:v>5790</c:v>
                </c:pt>
                <c:pt idx="4">
                  <c:v>6670</c:v>
                </c:pt>
                <c:pt idx="5">
                  <c:v>7290</c:v>
                </c:pt>
                <c:pt idx="6">
                  <c:v>7750</c:v>
                </c:pt>
                <c:pt idx="7">
                  <c:v>7600</c:v>
                </c:pt>
                <c:pt idx="8">
                  <c:v>7570</c:v>
                </c:pt>
                <c:pt idx="9">
                  <c:v>7720</c:v>
                </c:pt>
                <c:pt idx="10">
                  <c:v>8210</c:v>
                </c:pt>
                <c:pt idx="11">
                  <c:v>8560</c:v>
                </c:pt>
                <c:pt idx="12">
                  <c:v>9200</c:v>
                </c:pt>
                <c:pt idx="13">
                  <c:v>9110</c:v>
                </c:pt>
              </c:numCache>
            </c:numRef>
          </c:val>
          <c:smooth val="0"/>
        </c:ser>
        <c:ser>
          <c:idx val="5"/>
          <c:order val="5"/>
          <c:tx>
            <c:strRef>
              <c:f>Sheet1!$G$1</c:f>
              <c:strCache>
                <c:ptCount val="1"/>
                <c:pt idx="0">
                  <c:v>Textiles</c:v>
                </c:pt>
              </c:strCache>
            </c:strRef>
          </c:tx>
          <c:spPr>
            <a:ln>
              <a:solidFill>
                <a:srgbClr val="EBB523"/>
              </a:solidFill>
            </a:ln>
          </c:spPr>
          <c:marker>
            <c:symbol val="circle"/>
            <c:spPr>
              <a:solidFill>
                <a:srgbClr val="EBB523"/>
              </a:solidFill>
              <a:ln>
                <a:solidFill>
                  <a:srgbClr val="EBB523"/>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1960</c:v>
                </c:pt>
                <c:pt idx="1">
                  <c:v>1970</c:v>
                </c:pt>
                <c:pt idx="2">
                  <c:v>1980</c:v>
                </c:pt>
                <c:pt idx="3">
                  <c:v>1990</c:v>
                </c:pt>
                <c:pt idx="4">
                  <c:v>2000</c:v>
                </c:pt>
                <c:pt idx="5">
                  <c:v>2005</c:v>
                </c:pt>
                <c:pt idx="6">
                  <c:v>2010</c:v>
                </c:pt>
                <c:pt idx="7">
                  <c:v>2011</c:v>
                </c:pt>
                <c:pt idx="8">
                  <c:v>2012</c:v>
                </c:pt>
                <c:pt idx="9">
                  <c:v>2013</c:v>
                </c:pt>
                <c:pt idx="10">
                  <c:v>2014</c:v>
                </c:pt>
                <c:pt idx="11">
                  <c:v>2015</c:v>
                </c:pt>
                <c:pt idx="12">
                  <c:v>2016</c:v>
                </c:pt>
                <c:pt idx="13">
                  <c:v>2017</c:v>
                </c:pt>
              </c:numCache>
            </c:numRef>
          </c:cat>
          <c:val>
            <c:numRef>
              <c:f>Sheet1!$G$2:$G$15</c:f>
              <c:numCache>
                <c:ptCount val="14"/>
                <c:pt idx="0">
                  <c:v>1760</c:v>
                </c:pt>
                <c:pt idx="1">
                  <c:v>2040</c:v>
                </c:pt>
                <c:pt idx="2">
                  <c:v>2530</c:v>
                </c:pt>
                <c:pt idx="3">
                  <c:v>5810</c:v>
                </c:pt>
                <c:pt idx="4">
                  <c:v>9480</c:v>
                </c:pt>
                <c:pt idx="5">
                  <c:v>11510</c:v>
                </c:pt>
                <c:pt idx="6">
                  <c:v>13220</c:v>
                </c:pt>
                <c:pt idx="7">
                  <c:v>13130</c:v>
                </c:pt>
                <c:pt idx="8">
                  <c:v>14340</c:v>
                </c:pt>
                <c:pt idx="9">
                  <c:v>15130</c:v>
                </c:pt>
                <c:pt idx="10">
                  <c:v>15240</c:v>
                </c:pt>
                <c:pt idx="11">
                  <c:v>16060</c:v>
                </c:pt>
                <c:pt idx="12">
                  <c:v>16880</c:v>
                </c:pt>
                <c:pt idx="13">
                  <c:v>16890</c:v>
                </c:pt>
              </c:numCache>
            </c:numRef>
          </c:val>
          <c:smooth val="0"/>
        </c:ser>
        <c:ser>
          <c:idx val="6"/>
          <c:order val="6"/>
          <c:tx>
            <c:strRef>
              <c:f>Sheet1!$H$1</c:f>
              <c:strCache>
                <c:ptCount val="1"/>
                <c:pt idx="0">
                  <c:v>Wood</c:v>
                </c:pt>
              </c:strCache>
            </c:strRef>
          </c:tx>
          <c:spPr>
            <a:ln>
              <a:solidFill>
                <a:srgbClr val="5D2B76"/>
              </a:solidFill>
            </a:ln>
          </c:spPr>
          <c:marker>
            <c:symbol val="circle"/>
            <c:spPr>
              <a:solidFill>
                <a:srgbClr val="5D2B76"/>
              </a:solidFill>
              <a:ln>
                <a:solidFill>
                  <a:srgbClr val="5D2B76"/>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1960</c:v>
                </c:pt>
                <c:pt idx="1">
                  <c:v>1970</c:v>
                </c:pt>
                <c:pt idx="2">
                  <c:v>1980</c:v>
                </c:pt>
                <c:pt idx="3">
                  <c:v>1990</c:v>
                </c:pt>
                <c:pt idx="4">
                  <c:v>2000</c:v>
                </c:pt>
                <c:pt idx="5">
                  <c:v>2005</c:v>
                </c:pt>
                <c:pt idx="6">
                  <c:v>2010</c:v>
                </c:pt>
                <c:pt idx="7">
                  <c:v>2011</c:v>
                </c:pt>
                <c:pt idx="8">
                  <c:v>2012</c:v>
                </c:pt>
                <c:pt idx="9">
                  <c:v>2013</c:v>
                </c:pt>
                <c:pt idx="10">
                  <c:v>2014</c:v>
                </c:pt>
                <c:pt idx="11">
                  <c:v>2015</c:v>
                </c:pt>
                <c:pt idx="12">
                  <c:v>2016</c:v>
                </c:pt>
                <c:pt idx="13">
                  <c:v>2017</c:v>
                </c:pt>
              </c:numCache>
            </c:numRef>
          </c:cat>
          <c:val>
            <c:numRef>
              <c:f>Sheet1!$H$2:$H$15</c:f>
              <c:numCache>
                <c:ptCount val="14"/>
                <c:pt idx="0">
                  <c:v>3030</c:v>
                </c:pt>
                <c:pt idx="1">
                  <c:v>3720</c:v>
                </c:pt>
                <c:pt idx="2">
                  <c:v>7010</c:v>
                </c:pt>
                <c:pt idx="3">
                  <c:v>12210</c:v>
                </c:pt>
                <c:pt idx="4">
                  <c:v>13570</c:v>
                </c:pt>
                <c:pt idx="5">
                  <c:v>14790</c:v>
                </c:pt>
                <c:pt idx="6">
                  <c:v>15710</c:v>
                </c:pt>
                <c:pt idx="7">
                  <c:v>15780</c:v>
                </c:pt>
                <c:pt idx="8">
                  <c:v>15820</c:v>
                </c:pt>
                <c:pt idx="9">
                  <c:v>15770</c:v>
                </c:pt>
                <c:pt idx="10">
                  <c:v>16120</c:v>
                </c:pt>
                <c:pt idx="11">
                  <c:v>16300</c:v>
                </c:pt>
                <c:pt idx="12">
                  <c:v>18050</c:v>
                </c:pt>
                <c:pt idx="13">
                  <c:v>17990</c:v>
                </c:pt>
              </c:numCache>
            </c:numRef>
          </c:val>
          <c:smooth val="0"/>
        </c:ser>
        <c:ser>
          <c:idx val="7"/>
          <c:order val="7"/>
          <c:tx>
            <c:strRef>
              <c:f>Sheet1!$I$1</c:f>
              <c:strCache>
                <c:ptCount val="1"/>
                <c:pt idx="0">
                  <c:v>Other materials*</c:v>
                </c:pt>
              </c:strCache>
            </c:strRef>
          </c:tx>
          <c:spPr>
            <a:ln>
              <a:solidFill>
                <a:srgbClr val="C271DA"/>
              </a:solidFill>
            </a:ln>
          </c:spPr>
          <c:marker>
            <c:symbol val="circle"/>
            <c:spPr>
              <a:solidFill>
                <a:srgbClr val="C271DA"/>
              </a:solidFill>
              <a:ln>
                <a:solidFill>
                  <a:srgbClr val="C271DA"/>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1960</c:v>
                </c:pt>
                <c:pt idx="1">
                  <c:v>1970</c:v>
                </c:pt>
                <c:pt idx="2">
                  <c:v>1980</c:v>
                </c:pt>
                <c:pt idx="3">
                  <c:v>1990</c:v>
                </c:pt>
                <c:pt idx="4">
                  <c:v>2000</c:v>
                </c:pt>
                <c:pt idx="5">
                  <c:v>2005</c:v>
                </c:pt>
                <c:pt idx="6">
                  <c:v>2010</c:v>
                </c:pt>
                <c:pt idx="7">
                  <c:v>2011</c:v>
                </c:pt>
                <c:pt idx="8">
                  <c:v>2012</c:v>
                </c:pt>
                <c:pt idx="9">
                  <c:v>2013</c:v>
                </c:pt>
                <c:pt idx="10">
                  <c:v>2014</c:v>
                </c:pt>
                <c:pt idx="11">
                  <c:v>2015</c:v>
                </c:pt>
                <c:pt idx="12">
                  <c:v>2016</c:v>
                </c:pt>
                <c:pt idx="13">
                  <c:v>2017</c:v>
                </c:pt>
              </c:numCache>
            </c:numRef>
          </c:cat>
          <c:val>
            <c:numRef>
              <c:f>Sheet1!$I$2:$I$15</c:f>
              <c:numCache>
                <c:ptCount val="14"/>
                <c:pt idx="0">
                  <c:v>70</c:v>
                </c:pt>
                <c:pt idx="1">
                  <c:v>770</c:v>
                </c:pt>
                <c:pt idx="2">
                  <c:v>2520</c:v>
                </c:pt>
                <c:pt idx="3">
                  <c:v>3190</c:v>
                </c:pt>
                <c:pt idx="4">
                  <c:v>4000</c:v>
                </c:pt>
                <c:pt idx="5">
                  <c:v>4290</c:v>
                </c:pt>
                <c:pt idx="6">
                  <c:v>4710</c:v>
                </c:pt>
                <c:pt idx="7">
                  <c:v>4650</c:v>
                </c:pt>
                <c:pt idx="8">
                  <c:v>4580</c:v>
                </c:pt>
                <c:pt idx="9">
                  <c:v>4580</c:v>
                </c:pt>
                <c:pt idx="10">
                  <c:v>5120</c:v>
                </c:pt>
                <c:pt idx="11">
                  <c:v>4880</c:v>
                </c:pt>
                <c:pt idx="12">
                  <c:v>4980</c:v>
                </c:pt>
                <c:pt idx="13">
                  <c:v>5100</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Materials generation in thousand tons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Sheet1!$A$2:$A$10</c:f>
              <c:strCache>
                <c:ptCount val="9"/>
                <c:pt idx="0">
                  <c:v>Food, yard trimmings, and inorganic wastes</c:v>
                </c:pt>
                <c:pt idx="1">
                  <c:v>Plastics</c:v>
                </c:pt>
                <c:pt idx="2">
                  <c:v>Paper and paperboard</c:v>
                </c:pt>
                <c:pt idx="3">
                  <c:v>Metals</c:v>
                </c:pt>
                <c:pt idx="4">
                  <c:v>Wood</c:v>
                </c:pt>
                <c:pt idx="5">
                  <c:v>Textiles</c:v>
                </c:pt>
                <c:pt idx="6">
                  <c:v>Glass</c:v>
                </c:pt>
                <c:pt idx="7">
                  <c:v>Rubber and leather</c:v>
                </c:pt>
                <c:pt idx="8">
                  <c:v>Other</c:v>
                </c:pt>
              </c:strCache>
            </c:strRef>
          </c:cat>
          <c:val>
            <c:numRef>
              <c:f>Sheet1!$B$2:$B$10</c:f>
              <c:numCache>
                <c:ptCount val="9"/>
                <c:pt idx="0">
                  <c:v>42.53</c:v>
                </c:pt>
                <c:pt idx="1">
                  <c:v>26.82</c:v>
                </c:pt>
                <c:pt idx="2">
                  <c:v>18.35</c:v>
                </c:pt>
                <c:pt idx="3">
                  <c:v>13.8</c:v>
                </c:pt>
                <c:pt idx="4">
                  <c:v>12.14</c:v>
                </c:pt>
                <c:pt idx="5">
                  <c:v>11.15</c:v>
                </c:pt>
                <c:pt idx="6">
                  <c:v>6.87</c:v>
                </c:pt>
                <c:pt idx="7">
                  <c:v>4.95</c:v>
                </c:pt>
                <c:pt idx="8">
                  <c:v>2.98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Sheet1!$A$2:$A$5</c:f>
              <c:strCache>
                <c:ptCount val="4"/>
                <c:pt idx="0">
                  <c:v>South</c:v>
                </c:pt>
                <c:pt idx="1">
                  <c:v>Midwest</c:v>
                </c:pt>
                <c:pt idx="2">
                  <c:v>West</c:v>
                </c:pt>
                <c:pt idx="3">
                  <c:v>Northeast</c:v>
                </c:pt>
              </c:strCache>
            </c:strRef>
          </c:cat>
          <c:val>
            <c:numRef>
              <c:f>Sheet1!$B$2:$B$5</c:f>
              <c:numCache>
                <c:ptCount val="4"/>
                <c:pt idx="0">
                  <c:v>491</c:v>
                </c:pt>
                <c:pt idx="1">
                  <c:v>345</c:v>
                </c:pt>
                <c:pt idx="2">
                  <c:v>328</c:v>
                </c:pt>
                <c:pt idx="3">
                  <c:v>105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Sheet1!$A$2:$A$11</c:f>
              <c:strCache>
                <c:ptCount val="10"/>
                <c:pt idx="0">
                  <c:v>Nevada</c:v>
                </c:pt>
                <c:pt idx="1">
                  <c:v>Pennsylvania</c:v>
                </c:pt>
                <c:pt idx="2">
                  <c:v>Colorado</c:v>
                </c:pt>
                <c:pt idx="3">
                  <c:v>California</c:v>
                </c:pt>
                <c:pt idx="4">
                  <c:v>Illinois</c:v>
                </c:pt>
                <c:pt idx="5">
                  <c:v>Indiana</c:v>
                </c:pt>
                <c:pt idx="6">
                  <c:v>Ohio</c:v>
                </c:pt>
                <c:pt idx="7">
                  <c:v>Kentucky</c:v>
                </c:pt>
                <c:pt idx="8">
                  <c:v>Mississippi</c:v>
                </c:pt>
                <c:pt idx="9">
                  <c:v>Delaware</c:v>
                </c:pt>
              </c:strCache>
            </c:strRef>
          </c:cat>
          <c:val>
            <c:numRef>
              <c:f>Sheet1!$B$2:$B$11</c:f>
              <c:numCache>
                <c:ptCount val="10"/>
                <c:pt idx="0">
                  <c:v>38.4</c:v>
                </c:pt>
                <c:pt idx="1">
                  <c:v>35.4</c:v>
                </c:pt>
                <c:pt idx="2">
                  <c:v>35.2</c:v>
                </c:pt>
                <c:pt idx="3">
                  <c:v>35</c:v>
                </c:pt>
                <c:pt idx="4">
                  <c:v>34.2</c:v>
                </c:pt>
                <c:pt idx="5">
                  <c:v>32.3</c:v>
                </c:pt>
                <c:pt idx="6">
                  <c:v>31</c:v>
                </c:pt>
                <c:pt idx="7">
                  <c:v>28.7</c:v>
                </c:pt>
                <c:pt idx="8">
                  <c:v>27.9</c:v>
                </c:pt>
                <c:pt idx="9">
                  <c:v>26.6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Pt>
            <c:idx val="2"/>
            <c:invertIfNegative val="0"/>
            <c:spPr>
              <a:solidFill>
                <a:srgbClr val="C0C0C0"/>
              </a:solidFill>
            </c:spPr>
          </c:dPt>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Sheet1!$A$2:$A$7</c:f>
              <c:strCache>
                <c:ptCount val="6"/>
                <c:pt idx="0">
                  <c:v>Northeast</c:v>
                </c:pt>
                <c:pt idx="1">
                  <c:v>Midwest</c:v>
                </c:pt>
                <c:pt idx="2">
                  <c:v>Overall U.S.</c:v>
                </c:pt>
                <c:pt idx="3">
                  <c:v>Southeast</c:v>
                </c:pt>
                <c:pt idx="4">
                  <c:v>Pacific</c:v>
                </c:pt>
                <c:pt idx="5">
                  <c:v>Western</c:v>
                </c:pt>
              </c:strCache>
            </c:strRef>
          </c:cat>
          <c:val>
            <c:numRef>
              <c:f>Sheet1!$B$2:$B$7</c:f>
              <c:numCache>
                <c:ptCount val="6"/>
                <c:pt idx="0">
                  <c:v>0.303</c:v>
                </c:pt>
                <c:pt idx="1">
                  <c:v>0.241</c:v>
                </c:pt>
                <c:pt idx="2">
                  <c:v>0.156</c:v>
                </c:pt>
                <c:pt idx="3">
                  <c:v>0.153</c:v>
                </c:pt>
                <c:pt idx="4">
                  <c:v>0.111</c:v>
                </c:pt>
                <c:pt idx="5">
                  <c:v>0.088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0.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Sheet1!$A$2:$A$11</c:f>
              <c:numCache>
                <c:formatCode>General</c:formatCode>
                <c:ptCount val="10"/>
                <c:pt idx="0">
                  <c:v>1960</c:v>
                </c:pt>
                <c:pt idx="1">
                  <c:v>1970</c:v>
                </c:pt>
                <c:pt idx="2">
                  <c:v>1980</c:v>
                </c:pt>
                <c:pt idx="3">
                  <c:v>1990</c:v>
                </c:pt>
                <c:pt idx="4">
                  <c:v>2000</c:v>
                </c:pt>
                <c:pt idx="5">
                  <c:v>2005</c:v>
                </c:pt>
                <c:pt idx="6">
                  <c:v>2010</c:v>
                </c:pt>
                <c:pt idx="7">
                  <c:v>2015</c:v>
                </c:pt>
                <c:pt idx="8">
                  <c:v>2016</c:v>
                </c:pt>
                <c:pt idx="9">
                  <c:v>2017</c:v>
                </c:pt>
              </c:numCache>
            </c:numRef>
          </c:cat>
          <c:val>
            <c:numRef>
              <c:f>Sheet1!$B$2:$B$11</c:f>
              <c:numCache>
                <c:ptCount val="10"/>
                <c:pt idx="0">
                  <c:v>5.61</c:v>
                </c:pt>
                <c:pt idx="1">
                  <c:v>8.02</c:v>
                </c:pt>
                <c:pt idx="2">
                  <c:v>14.52</c:v>
                </c:pt>
                <c:pt idx="3">
                  <c:v>33.24</c:v>
                </c:pt>
                <c:pt idx="4">
                  <c:v>69.46</c:v>
                </c:pt>
                <c:pt idx="5">
                  <c:v>79.79</c:v>
                </c:pt>
                <c:pt idx="6">
                  <c:v>85.43</c:v>
                </c:pt>
                <c:pt idx="7">
                  <c:v>90.95</c:v>
                </c:pt>
                <c:pt idx="8">
                  <c:v>93.74</c:v>
                </c:pt>
                <c:pt idx="9">
                  <c:v>94.17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Recovery for recovery in million tons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Sheet1!$A$2:$A$11</c:f>
              <c:numCache>
                <c:formatCode>General</c:formatCode>
                <c:ptCount val="10"/>
                <c:pt idx="0">
                  <c:v>1960</c:v>
                </c:pt>
                <c:pt idx="1">
                  <c:v>1970</c:v>
                </c:pt>
                <c:pt idx="2">
                  <c:v>1980</c:v>
                </c:pt>
                <c:pt idx="3">
                  <c:v>1990</c:v>
                </c:pt>
                <c:pt idx="4">
                  <c:v>2000</c:v>
                </c:pt>
                <c:pt idx="5">
                  <c:v>2005</c:v>
                </c:pt>
                <c:pt idx="6">
                  <c:v>2010</c:v>
                </c:pt>
                <c:pt idx="7">
                  <c:v>2015</c:v>
                </c:pt>
                <c:pt idx="8">
                  <c:v>2016</c:v>
                </c:pt>
                <c:pt idx="9">
                  <c:v>2017</c:v>
                </c:pt>
              </c:numCache>
            </c:numRef>
          </c:cat>
          <c:val>
            <c:numRef>
              <c:f>Sheet1!$B$2:$B$11</c:f>
              <c:numCache>
                <c:ptCount val="10"/>
                <c:pt idx="0">
                  <c:v>5.6</c:v>
                </c:pt>
                <c:pt idx="1">
                  <c:v>8</c:v>
                </c:pt>
                <c:pt idx="2">
                  <c:v>14.5</c:v>
                </c:pt>
                <c:pt idx="3">
                  <c:v>29</c:v>
                </c:pt>
                <c:pt idx="4">
                  <c:v>53</c:v>
                </c:pt>
                <c:pt idx="5">
                  <c:v>59.2</c:v>
                </c:pt>
                <c:pt idx="6">
                  <c:v>65.3</c:v>
                </c:pt>
                <c:pt idx="7">
                  <c:v>67.6</c:v>
                </c:pt>
                <c:pt idx="8">
                  <c:v>68.6</c:v>
                </c:pt>
                <c:pt idx="9">
                  <c:v>67.2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Recovery for recycling in million tons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Sheet1!$A$2:$A$11</c:f>
              <c:numCache>
                <c:formatCode>General</c:formatCode>
                <c:ptCount val="10"/>
                <c:pt idx="0">
                  <c:v>1960</c:v>
                </c:pt>
                <c:pt idx="1">
                  <c:v>1970</c:v>
                </c:pt>
                <c:pt idx="2">
                  <c:v>1980</c:v>
                </c:pt>
                <c:pt idx="3">
                  <c:v>1990</c:v>
                </c:pt>
                <c:pt idx="4">
                  <c:v>2000</c:v>
                </c:pt>
                <c:pt idx="5">
                  <c:v>2005</c:v>
                </c:pt>
                <c:pt idx="6">
                  <c:v>2010</c:v>
                </c:pt>
                <c:pt idx="7">
                  <c:v>2015</c:v>
                </c:pt>
                <c:pt idx="8">
                  <c:v>2016</c:v>
                </c:pt>
                <c:pt idx="9">
                  <c:v>2017</c:v>
                </c:pt>
              </c:numCache>
            </c:numRef>
          </c:cat>
          <c:val>
            <c:numRef>
              <c:f>Sheet1!$B$2:$B$11</c:f>
              <c:numCache>
                <c:ptCount val="10"/>
                <c:pt idx="0">
                  <c:v>0.064</c:v>
                </c:pt>
                <c:pt idx="1">
                  <c:v>0.066</c:v>
                </c:pt>
                <c:pt idx="2">
                  <c:v>0.096</c:v>
                </c:pt>
                <c:pt idx="3">
                  <c:v>0.16</c:v>
                </c:pt>
                <c:pt idx="4">
                  <c:v>0.285</c:v>
                </c:pt>
                <c:pt idx="5">
                  <c:v>0.314</c:v>
                </c:pt>
                <c:pt idx="6">
                  <c:v>0.34</c:v>
                </c:pt>
                <c:pt idx="7">
                  <c:v>0.347</c:v>
                </c:pt>
                <c:pt idx="8">
                  <c:v>0.351</c:v>
                </c:pt>
                <c:pt idx="9">
                  <c:v>0.352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Recovery for recycling</a:t>
                </a:r>
              </a:p>
            </c:rich>
          </c:tx>
          <c:overlay val="0"/>
        </c:title>
        <c:numFmt formatCode="#,##0.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Recycled</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1"/>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2"/>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3"/>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4"/>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5"/>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6"/>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7"/>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8"/>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9"/>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s>
          <c:cat>
            <c:numRef>
              <c:f>Sheet1!$A$2:$A$11</c:f>
              <c:numCache>
                <c:formatCode>General</c:formatCode>
                <c:ptCount val="10"/>
                <c:pt idx="0">
                  <c:v>1960</c:v>
                </c:pt>
                <c:pt idx="1">
                  <c:v>1970</c:v>
                </c:pt>
                <c:pt idx="2">
                  <c:v>1980</c:v>
                </c:pt>
                <c:pt idx="3">
                  <c:v>1990</c:v>
                </c:pt>
                <c:pt idx="4">
                  <c:v>2000</c:v>
                </c:pt>
                <c:pt idx="5">
                  <c:v>2005</c:v>
                </c:pt>
                <c:pt idx="6">
                  <c:v>2010</c:v>
                </c:pt>
                <c:pt idx="7">
                  <c:v>2015</c:v>
                </c:pt>
                <c:pt idx="8">
                  <c:v>2016</c:v>
                </c:pt>
                <c:pt idx="9">
                  <c:v>2017</c:v>
                </c:pt>
              </c:numCache>
            </c:numRef>
          </c:cat>
          <c:val>
            <c:numRef>
              <c:f>Sheet1!$B$2:$B$11</c:f>
              <c:numCache>
                <c:ptCount val="10"/>
                <c:pt idx="0">
                  <c:v>0.17</c:v>
                </c:pt>
                <c:pt idx="1">
                  <c:v>0.22</c:v>
                </c:pt>
                <c:pt idx="2">
                  <c:v>0.35</c:v>
                </c:pt>
                <c:pt idx="3">
                  <c:v>0.64</c:v>
                </c:pt>
                <c:pt idx="4">
                  <c:v>1.03</c:v>
                </c:pt>
                <c:pt idx="5">
                  <c:v>1.1</c:v>
                </c:pt>
                <c:pt idx="6">
                  <c:v>1.16</c:v>
                </c:pt>
                <c:pt idx="7">
                  <c:v>1.15</c:v>
                </c:pt>
                <c:pt idx="8">
                  <c:v>1.16</c:v>
                </c:pt>
                <c:pt idx="9">
                  <c:v>1.13</c:v>
                </c:pt>
              </c:numCache>
            </c:numRef>
          </c:val>
        </c:ser>
        <c:ser>
          <c:idx val="1"/>
          <c:order val="1"/>
          <c:tx>
            <c:strRef>
              <c:f>Sheet1!$C$1</c:f>
              <c:strCache>
                <c:ptCount val="1"/>
                <c:pt idx="0">
                  <c:v>Composted*</c:v>
                </c:pt>
              </c:strCache>
            </c:strRef>
          </c:tx>
          <c:spPr>
            <a:solidFill>
              <a:srgbClr val="0F283E"/>
            </a:solidFill>
            <a:ln>
              <a:solidFill>
                <a:srgbClr val="0F283E"/>
              </a:solidFill>
            </a:ln>
          </c:spPr>
          <c:invertIfNegative val="0"/>
          <c:dLbls>
            <c:dLbl>
              <c:idx val="0"/>
              <c:numFmt formatCode="" sourceLinked="0"/>
              <c:txPr>
                <a:bodyPr/>
                <a:p>
                  <a:pPr>
                    <a:defRPr smtId="4294967295">
                      <a:noFill/>
                    </a:defRPr>
                  </a:pPr>
                  <a:endParaRPr smtId="4294967295">
                    <a:noFill/>
                  </a:endParaRPr>
                </a:p>
              </c:txPr>
              <c:dLblPos val="inEnd"/>
              <c:showLegendKey val="0"/>
              <c:showVal val="1"/>
              <c:showCatName val="0"/>
              <c:showSerName val="0"/>
              <c:showPercent val="0"/>
              <c:showBubbleSize val="0"/>
              <c:extLst/>
            </c:dLbl>
            <c:dLbl>
              <c:idx val="1"/>
              <c:numFmt formatCode="" sourceLinked="0"/>
              <c:txPr>
                <a:bodyPr/>
                <a:p>
                  <a:pPr>
                    <a:defRPr smtId="4294967295">
                      <a:noFill/>
                    </a:defRPr>
                  </a:pPr>
                  <a:endParaRPr smtId="4294967295">
                    <a:noFill/>
                  </a:endParaRPr>
                </a:p>
              </c:txPr>
              <c:dLblPos val="inEnd"/>
              <c:showLegendKey val="0"/>
              <c:showVal val="1"/>
              <c:showCatName val="0"/>
              <c:showSerName val="0"/>
              <c:showPercent val="0"/>
              <c:showBubbleSize val="0"/>
              <c:extLst/>
            </c:dLbl>
            <c:dLbl>
              <c:idx val="2"/>
              <c:numFmt formatCode="" sourceLinked="0"/>
              <c:txPr>
                <a:bodyPr/>
                <a:p>
                  <a:pPr>
                    <a:defRPr smtId="4294967295">
                      <a:noFill/>
                    </a:defRPr>
                  </a:pPr>
                  <a:endParaRPr smtId="4294967295">
                    <a:noFill/>
                  </a:endParaRPr>
                </a:p>
              </c:txPr>
              <c:dLblPos val="inEnd"/>
              <c:showLegendKey val="0"/>
              <c:showVal val="1"/>
              <c:showCatName val="0"/>
              <c:showSerName val="0"/>
              <c:showPercent val="0"/>
              <c:showBubbleSize val="0"/>
              <c:extLst/>
            </c:dLbl>
            <c:dLbl>
              <c:idx val="3"/>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4"/>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5"/>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6"/>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7"/>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8"/>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9"/>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s>
          <c:cat>
            <c:numRef>
              <c:f>Sheet1!$A$2:$A$11</c:f>
              <c:numCache>
                <c:formatCode>General</c:formatCode>
                <c:ptCount val="10"/>
                <c:pt idx="0">
                  <c:v>1960</c:v>
                </c:pt>
                <c:pt idx="1">
                  <c:v>1970</c:v>
                </c:pt>
                <c:pt idx="2">
                  <c:v>1980</c:v>
                </c:pt>
                <c:pt idx="3">
                  <c:v>1990</c:v>
                </c:pt>
                <c:pt idx="4">
                  <c:v>2000</c:v>
                </c:pt>
                <c:pt idx="5">
                  <c:v>2005</c:v>
                </c:pt>
                <c:pt idx="6">
                  <c:v>2010</c:v>
                </c:pt>
                <c:pt idx="7">
                  <c:v>2015</c:v>
                </c:pt>
                <c:pt idx="8">
                  <c:v>2016</c:v>
                </c:pt>
                <c:pt idx="9">
                  <c:v>2017</c:v>
                </c:pt>
              </c:numCache>
            </c:numRef>
          </c:cat>
          <c:val>
            <c:numRef>
              <c:f>Sheet1!$C$2:$C$11</c:f>
              <c:numCache>
                <c:ptCount val="10"/>
                <c:pt idx="3">
                  <c:v>0.09</c:v>
                </c:pt>
                <c:pt idx="4">
                  <c:v>0.32</c:v>
                </c:pt>
                <c:pt idx="5">
                  <c:v>0.38</c:v>
                </c:pt>
                <c:pt idx="6">
                  <c:v>0.36</c:v>
                </c:pt>
                <c:pt idx="7">
                  <c:v>0.4</c:v>
                </c:pt>
                <c:pt idx="8">
                  <c:v>0.43</c:v>
                </c:pt>
                <c:pt idx="9">
                  <c:v>0.45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Volume of waste in pounds per person per day</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elete val="1"/>
            <c:extLst/>
          </c:dLbls>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ptCount val="12"/>
                <c:pt idx="0">
                  <c:v>75787</c:v>
                </c:pt>
                <c:pt idx="1">
                  <c:v>79531</c:v>
                </c:pt>
                <c:pt idx="2">
                  <c:v>74836</c:v>
                </c:pt>
                <c:pt idx="3">
                  <c:v>82437</c:v>
                </c:pt>
                <c:pt idx="4">
                  <c:v>83194</c:v>
                </c:pt>
                <c:pt idx="5">
                  <c:v>83578</c:v>
                </c:pt>
                <c:pt idx="6">
                  <c:v>85080</c:v>
                </c:pt>
                <c:pt idx="7">
                  <c:v>89793</c:v>
                </c:pt>
                <c:pt idx="8">
                  <c:v>89867</c:v>
                </c:pt>
                <c:pt idx="9">
                  <c:v>94114</c:v>
                </c:pt>
                <c:pt idx="10">
                  <c:v>102276</c:v>
                </c:pt>
                <c:pt idx="11">
                  <c:v>107367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Gross output in million U.S. dollars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Do not offer recycling</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1"/>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2"/>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3"/>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s>
          <c:cat>
            <c:strRef>
              <c:f>Sheet1!$A$2:$A$5</c:f>
              <c:strCache>
                <c:ptCount val="4"/>
                <c:pt idx="0">
                  <c:v>2016</c:v>
                </c:pt>
                <c:pt idx="1">
                  <c:v>2017</c:v>
                </c:pt>
                <c:pt idx="2">
                  <c:v>2018*</c:v>
                </c:pt>
                <c:pt idx="3">
                  <c:v>2019</c:v>
                </c:pt>
              </c:strCache>
            </c:strRef>
          </c:cat>
          <c:val>
            <c:numRef>
              <c:f>Sheet1!$B$2:$B$5</c:f>
              <c:numCache>
                <c:ptCount val="4"/>
                <c:pt idx="0">
                  <c:v>0.15</c:v>
                </c:pt>
                <c:pt idx="1">
                  <c:v>0.09</c:v>
                </c:pt>
                <c:pt idx="2">
                  <c:v>0.11</c:v>
                </c:pt>
                <c:pt idx="3">
                  <c:v>0.07</c:v>
                </c:pt>
              </c:numCache>
            </c:numRef>
          </c:val>
        </c:ser>
        <c:ser>
          <c:idx val="1"/>
          <c:order val="1"/>
          <c:tx>
            <c:strRef>
              <c:f>Sheet1!$C$1</c:f>
              <c:strCache>
                <c:ptCount val="1"/>
                <c:pt idx="0">
                  <c:v>Offer recycling on the same collection route</c:v>
                </c:pt>
              </c:strCache>
            </c:strRef>
          </c:tx>
          <c:spPr>
            <a:solidFill>
              <a:srgbClr val="0F283E"/>
            </a:solidFill>
            <a:ln>
              <a:solidFill>
                <a:srgbClr val="0F283E"/>
              </a:solidFill>
            </a:ln>
          </c:spPr>
          <c:invertIfNegative val="0"/>
          <c:dLbls>
            <c:dLbl>
              <c:idx val="0"/>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1"/>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2"/>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3"/>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s>
          <c:cat>
            <c:strRef>
              <c:f>Sheet1!$A$2:$A$5</c:f>
              <c:strCache>
                <c:ptCount val="4"/>
                <c:pt idx="0">
                  <c:v>2016</c:v>
                </c:pt>
                <c:pt idx="1">
                  <c:v>2017</c:v>
                </c:pt>
                <c:pt idx="2">
                  <c:v>2018*</c:v>
                </c:pt>
                <c:pt idx="3">
                  <c:v>2019</c:v>
                </c:pt>
              </c:strCache>
            </c:strRef>
          </c:cat>
          <c:val>
            <c:numRef>
              <c:f>Sheet1!$C$2:$C$5</c:f>
              <c:numCache>
                <c:ptCount val="4"/>
                <c:pt idx="0">
                  <c:v>0.25</c:v>
                </c:pt>
                <c:pt idx="1">
                  <c:v>0.35</c:v>
                </c:pt>
                <c:pt idx="2">
                  <c:v>0.3</c:v>
                </c:pt>
                <c:pt idx="3">
                  <c:v>0.33</c:v>
                </c:pt>
              </c:numCache>
            </c:numRef>
          </c:val>
        </c:ser>
        <c:ser>
          <c:idx val="2"/>
          <c:order val="2"/>
          <c:tx>
            <c:strRef>
              <c:f>Sheet1!$D$1</c:f>
              <c:strCache>
                <c:ptCount val="1"/>
                <c:pt idx="0">
                  <c:v>Offer separate collection route</c:v>
                </c:pt>
              </c:strCache>
            </c:strRef>
          </c:tx>
          <c:spPr>
            <a:solidFill>
              <a:srgbClr val="BABABA"/>
            </a:solidFill>
            <a:ln>
              <a:solidFill>
                <a:srgbClr val="BABABA"/>
              </a:solidFill>
            </a:ln>
          </c:spPr>
          <c:invertIfNegative val="0"/>
          <c:dLbls>
            <c:dLbl>
              <c:idx val="0"/>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1"/>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2"/>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3"/>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s>
          <c:cat>
            <c:strRef>
              <c:f>Sheet1!$A$2:$A$5</c:f>
              <c:strCache>
                <c:ptCount val="4"/>
                <c:pt idx="0">
                  <c:v>2016</c:v>
                </c:pt>
                <c:pt idx="1">
                  <c:v>2017</c:v>
                </c:pt>
                <c:pt idx="2">
                  <c:v>2018*</c:v>
                </c:pt>
                <c:pt idx="3">
                  <c:v>2019</c:v>
                </c:pt>
              </c:strCache>
            </c:strRef>
          </c:cat>
          <c:val>
            <c:numRef>
              <c:f>Sheet1!$D$2:$D$5</c:f>
              <c:numCache>
                <c:ptCount val="4"/>
                <c:pt idx="0">
                  <c:v>0.37</c:v>
                </c:pt>
                <c:pt idx="1">
                  <c:v>0.29</c:v>
                </c:pt>
                <c:pt idx="2">
                  <c:v>0.4</c:v>
                </c:pt>
                <c:pt idx="3">
                  <c:v>0.38</c:v>
                </c:pt>
              </c:numCache>
            </c:numRef>
          </c:val>
        </c:ser>
        <c:ser>
          <c:idx val="3"/>
          <c:order val="3"/>
          <c:tx>
            <c:strRef>
              <c:f>Sheet1!$E$1</c:f>
              <c:strCache>
                <c:ptCount val="1"/>
                <c:pt idx="0">
                  <c:v>Varies</c:v>
                </c:pt>
              </c:strCache>
            </c:strRef>
          </c:tx>
          <c:spPr>
            <a:solidFill>
              <a:srgbClr val="A60B0B"/>
            </a:solidFill>
            <a:ln>
              <a:solidFill>
                <a:srgbClr val="A60B0B"/>
              </a:solidFill>
            </a:ln>
          </c:spPr>
          <c:invertIfNegative val="0"/>
          <c:dLbls>
            <c:dLbl>
              <c:idx val="0"/>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1"/>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2"/>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3"/>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s>
          <c:cat>
            <c:strRef>
              <c:f>Sheet1!$A$2:$A$5</c:f>
              <c:strCache>
                <c:ptCount val="4"/>
                <c:pt idx="0">
                  <c:v>2016</c:v>
                </c:pt>
                <c:pt idx="1">
                  <c:v>2017</c:v>
                </c:pt>
                <c:pt idx="2">
                  <c:v>2018*</c:v>
                </c:pt>
                <c:pt idx="3">
                  <c:v>2019</c:v>
                </c:pt>
              </c:strCache>
            </c:strRef>
          </c:cat>
          <c:val>
            <c:numRef>
              <c:f>Sheet1!$E$2:$E$5</c:f>
              <c:numCache>
                <c:ptCount val="4"/>
                <c:pt idx="0">
                  <c:v>0.24</c:v>
                </c:pt>
                <c:pt idx="1">
                  <c:v>0.27</c:v>
                </c:pt>
                <c:pt idx="2">
                  <c:v>0.18</c:v>
                </c:pt>
                <c:pt idx="3">
                  <c:v>0.22</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Share of respondents</a:t>
                </a:r>
              </a:p>
            </c:rich>
          </c:tx>
          <c:overlay val="0"/>
        </c:title>
        <c:numFmt formatCode="#,##0.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Sheet1!$A$2:$A$13</c:f>
              <c:numCache>
                <c:formatCode>General</c:formatCode>
                <c:ptCount val="12"/>
                <c:pt idx="0">
                  <c:v>1990</c:v>
                </c:pt>
                <c:pt idx="1">
                  <c:v>1995</c:v>
                </c:pt>
                <c:pt idx="2">
                  <c:v>2000</c:v>
                </c:pt>
                <c:pt idx="3">
                  <c:v>2005</c:v>
                </c:pt>
                <c:pt idx="4">
                  <c:v>2010</c:v>
                </c:pt>
                <c:pt idx="5">
                  <c:v>2011</c:v>
                </c:pt>
                <c:pt idx="6">
                  <c:v>2012</c:v>
                </c:pt>
                <c:pt idx="7">
                  <c:v>2013</c:v>
                </c:pt>
                <c:pt idx="8">
                  <c:v>2014</c:v>
                </c:pt>
                <c:pt idx="9">
                  <c:v>2015</c:v>
                </c:pt>
                <c:pt idx="10">
                  <c:v>2016</c:v>
                </c:pt>
                <c:pt idx="11">
                  <c:v>2017</c:v>
                </c:pt>
              </c:numCache>
            </c:numRef>
          </c:cat>
          <c:val>
            <c:numRef>
              <c:f>Sheet1!$B$2:$B$13</c:f>
              <c:numCache>
                <c:ptCount val="12"/>
                <c:pt idx="0">
                  <c:v>6326</c:v>
                </c:pt>
                <c:pt idx="1">
                  <c:v>3197</c:v>
                </c:pt>
                <c:pt idx="2">
                  <c:v>1967</c:v>
                </c:pt>
                <c:pt idx="3">
                  <c:v>1754</c:v>
                </c:pt>
                <c:pt idx="4">
                  <c:v>1908</c:v>
                </c:pt>
                <c:pt idx="5">
                  <c:v>1908</c:v>
                </c:pt>
                <c:pt idx="6">
                  <c:v>1908</c:v>
                </c:pt>
                <c:pt idx="7">
                  <c:v>1908</c:v>
                </c:pt>
                <c:pt idx="8">
                  <c:v>1956</c:v>
                </c:pt>
                <c:pt idx="9">
                  <c:v>1738</c:v>
                </c:pt>
                <c:pt idx="10">
                  <c:v>1267</c:v>
                </c:pt>
                <c:pt idx="11">
                  <c:v>1269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Number of landfills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Sheet1!$A$2:$A$11</c:f>
              <c:numCache>
                <c:formatCode>General</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Sheet1!$B$2:$B$11</c:f>
              <c:numCache>
                <c:ptCount val="10"/>
                <c:pt idx="0">
                  <c:v>104</c:v>
                </c:pt>
                <c:pt idx="1">
                  <c:v>106.1</c:v>
                </c:pt>
                <c:pt idx="2">
                  <c:v>108.7</c:v>
                </c:pt>
                <c:pt idx="3">
                  <c:v>110.2</c:v>
                </c:pt>
                <c:pt idx="4">
                  <c:v>111.8</c:v>
                </c:pt>
                <c:pt idx="5">
                  <c:v>114.5</c:v>
                </c:pt>
                <c:pt idx="6">
                  <c:v>115.5</c:v>
                </c:pt>
                <c:pt idx="7">
                  <c:v>119</c:v>
                </c:pt>
                <c:pt idx="8">
                  <c:v>122.1</c:v>
                </c:pt>
                <c:pt idx="9">
                  <c:v>127.6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Price index</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Pt>
            <c:idx val="0"/>
            <c:invertIfNegative val="0"/>
            <c:spPr>
              <a:solidFill>
                <a:srgbClr val="C0C0C0"/>
              </a:solidFill>
            </c:spPr>
          </c:dPt>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Sheet1!$A$2:$A$8</c:f>
              <c:strCache>
                <c:ptCount val="7"/>
                <c:pt idx="0">
                  <c:v>U.S. average</c:v>
                </c:pt>
                <c:pt idx="1">
                  <c:v>Pacific</c:v>
                </c:pt>
                <c:pt idx="2">
                  <c:v>Northeast</c:v>
                </c:pt>
                <c:pt idx="3">
                  <c:v>Mountains/Plains</c:v>
                </c:pt>
                <c:pt idx="4">
                  <c:v>Midwest</c:v>
                </c:pt>
                <c:pt idx="5">
                  <c:v>Southeast</c:v>
                </c:pt>
                <c:pt idx="6">
                  <c:v>South Central</c:v>
                </c:pt>
              </c:strCache>
            </c:strRef>
          </c:cat>
          <c:val>
            <c:numRef>
              <c:f>Sheet1!$B$2:$B$8</c:f>
              <c:numCache>
                <c:ptCount val="7"/>
                <c:pt idx="0">
                  <c:v>55.36</c:v>
                </c:pt>
                <c:pt idx="1">
                  <c:v>73.03</c:v>
                </c:pt>
                <c:pt idx="2">
                  <c:v>66.53</c:v>
                </c:pt>
                <c:pt idx="3">
                  <c:v>50.71</c:v>
                </c:pt>
                <c:pt idx="4">
                  <c:v>48.87</c:v>
                </c:pt>
                <c:pt idx="5">
                  <c:v>45.25</c:v>
                </c:pt>
                <c:pt idx="6">
                  <c:v>40.92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Sheet1!$A$2:$A$5</c:f>
              <c:strCache>
                <c:ptCount val="4"/>
                <c:pt idx="0">
                  <c:v>Recycled</c:v>
                </c:pt>
                <c:pt idx="1">
                  <c:v>Treated</c:v>
                </c:pt>
                <c:pt idx="2">
                  <c:v>Disposal of or otherwise released</c:v>
                </c:pt>
                <c:pt idx="3">
                  <c:v>Energy recovery</c:v>
                </c:pt>
              </c:strCache>
            </c:strRef>
          </c:cat>
          <c:val>
            <c:numRef>
              <c:f>Sheet1!$B$2:$B$5</c:f>
              <c:numCache>
                <c:ptCount val="4"/>
                <c:pt idx="0">
                  <c:v>0.48</c:v>
                </c:pt>
                <c:pt idx="1">
                  <c:v>0.29</c:v>
                </c:pt>
                <c:pt idx="2">
                  <c:v>0.13</c:v>
                </c:pt>
                <c:pt idx="3">
                  <c:v>0.1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Share of waste managed</a:t>
                </a:r>
              </a:p>
            </c:rich>
          </c:tx>
          <c:overlay val="0"/>
        </c:title>
        <c:numFmt formatCode="#,##0.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Sheet1!$A$2:$A$5</c:f>
              <c:strCache>
                <c:ptCount val="4"/>
                <c:pt idx="0">
                  <c:v>On-site land disposal</c:v>
                </c:pt>
                <c:pt idx="1">
                  <c:v>On-site air releases</c:v>
                </c:pt>
                <c:pt idx="2">
                  <c:v>Off-site disposal or other releases</c:v>
                </c:pt>
                <c:pt idx="3">
                  <c:v>On-site surface water discharges</c:v>
                </c:pt>
              </c:strCache>
            </c:strRef>
          </c:cat>
          <c:val>
            <c:numRef>
              <c:f>Sheet1!$B$2:$B$5</c:f>
              <c:numCache>
                <c:ptCount val="4"/>
                <c:pt idx="0">
                  <c:v>0.7</c:v>
                </c:pt>
                <c:pt idx="1">
                  <c:v>0.15</c:v>
                </c:pt>
                <c:pt idx="2">
                  <c:v>0.1</c:v>
                </c:pt>
                <c:pt idx="3">
                  <c:v>0.05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Share of waste managed</a:t>
                </a:r>
              </a:p>
            </c:rich>
          </c:tx>
          <c:overlay val="0"/>
        </c:title>
        <c:numFmt formatCode="#,##0.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Sheet1!$A$2:$A$11</c:f>
              <c:numCache>
                <c:formatCode>General</c:formatCode>
                <c:ptCount val="10"/>
                <c:pt idx="0">
                  <c:v>1960</c:v>
                </c:pt>
                <c:pt idx="1">
                  <c:v>1970</c:v>
                </c:pt>
                <c:pt idx="2">
                  <c:v>1980</c:v>
                </c:pt>
                <c:pt idx="3">
                  <c:v>1990</c:v>
                </c:pt>
                <c:pt idx="4">
                  <c:v>2000</c:v>
                </c:pt>
                <c:pt idx="5">
                  <c:v>2005</c:v>
                </c:pt>
                <c:pt idx="6">
                  <c:v>2010</c:v>
                </c:pt>
                <c:pt idx="7">
                  <c:v>2015</c:v>
                </c:pt>
                <c:pt idx="8">
                  <c:v>2016</c:v>
                </c:pt>
                <c:pt idx="9">
                  <c:v>2017</c:v>
                </c:pt>
              </c:numCache>
            </c:numRef>
          </c:cat>
          <c:val>
            <c:numRef>
              <c:f>Sheet1!$B$2:$B$11</c:f>
              <c:numCache>
                <c:ptCount val="10"/>
                <c:pt idx="0">
                  <c:v>88.1</c:v>
                </c:pt>
                <c:pt idx="1">
                  <c:v>121.1</c:v>
                </c:pt>
                <c:pt idx="2">
                  <c:v>151.6</c:v>
                </c:pt>
                <c:pt idx="3">
                  <c:v>208.3</c:v>
                </c:pt>
                <c:pt idx="4">
                  <c:v>243.5</c:v>
                </c:pt>
                <c:pt idx="5">
                  <c:v>253.7</c:v>
                </c:pt>
                <c:pt idx="6">
                  <c:v>251.1</c:v>
                </c:pt>
                <c:pt idx="7">
                  <c:v>262.1</c:v>
                </c:pt>
                <c:pt idx="8">
                  <c:v>266.8</c:v>
                </c:pt>
                <c:pt idx="9">
                  <c:v>267.8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Generation in million tons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Generation</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1"/>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2"/>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3"/>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4"/>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5"/>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6"/>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7"/>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8"/>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9"/>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s>
          <c:cat>
            <c:numRef>
              <c:f>Sheet1!$A$2:$A$11</c:f>
              <c:numCache>
                <c:formatCode>General</c:formatCode>
                <c:ptCount val="10"/>
                <c:pt idx="0">
                  <c:v>1960</c:v>
                </c:pt>
                <c:pt idx="1">
                  <c:v>1970</c:v>
                </c:pt>
                <c:pt idx="2">
                  <c:v>1980</c:v>
                </c:pt>
                <c:pt idx="3">
                  <c:v>1990</c:v>
                </c:pt>
                <c:pt idx="4">
                  <c:v>2000</c:v>
                </c:pt>
                <c:pt idx="5">
                  <c:v>2005</c:v>
                </c:pt>
                <c:pt idx="6">
                  <c:v>2010</c:v>
                </c:pt>
                <c:pt idx="7">
                  <c:v>2015</c:v>
                </c:pt>
                <c:pt idx="8">
                  <c:v>2016</c:v>
                </c:pt>
                <c:pt idx="9">
                  <c:v>2017</c:v>
                </c:pt>
              </c:numCache>
            </c:numRef>
          </c:cat>
          <c:val>
            <c:numRef>
              <c:f>Sheet1!$B$2:$B$11</c:f>
              <c:numCache>
                <c:ptCount val="10"/>
                <c:pt idx="0">
                  <c:v>88.1</c:v>
                </c:pt>
                <c:pt idx="1">
                  <c:v>121.1</c:v>
                </c:pt>
                <c:pt idx="2">
                  <c:v>151.6</c:v>
                </c:pt>
                <c:pt idx="3">
                  <c:v>208.3</c:v>
                </c:pt>
                <c:pt idx="4">
                  <c:v>242.5</c:v>
                </c:pt>
                <c:pt idx="5">
                  <c:v>253.7</c:v>
                </c:pt>
                <c:pt idx="6">
                  <c:v>251.05</c:v>
                </c:pt>
                <c:pt idx="7">
                  <c:v>262.1</c:v>
                </c:pt>
                <c:pt idx="8">
                  <c:v>266.8</c:v>
                </c:pt>
                <c:pt idx="9">
                  <c:v>267.8</c:v>
                </c:pt>
              </c:numCache>
            </c:numRef>
          </c:val>
        </c:ser>
        <c:ser>
          <c:idx val="1"/>
          <c:order val="1"/>
          <c:tx>
            <c:strRef>
              <c:f>Sheet1!$C$1</c:f>
              <c:strCache>
                <c:ptCount val="1"/>
                <c:pt idx="0">
                  <c:v>Discards</c:v>
                </c:pt>
              </c:strCache>
            </c:strRef>
          </c:tx>
          <c:spPr>
            <a:solidFill>
              <a:srgbClr val="0F283E"/>
            </a:solidFill>
            <a:ln>
              <a:solidFill>
                <a:srgbClr val="0F283E"/>
              </a:solidFill>
            </a:ln>
          </c:spPr>
          <c:invertIfNegative val="0"/>
          <c:dLbls>
            <c:dLbl>
              <c:idx val="0"/>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1"/>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2"/>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3"/>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4"/>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5"/>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6"/>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7"/>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8"/>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dLbl>
              <c:idx val="9"/>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inEnd"/>
            <c:showLegendKey val="0"/>
            <c:showVal val="1"/>
            <c:showCatName val="0"/>
            <c:showSerName val="0"/>
            <c:showPercent val="0"/>
            <c:showBubbleSize val="0"/>
            <c:extLst/>
          </c:dLbls>
          <c:cat>
            <c:numRef>
              <c:f>Sheet1!$A$2:$A$11</c:f>
              <c:numCache>
                <c:formatCode>General</c:formatCode>
                <c:ptCount val="10"/>
                <c:pt idx="0">
                  <c:v>1960</c:v>
                </c:pt>
                <c:pt idx="1">
                  <c:v>1970</c:v>
                </c:pt>
                <c:pt idx="2">
                  <c:v>1980</c:v>
                </c:pt>
                <c:pt idx="3">
                  <c:v>1990</c:v>
                </c:pt>
                <c:pt idx="4">
                  <c:v>2000</c:v>
                </c:pt>
                <c:pt idx="5">
                  <c:v>2005</c:v>
                </c:pt>
                <c:pt idx="6">
                  <c:v>2010</c:v>
                </c:pt>
                <c:pt idx="7">
                  <c:v>2015</c:v>
                </c:pt>
                <c:pt idx="8">
                  <c:v>2016</c:v>
                </c:pt>
                <c:pt idx="9">
                  <c:v>2017</c:v>
                </c:pt>
              </c:numCache>
            </c:numRef>
          </c:cat>
          <c:val>
            <c:numRef>
              <c:f>Sheet1!$C$2:$C$11</c:f>
              <c:numCache>
                <c:ptCount val="10"/>
                <c:pt idx="0">
                  <c:v>82.5</c:v>
                </c:pt>
                <c:pt idx="1">
                  <c:v>112.7</c:v>
                </c:pt>
                <c:pt idx="2">
                  <c:v>134.4</c:v>
                </c:pt>
                <c:pt idx="3">
                  <c:v>145.3</c:v>
                </c:pt>
                <c:pt idx="4">
                  <c:v>140.3</c:v>
                </c:pt>
                <c:pt idx="5">
                  <c:v>142.3</c:v>
                </c:pt>
                <c:pt idx="6">
                  <c:v>136.1</c:v>
                </c:pt>
                <c:pt idx="7">
                  <c:v>137.6</c:v>
                </c:pt>
                <c:pt idx="8">
                  <c:v>139.2</c:v>
                </c:pt>
                <c:pt idx="9">
                  <c:v>139.6</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Generation in million tons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c:showDLblsOverMax val="1"/>
  </c:chart>
  <c:txPr>
    <a:bodyPr/>
    <a:p>
      <a:pPr>
        <a:defRPr sz="1800" smtId="4294967295"/>
      </a:pPr>
      <a:endParaRPr sz="1800" smtId="4294967295"/>
    </a:p>
  </c:txPr>
  <c:externalData r:id="rId1"/>
</c:chartSpace>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67BBDD39-DD83-4281-ABDE-1D1802BB86DF}"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C6F2DCC5-C852-4262-9558-37E79B854BD4}"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7369FAFC-4A5C-40D8-976B-722645EC4243}"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C39DC885-C12E-4111-9E32-F1BD3CA63CAE}"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53219C1D-DDBC-4B4F-BEC6-907A5DF0C4B0}"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A5CA10AC-3143-4D29-8466-02362D80F04A}"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6D524C42-84CF-4EBF-AC5C-FFA5D75AFFAA}"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72972F98-4987-48E7-B6F4-98CA5A5F3271}"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E9816D4E-C53F-4DD8-A611-B0FCC8545E8A}"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8930A2E5-9AF4-429B-BA1A-9FB890ABABFA}"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2917CD68-CE15-40EE-86BF-7EC60CCCA157}"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3.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5.xml" /><Relationship Id="rId5" Type="http://schemas.openxmlformats.org/officeDocument/2006/relationships/slide" Target="slide33.xml" TargetMode="Internal" /><Relationship Id="rId6" Type="http://schemas.openxmlformats.org/officeDocument/2006/relationships/hyperlink" Target="http://www.statista.com/statistics/692063/cost-to-landfill-municipal-solid-waste-by-us-region" TargetMode="Externa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6.xml" /><Relationship Id="rId5" Type="http://schemas.openxmlformats.org/officeDocument/2006/relationships/slide" Target="slide34.xml" TargetMode="Internal" /><Relationship Id="rId6" Type="http://schemas.openxmlformats.org/officeDocument/2006/relationships/hyperlink" Target="http://www.statista.com/statistics/506335/share-industrial-waste-management-in-the-us-by-management" TargetMode="Externa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7.xml" /><Relationship Id="rId5" Type="http://schemas.openxmlformats.org/officeDocument/2006/relationships/slide" Target="slide35.xml" TargetMode="Internal" /><Relationship Id="rId6" Type="http://schemas.openxmlformats.org/officeDocument/2006/relationships/hyperlink" Target="http://www.statista.com/statistics/506353/share-industrial-waste-disposed-and-released-in-the-us-by-method" TargetMode="Externa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8.xml" /><Relationship Id="rId5" Type="http://schemas.openxmlformats.org/officeDocument/2006/relationships/slide" Target="slide36.xml" TargetMode="Internal" /><Relationship Id="rId6" Type="http://schemas.openxmlformats.org/officeDocument/2006/relationships/hyperlink" Target="http://www.statista.com/statistics/186256/us-municipal-solid-waste-generation-since-1960" TargetMode="Externa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9.xml" /><Relationship Id="rId5" Type="http://schemas.openxmlformats.org/officeDocument/2006/relationships/slide" Target="slide37.xml" TargetMode="Internal" /><Relationship Id="rId6" Type="http://schemas.openxmlformats.org/officeDocument/2006/relationships/hyperlink" Target="http://www.statista.com/statistics/219791/us-municipal-solid-waste-generation-and-discards" TargetMode="Externa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0.xml" /><Relationship Id="rId5" Type="http://schemas.openxmlformats.org/officeDocument/2006/relationships/slide" Target="slide38.xml" TargetMode="Internal" /><Relationship Id="rId6" Type="http://schemas.openxmlformats.org/officeDocument/2006/relationships/hyperlink" Target="http://www.statista.com/statistics/186348/us-municipal-solid-waste-generated-per-person-since-1960" TargetMode="Externa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1.xml" /><Relationship Id="rId5" Type="http://schemas.openxmlformats.org/officeDocument/2006/relationships/slide" Target="slide39.xml" TargetMode="Internal" /><Relationship Id="rId6" Type="http://schemas.openxmlformats.org/officeDocument/2006/relationships/hyperlink" Target="http://www.statista.com/statistics/185710/us-materials-generation-in-the-municipal-waste-stream-since-1960" TargetMode="Externa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2.xml" /><Relationship Id="rId5" Type="http://schemas.openxmlformats.org/officeDocument/2006/relationships/slide" Target="slide40.xml" TargetMode="Internal" /><Relationship Id="rId6" Type="http://schemas.openxmlformats.org/officeDocument/2006/relationships/hyperlink" Target="http://www.statista.com/statistics/503958/municipal-solid-waste-discarded-in-the-us-by-material" TargetMode="Externa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3.xml" /><Relationship Id="rId5" Type="http://schemas.openxmlformats.org/officeDocument/2006/relationships/slide" Target="slide41.xml" TargetMode="Internal" /><Relationship Id="rId6" Type="http://schemas.openxmlformats.org/officeDocument/2006/relationships/hyperlink" Target="http://www.statista.com/statistics/186346/number-of-landfills-in-us-municipal-solid-waste"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4.xml" /><Relationship Id="rId5" Type="http://schemas.openxmlformats.org/officeDocument/2006/relationships/slide" Target="slide42.xml" TargetMode="Internal" /><Relationship Id="rId6" Type="http://schemas.openxmlformats.org/officeDocument/2006/relationships/hyperlink" Target="http://www.statista.com/statistics/586264/most-waste-per-capita-in-us-landfills-by-major-state" TargetMode="Externa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5.xml" /><Relationship Id="rId5" Type="http://schemas.openxmlformats.org/officeDocument/2006/relationships/slide" Target="slide43.xml" TargetMode="Internal" /><Relationship Id="rId6" Type="http://schemas.openxmlformats.org/officeDocument/2006/relationships/hyperlink" Target="http://www.statista.com/statistics/893934/projected-percent-loss-in-landfill-capacity-us-by-region" TargetMode="Externa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6.xml" /><Relationship Id="rId5" Type="http://schemas.openxmlformats.org/officeDocument/2006/relationships/slide" Target="slide44.xml" TargetMode="Internal" /><Relationship Id="rId6" Type="http://schemas.openxmlformats.org/officeDocument/2006/relationships/hyperlink" Target="http://www.statista.com/statistics/186266/us-municipal-solid-waste-recovery-since-1960" TargetMode="Externa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7.xml" /><Relationship Id="rId5" Type="http://schemas.openxmlformats.org/officeDocument/2006/relationships/slide" Target="slide45.xml" TargetMode="Internal" /><Relationship Id="rId6" Type="http://schemas.openxmlformats.org/officeDocument/2006/relationships/hyperlink" Target="http://www.statista.com/statistics/193923/recycling-of-us-municipal-solid-waste-since-1960" TargetMode="Externa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8.xml" /><Relationship Id="rId5" Type="http://schemas.openxmlformats.org/officeDocument/2006/relationships/slide" Target="slide46.xml" TargetMode="Internal" /><Relationship Id="rId6" Type="http://schemas.openxmlformats.org/officeDocument/2006/relationships/hyperlink" Target="http://www.statista.com/statistics/193928/percentage-of-us-municipal-solid-waste-recycled-since-1960" TargetMode="Externa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9.xml" /><Relationship Id="rId5" Type="http://schemas.openxmlformats.org/officeDocument/2006/relationships/slide" Target="slide47.xml" TargetMode="Internal" /><Relationship Id="rId6" Type="http://schemas.openxmlformats.org/officeDocument/2006/relationships/hyperlink" Target="http://www.statista.com/statistics/193903/us-municipal-solid-waste-recovery-per-person-since-1960" TargetMode="Externa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0.xml" /><Relationship Id="rId5" Type="http://schemas.openxmlformats.org/officeDocument/2006/relationships/slide" Target="slide48.xml" TargetMode="Internal" /><Relationship Id="rId6" Type="http://schemas.openxmlformats.org/officeDocument/2006/relationships/hyperlink" Target="http://www.statista.com/statistics/1016216/recycling-services-offering-us" TargetMode="Externa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92829/revenue-of-the-us-solid-waste-management-industry-since-2000/" TargetMode="External" /><Relationship Id="rId5" Type="http://schemas.openxmlformats.org/officeDocument/2006/relationships/slide" Target="slide6.xml" TargetMode="Interna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4.xml" TargetMode="Internal" /><Relationship Id="rId11" Type="http://schemas.openxmlformats.org/officeDocument/2006/relationships/slide" Target="slide15.xml" TargetMode="Internal" /><Relationship Id="rId12" Type="http://schemas.openxmlformats.org/officeDocument/2006/relationships/slide" Target="slide16.xml" TargetMode="Internal" /><Relationship Id="rId13" Type="http://schemas.openxmlformats.org/officeDocument/2006/relationships/slide" Target="slide17.xml" TargetMode="Internal" /><Relationship Id="rId14" Type="http://schemas.openxmlformats.org/officeDocument/2006/relationships/slide" Target="slide18.xml" TargetMode="Internal" /><Relationship Id="rId2" Type="http://schemas.openxmlformats.org/officeDocument/2006/relationships/image" Target="../media/image5.png" /><Relationship Id="rId3" Type="http://schemas.openxmlformats.org/officeDocument/2006/relationships/slide" Target="slide6.xml" TargetMode="Internal" /><Relationship Id="rId4" Type="http://schemas.openxmlformats.org/officeDocument/2006/relationships/slide" Target="slide7.xml" TargetMode="Internal" /><Relationship Id="rId5" Type="http://schemas.openxmlformats.org/officeDocument/2006/relationships/slide" Target="slide8.xml" TargetMode="Internal" /><Relationship Id="rId6" Type="http://schemas.openxmlformats.org/officeDocument/2006/relationships/slide" Target="slide9.xml" TargetMode="Internal" /><Relationship Id="rId7" Type="http://schemas.openxmlformats.org/officeDocument/2006/relationships/slide" Target="slide10.xml" TargetMode="Internal" /><Relationship Id="rId8" Type="http://schemas.openxmlformats.org/officeDocument/2006/relationships/slide" Target="slide11.xml" TargetMode="Internal" /><Relationship Id="rId9" Type="http://schemas.openxmlformats.org/officeDocument/2006/relationships/slide" Target="slide12.xml"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62831/us-waste-management-and-remediation-services-gross-output/" TargetMode="External" /><Relationship Id="rId5" Type="http://schemas.openxmlformats.org/officeDocument/2006/relationships/slide" Target="slide7.xml" TargetMode="Interna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93813/number-of-municipal-solid-waste-landfills-in-the-us-since-1990/" TargetMode="External" /><Relationship Id="rId5" Type="http://schemas.openxmlformats.org/officeDocument/2006/relationships/slide" Target="slide8.xml" TargetMode="Interna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62852/us-producer-price-index-of-waste-collection/" TargetMode="External" /><Relationship Id="rId5" Type="http://schemas.openxmlformats.org/officeDocument/2006/relationships/slide" Target="slide9.xml" TargetMode="Interna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92063/cost-to-landfill-municipal-solid-waste-by-us-region/" TargetMode="External" /><Relationship Id="rId5" Type="http://schemas.openxmlformats.org/officeDocument/2006/relationships/slide" Target="slide10.xml" TargetMode="Interna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06335/share-industrial-waste-management-in-the-us-by-management/" TargetMode="External" /><Relationship Id="rId5" Type="http://schemas.openxmlformats.org/officeDocument/2006/relationships/slide" Target="slide11.xml" TargetMode="Interna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06353/share-industrial-waste-disposed-and-released-in-the-us-by-method/" TargetMode="External" /><Relationship Id="rId5" Type="http://schemas.openxmlformats.org/officeDocument/2006/relationships/slide" Target="slide12.xml" TargetMode="Interna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86256/us-municipal-solid-waste-generation-since-1960/" TargetMode="External" /><Relationship Id="rId5" Type="http://schemas.openxmlformats.org/officeDocument/2006/relationships/slide" Target="slide14.xml" TargetMode="Interna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19791/us-municipal-solid-waste-generation-and-discards/" TargetMode="External" /><Relationship Id="rId5" Type="http://schemas.openxmlformats.org/officeDocument/2006/relationships/slide" Target="slide15.xml" TargetMode="Interna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86348/us-municipal-solid-waste-generated-per-person-since-1960/" TargetMode="External" /><Relationship Id="rId5" Type="http://schemas.openxmlformats.org/officeDocument/2006/relationships/slide" Target="slide16.xml" TargetMode="In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85710/us-materials-generation-in-the-municipal-waste-stream-since-1960/" TargetMode="External" /><Relationship Id="rId5" Type="http://schemas.openxmlformats.org/officeDocument/2006/relationships/slide" Target="slide17.xml" TargetMode="In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27.xml" TargetMode="Internal" /><Relationship Id="rId2" Type="http://schemas.openxmlformats.org/officeDocument/2006/relationships/image" Target="../media/image5.png" /><Relationship Id="rId3" Type="http://schemas.openxmlformats.org/officeDocument/2006/relationships/slide" Target="slide19.xml" TargetMode="Internal" /><Relationship Id="rId4" Type="http://schemas.openxmlformats.org/officeDocument/2006/relationships/slide" Target="slide20.xml" TargetMode="Internal" /><Relationship Id="rId5" Type="http://schemas.openxmlformats.org/officeDocument/2006/relationships/slide" Target="slide21.xml" TargetMode="Internal" /><Relationship Id="rId6" Type="http://schemas.openxmlformats.org/officeDocument/2006/relationships/slide" Target="slide23.xml" TargetMode="Internal" /><Relationship Id="rId7" Type="http://schemas.openxmlformats.org/officeDocument/2006/relationships/slide" Target="slide24.xml" TargetMode="Internal" /><Relationship Id="rId8" Type="http://schemas.openxmlformats.org/officeDocument/2006/relationships/slide" Target="slide25.xml" TargetMode="Internal" /><Relationship Id="rId9" Type="http://schemas.openxmlformats.org/officeDocument/2006/relationships/slide" Target="slide26.xml" TargetMode="Interna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03958/municipal-solid-waste-discarded-in-the-us-by-material/" TargetMode="External" /><Relationship Id="rId5" Type="http://schemas.openxmlformats.org/officeDocument/2006/relationships/slide" Target="slide18.xml" TargetMode="Interna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86346/number-of-landfills-in-us-municipal-solid-waste/" TargetMode="External" /><Relationship Id="rId5" Type="http://schemas.openxmlformats.org/officeDocument/2006/relationships/slide" Target="slide19.xml" TargetMode="Interna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86264/most-waste-per-capita-in-us-landfills-by-major-state/" TargetMode="External" /><Relationship Id="rId5" Type="http://schemas.openxmlformats.org/officeDocument/2006/relationships/slide" Target="slide20.xml" TargetMode="Interna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893934/projected-percent-loss-in-landfill-capacity-us-by-region/" TargetMode="External" /><Relationship Id="rId5" Type="http://schemas.openxmlformats.org/officeDocument/2006/relationships/slide" Target="slide21.xml" TargetMode="Interna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86266/us-municipal-solid-waste-recovery-since-1960/" TargetMode="External" /><Relationship Id="rId5" Type="http://schemas.openxmlformats.org/officeDocument/2006/relationships/slide" Target="slide22.xml" TargetMode="Interna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93923/recycling-of-us-municipal-solid-waste-since-1960/" TargetMode="External" /><Relationship Id="rId5" Type="http://schemas.openxmlformats.org/officeDocument/2006/relationships/slide" Target="slide24.xml" TargetMode="Interna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93928/percentage-of-us-municipal-solid-waste-recycled-since-1960/" TargetMode="External" /><Relationship Id="rId5" Type="http://schemas.openxmlformats.org/officeDocument/2006/relationships/slide" Target="slide25.xml" TargetMode="Interna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93903/us-municipal-solid-waste-recovery-per-person-since-1960/" TargetMode="External" /><Relationship Id="rId5" Type="http://schemas.openxmlformats.org/officeDocument/2006/relationships/slide" Target="slide26.xml" TargetMode="Interna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016216/recycling-services-offering-us/" TargetMode="External" /><Relationship Id="rId5" Type="http://schemas.openxmlformats.org/officeDocument/2006/relationships/slide" Target="slide27.xml" TargetMode="Interna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xml" /><Relationship Id="rId5" Type="http://schemas.openxmlformats.org/officeDocument/2006/relationships/slide" Target="slide29.xml" TargetMode="Internal" /><Relationship Id="rId6" Type="http://schemas.openxmlformats.org/officeDocument/2006/relationships/hyperlink" Target="http://www.statista.com/statistics/192829/revenue-of-the-us-solid-waste-management-industry-since-2000" TargetMode="Externa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xml" /><Relationship Id="rId5" Type="http://schemas.openxmlformats.org/officeDocument/2006/relationships/slide" Target="slide30.xml" TargetMode="Internal" /><Relationship Id="rId6" Type="http://schemas.openxmlformats.org/officeDocument/2006/relationships/hyperlink" Target="http://www.statista.com/statistics/262831/us-waste-management-and-remediation-services-gross-output" TargetMode="Externa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3.xml" /><Relationship Id="rId5" Type="http://schemas.openxmlformats.org/officeDocument/2006/relationships/slide" Target="slide31.xml" TargetMode="Internal" /><Relationship Id="rId6" Type="http://schemas.openxmlformats.org/officeDocument/2006/relationships/hyperlink" Target="http://www.statista.com/statistics/193813/number-of-municipal-solid-waste-landfills-in-the-us-since-1990" TargetMode="Externa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4.xml" /><Relationship Id="rId5" Type="http://schemas.openxmlformats.org/officeDocument/2006/relationships/slide" Target="slide32.xml" TargetMode="Internal" /><Relationship Id="rId6" Type="http://schemas.openxmlformats.org/officeDocument/2006/relationships/hyperlink" Target="http://www.statista.com/statistics/262852/us-producer-price-index-of-waste-collection" TargetMode="External"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3" name="New shape"/>
          <p:cNvSpPr/>
          <p:nvPr/>
        </p:nvSpPr>
        <p:spPr>
          <a:xfrm>
            <a:off x="0" y="0"/>
            <a:ext cx="12204001" cy="43704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Waste management in the U.S.</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Management Industry</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797050" y="1882800"/>
            <a:ext cx="2501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Cost in U.S. dollars per ton</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as of April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29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EREF; </a:t>
            </a:r>
            <a:r>
              <a:rPr sz="800">
                <a:solidFill>
                  <a:srgbClr val="555555"/>
                </a:solidFill>
                <a:latin typeface="Open Sans"/>
                <a:hlinkClick r:id="rId6"/>
              </a:rPr>
              <a:t>ID 692063</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Average cost to landfill municipal solid waste in the United States as of April 2019, by region (in U.S. dollars per ton)</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price of landfilling municipal waste by region 2019</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Management Industry</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t>
            </a:r>
            <a:r>
              <a:rPr sz="800">
                <a:solidFill>
                  <a:srgbClr val="555555"/>
                </a:solidFill>
                <a:latin typeface="Open Sans"/>
                <a:hlinkClick r:id="rId6"/>
              </a:rPr>
              <a:t>ID 506335</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Share of production-related waste managed in the United States in 2017, by type*</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industrial waste management share by type 2017</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Management Industry</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t>
            </a:r>
            <a:r>
              <a:rPr sz="800">
                <a:solidFill>
                  <a:srgbClr val="555555"/>
                </a:solidFill>
                <a:latin typeface="Open Sans"/>
                <a:hlinkClick r:id="rId6"/>
              </a:rPr>
              <a:t>ID 506353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Share of production-related disposed and released waste in the United States in 2017, by method*</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disposed and released industrial waste share by method 2017</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U.S. Waste Generation</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WASTE MANAGEMENT IN THE U.S.</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Generation</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1960 to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t>
            </a:r>
            <a:r>
              <a:rPr sz="800">
                <a:solidFill>
                  <a:srgbClr val="555555"/>
                </a:solidFill>
                <a:latin typeface="Open Sans"/>
                <a:hlinkClick r:id="rId6"/>
              </a:rPr>
              <a:t>ID 186256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10</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2500" lnSpcReduction="20000"/>
          </a:bodyPr>
          <a:lstStyle/>
          <a:p>
            <a:pPr algn="l">
              <a:lnSpc>
                <a:spcPct val="100000"/>
              </a:lnSpc>
              <a:spcAft>
                <a:spcPct val="20000"/>
              </a:spcAft>
            </a:pPr>
            <a:r>
              <a:rPr sz="3200">
                <a:solidFill>
                  <a:srgbClr val="0A85E6"/>
                </a:solidFill>
                <a:latin typeface="Open Sans Light"/>
              </a:rPr>
              <a:t>U.S. municipal solid waste generation from 1960 to 2017 (in million tons)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solid waste generation 1960-2017</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Generation</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1960 to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t>
            </a:r>
            <a:r>
              <a:rPr sz="800">
                <a:solidFill>
                  <a:srgbClr val="555555"/>
                </a:solidFill>
                <a:latin typeface="Open Sans"/>
                <a:hlinkClick r:id="rId6"/>
              </a:rPr>
              <a:t>ID 219791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11</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U.S. municipal solid waste generation and discards from 1960 to 2017 (in million tons)*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Generation and discards of municipal solid waste: U.S. 1960-2017</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Generation</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1960 to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t>
            </a:r>
            <a:r>
              <a:rPr sz="800">
                <a:solidFill>
                  <a:srgbClr val="555555"/>
                </a:solidFill>
                <a:latin typeface="Open Sans"/>
                <a:hlinkClick r:id="rId6"/>
              </a:rPr>
              <a:t>ID 186348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12</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Per capita municipal solid waste generation in the U.S. from 1960 to 2017 (in pounds per day)</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solid waste: per capita generation 1960-2017</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Generation</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1960 to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t>
            </a:r>
            <a:r>
              <a:rPr sz="800">
                <a:solidFill>
                  <a:srgbClr val="555555"/>
                </a:solidFill>
                <a:latin typeface="Open Sans"/>
                <a:hlinkClick r:id="rId6"/>
              </a:rPr>
              <a:t>ID 185710</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13</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Generation of selected materials in the U.S. municipal waste stream between 1960 and 2017 (in 1,000 tons)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waste stream: materials generation 1960-2017</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Generation</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644650" y="1882800"/>
            <a:ext cx="2806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Amount of waste in million tons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t>
            </a:r>
            <a:r>
              <a:rPr sz="800">
                <a:solidFill>
                  <a:srgbClr val="555555"/>
                </a:solidFill>
                <a:latin typeface="Open Sans"/>
                <a:hlinkClick r:id="rId6"/>
              </a:rPr>
              <a:t>ID 503958</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14</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Amount of municipal solid waste landfilled in the U.S. in 2017, by material (in million tons)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waste stream discards by material 2017</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Generation</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828800" y="1882800"/>
            <a:ext cx="2438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Number of landfill facilities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t>
            </a:r>
            <a:r>
              <a:rPr sz="800">
                <a:solidFill>
                  <a:srgbClr val="555555"/>
                </a:solidFill>
                <a:latin typeface="Open Sans"/>
                <a:hlinkClick r:id="rId6"/>
              </a:rPr>
              <a:t>ID 186346</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15</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Number of U.S. landfill facilities in 2017, by region</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solid waste landfills by region 2017</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Table of Contents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WASTE MANAGEMENT IN THE U.S.</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Generation</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574800" y="1882800"/>
            <a:ext cx="2946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Landfill waste per person in tons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2016</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SaveOnEnergy; Environmental Protection Agency; </a:t>
            </a:r>
            <a:r>
              <a:rPr sz="800">
                <a:solidFill>
                  <a:srgbClr val="555555"/>
                </a:solidFill>
                <a:latin typeface="Open Sans"/>
                <a:hlinkClick r:id="rId6"/>
              </a:rPr>
              <a:t>ID 586264</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16</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Most trash in landfills per capita in the United States in 2016, by select state (in tons)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Highest amount of U.S. waste in landfills per capita by state 2016</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Generation</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5374900" y="1882800"/>
            <a:ext cx="1346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Percent loss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2016</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SWEEP; </a:t>
            </a:r>
            <a:r>
              <a:rPr sz="800">
                <a:solidFill>
                  <a:srgbClr val="555555"/>
                </a:solidFill>
                <a:latin typeface="Open Sans"/>
                <a:hlinkClick r:id="rId6"/>
              </a:rPr>
              <a:t>ID 893934</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17</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Projected percent loss in landfill capacity in the U.S. between 2016 and 2021, by region</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landfill capacity percentage loss by region 2016-2021</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U.S. Waste Recovery</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WASTE MANAGEMENT IN THE U.S.</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Recovery</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1960 to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t>
            </a:r>
            <a:r>
              <a:rPr sz="800">
                <a:solidFill>
                  <a:srgbClr val="555555"/>
                </a:solidFill>
                <a:latin typeface="Open Sans"/>
                <a:hlinkClick r:id="rId6"/>
              </a:rPr>
              <a:t>ID 186266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19</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Materials recycled and composted from U.S. municipal solid waste from 1960 to 2017 (in million tons)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Materials recovery from U.S. municipal solid waste 1960-2017</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Recovery</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1960 to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t>
            </a:r>
            <a:r>
              <a:rPr sz="800">
                <a:solidFill>
                  <a:srgbClr val="555555"/>
                </a:solidFill>
                <a:latin typeface="Open Sans"/>
                <a:hlinkClick r:id="rId6"/>
              </a:rPr>
              <a:t>ID 193923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20</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Recovery of U.S. municipal solid waste for recycling from 1960 to 2017 (in million tons)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Recycling of U.S. municipal solid waste 1960-2017</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Recovery</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1960 to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t>
            </a:r>
            <a:r>
              <a:rPr sz="800">
                <a:solidFill>
                  <a:srgbClr val="555555"/>
                </a:solidFill>
                <a:latin typeface="Open Sans"/>
                <a:hlinkClick r:id="rId6"/>
              </a:rPr>
              <a:t>ID 193928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21</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Percentage of U.S. municipal solid waste recovered for recycling from 1960 to 2017</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Percentage of U.S. municipal solid waste recovered for recycling 2017</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Recovery</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1960 to 2015</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t>
            </a:r>
            <a:r>
              <a:rPr sz="800">
                <a:solidFill>
                  <a:srgbClr val="555555"/>
                </a:solidFill>
                <a:latin typeface="Open Sans"/>
                <a:hlinkClick r:id="rId6"/>
              </a:rPr>
              <a:t>ID 193903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22</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Volume of municipal solid waste recycled and composted per capita between 1960 and 2015 (in pounds per person per day)</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solid waste recovery per person 1960-2015</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Recovery</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2016, 2017, and 2019; 1,895; market participants in solid waste </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Waste360; Stifel; </a:t>
            </a:r>
            <a:r>
              <a:rPr sz="800">
                <a:solidFill>
                  <a:srgbClr val="555555"/>
                </a:solidFill>
                <a:latin typeface="Open Sans"/>
                <a:hlinkClick r:id="rId6"/>
              </a:rPr>
              <a:t>ID 1016216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23</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Recycling services offered by the waste industry in the United States from 2016 to 2019</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waste industry recycling service offerings 2016-2019</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References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WASTE MANAGEMENT IN THE U.S.</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Business International</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Business International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2000 to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Business International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June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 Top Markets Report: Environmental Technologies, page 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 The figures from 2000 through 2010 are taken from the "Statistical Abstract of the United States", published by the U.S. Census Bureau in September 2011. The figure from 2011 is taken from an Environmental Business International update. Other figures are compiled from other annual reports. The solid waste industry covers such activities as collection, transportation, transfer stations, disposal, landfill ownership and management for solid waste and recyclables.</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Revenue of the solid waste industry in the United States from 2000 to 2016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solid waste industry revenue 2000-2016</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397400" y="1882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01</a:t>
            </a:r>
          </a:p>
        </p:txBody>
      </p:sp>
      <p:sp>
        <p:nvSpPr>
          <p:cNvPr id="5" name="New shape"/>
          <p:cNvSpPr/>
          <p:nvPr/>
        </p:nvSpPr>
        <p:spPr>
          <a:xfrm>
            <a:off x="676800" y="188280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U.S. Waste Management Industry</a:t>
            </a:r>
          </a:p>
        </p:txBody>
      </p:sp>
      <p:sp>
        <p:nvSpPr>
          <p:cNvPr id="6"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rPr>
              <a:t>02</a:t>
            </a:r>
          </a:p>
        </p:txBody>
      </p:sp>
      <p:sp>
        <p:nvSpPr>
          <p:cNvPr id="7"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solid waste industry revenue 2000-2016</a:t>
            </a:r>
          </a:p>
        </p:txBody>
      </p:sp>
      <p:sp>
        <p:nvSpPr>
          <p:cNvPr id="8"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rPr>
              <a:t>03</a:t>
            </a:r>
          </a:p>
        </p:txBody>
      </p:sp>
      <p:sp>
        <p:nvSpPr>
          <p:cNvPr id="9"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Waste management and remediation services - gross output 2007-2018</a:t>
            </a:r>
          </a:p>
        </p:txBody>
      </p:sp>
      <p:sp>
        <p:nvSpPr>
          <p:cNvPr id="10"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rPr>
              <a:t>04</a:t>
            </a:r>
          </a:p>
        </p:txBody>
      </p:sp>
      <p:sp>
        <p:nvSpPr>
          <p:cNvPr id="11"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municipal solid waste landfills 1990 to 2017</a:t>
            </a:r>
          </a:p>
        </p:txBody>
      </p:sp>
      <p:sp>
        <p:nvSpPr>
          <p:cNvPr id="12"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rPr>
              <a:t>05</a:t>
            </a:r>
          </a:p>
        </p:txBody>
      </p:sp>
      <p:sp>
        <p:nvSpPr>
          <p:cNvPr id="13"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producer price index of waste collection 2009-2018</a:t>
            </a:r>
          </a:p>
        </p:txBody>
      </p:sp>
      <p:sp>
        <p:nvSpPr>
          <p:cNvPr id="14" name="New shape"/>
          <p:cNvSpPr/>
          <p:nvPr/>
        </p:nvSpPr>
        <p:spPr>
          <a:xfrm>
            <a:off x="781200" y="324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rPr>
              <a:t>06</a:t>
            </a:r>
          </a:p>
        </p:txBody>
      </p:sp>
      <p:sp>
        <p:nvSpPr>
          <p:cNvPr id="15" name="New shape"/>
          <p:cNvSpPr/>
          <p:nvPr/>
        </p:nvSpPr>
        <p:spPr>
          <a:xfrm>
            <a:off x="781200" y="324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price of landfilling municipal waste by region 2019</a:t>
            </a:r>
          </a:p>
        </p:txBody>
      </p:sp>
      <p:sp>
        <p:nvSpPr>
          <p:cNvPr id="16" name="New shape"/>
          <p:cNvSpPr/>
          <p:nvPr/>
        </p:nvSpPr>
        <p:spPr>
          <a:xfrm>
            <a:off x="781200" y="34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rPr>
              <a:t>07</a:t>
            </a:r>
          </a:p>
        </p:txBody>
      </p:sp>
      <p:sp>
        <p:nvSpPr>
          <p:cNvPr id="17" name="New shape"/>
          <p:cNvSpPr/>
          <p:nvPr/>
        </p:nvSpPr>
        <p:spPr>
          <a:xfrm>
            <a:off x="781200" y="34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industrial waste management share by type 2017</a:t>
            </a:r>
          </a:p>
        </p:txBody>
      </p:sp>
      <p:sp>
        <p:nvSpPr>
          <p:cNvPr id="18" name="New shape"/>
          <p:cNvSpPr/>
          <p:nvPr/>
        </p:nvSpPr>
        <p:spPr>
          <a:xfrm>
            <a:off x="781200" y="3723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rPr>
              <a:t>08</a:t>
            </a:r>
          </a:p>
        </p:txBody>
      </p:sp>
      <p:sp>
        <p:nvSpPr>
          <p:cNvPr id="19" name="New shape"/>
          <p:cNvSpPr/>
          <p:nvPr/>
        </p:nvSpPr>
        <p:spPr>
          <a:xfrm>
            <a:off x="781200" y="3723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disposed and released industrial waste share by method 2017</a:t>
            </a:r>
          </a:p>
        </p:txBody>
      </p:sp>
      <p:sp>
        <p:nvSpPr>
          <p:cNvPr id="20" name="New shape"/>
          <p:cNvSpPr/>
          <p:nvPr/>
        </p:nvSpPr>
        <p:spPr>
          <a:xfrm>
            <a:off x="397400" y="4090741"/>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02</a:t>
            </a:r>
          </a:p>
        </p:txBody>
      </p:sp>
      <p:sp>
        <p:nvSpPr>
          <p:cNvPr id="21" name="New shape"/>
          <p:cNvSpPr/>
          <p:nvPr/>
        </p:nvSpPr>
        <p:spPr>
          <a:xfrm>
            <a:off x="676800" y="409074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U.S. Waste Generation</a:t>
            </a:r>
          </a:p>
        </p:txBody>
      </p:sp>
      <p:sp>
        <p:nvSpPr>
          <p:cNvPr id="22" name="New shape"/>
          <p:cNvSpPr/>
          <p:nvPr/>
        </p:nvSpPr>
        <p:spPr>
          <a:xfrm>
            <a:off x="781200" y="449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rPr>
              <a:t>10</a:t>
            </a:r>
          </a:p>
        </p:txBody>
      </p:sp>
      <p:sp>
        <p:nvSpPr>
          <p:cNvPr id="23" name="New shape"/>
          <p:cNvSpPr/>
          <p:nvPr/>
        </p:nvSpPr>
        <p:spPr>
          <a:xfrm>
            <a:off x="781200" y="449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municipal solid waste generation 1960-2017</a:t>
            </a:r>
          </a:p>
        </p:txBody>
      </p:sp>
      <p:sp>
        <p:nvSpPr>
          <p:cNvPr id="24" name="New shape"/>
          <p:cNvSpPr/>
          <p:nvPr/>
        </p:nvSpPr>
        <p:spPr>
          <a:xfrm>
            <a:off x="781200" y="473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rPr>
              <a:t>11</a:t>
            </a:r>
          </a:p>
        </p:txBody>
      </p:sp>
      <p:sp>
        <p:nvSpPr>
          <p:cNvPr id="25" name="New shape"/>
          <p:cNvSpPr/>
          <p:nvPr/>
        </p:nvSpPr>
        <p:spPr>
          <a:xfrm>
            <a:off x="781200" y="473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Generation and discards of municipal solid waste: U.S. 1960-2017</a:t>
            </a:r>
          </a:p>
        </p:txBody>
      </p:sp>
      <p:sp>
        <p:nvSpPr>
          <p:cNvPr id="26" name="New shape"/>
          <p:cNvSpPr/>
          <p:nvPr/>
        </p:nvSpPr>
        <p:spPr>
          <a:xfrm>
            <a:off x="781200" y="497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rPr>
              <a:t>12</a:t>
            </a:r>
          </a:p>
        </p:txBody>
      </p:sp>
      <p:sp>
        <p:nvSpPr>
          <p:cNvPr id="27" name="New shape"/>
          <p:cNvSpPr/>
          <p:nvPr/>
        </p:nvSpPr>
        <p:spPr>
          <a:xfrm>
            <a:off x="781200" y="497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municipal solid waste: per capita generation 1960-2017</a:t>
            </a:r>
          </a:p>
        </p:txBody>
      </p:sp>
      <p:sp>
        <p:nvSpPr>
          <p:cNvPr id="28"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rPr>
              <a:t>13</a:t>
            </a:r>
          </a:p>
        </p:txBody>
      </p:sp>
      <p:sp>
        <p:nvSpPr>
          <p:cNvPr id="29"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municipal waste stream: materials generation 1960-2017</a:t>
            </a:r>
          </a:p>
        </p:txBody>
      </p:sp>
      <p:sp>
        <p:nvSpPr>
          <p:cNvPr id="30"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4" action="ppaction://hlinksldjump"/>
              </a:rPr>
              <a:t>14</a:t>
            </a:r>
          </a:p>
        </p:txBody>
      </p:sp>
      <p:sp>
        <p:nvSpPr>
          <p:cNvPr id="31"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municipal waste stream discards by material 2017</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BEA</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BEA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2007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BEA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May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bea.gov</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U.S. waste management and remediation services gross output from 2007 to 2018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Waste management and remediation services - gross output 2007-2018</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r>
                        <a:rPr sz="800">
                          <a:solidFill>
                            <a:srgbClr val="0F283E"/>
                          </a:solidFill>
                          <a:latin typeface="Open Sans Light"/>
                        </a:rPr>
                        <a:t>; </a:t>
                      </a:r>
                      <a:r>
                        <a:rPr sz="800">
                          <a:solidFill>
                            <a:srgbClr val="0F283E"/>
                          </a:solidFill>
                          <a:latin typeface="Open Sans Light"/>
                        </a:rPr>
                        <a:t>BioCycle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BioCycle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1990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Advancing Sustainable Materials Management: 2016 and 2017 Tables and Figures, page 54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The figures for 1990 through 2014 are taken from previous editions of the publication.</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7500" lnSpcReduction="20000"/>
          </a:bodyPr>
          <a:lstStyle/>
          <a:p>
            <a:pPr algn="l">
              <a:lnSpc>
                <a:spcPct val="100000"/>
              </a:lnSpc>
              <a:spcAft>
                <a:spcPct val="20000"/>
              </a:spcAft>
            </a:pPr>
            <a:r>
              <a:rPr sz="3200">
                <a:solidFill>
                  <a:srgbClr val="0A85E6"/>
                </a:solidFill>
                <a:latin typeface="Open Sans Light"/>
              </a:rPr>
              <a:t>Number of municipal waste landfills in the U.S. from 1990 to 2017</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solid waste landfills 1990 to 2017</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Bureau of Labor Statistics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2009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May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bls.gov</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December 2008 was used as the base date. Please go to 'More Formatting Options', set the time range from 2000 to 2018 and select 'Annual Data' to retrieve the data.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0000" lnSpcReduction="20000"/>
          </a:bodyPr>
          <a:lstStyle/>
          <a:p>
            <a:pPr algn="l">
              <a:lnSpc>
                <a:spcPct val="100000"/>
              </a:lnSpc>
              <a:spcAft>
                <a:spcPct val="20000"/>
              </a:spcAft>
            </a:pPr>
            <a:r>
              <a:rPr sz="3200">
                <a:solidFill>
                  <a:srgbClr val="0A85E6"/>
                </a:solidFill>
                <a:latin typeface="Open Sans Light"/>
              </a:rPr>
              <a:t>U.S. producer price index of waste collection from 2009 to 2018</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producer price index of waste collection 2009-2018</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EREF</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EREF</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as of April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EREF</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October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erefdn.org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Average cost to landfill municipal solid waste in the United States as of April 2019, by region (in U.S. dollars per ton)</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price of landfilling municipal waste by region 2019</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February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Toxics Release Inventory National Analysis 2017, page 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 Based on 30.57 billion pounds of waste managed in 21,456 facilities.</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Share of production-related waste managed in the United States in 2017, by type*</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industrial waste management share by type 2017</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February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Toxics Release Inventory National Analysis 2017, page 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 Based on reports from 21,456 toxics release inventory facilities.</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Share of production-related disposed and released waste in the United States in 2017, by method*</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disposed and released industrial waste share by method 2017</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1960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Advancing Sustainable Materials Management: 2016 and 2017 Tables and Figures, page 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2500" lnSpcReduction="20000"/>
          </a:bodyPr>
          <a:lstStyle/>
          <a:p>
            <a:pPr algn="l">
              <a:lnSpc>
                <a:spcPct val="100000"/>
              </a:lnSpc>
              <a:spcAft>
                <a:spcPct val="20000"/>
              </a:spcAft>
            </a:pPr>
            <a:r>
              <a:rPr sz="3200">
                <a:solidFill>
                  <a:srgbClr val="0A85E6"/>
                </a:solidFill>
                <a:latin typeface="Open Sans Light"/>
              </a:rPr>
              <a:t>U.S. municipal solid waste generation from 1960 to 2017 (in million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solid waste generation 1960-2017</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1960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Advancing Sustainable Materials Management: 2016 and 2017 Tables and Figures, page 55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 Includes discards to landfill, and other disposal. Discards after recovery minus combustion with energy recovery. Discards include combustion without energy recovery. Details might not add to totals due to rounding.</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U.S. municipal solid waste generation and discards from 1960 to 2017 (in million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Generation and discards of municipal solid waste: U.S. 1960-2017</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1960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Advancing Sustainable Materials Management: 2017 Fact Sheet, page 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Per capita municipal solid waste generation in the U.S. from 1960 to 2017 (in pounds per day)</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solid waste: per capita generation 1960-2017</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1960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Advancing Sustainable Materials Management: 2016 and 2017 Tables and Figures, page 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 Includes electrolytes in batteries and fluff pulp, feces and urine in disposable diapers. According to the source, figures do not include construction and demolition debris, industrial process waste, or certain other waste streams. Generation before materials recovery or combustion. Figures were compiled from several editions of the report.</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Generation of selected materials in the U.S. municipal waste stream between 1960 and 2017 (in 1,000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waste stream: materials generation 1960-2017</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rPr>
              <a:t>15</a:t>
            </a:r>
          </a:p>
        </p:txBody>
      </p:sp>
      <p:sp>
        <p:nvSpPr>
          <p:cNvPr id="5"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municipal solid waste landfills by region 2017</a:t>
            </a:r>
          </a:p>
        </p:txBody>
      </p:sp>
      <p:sp>
        <p:nvSpPr>
          <p:cNvPr id="6" name="New shape"/>
          <p:cNvSpPr/>
          <p:nvPr/>
        </p:nvSpPr>
        <p:spPr>
          <a:xfrm>
            <a:off x="781200" y="21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rPr>
              <a:t>16</a:t>
            </a:r>
          </a:p>
        </p:txBody>
      </p:sp>
      <p:sp>
        <p:nvSpPr>
          <p:cNvPr id="7" name="New shape"/>
          <p:cNvSpPr/>
          <p:nvPr/>
        </p:nvSpPr>
        <p:spPr>
          <a:xfrm>
            <a:off x="781200" y="21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Highest amount of U.S. waste in landfills per capita by state 2016</a:t>
            </a:r>
          </a:p>
        </p:txBody>
      </p:sp>
      <p:sp>
        <p:nvSpPr>
          <p:cNvPr id="8" name="New shape"/>
          <p:cNvSpPr/>
          <p:nvPr/>
        </p:nvSpPr>
        <p:spPr>
          <a:xfrm>
            <a:off x="781200" y="236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rPr>
              <a:t>17</a:t>
            </a:r>
          </a:p>
        </p:txBody>
      </p:sp>
      <p:sp>
        <p:nvSpPr>
          <p:cNvPr id="9" name="New shape"/>
          <p:cNvSpPr/>
          <p:nvPr/>
        </p:nvSpPr>
        <p:spPr>
          <a:xfrm>
            <a:off x="781200" y="236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landfill capacity percentage loss by region 2016-2021</a:t>
            </a:r>
          </a:p>
        </p:txBody>
      </p:sp>
      <p:sp>
        <p:nvSpPr>
          <p:cNvPr id="10" name="New shape"/>
          <p:cNvSpPr/>
          <p:nvPr/>
        </p:nvSpPr>
        <p:spPr>
          <a:xfrm>
            <a:off x="397400" y="2729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03</a:t>
            </a:r>
          </a:p>
        </p:txBody>
      </p:sp>
      <p:sp>
        <p:nvSpPr>
          <p:cNvPr id="11" name="New shape"/>
          <p:cNvSpPr/>
          <p:nvPr/>
        </p:nvSpPr>
        <p:spPr>
          <a:xfrm>
            <a:off x="676800" y="272980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U.S. Waste Recovery</a:t>
            </a:r>
          </a:p>
        </p:txBody>
      </p:sp>
      <p:sp>
        <p:nvSpPr>
          <p:cNvPr id="12" name="New shape"/>
          <p:cNvSpPr/>
          <p:nvPr/>
        </p:nvSpPr>
        <p:spPr>
          <a:xfrm>
            <a:off x="781200" y="313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rPr>
              <a:t>19</a:t>
            </a:r>
          </a:p>
        </p:txBody>
      </p:sp>
      <p:sp>
        <p:nvSpPr>
          <p:cNvPr id="13" name="New shape"/>
          <p:cNvSpPr/>
          <p:nvPr/>
        </p:nvSpPr>
        <p:spPr>
          <a:xfrm>
            <a:off x="781200" y="313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Materials recovery from U.S. municipal solid waste 1960-2017</a:t>
            </a:r>
          </a:p>
        </p:txBody>
      </p:sp>
      <p:sp>
        <p:nvSpPr>
          <p:cNvPr id="14" name="New shape"/>
          <p:cNvSpPr/>
          <p:nvPr/>
        </p:nvSpPr>
        <p:spPr>
          <a:xfrm>
            <a:off x="781200" y="337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rPr>
              <a:t>20</a:t>
            </a:r>
          </a:p>
        </p:txBody>
      </p:sp>
      <p:sp>
        <p:nvSpPr>
          <p:cNvPr id="15" name="New shape"/>
          <p:cNvSpPr/>
          <p:nvPr/>
        </p:nvSpPr>
        <p:spPr>
          <a:xfrm>
            <a:off x="781200" y="337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Recycling of U.S. municipal solid waste 1960-2017</a:t>
            </a:r>
          </a:p>
        </p:txBody>
      </p:sp>
      <p:sp>
        <p:nvSpPr>
          <p:cNvPr id="16" name="New shape"/>
          <p:cNvSpPr/>
          <p:nvPr/>
        </p:nvSpPr>
        <p:spPr>
          <a:xfrm>
            <a:off x="781200" y="361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rPr>
              <a:t>21</a:t>
            </a:r>
          </a:p>
        </p:txBody>
      </p:sp>
      <p:sp>
        <p:nvSpPr>
          <p:cNvPr id="17" name="New shape"/>
          <p:cNvSpPr/>
          <p:nvPr/>
        </p:nvSpPr>
        <p:spPr>
          <a:xfrm>
            <a:off x="781200" y="361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Percentage of U.S. municipal solid waste recovered for recycling 2017</a:t>
            </a:r>
          </a:p>
        </p:txBody>
      </p:sp>
      <p:sp>
        <p:nvSpPr>
          <p:cNvPr id="18" name="New shape"/>
          <p:cNvSpPr/>
          <p:nvPr/>
        </p:nvSpPr>
        <p:spPr>
          <a:xfrm>
            <a:off x="781200" y="38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rPr>
              <a:t>22</a:t>
            </a:r>
          </a:p>
        </p:txBody>
      </p:sp>
      <p:sp>
        <p:nvSpPr>
          <p:cNvPr id="19" name="New shape"/>
          <p:cNvSpPr/>
          <p:nvPr/>
        </p:nvSpPr>
        <p:spPr>
          <a:xfrm>
            <a:off x="781200" y="38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municipal solid waste recovery per person 1960-2015</a:t>
            </a:r>
          </a:p>
        </p:txBody>
      </p:sp>
      <p:sp>
        <p:nvSpPr>
          <p:cNvPr id="20" name="New shape"/>
          <p:cNvSpPr/>
          <p:nvPr/>
        </p:nvSpPr>
        <p:spPr>
          <a:xfrm>
            <a:off x="781200" y="409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rPr>
              <a:t>23</a:t>
            </a:r>
          </a:p>
        </p:txBody>
      </p:sp>
      <p:sp>
        <p:nvSpPr>
          <p:cNvPr id="21" name="New shape"/>
          <p:cNvSpPr/>
          <p:nvPr/>
        </p:nvSpPr>
        <p:spPr>
          <a:xfrm>
            <a:off x="781200" y="409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waste industry recycling service offerings 2016-2019</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Advancing Sustainable Materials Management: 2017 Fact Sheet, page 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Amount of municipal solid waste landfilled in the U.S. in 2017, by material (in million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waste stream discards by material 2017</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Advancing Sustainable Materials Management: 2016 and 2017 Tables and Figures, page 54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Number of U.S. landfill facilities in 2017, by region</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solid waste landfills by region 2017</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SaveOnEnergy</a:t>
                      </a:r>
                      <a:r>
                        <a:rPr sz="800">
                          <a:solidFill>
                            <a:srgbClr val="0F283E"/>
                          </a:solidFill>
                          <a:latin typeface="Open Sans Light"/>
                        </a:rPr>
                        <a:t>; </a:t>
                      </a:r>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SaveOnEnergy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July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saveonenergy.com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Most trash in landfills per capita in the United States in 2016, by select state (in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Highest amount of U.S. waste in landfills per capita by state 2016</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SWEEP</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SWEEP</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SWEEP</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May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nrra.net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Projected percent loss in landfill capacity in the U.S. between 2016 and 2021, by region</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landfill capacity percentage loss by region 2016-2021</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1960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Advancing Sustainable Materials Management: 2016 and 2017 Tables and Figures, page 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Figures were compiled from several editions of the report.</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Materials recycled and composted from U.S. municipal solid waste from 1960 to 2017 (in million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Materials recovery from U.S. municipal solid waste 1960-2017</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1960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Advancing Sustainable Materials Management: 2016 and 2017 Tables and Figures, page 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Recovery of U.S. municipal solid waste for recycling from 1960 to 2017 (in million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Recycling of U.S. municipal solid waste 1960-2017</a:t>
            </a: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1960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Advancing Sustainable Materials Management: 2017 Fact Sheet, page 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Percentage of U.S. municipal solid waste recovered for recycling from 1960 to 2017</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Percentage of U.S. municipal solid waste recovered for recycling 2017</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1960 to 2015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Advancing Sustainable Materials Management: 2016 and 2017 Tables and Figures, page 54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 Composting of yard trimmings, food and other municipal solid waste organic material. Does not include backyard composting.</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Volume of municipal solid waste recycled and composted per capita between 1960 and 2015 (in pounds per person per day)</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solid waste recovery per person 1960-2015</a:t>
            </a: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Waste360</a:t>
                      </a:r>
                      <a:r>
                        <a:rPr sz="800">
                          <a:solidFill>
                            <a:srgbClr val="0F283E"/>
                          </a:solidFill>
                          <a:latin typeface="Open Sans Light"/>
                        </a:rPr>
                        <a:t>; </a:t>
                      </a:r>
                      <a:r>
                        <a:rPr sz="800">
                          <a:solidFill>
                            <a:srgbClr val="0F283E"/>
                          </a:solidFill>
                          <a:latin typeface="Open Sans Light"/>
                        </a:rPr>
                        <a:t>Stifel</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Waste360</a:t>
                      </a:r>
                      <a:r>
                        <a:rPr sz="800">
                          <a:solidFill>
                            <a:srgbClr val="0F283E"/>
                          </a:solidFill>
                          <a:latin typeface="Open Sans Light"/>
                        </a:rPr>
                        <a:t>; </a:t>
                      </a:r>
                      <a:r>
                        <a:rPr sz="800">
                          <a:solidFill>
                            <a:srgbClr val="0F283E"/>
                          </a:solidFill>
                          <a:latin typeface="Open Sans Light"/>
                        </a:rPr>
                        <a:t>Stifel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2016, 2017, and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1,895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market participants in solid waste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Waste360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June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waste360.com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Four surveys were included: May 2016 - 413 respondents, of which 256 were highly correlated to the public company peer group. May 2017 - 510 respondents, of which slightly more than half were highly correlated to the public company peer group. *December 2017 - 706 respondents, with about half correlated to the public company coverage peer group. May 2019 - 266 respondents, but unlike the prior three surveys, nearly 90 percent are involved in waste and recycling/collection/hauling. Figures might not add up due to rounding.</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Recycling services offered by the waste industry in the United States from 2016 to 2019</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waste industry recycling service offerings 2016-2019</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U.S. Waste Management Industry</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WASTE MANAGEMENT IN THE U.S.</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Management Industry</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2000 to 2016</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25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Business International; </a:t>
            </a:r>
            <a:r>
              <a:rPr sz="800">
                <a:solidFill>
                  <a:srgbClr val="555555"/>
                </a:solidFill>
                <a:latin typeface="Open Sans"/>
                <a:hlinkClick r:id="rId6"/>
              </a:rPr>
              <a:t>ID 192829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Revenue of the solid waste industry in the United States from 2000 to 2016 (in billion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solid waste industry revenue 2000-2016</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Management Industry</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26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BEA; </a:t>
            </a:r>
            <a:r>
              <a:rPr sz="800">
                <a:solidFill>
                  <a:srgbClr val="555555"/>
                </a:solidFill>
                <a:latin typeface="Open Sans"/>
                <a:hlinkClick r:id="rId6"/>
              </a:rPr>
              <a:t>ID 262831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U.S. waste management and remediation services gross output from 2007 to 2018 (in million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Waste management and remediation services - gross output 2007-2018</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Management Industry</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1990 to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27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BioCycle; </a:t>
            </a:r>
            <a:r>
              <a:rPr sz="800">
                <a:solidFill>
                  <a:srgbClr val="555555"/>
                </a:solidFill>
                <a:latin typeface="Open Sans"/>
                <a:hlinkClick r:id="rId6"/>
              </a:rPr>
              <a:t>ID 193813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7500" lnSpcReduction="20000"/>
          </a:bodyPr>
          <a:lstStyle/>
          <a:p>
            <a:pPr algn="l">
              <a:lnSpc>
                <a:spcPct val="100000"/>
              </a:lnSpc>
              <a:spcAft>
                <a:spcPct val="20000"/>
              </a:spcAft>
            </a:pPr>
            <a:r>
              <a:rPr sz="3200">
                <a:solidFill>
                  <a:srgbClr val="0A85E6"/>
                </a:solidFill>
                <a:latin typeface="Open Sans Light"/>
              </a:rPr>
              <a:t>Number of municipal waste landfills in the U.S. from 1990 to 2017</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solid waste landfills 1990 to 2017</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U.S. Waste Management Industry</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2009 to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28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Bureau of Labor Statistics; </a:t>
            </a:r>
            <a:r>
              <a:rPr sz="800">
                <a:solidFill>
                  <a:srgbClr val="555555"/>
                </a:solidFill>
                <a:latin typeface="Open Sans"/>
                <a:hlinkClick r:id="rId6"/>
              </a:rPr>
              <a:t>ID 262852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0000" lnSpcReduction="20000"/>
          </a:bodyPr>
          <a:lstStyle/>
          <a:p>
            <a:pPr algn="l">
              <a:lnSpc>
                <a:spcPct val="100000"/>
              </a:lnSpc>
              <a:spcAft>
                <a:spcPct val="20000"/>
              </a:spcAft>
            </a:pPr>
            <a:r>
              <a:rPr sz="3200">
                <a:solidFill>
                  <a:srgbClr val="0A85E6"/>
                </a:solidFill>
                <a:latin typeface="Open Sans Light"/>
              </a:rPr>
              <a:t>U.S. producer price index of waste collection from 2009 to 2018</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producer price index of waste collection 2009-2018</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19.10.14"/>
  <p:tag name="AS_TITLE" val="Aspose.Slides for .NET 4.0 Client Profile"/>
  <p:tag name="AS_VERSION" val="19.10"/>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344</Paragraphs>
  <Slides>48</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48</vt:i4>
      </vt:variant>
    </vt:vector>
  </HeadingPairs>
  <TitlesOfParts>
    <vt:vector baseType="lpstr" size="53">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19.1000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2019-12-10T09:20:57.097</cp:lastPrinted>
  <dcterms:created xsi:type="dcterms:W3CDTF">2019-12-10T08:20:57Z</dcterms:created>
  <dcterms:modified xsi:type="dcterms:W3CDTF">2019-12-10T08:20:57Z</dcterms:modified>
</cp:coreProperties>
</file>