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Default Extension="wmf" ContentType="image/x-wmf"/>
  <Default Extension="emf" ContentType="image/x-emf"/>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0-->
<p:presentation xmlns:r="http://schemas.openxmlformats.org/officeDocument/2006/relationships" xmlns:a="http://schemas.openxmlformats.org/drawingml/2006/main" xmlns:p="http://schemas.openxmlformats.org/presentationml/2006/main" saveSubsetFonts="1">
  <p:sldMasterIdLst>
    <p:sldMasterId id="2147483648" r:id="rId1"/>
  </p:sldMasterIdLst>
  <p:sldIdLst>
    <p:sldId id="258" r:id="rId2"/>
    <p:sldId id="260" r:id="rId3"/>
    <p:sldId id="262" r:id="rId4"/>
    <p:sldId id="264" r:id="rId5"/>
    <p:sldId id="266" r:id="rId6"/>
    <p:sldId id="268" r:id="rId7"/>
    <p:sldId id="270" r:id="rId8"/>
    <p:sldId id="272" r:id="rId9"/>
    <p:sldId id="274" r:id="rId10"/>
    <p:sldId id="276" r:id="rId11"/>
    <p:sldId id="278" r:id="rId12"/>
    <p:sldId id="280" r:id="rId13"/>
    <p:sldId id="282" r:id="rId14"/>
    <p:sldId id="284" r:id="rId15"/>
    <p:sldId id="286" r:id="rId16"/>
    <p:sldId id="288" r:id="rId17"/>
    <p:sldId id="290" r:id="rId18"/>
    <p:sldId id="292" r:id="rId19"/>
    <p:sldId id="294" r:id="rId20"/>
    <p:sldId id="296" r:id="rId21"/>
    <p:sldId id="298" r:id="rId22"/>
    <p:sldId id="300" r:id="rId23"/>
    <p:sldId id="302" r:id="rId24"/>
    <p:sldId id="304" r:id="rId25"/>
    <p:sldId id="306" r:id="rId26"/>
    <p:sldId id="308" r:id="rId27"/>
    <p:sldId id="310" r:id="rId28"/>
    <p:sldId id="312" r:id="rId29"/>
    <p:sldId id="314" r:id="rId30"/>
    <p:sldId id="316" r:id="rId31"/>
    <p:sldId id="318" r:id="rId32"/>
    <p:sldId id="320" r:id="rId33"/>
    <p:sldId id="322" r:id="rId34"/>
    <p:sldId id="324" r:id="rId35"/>
    <p:sldId id="326" r:id="rId36"/>
    <p:sldId id="328" r:id="rId37"/>
    <p:sldId id="330" r:id="rId38"/>
    <p:sldId id="332" r:id="rId39"/>
    <p:sldId id="334" r:id="rId40"/>
    <p:sldId id="336" r:id="rId41"/>
    <p:sldId id="338" r:id="rId42"/>
    <p:sldId id="340" r:id="rId43"/>
    <p:sldId id="342" r:id="rId44"/>
    <p:sldId id="344" r:id="rId45"/>
    <p:sldId id="346" r:id="rId46"/>
    <p:sldId id="348" r:id="rId47"/>
    <p:sldId id="350" r:id="rId48"/>
    <p:sldId id="352" r:id="rId49"/>
    <p:sldId id="354" r:id="rId50"/>
    <p:sldId id="356" r:id="rId51"/>
    <p:sldId id="358" r:id="rId52"/>
    <p:sldId id="360" r:id="rId53"/>
    <p:sldId id="362" r:id="rId54"/>
    <p:sldId id="364" r:id="rId55"/>
    <p:sldId id="366" r:id="rId56"/>
    <p:sldId id="368" r:id="rId57"/>
    <p:sldId id="370" r:id="rId58"/>
    <p:sldId id="372" r:id="rId59"/>
    <p:sldId id="374" r:id="rId60"/>
    <p:sldId id="376" r:id="rId61"/>
    <p:sldId id="378" r:id="rId62"/>
    <p:sldId id="380" r:id="rId63"/>
    <p:sldId id="382" r:id="rId64"/>
    <p:sldId id="384" r:id="rId65"/>
    <p:sldId id="386" r:id="rId66"/>
    <p:sldId id="388" r:id="rId67"/>
    <p:sldId id="390" r:id="rId68"/>
    <p:sldId id="392" r:id="rId69"/>
    <p:sldId id="394" r:id="rId70"/>
    <p:sldId id="396" r:id="rId71"/>
    <p:sldId id="398" r:id="rId72"/>
    <p:sldId id="400" r:id="rId73"/>
    <p:sldId id="402" r:id="rId74"/>
    <p:sldId id="404" r:id="rId75"/>
    <p:sldId id="406" r:id="rId76"/>
    <p:sldId id="408" r:id="rId77"/>
    <p:sldId id="410" r:id="rId78"/>
    <p:sldId id="412" r:id="rId79"/>
    <p:sldId id="414" r:id="rId80"/>
    <p:sldId id="416" r:id="rId81"/>
    <p:sldId id="418" r:id="rId82"/>
    <p:sldId id="420" r:id="rId83"/>
  </p:sldIdLst>
  <p:sldSz cx="12192120" cy="6858000"/>
  <p:notesSz cx="6858000" cy="9144000"/>
  <p:custDataLst>
    <p:tags r:id="rId8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 Type="http://schemas.openxmlformats.org/officeDocument/2006/relationships/slide" Target="slides/slide2.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 Type="http://schemas.openxmlformats.org/officeDocument/2006/relationships/slide" Target="slides/slide3.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 Type="http://schemas.openxmlformats.org/officeDocument/2006/relationships/slide" Target="slides/slide4.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 Type="http://schemas.openxmlformats.org/officeDocument/2006/relationships/slide" Target="slides/slide5.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 Type="http://schemas.openxmlformats.org/officeDocument/2006/relationships/slide" Target="slides/slide6.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 Type="http://schemas.openxmlformats.org/officeDocument/2006/relationships/slide" Target="slides/slide7.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tags" Target="tags/tag1.xml" /><Relationship Id="rId85" Type="http://schemas.openxmlformats.org/officeDocument/2006/relationships/presProps" Target="presProps.xml" /><Relationship Id="rId86" Type="http://schemas.openxmlformats.org/officeDocument/2006/relationships/viewProps" Target="viewProps.xml" /><Relationship Id="rId87" Type="http://schemas.openxmlformats.org/officeDocument/2006/relationships/theme" Target="theme/theme1.xml" /><Relationship Id="rId88" Type="http://schemas.openxmlformats.org/officeDocument/2006/relationships/tableStyles" Target="tableStyles.xml" /><Relationship Id="rId9" Type="http://schemas.openxmlformats.org/officeDocument/2006/relationships/slide" Target="slides/slide8.xml" /></Relationships>
</file>

<file path=ppt/charts/_rels/chart1.xml.rels>&#65279;<?xml version="1.0" encoding="utf-8" standalone="yes"?><Relationships xmlns="http://schemas.openxmlformats.org/package/2006/relationships"><Relationship Id="rId1" Type="http://schemas.openxmlformats.org/officeDocument/2006/relationships/package" Target="../embeddings/Microsoft_Excel_Worksheet1.xlsx" /></Relationships>
</file>

<file path=ppt/charts/_rels/chart10.xml.rels>&#65279;<?xml version="1.0" encoding="utf-8" standalone="yes"?><Relationships xmlns="http://schemas.openxmlformats.org/package/2006/relationships"><Relationship Id="rId1" Type="http://schemas.openxmlformats.org/officeDocument/2006/relationships/package" Target="../embeddings/Microsoft_Excel_Worksheet12.xlsx" /></Relationships>
</file>

<file path=ppt/charts/_rels/chart11.xml.rels>&#65279;<?xml version="1.0" encoding="utf-8" standalone="yes"?><Relationships xmlns="http://schemas.openxmlformats.org/package/2006/relationships"><Relationship Id="rId1" Type="http://schemas.openxmlformats.org/officeDocument/2006/relationships/package" Target="../embeddings/Microsoft_Excel_Worksheet14.xlsx" /></Relationships>
</file>

<file path=ppt/charts/_rels/chart12.xml.rels>&#65279;<?xml version="1.0" encoding="utf-8" standalone="yes"?><Relationships xmlns="http://schemas.openxmlformats.org/package/2006/relationships"><Relationship Id="rId1" Type="http://schemas.openxmlformats.org/officeDocument/2006/relationships/package" Target="../embeddings/Microsoft_Excel_Worksheet15.xlsx" /></Relationships>
</file>

<file path=ppt/charts/_rels/chart13.xml.rels>&#65279;<?xml version="1.0" encoding="utf-8" standalone="yes"?><Relationships xmlns="http://schemas.openxmlformats.org/package/2006/relationships"><Relationship Id="rId1" Type="http://schemas.openxmlformats.org/officeDocument/2006/relationships/package" Target="../embeddings/Microsoft_Excel_Worksheet16.xlsx" /></Relationships>
</file>

<file path=ppt/charts/_rels/chart14.xml.rels>&#65279;<?xml version="1.0" encoding="utf-8" standalone="yes"?><Relationships xmlns="http://schemas.openxmlformats.org/package/2006/relationships"><Relationship Id="rId1" Type="http://schemas.openxmlformats.org/officeDocument/2006/relationships/package" Target="../embeddings/Microsoft_Excel_Worksheet17.xlsx" /></Relationships>
</file>

<file path=ppt/charts/_rels/chart15.xml.rels>&#65279;<?xml version="1.0" encoding="utf-8" standalone="yes"?><Relationships xmlns="http://schemas.openxmlformats.org/package/2006/relationships"><Relationship Id="rId1" Type="http://schemas.openxmlformats.org/officeDocument/2006/relationships/package" Target="../embeddings/Microsoft_Excel_Worksheet18.xlsx" /></Relationships>
</file>

<file path=ppt/charts/_rels/chart16.xml.rels>&#65279;<?xml version="1.0" encoding="utf-8" standalone="yes"?><Relationships xmlns="http://schemas.openxmlformats.org/package/2006/relationships"><Relationship Id="rId1" Type="http://schemas.openxmlformats.org/officeDocument/2006/relationships/package" Target="../embeddings/Microsoft_Excel_Worksheet19.xlsx" /></Relationships>
</file>

<file path=ppt/charts/_rels/chart17.xml.rels>&#65279;<?xml version="1.0" encoding="utf-8" standalone="yes"?><Relationships xmlns="http://schemas.openxmlformats.org/package/2006/relationships"><Relationship Id="rId1" Type="http://schemas.openxmlformats.org/officeDocument/2006/relationships/package" Target="../embeddings/Microsoft_Excel_Worksheet20.xlsx" /></Relationships>
</file>

<file path=ppt/charts/_rels/chart18.xml.rels>&#65279;<?xml version="1.0" encoding="utf-8" standalone="yes"?><Relationships xmlns="http://schemas.openxmlformats.org/package/2006/relationships"><Relationship Id="rId1" Type="http://schemas.openxmlformats.org/officeDocument/2006/relationships/package" Target="../embeddings/Microsoft_Excel_Worksheet21.xlsx" /></Relationships>
</file>

<file path=ppt/charts/_rels/chart19.xml.rels>&#65279;<?xml version="1.0" encoding="utf-8" standalone="yes"?><Relationships xmlns="http://schemas.openxmlformats.org/package/2006/relationships"><Relationship Id="rId1" Type="http://schemas.openxmlformats.org/officeDocument/2006/relationships/package" Target="../embeddings/Microsoft_Excel_Worksheet22.xlsx" /></Relationships>
</file>

<file path=ppt/charts/_rels/chart2.xml.rels>&#65279;<?xml version="1.0" encoding="utf-8" standalone="yes"?><Relationships xmlns="http://schemas.openxmlformats.org/package/2006/relationships"><Relationship Id="rId1" Type="http://schemas.openxmlformats.org/officeDocument/2006/relationships/package" Target="../embeddings/Microsoft_Excel_Worksheet2.xlsx" /></Relationships>
</file>

<file path=ppt/charts/_rels/chart20.xml.rels>&#65279;<?xml version="1.0" encoding="utf-8" standalone="yes"?><Relationships xmlns="http://schemas.openxmlformats.org/package/2006/relationships"><Relationship Id="rId1" Type="http://schemas.openxmlformats.org/officeDocument/2006/relationships/package" Target="../embeddings/Microsoft_Excel_Worksheet23.xlsx" /></Relationships>
</file>

<file path=ppt/charts/_rels/chart21.xml.rels>&#65279;<?xml version="1.0" encoding="utf-8" standalone="yes"?><Relationships xmlns="http://schemas.openxmlformats.org/package/2006/relationships"><Relationship Id="rId1" Type="http://schemas.openxmlformats.org/officeDocument/2006/relationships/package" Target="../embeddings/Microsoft_Excel_Worksheet24.xlsx" /></Relationships>
</file>

<file path=ppt/charts/_rels/chart22.xml.rels>&#65279;<?xml version="1.0" encoding="utf-8" standalone="yes"?><Relationships xmlns="http://schemas.openxmlformats.org/package/2006/relationships"><Relationship Id="rId1" Type="http://schemas.openxmlformats.org/officeDocument/2006/relationships/package" Target="../embeddings/Microsoft_Excel_Worksheet25.xlsx" /></Relationships>
</file>

<file path=ppt/charts/_rels/chart23.xml.rels>&#65279;<?xml version="1.0" encoding="utf-8" standalone="yes"?><Relationships xmlns="http://schemas.openxmlformats.org/package/2006/relationships"><Relationship Id="rId1" Type="http://schemas.openxmlformats.org/officeDocument/2006/relationships/package" Target="../embeddings/Microsoft_Excel_Worksheet26.xlsx" /></Relationships>
</file>

<file path=ppt/charts/_rels/chart24.xml.rels>&#65279;<?xml version="1.0" encoding="utf-8" standalone="yes"?><Relationships xmlns="http://schemas.openxmlformats.org/package/2006/relationships"><Relationship Id="rId1" Type="http://schemas.openxmlformats.org/officeDocument/2006/relationships/package" Target="../embeddings/Microsoft_Excel_Worksheet27.xlsx" /></Relationships>
</file>

<file path=ppt/charts/_rels/chart25.xml.rels>&#65279;<?xml version="1.0" encoding="utf-8" standalone="yes"?><Relationships xmlns="http://schemas.openxmlformats.org/package/2006/relationships"><Relationship Id="rId1" Type="http://schemas.openxmlformats.org/officeDocument/2006/relationships/package" Target="../embeddings/Microsoft_Excel_Worksheet28.xlsx" /></Relationships>
</file>

<file path=ppt/charts/_rels/chart26.xml.rels>&#65279;<?xml version="1.0" encoding="utf-8" standalone="yes"?><Relationships xmlns="http://schemas.openxmlformats.org/package/2006/relationships"><Relationship Id="rId1" Type="http://schemas.openxmlformats.org/officeDocument/2006/relationships/package" Target="../embeddings/Microsoft_Excel_Worksheet29.xlsx" /></Relationships>
</file>

<file path=ppt/charts/_rels/chart27.xml.rels>&#65279;<?xml version="1.0" encoding="utf-8" standalone="yes"?><Relationships xmlns="http://schemas.openxmlformats.org/package/2006/relationships"><Relationship Id="rId1" Type="http://schemas.openxmlformats.org/officeDocument/2006/relationships/package" Target="../embeddings/Microsoft_Excel_Worksheet30.xlsx" /></Relationships>
</file>

<file path=ppt/charts/_rels/chart28.xml.rels>&#65279;<?xml version="1.0" encoding="utf-8" standalone="yes"?><Relationships xmlns="http://schemas.openxmlformats.org/package/2006/relationships"><Relationship Id="rId1" Type="http://schemas.openxmlformats.org/officeDocument/2006/relationships/package" Target="../embeddings/Microsoft_Excel_Worksheet31.xlsx" /></Relationships>
</file>

<file path=ppt/charts/_rels/chart29.xml.rels>&#65279;<?xml version="1.0" encoding="utf-8" standalone="yes"?><Relationships xmlns="http://schemas.openxmlformats.org/package/2006/relationships"><Relationship Id="rId1" Type="http://schemas.openxmlformats.org/officeDocument/2006/relationships/package" Target="../embeddings/Microsoft_Excel_Worksheet33.xlsx" /></Relationships>
</file>

<file path=ppt/charts/_rels/chart3.xml.rels>&#65279;<?xml version="1.0" encoding="utf-8" standalone="yes"?><Relationships xmlns="http://schemas.openxmlformats.org/package/2006/relationships"><Relationship Id="rId1" Type="http://schemas.openxmlformats.org/officeDocument/2006/relationships/package" Target="../embeddings/Microsoft_Excel_Worksheet4.xlsx" /></Relationships>
</file>

<file path=ppt/charts/_rels/chart30.xml.rels>&#65279;<?xml version="1.0" encoding="utf-8" standalone="yes"?><Relationships xmlns="http://schemas.openxmlformats.org/package/2006/relationships"><Relationship Id="rId1" Type="http://schemas.openxmlformats.org/officeDocument/2006/relationships/package" Target="../embeddings/Microsoft_Excel_Worksheet34.xlsx" /></Relationships>
</file>

<file path=ppt/charts/_rels/chart31.xml.rels>&#65279;<?xml version="1.0" encoding="utf-8" standalone="yes"?><Relationships xmlns="http://schemas.openxmlformats.org/package/2006/relationships"><Relationship Id="rId1" Type="http://schemas.openxmlformats.org/officeDocument/2006/relationships/package" Target="../embeddings/Microsoft_Excel_Worksheet36.xlsx" /></Relationships>
</file>

<file path=ppt/charts/_rels/chart32.xml.rels>&#65279;<?xml version="1.0" encoding="utf-8" standalone="yes"?><Relationships xmlns="http://schemas.openxmlformats.org/package/2006/relationships"><Relationship Id="rId1" Type="http://schemas.openxmlformats.org/officeDocument/2006/relationships/package" Target="../embeddings/Microsoft_Excel_Worksheet37.xlsx" /></Relationships>
</file>

<file path=ppt/charts/_rels/chart33.xml.rels>&#65279;<?xml version="1.0" encoding="utf-8" standalone="yes"?><Relationships xmlns="http://schemas.openxmlformats.org/package/2006/relationships"><Relationship Id="rId1" Type="http://schemas.openxmlformats.org/officeDocument/2006/relationships/package" Target="../embeddings/Microsoft_Excel_Worksheet38.xlsx" /></Relationships>
</file>

<file path=ppt/charts/_rels/chart34.xml.rels>&#65279;<?xml version="1.0" encoding="utf-8" standalone="yes"?><Relationships xmlns="http://schemas.openxmlformats.org/package/2006/relationships"><Relationship Id="rId1" Type="http://schemas.openxmlformats.org/officeDocument/2006/relationships/package" Target="../embeddings/Microsoft_Excel_Worksheet39.xlsx" /></Relationships>
</file>

<file path=ppt/charts/_rels/chart35.xml.rels>&#65279;<?xml version="1.0" encoding="utf-8" standalone="yes"?><Relationships xmlns="http://schemas.openxmlformats.org/package/2006/relationships"><Relationship Id="rId1" Type="http://schemas.openxmlformats.org/officeDocument/2006/relationships/package" Target="../embeddings/Microsoft_Excel_Worksheet40.xlsx" /></Relationships>
</file>

<file path=ppt/charts/_rels/chart36.xml.rels>&#65279;<?xml version="1.0" encoding="utf-8" standalone="yes"?><Relationships xmlns="http://schemas.openxmlformats.org/package/2006/relationships"><Relationship Id="rId1" Type="http://schemas.openxmlformats.org/officeDocument/2006/relationships/package" Target="../embeddings/Microsoft_Excel_Worksheet41.xlsx" /></Relationships>
</file>

<file path=ppt/charts/_rels/chart4.xml.rels>&#65279;<?xml version="1.0" encoding="utf-8" standalone="yes"?><Relationships xmlns="http://schemas.openxmlformats.org/package/2006/relationships"><Relationship Id="rId1" Type="http://schemas.openxmlformats.org/officeDocument/2006/relationships/package" Target="../embeddings/Microsoft_Excel_Worksheet5.xlsx" /></Relationships>
</file>

<file path=ppt/charts/_rels/chart5.xml.rels>&#65279;<?xml version="1.0" encoding="utf-8" standalone="yes"?><Relationships xmlns="http://schemas.openxmlformats.org/package/2006/relationships"><Relationship Id="rId1" Type="http://schemas.openxmlformats.org/officeDocument/2006/relationships/package" Target="../embeddings/Microsoft_Excel_Worksheet7.xlsx" /></Relationships>
</file>

<file path=ppt/charts/_rels/chart6.xml.rels>&#65279;<?xml version="1.0" encoding="utf-8" standalone="yes"?><Relationships xmlns="http://schemas.openxmlformats.org/package/2006/relationships"><Relationship Id="rId1" Type="http://schemas.openxmlformats.org/officeDocument/2006/relationships/package" Target="../embeddings/Microsoft_Excel_Worksheet8.xlsx" /></Relationships>
</file>

<file path=ppt/charts/_rels/chart7.xml.rels>&#65279;<?xml version="1.0" encoding="utf-8" standalone="yes"?><Relationships xmlns="http://schemas.openxmlformats.org/package/2006/relationships"><Relationship Id="rId1" Type="http://schemas.openxmlformats.org/officeDocument/2006/relationships/package" Target="../embeddings/Microsoft_Excel_Worksheet9.xlsx" /></Relationships>
</file>

<file path=ppt/charts/_rels/chart8.xml.rels>&#65279;<?xml version="1.0" encoding="utf-8" standalone="yes"?><Relationships xmlns="http://schemas.openxmlformats.org/package/2006/relationships"><Relationship Id="rId1" Type="http://schemas.openxmlformats.org/officeDocument/2006/relationships/package" Target="../embeddings/Microsoft_Excel_Worksheet10.xlsx" /></Relationships>
</file>

<file path=ppt/charts/_rels/chart9.xml.rels>&#65279;<?xml version="1.0" encoding="utf-8" standalone="yes"?><Relationships xmlns="http://schemas.openxmlformats.org/package/2006/relationships"><Relationship Id="rId1" Type="http://schemas.openxmlformats.org/officeDocument/2006/relationships/package" Target="../embeddings/Microsoft_Excel_Worksheet11.xlsx" /></Relationships>
</file>

<file path=ppt/charts/chart1.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6"/>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numRef>
              <c:f>Sheet1!$A$2:$A$8</c:f>
              <c:numCache>
                <c:formatCode>General</c:formatCode>
                <c:ptCount val="7"/>
                <c:pt idx="0">
                  <c:v>2012</c:v>
                </c:pt>
                <c:pt idx="1">
                  <c:v>2013</c:v>
                </c:pt>
                <c:pt idx="2">
                  <c:v>2014</c:v>
                </c:pt>
                <c:pt idx="3">
                  <c:v>2015</c:v>
                </c:pt>
                <c:pt idx="4">
                  <c:v>2016</c:v>
                </c:pt>
                <c:pt idx="5">
                  <c:v>2017</c:v>
                </c:pt>
                <c:pt idx="6">
                  <c:v>2018</c:v>
                </c:pt>
              </c:numCache>
            </c:numRef>
          </c:cat>
          <c:val>
            <c:numRef>
              <c:f>Sheet1!$B$2:$B$8</c:f>
              <c:numCache>
                <c:ptCount val="7"/>
                <c:pt idx="0">
                  <c:v>8566.2</c:v>
                </c:pt>
                <c:pt idx="1">
                  <c:v>9014.4</c:v>
                </c:pt>
                <c:pt idx="2">
                  <c:v>9764.3</c:v>
                </c:pt>
                <c:pt idx="3">
                  <c:v>10045.7</c:v>
                </c:pt>
                <c:pt idx="4">
                  <c:v>10608.6</c:v>
                </c:pt>
                <c:pt idx="5">
                  <c:v>10832.3</c:v>
                </c:pt>
                <c:pt idx="6">
                  <c:v>11552.6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Sorted biowaste in thousand tons</a:t>
                </a:r>
              </a:p>
            </c:rich>
          </c:tx>
          <c:overlay val="0"/>
        </c:title>
        <c:numFmt formatCode="General" sourceLinked="1"/>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0.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6"/>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7"/>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8"/>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9"/>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0"/>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1"/>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2"/>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3"/>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4"/>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800" b="0" smtId="4294967295">
                    <a:solidFill>
                      <a:srgbClr val="0F283E"/>
                    </a:solidFill>
                    <a:latin typeface="Open Sans Light"/>
                  </a:defRPr>
                </a:pPr>
                <a:endParaRPr sz="800" b="0" smtId="4294967295">
                  <a:solidFill>
                    <a:srgbClr val="0F283E"/>
                  </a:solidFill>
                  <a:latin typeface="Open Sans Light"/>
                </a:endParaRPr>
              </a:p>
            </c:txPr>
            <c:showLegendKey val="0"/>
            <c:showVal val="1"/>
            <c:showCatName val="0"/>
            <c:showSerName val="0"/>
            <c:showPercent val="0"/>
            <c:showBubbleSize val="0"/>
            <c:extLst/>
          </c:dLbls>
          <c:cat>
            <c:strRef>
              <c:f>Sheet1!$A$2:$A$16</c:f>
              <c:strCache>
                <c:ptCount val="15"/>
                <c:pt idx="0">
                  <c:v>Veneto</c:v>
                </c:pt>
                <c:pt idx="1">
                  <c:v>Trentino-South Tyrol</c:v>
                </c:pt>
                <c:pt idx="2">
                  <c:v>Lombardy</c:v>
                </c:pt>
                <c:pt idx="3">
                  <c:v>Marche</c:v>
                </c:pt>
                <c:pt idx="4">
                  <c:v>Emilia-Romagna</c:v>
                </c:pt>
                <c:pt idx="5">
                  <c:v>Sardinia</c:v>
                </c:pt>
                <c:pt idx="6">
                  <c:v>Friuli-Venezia Giulia</c:v>
                </c:pt>
                <c:pt idx="7">
                  <c:v>Umbria</c:v>
                </c:pt>
                <c:pt idx="8">
                  <c:v>Aosta Valley</c:v>
                </c:pt>
                <c:pt idx="9">
                  <c:v>Piedmont</c:v>
                </c:pt>
                <c:pt idx="10">
                  <c:v>Abruzzo</c:v>
                </c:pt>
                <c:pt idx="11">
                  <c:v>Tuscany</c:v>
                </c:pt>
                <c:pt idx="12">
                  <c:v>Campania</c:v>
                </c:pt>
                <c:pt idx="13">
                  <c:v>Liguria</c:v>
                </c:pt>
                <c:pt idx="14">
                  <c:v>Lazio</c:v>
                </c:pt>
              </c:strCache>
            </c:strRef>
          </c:cat>
          <c:val>
            <c:numRef>
              <c:f>Sheet1!$B$2:$B$16</c:f>
              <c:numCache>
                <c:ptCount val="15"/>
                <c:pt idx="0">
                  <c:v>0.738</c:v>
                </c:pt>
                <c:pt idx="1">
                  <c:v>0.725</c:v>
                </c:pt>
                <c:pt idx="2">
                  <c:v>0.707</c:v>
                </c:pt>
                <c:pt idx="3">
                  <c:v>0.686</c:v>
                </c:pt>
                <c:pt idx="4">
                  <c:v>0.673</c:v>
                </c:pt>
                <c:pt idx="5">
                  <c:v>0.67</c:v>
                </c:pt>
                <c:pt idx="6">
                  <c:v>0.666</c:v>
                </c:pt>
                <c:pt idx="7">
                  <c:v>0.634</c:v>
                </c:pt>
                <c:pt idx="8">
                  <c:v>0.623</c:v>
                </c:pt>
                <c:pt idx="9">
                  <c:v>0.613</c:v>
                </c:pt>
                <c:pt idx="10">
                  <c:v>0.596</c:v>
                </c:pt>
                <c:pt idx="11">
                  <c:v>0.561</c:v>
                </c:pt>
                <c:pt idx="12">
                  <c:v>0.527</c:v>
                </c:pt>
                <c:pt idx="13">
                  <c:v>0.497</c:v>
                </c:pt>
                <c:pt idx="14">
                  <c:v>0.473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0.0%" sourceLinked="0"/>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1.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2013</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Sheet1!$A$2:$A$6</c:f>
              <c:strCache>
                <c:ptCount val="5"/>
                <c:pt idx="0">
                  <c:v>Small and medium mono-utility</c:v>
                </c:pt>
                <c:pt idx="1">
                  <c:v>Small and medium multi-utility</c:v>
                </c:pt>
                <c:pt idx="2">
                  <c:v>Private operator</c:v>
                </c:pt>
                <c:pt idx="3">
                  <c:v>Metropolitan operator</c:v>
                </c:pt>
                <c:pt idx="4">
                  <c:v>Large multi-utility</c:v>
                </c:pt>
              </c:strCache>
            </c:strRef>
          </c:cat>
          <c:val>
            <c:numRef>
              <c:f>Sheet1!$B$2:$B$6</c:f>
              <c:numCache>
                <c:ptCount val="5"/>
                <c:pt idx="0">
                  <c:v>28</c:v>
                </c:pt>
                <c:pt idx="1">
                  <c:v>21</c:v>
                </c:pt>
                <c:pt idx="2">
                  <c:v>8</c:v>
                </c:pt>
                <c:pt idx="3">
                  <c:v>7</c:v>
                </c:pt>
                <c:pt idx="4">
                  <c:v>6</c:v>
                </c:pt>
              </c:numCache>
            </c:numRef>
          </c:val>
        </c:ser>
        <c:ser>
          <c:idx val="1"/>
          <c:order val="1"/>
          <c:tx>
            <c:strRef>
              <c:f>Sheet1!$C$1</c:f>
              <c:strCache>
                <c:ptCount val="1"/>
                <c:pt idx="0">
                  <c:v>2016</c:v>
                </c:pt>
              </c:strCache>
            </c:strRef>
          </c:tx>
          <c:spPr>
            <a:solidFill>
              <a:srgbClr val="0F283E"/>
            </a:solidFill>
            <a:ln>
              <a:solidFill>
                <a:srgbClr val="0F283E"/>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Sheet1!$A$2:$A$6</c:f>
              <c:strCache>
                <c:ptCount val="5"/>
                <c:pt idx="0">
                  <c:v>Small and medium mono-utility</c:v>
                </c:pt>
                <c:pt idx="1">
                  <c:v>Small and medium multi-utility</c:v>
                </c:pt>
                <c:pt idx="2">
                  <c:v>Private operator</c:v>
                </c:pt>
                <c:pt idx="3">
                  <c:v>Metropolitan operator</c:v>
                </c:pt>
                <c:pt idx="4">
                  <c:v>Large multi-utility</c:v>
                </c:pt>
              </c:strCache>
            </c:strRef>
          </c:cat>
          <c:val>
            <c:numRef>
              <c:f>Sheet1!$C$2:$C$6</c:f>
              <c:numCache>
                <c:ptCount val="5"/>
                <c:pt idx="0">
                  <c:v>50</c:v>
                </c:pt>
                <c:pt idx="1">
                  <c:v>21</c:v>
                </c:pt>
                <c:pt idx="2">
                  <c:v>19</c:v>
                </c:pt>
                <c:pt idx="3">
                  <c:v>7</c:v>
                </c:pt>
                <c:pt idx="4">
                  <c:v>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Number of companies</a:t>
                </a:r>
              </a:p>
            </c:rich>
          </c:tx>
          <c:overlay val="0"/>
        </c:title>
        <c:numFmt formatCode="General" sourceLinked="1"/>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legend>
      <c:legendPos val="t"/>
      <c:overlay val="0"/>
      <c:txPr>
        <a:bodyPr/>
        <a:p>
          <a:pPr>
            <a:defRPr sz="1000" smtId="4294967295">
              <a:solidFill>
                <a:srgbClr val="0F283E"/>
              </a:solidFill>
              <a:latin typeface="Open Sans Light"/>
            </a:defRPr>
          </a:pPr>
          <a:endParaRPr sz="1000" smtId="4294967295">
            <a:solidFill>
              <a:srgbClr val="0F283E"/>
            </a:solidFill>
            <a:latin typeface="Open Sans Light"/>
          </a:endParaRPr>
        </a:p>
      </c:txPr>
    </c:legend>
    <c:plotVisOnly val="1"/>
    <c:dispBlanksAs/>
    <c:showDLblsOverMax val="1"/>
  </c:chart>
  <c:txPr>
    <a:bodyPr/>
    <a:p>
      <a:pPr>
        <a:defRPr sz="1800" smtId="4294967295"/>
      </a:pPr>
      <a:endParaRPr sz="1800" smtId="4294967295"/>
    </a:p>
  </c:txPr>
  <c:externalData r:id="rId1"/>
</c:chartSpace>
</file>

<file path=ppt/charts/chart12.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Sheet1!$A$2:$A$6</c:f>
              <c:strCache>
                <c:ptCount val="5"/>
                <c:pt idx="0">
                  <c:v>Small and medium mono-utility</c:v>
                </c:pt>
                <c:pt idx="1">
                  <c:v>Private operator</c:v>
                </c:pt>
                <c:pt idx="2">
                  <c:v>Large multi-utility</c:v>
                </c:pt>
                <c:pt idx="3">
                  <c:v>Metropolitan operator</c:v>
                </c:pt>
                <c:pt idx="4">
                  <c:v>Small and medium multi-utility</c:v>
                </c:pt>
              </c:strCache>
            </c:strRef>
          </c:cat>
          <c:val>
            <c:numRef>
              <c:f>Sheet1!$B$2:$B$6</c:f>
              <c:numCache>
                <c:ptCount val="5"/>
                <c:pt idx="0">
                  <c:v>9.7</c:v>
                </c:pt>
                <c:pt idx="1">
                  <c:v>8.7</c:v>
                </c:pt>
                <c:pt idx="2">
                  <c:v>8.1</c:v>
                </c:pt>
                <c:pt idx="3">
                  <c:v>6.6</c:v>
                </c:pt>
                <c:pt idx="4">
                  <c:v>4.8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Number of inhabitants served in million</a:t>
                </a:r>
              </a:p>
            </c:rich>
          </c:tx>
          <c:overlay val="0"/>
        </c:title>
        <c:numFmt formatCode="General" sourceLinked="1"/>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3.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6"/>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7"/>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Sheet1!$A$2:$A$10</c:f>
              <c:strCache>
                <c:ptCount val="9"/>
                <c:pt idx="0">
                  <c:v>2008*</c:v>
                </c:pt>
                <c:pt idx="1">
                  <c:v>2009</c:v>
                </c:pt>
                <c:pt idx="2">
                  <c:v>2010</c:v>
                </c:pt>
                <c:pt idx="3">
                  <c:v>2011</c:v>
                </c:pt>
                <c:pt idx="4">
                  <c:v>2012</c:v>
                </c:pt>
                <c:pt idx="5">
                  <c:v>2013</c:v>
                </c:pt>
                <c:pt idx="6">
                  <c:v>2014</c:v>
                </c:pt>
                <c:pt idx="7">
                  <c:v>2015</c:v>
                </c:pt>
                <c:pt idx="8">
                  <c:v>2016</c:v>
                </c:pt>
              </c:strCache>
            </c:strRef>
          </c:cat>
          <c:val>
            <c:numRef>
              <c:f>Sheet1!$B$2:$B$10</c:f>
              <c:numCache>
                <c:ptCount val="9"/>
                <c:pt idx="0">
                  <c:v>11046.3</c:v>
                </c:pt>
                <c:pt idx="1">
                  <c:v>10048.3</c:v>
                </c:pt>
                <c:pt idx="2">
                  <c:v>9873.3</c:v>
                </c:pt>
                <c:pt idx="3">
                  <c:v>10529.5</c:v>
                </c:pt>
                <c:pt idx="4">
                  <c:v>10234.4</c:v>
                </c:pt>
                <c:pt idx="5">
                  <c:v>9931.8</c:v>
                </c:pt>
                <c:pt idx="6">
                  <c:v>9864.1</c:v>
                </c:pt>
                <c:pt idx="7">
                  <c:v>10306.4</c:v>
                </c:pt>
                <c:pt idx="8">
                  <c:v>10619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Annual turnover in million euros</a:t>
                </a:r>
              </a:p>
            </c:rich>
          </c:tx>
          <c:overlay val="0"/>
        </c:title>
        <c:numFmt formatCode="General" sourceLinked="1"/>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4.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Sheet1!$A$2:$A$3</c:f>
              <c:strCache>
                <c:ptCount val="2"/>
                <c:pt idx="0">
                  <c:v>Municipal waste</c:v>
                </c:pt>
                <c:pt idx="1">
                  <c:v>Special waste</c:v>
                </c:pt>
              </c:strCache>
            </c:strRef>
          </c:cat>
          <c:val>
            <c:numRef>
              <c:f>Sheet1!$B$2:$B$3</c:f>
              <c:numCache>
                <c:ptCount val="2"/>
                <c:pt idx="0">
                  <c:v>1900</c:v>
                </c:pt>
                <c:pt idx="1">
                  <c:v>1099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Added value in million euros</a:t>
                </a:r>
              </a:p>
            </c:rich>
          </c:tx>
          <c:overlay val="0"/>
        </c:title>
        <c:numFmt formatCode="General" sourceLinked="1"/>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5.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Sheet1!$A$2:$A$7</c:f>
              <c:strCache>
                <c:ptCount val="6"/>
                <c:pt idx="0">
                  <c:v>Collection of non-hazardous waste</c:v>
                </c:pt>
                <c:pt idx="1">
                  <c:v>Recovery of sorted materials</c:v>
                </c:pt>
                <c:pt idx="2">
                  <c:v>Treatment and disposal of non-hazardous waste</c:v>
                </c:pt>
                <c:pt idx="3">
                  <c:v>Treatment and disposal of hazardous waste</c:v>
                </c:pt>
                <c:pt idx="4">
                  <c:v>Collection of hazardous waste</c:v>
                </c:pt>
                <c:pt idx="5">
                  <c:v>Dismantling of wrecks</c:v>
                </c:pt>
              </c:strCache>
            </c:strRef>
          </c:cat>
          <c:val>
            <c:numRef>
              <c:f>Sheet1!$B$2:$B$7</c:f>
              <c:numCache>
                <c:ptCount val="6"/>
                <c:pt idx="0">
                  <c:v>9430169</c:v>
                </c:pt>
                <c:pt idx="1">
                  <c:v>8761521</c:v>
                </c:pt>
                <c:pt idx="2">
                  <c:v>4468306</c:v>
                </c:pt>
                <c:pt idx="3">
                  <c:v>827460</c:v>
                </c:pt>
                <c:pt idx="4">
                  <c:v>824828</c:v>
                </c:pt>
                <c:pt idx="5">
                  <c:v>157290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General" sourceLinked="1"/>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6.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numRef>
              <c:f>Sheet1!$A$2:$A$9</c:f>
              <c:numCache>
                <c:formatCode>General</c:formatCode>
                <c:ptCount val="8"/>
                <c:pt idx="0">
                  <c:v>2010</c:v>
                </c:pt>
                <c:pt idx="1">
                  <c:v>2011</c:v>
                </c:pt>
                <c:pt idx="2">
                  <c:v>2012</c:v>
                </c:pt>
                <c:pt idx="3">
                  <c:v>2013</c:v>
                </c:pt>
                <c:pt idx="4">
                  <c:v>2014</c:v>
                </c:pt>
                <c:pt idx="5">
                  <c:v>2015</c:v>
                </c:pt>
                <c:pt idx="6">
                  <c:v>2016</c:v>
                </c:pt>
                <c:pt idx="7">
                  <c:v>2017</c:v>
                </c:pt>
              </c:numCache>
            </c:numRef>
          </c:cat>
          <c:val>
            <c:numRef>
              <c:f>Sheet1!$B$2:$B$9</c:f>
              <c:numCache>
                <c:ptCount val="8"/>
                <c:pt idx="0">
                  <c:v>783649</c:v>
                </c:pt>
                <c:pt idx="1">
                  <c:v>940096</c:v>
                </c:pt>
                <c:pt idx="2">
                  <c:v>1037348</c:v>
                </c:pt>
                <c:pt idx="3">
                  <c:v>1375314</c:v>
                </c:pt>
                <c:pt idx="4">
                  <c:v>1203542</c:v>
                </c:pt>
                <c:pt idx="5">
                  <c:v>1358349</c:v>
                </c:pt>
                <c:pt idx="6">
                  <c:v>1411094</c:v>
                </c:pt>
                <c:pt idx="7">
                  <c:v>1615871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Turnover in thousand euros</a:t>
                </a:r>
              </a:p>
            </c:rich>
          </c:tx>
          <c:overlay val="0"/>
        </c:title>
        <c:numFmt formatCode="General" sourceLinked="1"/>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7.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Sheet1!$A$2:$A$6</c:f>
              <c:strCache>
                <c:ptCount val="5"/>
                <c:pt idx="0">
                  <c:v>Large multi-utility</c:v>
                </c:pt>
                <c:pt idx="1">
                  <c:v>Metropolitan operator</c:v>
                </c:pt>
                <c:pt idx="2">
                  <c:v>Small and medium mono-utility</c:v>
                </c:pt>
                <c:pt idx="3">
                  <c:v>Private operator</c:v>
                </c:pt>
                <c:pt idx="4">
                  <c:v>Small and medium multi-utility</c:v>
                </c:pt>
              </c:strCache>
            </c:strRef>
          </c:cat>
          <c:val>
            <c:numRef>
              <c:f>Sheet1!$B$2:$B$6</c:f>
              <c:numCache>
                <c:ptCount val="5"/>
                <c:pt idx="0">
                  <c:v>2322</c:v>
                </c:pt>
                <c:pt idx="1">
                  <c:v>1602</c:v>
                </c:pt>
                <c:pt idx="2">
                  <c:v>1577</c:v>
                </c:pt>
                <c:pt idx="3">
                  <c:v>1085</c:v>
                </c:pt>
                <c:pt idx="4">
                  <c:v>781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Production value in million euros</a:t>
                </a:r>
              </a:p>
            </c:rich>
          </c:tx>
          <c:overlay val="0"/>
        </c:title>
        <c:numFmt formatCode="General" sourceLinked="1"/>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8.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Sheet1!$A$2:$A$6</c:f>
              <c:strCache>
                <c:ptCount val="5"/>
                <c:pt idx="0">
                  <c:v>Large multi-utility</c:v>
                </c:pt>
                <c:pt idx="1">
                  <c:v>Metropolitan operator</c:v>
                </c:pt>
                <c:pt idx="2">
                  <c:v>Small and medium mono-utility</c:v>
                </c:pt>
                <c:pt idx="3">
                  <c:v>Private operator</c:v>
                </c:pt>
                <c:pt idx="4">
                  <c:v>Small and medium multi-utility</c:v>
                </c:pt>
              </c:strCache>
            </c:strRef>
          </c:cat>
          <c:val>
            <c:numRef>
              <c:f>Sheet1!$B$2:$B$6</c:f>
              <c:numCache>
                <c:ptCount val="5"/>
                <c:pt idx="0">
                  <c:v>591</c:v>
                </c:pt>
                <c:pt idx="1">
                  <c:v>222</c:v>
                </c:pt>
                <c:pt idx="2">
                  <c:v>177</c:v>
                </c:pt>
                <c:pt idx="3">
                  <c:v>83</c:v>
                </c:pt>
                <c:pt idx="4">
                  <c:v>73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EBITDA in million euros</a:t>
                </a:r>
              </a:p>
            </c:rich>
          </c:tx>
          <c:overlay val="0"/>
        </c:title>
        <c:numFmt formatCode="General" sourceLinked="1"/>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9.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Sheet1!$A$2:$A$6</c:f>
              <c:strCache>
                <c:ptCount val="5"/>
                <c:pt idx="0">
                  <c:v>Large multi-utility</c:v>
                </c:pt>
                <c:pt idx="1">
                  <c:v>Small and medium mono-utility</c:v>
                </c:pt>
                <c:pt idx="2">
                  <c:v>Small and medium multi-utility</c:v>
                </c:pt>
                <c:pt idx="3">
                  <c:v>Metropolitan operator</c:v>
                </c:pt>
                <c:pt idx="4">
                  <c:v>Private operator</c:v>
                </c:pt>
              </c:strCache>
            </c:strRef>
          </c:cat>
          <c:val>
            <c:numRef>
              <c:f>Sheet1!$B$2:$B$6</c:f>
              <c:numCache>
                <c:ptCount val="5"/>
                <c:pt idx="0">
                  <c:v>152.6</c:v>
                </c:pt>
                <c:pt idx="1">
                  <c:v>65.4</c:v>
                </c:pt>
                <c:pt idx="2">
                  <c:v>41.1</c:v>
                </c:pt>
                <c:pt idx="3">
                  <c:v>33.3</c:v>
                </c:pt>
                <c:pt idx="4">
                  <c:v>28.7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Investments in million euros</a:t>
                </a:r>
              </a:p>
            </c:rich>
          </c:tx>
          <c:overlay val="0"/>
        </c:title>
        <c:numFmt formatCode="General" sourceLinked="1"/>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2.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800" b="0" smtId="4294967295">
                    <a:solidFill>
                      <a:srgbClr val="0F283E"/>
                    </a:solidFill>
                    <a:latin typeface="Open Sans Light"/>
                  </a:defRPr>
                </a:pPr>
                <a:endParaRPr sz="800" b="0" smtId="4294967295">
                  <a:solidFill>
                    <a:srgbClr val="0F283E"/>
                  </a:solidFill>
                  <a:latin typeface="Open Sans Light"/>
                </a:endParaRPr>
              </a:p>
            </c:txPr>
            <c:showLegendKey val="0"/>
            <c:showVal val="1"/>
            <c:showCatName val="0"/>
            <c:showSerName val="0"/>
            <c:showPercent val="0"/>
            <c:showBubbleSize val="0"/>
            <c:extLst/>
          </c:dLbls>
          <c:cat>
            <c:strRef>
              <c:f>Sheet1!$A$2:$A$16</c:f>
              <c:strCache>
                <c:ptCount val="15"/>
                <c:pt idx="0">
                  <c:v>Lombardy</c:v>
                </c:pt>
                <c:pt idx="1">
                  <c:v>Lazio</c:v>
                </c:pt>
                <c:pt idx="2">
                  <c:v>Emilia-Romagna</c:v>
                </c:pt>
                <c:pt idx="3">
                  <c:v>Campania</c:v>
                </c:pt>
                <c:pt idx="4">
                  <c:v>Veneto</c:v>
                </c:pt>
                <c:pt idx="5">
                  <c:v>Sicily</c:v>
                </c:pt>
                <c:pt idx="6">
                  <c:v>Tuscany</c:v>
                </c:pt>
                <c:pt idx="7">
                  <c:v>Piedmont</c:v>
                </c:pt>
                <c:pt idx="8">
                  <c:v>Apulia</c:v>
                </c:pt>
                <c:pt idx="9">
                  <c:v>Liguria</c:v>
                </c:pt>
                <c:pt idx="10">
                  <c:v>Marche</c:v>
                </c:pt>
                <c:pt idx="11">
                  <c:v>Calabria</c:v>
                </c:pt>
                <c:pt idx="12">
                  <c:v>Sardinia</c:v>
                </c:pt>
                <c:pt idx="13">
                  <c:v>Abruzzo</c:v>
                </c:pt>
                <c:pt idx="14">
                  <c:v>Friuli-Venezia Giulia</c:v>
                </c:pt>
              </c:strCache>
            </c:strRef>
          </c:cat>
          <c:val>
            <c:numRef>
              <c:f>Sheet1!$B$2:$B$16</c:f>
              <c:numCache>
                <c:ptCount val="15"/>
                <c:pt idx="0">
                  <c:v>4685</c:v>
                </c:pt>
                <c:pt idx="1">
                  <c:v>2972</c:v>
                </c:pt>
                <c:pt idx="2">
                  <c:v>2860</c:v>
                </c:pt>
                <c:pt idx="3">
                  <c:v>2561</c:v>
                </c:pt>
                <c:pt idx="4">
                  <c:v>2335</c:v>
                </c:pt>
                <c:pt idx="5">
                  <c:v>2299</c:v>
                </c:pt>
                <c:pt idx="6">
                  <c:v>2244</c:v>
                </c:pt>
                <c:pt idx="7">
                  <c:v>2064</c:v>
                </c:pt>
                <c:pt idx="8">
                  <c:v>1876</c:v>
                </c:pt>
                <c:pt idx="9">
                  <c:v>830</c:v>
                </c:pt>
                <c:pt idx="10">
                  <c:v>817</c:v>
                </c:pt>
                <c:pt idx="11">
                  <c:v>774</c:v>
                </c:pt>
                <c:pt idx="12">
                  <c:v>723</c:v>
                </c:pt>
                <c:pt idx="13">
                  <c:v>597</c:v>
                </c:pt>
                <c:pt idx="14">
                  <c:v>589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General" sourceLinked="1"/>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20.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Sheet1!$A$2:$A$10</c:f>
              <c:strCache>
                <c:ptCount val="9"/>
                <c:pt idx="0">
                  <c:v>Recovery of material</c:v>
                </c:pt>
                <c:pt idx="1">
                  <c:v>Landfill</c:v>
                </c:pt>
                <c:pt idx="2">
                  <c:v>Biological treatment of the organic fraction from waste sorting</c:v>
                </c:pt>
                <c:pt idx="3">
                  <c:v>Incineration</c:v>
                </c:pt>
                <c:pt idx="4">
                  <c:v>Others</c:v>
                </c:pt>
                <c:pt idx="5">
                  <c:v>Sorting and biostabilization intermediate treatments</c:v>
                </c:pt>
                <c:pt idx="6">
                  <c:v>Exports</c:v>
                </c:pt>
                <c:pt idx="7">
                  <c:v>Co-incineration</c:v>
                </c:pt>
                <c:pt idx="8">
                  <c:v>Covering of landfills</c:v>
                </c:pt>
              </c:strCache>
            </c:strRef>
          </c:cat>
          <c:val>
            <c:numRef>
              <c:f>Sheet1!$B$2:$B$10</c:f>
              <c:numCache>
                <c:ptCount val="9"/>
                <c:pt idx="0">
                  <c:v>0.28</c:v>
                </c:pt>
                <c:pt idx="1">
                  <c:v>0.22</c:v>
                </c:pt>
                <c:pt idx="2">
                  <c:v>0.21</c:v>
                </c:pt>
                <c:pt idx="3">
                  <c:v>0.18</c:v>
                </c:pt>
                <c:pt idx="4">
                  <c:v>0.03</c:v>
                </c:pt>
                <c:pt idx="5">
                  <c:v>0.03</c:v>
                </c:pt>
                <c:pt idx="6">
                  <c:v>0.02</c:v>
                </c:pt>
                <c:pt idx="7">
                  <c:v>0.01</c:v>
                </c:pt>
                <c:pt idx="8">
                  <c:v>0.01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0.0%" sourceLinked="0"/>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21.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Sheet1!$A$2:$A$4</c:f>
              <c:strCache>
                <c:ptCount val="3"/>
                <c:pt idx="0">
                  <c:v>North</c:v>
                </c:pt>
                <c:pt idx="1">
                  <c:v>Center</c:v>
                </c:pt>
                <c:pt idx="2">
                  <c:v>South and islands</c:v>
                </c:pt>
              </c:strCache>
            </c:strRef>
          </c:cat>
          <c:val>
            <c:numRef>
              <c:f>Sheet1!$B$2:$B$4</c:f>
              <c:numCache>
                <c:ptCount val="3"/>
                <c:pt idx="0">
                  <c:v>1541331</c:v>
                </c:pt>
                <c:pt idx="1">
                  <c:v>1599097</c:v>
                </c:pt>
                <c:pt idx="2">
                  <c:v>3345286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Collected waste in tons</a:t>
                </a:r>
              </a:p>
            </c:rich>
          </c:tx>
          <c:overlay val="0"/>
        </c:title>
        <c:numFmt formatCode="General" sourceLinked="1"/>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22.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numRef>
              <c:f>Sheet1!$A$2:$A$8</c:f>
              <c:numCache>
                <c:formatCode>General</c:formatCode>
                <c:ptCount val="7"/>
                <c:pt idx="0">
                  <c:v>2012</c:v>
                </c:pt>
                <c:pt idx="1">
                  <c:v>2013</c:v>
                </c:pt>
                <c:pt idx="2">
                  <c:v>2014</c:v>
                </c:pt>
                <c:pt idx="3">
                  <c:v>2015</c:v>
                </c:pt>
                <c:pt idx="4">
                  <c:v>2016</c:v>
                </c:pt>
                <c:pt idx="5">
                  <c:v>2017</c:v>
                </c:pt>
                <c:pt idx="6">
                  <c:v>2018</c:v>
                </c:pt>
              </c:numCache>
            </c:numRef>
          </c:cat>
          <c:val>
            <c:numRef>
              <c:f>Sheet1!$B$2:$B$8</c:f>
              <c:numCache>
                <c:ptCount val="7"/>
                <c:pt idx="0">
                  <c:v>11720316</c:v>
                </c:pt>
                <c:pt idx="1">
                  <c:v>10914353</c:v>
                </c:pt>
                <c:pt idx="2">
                  <c:v>9331898</c:v>
                </c:pt>
                <c:pt idx="3">
                  <c:v>7818796</c:v>
                </c:pt>
                <c:pt idx="4">
                  <c:v>7431612</c:v>
                </c:pt>
                <c:pt idx="5">
                  <c:v>6926548</c:v>
                </c:pt>
                <c:pt idx="6">
                  <c:v>6485714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Collected waste in metric tons</a:t>
                </a:r>
              </a:p>
            </c:rich>
          </c:tx>
          <c:overlay val="0"/>
        </c:title>
        <c:numFmt formatCode="General" sourceLinked="1"/>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23.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numRef>
              <c:f>Sheet1!$A$2:$A$7</c:f>
              <c:numCache>
                <c:formatCode>General</c:formatCode>
                <c:ptCount val="6"/>
                <c:pt idx="0">
                  <c:v>2013</c:v>
                </c:pt>
                <c:pt idx="1">
                  <c:v>2014</c:v>
                </c:pt>
                <c:pt idx="2">
                  <c:v>2015</c:v>
                </c:pt>
                <c:pt idx="3">
                  <c:v>2016</c:v>
                </c:pt>
                <c:pt idx="4">
                  <c:v>2017</c:v>
                </c:pt>
                <c:pt idx="5">
                  <c:v>2018</c:v>
                </c:pt>
              </c:numCache>
            </c:numRef>
          </c:cat>
          <c:val>
            <c:numRef>
              <c:f>Sheet1!$B$2:$B$7</c:f>
              <c:numCache>
                <c:ptCount val="6"/>
                <c:pt idx="0">
                  <c:v>180</c:v>
                </c:pt>
                <c:pt idx="1">
                  <c:v>172</c:v>
                </c:pt>
                <c:pt idx="2">
                  <c:v>149</c:v>
                </c:pt>
                <c:pt idx="3">
                  <c:v>134</c:v>
                </c:pt>
                <c:pt idx="4">
                  <c:v>123</c:v>
                </c:pt>
                <c:pt idx="5">
                  <c:v>127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Number of landfills</a:t>
                </a:r>
              </a:p>
            </c:rich>
          </c:tx>
          <c:overlay val="0"/>
        </c:title>
        <c:numFmt formatCode="General" sourceLinked="1"/>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24.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800" b="0" smtId="4294967295">
                    <a:solidFill>
                      <a:srgbClr val="0F283E"/>
                    </a:solidFill>
                    <a:latin typeface="Open Sans Light"/>
                  </a:defRPr>
                </a:pPr>
                <a:endParaRPr sz="800" b="0" smtId="4294967295">
                  <a:solidFill>
                    <a:srgbClr val="0F283E"/>
                  </a:solidFill>
                  <a:latin typeface="Open Sans Light"/>
                </a:endParaRPr>
              </a:p>
            </c:txPr>
            <c:showLegendKey val="0"/>
            <c:showVal val="1"/>
            <c:showCatName val="0"/>
            <c:showSerName val="0"/>
            <c:showPercent val="0"/>
            <c:showBubbleSize val="0"/>
            <c:extLst/>
          </c:dLbls>
          <c:cat>
            <c:strRef>
              <c:f>Sheet1!$A$2:$A$15</c:f>
              <c:strCache>
                <c:ptCount val="14"/>
                <c:pt idx="0">
                  <c:v>Lombardy</c:v>
                </c:pt>
                <c:pt idx="1">
                  <c:v>Emilia-Romagna</c:v>
                </c:pt>
                <c:pt idx="2">
                  <c:v>Campania</c:v>
                </c:pt>
                <c:pt idx="3">
                  <c:v>Piedmont</c:v>
                </c:pt>
                <c:pt idx="4">
                  <c:v>Lazio</c:v>
                </c:pt>
                <c:pt idx="5">
                  <c:v>Veneto</c:v>
                </c:pt>
                <c:pt idx="6">
                  <c:v>Tuscany</c:v>
                </c:pt>
                <c:pt idx="7">
                  <c:v>Friuli-Venezia Giulia</c:v>
                </c:pt>
                <c:pt idx="8">
                  <c:v>Sardinia</c:v>
                </c:pt>
                <c:pt idx="9">
                  <c:v>Trentino-South Tyrol</c:v>
                </c:pt>
                <c:pt idx="10">
                  <c:v>Molise</c:v>
                </c:pt>
                <c:pt idx="11">
                  <c:v>Apulia</c:v>
                </c:pt>
                <c:pt idx="12">
                  <c:v>Calabria</c:v>
                </c:pt>
                <c:pt idx="13">
                  <c:v>Basilicata</c:v>
                </c:pt>
              </c:strCache>
            </c:strRef>
          </c:cat>
          <c:val>
            <c:numRef>
              <c:f>Sheet1!$B$2:$B$15</c:f>
              <c:numCache>
                <c:ptCount val="14"/>
                <c:pt idx="0">
                  <c:v>2446936</c:v>
                </c:pt>
                <c:pt idx="1">
                  <c:v>1130523</c:v>
                </c:pt>
                <c:pt idx="2">
                  <c:v>728969</c:v>
                </c:pt>
                <c:pt idx="3">
                  <c:v>533240</c:v>
                </c:pt>
                <c:pt idx="4">
                  <c:v>357174</c:v>
                </c:pt>
                <c:pt idx="5">
                  <c:v>255306</c:v>
                </c:pt>
                <c:pt idx="6">
                  <c:v>228830</c:v>
                </c:pt>
                <c:pt idx="7">
                  <c:v>154511</c:v>
                </c:pt>
                <c:pt idx="8">
                  <c:v>136724</c:v>
                </c:pt>
                <c:pt idx="9">
                  <c:v>135039</c:v>
                </c:pt>
                <c:pt idx="10">
                  <c:v>85039</c:v>
                </c:pt>
                <c:pt idx="11">
                  <c:v>60524</c:v>
                </c:pt>
                <c:pt idx="12">
                  <c:v>39965</c:v>
                </c:pt>
                <c:pt idx="13">
                  <c:v>36151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General" sourceLinked="1"/>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25.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numRef>
              <c:f>Sheet1!$A$2:$A$7</c:f>
              <c:numCache>
                <c:formatCode>General</c:formatCode>
                <c:ptCount val="6"/>
                <c:pt idx="0">
                  <c:v>2013</c:v>
                </c:pt>
                <c:pt idx="1">
                  <c:v>2014</c:v>
                </c:pt>
                <c:pt idx="2">
                  <c:v>2015</c:v>
                </c:pt>
                <c:pt idx="3">
                  <c:v>2016</c:v>
                </c:pt>
                <c:pt idx="4">
                  <c:v>2017</c:v>
                </c:pt>
                <c:pt idx="5">
                  <c:v>2018</c:v>
                </c:pt>
              </c:numCache>
            </c:numRef>
          </c:cat>
          <c:val>
            <c:numRef>
              <c:f>Sheet1!$B$2:$B$7</c:f>
              <c:numCache>
                <c:ptCount val="6"/>
                <c:pt idx="0">
                  <c:v>5396441</c:v>
                </c:pt>
                <c:pt idx="1">
                  <c:v>5302077</c:v>
                </c:pt>
                <c:pt idx="2">
                  <c:v>5582051</c:v>
                </c:pt>
                <c:pt idx="3">
                  <c:v>5404073</c:v>
                </c:pt>
                <c:pt idx="4">
                  <c:v>5266779</c:v>
                </c:pt>
                <c:pt idx="5">
                  <c:v>5571474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Amount of waste in metric tons</a:t>
                </a:r>
              </a:p>
            </c:rich>
          </c:tx>
          <c:overlay val="0"/>
        </c:title>
        <c:numFmt formatCode="General" sourceLinked="1"/>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26.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Sheet1!$A$2:$A$4</c:f>
              <c:strCache>
                <c:ptCount val="3"/>
                <c:pt idx="0">
                  <c:v>North</c:v>
                </c:pt>
                <c:pt idx="1">
                  <c:v>Center</c:v>
                </c:pt>
                <c:pt idx="2">
                  <c:v>South</c:v>
                </c:pt>
              </c:strCache>
            </c:strRef>
          </c:cat>
          <c:val>
            <c:numRef>
              <c:f>Sheet1!$B$2:$B$4</c:f>
              <c:numCache>
                <c:ptCount val="3"/>
                <c:pt idx="0">
                  <c:v>26</c:v>
                </c:pt>
                <c:pt idx="1">
                  <c:v>6</c:v>
                </c:pt>
                <c:pt idx="2">
                  <c:v>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Number of urban waste incineration plants</a:t>
                </a:r>
              </a:p>
            </c:rich>
          </c:tx>
          <c:overlay val="0"/>
        </c:title>
        <c:numFmt formatCode="General" sourceLinked="1"/>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27.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numRef>
              <c:f>Sheet1!$A$2:$A$3</c:f>
              <c:numCache>
                <c:formatCode>General</c:formatCode>
                <c:ptCount val="2"/>
                <c:pt idx="0">
                  <c:v>2017</c:v>
                </c:pt>
                <c:pt idx="1">
                  <c:v>2018</c:v>
                </c:pt>
              </c:numCache>
            </c:numRef>
          </c:cat>
          <c:val>
            <c:numRef>
              <c:f>Sheet1!$B$2:$B$3</c:f>
              <c:numCache>
                <c:ptCount val="2"/>
                <c:pt idx="0">
                  <c:v>360697</c:v>
                </c:pt>
                <c:pt idx="1">
                  <c:v>464520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Amount of waste in metric tons</a:t>
                </a:r>
              </a:p>
            </c:rich>
          </c:tx>
          <c:overlay val="0"/>
        </c:title>
        <c:numFmt formatCode="General" sourceLinked="1"/>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28.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800" b="0" smtId="4294967295">
                    <a:solidFill>
                      <a:srgbClr val="0F283E"/>
                    </a:solidFill>
                    <a:latin typeface="Open Sans Light"/>
                  </a:defRPr>
                </a:pPr>
                <a:endParaRPr sz="800" b="0" smtId="4294967295">
                  <a:solidFill>
                    <a:srgbClr val="0F283E"/>
                  </a:solidFill>
                  <a:latin typeface="Open Sans Light"/>
                </a:endParaRPr>
              </a:p>
            </c:txPr>
            <c:showLegendKey val="0"/>
            <c:showVal val="1"/>
            <c:showCatName val="0"/>
            <c:showSerName val="0"/>
            <c:showPercent val="0"/>
            <c:showBubbleSize val="0"/>
            <c:extLst/>
          </c:dLbls>
          <c:cat>
            <c:strRef>
              <c:f>Sheet1!$A$2:$A$16</c:f>
              <c:strCache>
                <c:ptCount val="15"/>
                <c:pt idx="0">
                  <c:v>Germany</c:v>
                </c:pt>
                <c:pt idx="1">
                  <c:v>France</c:v>
                </c:pt>
                <c:pt idx="2">
                  <c:v>Austria</c:v>
                </c:pt>
                <c:pt idx="3">
                  <c:v>China</c:v>
                </c:pt>
                <c:pt idx="4">
                  <c:v>Hungary</c:v>
                </c:pt>
                <c:pt idx="5">
                  <c:v>Denmark</c:v>
                </c:pt>
                <c:pt idx="6">
                  <c:v>Slovenia</c:v>
                </c:pt>
                <c:pt idx="7">
                  <c:v>USA</c:v>
                </c:pt>
                <c:pt idx="8">
                  <c:v>Spain</c:v>
                </c:pt>
                <c:pt idx="9">
                  <c:v>UK</c:v>
                </c:pt>
                <c:pt idx="10">
                  <c:v>Switzerland</c:v>
                </c:pt>
                <c:pt idx="11">
                  <c:v>Turkey</c:v>
                </c:pt>
                <c:pt idx="12">
                  <c:v>Czech Republic</c:v>
                </c:pt>
                <c:pt idx="13">
                  <c:v>Belgium</c:v>
                </c:pt>
                <c:pt idx="14">
                  <c:v>Portugal</c:v>
                </c:pt>
              </c:strCache>
            </c:strRef>
          </c:cat>
          <c:val>
            <c:numRef>
              <c:f>Sheet1!$B$2:$B$16</c:f>
              <c:numCache>
                <c:ptCount val="15"/>
                <c:pt idx="0">
                  <c:v>808971</c:v>
                </c:pt>
                <c:pt idx="1">
                  <c:v>256294</c:v>
                </c:pt>
                <c:pt idx="2">
                  <c:v>243388</c:v>
                </c:pt>
                <c:pt idx="3">
                  <c:v>203388</c:v>
                </c:pt>
                <c:pt idx="4">
                  <c:v>185068</c:v>
                </c:pt>
                <c:pt idx="5">
                  <c:v>145138</c:v>
                </c:pt>
                <c:pt idx="6">
                  <c:v>136425</c:v>
                </c:pt>
                <c:pt idx="7">
                  <c:v>99057</c:v>
                </c:pt>
                <c:pt idx="8">
                  <c:v>86585</c:v>
                </c:pt>
                <c:pt idx="9">
                  <c:v>85692</c:v>
                </c:pt>
                <c:pt idx="10">
                  <c:v>80850</c:v>
                </c:pt>
                <c:pt idx="11">
                  <c:v>75478</c:v>
                </c:pt>
                <c:pt idx="12">
                  <c:v>73244</c:v>
                </c:pt>
                <c:pt idx="13">
                  <c:v>64479</c:v>
                </c:pt>
                <c:pt idx="14">
                  <c:v>60731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General" sourceLinked="1"/>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29.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numRef>
              <c:f>Sheet1!$A$2:$A$9</c:f>
              <c:numCache>
                <c:formatCode>General</c:formatCode>
                <c:ptCount val="8"/>
                <c:pt idx="0">
                  <c:v>2010</c:v>
                </c:pt>
                <c:pt idx="1">
                  <c:v>2011</c:v>
                </c:pt>
                <c:pt idx="2">
                  <c:v>2012</c:v>
                </c:pt>
                <c:pt idx="3">
                  <c:v>2013</c:v>
                </c:pt>
                <c:pt idx="4">
                  <c:v>2014</c:v>
                </c:pt>
                <c:pt idx="5">
                  <c:v>2015</c:v>
                </c:pt>
                <c:pt idx="6">
                  <c:v>2016</c:v>
                </c:pt>
                <c:pt idx="7">
                  <c:v>2017</c:v>
                </c:pt>
              </c:numCache>
            </c:numRef>
          </c:cat>
          <c:val>
            <c:numRef>
              <c:f>Sheet1!$B$2:$B$9</c:f>
              <c:numCache>
                <c:ptCount val="8"/>
                <c:pt idx="0">
                  <c:v>4907912</c:v>
                </c:pt>
                <c:pt idx="1">
                  <c:v>5740471</c:v>
                </c:pt>
                <c:pt idx="2">
                  <c:v>5701273</c:v>
                </c:pt>
                <c:pt idx="3">
                  <c:v>5722805</c:v>
                </c:pt>
                <c:pt idx="4">
                  <c:v>6155683</c:v>
                </c:pt>
                <c:pt idx="5">
                  <c:v>5746816</c:v>
                </c:pt>
                <c:pt idx="6">
                  <c:v>5796501</c:v>
                </c:pt>
                <c:pt idx="7">
                  <c:v>6603189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Amount of waste in tons</a:t>
                </a:r>
              </a:p>
            </c:rich>
          </c:tx>
          <c:overlay val="0"/>
        </c:title>
        <c:numFmt formatCode="General" sourceLinked="1"/>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3.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7"/>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8"/>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Sheet1!$B$2:$B$10</c:f>
              <c:numCache>
                <c:ptCount val="9"/>
                <c:pt idx="0">
                  <c:v>536</c:v>
                </c:pt>
                <c:pt idx="1">
                  <c:v>528</c:v>
                </c:pt>
                <c:pt idx="2">
                  <c:v>505</c:v>
                </c:pt>
                <c:pt idx="3">
                  <c:v>486.4</c:v>
                </c:pt>
                <c:pt idx="4">
                  <c:v>487.7</c:v>
                </c:pt>
                <c:pt idx="5">
                  <c:v>486.7</c:v>
                </c:pt>
                <c:pt idx="6">
                  <c:v>497</c:v>
                </c:pt>
                <c:pt idx="7">
                  <c:v>488.9</c:v>
                </c:pt>
                <c:pt idx="8">
                  <c:v>499.7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Generated waste in kilograms per inhabitant</a:t>
                </a:r>
              </a:p>
            </c:rich>
          </c:tx>
          <c:overlay val="0"/>
        </c:title>
        <c:numFmt formatCode="General" sourceLinked="1"/>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30.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800" b="0" smtId="4294967295">
                    <a:solidFill>
                      <a:srgbClr val="0F283E"/>
                    </a:solidFill>
                    <a:latin typeface="Open Sans Light"/>
                  </a:defRPr>
                </a:pPr>
                <a:endParaRPr sz="800" b="0" smtId="4294967295">
                  <a:solidFill>
                    <a:srgbClr val="0F283E"/>
                  </a:solidFill>
                  <a:latin typeface="Open Sans Light"/>
                </a:endParaRPr>
              </a:p>
            </c:txPr>
            <c:showLegendKey val="0"/>
            <c:showVal val="1"/>
            <c:showCatName val="0"/>
            <c:showSerName val="0"/>
            <c:showPercent val="0"/>
            <c:showBubbleSize val="0"/>
            <c:extLst/>
          </c:dLbls>
          <c:cat>
            <c:strRef>
              <c:f>Sheet1!$A$2:$A$16</c:f>
              <c:strCache>
                <c:ptCount val="15"/>
                <c:pt idx="0">
                  <c:v>Germany</c:v>
                </c:pt>
                <c:pt idx="1">
                  <c:v>Switzerland</c:v>
                </c:pt>
                <c:pt idx="2">
                  <c:v>France</c:v>
                </c:pt>
                <c:pt idx="3">
                  <c:v>Austria</c:v>
                </c:pt>
                <c:pt idx="4">
                  <c:v>Hungary</c:v>
                </c:pt>
                <c:pt idx="5">
                  <c:v>Czech Republic</c:v>
                </c:pt>
                <c:pt idx="6">
                  <c:v>Slovenia</c:v>
                </c:pt>
                <c:pt idx="7">
                  <c:v>Croatia</c:v>
                </c:pt>
                <c:pt idx="8">
                  <c:v>The Netherlands</c:v>
                </c:pt>
                <c:pt idx="9">
                  <c:v>Poland</c:v>
                </c:pt>
                <c:pt idx="10">
                  <c:v>Spain</c:v>
                </c:pt>
                <c:pt idx="11">
                  <c:v>UK</c:v>
                </c:pt>
                <c:pt idx="12">
                  <c:v>Israel</c:v>
                </c:pt>
                <c:pt idx="13">
                  <c:v>Belgium</c:v>
                </c:pt>
                <c:pt idx="14">
                  <c:v>Greece</c:v>
                </c:pt>
              </c:strCache>
            </c:strRef>
          </c:cat>
          <c:val>
            <c:numRef>
              <c:f>Sheet1!$B$2:$B$16</c:f>
              <c:numCache>
                <c:ptCount val="15"/>
                <c:pt idx="0">
                  <c:v>1688292</c:v>
                </c:pt>
                <c:pt idx="1">
                  <c:v>1022943</c:v>
                </c:pt>
                <c:pt idx="2">
                  <c:v>823690</c:v>
                </c:pt>
                <c:pt idx="3">
                  <c:v>773128</c:v>
                </c:pt>
                <c:pt idx="4">
                  <c:v>638112</c:v>
                </c:pt>
                <c:pt idx="5">
                  <c:v>477560</c:v>
                </c:pt>
                <c:pt idx="6">
                  <c:v>423271</c:v>
                </c:pt>
                <c:pt idx="7">
                  <c:v>168656</c:v>
                </c:pt>
                <c:pt idx="8">
                  <c:v>89147</c:v>
                </c:pt>
                <c:pt idx="9">
                  <c:v>78535</c:v>
                </c:pt>
                <c:pt idx="10">
                  <c:v>65116</c:v>
                </c:pt>
                <c:pt idx="11">
                  <c:v>48892</c:v>
                </c:pt>
                <c:pt idx="12">
                  <c:v>43607</c:v>
                </c:pt>
                <c:pt idx="13">
                  <c:v>37280</c:v>
                </c:pt>
                <c:pt idx="14">
                  <c:v>35964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General" sourceLinked="1"/>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31.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numRef>
              <c:f>Sheet1!$A$2:$A$6</c:f>
              <c:numCache>
                <c:formatCode>General</c:formatCode>
                <c:ptCount val="5"/>
                <c:pt idx="0">
                  <c:v>2014</c:v>
                </c:pt>
                <c:pt idx="1">
                  <c:v>2015</c:v>
                </c:pt>
                <c:pt idx="2">
                  <c:v>2016</c:v>
                </c:pt>
                <c:pt idx="3">
                  <c:v>2017</c:v>
                </c:pt>
                <c:pt idx="4">
                  <c:v>2018</c:v>
                </c:pt>
              </c:numCache>
            </c:numRef>
          </c:cat>
          <c:val>
            <c:numRef>
              <c:f>Sheet1!$B$2:$B$6</c:f>
              <c:numCache>
                <c:ptCount val="5"/>
                <c:pt idx="0">
                  <c:v>0.79</c:v>
                </c:pt>
                <c:pt idx="1">
                  <c:v>0.8</c:v>
                </c:pt>
                <c:pt idx="2">
                  <c:v>0.8</c:v>
                </c:pt>
                <c:pt idx="3">
                  <c:v>0.8</c:v>
                </c:pt>
                <c:pt idx="4">
                  <c:v>0.81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Share of paper packaging*</a:t>
                </a:r>
              </a:p>
            </c:rich>
          </c:tx>
          <c:overlay val="0"/>
        </c:title>
        <c:numFmt formatCode="#,##0.0%" sourceLinked="0"/>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32.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numRef>
              <c:f>Sheet1!$A$2:$A$6</c:f>
              <c:numCache>
                <c:formatCode>General</c:formatCode>
                <c:ptCount val="5"/>
                <c:pt idx="0">
                  <c:v>2013</c:v>
                </c:pt>
                <c:pt idx="1">
                  <c:v>2014</c:v>
                </c:pt>
                <c:pt idx="2">
                  <c:v>2015</c:v>
                </c:pt>
                <c:pt idx="3">
                  <c:v>2016</c:v>
                </c:pt>
                <c:pt idx="4">
                  <c:v>2017</c:v>
                </c:pt>
              </c:numCache>
            </c:numRef>
          </c:cat>
          <c:val>
            <c:numRef>
              <c:f>Sheet1!$B$2:$B$6</c:f>
              <c:numCache>
                <c:ptCount val="5"/>
                <c:pt idx="0">
                  <c:v>0.37</c:v>
                </c:pt>
                <c:pt idx="1">
                  <c:v>0.38</c:v>
                </c:pt>
                <c:pt idx="2">
                  <c:v>0.41</c:v>
                </c:pt>
                <c:pt idx="3">
                  <c:v>0.42</c:v>
                </c:pt>
                <c:pt idx="4">
                  <c:v>0.43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Recycling rate</a:t>
                </a:r>
              </a:p>
            </c:rich>
          </c:tx>
          <c:overlay val="0"/>
        </c:title>
        <c:numFmt formatCode="#,##0.0%" sourceLinked="0"/>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33.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Sheet1!$A$2:$A$7</c:f>
              <c:strCache>
                <c:ptCount val="6"/>
                <c:pt idx="0">
                  <c:v>Florence</c:v>
                </c:pt>
                <c:pt idx="1">
                  <c:v>Milan</c:v>
                </c:pt>
                <c:pt idx="2">
                  <c:v>Turin</c:v>
                </c:pt>
                <c:pt idx="3">
                  <c:v>Rome</c:v>
                </c:pt>
                <c:pt idx="4">
                  <c:v>Bari</c:v>
                </c:pt>
                <c:pt idx="5">
                  <c:v>Neaples</c:v>
                </c:pt>
              </c:strCache>
            </c:strRef>
          </c:cat>
          <c:val>
            <c:numRef>
              <c:f>Sheet1!$B$2:$B$7</c:f>
              <c:numCache>
                <c:ptCount val="6"/>
                <c:pt idx="0">
                  <c:v>0.536</c:v>
                </c:pt>
                <c:pt idx="1">
                  <c:v>0.597</c:v>
                </c:pt>
                <c:pt idx="2">
                  <c:v>0.456</c:v>
                </c:pt>
                <c:pt idx="3">
                  <c:v>0.44</c:v>
                </c:pt>
                <c:pt idx="4">
                  <c:v>0.431</c:v>
                </c:pt>
                <c:pt idx="5">
                  <c:v>0.36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Share of waste</a:t>
                </a:r>
              </a:p>
            </c:rich>
          </c:tx>
          <c:overlay val="0"/>
        </c:title>
        <c:numFmt formatCode="#,##0.0%" sourceLinked="0"/>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34.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numRef>
              <c:f>Sheet1!$A$2:$A$8</c:f>
              <c:numCache>
                <c:formatCode>General</c:formatCode>
                <c:ptCount val="7"/>
                <c:pt idx="0">
                  <c:v>2012</c:v>
                </c:pt>
                <c:pt idx="1">
                  <c:v>2013</c:v>
                </c:pt>
                <c:pt idx="2">
                  <c:v>2014</c:v>
                </c:pt>
                <c:pt idx="3">
                  <c:v>2015</c:v>
                </c:pt>
                <c:pt idx="4">
                  <c:v>2016</c:v>
                </c:pt>
                <c:pt idx="5">
                  <c:v>2017</c:v>
                </c:pt>
                <c:pt idx="6">
                  <c:v>2018</c:v>
                </c:pt>
              </c:numCache>
            </c:numRef>
          </c:cat>
          <c:val>
            <c:numRef>
              <c:f>Sheet1!$B$2:$B$8</c:f>
              <c:numCache>
                <c:ptCount val="7"/>
                <c:pt idx="0">
                  <c:v>7177</c:v>
                </c:pt>
                <c:pt idx="1">
                  <c:v>7335</c:v>
                </c:pt>
                <c:pt idx="2">
                  <c:v>7472</c:v>
                </c:pt>
                <c:pt idx="3">
                  <c:v>7649</c:v>
                </c:pt>
                <c:pt idx="4">
                  <c:v>7870</c:v>
                </c:pt>
                <c:pt idx="5">
                  <c:v>7951</c:v>
                </c:pt>
                <c:pt idx="6">
                  <c:v>8438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Volume of waste in thousand tons</a:t>
                </a:r>
              </a:p>
            </c:rich>
          </c:tx>
          <c:overlay val="0"/>
        </c:title>
        <c:numFmt formatCode="General" sourceLinked="1"/>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35.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6"/>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7"/>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8"/>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numRef>
              <c:f>Sheet1!$A$2:$A$10</c:f>
              <c:numCache>
                <c:formatCode>General</c:formatCode>
                <c:ptCount val="9"/>
                <c:pt idx="0">
                  <c:v>2009</c:v>
                </c:pt>
                <c:pt idx="1">
                  <c:v>2010</c:v>
                </c:pt>
                <c:pt idx="2">
                  <c:v>2011</c:v>
                </c:pt>
                <c:pt idx="3">
                  <c:v>2012</c:v>
                </c:pt>
                <c:pt idx="4">
                  <c:v>2013</c:v>
                </c:pt>
                <c:pt idx="5">
                  <c:v>2014</c:v>
                </c:pt>
                <c:pt idx="6">
                  <c:v>2015</c:v>
                </c:pt>
                <c:pt idx="7">
                  <c:v>2016</c:v>
                </c:pt>
                <c:pt idx="8">
                  <c:v>2017</c:v>
                </c:pt>
              </c:numCache>
            </c:numRef>
          </c:cat>
          <c:val>
            <c:numRef>
              <c:f>Sheet1!$B$2:$B$10</c:f>
              <c:numCache>
                <c:ptCount val="9"/>
                <c:pt idx="0">
                  <c:v>0.297</c:v>
                </c:pt>
                <c:pt idx="1">
                  <c:v>0.31</c:v>
                </c:pt>
                <c:pt idx="2">
                  <c:v>0.355</c:v>
                </c:pt>
                <c:pt idx="3">
                  <c:v>0.384</c:v>
                </c:pt>
                <c:pt idx="4">
                  <c:v>0.394</c:v>
                </c:pt>
                <c:pt idx="5">
                  <c:v>0.416</c:v>
                </c:pt>
                <c:pt idx="6">
                  <c:v>0.443</c:v>
                </c:pt>
                <c:pt idx="7">
                  <c:v>0.459</c:v>
                </c:pt>
                <c:pt idx="8">
                  <c:v>0.477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Recycling rate of municipal waste</a:t>
                </a:r>
              </a:p>
            </c:rich>
          </c:tx>
          <c:overlay val="0"/>
        </c:title>
        <c:numFmt formatCode="#,##0.0%" sourceLinked="0"/>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36.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6"/>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Sheet1!$A$2:$A$9</c:f>
              <c:strCache>
                <c:ptCount val="8"/>
                <c:pt idx="0">
                  <c:v>Organic waste</c:v>
                </c:pt>
                <c:pt idx="1">
                  <c:v>Paper and cardboard</c:v>
                </c:pt>
                <c:pt idx="2">
                  <c:v>Glass</c:v>
                </c:pt>
                <c:pt idx="3">
                  <c:v>Wood</c:v>
                </c:pt>
                <c:pt idx="4">
                  <c:v>Plastic</c:v>
                </c:pt>
                <c:pt idx="5">
                  <c:v>Metals</c:v>
                </c:pt>
                <c:pt idx="6">
                  <c:v>Electronic waste</c:v>
                </c:pt>
                <c:pt idx="7">
                  <c:v>Textile</c:v>
                </c:pt>
              </c:strCache>
            </c:strRef>
          </c:cat>
          <c:val>
            <c:numRef>
              <c:f>Sheet1!$B$2:$B$9</c:f>
              <c:numCache>
                <c:ptCount val="8"/>
                <c:pt idx="0">
                  <c:v>0.407</c:v>
                </c:pt>
                <c:pt idx="1">
                  <c:v>0.258</c:v>
                </c:pt>
                <c:pt idx="2">
                  <c:v>0.163</c:v>
                </c:pt>
                <c:pt idx="3">
                  <c:v>0.068</c:v>
                </c:pt>
                <c:pt idx="4">
                  <c:v>0.05</c:v>
                </c:pt>
                <c:pt idx="5">
                  <c:v>0.025</c:v>
                </c:pt>
                <c:pt idx="6">
                  <c:v>0.017</c:v>
                </c:pt>
                <c:pt idx="7">
                  <c:v>0.01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0.0%" sourceLinked="0"/>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4.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6"/>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7"/>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8"/>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9"/>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0"/>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1"/>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2"/>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3"/>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4"/>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800" b="0" smtId="4294967295">
                    <a:solidFill>
                      <a:srgbClr val="0F283E"/>
                    </a:solidFill>
                    <a:latin typeface="Open Sans Light"/>
                  </a:defRPr>
                </a:pPr>
                <a:endParaRPr sz="800" b="0" smtId="4294967295">
                  <a:solidFill>
                    <a:srgbClr val="0F283E"/>
                  </a:solidFill>
                  <a:latin typeface="Open Sans Light"/>
                </a:endParaRPr>
              </a:p>
            </c:txPr>
            <c:showLegendKey val="0"/>
            <c:showVal val="1"/>
            <c:showCatName val="0"/>
            <c:showSerName val="0"/>
            <c:showPercent val="0"/>
            <c:showBubbleSize val="0"/>
            <c:extLst/>
          </c:dLbls>
          <c:cat>
            <c:strRef>
              <c:f>Sheet1!$A$2:$A$16</c:f>
              <c:strCache>
                <c:ptCount val="15"/>
                <c:pt idx="0">
                  <c:v>Emilia-Romagna</c:v>
                </c:pt>
                <c:pt idx="1">
                  <c:v>Tuscany</c:v>
                </c:pt>
                <c:pt idx="2">
                  <c:v>Aosta Valley</c:v>
                </c:pt>
                <c:pt idx="3">
                  <c:v>Liguria</c:v>
                </c:pt>
                <c:pt idx="4">
                  <c:v>Marche</c:v>
                </c:pt>
                <c:pt idx="5">
                  <c:v>Umbria</c:v>
                </c:pt>
                <c:pt idx="6">
                  <c:v>Lazio</c:v>
                </c:pt>
                <c:pt idx="7">
                  <c:v>Trentino-South Tyrol</c:v>
                </c:pt>
                <c:pt idx="8">
                  <c:v>Piedmont</c:v>
                </c:pt>
                <c:pt idx="9">
                  <c:v>Friuli-Venezia Giulia</c:v>
                </c:pt>
                <c:pt idx="10">
                  <c:v>Veneto</c:v>
                </c:pt>
                <c:pt idx="11">
                  <c:v>Lombardy</c:v>
                </c:pt>
                <c:pt idx="12">
                  <c:v>Apulia</c:v>
                </c:pt>
                <c:pt idx="13">
                  <c:v>Abruzzo</c:v>
                </c:pt>
                <c:pt idx="14">
                  <c:v>Sicily</c:v>
                </c:pt>
              </c:strCache>
            </c:strRef>
          </c:cat>
          <c:val>
            <c:numRef>
              <c:f>Sheet1!$B$2:$B$16</c:f>
              <c:numCache>
                <c:ptCount val="15"/>
                <c:pt idx="0">
                  <c:v>660.5</c:v>
                </c:pt>
                <c:pt idx="1">
                  <c:v>612.4</c:v>
                </c:pt>
                <c:pt idx="2">
                  <c:v>597.3</c:v>
                </c:pt>
                <c:pt idx="3">
                  <c:v>536.8</c:v>
                </c:pt>
                <c:pt idx="4">
                  <c:v>531.1</c:v>
                </c:pt>
                <c:pt idx="5">
                  <c:v>522</c:v>
                </c:pt>
                <c:pt idx="6">
                  <c:v>514.9</c:v>
                </c:pt>
                <c:pt idx="7">
                  <c:v>505.7</c:v>
                </c:pt>
                <c:pt idx="8">
                  <c:v>497.7</c:v>
                </c:pt>
                <c:pt idx="9">
                  <c:v>494.8</c:v>
                </c:pt>
                <c:pt idx="10">
                  <c:v>481.7</c:v>
                </c:pt>
                <c:pt idx="11">
                  <c:v>478.2</c:v>
                </c:pt>
                <c:pt idx="12">
                  <c:v>470.9</c:v>
                </c:pt>
                <c:pt idx="13">
                  <c:v>460.2</c:v>
                </c:pt>
                <c:pt idx="14">
                  <c:v>457.9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General" sourceLinked="1"/>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5.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6"/>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7"/>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8"/>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Sheet1!$A$2:$A$11</c:f>
              <c:strCache>
                <c:ptCount val="10"/>
                <c:pt idx="0">
                  <c:v>Rimini</c:v>
                </c:pt>
                <c:pt idx="1">
                  <c:v>Bolzano</c:v>
                </c:pt>
                <c:pt idx="2">
                  <c:v>Venice</c:v>
                </c:pt>
                <c:pt idx="3">
                  <c:v>Olbia</c:v>
                </c:pt>
                <c:pt idx="4">
                  <c:v>Livorno</c:v>
                </c:pt>
                <c:pt idx="5">
                  <c:v>Trento</c:v>
                </c:pt>
                <c:pt idx="6">
                  <c:v>Aosta</c:v>
                </c:pt>
                <c:pt idx="7">
                  <c:v>Ravenna</c:v>
                </c:pt>
                <c:pt idx="8">
                  <c:v>Savona</c:v>
                </c:pt>
                <c:pt idx="9">
                  <c:v>Forli'</c:v>
                </c:pt>
              </c:strCache>
            </c:strRef>
          </c:cat>
          <c:val>
            <c:numRef>
              <c:f>Sheet1!$B$2:$B$11</c:f>
              <c:numCache>
                <c:ptCount val="10"/>
                <c:pt idx="0">
                  <c:v>85.4</c:v>
                </c:pt>
                <c:pt idx="1">
                  <c:v>62.3</c:v>
                </c:pt>
                <c:pt idx="2">
                  <c:v>55</c:v>
                </c:pt>
                <c:pt idx="3">
                  <c:v>48.5</c:v>
                </c:pt>
                <c:pt idx="4">
                  <c:v>40.8</c:v>
                </c:pt>
                <c:pt idx="5">
                  <c:v>34.8</c:v>
                </c:pt>
                <c:pt idx="6">
                  <c:v>33.7</c:v>
                </c:pt>
                <c:pt idx="7">
                  <c:v>29.2</c:v>
                </c:pt>
                <c:pt idx="8">
                  <c:v>28.6</c:v>
                </c:pt>
                <c:pt idx="9">
                  <c:v>24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General" sourceLinked="1"/>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6.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numRef>
              <c:f>Sheet1!$A$2:$A$14</c:f>
              <c:numCache>
                <c:formatCode>General</c:formatCode>
                <c:ptCount val="13"/>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numCache>
            </c:numRef>
          </c:cat>
          <c:val>
            <c:numRef>
              <c:f>Sheet1!$B$2:$B$14</c:f>
              <c:numCache>
                <c:ptCount val="13"/>
                <c:pt idx="0">
                  <c:v>109557</c:v>
                </c:pt>
                <c:pt idx="1">
                  <c:v>136053</c:v>
                </c:pt>
                <c:pt idx="2">
                  <c:v>136836</c:v>
                </c:pt>
                <c:pt idx="3">
                  <c:v>142793</c:v>
                </c:pt>
                <c:pt idx="4">
                  <c:v>134643</c:v>
                </c:pt>
                <c:pt idx="5">
                  <c:v>137097</c:v>
                </c:pt>
                <c:pt idx="6">
                  <c:v>130029</c:v>
                </c:pt>
                <c:pt idx="7">
                  <c:v>126114</c:v>
                </c:pt>
                <c:pt idx="8">
                  <c:v>124385</c:v>
                </c:pt>
                <c:pt idx="9">
                  <c:v>129314</c:v>
                </c:pt>
                <c:pt idx="10">
                  <c:v>132429</c:v>
                </c:pt>
                <c:pt idx="11">
                  <c:v>134919</c:v>
                </c:pt>
                <c:pt idx="12">
                  <c:v>138896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Production of waste in thousand tons</a:t>
                </a:r>
              </a:p>
            </c:rich>
          </c:tx>
          <c:overlay val="0"/>
        </c:title>
        <c:numFmt formatCode="General" sourceLinked="1"/>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7.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numRef>
              <c:f>Sheet1!$A$2:$A$13</c:f>
              <c:numCache>
                <c:formatCode>General</c:formatCode>
                <c:ptCount val="12"/>
                <c:pt idx="0">
                  <c:v>2007</c:v>
                </c:pt>
                <c:pt idx="1">
                  <c:v>2008</c:v>
                </c:pt>
                <c:pt idx="2">
                  <c:v>2009</c:v>
                </c:pt>
                <c:pt idx="3">
                  <c:v>2010</c:v>
                </c:pt>
                <c:pt idx="4">
                  <c:v>2011</c:v>
                </c:pt>
                <c:pt idx="5">
                  <c:v>2012</c:v>
                </c:pt>
                <c:pt idx="6">
                  <c:v>2013</c:v>
                </c:pt>
                <c:pt idx="7">
                  <c:v>2014</c:v>
                </c:pt>
                <c:pt idx="8">
                  <c:v>2015</c:v>
                </c:pt>
                <c:pt idx="9">
                  <c:v>2016</c:v>
                </c:pt>
                <c:pt idx="10">
                  <c:v>2017</c:v>
                </c:pt>
                <c:pt idx="11">
                  <c:v>2018</c:v>
                </c:pt>
              </c:numCache>
            </c:numRef>
          </c:cat>
          <c:val>
            <c:numRef>
              <c:f>Sheet1!$B$2:$B$13</c:f>
              <c:numCache>
                <c:ptCount val="12"/>
                <c:pt idx="0">
                  <c:v>2599</c:v>
                </c:pt>
                <c:pt idx="1">
                  <c:v>3106</c:v>
                </c:pt>
                <c:pt idx="2">
                  <c:v>3486</c:v>
                </c:pt>
                <c:pt idx="3">
                  <c:v>3943</c:v>
                </c:pt>
                <c:pt idx="4">
                  <c:v>3981</c:v>
                </c:pt>
                <c:pt idx="5">
                  <c:v>4339</c:v>
                </c:pt>
                <c:pt idx="6">
                  <c:v>4319</c:v>
                </c:pt>
                <c:pt idx="7">
                  <c:v>4865</c:v>
                </c:pt>
                <c:pt idx="8">
                  <c:v>5203</c:v>
                </c:pt>
                <c:pt idx="9">
                  <c:v>5721</c:v>
                </c:pt>
                <c:pt idx="10">
                  <c:v>5903</c:v>
                </c:pt>
                <c:pt idx="11">
                  <c:v>6334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Collected waste in thousand tons</a:t>
                </a:r>
              </a:p>
            </c:rich>
          </c:tx>
          <c:overlay val="0"/>
        </c:title>
        <c:numFmt formatCode="General" sourceLinked="1"/>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8.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Sheet1!$A$2:$A$4</c:f>
              <c:strCache>
                <c:ptCount val="3"/>
                <c:pt idx="0">
                  <c:v>Center</c:v>
                </c:pt>
                <c:pt idx="1">
                  <c:v>North</c:v>
                </c:pt>
                <c:pt idx="2">
                  <c:v>South</c:v>
                </c:pt>
              </c:strCache>
            </c:strRef>
          </c:cat>
          <c:val>
            <c:numRef>
              <c:f>Sheet1!$B$2:$B$4</c:f>
              <c:numCache>
                <c:ptCount val="3"/>
                <c:pt idx="0">
                  <c:v>547.8</c:v>
                </c:pt>
                <c:pt idx="1">
                  <c:v>516.8</c:v>
                </c:pt>
                <c:pt idx="2">
                  <c:v>448.8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Waste generated in kilograms per inhabitant</a:t>
                </a:r>
              </a:p>
            </c:rich>
          </c:tx>
          <c:overlay val="0"/>
        </c:title>
        <c:numFmt formatCode="General" sourceLinked="1"/>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9.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numRef>
              <c:f>Sheet1!$A$2:$A$7</c:f>
              <c:numCache>
                <c:formatCode>General</c:formatCode>
                <c:ptCount val="6"/>
                <c:pt idx="0">
                  <c:v>2013</c:v>
                </c:pt>
                <c:pt idx="1">
                  <c:v>2014</c:v>
                </c:pt>
                <c:pt idx="2">
                  <c:v>2015</c:v>
                </c:pt>
                <c:pt idx="3">
                  <c:v>2016</c:v>
                </c:pt>
                <c:pt idx="4">
                  <c:v>2017</c:v>
                </c:pt>
                <c:pt idx="5">
                  <c:v>2018</c:v>
                </c:pt>
              </c:numCache>
            </c:numRef>
          </c:cat>
          <c:val>
            <c:numRef>
              <c:f>Sheet1!$B$2:$B$7</c:f>
              <c:numCache>
                <c:ptCount val="6"/>
                <c:pt idx="0">
                  <c:v>12498.97</c:v>
                </c:pt>
                <c:pt idx="1">
                  <c:v>13401.4</c:v>
                </c:pt>
                <c:pt idx="2">
                  <c:v>14020.86</c:v>
                </c:pt>
                <c:pt idx="3">
                  <c:v>15822.78</c:v>
                </c:pt>
                <c:pt idx="4">
                  <c:v>16425.2</c:v>
                </c:pt>
                <c:pt idx="5">
                  <c:v>17535.4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Volume of waste in thousand metric tons</a:t>
                </a:r>
              </a:p>
            </c:rich>
          </c:tx>
          <c:overlay val="0"/>
        </c:title>
        <c:numFmt formatCode="General" sourceLinked="1"/>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drawings/_rels/vmlDrawing1.vml.rels>&#65279;<?xml version="1.0" encoding="utf-8" standalone="yes"?><Relationships xmlns="http://schemas.openxmlformats.org/package/2006/relationships"><Relationship Id="rId1" Type="http://schemas.openxmlformats.org/officeDocument/2006/relationships/image" Target="../media/image8.wmf"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9.wmf"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10.wmf" /></Relationships>
</file>

<file path=ppt/drawings/_rels/vmlDrawing4.vml.rels>&#65279;<?xml version="1.0" encoding="utf-8" standalone="yes"?><Relationships xmlns="http://schemas.openxmlformats.org/package/2006/relationships"><Relationship Id="rId1" Type="http://schemas.openxmlformats.org/officeDocument/2006/relationships/image" Target="../media/image11.wmf" /></Relationships>
</file>

<file path=ppt/drawings/_rels/vmlDrawing5.vml.rels>&#65279;<?xml version="1.0" encoding="utf-8" standalone="yes"?><Relationships xmlns="http://schemas.openxmlformats.org/package/2006/relationships"><Relationship Id="rId1" Type="http://schemas.openxmlformats.org/officeDocument/2006/relationships/image" Target="../media/image12.wmf"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C7152562-8F54-450C-901C-A975821CA182}"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333493BE-0AD9-4789-81BB-83617078CED8}"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AF157E7B-596A-4240-99F9-C96486F22BC7}"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23E4FD89-33DF-4540-97B7-5F18F85520B2}"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p:cNvSpPr>
            <a:spLocks noGrp="1"/>
          </p:cNvSpPr>
          <p:nvPr>
            <p:ph type="dt" sz="half" idx="2"/>
          </p:nvPr>
        </p:nvSpPr>
        <p:spPr/>
        <p:txBody>
          <a:bodyPr/>
          <a:lstStyle/>
          <a:p>
            <a:fld id="{FBE5396E-7FD5-414D-976B-5B9724977D6B}"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3"/>
          </p:nvPr>
        </p:nvSpPr>
        <p:spPr/>
        <p:txBody>
          <a:bodyPr/>
          <a:lstStyle/>
          <a:p>
            <a:fld id="{9964F8B6-6850-4FB1-B5A9-259E7F6B7037}"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5"/>
          </p:nvPr>
        </p:nvSpPr>
        <p:spPr/>
        <p:txBody>
          <a:bodyPr/>
          <a:lstStyle/>
          <a:p>
            <a:fld id="{5938E410-3C51-4C33-80E3-4D72D335CDC9}" type="datetimeFigureOut">
              <a:rPr lang="en-US" smtClean="0"/>
              <a:t>11/7/2009</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C9855B6B-330C-4EB8-979C-DC4DCAA18584}" type="datetimeFigureOut">
              <a:rPr lang="en-US" smtClean="0"/>
              <a:t>11/7/2009</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p:nvPr>
        </p:nvSpPr>
        <p:spPr/>
        <p:txBody>
          <a:bodyPr/>
          <a:lstStyle/>
          <a:p>
            <a:fld id="{AC0369C3-A627-4990-9A77-173DBBC262DB}" type="datetimeFigureOut">
              <a:rPr lang="en-US" smtClean="0"/>
              <a:t>11/7/2009</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59DAC26D-654E-41E7-956D-68B3DF150ED3}"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882FE739-A513-41EC-B453-0BC97B1D7201}"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emf" /><Relationship Id="rId4" Type="http://schemas.openxmlformats.org/officeDocument/2006/relationships/image" Target="../media/image3.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2.v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4.xml" /><Relationship Id="rId5" Type="http://schemas.openxmlformats.org/officeDocument/2006/relationships/image" Target="../media/image7.png" /><Relationship Id="rId6" Type="http://schemas.openxmlformats.org/officeDocument/2006/relationships/oleObject" Target="../embeddings/oleObject6.bin" TargetMode="Internal" /><Relationship Id="rId7" Type="http://schemas.openxmlformats.org/officeDocument/2006/relationships/image" Target="../media/image9.wmf" /><Relationship Id="rId8" Type="http://schemas.openxmlformats.org/officeDocument/2006/relationships/slide" Target="slide50.xml" TargetMode="Internal" /><Relationship Id="rId9" Type="http://schemas.openxmlformats.org/officeDocument/2006/relationships/hyperlink" Target="http://www.statista.com/statistics/683114/per-capita-municipal-solid-waste-generated-in-italy-by-region" TargetMode="Externa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5.xml" /><Relationship Id="rId5" Type="http://schemas.openxmlformats.org/officeDocument/2006/relationships/slide" Target="slide51.xml" TargetMode="Internal" /><Relationship Id="rId6" Type="http://schemas.openxmlformats.org/officeDocument/2006/relationships/hyperlink" Target="http://www.statista.com/statistics/589279/top-10-provinces-for-municipal-solid-waste-generated-by-tourism-italy" TargetMode="Externa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6.xml" /><Relationship Id="rId5" Type="http://schemas.openxmlformats.org/officeDocument/2006/relationships/slide" Target="slide52.xml" TargetMode="Internal" /><Relationship Id="rId6" Type="http://schemas.openxmlformats.org/officeDocument/2006/relationships/hyperlink" Target="http://www.statista.com/statistics/616983/production-of-special-waste-italy" TargetMode="Externa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emf" /><Relationship Id="rId4" Type="http://schemas.openxmlformats.org/officeDocument/2006/relationships/image" Target="../media/image4.png"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7.xml" /><Relationship Id="rId5" Type="http://schemas.openxmlformats.org/officeDocument/2006/relationships/slide" Target="slide53.xml" TargetMode="Internal" /><Relationship Id="rId6" Type="http://schemas.openxmlformats.org/officeDocument/2006/relationships/hyperlink" Target="http://www.statista.com/statistics/662101/volume-of-municipal-waste-sent-for-biological-treatment-in-italy" TargetMode="Externa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8.xml" /><Relationship Id="rId5" Type="http://schemas.openxmlformats.org/officeDocument/2006/relationships/slide" Target="slide54.xml" TargetMode="Internal" /><Relationship Id="rId6" Type="http://schemas.openxmlformats.org/officeDocument/2006/relationships/hyperlink" Target="http://www.statista.com/statistics/662058/collected-municipal-waste-volume-italy-by-area" TargetMode="Externa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9.xml" /><Relationship Id="rId5" Type="http://schemas.openxmlformats.org/officeDocument/2006/relationships/slide" Target="slide55.xml" TargetMode="Internal" /><Relationship Id="rId6" Type="http://schemas.openxmlformats.org/officeDocument/2006/relationships/hyperlink" Target="http://www.statista.com/statistics/662095/volume-of-municipal-waste-subject-to-sorted-collection-italy" TargetMode="Externa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3.v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0.xml" /><Relationship Id="rId5" Type="http://schemas.openxmlformats.org/officeDocument/2006/relationships/image" Target="../media/image7.png" /><Relationship Id="rId6" Type="http://schemas.openxmlformats.org/officeDocument/2006/relationships/oleObject" Target="../embeddings/oleObject13.bin" TargetMode="Internal" /><Relationship Id="rId7" Type="http://schemas.openxmlformats.org/officeDocument/2006/relationships/image" Target="../media/image10.wmf" /><Relationship Id="rId8" Type="http://schemas.openxmlformats.org/officeDocument/2006/relationships/slide" Target="slide56.xml" TargetMode="Internal" /><Relationship Id="rId9" Type="http://schemas.openxmlformats.org/officeDocument/2006/relationships/hyperlink" Target="http://www.statista.com/statistics/662042/share-of-municipal-waste-subject-to-sorted-collection-italy" TargetMode="Externa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1.xml" /><Relationship Id="rId5" Type="http://schemas.openxmlformats.org/officeDocument/2006/relationships/slide" Target="slide57.xml" TargetMode="Internal" /><Relationship Id="rId6" Type="http://schemas.openxmlformats.org/officeDocument/2006/relationships/hyperlink" Target="http://www.statista.com/statistics/801994/companies-of-the-waste-management-sector-by-type-in-italy" TargetMode="Externa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2.xml" /><Relationship Id="rId5" Type="http://schemas.openxmlformats.org/officeDocument/2006/relationships/slide" Target="slide58.xml" TargetMode="Internal" /><Relationship Id="rId6" Type="http://schemas.openxmlformats.org/officeDocument/2006/relationships/hyperlink" Target="http://www.statista.com/statistics/802064/companies-managing-waste-by-population-served-in-italy" TargetMode="Externa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emf" /><Relationship Id="rId4" Type="http://schemas.openxmlformats.org/officeDocument/2006/relationships/image" Target="../media/image4.png"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3.xml" /><Relationship Id="rId5" Type="http://schemas.openxmlformats.org/officeDocument/2006/relationships/slide" Target="slide59.xml" TargetMode="Internal" /><Relationship Id="rId6" Type="http://schemas.openxmlformats.org/officeDocument/2006/relationships/hyperlink" Target="http://www.statista.com/statistics/430014/turnover-waste-collection-industry-italy" TargetMode="Externa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4.xml" /><Relationship Id="rId5" Type="http://schemas.openxmlformats.org/officeDocument/2006/relationships/slide" Target="slide60.xml" TargetMode="Internal" /><Relationship Id="rId6" Type="http://schemas.openxmlformats.org/officeDocument/2006/relationships/hyperlink" Target="http://www.statista.com/statistics/937908/added-value-of-the-sorted-waste-collection-sector-in-italy" TargetMode="Externa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5.xml" /><Relationship Id="rId5" Type="http://schemas.openxmlformats.org/officeDocument/2006/relationships/slide" Target="slide61.xml" TargetMode="Internal" /><Relationship Id="rId6" Type="http://schemas.openxmlformats.org/officeDocument/2006/relationships/hyperlink" Target="http://www.statista.com/statistics/533844/turnover-of-waste-management-by-sector-italy" TargetMode="Externa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6.xml" /><Relationship Id="rId5" Type="http://schemas.openxmlformats.org/officeDocument/2006/relationships/slide" Target="slide62.xml" TargetMode="Internal" /><Relationship Id="rId6" Type="http://schemas.openxmlformats.org/officeDocument/2006/relationships/hyperlink" Target="http://www.statista.com/statistics/533857/turnover-from-remediation-activities-italy" TargetMode="Externa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7.xml" /><Relationship Id="rId5" Type="http://schemas.openxmlformats.org/officeDocument/2006/relationships/slide" Target="slide63.xml" TargetMode="Internal" /><Relationship Id="rId6" Type="http://schemas.openxmlformats.org/officeDocument/2006/relationships/hyperlink" Target="http://www.statista.com/statistics/802051/production-value-of-waste-management-by-type-of-company-in-italy" TargetMode="Externa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8.xml" /><Relationship Id="rId5" Type="http://schemas.openxmlformats.org/officeDocument/2006/relationships/slide" Target="slide64.xml" TargetMode="Internal" /><Relationship Id="rId6" Type="http://schemas.openxmlformats.org/officeDocument/2006/relationships/hyperlink" Target="http://www.statista.com/statistics/802105/ebitda-of-waste-management-companies-by-type-in-italy" TargetMode="Externa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9.xml" /><Relationship Id="rId5" Type="http://schemas.openxmlformats.org/officeDocument/2006/relationships/slide" Target="slide65.xml" TargetMode="Internal" /><Relationship Id="rId6" Type="http://schemas.openxmlformats.org/officeDocument/2006/relationships/hyperlink" Target="http://www.statista.com/statistics/802124/investments-in-waste-management-by-type-of-company-in-italy" TargetMode="Externa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emf" /><Relationship Id="rId4" Type="http://schemas.openxmlformats.org/officeDocument/2006/relationships/image" Target="../media/image4.png"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20.xml" /><Relationship Id="rId5" Type="http://schemas.openxmlformats.org/officeDocument/2006/relationships/slide" Target="slide66.xml" TargetMode="Internal" /><Relationship Id="rId6" Type="http://schemas.openxmlformats.org/officeDocument/2006/relationships/hyperlink" Target="http://www.statista.com/statistics/682944/management-of-solid-urban-waste-in-italy-by-treatment" TargetMode="Externa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21.xml" /><Relationship Id="rId5" Type="http://schemas.openxmlformats.org/officeDocument/2006/relationships/slide" Target="slide67.xml" TargetMode="Internal" /><Relationship Id="rId6" Type="http://schemas.openxmlformats.org/officeDocument/2006/relationships/hyperlink" Target="http://www.statista.com/statistics/662081/collected-municipal-waste-for-landfill-by-geographical-area-in-italy" TargetMode="Externa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 Target="slide15.xml" TargetMode="Internal" /><Relationship Id="rId11" Type="http://schemas.openxmlformats.org/officeDocument/2006/relationships/slide" Target="slide16.xml" TargetMode="Internal" /><Relationship Id="rId12" Type="http://schemas.openxmlformats.org/officeDocument/2006/relationships/slide" Target="slide17.xml" TargetMode="Internal" /><Relationship Id="rId13" Type="http://schemas.openxmlformats.org/officeDocument/2006/relationships/slide" Target="slide18.xml" TargetMode="Internal" /><Relationship Id="rId14" Type="http://schemas.openxmlformats.org/officeDocument/2006/relationships/slide" Target="slide19.xml" TargetMode="Internal" /><Relationship Id="rId2" Type="http://schemas.openxmlformats.org/officeDocument/2006/relationships/image" Target="../media/image5.png" /><Relationship Id="rId3" Type="http://schemas.openxmlformats.org/officeDocument/2006/relationships/slide" Target="slide7.xml" TargetMode="Internal" /><Relationship Id="rId4" Type="http://schemas.openxmlformats.org/officeDocument/2006/relationships/slide" Target="slide8.xml" TargetMode="Internal" /><Relationship Id="rId5" Type="http://schemas.openxmlformats.org/officeDocument/2006/relationships/slide" Target="slide9.xml" TargetMode="Internal" /><Relationship Id="rId6" Type="http://schemas.openxmlformats.org/officeDocument/2006/relationships/slide" Target="slide10.xml" TargetMode="Internal" /><Relationship Id="rId7" Type="http://schemas.openxmlformats.org/officeDocument/2006/relationships/slide" Target="slide11.xml" TargetMode="Internal" /><Relationship Id="rId8" Type="http://schemas.openxmlformats.org/officeDocument/2006/relationships/slide" Target="slide12.xml" TargetMode="Internal" /><Relationship Id="rId9" Type="http://schemas.openxmlformats.org/officeDocument/2006/relationships/slide" Target="slide14.xml" TargetMode="Interna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22.xml" /><Relationship Id="rId5" Type="http://schemas.openxmlformats.org/officeDocument/2006/relationships/slide" Target="slide68.xml" TargetMode="Internal" /><Relationship Id="rId6" Type="http://schemas.openxmlformats.org/officeDocument/2006/relationships/hyperlink" Target="http://www.statista.com/statistics/662173/collected-municipal-waste-for-landfill-italy" TargetMode="Externa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23.xml" /><Relationship Id="rId5" Type="http://schemas.openxmlformats.org/officeDocument/2006/relationships/slide" Target="slide69.xml" TargetMode="Internal" /><Relationship Id="rId6" Type="http://schemas.openxmlformats.org/officeDocument/2006/relationships/hyperlink" Target="http://www.statista.com/statistics/617053/munbero-of-landfills-italy" TargetMode="Externa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24.xml" /><Relationship Id="rId5" Type="http://schemas.openxmlformats.org/officeDocument/2006/relationships/slide" Target="slide70.xml" TargetMode="Internal" /><Relationship Id="rId6" Type="http://schemas.openxmlformats.org/officeDocument/2006/relationships/hyperlink" Target="http://www.statista.com/statistics/617105/municipal-waste-incinerated-italy-by-region" TargetMode="Externa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25.xml" /><Relationship Id="rId5" Type="http://schemas.openxmlformats.org/officeDocument/2006/relationships/slide" Target="slide71.xml" TargetMode="Internal" /><Relationship Id="rId6" Type="http://schemas.openxmlformats.org/officeDocument/2006/relationships/hyperlink" Target="http://www.statista.com/statistics/617094/waste-incineration-italy" TargetMode="Externa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26.xml" /><Relationship Id="rId5" Type="http://schemas.openxmlformats.org/officeDocument/2006/relationships/slide" Target="slide72.xml" TargetMode="Internal" /><Relationship Id="rId6" Type="http://schemas.openxmlformats.org/officeDocument/2006/relationships/hyperlink" Target="http://www.statista.com/statistics/682964/number-of-waste-incineration-plants-by-macro-region-in-italy" TargetMode="Externa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27.xml" /><Relationship Id="rId5" Type="http://schemas.openxmlformats.org/officeDocument/2006/relationships/slide" Target="slide73.xml" TargetMode="Internal" /><Relationship Id="rId6" Type="http://schemas.openxmlformats.org/officeDocument/2006/relationships/hyperlink" Target="http://www.statista.com/statistics/683208/amount-of-waste-exported-from-italy" TargetMode="Externa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4.v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28.xml" /><Relationship Id="rId5" Type="http://schemas.openxmlformats.org/officeDocument/2006/relationships/image" Target="../media/image7.png" /><Relationship Id="rId6" Type="http://schemas.openxmlformats.org/officeDocument/2006/relationships/oleObject" Target="../embeddings/oleObject32.bin" TargetMode="Internal" /><Relationship Id="rId7" Type="http://schemas.openxmlformats.org/officeDocument/2006/relationships/image" Target="../media/image11.wmf" /><Relationship Id="rId8" Type="http://schemas.openxmlformats.org/officeDocument/2006/relationships/slide" Target="slide74.xml" TargetMode="Internal" /><Relationship Id="rId9" Type="http://schemas.openxmlformats.org/officeDocument/2006/relationships/hyperlink" Target="http://www.statista.com/statistics/683225/amount-of-special-waste-exported-from-italy-by-country-of-destination" TargetMode="Externa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29.xml" /><Relationship Id="rId5" Type="http://schemas.openxmlformats.org/officeDocument/2006/relationships/slide" Target="slide75.xml" TargetMode="Internal" /><Relationship Id="rId6" Type="http://schemas.openxmlformats.org/officeDocument/2006/relationships/hyperlink" Target="http://www.statista.com/statistics/683238/amount-of-special-waste-imported-to-italy" TargetMode="Externa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5.v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30.xml" /><Relationship Id="rId5" Type="http://schemas.openxmlformats.org/officeDocument/2006/relationships/image" Target="../media/image7.png" /><Relationship Id="rId6" Type="http://schemas.openxmlformats.org/officeDocument/2006/relationships/oleObject" Target="../embeddings/oleObject35.bin" TargetMode="Internal" /><Relationship Id="rId7" Type="http://schemas.openxmlformats.org/officeDocument/2006/relationships/image" Target="../media/image12.wmf" /><Relationship Id="rId8" Type="http://schemas.openxmlformats.org/officeDocument/2006/relationships/slide" Target="slide76.xml" TargetMode="Internal" /><Relationship Id="rId9" Type="http://schemas.openxmlformats.org/officeDocument/2006/relationships/hyperlink" Target="http://www.statista.com/statistics/683242/amount-of-special-waste-imported-to-italy-by-country-of-origin" TargetMode="Externa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emf" /><Relationship Id="rId4" Type="http://schemas.openxmlformats.org/officeDocument/2006/relationships/image" Target="../media/image4.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 Target="slide28.xml" TargetMode="Internal" /><Relationship Id="rId11" Type="http://schemas.openxmlformats.org/officeDocument/2006/relationships/slide" Target="slide29.xml" TargetMode="Internal" /><Relationship Id="rId12" Type="http://schemas.openxmlformats.org/officeDocument/2006/relationships/slide" Target="slide30.xml" TargetMode="Internal" /><Relationship Id="rId13" Type="http://schemas.openxmlformats.org/officeDocument/2006/relationships/slide" Target="slide31.xml" TargetMode="Internal" /><Relationship Id="rId14" Type="http://schemas.openxmlformats.org/officeDocument/2006/relationships/slide" Target="slide32.xml" TargetMode="Internal" /><Relationship Id="rId15" Type="http://schemas.openxmlformats.org/officeDocument/2006/relationships/slide" Target="slide33.xml" TargetMode="Internal" /><Relationship Id="rId2" Type="http://schemas.openxmlformats.org/officeDocument/2006/relationships/image" Target="../media/image5.png" /><Relationship Id="rId3" Type="http://schemas.openxmlformats.org/officeDocument/2006/relationships/slide" Target="slide20.xml" TargetMode="Internal" /><Relationship Id="rId4" Type="http://schemas.openxmlformats.org/officeDocument/2006/relationships/slide" Target="slide21.xml" TargetMode="Internal" /><Relationship Id="rId5" Type="http://schemas.openxmlformats.org/officeDocument/2006/relationships/slide" Target="slide22.xml" TargetMode="Internal" /><Relationship Id="rId6" Type="http://schemas.openxmlformats.org/officeDocument/2006/relationships/slide" Target="slide23.xml" TargetMode="Internal" /><Relationship Id="rId7" Type="http://schemas.openxmlformats.org/officeDocument/2006/relationships/slide" Target="slide24.xml" TargetMode="Internal" /><Relationship Id="rId8" Type="http://schemas.openxmlformats.org/officeDocument/2006/relationships/slide" Target="slide25.xml" TargetMode="Internal" /><Relationship Id="rId9" Type="http://schemas.openxmlformats.org/officeDocument/2006/relationships/slide" Target="slide26.xml" TargetMode="Interna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31.xml" /><Relationship Id="rId5" Type="http://schemas.openxmlformats.org/officeDocument/2006/relationships/slide" Target="slide77.xml" TargetMode="Internal" /><Relationship Id="rId6" Type="http://schemas.openxmlformats.org/officeDocument/2006/relationships/hyperlink" Target="http://www.statista.com/statistics/860759/share-of-paper-packaging-intended-for-recycling-in-italy" TargetMode="External"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32.xml" /><Relationship Id="rId5" Type="http://schemas.openxmlformats.org/officeDocument/2006/relationships/slide" Target="slide78.xml" TargetMode="Internal" /><Relationship Id="rId6" Type="http://schemas.openxmlformats.org/officeDocument/2006/relationships/hyperlink" Target="http://www.statista.com/statistics/910898/recycling-rate-of-plastic-packaging-waste-in-italy" TargetMode="External"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33.xml" /><Relationship Id="rId5" Type="http://schemas.openxmlformats.org/officeDocument/2006/relationships/slide" Target="slide79.xml" TargetMode="Internal" /><Relationship Id="rId6" Type="http://schemas.openxmlformats.org/officeDocument/2006/relationships/hyperlink" Target="http://www.statista.com/statistics/882436/share-of-sorted-waste-out-of-the-volume-collected-in-selected-cities" TargetMode="External"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34.xml" /><Relationship Id="rId5" Type="http://schemas.openxmlformats.org/officeDocument/2006/relationships/slide" Target="slide80.xml" TargetMode="Internal" /><Relationship Id="rId6" Type="http://schemas.openxmlformats.org/officeDocument/2006/relationships/hyperlink" Target="http://www.statista.com/statistics/682663/municipal-solid-waste-sent-for-recycling-in-italy" TargetMode="External"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35.xml" /><Relationship Id="rId5" Type="http://schemas.openxmlformats.org/officeDocument/2006/relationships/slide" Target="slide81.xml" TargetMode="Internal" /><Relationship Id="rId6" Type="http://schemas.openxmlformats.org/officeDocument/2006/relationships/hyperlink" Target="http://www.statista.com/statistics/632923/municipal-waste-recycling-italy" TargetMode="External"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36.xml" /><Relationship Id="rId5" Type="http://schemas.openxmlformats.org/officeDocument/2006/relationships/slide" Target="slide82.xml" TargetMode="Internal" /><Relationship Id="rId6" Type="http://schemas.openxmlformats.org/officeDocument/2006/relationships/hyperlink" Target="http://www.statista.com/statistics/682907/share-of-municipal-solid-waste-sent-for-recycling-in-italy-by-type" TargetMode="External"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emf" /><Relationship Id="rId4" Type="http://schemas.openxmlformats.org/officeDocument/2006/relationships/image" Target="../media/image4.png"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682483/municipal-waste-generated-in-italy/" TargetMode="External" /><Relationship Id="rId5" Type="http://schemas.openxmlformats.org/officeDocument/2006/relationships/slide" Target="slide7.xml" TargetMode="Internal"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683093/municipal-waste-generated-in-italy-by-region/" TargetMode="External" /><Relationship Id="rId5" Type="http://schemas.openxmlformats.org/officeDocument/2006/relationships/slide" Target="slide8.xml" TargetMode="Internal"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682495/per-capita-municipal-solid-waste-generated-in-italy/" TargetMode="External" /><Relationship Id="rId5" Type="http://schemas.openxmlformats.org/officeDocument/2006/relationships/slide" Target="slide9.xml" TargetMode="Interna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 Target="slide42.xml" TargetMode="Internal" /><Relationship Id="rId11" Type="http://schemas.openxmlformats.org/officeDocument/2006/relationships/slide" Target="slide43.xml" TargetMode="Internal" /><Relationship Id="rId12" Type="http://schemas.openxmlformats.org/officeDocument/2006/relationships/slide" Target="slide44.xml" TargetMode="Internal" /><Relationship Id="rId13" Type="http://schemas.openxmlformats.org/officeDocument/2006/relationships/slide" Target="slide45.xml" TargetMode="Internal" /><Relationship Id="rId2" Type="http://schemas.openxmlformats.org/officeDocument/2006/relationships/image" Target="../media/image5.png" /><Relationship Id="rId3" Type="http://schemas.openxmlformats.org/officeDocument/2006/relationships/slide" Target="slide34.xml" TargetMode="Internal" /><Relationship Id="rId4" Type="http://schemas.openxmlformats.org/officeDocument/2006/relationships/slide" Target="slide35.xml" TargetMode="Internal" /><Relationship Id="rId5" Type="http://schemas.openxmlformats.org/officeDocument/2006/relationships/slide" Target="slide36.xml" TargetMode="Internal" /><Relationship Id="rId6" Type="http://schemas.openxmlformats.org/officeDocument/2006/relationships/slide" Target="slide37.xml" TargetMode="Internal" /><Relationship Id="rId7" Type="http://schemas.openxmlformats.org/officeDocument/2006/relationships/slide" Target="slide38.xml" TargetMode="Internal" /><Relationship Id="rId8" Type="http://schemas.openxmlformats.org/officeDocument/2006/relationships/slide" Target="slide40.xml" TargetMode="Internal" /><Relationship Id="rId9" Type="http://schemas.openxmlformats.org/officeDocument/2006/relationships/slide" Target="slide41.xml" TargetMode="Internal"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683114/per-capita-municipal-solid-waste-generated-in-italy-by-region/" TargetMode="External" /><Relationship Id="rId5" Type="http://schemas.openxmlformats.org/officeDocument/2006/relationships/slide" Target="slide10.xml" TargetMode="Internal"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589279/top-10-provinces-for-municipal-solid-waste-generated-by-tourism-italy/" TargetMode="External" /><Relationship Id="rId5" Type="http://schemas.openxmlformats.org/officeDocument/2006/relationships/slide" Target="slide11.xml" TargetMode="Internal"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616983/production-of-special-waste-italy/" TargetMode="External" /><Relationship Id="rId5" Type="http://schemas.openxmlformats.org/officeDocument/2006/relationships/slide" Target="slide12.xml" TargetMode="Internal" /></Relationships>
</file>

<file path=ppt/slides/_rels/slide5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662101/volume-of-municipal-waste-sent-for-biological-treatment-in-italy/" TargetMode="External" /><Relationship Id="rId5" Type="http://schemas.openxmlformats.org/officeDocument/2006/relationships/slide" Target="slide14.xml" TargetMode="Internal" /></Relationships>
</file>

<file path=ppt/slides/_rels/slide5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662058/collected-municipal-waste-volume-italy-by-area/" TargetMode="External" /><Relationship Id="rId5" Type="http://schemas.openxmlformats.org/officeDocument/2006/relationships/slide" Target="slide15.xml" TargetMode="Internal" /></Relationships>
</file>

<file path=ppt/slides/_rels/slide5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662095/volume-of-municipal-waste-subject-to-sorted-collection-italy/" TargetMode="External" /><Relationship Id="rId5" Type="http://schemas.openxmlformats.org/officeDocument/2006/relationships/slide" Target="slide16.xml" TargetMode="Internal" /></Relationships>
</file>

<file path=ppt/slides/_rels/slide5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662042/share-of-municipal-waste-subject-to-sorted-collection-italy/" TargetMode="External" /><Relationship Id="rId5" Type="http://schemas.openxmlformats.org/officeDocument/2006/relationships/slide" Target="slide17.xml" TargetMode="Internal" /></Relationships>
</file>

<file path=ppt/slides/_rels/slide5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801994/companies-of-the-waste-management-sector-by-type-in-italy/" TargetMode="External" /><Relationship Id="rId5" Type="http://schemas.openxmlformats.org/officeDocument/2006/relationships/slide" Target="slide18.xml" TargetMode="Internal" /></Relationships>
</file>

<file path=ppt/slides/_rels/slide5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802064/companies-managing-waste-by-population-served-in-italy/" TargetMode="External" /><Relationship Id="rId5" Type="http://schemas.openxmlformats.org/officeDocument/2006/relationships/slide" Target="slide19.xml" TargetMode="Internal" /></Relationships>
</file>

<file path=ppt/slides/_rels/slide5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430014/turnover-waste-collection-industry-italy/" TargetMode="External" /><Relationship Id="rId5" Type="http://schemas.openxmlformats.org/officeDocument/2006/relationships/slide" Target="slide20.xml" TargetMode="Interna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emf" /><Relationship Id="rId4" Type="http://schemas.openxmlformats.org/officeDocument/2006/relationships/image" Target="../media/image4.png" /></Relationships>
</file>

<file path=ppt/slides/_rels/slide6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937908/added-value-of-the-sorted-waste-collection-sector-in-italy/" TargetMode="External" /><Relationship Id="rId5" Type="http://schemas.openxmlformats.org/officeDocument/2006/relationships/slide" Target="slide21.xml" TargetMode="Internal" /></Relationships>
</file>

<file path=ppt/slides/_rels/slide6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533844/turnover-of-waste-management-by-sector-italy/" TargetMode="External" /><Relationship Id="rId5" Type="http://schemas.openxmlformats.org/officeDocument/2006/relationships/slide" Target="slide22.xml" TargetMode="Internal" /></Relationships>
</file>

<file path=ppt/slides/_rels/slide6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533857/turnover-from-remediation-activities-italy/" TargetMode="External" /><Relationship Id="rId5" Type="http://schemas.openxmlformats.org/officeDocument/2006/relationships/slide" Target="slide23.xml" TargetMode="Internal" /></Relationships>
</file>

<file path=ppt/slides/_rels/slide6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802051/production-value-of-waste-management-by-type-of-company-in-italy/" TargetMode="External" /><Relationship Id="rId5" Type="http://schemas.openxmlformats.org/officeDocument/2006/relationships/slide" Target="slide24.xml" TargetMode="Internal" /></Relationships>
</file>

<file path=ppt/slides/_rels/slide6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802105/ebitda-of-waste-management-companies-by-type-in-italy/" TargetMode="External" /><Relationship Id="rId5" Type="http://schemas.openxmlformats.org/officeDocument/2006/relationships/slide" Target="slide25.xml" TargetMode="Internal" /></Relationships>
</file>

<file path=ppt/slides/_rels/slide6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802124/investments-in-waste-management-by-type-of-company-in-italy/" TargetMode="External" /><Relationship Id="rId5" Type="http://schemas.openxmlformats.org/officeDocument/2006/relationships/slide" Target="slide26.xml" TargetMode="Internal" /></Relationships>
</file>

<file path=ppt/slides/_rels/slide6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682944/management-of-solid-urban-waste-in-italy-by-treatment/" TargetMode="External" /><Relationship Id="rId5" Type="http://schemas.openxmlformats.org/officeDocument/2006/relationships/slide" Target="slide27.xml" TargetMode="Internal" /></Relationships>
</file>

<file path=ppt/slides/_rels/slide6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662081/collected-municipal-waste-for-landfill-by-geographical-area-in-italy/" TargetMode="External" /><Relationship Id="rId5" Type="http://schemas.openxmlformats.org/officeDocument/2006/relationships/slide" Target="slide29.xml" TargetMode="Internal" /></Relationships>
</file>

<file path=ppt/slides/_rels/slide6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662173/collected-municipal-waste-for-landfill-italy/" TargetMode="External" /><Relationship Id="rId5" Type="http://schemas.openxmlformats.org/officeDocument/2006/relationships/slide" Target="slide30.xml" TargetMode="Internal" /></Relationships>
</file>

<file path=ppt/slides/_rels/slide6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617053/munbero-of-landfills-italy/" TargetMode="External" /><Relationship Id="rId5" Type="http://schemas.openxmlformats.org/officeDocument/2006/relationships/slide" Target="slide31.xml" TargetMode="Interna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xml" /><Relationship Id="rId5" Type="http://schemas.openxmlformats.org/officeDocument/2006/relationships/slide" Target="slide47.xml" TargetMode="Internal" /><Relationship Id="rId6" Type="http://schemas.openxmlformats.org/officeDocument/2006/relationships/hyperlink" Target="http://www.statista.com/statistics/682483/municipal-waste-generated-in-italy" TargetMode="External" /></Relationships>
</file>

<file path=ppt/slides/_rels/slide7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617105/municipal-waste-incinerated-italy-by-region/" TargetMode="External" /><Relationship Id="rId5" Type="http://schemas.openxmlformats.org/officeDocument/2006/relationships/slide" Target="slide32.xml" TargetMode="Internal" /></Relationships>
</file>

<file path=ppt/slides/_rels/slide7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617094/waste-incineration-italy/" TargetMode="External" /><Relationship Id="rId5" Type="http://schemas.openxmlformats.org/officeDocument/2006/relationships/slide" Target="slide33.xml" TargetMode="Internal" /></Relationships>
</file>

<file path=ppt/slides/_rels/slide7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682964/number-of-waste-incineration-plants-by-macro-region-in-italy/" TargetMode="External" /><Relationship Id="rId5" Type="http://schemas.openxmlformats.org/officeDocument/2006/relationships/slide" Target="slide34.xml" TargetMode="Internal" /></Relationships>
</file>

<file path=ppt/slides/_rels/slide7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683208/amount-of-waste-exported-from-italy/" TargetMode="External" /><Relationship Id="rId5" Type="http://schemas.openxmlformats.org/officeDocument/2006/relationships/slide" Target="slide35.xml" TargetMode="Internal" /></Relationships>
</file>

<file path=ppt/slides/_rels/slide7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683225/amount-of-special-waste-exported-from-italy-by-country-of-destination/" TargetMode="External" /><Relationship Id="rId5" Type="http://schemas.openxmlformats.org/officeDocument/2006/relationships/slide" Target="slide36.xml" TargetMode="Internal" /></Relationships>
</file>

<file path=ppt/slides/_rels/slide7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683238/amount-of-special-waste-imported-to-italy/" TargetMode="External" /><Relationship Id="rId5" Type="http://schemas.openxmlformats.org/officeDocument/2006/relationships/slide" Target="slide37.xml" TargetMode="Internal" /></Relationships>
</file>

<file path=ppt/slides/_rels/slide7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683242/amount-of-special-waste-imported-to-italy-by-country-of-origin/" TargetMode="External" /><Relationship Id="rId5" Type="http://schemas.openxmlformats.org/officeDocument/2006/relationships/slide" Target="slide38.xml" TargetMode="Internal" /></Relationships>
</file>

<file path=ppt/slides/_rels/slide7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860759/share-of-paper-packaging-intended-for-recycling-in-italy/" TargetMode="External" /><Relationship Id="rId5" Type="http://schemas.openxmlformats.org/officeDocument/2006/relationships/slide" Target="slide39.xml" TargetMode="Internal" /></Relationships>
</file>

<file path=ppt/slides/_rels/slide7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910898/recycling-rate-of-plastic-packaging-waste-in-italy/" TargetMode="External" /><Relationship Id="rId5" Type="http://schemas.openxmlformats.org/officeDocument/2006/relationships/slide" Target="slide40.xml" TargetMode="Internal" /></Relationships>
</file>

<file path=ppt/slides/_rels/slide7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882436/share-of-sorted-waste-out-of-the-volume-collected-in-selected-cities/" TargetMode="External" /><Relationship Id="rId5" Type="http://schemas.openxmlformats.org/officeDocument/2006/relationships/slide" Target="slide42.xml" TargetMode="Interna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1.v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2.xml" /><Relationship Id="rId5" Type="http://schemas.openxmlformats.org/officeDocument/2006/relationships/image" Target="../media/image7.png" /><Relationship Id="rId6" Type="http://schemas.openxmlformats.org/officeDocument/2006/relationships/oleObject" Target="../embeddings/oleObject3.bin" TargetMode="Internal" /><Relationship Id="rId7" Type="http://schemas.openxmlformats.org/officeDocument/2006/relationships/image" Target="../media/image8.wmf" /><Relationship Id="rId8" Type="http://schemas.openxmlformats.org/officeDocument/2006/relationships/slide" Target="slide48.xml" TargetMode="Internal" /><Relationship Id="rId9" Type="http://schemas.openxmlformats.org/officeDocument/2006/relationships/hyperlink" Target="http://www.statista.com/statistics/683093/municipal-waste-generated-in-italy-by-region" TargetMode="External" /></Relationships>
</file>

<file path=ppt/slides/_rels/slide8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682663/municipal-solid-waste-sent-for-recycling-in-italy/" TargetMode="External" /><Relationship Id="rId5" Type="http://schemas.openxmlformats.org/officeDocument/2006/relationships/slide" Target="slide43.xml" TargetMode="Internal" /></Relationships>
</file>

<file path=ppt/slides/_rels/slide8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632923/municipal-waste-recycling-italy/" TargetMode="External" /><Relationship Id="rId5" Type="http://schemas.openxmlformats.org/officeDocument/2006/relationships/slide" Target="slide44.xml" TargetMode="Internal" /></Relationships>
</file>

<file path=ppt/slides/_rels/slide8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682907/share-of-municipal-solid-waste-sent-for-recycling-in-italy-by-type/" TargetMode="External" /><Relationship Id="rId5" Type="http://schemas.openxmlformats.org/officeDocument/2006/relationships/slide" Target="slide45.xml" TargetMode="Interna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3.xml" /><Relationship Id="rId5" Type="http://schemas.openxmlformats.org/officeDocument/2006/relationships/slide" Target="slide49.xml" TargetMode="Internal" /><Relationship Id="rId6" Type="http://schemas.openxmlformats.org/officeDocument/2006/relationships/hyperlink" Target="http://www.statista.com/statistics/682495/per-capita-municipal-solid-waste-generated-in-italy" TargetMode="External"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3" name="New shape"/>
          <p:cNvSpPr/>
          <p:nvPr/>
        </p:nvSpPr>
        <p:spPr>
          <a:xfrm>
            <a:off x="0" y="0"/>
            <a:ext cx="12204001" cy="43704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Waste management in Italy</a:t>
            </a: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Waste production</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613300" y="5302800"/>
            <a:ext cx="10869400" cy="6840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389664" y="5351400"/>
          <a:ext cx="1868400" cy="532800"/>
        </p:xfrm>
        <a:graphic>
          <a:graphicData uri="http://schemas.openxmlformats.org/presentationml/2006/ole">
            <mc:AlternateContent xmlns:mc="http://schemas.openxmlformats.org/markup-compatibility/2006">
              <mc:Choice xmlns:v="urn:schemas-microsoft-com:vml" Requires="v">
                <p:oleObj spid="_x0000_s1039" showAsIcon="1" r:id="rId6" progId="Excel.Sheet.683114">
                  <p:embed/>
                </p:oleObj>
              </mc:Choice>
              <mc:Fallback>
                <p:oleObj showAsIcon="1" r:id="rId6" progId="Excel.Sheet.683114">
                  <p:embed/>
                  <p:pic>
                    <p:nvPicPr>
                      <p:cNvPr id="0" name="OLE substitute image"/>
                      <p:cNvPicPr/>
                      <p:nvPr/>
                    </p:nvPicPr>
                    <p:blipFill>
                      <a:blip r:embed="rId7"/>
                      <a:stretch>
                        <a:fillRect/>
                      </a:stretch>
                    </p:blipFill>
                    <p:spPr>
                      <a:xfrm>
                        <a:off x="9389664" y="5351400"/>
                        <a:ext cx="1868400" cy="532800"/>
                      </a:xfrm>
                      <a:prstGeom prst="rect">
                        <a:avLst/>
                      </a:prstGeom>
                    </p:spPr>
                  </p:pic>
                </p:oleObj>
              </mc:Fallback>
            </mc:AlternateContent>
          </a:graphicData>
        </a:graphic>
      </p:graphicFrame>
      <p:sp>
        <p:nvSpPr>
          <p:cNvPr id="6" name="New shape"/>
          <p:cNvSpPr/>
          <p:nvPr/>
        </p:nvSpPr>
        <p:spPr>
          <a:xfrm>
            <a:off x="4104900" y="1882800"/>
            <a:ext cx="38862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Generated waste in kilograms per inhabitant</a:t>
            </a:r>
          </a:p>
        </p:txBody>
      </p:sp>
      <p:sp>
        <p:nvSpPr>
          <p:cNvPr id="7"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Italy; 2018</a:t>
            </a:r>
          </a:p>
          <a:p>
            <a:pPr algn="l"/>
            <a:r>
              <a:rPr sz="800">
                <a:solidFill>
                  <a:srgbClr val="555555"/>
                </a:solidFill>
                <a:latin typeface="Open Sans"/>
              </a:rPr>
              <a:t>Further information regarding this statistic can be found on </a:t>
            </a:r>
            <a:r>
              <a:rPr sz="800">
                <a:solidFill>
                  <a:srgbClr val="555555"/>
                </a:solidFill>
                <a:latin typeface="Open Sans"/>
                <a:hlinkClick r:id="rId8" action="ppaction://hlinksldjump"/>
              </a:rPr>
              <a:t>page 45</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Eurostat; </a:t>
            </a:r>
            <a:r>
              <a:rPr sz="800">
                <a:solidFill>
                  <a:srgbClr val="555555"/>
                </a:solidFill>
                <a:latin typeface="Open Sans"/>
                <a:hlinkClick r:id="rId9"/>
              </a:rPr>
              <a:t>ID 683114</a:t>
            </a:r>
          </a:p>
        </p:txBody>
      </p:sp>
      <p:sp>
        <p:nvSpPr>
          <p:cNvPr id="8"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a:t>
            </a:r>
          </a:p>
        </p:txBody>
      </p:sp>
      <p:sp>
        <p:nvSpPr>
          <p:cNvPr id="9"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Municipal solid waste generated per capita in Italy in 2018, by region (in kilograms per inhabitant)</a:t>
            </a:r>
          </a:p>
        </p:txBody>
      </p:sp>
      <p:sp>
        <p:nvSpPr>
          <p:cNvPr id="10"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Generated municipal solid waste per capita in Italy 2018, by region</a:t>
            </a: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Waste production</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3615950" y="1882800"/>
            <a:ext cx="48641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Waste pro capita in kilograms per equivalent population*</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Italy; 2014; 83 Respondents; Provinces</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46</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Istat; </a:t>
            </a:r>
            <a:r>
              <a:rPr sz="800">
                <a:solidFill>
                  <a:srgbClr val="555555"/>
                </a:solidFill>
                <a:latin typeface="Open Sans"/>
                <a:hlinkClick r:id="rId6"/>
              </a:rPr>
              <a:t>ID 589279</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Leading 10 provinces in Italy with the highest pro capita municipal solid waste generated by tourism in 2013 (in kilograms per equivalent population)</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Italy: top 10 provinces for municipal solid waste generated by tourism</a:t>
            </a: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Waste production</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Italy; 2005 to 2017</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47</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ISPRA ; </a:t>
            </a:r>
            <a:r>
              <a:rPr sz="800">
                <a:solidFill>
                  <a:srgbClr val="555555"/>
                </a:solidFill>
                <a:latin typeface="Open Sans"/>
                <a:hlinkClick r:id="rId6"/>
              </a:rPr>
              <a:t>ID 616983</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7</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85000" lnSpcReduction="20000"/>
          </a:bodyPr>
          <a:lstStyle/>
          <a:p>
            <a:pPr algn="l">
              <a:lnSpc>
                <a:spcPct val="100000"/>
              </a:lnSpc>
              <a:spcAft>
                <a:spcPct val="20000"/>
              </a:spcAft>
            </a:pPr>
            <a:r>
              <a:rPr sz="3200">
                <a:solidFill>
                  <a:srgbClr val="0A85E6"/>
                </a:solidFill>
                <a:latin typeface="Open Sans Light"/>
              </a:rPr>
              <a:t>Production of special waste in Italy from 2005 to 2017 (in 1,000 tons)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Production of special waste in Italy 2005-2017</a:t>
            </a:r>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Waste collection and sorting</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a:bodyPr>
          <a:lstStyle/>
          <a:p>
            <a:pPr algn="l">
              <a:lnSpc>
                <a:spcPct val="100000"/>
              </a:lnSpc>
              <a:spcAft>
                <a:spcPct val="20000"/>
              </a:spcAft>
            </a:pPr>
            <a:r>
              <a:rPr sz="1400" b="1">
                <a:solidFill>
                  <a:srgbClr val="0A85E6"/>
                </a:solidFill>
                <a:latin typeface="Open Sans"/>
              </a:rPr>
              <a:t>WASTE MANAGEMENT IN ITALY</a:t>
            </a: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Waste collection and sorting</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Italy; 2007 to 2018</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48</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ISPRA ; </a:t>
            </a:r>
            <a:r>
              <a:rPr sz="800">
                <a:solidFill>
                  <a:srgbClr val="555555"/>
                </a:solidFill>
                <a:latin typeface="Open Sans"/>
                <a:hlinkClick r:id="rId6"/>
              </a:rPr>
              <a:t>ID 662101</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9</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Total volume of municipal waste sent for biological treatment in Italy from 2007 to 2018 (in 1,000 tons)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Volume of municipal waste sent for biological treatment in Italy 2007-2018</a:t>
            </a: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Waste collection and sorting</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Italy; 2018</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49</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ISPRA ; </a:t>
            </a:r>
            <a:r>
              <a:rPr sz="800">
                <a:solidFill>
                  <a:srgbClr val="555555"/>
                </a:solidFill>
                <a:latin typeface="Open Sans"/>
                <a:hlinkClick r:id="rId6"/>
              </a:rPr>
              <a:t>ID 662058</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10</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Amount of municipal waste generated per capita in Italy in 2018, by macro-region (in kilograms per inhabitant)</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Municipal waste generated per capita in Italy 2018, by macro-region</a:t>
            </a: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Waste collection and sorting</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Italy; 2013 to 2018</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50</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ISPRA ; </a:t>
            </a:r>
            <a:r>
              <a:rPr sz="800">
                <a:solidFill>
                  <a:srgbClr val="555555"/>
                </a:solidFill>
                <a:latin typeface="Open Sans"/>
                <a:hlinkClick r:id="rId6"/>
              </a:rPr>
              <a:t>ID 662095</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11</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Volume of municipal waste which is subject to sorted collection in Italy from 2013 to 2018 (in 1,000 metric tons)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Volume of municipal waste subject to sorted collection in Italy 2013-2018</a:t>
            </a: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Waste collection and sorting</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613300" y="5302800"/>
            <a:ext cx="10869400" cy="6840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389664" y="5351400"/>
          <a:ext cx="1868400" cy="532800"/>
        </p:xfrm>
        <a:graphic>
          <a:graphicData uri="http://schemas.openxmlformats.org/presentationml/2006/ole">
            <mc:AlternateContent xmlns:mc="http://schemas.openxmlformats.org/markup-compatibility/2006">
              <mc:Choice xmlns:v="urn:schemas-microsoft-com:vml" Requires="v">
                <p:oleObj spid="_x0000_s1040" showAsIcon="1" r:id="rId6" progId="Excel.Sheet.662042">
                  <p:embed/>
                </p:oleObj>
              </mc:Choice>
              <mc:Fallback>
                <p:oleObj showAsIcon="1" r:id="rId6" progId="Excel.Sheet.662042">
                  <p:embed/>
                  <p:pic>
                    <p:nvPicPr>
                      <p:cNvPr id="0" name="OLE substitute image"/>
                      <p:cNvPicPr/>
                      <p:nvPr/>
                    </p:nvPicPr>
                    <p:blipFill>
                      <a:blip r:embed="rId7"/>
                      <a:stretch>
                        <a:fillRect/>
                      </a:stretch>
                    </p:blipFill>
                    <p:spPr>
                      <a:xfrm>
                        <a:off x="9389664" y="5351400"/>
                        <a:ext cx="1868400" cy="532800"/>
                      </a:xfrm>
                      <a:prstGeom prst="rect">
                        <a:avLst/>
                      </a:prstGeom>
                    </p:spPr>
                  </p:pic>
                </p:oleObj>
              </mc:Fallback>
            </mc:AlternateContent>
          </a:graphicData>
        </a:graphic>
      </p:graphicFrame>
      <p:sp>
        <p:nvSpPr>
          <p:cNvPr id="6" name="New shape"/>
          <p:cNvSpPr/>
          <p:nvPr/>
        </p:nvSpPr>
        <p:spPr>
          <a:xfrm>
            <a:off x="4993900" y="1882800"/>
            <a:ext cx="21082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Share of sorted waste</a:t>
            </a:r>
          </a:p>
        </p:txBody>
      </p:sp>
      <p:sp>
        <p:nvSpPr>
          <p:cNvPr id="7"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Italy; 2018</a:t>
            </a:r>
          </a:p>
          <a:p>
            <a:pPr algn="l"/>
            <a:r>
              <a:rPr sz="800">
                <a:solidFill>
                  <a:srgbClr val="555555"/>
                </a:solidFill>
                <a:latin typeface="Open Sans"/>
              </a:rPr>
              <a:t>Further information regarding this statistic can be found on </a:t>
            </a:r>
            <a:r>
              <a:rPr sz="800">
                <a:solidFill>
                  <a:srgbClr val="555555"/>
                </a:solidFill>
                <a:latin typeface="Open Sans"/>
                <a:hlinkClick r:id="rId8" action="ppaction://hlinksldjump"/>
              </a:rPr>
              <a:t>page 51</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ISPRA ; </a:t>
            </a:r>
            <a:r>
              <a:rPr sz="800">
                <a:solidFill>
                  <a:srgbClr val="555555"/>
                </a:solidFill>
                <a:latin typeface="Open Sans"/>
                <a:hlinkClick r:id="rId9"/>
              </a:rPr>
              <a:t>ID 662042</a:t>
            </a:r>
          </a:p>
        </p:txBody>
      </p:sp>
      <p:sp>
        <p:nvSpPr>
          <p:cNvPr id="8"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12</a:t>
            </a:r>
          </a:p>
        </p:txBody>
      </p:sp>
      <p:sp>
        <p:nvSpPr>
          <p:cNvPr id="9"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Share of municipal waste subject to sorted collection (as a share of total waste) in Italy in 2018, by region</a:t>
            </a:r>
          </a:p>
        </p:txBody>
      </p:sp>
      <p:sp>
        <p:nvSpPr>
          <p:cNvPr id="10"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Share of municipal waste subject to sorted collection in Italy 2018, by region</a:t>
            </a:r>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Waste collection and sorting</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Italy; 2013 and 2016</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52</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Althesys strategic consultants; </a:t>
            </a:r>
            <a:r>
              <a:rPr sz="800">
                <a:solidFill>
                  <a:srgbClr val="555555"/>
                </a:solidFill>
                <a:latin typeface="Open Sans"/>
                <a:hlinkClick r:id="rId6"/>
              </a:rPr>
              <a:t>ID 801994</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13</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Number of companies in the waste management sector in Italy in 2013 and 2016, by type</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Italy: companies of the waste management sector 2013-2016, by type</a:t>
            </a:r>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Waste collection and sorting</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Italy; 2016</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53</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Althesys strategic consultants; </a:t>
            </a:r>
            <a:r>
              <a:rPr sz="800">
                <a:solidFill>
                  <a:srgbClr val="555555"/>
                </a:solidFill>
                <a:latin typeface="Open Sans"/>
                <a:hlinkClick r:id="rId6"/>
              </a:rPr>
              <a:t>ID 802064</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14</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Companies of the waste management sector in Italy in 2016, by population served (in million inhabitants)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Italy: companies managing waste 2016, by population served</a:t>
            </a: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Table of Contents</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a:bodyPr>
          <a:lstStyle/>
          <a:p>
            <a:pPr algn="l">
              <a:lnSpc>
                <a:spcPct val="100000"/>
              </a:lnSpc>
              <a:spcAft>
                <a:spcPct val="20000"/>
              </a:spcAft>
            </a:pPr>
            <a:r>
              <a:rPr sz="1400" b="1">
                <a:solidFill>
                  <a:srgbClr val="0A85E6"/>
                </a:solidFill>
                <a:latin typeface="Open Sans"/>
              </a:rPr>
              <a:t>WASTE MANAGEMENT IN ITALY</a:t>
            </a: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Waste collection and sorting</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Italy; 2008 to 2016</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54</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Eurostat; </a:t>
            </a:r>
            <a:r>
              <a:rPr sz="800">
                <a:solidFill>
                  <a:srgbClr val="555555"/>
                </a:solidFill>
                <a:latin typeface="Open Sans"/>
                <a:hlinkClick r:id="rId6"/>
              </a:rPr>
              <a:t>ID 430014</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15</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Annual turnover of the waste collection industry in Italy from 2008 to 2016 (in million euros)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Turnover of the waste collection industry in Italy 2008-2016</a:t>
            </a: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Waste collection and sorting</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Italy; 2017</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55</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Eurostat; Istat; ISPRA ; </a:t>
            </a:r>
            <a:r>
              <a:rPr sz="800">
                <a:solidFill>
                  <a:srgbClr val="555555"/>
                </a:solidFill>
                <a:latin typeface="Open Sans"/>
                <a:hlinkClick r:id="rId6"/>
              </a:rPr>
              <a:t>ID 937908</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16</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Value added generated by companies collecting sorted waste in Italy in 2017, by type of waste (in million euros)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Value added of the sorted waste collection sector in Italy 2017</a:t>
            </a:r>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Waste collection and sorting</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4752600" y="1882800"/>
            <a:ext cx="25908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Turnover in thousand euros</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Italy; 2017</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56</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Istat; </a:t>
            </a:r>
            <a:r>
              <a:rPr sz="800">
                <a:solidFill>
                  <a:srgbClr val="555555"/>
                </a:solidFill>
                <a:latin typeface="Open Sans"/>
                <a:hlinkClick r:id="rId6"/>
              </a:rPr>
              <a:t>ID 533844</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17</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Annual turnover from waste collection, treatment and disposal of waste materials recovery activities in Italy in 2017, by sector (in 1,000 euros)</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Turnover of waste management in Italy 2017, by sector</a:t>
            </a:r>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Waste collection and sorting</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Italy; 2010 to 2017</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57</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Istat; </a:t>
            </a:r>
            <a:r>
              <a:rPr sz="800">
                <a:solidFill>
                  <a:srgbClr val="555555"/>
                </a:solidFill>
                <a:latin typeface="Open Sans"/>
                <a:hlinkClick r:id="rId6"/>
              </a:rPr>
              <a:t>ID 533857</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18</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Annual turnover of remediation activities and other waste management services in Italy from 2010 to 2017 (in 1,000 euros)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Turnover of remediation activities in Italy 2010-2017</a:t>
            </a:r>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Waste collection and sorting</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Italy; 2016</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58</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Althesys strategic consultants; </a:t>
            </a:r>
            <a:r>
              <a:rPr sz="800">
                <a:solidFill>
                  <a:srgbClr val="555555"/>
                </a:solidFill>
                <a:latin typeface="Open Sans"/>
                <a:hlinkClick r:id="rId6"/>
              </a:rPr>
              <a:t>ID 802051</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19</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Production value of enterprises operating in the waste management sector in Italy in 2016, by type of company (in million euros)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Italy: production value of waste management 2016, by type of company</a:t>
            </a:r>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Waste collection and sorting</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Italy; 2016</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59</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Althesys strategic consultants; </a:t>
            </a:r>
            <a:r>
              <a:rPr sz="800">
                <a:solidFill>
                  <a:srgbClr val="555555"/>
                </a:solidFill>
                <a:latin typeface="Open Sans"/>
                <a:hlinkClick r:id="rId6"/>
              </a:rPr>
              <a:t>ID 802105</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20</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EBITDA of waste management enterprises in Italy in 2016, by type of company (in million euros)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Italy: EBITDA of waste management companies 2016, by type</a:t>
            </a:r>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Waste collection and sorting</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Italy; 2016</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60</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Althesys strategic consultants; </a:t>
            </a:r>
            <a:r>
              <a:rPr sz="800">
                <a:solidFill>
                  <a:srgbClr val="555555"/>
                </a:solidFill>
                <a:latin typeface="Open Sans"/>
                <a:hlinkClick r:id="rId6"/>
              </a:rPr>
              <a:t>ID 802124</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21</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Investments in the waste management sector in Italy in 2016, by type of company (in million euros)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Italy: investments in waste management 2016, by type of company</a:t>
            </a:r>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Waste disposal</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a:bodyPr>
          <a:lstStyle/>
          <a:p>
            <a:pPr algn="l">
              <a:lnSpc>
                <a:spcPct val="100000"/>
              </a:lnSpc>
              <a:spcAft>
                <a:spcPct val="20000"/>
              </a:spcAft>
            </a:pPr>
            <a:r>
              <a:rPr sz="1400" b="1">
                <a:solidFill>
                  <a:srgbClr val="0A85E6"/>
                </a:solidFill>
                <a:latin typeface="Open Sans"/>
              </a:rPr>
              <a:t>WASTE MANAGEMENT IN ITALY</a:t>
            </a:r>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Waste disposal</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4873250" y="1882800"/>
            <a:ext cx="23495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Breakdown of treatments</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Italy; 2018</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61</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ISPRA ; </a:t>
            </a:r>
            <a:r>
              <a:rPr sz="800">
                <a:solidFill>
                  <a:srgbClr val="555555"/>
                </a:solidFill>
                <a:latin typeface="Open Sans"/>
                <a:hlinkClick r:id="rId6"/>
              </a:rPr>
              <a:t>ID 682944</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23</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7500" lnSpcReduction="20000"/>
          </a:bodyPr>
          <a:lstStyle/>
          <a:p>
            <a:pPr algn="l">
              <a:lnSpc>
                <a:spcPct val="100000"/>
              </a:lnSpc>
              <a:spcAft>
                <a:spcPct val="20000"/>
              </a:spcAft>
            </a:pPr>
            <a:r>
              <a:rPr sz="3200">
                <a:solidFill>
                  <a:srgbClr val="0A85E6"/>
                </a:solidFill>
                <a:latin typeface="Open Sans Light"/>
              </a:rPr>
              <a:t>Breakdown of treatments of municipal solid waste in Italy in 2018, by type</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Treatment of solid urban waste in Italy 2018</a:t>
            </a:r>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Waste disposal</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Italy; 2018</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62</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ISPRA ; </a:t>
            </a:r>
            <a:r>
              <a:rPr sz="800">
                <a:solidFill>
                  <a:srgbClr val="555555"/>
                </a:solidFill>
                <a:latin typeface="Open Sans"/>
                <a:hlinkClick r:id="rId6"/>
              </a:rPr>
              <a:t>ID 662081</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24</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0000" lnSpcReduction="20000"/>
          </a:bodyPr>
          <a:lstStyle/>
          <a:p>
            <a:pPr algn="l">
              <a:lnSpc>
                <a:spcPct val="100000"/>
              </a:lnSpc>
              <a:spcAft>
                <a:spcPct val="20000"/>
              </a:spcAft>
            </a:pPr>
            <a:r>
              <a:rPr sz="3200">
                <a:solidFill>
                  <a:srgbClr val="0A85E6"/>
                </a:solidFill>
                <a:latin typeface="Open Sans Light"/>
              </a:rPr>
              <a:t>Collected municipal waste for landfill in Italy in 2018, by geographical area (in tons)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Landfilled municipal waste per inhabitant in Italy 2018, by area</a:t>
            </a: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3200">
                <a:solidFill>
                  <a:srgbClr val="0A85E6"/>
                </a:solidFill>
                <a:latin typeface="Open Sans Light"/>
              </a:rPr>
              <a:t>Table of Contents</a:t>
            </a:r>
          </a:p>
        </p:txBody>
      </p:sp>
      <p:sp>
        <p:nvSpPr>
          <p:cNvPr id="4" name="New shape"/>
          <p:cNvSpPr/>
          <p:nvPr/>
        </p:nvSpPr>
        <p:spPr>
          <a:xfrm>
            <a:off x="397400" y="1882800"/>
            <a:ext cx="558800" cy="40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pPr algn="l">
              <a:spcAft>
                <a:spcPct val="20000"/>
              </a:spcAft>
            </a:pPr>
            <a:r>
              <a:rPr sz="2000">
                <a:solidFill>
                  <a:srgbClr val="0F283E"/>
                </a:solidFill>
                <a:latin typeface="Open Sans Light"/>
              </a:rPr>
              <a:t>01</a:t>
            </a:r>
          </a:p>
        </p:txBody>
      </p:sp>
      <p:sp>
        <p:nvSpPr>
          <p:cNvPr id="5" name="New shape"/>
          <p:cNvSpPr/>
          <p:nvPr/>
        </p:nvSpPr>
        <p:spPr>
          <a:xfrm>
            <a:off x="676800" y="1882800"/>
            <a:ext cx="10742400" cy="337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spAutoFit/>
          </a:bodyPr>
          <a:lstStyle/>
          <a:p>
            <a:pPr algn="l">
              <a:spcAft>
                <a:spcPct val="20000"/>
              </a:spcAft>
            </a:pPr>
            <a:r>
              <a:rPr sz="1600">
                <a:solidFill>
                  <a:srgbClr val="0F283E"/>
                </a:solidFill>
                <a:latin typeface="Open Sans Light"/>
              </a:rPr>
              <a:t>Waste production</a:t>
            </a:r>
          </a:p>
        </p:txBody>
      </p:sp>
      <p:sp>
        <p:nvSpPr>
          <p:cNvPr id="6" name="New shape"/>
          <p:cNvSpPr/>
          <p:nvPr/>
        </p:nvSpPr>
        <p:spPr>
          <a:xfrm>
            <a:off x="781200" y="228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3" action="ppaction://hlinksldjump"/>
              </a:rPr>
              <a:t>02</a:t>
            </a:r>
          </a:p>
        </p:txBody>
      </p:sp>
      <p:sp>
        <p:nvSpPr>
          <p:cNvPr id="7" name="New shape"/>
          <p:cNvSpPr/>
          <p:nvPr/>
        </p:nvSpPr>
        <p:spPr>
          <a:xfrm>
            <a:off x="781200" y="228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Volume of biodegradable waste sorted in Italy 2012-2018</a:t>
            </a:r>
          </a:p>
        </p:txBody>
      </p:sp>
      <p:sp>
        <p:nvSpPr>
          <p:cNvPr id="8" name="New shape"/>
          <p:cNvSpPr/>
          <p:nvPr/>
        </p:nvSpPr>
        <p:spPr>
          <a:xfrm>
            <a:off x="781200" y="252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4" action="ppaction://hlinksldjump"/>
              </a:rPr>
              <a:t>03</a:t>
            </a:r>
          </a:p>
        </p:txBody>
      </p:sp>
      <p:sp>
        <p:nvSpPr>
          <p:cNvPr id="9" name="New shape"/>
          <p:cNvSpPr/>
          <p:nvPr/>
        </p:nvSpPr>
        <p:spPr>
          <a:xfrm>
            <a:off x="781200" y="252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Italy: generated municipal waste 2017, by region</a:t>
            </a:r>
          </a:p>
        </p:txBody>
      </p:sp>
      <p:sp>
        <p:nvSpPr>
          <p:cNvPr id="10" name="New shape"/>
          <p:cNvSpPr/>
          <p:nvPr/>
        </p:nvSpPr>
        <p:spPr>
          <a:xfrm>
            <a:off x="781200" y="276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5" action="ppaction://hlinksldjump"/>
              </a:rPr>
              <a:t>04</a:t>
            </a:r>
          </a:p>
        </p:txBody>
      </p:sp>
      <p:sp>
        <p:nvSpPr>
          <p:cNvPr id="11" name="New shape"/>
          <p:cNvSpPr/>
          <p:nvPr/>
        </p:nvSpPr>
        <p:spPr>
          <a:xfrm>
            <a:off x="781200" y="276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Per capita municipal solid waste generated in Italy 2010-2018</a:t>
            </a:r>
          </a:p>
        </p:txBody>
      </p:sp>
      <p:sp>
        <p:nvSpPr>
          <p:cNvPr id="12" name="New shape"/>
          <p:cNvSpPr/>
          <p:nvPr/>
        </p:nvSpPr>
        <p:spPr>
          <a:xfrm>
            <a:off x="781200" y="300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6" action="ppaction://hlinksldjump"/>
              </a:rPr>
              <a:t>05</a:t>
            </a:r>
          </a:p>
        </p:txBody>
      </p:sp>
      <p:sp>
        <p:nvSpPr>
          <p:cNvPr id="13" name="New shape"/>
          <p:cNvSpPr/>
          <p:nvPr/>
        </p:nvSpPr>
        <p:spPr>
          <a:xfrm>
            <a:off x="781200" y="300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Generated municipal solid waste per capita in Italy 2018, by region</a:t>
            </a:r>
          </a:p>
        </p:txBody>
      </p:sp>
      <p:sp>
        <p:nvSpPr>
          <p:cNvPr id="14" name="New shape"/>
          <p:cNvSpPr/>
          <p:nvPr/>
        </p:nvSpPr>
        <p:spPr>
          <a:xfrm>
            <a:off x="781200" y="324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7" action="ppaction://hlinksldjump"/>
              </a:rPr>
              <a:t>06</a:t>
            </a:r>
          </a:p>
        </p:txBody>
      </p:sp>
      <p:sp>
        <p:nvSpPr>
          <p:cNvPr id="15" name="New shape"/>
          <p:cNvSpPr/>
          <p:nvPr/>
        </p:nvSpPr>
        <p:spPr>
          <a:xfrm>
            <a:off x="781200" y="324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Italy: top 10 provinces for municipal solid waste generated by tourism</a:t>
            </a:r>
          </a:p>
        </p:txBody>
      </p:sp>
      <p:sp>
        <p:nvSpPr>
          <p:cNvPr id="16" name="New shape"/>
          <p:cNvSpPr/>
          <p:nvPr/>
        </p:nvSpPr>
        <p:spPr>
          <a:xfrm>
            <a:off x="781200" y="348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8" action="ppaction://hlinksldjump"/>
              </a:rPr>
              <a:t>07</a:t>
            </a:r>
          </a:p>
        </p:txBody>
      </p:sp>
      <p:sp>
        <p:nvSpPr>
          <p:cNvPr id="17" name="New shape"/>
          <p:cNvSpPr/>
          <p:nvPr/>
        </p:nvSpPr>
        <p:spPr>
          <a:xfrm>
            <a:off x="781200" y="348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Production of special waste in Italy 2005-2017</a:t>
            </a:r>
          </a:p>
        </p:txBody>
      </p:sp>
      <p:sp>
        <p:nvSpPr>
          <p:cNvPr id="18" name="New shape"/>
          <p:cNvSpPr/>
          <p:nvPr/>
        </p:nvSpPr>
        <p:spPr>
          <a:xfrm>
            <a:off x="397400" y="3850741"/>
            <a:ext cx="558800" cy="40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pPr algn="l">
              <a:spcAft>
                <a:spcPct val="20000"/>
              </a:spcAft>
            </a:pPr>
            <a:r>
              <a:rPr sz="2000">
                <a:solidFill>
                  <a:srgbClr val="0F283E"/>
                </a:solidFill>
                <a:latin typeface="Open Sans Light"/>
              </a:rPr>
              <a:t>02</a:t>
            </a:r>
          </a:p>
        </p:txBody>
      </p:sp>
      <p:sp>
        <p:nvSpPr>
          <p:cNvPr id="19" name="New shape"/>
          <p:cNvSpPr/>
          <p:nvPr/>
        </p:nvSpPr>
        <p:spPr>
          <a:xfrm>
            <a:off x="676800" y="3850740"/>
            <a:ext cx="10742400" cy="337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spAutoFit/>
          </a:bodyPr>
          <a:lstStyle/>
          <a:p>
            <a:pPr algn="l">
              <a:spcAft>
                <a:spcPct val="20000"/>
              </a:spcAft>
            </a:pPr>
            <a:r>
              <a:rPr sz="1600">
                <a:solidFill>
                  <a:srgbClr val="0F283E"/>
                </a:solidFill>
                <a:latin typeface="Open Sans Light"/>
              </a:rPr>
              <a:t>Waste collection and sorting</a:t>
            </a:r>
          </a:p>
        </p:txBody>
      </p:sp>
      <p:sp>
        <p:nvSpPr>
          <p:cNvPr id="20" name="New shape"/>
          <p:cNvSpPr/>
          <p:nvPr/>
        </p:nvSpPr>
        <p:spPr>
          <a:xfrm>
            <a:off x="781200" y="425168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9" action="ppaction://hlinksldjump"/>
              </a:rPr>
              <a:t>09</a:t>
            </a:r>
          </a:p>
        </p:txBody>
      </p:sp>
      <p:sp>
        <p:nvSpPr>
          <p:cNvPr id="21" name="New shape"/>
          <p:cNvSpPr/>
          <p:nvPr/>
        </p:nvSpPr>
        <p:spPr>
          <a:xfrm>
            <a:off x="781200" y="425168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Volume of municipal waste sent for biological treatment in Italy 2007-2018</a:t>
            </a:r>
          </a:p>
        </p:txBody>
      </p:sp>
      <p:sp>
        <p:nvSpPr>
          <p:cNvPr id="22" name="New shape"/>
          <p:cNvSpPr/>
          <p:nvPr/>
        </p:nvSpPr>
        <p:spPr>
          <a:xfrm>
            <a:off x="781200" y="449168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0" action="ppaction://hlinksldjump"/>
              </a:rPr>
              <a:t>10</a:t>
            </a:r>
          </a:p>
        </p:txBody>
      </p:sp>
      <p:sp>
        <p:nvSpPr>
          <p:cNvPr id="23" name="New shape"/>
          <p:cNvSpPr/>
          <p:nvPr/>
        </p:nvSpPr>
        <p:spPr>
          <a:xfrm>
            <a:off x="781200" y="449168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Municipal waste generated per capita in Italy 2018, by macro-region</a:t>
            </a:r>
          </a:p>
        </p:txBody>
      </p:sp>
      <p:sp>
        <p:nvSpPr>
          <p:cNvPr id="24" name="New shape"/>
          <p:cNvSpPr/>
          <p:nvPr/>
        </p:nvSpPr>
        <p:spPr>
          <a:xfrm>
            <a:off x="781200" y="473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1" action="ppaction://hlinksldjump"/>
              </a:rPr>
              <a:t>11</a:t>
            </a:r>
          </a:p>
        </p:txBody>
      </p:sp>
      <p:sp>
        <p:nvSpPr>
          <p:cNvPr id="25" name="New shape"/>
          <p:cNvSpPr/>
          <p:nvPr/>
        </p:nvSpPr>
        <p:spPr>
          <a:xfrm>
            <a:off x="781200" y="473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Volume of municipal waste subject to sorted collection in Italy 2013-2018</a:t>
            </a:r>
          </a:p>
        </p:txBody>
      </p:sp>
      <p:sp>
        <p:nvSpPr>
          <p:cNvPr id="26" name="New shape"/>
          <p:cNvSpPr/>
          <p:nvPr/>
        </p:nvSpPr>
        <p:spPr>
          <a:xfrm>
            <a:off x="781200" y="497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2" action="ppaction://hlinksldjump"/>
              </a:rPr>
              <a:t>12</a:t>
            </a:r>
          </a:p>
        </p:txBody>
      </p:sp>
      <p:sp>
        <p:nvSpPr>
          <p:cNvPr id="27" name="New shape"/>
          <p:cNvSpPr/>
          <p:nvPr/>
        </p:nvSpPr>
        <p:spPr>
          <a:xfrm>
            <a:off x="781200" y="497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Share of municipal waste subject to sorted collection in Italy 2018, by region</a:t>
            </a:r>
          </a:p>
        </p:txBody>
      </p:sp>
      <p:sp>
        <p:nvSpPr>
          <p:cNvPr id="28" name="New shape"/>
          <p:cNvSpPr/>
          <p:nvPr/>
        </p:nvSpPr>
        <p:spPr>
          <a:xfrm>
            <a:off x="781200" y="521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3" action="ppaction://hlinksldjump"/>
              </a:rPr>
              <a:t>13</a:t>
            </a:r>
          </a:p>
        </p:txBody>
      </p:sp>
      <p:sp>
        <p:nvSpPr>
          <p:cNvPr id="29" name="New shape"/>
          <p:cNvSpPr/>
          <p:nvPr/>
        </p:nvSpPr>
        <p:spPr>
          <a:xfrm>
            <a:off x="781200" y="521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Italy: companies of the waste management sector 2013-2016, by type</a:t>
            </a:r>
          </a:p>
        </p:txBody>
      </p:sp>
      <p:sp>
        <p:nvSpPr>
          <p:cNvPr id="30" name="New shape"/>
          <p:cNvSpPr/>
          <p:nvPr/>
        </p:nvSpPr>
        <p:spPr>
          <a:xfrm>
            <a:off x="781200" y="545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4" action="ppaction://hlinksldjump"/>
              </a:rPr>
              <a:t>14</a:t>
            </a:r>
          </a:p>
        </p:txBody>
      </p:sp>
      <p:sp>
        <p:nvSpPr>
          <p:cNvPr id="31" name="New shape"/>
          <p:cNvSpPr/>
          <p:nvPr/>
        </p:nvSpPr>
        <p:spPr>
          <a:xfrm>
            <a:off x="781200" y="545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Italy: companies managing waste 2016, by population served</a:t>
            </a: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Waste disposal</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Italy; 2012 to 2018</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63</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ISPRA ; </a:t>
            </a:r>
            <a:r>
              <a:rPr sz="800">
                <a:solidFill>
                  <a:srgbClr val="555555"/>
                </a:solidFill>
                <a:latin typeface="Open Sans"/>
                <a:hlinkClick r:id="rId6"/>
              </a:rPr>
              <a:t>ID 662173</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25</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5000" lnSpcReduction="20000"/>
          </a:bodyPr>
          <a:lstStyle/>
          <a:p>
            <a:pPr algn="l">
              <a:lnSpc>
                <a:spcPct val="100000"/>
              </a:lnSpc>
              <a:spcAft>
                <a:spcPct val="20000"/>
              </a:spcAft>
            </a:pPr>
            <a:r>
              <a:rPr sz="3200">
                <a:solidFill>
                  <a:srgbClr val="0A85E6"/>
                </a:solidFill>
                <a:latin typeface="Open Sans Light"/>
              </a:rPr>
              <a:t>Collected municipal waste for landfill in Italy from 2012 to 2018 (in metric tons)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Annual collected municipal waste for landfill per inhabitant in Italy 2012-2018</a:t>
            </a:r>
          </a:p>
        </p:txBody>
      </p:sp>
    </p:spTree>
  </p:cSld>
  <p:clrMapOvr>
    <a:masterClrMapping/>
  </p:clrMapOvr>
  <p:transition/>
  <p:timing/>
</p:sld>
</file>

<file path=ppt/slides/slide3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Waste disposal</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Italy; 2013 to 2018</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64</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ISPRA ; </a:t>
            </a:r>
            <a:r>
              <a:rPr sz="800">
                <a:solidFill>
                  <a:srgbClr val="555555"/>
                </a:solidFill>
                <a:latin typeface="Open Sans"/>
                <a:hlinkClick r:id="rId6"/>
              </a:rPr>
              <a:t>ID 617053</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26</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87500" lnSpcReduction="20000"/>
          </a:bodyPr>
          <a:lstStyle/>
          <a:p>
            <a:pPr algn="l">
              <a:lnSpc>
                <a:spcPct val="100000"/>
              </a:lnSpc>
              <a:spcAft>
                <a:spcPct val="20000"/>
              </a:spcAft>
            </a:pPr>
            <a:r>
              <a:rPr sz="3200">
                <a:solidFill>
                  <a:srgbClr val="0A85E6"/>
                </a:solidFill>
                <a:latin typeface="Open Sans Light"/>
              </a:rPr>
              <a:t>Total number of municipal waste landfills in Italy from 2013 to 2018</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Italy: number of municipal waste landfills 2013-2018</a:t>
            </a:r>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Waste disposal</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4651000" y="1882800"/>
            <a:ext cx="27940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Amount of waste in metric tons</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Italy; 2018</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65</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ISPRA ; </a:t>
            </a:r>
            <a:r>
              <a:rPr sz="800">
                <a:solidFill>
                  <a:srgbClr val="555555"/>
                </a:solidFill>
                <a:latin typeface="Open Sans"/>
                <a:hlinkClick r:id="rId6"/>
              </a:rPr>
              <a:t>ID 617105</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27</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2500" lnSpcReduction="20000"/>
          </a:bodyPr>
          <a:lstStyle/>
          <a:p>
            <a:pPr algn="l">
              <a:lnSpc>
                <a:spcPct val="100000"/>
              </a:lnSpc>
              <a:spcAft>
                <a:spcPct val="20000"/>
              </a:spcAft>
            </a:pPr>
            <a:r>
              <a:rPr sz="3200">
                <a:solidFill>
                  <a:srgbClr val="0A85E6"/>
                </a:solidFill>
                <a:latin typeface="Open Sans Light"/>
              </a:rPr>
              <a:t>Amount of municipal waste incinerated in Italy in 2018, by region (in metric tons)</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Municipal waste incinerated in Italy 2018, by region</a:t>
            </a:r>
          </a:p>
        </p:txBody>
      </p:sp>
    </p:spTree>
  </p:cSld>
  <p:clrMapOvr>
    <a:masterClrMapping/>
  </p:clrMapOvr>
  <p:transition/>
  <p:timing/>
</p:sld>
</file>

<file path=ppt/slides/slide3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Waste disposal</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Italy; 2013 to 2018</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66</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ISPRA ; </a:t>
            </a:r>
            <a:r>
              <a:rPr sz="800">
                <a:solidFill>
                  <a:srgbClr val="555555"/>
                </a:solidFill>
                <a:latin typeface="Open Sans"/>
                <a:hlinkClick r:id="rId6"/>
              </a:rPr>
              <a:t>ID 617094</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28</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0000" lnSpcReduction="20000"/>
          </a:bodyPr>
          <a:lstStyle/>
          <a:p>
            <a:pPr algn="l">
              <a:lnSpc>
                <a:spcPct val="100000"/>
              </a:lnSpc>
              <a:spcAft>
                <a:spcPct val="20000"/>
              </a:spcAft>
            </a:pPr>
            <a:r>
              <a:rPr sz="3200">
                <a:solidFill>
                  <a:srgbClr val="0A85E6"/>
                </a:solidFill>
                <a:latin typeface="Open Sans Light"/>
              </a:rPr>
              <a:t>Total amount of municipal waste incinerated in Italy from 2013 to 2018 (in metric tons)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Waste incineration volume in Italy 2013-2018</a:t>
            </a:r>
          </a:p>
        </p:txBody>
      </p:sp>
    </p:spTree>
  </p:cSld>
  <p:clrMapOvr>
    <a:masterClrMapping/>
  </p:clrMapOvr>
  <p:transition/>
  <p:timing/>
</p:sld>
</file>

<file path=ppt/slides/slide3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Waste disposal</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Italy; 2018</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67</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ISPRA ; </a:t>
            </a:r>
            <a:r>
              <a:rPr sz="800">
                <a:solidFill>
                  <a:srgbClr val="555555"/>
                </a:solidFill>
                <a:latin typeface="Open Sans"/>
                <a:hlinkClick r:id="rId6"/>
              </a:rPr>
              <a:t>ID 682964</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29</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7500" lnSpcReduction="20000"/>
          </a:bodyPr>
          <a:lstStyle/>
          <a:p>
            <a:pPr algn="l">
              <a:lnSpc>
                <a:spcPct val="100000"/>
              </a:lnSpc>
              <a:spcAft>
                <a:spcPct val="20000"/>
              </a:spcAft>
            </a:pPr>
            <a:r>
              <a:rPr sz="3200">
                <a:solidFill>
                  <a:srgbClr val="0A85E6"/>
                </a:solidFill>
                <a:latin typeface="Open Sans Light"/>
              </a:rPr>
              <a:t>Number of urban waste incineration plants in Italy in 2018, by macro-region</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Number of waste incineration plants in Italy 2018, by macro-region</a:t>
            </a:r>
          </a:p>
        </p:txBody>
      </p:sp>
    </p:spTree>
  </p:cSld>
  <p:clrMapOvr>
    <a:masterClrMapping/>
  </p:clrMapOvr>
  <p:transition/>
  <p:timing/>
</p:sld>
</file>

<file path=ppt/slides/slide3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Waste disposal</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Italy; 2017 and 2018</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68</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ISPRA ; </a:t>
            </a:r>
            <a:r>
              <a:rPr sz="800">
                <a:solidFill>
                  <a:srgbClr val="555555"/>
                </a:solidFill>
                <a:latin typeface="Open Sans"/>
                <a:hlinkClick r:id="rId6"/>
              </a:rPr>
              <a:t>ID 683208</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30</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7500" lnSpcReduction="20000"/>
          </a:bodyPr>
          <a:lstStyle/>
          <a:p>
            <a:pPr algn="l">
              <a:lnSpc>
                <a:spcPct val="100000"/>
              </a:lnSpc>
              <a:spcAft>
                <a:spcPct val="20000"/>
              </a:spcAft>
            </a:pPr>
            <a:r>
              <a:rPr sz="3200">
                <a:solidFill>
                  <a:srgbClr val="0A85E6"/>
                </a:solidFill>
                <a:latin typeface="Open Sans Light"/>
              </a:rPr>
              <a:t>Total amount of waste exported from Italy in 2017 and 2018 (in metric tons)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Amount of waste exported from Italy 2017-2018</a:t>
            </a:r>
          </a:p>
        </p:txBody>
      </p:sp>
    </p:spTree>
  </p:cSld>
  <p:clrMapOvr>
    <a:masterClrMapping/>
  </p:clrMapOvr>
  <p:transition/>
  <p:timing/>
</p:sld>
</file>

<file path=ppt/slides/slide3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Waste disposal</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613300" y="5302800"/>
            <a:ext cx="10869400" cy="6840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389664" y="5351400"/>
          <a:ext cx="1868400" cy="532800"/>
        </p:xfrm>
        <a:graphic>
          <a:graphicData uri="http://schemas.openxmlformats.org/presentationml/2006/ole">
            <mc:AlternateContent xmlns:mc="http://schemas.openxmlformats.org/markup-compatibility/2006">
              <mc:Choice xmlns:v="urn:schemas-microsoft-com:vml" Requires="v">
                <p:oleObj spid="_x0000_s1041" showAsIcon="1" r:id="rId6" progId="Excel.Sheet.683225">
                  <p:embed/>
                </p:oleObj>
              </mc:Choice>
              <mc:Fallback>
                <p:oleObj showAsIcon="1" r:id="rId6" progId="Excel.Sheet.683225">
                  <p:embed/>
                  <p:pic>
                    <p:nvPicPr>
                      <p:cNvPr id="0" name="OLE substitute image"/>
                      <p:cNvPicPr/>
                      <p:nvPr/>
                    </p:nvPicPr>
                    <p:blipFill>
                      <a:blip r:embed="rId7"/>
                      <a:stretch>
                        <a:fillRect/>
                      </a:stretch>
                    </p:blipFill>
                    <p:spPr>
                      <a:xfrm>
                        <a:off x="9389664" y="5351400"/>
                        <a:ext cx="1868400" cy="532800"/>
                      </a:xfrm>
                      <a:prstGeom prst="rect">
                        <a:avLst/>
                      </a:prstGeom>
                    </p:spPr>
                  </p:pic>
                </p:oleObj>
              </mc:Fallback>
            </mc:AlternateContent>
          </a:graphicData>
        </a:graphic>
      </p:graphicFrame>
      <p:sp>
        <p:nvSpPr>
          <p:cNvPr id="6" name="New shape"/>
          <p:cNvSpPr/>
          <p:nvPr/>
        </p:nvSpPr>
        <p:spPr>
          <a:xfrm>
            <a:off x="4917700" y="1882800"/>
            <a:ext cx="2260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Amount of waste in tons</a:t>
            </a:r>
          </a:p>
        </p:txBody>
      </p:sp>
      <p:sp>
        <p:nvSpPr>
          <p:cNvPr id="7"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Italy; 2017</a:t>
            </a:r>
          </a:p>
          <a:p>
            <a:pPr algn="l"/>
            <a:r>
              <a:rPr sz="800">
                <a:solidFill>
                  <a:srgbClr val="555555"/>
                </a:solidFill>
                <a:latin typeface="Open Sans"/>
              </a:rPr>
              <a:t>Further information regarding this statistic can be found on </a:t>
            </a:r>
            <a:r>
              <a:rPr sz="800">
                <a:solidFill>
                  <a:srgbClr val="555555"/>
                </a:solidFill>
                <a:latin typeface="Open Sans"/>
                <a:hlinkClick r:id="rId8" action="ppaction://hlinksldjump"/>
              </a:rPr>
              <a:t>page 69</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ISPRA ; </a:t>
            </a:r>
            <a:r>
              <a:rPr sz="800">
                <a:solidFill>
                  <a:srgbClr val="555555"/>
                </a:solidFill>
                <a:latin typeface="Open Sans"/>
                <a:hlinkClick r:id="rId9"/>
              </a:rPr>
              <a:t>ID 683225</a:t>
            </a:r>
          </a:p>
        </p:txBody>
      </p:sp>
      <p:sp>
        <p:nvSpPr>
          <p:cNvPr id="8"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31</a:t>
            </a:r>
          </a:p>
        </p:txBody>
      </p:sp>
      <p:sp>
        <p:nvSpPr>
          <p:cNvPr id="9"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Amount of special waste exported from Italy in 2017, by country of destination (in tons)</a:t>
            </a:r>
          </a:p>
        </p:txBody>
      </p:sp>
      <p:sp>
        <p:nvSpPr>
          <p:cNvPr id="10"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Amount of special waste in Italy exported 2017, by country of destination</a:t>
            </a:r>
          </a:p>
        </p:txBody>
      </p:sp>
    </p:spTree>
  </p:cSld>
  <p:clrMapOvr>
    <a:masterClrMapping/>
  </p:clrMapOvr>
  <p:transition/>
  <p:timing/>
</p:sld>
</file>

<file path=ppt/slides/slide3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Waste disposal</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Italy; 2010 to 2017</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70</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ISPRA ; </a:t>
            </a:r>
            <a:r>
              <a:rPr sz="800">
                <a:solidFill>
                  <a:srgbClr val="555555"/>
                </a:solidFill>
                <a:latin typeface="Open Sans"/>
                <a:hlinkClick r:id="rId6"/>
              </a:rPr>
              <a:t>ID 683238</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32</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7500" lnSpcReduction="20000"/>
          </a:bodyPr>
          <a:lstStyle/>
          <a:p>
            <a:pPr algn="l">
              <a:lnSpc>
                <a:spcPct val="100000"/>
              </a:lnSpc>
              <a:spcAft>
                <a:spcPct val="20000"/>
              </a:spcAft>
            </a:pPr>
            <a:r>
              <a:rPr sz="3200">
                <a:solidFill>
                  <a:srgbClr val="0A85E6"/>
                </a:solidFill>
                <a:latin typeface="Open Sans Light"/>
              </a:rPr>
              <a:t>Total amount of special waste imported to Italy from 2010 to 2017 (in tons)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Italy: amount of special waste imported 2010-2017</a:t>
            </a:r>
          </a:p>
        </p:txBody>
      </p:sp>
    </p:spTree>
  </p:cSld>
  <p:clrMapOvr>
    <a:masterClrMapping/>
  </p:clrMapOvr>
  <p:transition/>
  <p:timing/>
</p:sld>
</file>

<file path=ppt/slides/slide3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Waste disposal</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613300" y="5302800"/>
            <a:ext cx="10869400" cy="6840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389664" y="5351400"/>
          <a:ext cx="1868400" cy="532800"/>
        </p:xfrm>
        <a:graphic>
          <a:graphicData uri="http://schemas.openxmlformats.org/presentationml/2006/ole">
            <mc:AlternateContent xmlns:mc="http://schemas.openxmlformats.org/markup-compatibility/2006">
              <mc:Choice xmlns:v="urn:schemas-microsoft-com:vml" Requires="v">
                <p:oleObj spid="_x0000_s1042" showAsIcon="1" r:id="rId6" progId="Excel.Sheet.683242">
                  <p:embed/>
                </p:oleObj>
              </mc:Choice>
              <mc:Fallback>
                <p:oleObj showAsIcon="1" r:id="rId6" progId="Excel.Sheet.683242">
                  <p:embed/>
                  <p:pic>
                    <p:nvPicPr>
                      <p:cNvPr id="0" name="OLE substitute image"/>
                      <p:cNvPicPr/>
                      <p:nvPr/>
                    </p:nvPicPr>
                    <p:blipFill>
                      <a:blip r:embed="rId7"/>
                      <a:stretch>
                        <a:fillRect/>
                      </a:stretch>
                    </p:blipFill>
                    <p:spPr>
                      <a:xfrm>
                        <a:off x="9389664" y="5351400"/>
                        <a:ext cx="1868400" cy="532800"/>
                      </a:xfrm>
                      <a:prstGeom prst="rect">
                        <a:avLst/>
                      </a:prstGeom>
                    </p:spPr>
                  </p:pic>
                </p:oleObj>
              </mc:Fallback>
            </mc:AlternateContent>
          </a:graphicData>
        </a:graphic>
      </p:graphicFrame>
      <p:sp>
        <p:nvSpPr>
          <p:cNvPr id="6" name="New shape"/>
          <p:cNvSpPr/>
          <p:nvPr/>
        </p:nvSpPr>
        <p:spPr>
          <a:xfrm>
            <a:off x="4917700" y="1882800"/>
            <a:ext cx="2260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Amount of waste in tons</a:t>
            </a:r>
          </a:p>
        </p:txBody>
      </p:sp>
      <p:sp>
        <p:nvSpPr>
          <p:cNvPr id="7"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Italy; 2017</a:t>
            </a:r>
          </a:p>
          <a:p>
            <a:pPr algn="l"/>
            <a:r>
              <a:rPr sz="800">
                <a:solidFill>
                  <a:srgbClr val="555555"/>
                </a:solidFill>
                <a:latin typeface="Open Sans"/>
              </a:rPr>
              <a:t>Further information regarding this statistic can be found on </a:t>
            </a:r>
            <a:r>
              <a:rPr sz="800">
                <a:solidFill>
                  <a:srgbClr val="555555"/>
                </a:solidFill>
                <a:latin typeface="Open Sans"/>
                <a:hlinkClick r:id="rId8" action="ppaction://hlinksldjump"/>
              </a:rPr>
              <a:t>page 71</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ISPRA ; </a:t>
            </a:r>
            <a:r>
              <a:rPr sz="800">
                <a:solidFill>
                  <a:srgbClr val="555555"/>
                </a:solidFill>
                <a:latin typeface="Open Sans"/>
                <a:hlinkClick r:id="rId9"/>
              </a:rPr>
              <a:t>ID 683242</a:t>
            </a:r>
          </a:p>
        </p:txBody>
      </p:sp>
      <p:sp>
        <p:nvSpPr>
          <p:cNvPr id="8"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33</a:t>
            </a:r>
          </a:p>
        </p:txBody>
      </p:sp>
      <p:sp>
        <p:nvSpPr>
          <p:cNvPr id="9"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5000" lnSpcReduction="20000"/>
          </a:bodyPr>
          <a:lstStyle/>
          <a:p>
            <a:pPr algn="l">
              <a:lnSpc>
                <a:spcPct val="100000"/>
              </a:lnSpc>
              <a:spcAft>
                <a:spcPct val="20000"/>
              </a:spcAft>
            </a:pPr>
            <a:r>
              <a:rPr sz="3200">
                <a:solidFill>
                  <a:srgbClr val="0A85E6"/>
                </a:solidFill>
                <a:latin typeface="Open Sans Light"/>
              </a:rPr>
              <a:t>Amount of special waste imported to Italy in 2017, by country of origin (in tons)</a:t>
            </a:r>
          </a:p>
        </p:txBody>
      </p:sp>
      <p:sp>
        <p:nvSpPr>
          <p:cNvPr id="10"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Amount of special waste imported 2017, by country of origin</a:t>
            </a:r>
          </a:p>
        </p:txBody>
      </p:sp>
    </p:spTree>
  </p:cSld>
  <p:clrMapOvr>
    <a:masterClrMapping/>
  </p:clrMapOvr>
  <p:transition/>
  <p:timing/>
</p:sld>
</file>

<file path=ppt/slides/slide3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Waste recycling</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a:bodyPr>
          <a:lstStyle/>
          <a:p>
            <a:pPr algn="l">
              <a:lnSpc>
                <a:spcPct val="100000"/>
              </a:lnSpc>
              <a:spcAft>
                <a:spcPct val="20000"/>
              </a:spcAft>
            </a:pPr>
            <a:r>
              <a:rPr sz="1400" b="1">
                <a:solidFill>
                  <a:srgbClr val="0A85E6"/>
                </a:solidFill>
                <a:latin typeface="Open Sans"/>
              </a:rPr>
              <a:t>WASTE MANAGEMENT IN ITALY</a:t>
            </a: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3200">
                <a:solidFill>
                  <a:srgbClr val="0A85E6"/>
                </a:solidFill>
                <a:latin typeface="Open Sans Light"/>
              </a:rPr>
              <a:t>Table of Contents</a:t>
            </a:r>
          </a:p>
        </p:txBody>
      </p:sp>
      <p:sp>
        <p:nvSpPr>
          <p:cNvPr id="4" name="New shape"/>
          <p:cNvSpPr/>
          <p:nvPr/>
        </p:nvSpPr>
        <p:spPr>
          <a:xfrm>
            <a:off x="781200" y="188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3" action="ppaction://hlinksldjump"/>
              </a:rPr>
              <a:t>15</a:t>
            </a:r>
          </a:p>
        </p:txBody>
      </p:sp>
      <p:sp>
        <p:nvSpPr>
          <p:cNvPr id="5" name="New shape"/>
          <p:cNvSpPr/>
          <p:nvPr/>
        </p:nvSpPr>
        <p:spPr>
          <a:xfrm>
            <a:off x="781200" y="188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Turnover of the waste collection industry in Italy 2008-2016</a:t>
            </a:r>
          </a:p>
        </p:txBody>
      </p:sp>
      <p:sp>
        <p:nvSpPr>
          <p:cNvPr id="6" name="New shape"/>
          <p:cNvSpPr/>
          <p:nvPr/>
        </p:nvSpPr>
        <p:spPr>
          <a:xfrm>
            <a:off x="781200" y="212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4" action="ppaction://hlinksldjump"/>
              </a:rPr>
              <a:t>16</a:t>
            </a:r>
          </a:p>
        </p:txBody>
      </p:sp>
      <p:sp>
        <p:nvSpPr>
          <p:cNvPr id="7" name="New shape"/>
          <p:cNvSpPr/>
          <p:nvPr/>
        </p:nvSpPr>
        <p:spPr>
          <a:xfrm>
            <a:off x="781200" y="212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Value added of the sorted waste collection sector in Italy 2017</a:t>
            </a:r>
          </a:p>
        </p:txBody>
      </p:sp>
      <p:sp>
        <p:nvSpPr>
          <p:cNvPr id="8" name="New shape"/>
          <p:cNvSpPr/>
          <p:nvPr/>
        </p:nvSpPr>
        <p:spPr>
          <a:xfrm>
            <a:off x="781200" y="236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5" action="ppaction://hlinksldjump"/>
              </a:rPr>
              <a:t>17</a:t>
            </a:r>
          </a:p>
        </p:txBody>
      </p:sp>
      <p:sp>
        <p:nvSpPr>
          <p:cNvPr id="9" name="New shape"/>
          <p:cNvSpPr/>
          <p:nvPr/>
        </p:nvSpPr>
        <p:spPr>
          <a:xfrm>
            <a:off x="781200" y="236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Turnover of waste management in Italy 2017, by sector</a:t>
            </a:r>
          </a:p>
        </p:txBody>
      </p:sp>
      <p:sp>
        <p:nvSpPr>
          <p:cNvPr id="10" name="New shape"/>
          <p:cNvSpPr/>
          <p:nvPr/>
        </p:nvSpPr>
        <p:spPr>
          <a:xfrm>
            <a:off x="781200" y="260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6" action="ppaction://hlinksldjump"/>
              </a:rPr>
              <a:t>18</a:t>
            </a:r>
          </a:p>
        </p:txBody>
      </p:sp>
      <p:sp>
        <p:nvSpPr>
          <p:cNvPr id="11" name="New shape"/>
          <p:cNvSpPr/>
          <p:nvPr/>
        </p:nvSpPr>
        <p:spPr>
          <a:xfrm>
            <a:off x="781200" y="260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Turnover of remediation activities in Italy 2010-2017</a:t>
            </a:r>
          </a:p>
        </p:txBody>
      </p:sp>
      <p:sp>
        <p:nvSpPr>
          <p:cNvPr id="12" name="New shape"/>
          <p:cNvSpPr/>
          <p:nvPr/>
        </p:nvSpPr>
        <p:spPr>
          <a:xfrm>
            <a:off x="781200" y="284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7" action="ppaction://hlinksldjump"/>
              </a:rPr>
              <a:t>19</a:t>
            </a:r>
          </a:p>
        </p:txBody>
      </p:sp>
      <p:sp>
        <p:nvSpPr>
          <p:cNvPr id="13" name="New shape"/>
          <p:cNvSpPr/>
          <p:nvPr/>
        </p:nvSpPr>
        <p:spPr>
          <a:xfrm>
            <a:off x="781200" y="284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Italy: production value of waste management 2016, by type of company</a:t>
            </a:r>
          </a:p>
        </p:txBody>
      </p:sp>
      <p:sp>
        <p:nvSpPr>
          <p:cNvPr id="14" name="New shape"/>
          <p:cNvSpPr/>
          <p:nvPr/>
        </p:nvSpPr>
        <p:spPr>
          <a:xfrm>
            <a:off x="781200" y="308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8" action="ppaction://hlinksldjump"/>
              </a:rPr>
              <a:t>20</a:t>
            </a:r>
          </a:p>
        </p:txBody>
      </p:sp>
      <p:sp>
        <p:nvSpPr>
          <p:cNvPr id="15" name="New shape"/>
          <p:cNvSpPr/>
          <p:nvPr/>
        </p:nvSpPr>
        <p:spPr>
          <a:xfrm>
            <a:off x="781200" y="308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Italy: EBITDA of waste management companies 2016, by type</a:t>
            </a:r>
          </a:p>
        </p:txBody>
      </p:sp>
      <p:sp>
        <p:nvSpPr>
          <p:cNvPr id="16" name="New shape"/>
          <p:cNvSpPr/>
          <p:nvPr/>
        </p:nvSpPr>
        <p:spPr>
          <a:xfrm>
            <a:off x="781200" y="332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9" action="ppaction://hlinksldjump"/>
              </a:rPr>
              <a:t>21</a:t>
            </a:r>
          </a:p>
        </p:txBody>
      </p:sp>
      <p:sp>
        <p:nvSpPr>
          <p:cNvPr id="17" name="New shape"/>
          <p:cNvSpPr/>
          <p:nvPr/>
        </p:nvSpPr>
        <p:spPr>
          <a:xfrm>
            <a:off x="781200" y="332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Italy: investments in waste management 2016, by type of company</a:t>
            </a:r>
          </a:p>
        </p:txBody>
      </p:sp>
      <p:sp>
        <p:nvSpPr>
          <p:cNvPr id="18" name="New shape"/>
          <p:cNvSpPr/>
          <p:nvPr/>
        </p:nvSpPr>
        <p:spPr>
          <a:xfrm>
            <a:off x="397400" y="3689800"/>
            <a:ext cx="558800" cy="40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pPr algn="l">
              <a:spcAft>
                <a:spcPct val="20000"/>
              </a:spcAft>
            </a:pPr>
            <a:r>
              <a:rPr sz="2000">
                <a:solidFill>
                  <a:srgbClr val="0F283E"/>
                </a:solidFill>
                <a:latin typeface="Open Sans Light"/>
              </a:rPr>
              <a:t>03</a:t>
            </a:r>
          </a:p>
        </p:txBody>
      </p:sp>
      <p:sp>
        <p:nvSpPr>
          <p:cNvPr id="19" name="New shape"/>
          <p:cNvSpPr/>
          <p:nvPr/>
        </p:nvSpPr>
        <p:spPr>
          <a:xfrm>
            <a:off x="676800" y="3689801"/>
            <a:ext cx="10742400" cy="337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spAutoFit/>
          </a:bodyPr>
          <a:lstStyle/>
          <a:p>
            <a:pPr algn="l">
              <a:spcAft>
                <a:spcPct val="20000"/>
              </a:spcAft>
            </a:pPr>
            <a:r>
              <a:rPr sz="1600">
                <a:solidFill>
                  <a:srgbClr val="0F283E"/>
                </a:solidFill>
                <a:latin typeface="Open Sans Light"/>
              </a:rPr>
              <a:t>Waste disposal</a:t>
            </a:r>
          </a:p>
        </p:txBody>
      </p:sp>
      <p:sp>
        <p:nvSpPr>
          <p:cNvPr id="20" name="New shape"/>
          <p:cNvSpPr/>
          <p:nvPr/>
        </p:nvSpPr>
        <p:spPr>
          <a:xfrm>
            <a:off x="781200" y="409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0" action="ppaction://hlinksldjump"/>
              </a:rPr>
              <a:t>23</a:t>
            </a:r>
          </a:p>
        </p:txBody>
      </p:sp>
      <p:sp>
        <p:nvSpPr>
          <p:cNvPr id="21" name="New shape"/>
          <p:cNvSpPr/>
          <p:nvPr/>
        </p:nvSpPr>
        <p:spPr>
          <a:xfrm>
            <a:off x="781200" y="409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Treatment of solid urban waste in Italy 2018</a:t>
            </a:r>
          </a:p>
        </p:txBody>
      </p:sp>
      <p:sp>
        <p:nvSpPr>
          <p:cNvPr id="22" name="New shape"/>
          <p:cNvSpPr/>
          <p:nvPr/>
        </p:nvSpPr>
        <p:spPr>
          <a:xfrm>
            <a:off x="781200" y="433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1" action="ppaction://hlinksldjump"/>
              </a:rPr>
              <a:t>24</a:t>
            </a:r>
          </a:p>
        </p:txBody>
      </p:sp>
      <p:sp>
        <p:nvSpPr>
          <p:cNvPr id="23" name="New shape"/>
          <p:cNvSpPr/>
          <p:nvPr/>
        </p:nvSpPr>
        <p:spPr>
          <a:xfrm>
            <a:off x="781200" y="433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Landfilled municipal waste per inhabitant in Italy 2018, by area</a:t>
            </a:r>
          </a:p>
        </p:txBody>
      </p:sp>
      <p:sp>
        <p:nvSpPr>
          <p:cNvPr id="24" name="New shape"/>
          <p:cNvSpPr/>
          <p:nvPr/>
        </p:nvSpPr>
        <p:spPr>
          <a:xfrm>
            <a:off x="781200" y="457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2" action="ppaction://hlinksldjump"/>
              </a:rPr>
              <a:t>25</a:t>
            </a:r>
          </a:p>
        </p:txBody>
      </p:sp>
      <p:sp>
        <p:nvSpPr>
          <p:cNvPr id="25" name="New shape"/>
          <p:cNvSpPr/>
          <p:nvPr/>
        </p:nvSpPr>
        <p:spPr>
          <a:xfrm>
            <a:off x="781200" y="457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Annual collected municipal waste for landfill per inhabitant in Italy 2012-2018</a:t>
            </a:r>
          </a:p>
        </p:txBody>
      </p:sp>
      <p:sp>
        <p:nvSpPr>
          <p:cNvPr id="26" name="New shape"/>
          <p:cNvSpPr/>
          <p:nvPr/>
        </p:nvSpPr>
        <p:spPr>
          <a:xfrm>
            <a:off x="781200" y="481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3" action="ppaction://hlinksldjump"/>
              </a:rPr>
              <a:t>26</a:t>
            </a:r>
          </a:p>
        </p:txBody>
      </p:sp>
      <p:sp>
        <p:nvSpPr>
          <p:cNvPr id="27" name="New shape"/>
          <p:cNvSpPr/>
          <p:nvPr/>
        </p:nvSpPr>
        <p:spPr>
          <a:xfrm>
            <a:off x="781200" y="481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Italy: number of municipal waste landfills 2013-2018</a:t>
            </a:r>
          </a:p>
        </p:txBody>
      </p:sp>
      <p:sp>
        <p:nvSpPr>
          <p:cNvPr id="28" name="New shape"/>
          <p:cNvSpPr/>
          <p:nvPr/>
        </p:nvSpPr>
        <p:spPr>
          <a:xfrm>
            <a:off x="781200" y="505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4" action="ppaction://hlinksldjump"/>
              </a:rPr>
              <a:t>27</a:t>
            </a:r>
          </a:p>
        </p:txBody>
      </p:sp>
      <p:sp>
        <p:nvSpPr>
          <p:cNvPr id="29" name="New shape"/>
          <p:cNvSpPr/>
          <p:nvPr/>
        </p:nvSpPr>
        <p:spPr>
          <a:xfrm>
            <a:off x="781200" y="505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Municipal waste incinerated in Italy 2018, by region</a:t>
            </a:r>
          </a:p>
        </p:txBody>
      </p:sp>
      <p:sp>
        <p:nvSpPr>
          <p:cNvPr id="30" name="New shape"/>
          <p:cNvSpPr/>
          <p:nvPr/>
        </p:nvSpPr>
        <p:spPr>
          <a:xfrm>
            <a:off x="781200" y="529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5" action="ppaction://hlinksldjump"/>
              </a:rPr>
              <a:t>28</a:t>
            </a:r>
          </a:p>
        </p:txBody>
      </p:sp>
      <p:sp>
        <p:nvSpPr>
          <p:cNvPr id="31" name="New shape"/>
          <p:cNvSpPr/>
          <p:nvPr/>
        </p:nvSpPr>
        <p:spPr>
          <a:xfrm>
            <a:off x="781200" y="529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Waste incineration volume in Italy 2013-2018</a:t>
            </a:r>
          </a:p>
        </p:txBody>
      </p:sp>
    </p:spTree>
  </p:cSld>
  <p:clrMapOvr>
    <a:masterClrMapping/>
  </p:clrMapOvr>
  <p:transition/>
  <p:timing/>
</p:sld>
</file>

<file path=ppt/slides/slide4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Waste recycling</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Italy; 2014 to 2018</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72</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Consorzio nazionale imballaggi - CONAI; </a:t>
            </a:r>
            <a:r>
              <a:rPr sz="800">
                <a:solidFill>
                  <a:srgbClr val="555555"/>
                </a:solidFill>
                <a:latin typeface="Open Sans"/>
                <a:hlinkClick r:id="rId6"/>
              </a:rPr>
              <a:t>ID 860759</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35</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7500" lnSpcReduction="20000"/>
          </a:bodyPr>
          <a:lstStyle/>
          <a:p>
            <a:pPr algn="l">
              <a:lnSpc>
                <a:spcPct val="100000"/>
              </a:lnSpc>
              <a:spcAft>
                <a:spcPct val="20000"/>
              </a:spcAft>
            </a:pPr>
            <a:r>
              <a:rPr sz="3200">
                <a:solidFill>
                  <a:srgbClr val="0A85E6"/>
                </a:solidFill>
                <a:latin typeface="Open Sans Light"/>
              </a:rPr>
              <a:t>Share of paper packaging intended for recycling in Italy from 2014 to 2018*</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Share of paper packaging intended for recycling in Italy 2014-2018</a:t>
            </a:r>
          </a:p>
        </p:txBody>
      </p:sp>
    </p:spTree>
  </p:cSld>
  <p:clrMapOvr>
    <a:masterClrMapping/>
  </p:clrMapOvr>
  <p:transition/>
  <p:timing/>
</p:sld>
</file>

<file path=ppt/slides/slide4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Waste recycling</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Italy; 2013 to 2017</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73</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Corepla - Consorzio Nazionale per la Raccolta, il Riciclo e il Recupero degli Imballaggi in Plastica; </a:t>
            </a:r>
            <a:r>
              <a:rPr sz="800">
                <a:solidFill>
                  <a:srgbClr val="555555"/>
                </a:solidFill>
                <a:latin typeface="Open Sans"/>
                <a:hlinkClick r:id="rId6"/>
              </a:rPr>
              <a:t>ID 910898</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36</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85000" lnSpcReduction="20000"/>
          </a:bodyPr>
          <a:lstStyle/>
          <a:p>
            <a:pPr algn="l">
              <a:lnSpc>
                <a:spcPct val="100000"/>
              </a:lnSpc>
              <a:spcAft>
                <a:spcPct val="20000"/>
              </a:spcAft>
            </a:pPr>
            <a:r>
              <a:rPr sz="3200">
                <a:solidFill>
                  <a:srgbClr val="0A85E6"/>
                </a:solidFill>
                <a:latin typeface="Open Sans Light"/>
              </a:rPr>
              <a:t>Recycling rate* of plastic packaging waste in Italy from 2013 to 2017</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Recycling rate of plastic packaging waste in Italy 2013-2018</a:t>
            </a:r>
          </a:p>
        </p:txBody>
      </p:sp>
    </p:spTree>
  </p:cSld>
  <p:clrMapOvr>
    <a:masterClrMapping/>
  </p:clrMapOvr>
  <p:transition/>
  <p:timing/>
</p:sld>
</file>

<file path=ppt/slides/slide4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Waste recycling</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Italy; 2017</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74</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Consorzio Nazionale Recupero e Riciclo degli Imballaggi a base Cellulosica; </a:t>
            </a:r>
            <a:r>
              <a:rPr sz="800">
                <a:solidFill>
                  <a:srgbClr val="555555"/>
                </a:solidFill>
                <a:latin typeface="Open Sans"/>
                <a:hlinkClick r:id="rId6"/>
              </a:rPr>
              <a:t>ID 882436</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37</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Share of sorted waste out of the total volume collected in some of the largest Italian cities in 2018</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Share of sorted waste out of the volume collected in selected Italian cities 2018</a:t>
            </a:r>
          </a:p>
        </p:txBody>
      </p:sp>
    </p:spTree>
  </p:cSld>
  <p:clrMapOvr>
    <a:masterClrMapping/>
  </p:clrMapOvr>
  <p:transition/>
  <p:timing/>
</p:sld>
</file>

<file path=ppt/slides/slide4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Waste recycling</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Italy; 2012 to 2018</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75</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Eurostat; </a:t>
            </a:r>
            <a:r>
              <a:rPr sz="800">
                <a:solidFill>
                  <a:srgbClr val="555555"/>
                </a:solidFill>
                <a:latin typeface="Open Sans"/>
                <a:hlinkClick r:id="rId6"/>
              </a:rPr>
              <a:t>ID 682663</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38</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Volume of municipal solid waste sent for recycling in Italy from 2012 to 2018 (in 1,000 tons)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Municipal solid waste sent for recycling in Italy 2012-2018</a:t>
            </a:r>
          </a:p>
        </p:txBody>
      </p:sp>
    </p:spTree>
  </p:cSld>
  <p:clrMapOvr>
    <a:masterClrMapping/>
  </p:clrMapOvr>
  <p:transition/>
  <p:timing/>
</p:sld>
</file>

<file path=ppt/slides/slide4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Waste recycling</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Italy; 2009 to 2017</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76</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Eurostat; </a:t>
            </a:r>
            <a:r>
              <a:rPr sz="800">
                <a:solidFill>
                  <a:srgbClr val="555555"/>
                </a:solidFill>
                <a:latin typeface="Open Sans"/>
                <a:hlinkClick r:id="rId6"/>
              </a:rPr>
              <a:t>ID 632923</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39</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3200">
                <a:solidFill>
                  <a:srgbClr val="0A85E6"/>
                </a:solidFill>
                <a:latin typeface="Open Sans Light"/>
              </a:rPr>
              <a:t>Recycling rate of municipal waste in Italy from 2009 to 2017</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Recycling of municipal waste in Italy 2009-2017</a:t>
            </a:r>
          </a:p>
        </p:txBody>
      </p:sp>
    </p:spTree>
  </p:cSld>
  <p:clrMapOvr>
    <a:masterClrMapping/>
  </p:clrMapOvr>
  <p:transition/>
  <p:timing/>
</p:sld>
</file>

<file path=ppt/slides/slide4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Waste recycling</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4911350" y="1882800"/>
            <a:ext cx="22733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Share of recycled waste</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Italy; 2018</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77</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ISPRA ; </a:t>
            </a:r>
            <a:r>
              <a:rPr sz="800">
                <a:solidFill>
                  <a:srgbClr val="555555"/>
                </a:solidFill>
                <a:latin typeface="Open Sans"/>
                <a:hlinkClick r:id="rId6"/>
              </a:rPr>
              <a:t>ID 682907</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40</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5000" lnSpcReduction="20000"/>
          </a:bodyPr>
          <a:lstStyle/>
          <a:p>
            <a:pPr algn="l">
              <a:lnSpc>
                <a:spcPct val="100000"/>
              </a:lnSpc>
              <a:spcAft>
                <a:spcPct val="20000"/>
              </a:spcAft>
            </a:pPr>
            <a:r>
              <a:rPr sz="3200">
                <a:solidFill>
                  <a:srgbClr val="0A85E6"/>
                </a:solidFill>
                <a:latin typeface="Open Sans Light"/>
              </a:rPr>
              <a:t>Distribution of municipal solid waste sent for recycling in Italy in 2018, by type</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Distribution of municipal solid waste sent for recycling in Italy 2018, by type</a:t>
            </a:r>
          </a:p>
        </p:txBody>
      </p:sp>
    </p:spTree>
  </p:cSld>
  <p:clrMapOvr>
    <a:masterClrMapping/>
  </p:clrMapOvr>
  <p:transition/>
  <p:timing/>
</p:sld>
</file>

<file path=ppt/slides/slide4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References</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a:bodyPr>
          <a:lstStyle/>
          <a:p>
            <a:pPr algn="l">
              <a:lnSpc>
                <a:spcPct val="100000"/>
              </a:lnSpc>
              <a:spcAft>
                <a:spcPct val="20000"/>
              </a:spcAft>
            </a:pPr>
            <a:r>
              <a:rPr sz="1400" b="1">
                <a:solidFill>
                  <a:srgbClr val="0A85E6"/>
                </a:solidFill>
                <a:latin typeface="Open Sans"/>
              </a:rPr>
              <a:t>WASTE MANAGEMENT IN ITALY</a:t>
            </a:r>
          </a:p>
        </p:txBody>
      </p:sp>
    </p:spTree>
  </p:cSld>
  <p:clrMapOvr>
    <a:masterClrMapping/>
  </p:clrMapOvr>
  <p:transition/>
  <p:timing/>
</p:sld>
</file>

<file path=ppt/slides/slide4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42</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2012 to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Italy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December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Rapporto Rifiuti Urbani - Edizione 2019, page 22</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n.a.</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2500" lnSpcReduction="20000"/>
          </a:bodyPr>
          <a:lstStyle/>
          <a:p>
            <a:pPr algn="l">
              <a:lnSpc>
                <a:spcPct val="100000"/>
              </a:lnSpc>
              <a:spcAft>
                <a:spcPct val="20000"/>
              </a:spcAft>
            </a:pPr>
            <a:r>
              <a:rPr sz="3200">
                <a:solidFill>
                  <a:srgbClr val="0A85E6"/>
                </a:solidFill>
                <a:latin typeface="Open Sans Light"/>
              </a:rPr>
              <a:t>Volume of biodegradable waste sorted in Italy from 2012 to 2018 (in 1,000 tons)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Volume of biodegradable waste sorted in Italy 2012-2018</a:t>
            </a:r>
          </a:p>
        </p:txBody>
      </p:sp>
    </p:spTree>
  </p:cSld>
  <p:clrMapOvr>
    <a:masterClrMapping/>
  </p:clrMapOvr>
  <p:transition/>
  <p:timing/>
</p:sld>
</file>

<file path=ppt/slides/slide4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43</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Italy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March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Annuario dei dati Ambientali 2018, page 13</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n.a.</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85000" lnSpcReduction="20000"/>
          </a:bodyPr>
          <a:lstStyle/>
          <a:p>
            <a:pPr algn="l">
              <a:lnSpc>
                <a:spcPct val="100000"/>
              </a:lnSpc>
              <a:spcAft>
                <a:spcPct val="20000"/>
              </a:spcAft>
            </a:pPr>
            <a:r>
              <a:rPr sz="3200">
                <a:solidFill>
                  <a:srgbClr val="0A85E6"/>
                </a:solidFill>
                <a:latin typeface="Open Sans Light"/>
              </a:rPr>
              <a:t>Municipal waste generated in Italy in 2017, by region (in 1,000 tons)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Italy: generated municipal waste 2017, by region</a:t>
            </a:r>
          </a:p>
        </p:txBody>
      </p:sp>
    </p:spTree>
  </p:cSld>
  <p:clrMapOvr>
    <a:masterClrMapping/>
  </p:clrMapOvr>
  <p:transition/>
  <p:timing/>
</p:sld>
</file>

<file path=ppt/slides/slide4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44</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Eurostat</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2010 to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Italy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December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Rapporto Rifiuti Urbani - Edizione 2019, page 12</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The figures for years 2010 to 2012 were previously published by the source.</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Municipal solid waste generated per capita in Italy from 2010 to 2018 (in kilograms per inhabitant)</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Per capita municipal solid waste generated in Italy 2010-2018</a:t>
            </a: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3200">
                <a:solidFill>
                  <a:srgbClr val="0A85E6"/>
                </a:solidFill>
                <a:latin typeface="Open Sans Light"/>
              </a:rPr>
              <a:t>Table of Contents</a:t>
            </a:r>
          </a:p>
        </p:txBody>
      </p:sp>
      <p:sp>
        <p:nvSpPr>
          <p:cNvPr id="4" name="New shape"/>
          <p:cNvSpPr/>
          <p:nvPr/>
        </p:nvSpPr>
        <p:spPr>
          <a:xfrm>
            <a:off x="781200" y="188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3" action="ppaction://hlinksldjump"/>
              </a:rPr>
              <a:t>29</a:t>
            </a:r>
          </a:p>
        </p:txBody>
      </p:sp>
      <p:sp>
        <p:nvSpPr>
          <p:cNvPr id="5" name="New shape"/>
          <p:cNvSpPr/>
          <p:nvPr/>
        </p:nvSpPr>
        <p:spPr>
          <a:xfrm>
            <a:off x="781200" y="188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Number of waste incineration plants in Italy 2018, by macro-region</a:t>
            </a:r>
          </a:p>
        </p:txBody>
      </p:sp>
      <p:sp>
        <p:nvSpPr>
          <p:cNvPr id="6" name="New shape"/>
          <p:cNvSpPr/>
          <p:nvPr/>
        </p:nvSpPr>
        <p:spPr>
          <a:xfrm>
            <a:off x="781200" y="212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4" action="ppaction://hlinksldjump"/>
              </a:rPr>
              <a:t>30</a:t>
            </a:r>
          </a:p>
        </p:txBody>
      </p:sp>
      <p:sp>
        <p:nvSpPr>
          <p:cNvPr id="7" name="New shape"/>
          <p:cNvSpPr/>
          <p:nvPr/>
        </p:nvSpPr>
        <p:spPr>
          <a:xfrm>
            <a:off x="781200" y="212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Amount of waste exported from Italy 2017-2018</a:t>
            </a:r>
          </a:p>
        </p:txBody>
      </p:sp>
      <p:sp>
        <p:nvSpPr>
          <p:cNvPr id="8" name="New shape"/>
          <p:cNvSpPr/>
          <p:nvPr/>
        </p:nvSpPr>
        <p:spPr>
          <a:xfrm>
            <a:off x="781200" y="236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5" action="ppaction://hlinksldjump"/>
              </a:rPr>
              <a:t>31</a:t>
            </a:r>
          </a:p>
        </p:txBody>
      </p:sp>
      <p:sp>
        <p:nvSpPr>
          <p:cNvPr id="9" name="New shape"/>
          <p:cNvSpPr/>
          <p:nvPr/>
        </p:nvSpPr>
        <p:spPr>
          <a:xfrm>
            <a:off x="781200" y="236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Amount of special waste in Italy exported 2017, by country of destination</a:t>
            </a:r>
          </a:p>
        </p:txBody>
      </p:sp>
      <p:sp>
        <p:nvSpPr>
          <p:cNvPr id="10" name="New shape"/>
          <p:cNvSpPr/>
          <p:nvPr/>
        </p:nvSpPr>
        <p:spPr>
          <a:xfrm>
            <a:off x="781200" y="260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6" action="ppaction://hlinksldjump"/>
              </a:rPr>
              <a:t>32</a:t>
            </a:r>
          </a:p>
        </p:txBody>
      </p:sp>
      <p:sp>
        <p:nvSpPr>
          <p:cNvPr id="11" name="New shape"/>
          <p:cNvSpPr/>
          <p:nvPr/>
        </p:nvSpPr>
        <p:spPr>
          <a:xfrm>
            <a:off x="781200" y="260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Italy: amount of special waste imported 2010-2017</a:t>
            </a:r>
          </a:p>
        </p:txBody>
      </p:sp>
      <p:sp>
        <p:nvSpPr>
          <p:cNvPr id="12" name="New shape"/>
          <p:cNvSpPr/>
          <p:nvPr/>
        </p:nvSpPr>
        <p:spPr>
          <a:xfrm>
            <a:off x="781200" y="284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7" action="ppaction://hlinksldjump"/>
              </a:rPr>
              <a:t>33</a:t>
            </a:r>
          </a:p>
        </p:txBody>
      </p:sp>
      <p:sp>
        <p:nvSpPr>
          <p:cNvPr id="13" name="New shape"/>
          <p:cNvSpPr/>
          <p:nvPr/>
        </p:nvSpPr>
        <p:spPr>
          <a:xfrm>
            <a:off x="781200" y="284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Amount of special waste imported 2017, by country of origin</a:t>
            </a:r>
          </a:p>
        </p:txBody>
      </p:sp>
      <p:sp>
        <p:nvSpPr>
          <p:cNvPr id="14" name="New shape"/>
          <p:cNvSpPr/>
          <p:nvPr/>
        </p:nvSpPr>
        <p:spPr>
          <a:xfrm>
            <a:off x="397400" y="3209800"/>
            <a:ext cx="558800" cy="40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pPr algn="l">
              <a:spcAft>
                <a:spcPct val="20000"/>
              </a:spcAft>
            </a:pPr>
            <a:r>
              <a:rPr sz="2000">
                <a:solidFill>
                  <a:srgbClr val="0F283E"/>
                </a:solidFill>
                <a:latin typeface="Open Sans Light"/>
              </a:rPr>
              <a:t>04</a:t>
            </a:r>
          </a:p>
        </p:txBody>
      </p:sp>
      <p:sp>
        <p:nvSpPr>
          <p:cNvPr id="15" name="New shape"/>
          <p:cNvSpPr/>
          <p:nvPr/>
        </p:nvSpPr>
        <p:spPr>
          <a:xfrm>
            <a:off x="676800" y="3209801"/>
            <a:ext cx="10742400" cy="337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spAutoFit/>
          </a:bodyPr>
          <a:lstStyle/>
          <a:p>
            <a:pPr algn="l">
              <a:spcAft>
                <a:spcPct val="20000"/>
              </a:spcAft>
            </a:pPr>
            <a:r>
              <a:rPr sz="1600">
                <a:solidFill>
                  <a:srgbClr val="0F283E"/>
                </a:solidFill>
                <a:latin typeface="Open Sans Light"/>
              </a:rPr>
              <a:t>Waste recycling</a:t>
            </a:r>
          </a:p>
        </p:txBody>
      </p:sp>
      <p:sp>
        <p:nvSpPr>
          <p:cNvPr id="16" name="New shape"/>
          <p:cNvSpPr/>
          <p:nvPr/>
        </p:nvSpPr>
        <p:spPr>
          <a:xfrm>
            <a:off x="781200" y="361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8" action="ppaction://hlinksldjump"/>
              </a:rPr>
              <a:t>35</a:t>
            </a:r>
          </a:p>
        </p:txBody>
      </p:sp>
      <p:sp>
        <p:nvSpPr>
          <p:cNvPr id="17" name="New shape"/>
          <p:cNvSpPr/>
          <p:nvPr/>
        </p:nvSpPr>
        <p:spPr>
          <a:xfrm>
            <a:off x="781200" y="361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Share of paper packaging intended for recycling in Italy 2014-2018</a:t>
            </a:r>
          </a:p>
        </p:txBody>
      </p:sp>
      <p:sp>
        <p:nvSpPr>
          <p:cNvPr id="18" name="New shape"/>
          <p:cNvSpPr/>
          <p:nvPr/>
        </p:nvSpPr>
        <p:spPr>
          <a:xfrm>
            <a:off x="781200" y="385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9" action="ppaction://hlinksldjump"/>
              </a:rPr>
              <a:t>36</a:t>
            </a:r>
          </a:p>
        </p:txBody>
      </p:sp>
      <p:sp>
        <p:nvSpPr>
          <p:cNvPr id="19" name="New shape"/>
          <p:cNvSpPr/>
          <p:nvPr/>
        </p:nvSpPr>
        <p:spPr>
          <a:xfrm>
            <a:off x="781200" y="385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Recycling rate of plastic packaging waste in Italy 2013-2018</a:t>
            </a:r>
          </a:p>
        </p:txBody>
      </p:sp>
      <p:sp>
        <p:nvSpPr>
          <p:cNvPr id="20" name="New shape"/>
          <p:cNvSpPr/>
          <p:nvPr/>
        </p:nvSpPr>
        <p:spPr>
          <a:xfrm>
            <a:off x="781200" y="409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0" action="ppaction://hlinksldjump"/>
              </a:rPr>
              <a:t>37</a:t>
            </a:r>
          </a:p>
        </p:txBody>
      </p:sp>
      <p:sp>
        <p:nvSpPr>
          <p:cNvPr id="21" name="New shape"/>
          <p:cNvSpPr/>
          <p:nvPr/>
        </p:nvSpPr>
        <p:spPr>
          <a:xfrm>
            <a:off x="781200" y="409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Share of sorted waste out of the volume collected in selected Italian cities 2018</a:t>
            </a:r>
          </a:p>
        </p:txBody>
      </p:sp>
      <p:sp>
        <p:nvSpPr>
          <p:cNvPr id="22" name="New shape"/>
          <p:cNvSpPr/>
          <p:nvPr/>
        </p:nvSpPr>
        <p:spPr>
          <a:xfrm>
            <a:off x="781200" y="433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1" action="ppaction://hlinksldjump"/>
              </a:rPr>
              <a:t>38</a:t>
            </a:r>
          </a:p>
        </p:txBody>
      </p:sp>
      <p:sp>
        <p:nvSpPr>
          <p:cNvPr id="23" name="New shape"/>
          <p:cNvSpPr/>
          <p:nvPr/>
        </p:nvSpPr>
        <p:spPr>
          <a:xfrm>
            <a:off x="781200" y="433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Municipal solid waste sent for recycling in Italy 2012-2018</a:t>
            </a:r>
          </a:p>
        </p:txBody>
      </p:sp>
      <p:sp>
        <p:nvSpPr>
          <p:cNvPr id="24" name="New shape"/>
          <p:cNvSpPr/>
          <p:nvPr/>
        </p:nvSpPr>
        <p:spPr>
          <a:xfrm>
            <a:off x="781200" y="457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2" action="ppaction://hlinksldjump"/>
              </a:rPr>
              <a:t>39</a:t>
            </a:r>
          </a:p>
        </p:txBody>
      </p:sp>
      <p:sp>
        <p:nvSpPr>
          <p:cNvPr id="25" name="New shape"/>
          <p:cNvSpPr/>
          <p:nvPr/>
        </p:nvSpPr>
        <p:spPr>
          <a:xfrm>
            <a:off x="781200" y="457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Recycling of municipal waste in Italy 2009-2017</a:t>
            </a:r>
          </a:p>
        </p:txBody>
      </p:sp>
      <p:sp>
        <p:nvSpPr>
          <p:cNvPr id="26" name="New shape"/>
          <p:cNvSpPr/>
          <p:nvPr/>
        </p:nvSpPr>
        <p:spPr>
          <a:xfrm>
            <a:off x="781200" y="481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3" action="ppaction://hlinksldjump"/>
              </a:rPr>
              <a:t>40</a:t>
            </a:r>
          </a:p>
        </p:txBody>
      </p:sp>
      <p:sp>
        <p:nvSpPr>
          <p:cNvPr id="27" name="New shape"/>
          <p:cNvSpPr/>
          <p:nvPr/>
        </p:nvSpPr>
        <p:spPr>
          <a:xfrm>
            <a:off x="781200" y="481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Distribution of municipal solid waste sent for recycling in Italy 2018, by type</a:t>
            </a:r>
          </a:p>
        </p:txBody>
      </p:sp>
    </p:spTree>
  </p:cSld>
  <p:clrMapOvr>
    <a:masterClrMapping/>
  </p:clrMapOvr>
  <p:transition/>
  <p:timing/>
</p:sld>
</file>

<file path=ppt/slides/slide5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45</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Eurostat</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Italy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December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Rapporto Rifiuti Urbani - Edizione 2019, page 11</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n.a.</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Municipal solid waste generated per capita in Italy in 2018, by region (in kilograms per inhabitant)</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Generated municipal solid waste per capita in Italy 2018, by region</a:t>
            </a:r>
          </a:p>
        </p:txBody>
      </p:sp>
    </p:spTree>
  </p:cSld>
  <p:clrMapOvr>
    <a:masterClrMapping/>
  </p:clrMapOvr>
  <p:transition/>
  <p:timing/>
</p:sld>
</file>

<file path=ppt/slides/slide5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46</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Istat</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2014</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Italy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83</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Provinces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January 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Qualità dell'ambiente urbano, table 1.3.12</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 The indicator is obtained through the difference between the production per capita of municipal waste of the resident population and the production per capita of waste of the "equivalent population", obtained by adding to the resident population the number of tourists recorded in that year and dividing it over 365 days.</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Leading 10 provinces in Italy with the highest pro capita municipal solid waste generated by tourism in 2013 (in kilograms per equivalent population)</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Italy: top 10 provinces for municipal solid waste generated by tourism</a:t>
            </a:r>
          </a:p>
        </p:txBody>
      </p:sp>
    </p:spTree>
  </p:cSld>
  <p:clrMapOvr>
    <a:masterClrMapping/>
  </p:clrMapOvr>
  <p:transition/>
  <p:timing/>
</p:sld>
</file>

<file path=ppt/slides/slide5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47</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2005 to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Italy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July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Rapporto Rifiuti Speciali 2019, page 25</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Figures are rounded. Data prior to 2016 were previously published by the source.</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85000" lnSpcReduction="20000"/>
          </a:bodyPr>
          <a:lstStyle/>
          <a:p>
            <a:pPr algn="l">
              <a:lnSpc>
                <a:spcPct val="100000"/>
              </a:lnSpc>
              <a:spcAft>
                <a:spcPct val="20000"/>
              </a:spcAft>
            </a:pPr>
            <a:r>
              <a:rPr sz="3200">
                <a:solidFill>
                  <a:srgbClr val="0A85E6"/>
                </a:solidFill>
                <a:latin typeface="Open Sans Light"/>
              </a:rPr>
              <a:t>Production of special waste in Italy from 2005 to 2017 (in 1,000 tons)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Production of special waste in Italy 2005-2017</a:t>
            </a:r>
          </a:p>
        </p:txBody>
      </p:sp>
    </p:spTree>
  </p:cSld>
  <p:clrMapOvr>
    <a:masterClrMapping/>
  </p:clrMapOvr>
  <p:transition/>
  <p:timing/>
</p:sld>
</file>

<file path=ppt/slides/slide5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48</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2007 to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Italy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December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Rapporto Rifiuti Urbani - Edizione 2019, page 68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n.a.</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Total volume of municipal waste sent for biological treatment in Italy from 2007 to 2018 (in 1,000 tons)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Volume of municipal waste sent for biological treatment in Italy 2007-2018</a:t>
            </a:r>
          </a:p>
        </p:txBody>
      </p:sp>
    </p:spTree>
  </p:cSld>
  <p:clrMapOvr>
    <a:masterClrMapping/>
  </p:clrMapOvr>
  <p:transition/>
  <p:timing/>
</p:sld>
</file>

<file path=ppt/slides/slide5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49</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Italy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December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Rapporto Rifiuti Urbani - Edizione 2019, page 11</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n.a.</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Amount of municipal waste generated per capita in Italy in 2018, by macro-region (in kilograms per inhabitant)</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Municipal waste generated per capita in Italy 2018, by macro-region</a:t>
            </a:r>
          </a:p>
        </p:txBody>
      </p:sp>
    </p:spTree>
  </p:cSld>
  <p:clrMapOvr>
    <a:masterClrMapping/>
  </p:clrMapOvr>
  <p:transition/>
  <p:timing/>
</p:sld>
</file>

<file path=ppt/slides/slide5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50</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2013 to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Italy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December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Rapporto Rifiuti Urbani - Edizione 2019, page 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n.a.</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Volume of municipal waste which is subject to sorted collection in Italy from 2013 to 2018 (in 1,000 metric tons)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Volume of municipal waste subject to sorted collection in Italy 2013-2018</a:t>
            </a:r>
          </a:p>
        </p:txBody>
      </p:sp>
    </p:spTree>
  </p:cSld>
  <p:clrMapOvr>
    <a:masterClrMapping/>
  </p:clrMapOvr>
  <p:transition/>
  <p:timing/>
</p:sld>
</file>

<file path=ppt/slides/slide5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51</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Italy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December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Rapporto Rifiuti Urbani - Edizione 2019, page 32</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n.a.</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Share of municipal waste subject to sorted collection (as a share of total waste) in Italy in 2018, by region</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Share of municipal waste subject to sorted collection in Italy 2018, by region</a:t>
            </a:r>
          </a:p>
        </p:txBody>
      </p:sp>
    </p:spTree>
  </p:cSld>
  <p:clrMapOvr>
    <a:masterClrMapping/>
  </p:clrMapOvr>
  <p:transition/>
  <p:timing/>
</p:sld>
</file>

<file path=ppt/slides/slide5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52</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Althesys strategic consultants</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Althesys strategic consultants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2013 and 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Italy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Centro Studi Cooperativi «Danilo Ravera»</a:t>
                      </a:r>
                      <a:r>
                        <a:rPr sz="800">
                          <a:solidFill>
                            <a:srgbClr val="0F283E"/>
                          </a:solidFill>
                          <a:latin typeface="Open Sans Light"/>
                        </a:rPr>
                        <a:t>; </a:t>
                      </a:r>
                      <a:r>
                        <a:rPr sz="800">
                          <a:solidFill>
                            <a:srgbClr val="0F283E"/>
                          </a:solidFill>
                          <a:latin typeface="Open Sans Light"/>
                        </a:rPr>
                        <a:t>Materia Rinnovabile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December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Annual Report 2017, page 4</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The figures for 2013 have been taken from a previous publication.</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Number of companies in the waste management sector in Italy in 2013 and 2016, by type</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Italy: companies of the waste management sector 2013-2016, by type</a:t>
            </a:r>
          </a:p>
        </p:txBody>
      </p:sp>
    </p:spTree>
  </p:cSld>
  <p:clrMapOvr>
    <a:masterClrMapping/>
  </p:clrMapOvr>
  <p:transition/>
  <p:timing/>
</p:sld>
</file>

<file path=ppt/slides/slide5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53</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Althesys strategic consultants</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Althesys strategic consultants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Italy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Centro Studi Cooperativi «Danilo Ravera»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December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Annual Report 2017, page 4</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n.a.</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Companies of the waste management sector in Italy in 2016, by population served (in million inhabitants)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Italy: companies managing waste 2016, by population served</a:t>
            </a:r>
          </a:p>
        </p:txBody>
      </p:sp>
    </p:spTree>
  </p:cSld>
  <p:clrMapOvr>
    <a:masterClrMapping/>
  </p:clrMapOvr>
  <p:transition/>
  <p:timing/>
</p:sld>
</file>

<file path=ppt/slides/slide5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54</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Eurostat</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Eurostat</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2008 to 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Italy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Eurostat</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August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eurostat.ec.europa.eu</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 Definition differs, see metadata. The source adds the following information: "Turnover corresponds to market sales of goods or services supplied to third parties; it includes all duties and taxes on the goods or services invoiced by the unit with the exception of the VAT invoiced by the unit to its customer and other similar deductible taxes directly linked to turnover; it also includes all other charges (transport, packaging, etc.) passed on to the customer." Data coverage corresponds to Section E381 of NACE Rev2.</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Annual turnover of the waste collection industry in Italy from 2008 to 2016 (in million euros)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Turnover of the waste collection industry in Italy 2008-2016</a:t>
            </a: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Waste production</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a:bodyPr>
          <a:lstStyle/>
          <a:p>
            <a:pPr algn="l">
              <a:lnSpc>
                <a:spcPct val="100000"/>
              </a:lnSpc>
              <a:spcAft>
                <a:spcPct val="20000"/>
              </a:spcAft>
            </a:pPr>
            <a:r>
              <a:rPr sz="1400" b="1">
                <a:solidFill>
                  <a:srgbClr val="0A85E6"/>
                </a:solidFill>
                <a:latin typeface="Open Sans"/>
              </a:rPr>
              <a:t>WASTE MANAGEMENT IN ITALY</a:t>
            </a:r>
          </a:p>
        </p:txBody>
      </p:sp>
    </p:spTree>
  </p:cSld>
  <p:clrMapOvr>
    <a:masterClrMapping/>
  </p:clrMapOvr>
  <p:transition/>
  <p:timing/>
</p:sld>
</file>

<file path=ppt/slides/slide6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55</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Eurostat</a:t>
                      </a:r>
                      <a:r>
                        <a:rPr sz="800">
                          <a:solidFill>
                            <a:srgbClr val="0F283E"/>
                          </a:solidFill>
                          <a:latin typeface="Open Sans Light"/>
                        </a:rPr>
                        <a:t>; </a:t>
                      </a:r>
                      <a:r>
                        <a:rPr sz="800">
                          <a:solidFill>
                            <a:srgbClr val="0F283E"/>
                          </a:solidFill>
                          <a:latin typeface="Open Sans Light"/>
                        </a:rPr>
                        <a:t>Istat</a:t>
                      </a:r>
                      <a:r>
                        <a:rPr sz="800">
                          <a:solidFill>
                            <a:srgbClr val="0F283E"/>
                          </a:solidFill>
                          <a:latin typeface="Open Sans Light"/>
                        </a:rPr>
                        <a:t>; </a:t>
                      </a:r>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Symbola Fondazione per le qualità italiane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Italy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Symbola Fondazione per le qualità italiane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October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GreenItaly 2019, page 288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n.a.</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Value added generated by companies collecting sorted waste in Italy in 2017, by type of waste (in million euros)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Value added of the sorted waste collection sector in Italy 2017</a:t>
            </a:r>
          </a:p>
        </p:txBody>
      </p:sp>
    </p:spTree>
  </p:cSld>
  <p:clrMapOvr>
    <a:masterClrMapping/>
  </p:clrMapOvr>
  <p:transition/>
  <p:timing/>
</p:sld>
</file>

<file path=ppt/slides/slide6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56</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Istat</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Istat</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Italy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Istat</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January 2020</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istat.it</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Data corresponds to section E38 of NACE.</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Annual turnover from waste collection, treatment and disposal of waste materials recovery activities in Italy in 2017, by sector (in 1,000 euros)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Turnover of waste management in Italy 2017, by sector</a:t>
            </a:r>
          </a:p>
        </p:txBody>
      </p:sp>
    </p:spTree>
  </p:cSld>
  <p:clrMapOvr>
    <a:masterClrMapping/>
  </p:clrMapOvr>
  <p:transition/>
  <p:timing/>
</p:sld>
</file>

<file path=ppt/slides/slide6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57</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Istat</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Istat</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2010 to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Italy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Istat</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January 2020</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istat.it</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Data corresponds to section E39 of NACE.</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Annual turnover of remediation activities and other waste management services in Italy from 2010 to 2017 (in 1,000 euros)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Turnover of remediation activities in Italy 2010-2017</a:t>
            </a:r>
          </a:p>
        </p:txBody>
      </p:sp>
    </p:spTree>
  </p:cSld>
  <p:clrMapOvr>
    <a:masterClrMapping/>
  </p:clrMapOvr>
  <p:transition/>
  <p:timing/>
</p:sld>
</file>

<file path=ppt/slides/slide6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58</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Althesys strategic consultants</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Althesys strategic consultants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Italy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Centro Studi Cooperativi «Danilo Ravera»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December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Annual Report 2017, page 4</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n.a.</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Production value of enterprises operating in the waste management sector in Italy in 2016, by type of company (in million euros)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Italy: production value of waste management 2016, by type of company</a:t>
            </a:r>
          </a:p>
        </p:txBody>
      </p:sp>
    </p:spTree>
  </p:cSld>
  <p:clrMapOvr>
    <a:masterClrMapping/>
  </p:clrMapOvr>
  <p:transition/>
  <p:timing/>
</p:sld>
</file>

<file path=ppt/slides/slide6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59</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Althesys strategic consultants</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Althesys strategic consultants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Italy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Centro Studi Cooperativi «Danilo Ravera»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December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Annual Report 2017, page 5</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n.a.</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EBITDA of waste management enterprises in Italy in 2016, by type of company (in million euros)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Italy: EBITDA of waste management companies 2016, by type</a:t>
            </a:r>
          </a:p>
        </p:txBody>
      </p:sp>
    </p:spTree>
  </p:cSld>
  <p:clrMapOvr>
    <a:masterClrMapping/>
  </p:clrMapOvr>
  <p:transition/>
  <p:timing/>
</p:sld>
</file>

<file path=ppt/slides/slide6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60</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Althesys strategic consultants</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Althesys strategic consultants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Italy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Centro Studi Cooperativi «Danilo Ravera»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December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Annual Report 2017, page 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n.a.</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Investments in the waste management sector in Italy in 2016, by type of company (in million euros)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Italy: investments in waste management 2016, by type of company</a:t>
            </a:r>
          </a:p>
        </p:txBody>
      </p:sp>
    </p:spTree>
  </p:cSld>
  <p:clrMapOvr>
    <a:masterClrMapping/>
  </p:clrMapOvr>
  <p:transition/>
  <p:timing/>
</p:sld>
</file>

<file path=ppt/slides/slide6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61</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Italy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December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Rapporto Rifiuti Urbani - Edizione 2019, page 61</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n.a.</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7500" lnSpcReduction="20000"/>
          </a:bodyPr>
          <a:lstStyle/>
          <a:p>
            <a:pPr algn="l">
              <a:lnSpc>
                <a:spcPct val="100000"/>
              </a:lnSpc>
              <a:spcAft>
                <a:spcPct val="20000"/>
              </a:spcAft>
            </a:pPr>
            <a:r>
              <a:rPr sz="3200">
                <a:solidFill>
                  <a:srgbClr val="0A85E6"/>
                </a:solidFill>
                <a:latin typeface="Open Sans Light"/>
              </a:rPr>
              <a:t>Breakdown of treatments of municipal solid waste in Italy in 2018, by type</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Treatment of solid urban waste in Italy 2018</a:t>
            </a:r>
          </a:p>
        </p:txBody>
      </p:sp>
    </p:spTree>
  </p:cSld>
  <p:clrMapOvr>
    <a:masterClrMapping/>
  </p:clrMapOvr>
  <p:transition/>
  <p:timing/>
</p:sld>
</file>

<file path=ppt/slides/slide6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62</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Italy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December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Rapporto Rifiuti Urbani - Edizione 2019, page 131</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n.a.</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0000" lnSpcReduction="20000"/>
          </a:bodyPr>
          <a:lstStyle/>
          <a:p>
            <a:pPr algn="l">
              <a:lnSpc>
                <a:spcPct val="100000"/>
              </a:lnSpc>
              <a:spcAft>
                <a:spcPct val="20000"/>
              </a:spcAft>
            </a:pPr>
            <a:r>
              <a:rPr sz="3200">
                <a:solidFill>
                  <a:srgbClr val="0A85E6"/>
                </a:solidFill>
                <a:latin typeface="Open Sans Light"/>
              </a:rPr>
              <a:t>Collected municipal waste for landfill in Italy in 2018, by geographical area (in tons)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Landfilled municipal waste per inhabitant in Italy 2018, by area</a:t>
            </a:r>
          </a:p>
        </p:txBody>
      </p:sp>
    </p:spTree>
  </p:cSld>
  <p:clrMapOvr>
    <a:masterClrMapping/>
  </p:clrMapOvr>
  <p:transition/>
  <p:timing/>
</p:sld>
</file>

<file path=ppt/slides/slide6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63</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2012 to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Italy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December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Rapporto Rifiuti Urbani - Edizione 2019, page 131</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n.a.</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5000" lnSpcReduction="20000"/>
          </a:bodyPr>
          <a:lstStyle/>
          <a:p>
            <a:pPr algn="l">
              <a:lnSpc>
                <a:spcPct val="100000"/>
              </a:lnSpc>
              <a:spcAft>
                <a:spcPct val="20000"/>
              </a:spcAft>
            </a:pPr>
            <a:r>
              <a:rPr sz="3200">
                <a:solidFill>
                  <a:srgbClr val="0A85E6"/>
                </a:solidFill>
                <a:latin typeface="Open Sans Light"/>
              </a:rPr>
              <a:t>Collected municipal waste for landfill in Italy from 2012 to 2018 (in metric tons)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Annual collected municipal waste for landfill per inhabitant in Italy 2012-2018</a:t>
            </a:r>
          </a:p>
        </p:txBody>
      </p:sp>
    </p:spTree>
  </p:cSld>
  <p:clrMapOvr>
    <a:masterClrMapping/>
  </p:clrMapOvr>
  <p:transition/>
  <p:timing/>
</p:sld>
</file>

<file path=ppt/slides/slide6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64</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2013 to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Italy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December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Rapporto Rifiuti Urbani - Edizione 2019, page 131</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n.a.</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87500" lnSpcReduction="20000"/>
          </a:bodyPr>
          <a:lstStyle/>
          <a:p>
            <a:pPr algn="l">
              <a:lnSpc>
                <a:spcPct val="100000"/>
              </a:lnSpc>
              <a:spcAft>
                <a:spcPct val="20000"/>
              </a:spcAft>
            </a:pPr>
            <a:r>
              <a:rPr sz="3200">
                <a:solidFill>
                  <a:srgbClr val="0A85E6"/>
                </a:solidFill>
                <a:latin typeface="Open Sans Light"/>
              </a:rPr>
              <a:t>Total number of municipal waste landfills in Italy from 2013 to 2018</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Italy: number of municipal waste landfills 2013-2018</a:t>
            </a: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Waste production</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Italy; 2012 to 2018</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42</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ISPRA ; </a:t>
            </a:r>
            <a:r>
              <a:rPr sz="800">
                <a:solidFill>
                  <a:srgbClr val="555555"/>
                </a:solidFill>
                <a:latin typeface="Open Sans"/>
                <a:hlinkClick r:id="rId6"/>
              </a:rPr>
              <a:t>ID 682483</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2500" lnSpcReduction="20000"/>
          </a:bodyPr>
          <a:lstStyle/>
          <a:p>
            <a:pPr algn="l">
              <a:lnSpc>
                <a:spcPct val="100000"/>
              </a:lnSpc>
              <a:spcAft>
                <a:spcPct val="20000"/>
              </a:spcAft>
            </a:pPr>
            <a:r>
              <a:rPr sz="3200">
                <a:solidFill>
                  <a:srgbClr val="0A85E6"/>
                </a:solidFill>
                <a:latin typeface="Open Sans Light"/>
              </a:rPr>
              <a:t>Volume of biodegradable waste sorted in Italy from 2012 to 2018 (in 1,000 tons)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Volume of biodegradable waste sorted in Italy 2012-2018</a:t>
            </a:r>
          </a:p>
        </p:txBody>
      </p:sp>
    </p:spTree>
  </p:cSld>
  <p:clrMapOvr>
    <a:masterClrMapping/>
  </p:clrMapOvr>
  <p:transition/>
  <p:timing/>
</p:sld>
</file>

<file path=ppt/slides/slide7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65</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Italy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December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Rapporto Rifiuti Urbani - Edizione 2019, page 114</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n.a.</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2500" lnSpcReduction="20000"/>
          </a:bodyPr>
          <a:lstStyle/>
          <a:p>
            <a:pPr algn="l">
              <a:lnSpc>
                <a:spcPct val="100000"/>
              </a:lnSpc>
              <a:spcAft>
                <a:spcPct val="20000"/>
              </a:spcAft>
            </a:pPr>
            <a:r>
              <a:rPr sz="3200">
                <a:solidFill>
                  <a:srgbClr val="0A85E6"/>
                </a:solidFill>
                <a:latin typeface="Open Sans Light"/>
              </a:rPr>
              <a:t>Amount of municipal waste incinerated in Italy in 2018, by region (in metric tons)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Municipal waste incinerated in Italy 2018, by region</a:t>
            </a:r>
          </a:p>
        </p:txBody>
      </p:sp>
    </p:spTree>
  </p:cSld>
  <p:clrMapOvr>
    <a:masterClrMapping/>
  </p:clrMapOvr>
  <p:transition/>
  <p:timing/>
</p:sld>
</file>

<file path=ppt/slides/slide7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66</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2013 to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Italy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December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Rapporto Rifiuti Urbani - Edizione 2019, page 111</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n.a.</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0000" lnSpcReduction="20000"/>
          </a:bodyPr>
          <a:lstStyle/>
          <a:p>
            <a:pPr algn="l">
              <a:lnSpc>
                <a:spcPct val="100000"/>
              </a:lnSpc>
              <a:spcAft>
                <a:spcPct val="20000"/>
              </a:spcAft>
            </a:pPr>
            <a:r>
              <a:rPr sz="3200">
                <a:solidFill>
                  <a:srgbClr val="0A85E6"/>
                </a:solidFill>
                <a:latin typeface="Open Sans Light"/>
              </a:rPr>
              <a:t>Total amount of municipal waste incinerated in Italy from 2013 to 2018 (in metric tons)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Waste incineration volume in Italy 2013-2018</a:t>
            </a:r>
          </a:p>
        </p:txBody>
      </p:sp>
    </p:spTree>
  </p:cSld>
  <p:clrMapOvr>
    <a:masterClrMapping/>
  </p:clrMapOvr>
  <p:transition/>
  <p:timing/>
</p:sld>
</file>

<file path=ppt/slides/slide7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67</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Italy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December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Rapporto Rifiuti Urbani - Edizione 2019, page 110</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n.a.</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7500" lnSpcReduction="20000"/>
          </a:bodyPr>
          <a:lstStyle/>
          <a:p>
            <a:pPr algn="l">
              <a:lnSpc>
                <a:spcPct val="100000"/>
              </a:lnSpc>
              <a:spcAft>
                <a:spcPct val="20000"/>
              </a:spcAft>
            </a:pPr>
            <a:r>
              <a:rPr sz="3200">
                <a:solidFill>
                  <a:srgbClr val="0A85E6"/>
                </a:solidFill>
                <a:latin typeface="Open Sans Light"/>
              </a:rPr>
              <a:t>Number of urban waste incineration plants in Italy in 2018, by macro-region</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Number of waste incineration plants in Italy 2018, by macro-region</a:t>
            </a:r>
          </a:p>
        </p:txBody>
      </p:sp>
    </p:spTree>
  </p:cSld>
  <p:clrMapOvr>
    <a:masterClrMapping/>
  </p:clrMapOvr>
  <p:transition/>
  <p:timing/>
</p:sld>
</file>

<file path=ppt/slides/slide7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68</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2017 and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Italy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December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Rapporto Rifiuti Urbani - Edizione 2019, page 144</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n.a.</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7500" lnSpcReduction="20000"/>
          </a:bodyPr>
          <a:lstStyle/>
          <a:p>
            <a:pPr algn="l">
              <a:lnSpc>
                <a:spcPct val="100000"/>
              </a:lnSpc>
              <a:spcAft>
                <a:spcPct val="20000"/>
              </a:spcAft>
            </a:pPr>
            <a:r>
              <a:rPr sz="3200">
                <a:solidFill>
                  <a:srgbClr val="0A85E6"/>
                </a:solidFill>
                <a:latin typeface="Open Sans Light"/>
              </a:rPr>
              <a:t>Total amount of waste exported from Italy in 2017 and 2018 (in metric tons)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Amount of waste exported from Italy 2017-2018</a:t>
            </a:r>
          </a:p>
        </p:txBody>
      </p:sp>
    </p:spTree>
  </p:cSld>
  <p:clrMapOvr>
    <a:masterClrMapping/>
  </p:clrMapOvr>
  <p:transition/>
  <p:timing/>
</p:sld>
</file>

<file path=ppt/slides/slide7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69</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Italy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July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Rapporto Rifiuti Speciali 2019, page 159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n.a.</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Amount of special waste exported from Italy in 2017, by country of destination (in tons)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Amount of special waste in Italy exported 2017, by country of destination</a:t>
            </a:r>
          </a:p>
        </p:txBody>
      </p:sp>
    </p:spTree>
  </p:cSld>
  <p:clrMapOvr>
    <a:masterClrMapping/>
  </p:clrMapOvr>
  <p:transition/>
  <p:timing/>
</p:sld>
</file>

<file path=ppt/slides/slide7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70</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2010 to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Italy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July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Rapporto Rifiuti Speciali 2019, page 168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n.a.</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7500" lnSpcReduction="20000"/>
          </a:bodyPr>
          <a:lstStyle/>
          <a:p>
            <a:pPr algn="l">
              <a:lnSpc>
                <a:spcPct val="100000"/>
              </a:lnSpc>
              <a:spcAft>
                <a:spcPct val="20000"/>
              </a:spcAft>
            </a:pPr>
            <a:r>
              <a:rPr sz="3200">
                <a:solidFill>
                  <a:srgbClr val="0A85E6"/>
                </a:solidFill>
                <a:latin typeface="Open Sans Light"/>
              </a:rPr>
              <a:t>Total amount of special waste imported to Italy from 2010 to 2017 (in tons)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Italy: amount of special waste imported 2010-2017</a:t>
            </a:r>
          </a:p>
        </p:txBody>
      </p:sp>
    </p:spTree>
  </p:cSld>
  <p:clrMapOvr>
    <a:masterClrMapping/>
  </p:clrMapOvr>
  <p:transition/>
  <p:timing/>
</p:sld>
</file>

<file path=ppt/slides/slide7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71</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Italy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July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Rapporto Rifiuti Speciali 2019, page 168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n.a.</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5000" lnSpcReduction="20000"/>
          </a:bodyPr>
          <a:lstStyle/>
          <a:p>
            <a:pPr algn="l">
              <a:lnSpc>
                <a:spcPct val="100000"/>
              </a:lnSpc>
              <a:spcAft>
                <a:spcPct val="20000"/>
              </a:spcAft>
            </a:pPr>
            <a:r>
              <a:rPr sz="3200">
                <a:solidFill>
                  <a:srgbClr val="0A85E6"/>
                </a:solidFill>
                <a:latin typeface="Open Sans Light"/>
              </a:rPr>
              <a:t>Amount of special waste imported to Italy in 2017, by country of origin (in tons)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Amount of special waste imported 2017, by country of origin</a:t>
            </a:r>
          </a:p>
        </p:txBody>
      </p:sp>
    </p:spTree>
  </p:cSld>
  <p:clrMapOvr>
    <a:masterClrMapping/>
  </p:clrMapOvr>
  <p:transition/>
  <p:timing/>
</p:sld>
</file>

<file path=ppt/slides/slide7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72</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71272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Consorzio nazionale imballaggi - CONAI</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Fondazione per lo Sviluppo Sostenibile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2014 to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Italy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Fondazione per lo Sviluppo Sostenibile</a:t>
                      </a:r>
                      <a:r>
                        <a:rPr sz="800">
                          <a:solidFill>
                            <a:srgbClr val="0F283E"/>
                          </a:solidFill>
                          <a:latin typeface="Open Sans Light"/>
                        </a:rPr>
                        <a:t>; </a:t>
                      </a:r>
                      <a:r>
                        <a:rPr sz="800">
                          <a:solidFill>
                            <a:srgbClr val="0F283E"/>
                          </a:solidFill>
                          <a:latin typeface="Open Sans Light"/>
                        </a:rPr>
                        <a:t>FISE UNIRE - Unione Nazionale Imprese Recupero</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December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L'Italia del Riciclo 2019, page 49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*Out of the total paper packaging released for consumption.</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7500" lnSpcReduction="20000"/>
          </a:bodyPr>
          <a:lstStyle/>
          <a:p>
            <a:pPr algn="l">
              <a:lnSpc>
                <a:spcPct val="100000"/>
              </a:lnSpc>
              <a:spcAft>
                <a:spcPct val="20000"/>
              </a:spcAft>
            </a:pPr>
            <a:r>
              <a:rPr sz="3200">
                <a:solidFill>
                  <a:srgbClr val="0A85E6"/>
                </a:solidFill>
                <a:latin typeface="Open Sans Light"/>
              </a:rPr>
              <a:t>Share of paper packaging intended for recycling in Italy from 2014 to 2018*</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Share of paper packaging intended for recycling in Italy 2014-2018</a:t>
            </a:r>
          </a:p>
        </p:txBody>
      </p:sp>
    </p:spTree>
  </p:cSld>
  <p:clrMapOvr>
    <a:masterClrMapping/>
  </p:clrMapOvr>
  <p:transition/>
  <p:timing/>
</p:sld>
</file>

<file path=ppt/slides/slide7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73</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95656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Corepla - Consorzio Nazionale per la Raccolta, il Riciclo e il Recupero degli Imballaggi in Plastica</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Corepla - Consorzio Nazionale per la Raccolta, il Riciclo e il Recupero degli Imballaggi in Plastica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2013 to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Italy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FISE UNIRE - Unione Nazionale Imprese Recupero</a:t>
                      </a:r>
                      <a:r>
                        <a:rPr sz="800">
                          <a:solidFill>
                            <a:srgbClr val="0F283E"/>
                          </a:solidFill>
                          <a:latin typeface="Open Sans Light"/>
                        </a:rPr>
                        <a:t>; </a:t>
                      </a:r>
                      <a:r>
                        <a:rPr sz="800">
                          <a:solidFill>
                            <a:srgbClr val="0F283E"/>
                          </a:solidFill>
                          <a:latin typeface="Open Sans Light"/>
                        </a:rPr>
                        <a:t>Fondazione per lo Sviluppo Sostenibile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December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L'Italia del Riciclo 2018, page 82</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*Ratio between quantity recycled and amount released for consumption.</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85000" lnSpcReduction="20000"/>
          </a:bodyPr>
          <a:lstStyle/>
          <a:p>
            <a:pPr algn="l">
              <a:lnSpc>
                <a:spcPct val="100000"/>
              </a:lnSpc>
              <a:spcAft>
                <a:spcPct val="20000"/>
              </a:spcAft>
            </a:pPr>
            <a:r>
              <a:rPr sz="3200">
                <a:solidFill>
                  <a:srgbClr val="0A85E6"/>
                </a:solidFill>
                <a:latin typeface="Open Sans Light"/>
              </a:rPr>
              <a:t>Recycling rate* of plastic packaging waste in Italy from 2013 to 2017</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Recycling rate of plastic packaging waste in Italy 2013-2018</a:t>
            </a:r>
          </a:p>
        </p:txBody>
      </p:sp>
    </p:spTree>
  </p:cSld>
  <p:clrMapOvr>
    <a:masterClrMapping/>
  </p:clrMapOvr>
  <p:transition/>
  <p:timing/>
</p:sld>
</file>

<file path=ppt/slides/slide7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74</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95656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Consorzio Nazionale Recupero e Riciclo degli Imballaggi a base Cellulosica</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Consorzio Nazionale Recupero e Riciclo degli Imballaggi a base Cellulosica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Italy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Consorzio Nazionale Recupero e Riciclo degli Imballaggi a base Cellulosica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July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Raccolta, Riciclo e Recupero di carta e cartone 2018, page 25</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n.a.</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Share of sorted waste out of the total volume collected in some of the largest Italian cities in 2018</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Share of sorted waste out of the volume collected in selected Italian cities 2018</a:t>
            </a: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Waste production</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613300" y="5302800"/>
            <a:ext cx="10869400" cy="6840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389664" y="5351400"/>
          <a:ext cx="1868400" cy="532800"/>
        </p:xfrm>
        <a:graphic>
          <a:graphicData uri="http://schemas.openxmlformats.org/presentationml/2006/ole">
            <mc:AlternateContent xmlns:mc="http://schemas.openxmlformats.org/markup-compatibility/2006">
              <mc:Choice xmlns:v="urn:schemas-microsoft-com:vml" Requires="v">
                <p:oleObj spid="_x0000_s1038" showAsIcon="1" r:id="rId6" progId="Excel.Sheet.683093">
                  <p:embed/>
                </p:oleObj>
              </mc:Choice>
              <mc:Fallback>
                <p:oleObj showAsIcon="1" r:id="rId6" progId="Excel.Sheet.683093">
                  <p:embed/>
                  <p:pic>
                    <p:nvPicPr>
                      <p:cNvPr id="0" name="OLE substitute image"/>
                      <p:cNvPicPr/>
                      <p:nvPr/>
                    </p:nvPicPr>
                    <p:blipFill>
                      <a:blip r:embed="rId7"/>
                      <a:stretch>
                        <a:fillRect/>
                      </a:stretch>
                    </p:blipFill>
                    <p:spPr>
                      <a:xfrm>
                        <a:off x="9389664" y="5351400"/>
                        <a:ext cx="1868400" cy="532800"/>
                      </a:xfrm>
                      <a:prstGeom prst="rect">
                        <a:avLst/>
                      </a:prstGeom>
                    </p:spPr>
                  </p:pic>
                </p:oleObj>
              </mc:Fallback>
            </mc:AlternateContent>
          </a:graphicData>
        </a:graphic>
      </p:graphicFrame>
      <p:sp>
        <p:nvSpPr>
          <p:cNvPr id="6" name="New shape"/>
          <p:cNvSpPr/>
          <p:nvPr/>
        </p:nvSpPr>
        <p:spPr>
          <a:xfrm>
            <a:off x="4492250" y="1882800"/>
            <a:ext cx="31115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Generated waste in thousand tons</a:t>
            </a:r>
          </a:p>
        </p:txBody>
      </p:sp>
      <p:sp>
        <p:nvSpPr>
          <p:cNvPr id="7"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Italy; 2017</a:t>
            </a:r>
          </a:p>
          <a:p>
            <a:pPr algn="l"/>
            <a:r>
              <a:rPr sz="800">
                <a:solidFill>
                  <a:srgbClr val="555555"/>
                </a:solidFill>
                <a:latin typeface="Open Sans"/>
              </a:rPr>
              <a:t>Further information regarding this statistic can be found on </a:t>
            </a:r>
            <a:r>
              <a:rPr sz="800">
                <a:solidFill>
                  <a:srgbClr val="555555"/>
                </a:solidFill>
                <a:latin typeface="Open Sans"/>
                <a:hlinkClick r:id="rId8" action="ppaction://hlinksldjump"/>
              </a:rPr>
              <a:t>page 43</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ISPRA ; </a:t>
            </a:r>
            <a:r>
              <a:rPr sz="800">
                <a:solidFill>
                  <a:srgbClr val="555555"/>
                </a:solidFill>
                <a:latin typeface="Open Sans"/>
                <a:hlinkClick r:id="rId9"/>
              </a:rPr>
              <a:t>ID 683093</a:t>
            </a:r>
          </a:p>
        </p:txBody>
      </p:sp>
      <p:sp>
        <p:nvSpPr>
          <p:cNvPr id="8"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a:t>
            </a:r>
          </a:p>
        </p:txBody>
      </p:sp>
      <p:sp>
        <p:nvSpPr>
          <p:cNvPr id="9"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85000" lnSpcReduction="20000"/>
          </a:bodyPr>
          <a:lstStyle/>
          <a:p>
            <a:pPr algn="l">
              <a:lnSpc>
                <a:spcPct val="100000"/>
              </a:lnSpc>
              <a:spcAft>
                <a:spcPct val="20000"/>
              </a:spcAft>
            </a:pPr>
            <a:r>
              <a:rPr sz="3200">
                <a:solidFill>
                  <a:srgbClr val="0A85E6"/>
                </a:solidFill>
                <a:latin typeface="Open Sans Light"/>
              </a:rPr>
              <a:t>Municipal waste generated in Italy in 2017, by region (in 1,000 tons)</a:t>
            </a:r>
          </a:p>
        </p:txBody>
      </p:sp>
      <p:sp>
        <p:nvSpPr>
          <p:cNvPr id="10"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Italy: generated municipal waste 2017, by region</a:t>
            </a:r>
          </a:p>
        </p:txBody>
      </p:sp>
    </p:spTree>
  </p:cSld>
  <p:clrMapOvr>
    <a:masterClrMapping/>
  </p:clrMapOvr>
  <p:transition/>
  <p:timing/>
</p:sld>
</file>

<file path=ppt/slides/slide8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75</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Eurostat</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2012 to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Italy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December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Rapporto Rifiuti Urbani - Edizione 2019, page 63</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The figures for the years 2012 and 2013 were previously published by the source. Figures have been rounded.</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Volume of municipal solid waste sent for recycling in Italy from 2012 to 2018 (in 1,000 tons)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Municipal solid waste sent for recycling in Italy 2012-2018</a:t>
            </a:r>
          </a:p>
        </p:txBody>
      </p:sp>
    </p:spTree>
  </p:cSld>
  <p:clrMapOvr>
    <a:masterClrMapping/>
  </p:clrMapOvr>
  <p:transition/>
  <p:timing/>
</p:sld>
</file>

<file path=ppt/slides/slide8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76</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Eurostat</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Eurostat</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2009 to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Italy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Eurostat</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August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eurostat.ec.europa.eu</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According to the source, the indicator presents the the tonnage recycled from municipal waste divided by the total municipal waste arisings. For areas not covered by a municipal waste collection scheme the amount of waste generated is estimated.</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3200">
                <a:solidFill>
                  <a:srgbClr val="0A85E6"/>
                </a:solidFill>
                <a:latin typeface="Open Sans Light"/>
              </a:rPr>
              <a:t>Recycling rate of municipal waste in Italy from 2009 to 2017</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Recycling of municipal waste in Italy 2009-2017</a:t>
            </a:r>
          </a:p>
        </p:txBody>
      </p:sp>
    </p:spTree>
  </p:cSld>
  <p:clrMapOvr>
    <a:masterClrMapping/>
  </p:clrMapOvr>
  <p:transition/>
  <p:timing/>
</p:sld>
</file>

<file path=ppt/slides/slide8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77</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Italy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ISPRA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December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Rapporto Rifiuti Urbani - Edizione 2019, page 57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n.a.</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5000" lnSpcReduction="20000"/>
          </a:bodyPr>
          <a:lstStyle/>
          <a:p>
            <a:pPr algn="l">
              <a:lnSpc>
                <a:spcPct val="100000"/>
              </a:lnSpc>
              <a:spcAft>
                <a:spcPct val="20000"/>
              </a:spcAft>
            </a:pPr>
            <a:r>
              <a:rPr sz="3200">
                <a:solidFill>
                  <a:srgbClr val="0A85E6"/>
                </a:solidFill>
                <a:latin typeface="Open Sans Light"/>
              </a:rPr>
              <a:t>Distribution of municipal solid waste sent for recycling in Italy in 2018, by type</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Distribution of municipal solid waste sent for recycling in Italy 2018, by type</a:t>
            </a: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Waste production</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Italy; 2010 to 2018 </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44</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Eurostat; </a:t>
            </a:r>
            <a:r>
              <a:rPr sz="800">
                <a:solidFill>
                  <a:srgbClr val="555555"/>
                </a:solidFill>
                <a:latin typeface="Open Sans"/>
                <a:hlinkClick r:id="rId6"/>
              </a:rPr>
              <a:t>ID 682495</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Municipal solid waste generated per capita in Italy from 2010 to 2018 (in kilograms per inhabitant)</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Per capita municipal solid waste generated in Italy 2010-2018</a:t>
            </a:r>
          </a:p>
        </p:txBody>
      </p:sp>
    </p:spTree>
  </p:cSld>
  <p:clrMapOvr>
    <a:masterClrMapping/>
  </p:clrMapOvr>
  <p:transition/>
  <p:timing/>
</p:sld>
</file>

<file path=ppt/tags/tag1.xml><?xml version="1.0" encoding="utf-8"?>
<p:tagLst xmlns:p="http://schemas.openxmlformats.org/presentationml/2006/main">
  <p:tag name="AS_NET" val="4.0.30319.42000"/>
  <p:tag name="AS_OS" val="Microsoft Windows NT 6.2.9200.0"/>
  <p:tag name="AS_RELEASE_DATE" val="2019.10.14"/>
  <p:tag name="AS_TITLE" val="Aspose.Slides for .NET 4.0 Client Profile"/>
  <p:tag name="AS_VERSION" val="19.10"/>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610</Paragraphs>
  <Slides>82</Slides>
  <Notes>0</Notes>
  <TotalTime>1</TotalTime>
  <HiddenSlides>0</HiddenSlides>
  <MMClips>0</MMClips>
  <ScaleCrop>0</ScaleCrop>
  <HeadingPairs>
    <vt:vector baseType="variant" size="6">
      <vt:variant>
        <vt:lpstr>Fonts used</vt:lpstr>
      </vt:variant>
      <vt:variant>
        <vt:i4>4</vt:i4>
      </vt:variant>
      <vt:variant>
        <vt:lpstr>Theme</vt:lpstr>
      </vt:variant>
      <vt:variant>
        <vt:i4>1</vt:i4>
      </vt:variant>
      <vt:variant>
        <vt:lpstr>Slide Titles</vt:lpstr>
      </vt:variant>
      <vt:variant>
        <vt:i4>82</vt:i4>
      </vt:variant>
    </vt:vector>
  </HeadingPairs>
  <TitlesOfParts>
    <vt:vector baseType="lpstr" size="87">
      <vt:lpstr>Arial</vt:lpstr>
      <vt:lpstr>Calibri</vt:lpstr>
      <vt:lpstr>Open Sans</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19.1000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2020-02-05T17:15:40.965</cp:lastPrinted>
  <dcterms:created xsi:type="dcterms:W3CDTF">2020-02-05T16:15:40Z</dcterms:created>
  <dcterms:modified xsi:type="dcterms:W3CDTF">2020-02-05T16:15:41Z</dcterms:modified>
</cp:coreProperties>
</file>