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wmf" ContentType="image/x-w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0-->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Lst>
  <p:sldSz cx="1219212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tags" Target="tags/tag1.xml" /><Relationship Id="rId54" Type="http://schemas.openxmlformats.org/officeDocument/2006/relationships/presProps" Target="presProps.xml" /><Relationship Id="rId55" Type="http://schemas.openxmlformats.org/officeDocument/2006/relationships/viewProps" Target="viewProps.xml" /><Relationship Id="rId56" Type="http://schemas.openxmlformats.org/officeDocument/2006/relationships/theme" Target="theme/theme1.xml" /><Relationship Id="rId57"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Cigarette butts</c:v>
                </c:pt>
                <c:pt idx="1">
                  <c:v>Food wrappers</c:v>
                </c:pt>
                <c:pt idx="2">
                  <c:v>Straws, stirrers</c:v>
                </c:pt>
                <c:pt idx="3">
                  <c:v>Forks, knives, spoons</c:v>
                </c:pt>
                <c:pt idx="4">
                  <c:v>Plastic beverage bottles</c:v>
                </c:pt>
                <c:pt idx="5">
                  <c:v>Plastic bottle caps</c:v>
                </c:pt>
                <c:pt idx="6">
                  <c:v>Plastic grocery bags</c:v>
                </c:pt>
                <c:pt idx="7">
                  <c:v>Other plastic bags</c:v>
                </c:pt>
                <c:pt idx="8">
                  <c:v>Plastic lids</c:v>
                </c:pt>
                <c:pt idx="9">
                  <c:v>Plastic cups, plates</c:v>
                </c:pt>
              </c:strCache>
            </c:strRef>
          </c:cat>
          <c:val>
            <c:numRef>
              <c:f>Sheet1!$B$2:$B$11</c:f>
              <c:numCache>
                <c:ptCount val="10"/>
                <c:pt idx="0">
                  <c:v>5716.33</c:v>
                </c:pt>
                <c:pt idx="1">
                  <c:v>3728.71</c:v>
                </c:pt>
                <c:pt idx="2">
                  <c:v>3668.87</c:v>
                </c:pt>
                <c:pt idx="3">
                  <c:v>1968.07</c:v>
                </c:pt>
                <c:pt idx="4">
                  <c:v>1754.91</c:v>
                </c:pt>
                <c:pt idx="5">
                  <c:v>1390.23</c:v>
                </c:pt>
                <c:pt idx="6">
                  <c:v>964.54</c:v>
                </c:pt>
                <c:pt idx="7">
                  <c:v>938.93</c:v>
                </c:pt>
                <c:pt idx="8">
                  <c:v>728.89</c:v>
                </c:pt>
                <c:pt idx="9">
                  <c:v>656.28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6"/>
            <c:invertIfNegative val="0"/>
            <c:spPr>
              <a:solidFill>
                <a:srgbClr val="000000"/>
              </a:solidFill>
            </c:spPr>
          </c:dPt>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Sheet1!$A$2:$A$8</c:f>
              <c:strCache>
                <c:ptCount val="7"/>
                <c:pt idx="0">
                  <c:v>Polyethylene agricultural film</c:v>
                </c:pt>
                <c:pt idx="1">
                  <c:v>Polyethylene retail bags and film</c:v>
                </c:pt>
                <c:pt idx="2">
                  <c:v>Polyethylene mixed color film</c:v>
                </c:pt>
                <c:pt idx="3">
                  <c:v>Polyethylene clear film</c:v>
                </c:pt>
                <c:pt idx="4">
                  <c:v>Materials recovery facility curbside film</c:v>
                </c:pt>
                <c:pt idx="5">
                  <c:v>Other film</c:v>
                </c:pt>
                <c:pt idx="6">
                  <c:v>Total</c:v>
                </c:pt>
              </c:strCache>
            </c:strRef>
          </c:cat>
          <c:val>
            <c:numRef>
              <c:f>Sheet1!$B$2:$B$8</c:f>
              <c:numCache>
                <c:ptCount val="7"/>
                <c:pt idx="0">
                  <c:v>0.89</c:v>
                </c:pt>
                <c:pt idx="1">
                  <c:v>0.81</c:v>
                </c:pt>
                <c:pt idx="2">
                  <c:v>0.71</c:v>
                </c:pt>
                <c:pt idx="3">
                  <c:v>0.48</c:v>
                </c:pt>
                <c:pt idx="4">
                  <c:v>0.16</c:v>
                </c:pt>
                <c:pt idx="5">
                  <c:v>0.09</c:v>
                </c:pt>
                <c:pt idx="6">
                  <c:v>0.62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Share by type</a:t>
                </a:r>
              </a:p>
            </c:rich>
          </c:tx>
          <c:overlay val="0"/>
        </c:title>
        <c:numFmt formatCode="#,##0.0%" sourceLinked="0"/>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Lbls>
            <c:dLbl>
              <c:idx val="0"/>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1"/>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2"/>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3"/>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bestFit"/>
            <c:showLegendKey val="1"/>
            <c:showVal val="0"/>
            <c:showCatName val="1"/>
            <c:showSerName val="0"/>
            <c:showPercent val="1"/>
            <c:showBubbleSize val="0"/>
            <c:separator> </c:separator>
            <c:showLeaderLines val="1"/>
            <c:extLst/>
          </c:dLbls>
          <c:cat>
            <c:strRef>
              <c:f>Sheet1!$A$2:$A$5</c:f>
              <c:strCache>
                <c:ptCount val="4"/>
                <c:pt idx="0">
                  <c:v>Lumber</c:v>
                </c:pt>
                <c:pt idx="1">
                  <c:v>Film/sheet</c:v>
                </c:pt>
                <c:pt idx="2">
                  <c:v>Injection molding</c:v>
                </c:pt>
                <c:pt idx="3">
                  <c:v>Other</c:v>
                </c:pt>
              </c:strCache>
            </c:strRef>
          </c:cat>
          <c:val>
            <c:numRef>
              <c:f>Sheet1!$B$2:$B$5</c:f>
              <c:numCache>
                <c:ptCount val="4"/>
                <c:pt idx="0">
                  <c:v>0.47</c:v>
                </c:pt>
                <c:pt idx="1">
                  <c:v>0.35</c:v>
                </c:pt>
                <c:pt idx="2">
                  <c:v>0.12</c:v>
                </c:pt>
                <c:pt idx="3">
                  <c:v>0.06</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Sheet1!$A$2:$A$20</c:f>
              <c:numCache>
                <c:formatCode>General</c:formatCode>
                <c:ptCount val="19"/>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numCache>
            </c:numRef>
          </c:cat>
          <c:val>
            <c:numRef>
              <c:f>Sheet1!$B$2:$B$20</c:f>
              <c:numCache>
                <c:ptCount val="19"/>
                <c:pt idx="0">
                  <c:v>6967</c:v>
                </c:pt>
                <c:pt idx="1">
                  <c:v>7285</c:v>
                </c:pt>
                <c:pt idx="2">
                  <c:v>8028</c:v>
                </c:pt>
                <c:pt idx="3">
                  <c:v>8270</c:v>
                </c:pt>
                <c:pt idx="4">
                  <c:v>8011</c:v>
                </c:pt>
                <c:pt idx="5">
                  <c:v>8276</c:v>
                </c:pt>
                <c:pt idx="6">
                  <c:v>8443</c:v>
                </c:pt>
                <c:pt idx="7">
                  <c:v>9428</c:v>
                </c:pt>
                <c:pt idx="8">
                  <c:v>10075</c:v>
                </c:pt>
                <c:pt idx="9">
                  <c:v>11846</c:v>
                </c:pt>
                <c:pt idx="10">
                  <c:v>11993</c:v>
                </c:pt>
                <c:pt idx="11">
                  <c:v>10817</c:v>
                </c:pt>
                <c:pt idx="12">
                  <c:v>10808</c:v>
                </c:pt>
                <c:pt idx="13">
                  <c:v>11780</c:v>
                </c:pt>
                <c:pt idx="14">
                  <c:v>12496</c:v>
                </c:pt>
                <c:pt idx="15">
                  <c:v>12366</c:v>
                </c:pt>
                <c:pt idx="16">
                  <c:v>12857</c:v>
                </c:pt>
                <c:pt idx="17">
                  <c:v>12217</c:v>
                </c:pt>
                <c:pt idx="18">
                  <c:v>12489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Gross output in million U.S. dollars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6"/>
            <c:invertIfNegative val="0"/>
            <c:spPr>
              <a:solidFill>
                <a:srgbClr val="C0C0C0"/>
              </a:solidFill>
            </c:spPr>
          </c:dPt>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Sheet1!$A$2:$A$8</c:f>
              <c:strCache>
                <c:ptCount val="7"/>
                <c:pt idx="0">
                  <c:v>HDPE Pigmented</c:v>
                </c:pt>
                <c:pt idx="1">
                  <c:v>HDPE Natural</c:v>
                </c:pt>
                <c:pt idx="2">
                  <c:v>PET</c:v>
                </c:pt>
                <c:pt idx="3">
                  <c:v>PP**</c:v>
                </c:pt>
                <c:pt idx="4">
                  <c:v>PVC*</c:v>
                </c:pt>
                <c:pt idx="5">
                  <c:v>LDPE*</c:v>
                </c:pt>
                <c:pt idx="6">
                  <c:v>Total bottles</c:v>
                </c:pt>
              </c:strCache>
            </c:strRef>
          </c:cat>
          <c:val>
            <c:numRef>
              <c:f>Sheet1!$B$2:$B$8</c:f>
              <c:numCache>
                <c:ptCount val="7"/>
                <c:pt idx="0">
                  <c:v>0.317</c:v>
                </c:pt>
                <c:pt idx="1">
                  <c:v>0.287</c:v>
                </c:pt>
                <c:pt idx="2">
                  <c:v>0.289</c:v>
                </c:pt>
                <c:pt idx="3">
                  <c:v>0.17</c:v>
                </c:pt>
                <c:pt idx="4">
                  <c:v>0.017</c:v>
                </c:pt>
                <c:pt idx="5">
                  <c:v>0.012</c:v>
                </c:pt>
                <c:pt idx="6">
                  <c:v>0.289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0"/>
              <c:showCatName val="0"/>
              <c:showSerName val="0"/>
              <c:showPercent val="0"/>
              <c:showBubbleSize val="0"/>
              <c:extLst/>
            </c:dLbl>
            <c:delete val="1"/>
            <c:extLst/>
          </c:dLbls>
          <c:cat>
            <c:numRef>
              <c:f>Sheet1!$A$2:$A$15</c:f>
              <c:numCache>
                <c:formatCode>General</c:formatCode>
                <c:ptCount val="14"/>
                <c:pt idx="0">
                  <c:v>2000</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Sheet1!$B$2:$B$15</c:f>
              <c:numCache>
                <c:ptCount val="14"/>
                <c:pt idx="0">
                  <c:v>769</c:v>
                </c:pt>
                <c:pt idx="1">
                  <c:v>1170</c:v>
                </c:pt>
                <c:pt idx="2">
                  <c:v>1272</c:v>
                </c:pt>
                <c:pt idx="3">
                  <c:v>1396</c:v>
                </c:pt>
                <c:pt idx="4">
                  <c:v>1451</c:v>
                </c:pt>
                <c:pt idx="5">
                  <c:v>1444</c:v>
                </c:pt>
                <c:pt idx="6">
                  <c:v>1557</c:v>
                </c:pt>
                <c:pt idx="7">
                  <c:v>1604</c:v>
                </c:pt>
                <c:pt idx="8">
                  <c:v>1718</c:v>
                </c:pt>
                <c:pt idx="9">
                  <c:v>1798</c:v>
                </c:pt>
                <c:pt idx="10">
                  <c:v>1812</c:v>
                </c:pt>
                <c:pt idx="11">
                  <c:v>1797</c:v>
                </c:pt>
                <c:pt idx="12">
                  <c:v>1753</c:v>
                </c:pt>
                <c:pt idx="13">
                  <c:v>1726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PET containers recycled in million pounds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Lbls>
            <c:dLbl>
              <c:idx val="0"/>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1"/>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2"/>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3"/>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4"/>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5"/>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6"/>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7"/>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8"/>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bestFit"/>
            <c:showLegendKey val="1"/>
            <c:showVal val="0"/>
            <c:showCatName val="1"/>
            <c:showSerName val="0"/>
            <c:showPercent val="1"/>
            <c:showBubbleSize val="0"/>
            <c:separator> </c:separator>
            <c:showLeaderLines val="1"/>
            <c:extLst/>
          </c:dLbls>
          <c:cat>
            <c:strRef>
              <c:f>Sheet1!$A$2:$A$10</c:f>
              <c:strCache>
                <c:ptCount val="9"/>
                <c:pt idx="0">
                  <c:v>Non-food bottles</c:v>
                </c:pt>
                <c:pt idx="1">
                  <c:v>Pipe</c:v>
                </c:pt>
                <c:pt idx="2">
                  <c:v>Lumber, decking</c:v>
                </c:pt>
                <c:pt idx="3">
                  <c:v>Lawn/garden</c:v>
                </c:pt>
                <c:pt idx="4">
                  <c:v>Automotive</c:v>
                </c:pt>
                <c:pt idx="5">
                  <c:v>Film/sheet</c:v>
                </c:pt>
                <c:pt idx="6">
                  <c:v>Crates/buckets</c:v>
                </c:pt>
                <c:pt idx="7">
                  <c:v>Pallets</c:v>
                </c:pt>
                <c:pt idx="8">
                  <c:v>Other</c:v>
                </c:pt>
              </c:strCache>
            </c:strRef>
          </c:cat>
          <c:val>
            <c:numRef>
              <c:f>Sheet1!$B$2:$B$10</c:f>
              <c:numCache>
                <c:ptCount val="9"/>
                <c:pt idx="0">
                  <c:v>0.374</c:v>
                </c:pt>
                <c:pt idx="1">
                  <c:v>0.332</c:v>
                </c:pt>
                <c:pt idx="2">
                  <c:v>0.08</c:v>
                </c:pt>
                <c:pt idx="3">
                  <c:v>0.074</c:v>
                </c:pt>
                <c:pt idx="4">
                  <c:v>0.071</c:v>
                </c:pt>
                <c:pt idx="5">
                  <c:v>0.032</c:v>
                </c:pt>
                <c:pt idx="6">
                  <c:v>0.003</c:v>
                </c:pt>
                <c:pt idx="7">
                  <c:v>0.001</c:v>
                </c:pt>
                <c:pt idx="8">
                  <c:v>0.032</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2018</c:v>
                </c:pt>
              </c:strCache>
            </c:strRef>
          </c:tx>
          <c:spPr>
            <a:solidFill>
              <a:srgbClr val="2875DD"/>
            </a:solidFill>
            <a:ln>
              <a:solidFill>
                <a:srgbClr val="2875DD"/>
              </a:solidFill>
            </a:ln>
          </c:spPr>
          <c:invertIfNegative val="0"/>
          <c:dLbls>
            <c:dLbl>
              <c:idx val="0"/>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1"/>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2"/>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1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Sheet1!$A$2:$A$16</c:f>
              <c:strCache>
                <c:ptCount val="15"/>
                <c:pt idx="0">
                  <c:v>Epoxy**</c:v>
                </c:pt>
                <c:pt idx="1">
                  <c:v>Phenolic**</c:v>
                </c:pt>
                <c:pt idx="2">
                  <c:v>Urea (includes melamine)**</c:v>
                </c:pt>
                <c:pt idx="3">
                  <c:v>Other thermosets</c:v>
                </c:pt>
                <c:pt idx="4">
                  <c:v>Total selected thermosets</c:v>
                </c:pt>
                <c:pt idx="5">
                  <c:v>LDPE</c:v>
                </c:pt>
                <c:pt idx="6">
                  <c:v>LLDPE</c:v>
                </c:pt>
                <c:pt idx="7">
                  <c:v>HDPE</c:v>
                </c:pt>
                <c:pt idx="8">
                  <c:v>Polypropylene</c:v>
                </c:pt>
                <c:pt idx="9">
                  <c:v>Polystyrene</c:v>
                </c:pt>
                <c:pt idx="10">
                  <c:v>EPS</c:v>
                </c:pt>
                <c:pt idx="11">
                  <c:v>PVC</c:v>
                </c:pt>
                <c:pt idx="12">
                  <c:v>Nylon***</c:v>
                </c:pt>
                <c:pt idx="13">
                  <c:v>Other thermoplastics</c:v>
                </c:pt>
                <c:pt idx="14">
                  <c:v>Total selected thermoplastics</c:v>
                </c:pt>
              </c:strCache>
            </c:strRef>
          </c:cat>
          <c:val>
            <c:numRef>
              <c:f>Sheet1!$B$2:$B$16</c:f>
              <c:numCache>
                <c:ptCount val="15"/>
                <c:pt idx="3">
                  <c:v>17258</c:v>
                </c:pt>
                <c:pt idx="4">
                  <c:v>17258</c:v>
                </c:pt>
                <c:pt idx="5">
                  <c:v>7673</c:v>
                </c:pt>
                <c:pt idx="6">
                  <c:v>18259</c:v>
                </c:pt>
                <c:pt idx="7">
                  <c:v>21161</c:v>
                </c:pt>
                <c:pt idx="8">
                  <c:v>16971</c:v>
                </c:pt>
                <c:pt idx="9">
                  <c:v>4135</c:v>
                </c:pt>
                <c:pt idx="10">
                  <c:v>1082</c:v>
                </c:pt>
                <c:pt idx="11">
                  <c:v>16311</c:v>
                </c:pt>
                <c:pt idx="13">
                  <c:v>16609</c:v>
                </c:pt>
                <c:pt idx="14">
                  <c:v>102301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2018</c:v>
                </c:pt>
              </c:strCache>
            </c:strRef>
          </c:tx>
          <c:spPr>
            <a:solidFill>
              <a:srgbClr val="2875DD"/>
            </a:solidFill>
            <a:ln>
              <a:solidFill>
                <a:srgbClr val="2875DD"/>
              </a:solidFill>
            </a:ln>
          </c:spPr>
          <c:invertIfNegative val="0"/>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Packaging</c:v>
                </c:pt>
                <c:pt idx="1">
                  <c:v>Exports</c:v>
                </c:pt>
                <c:pt idx="2">
                  <c:v>Consumer &amp; institutional</c:v>
                </c:pt>
                <c:pt idx="3">
                  <c:v>Building and construction</c:v>
                </c:pt>
                <c:pt idx="4">
                  <c:v>Transportation</c:v>
                </c:pt>
                <c:pt idx="5">
                  <c:v>Electrical/electronic</c:v>
                </c:pt>
                <c:pt idx="6">
                  <c:v>Furniture and furnishings</c:v>
                </c:pt>
                <c:pt idx="7">
                  <c:v>Industrial machinery</c:v>
                </c:pt>
                <c:pt idx="8">
                  <c:v>Other</c:v>
                </c:pt>
              </c:strCache>
            </c:strRef>
          </c:cat>
          <c:val>
            <c:numRef>
              <c:f>Sheet1!$B$2:$B$10</c:f>
              <c:numCache>
                <c:ptCount val="9"/>
                <c:pt idx="0">
                  <c:v>0.33</c:v>
                </c:pt>
                <c:pt idx="1">
                  <c:v>0.23</c:v>
                </c:pt>
                <c:pt idx="2">
                  <c:v>0.18</c:v>
                </c:pt>
                <c:pt idx="3">
                  <c:v>0.16</c:v>
                </c:pt>
                <c:pt idx="4">
                  <c:v>0.04</c:v>
                </c:pt>
                <c:pt idx="5">
                  <c:v>0.02</c:v>
                </c:pt>
                <c:pt idx="6">
                  <c:v>0.01</c:v>
                </c:pt>
                <c:pt idx="7">
                  <c:v>0.01</c:v>
                </c:pt>
                <c:pt idx="8">
                  <c:v>0.02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China</c:v>
                </c:pt>
                <c:pt idx="1">
                  <c:v>Hong Kong</c:v>
                </c:pt>
                <c:pt idx="2">
                  <c:v>Canada</c:v>
                </c:pt>
                <c:pt idx="3">
                  <c:v>India</c:v>
                </c:pt>
                <c:pt idx="4">
                  <c:v>Vietnam</c:v>
                </c:pt>
                <c:pt idx="5">
                  <c:v>Malaysia</c:v>
                </c:pt>
                <c:pt idx="6">
                  <c:v>Mexico</c:v>
                </c:pt>
                <c:pt idx="7">
                  <c:v>Thailand</c:v>
                </c:pt>
                <c:pt idx="8">
                  <c:v>Taiwan</c:v>
                </c:pt>
                <c:pt idx="9">
                  <c:v>Indonesia</c:v>
                </c:pt>
              </c:strCache>
            </c:strRef>
          </c:cat>
          <c:val>
            <c:numRef>
              <c:f>Sheet1!$B$2:$B$11</c:f>
              <c:numCache>
                <c:ptCount val="10"/>
                <c:pt idx="0">
                  <c:v>190.78</c:v>
                </c:pt>
                <c:pt idx="1">
                  <c:v>130.8</c:v>
                </c:pt>
                <c:pt idx="2">
                  <c:v>67.45</c:v>
                </c:pt>
                <c:pt idx="3">
                  <c:v>58.36</c:v>
                </c:pt>
                <c:pt idx="4">
                  <c:v>45.7</c:v>
                </c:pt>
                <c:pt idx="5">
                  <c:v>31.09</c:v>
                </c:pt>
                <c:pt idx="6">
                  <c:v>23.39</c:v>
                </c:pt>
                <c:pt idx="7">
                  <c:v>10.73</c:v>
                </c:pt>
                <c:pt idx="8">
                  <c:v>9.28</c:v>
                </c:pt>
                <c:pt idx="9">
                  <c:v>8.26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Sheet1!$A$2:$A$11</c:f>
              <c:strCache>
                <c:ptCount val="10"/>
                <c:pt idx="0">
                  <c:v>China</c:v>
                </c:pt>
                <c:pt idx="1">
                  <c:v>Hong Kong</c:v>
                </c:pt>
                <c:pt idx="2">
                  <c:v>Vietnam</c:v>
                </c:pt>
                <c:pt idx="3">
                  <c:v>Canada</c:v>
                </c:pt>
                <c:pt idx="4">
                  <c:v>India</c:v>
                </c:pt>
                <c:pt idx="5">
                  <c:v>Malaysia</c:v>
                </c:pt>
                <c:pt idx="6">
                  <c:v>Mexico</c:v>
                </c:pt>
                <c:pt idx="7">
                  <c:v>Taiwan</c:v>
                </c:pt>
                <c:pt idx="8">
                  <c:v>Thailand</c:v>
                </c:pt>
                <c:pt idx="9">
                  <c:v>Indonesia</c:v>
                </c:pt>
              </c:strCache>
            </c:strRef>
          </c:cat>
          <c:val>
            <c:numRef>
              <c:f>Sheet1!$B$2:$B$11</c:f>
              <c:numCache>
                <c:ptCount val="10"/>
                <c:pt idx="0">
                  <c:v>557.88</c:v>
                </c:pt>
                <c:pt idx="1">
                  <c:v>373.22</c:v>
                </c:pt>
                <c:pt idx="2">
                  <c:v>137.04</c:v>
                </c:pt>
                <c:pt idx="3">
                  <c:v>135.6</c:v>
                </c:pt>
                <c:pt idx="4">
                  <c:v>123.17</c:v>
                </c:pt>
                <c:pt idx="5">
                  <c:v>119.1</c:v>
                </c:pt>
                <c:pt idx="6">
                  <c:v>46.38</c:v>
                </c:pt>
                <c:pt idx="7">
                  <c:v>33.94</c:v>
                </c:pt>
                <c:pt idx="8">
                  <c:v>32.68</c:v>
                </c:pt>
                <c:pt idx="9">
                  <c:v>28.73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data</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Lbls>
            <c:dLbl>
              <c:idx val="0"/>
              <c:numFmt formatCode="#,##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1"/>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2"/>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3"/>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4"/>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5"/>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6"/>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7"/>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dLbl>
              <c:idx val="8"/>
              <c:numFmt formatCode="#,##0.0%" sourceLinked="0"/>
              <c:txPr>
                <a:bodyPr/>
                <a:p>
                  <a:pPr>
                    <a:defRPr sz="1000" b="0" smtId="4294967295">
                      <a:solidFill>
                        <a:srgbClr val="0F283E"/>
                      </a:solidFill>
                      <a:effectLst>
                        <a:glow rad="50800">
                          <a:srgbClr val="FFFFFF"/>
                        </a:glow>
                      </a:effectLst>
                      <a:latin typeface="Open Sans Light"/>
                    </a:defRPr>
                  </a:pPr>
                  <a:endParaRPr sz="1000" b="0" smtId="4294967295">
                    <a:solidFill>
                      <a:srgbClr val="0F283E"/>
                    </a:solidFill>
                    <a:effectLst>
                      <a:glow rad="50800">
                        <a:srgbClr val="FFFFFF"/>
                      </a:glow>
                    </a:effectLst>
                    <a:latin typeface="Open Sans Light"/>
                  </a:endParaRPr>
                </a:p>
              </c:txPr>
              <c:dLblPos val="bestFit"/>
              <c:showLegendKey val="1"/>
              <c:showVal val="0"/>
              <c:showCatName val="1"/>
              <c:showSerName val="0"/>
              <c:showPercent val="1"/>
              <c:showBubbleSize val="0"/>
              <c:separator> </c:separator>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dLblPos val="bestFit"/>
            <c:showLegendKey val="1"/>
            <c:showVal val="0"/>
            <c:showCatName val="1"/>
            <c:showSerName val="0"/>
            <c:showPercent val="1"/>
            <c:showBubbleSize val="0"/>
            <c:separator> </c:separator>
            <c:showLeaderLines val="1"/>
            <c:extLst/>
          </c:dLbls>
          <c:cat>
            <c:strRef>
              <c:f>Sheet1!$A$2:$A$10</c:f>
              <c:strCache>
                <c:ptCount val="9"/>
                <c:pt idx="0">
                  <c:v>Paper</c:v>
                </c:pt>
                <c:pt idx="1">
                  <c:v>Food</c:v>
                </c:pt>
                <c:pt idx="2">
                  <c:v>Plastics</c:v>
                </c:pt>
                <c:pt idx="3">
                  <c:v>Yard trimmings</c:v>
                </c:pt>
                <c:pt idx="4">
                  <c:v>Rubber, leather and textiles</c:v>
                </c:pt>
                <c:pt idx="5">
                  <c:v>Metals</c:v>
                </c:pt>
                <c:pt idx="6">
                  <c:v>Wood</c:v>
                </c:pt>
                <c:pt idx="7">
                  <c:v>Glass</c:v>
                </c:pt>
                <c:pt idx="8">
                  <c:v>Other*</c:v>
                </c:pt>
              </c:strCache>
            </c:strRef>
          </c:cat>
          <c:val>
            <c:numRef>
              <c:f>Sheet1!$B$2:$B$10</c:f>
              <c:numCache>
                <c:ptCount val="9"/>
                <c:pt idx="0">
                  <c:v>0.25</c:v>
                </c:pt>
                <c:pt idx="1">
                  <c:v>0.152</c:v>
                </c:pt>
                <c:pt idx="2">
                  <c:v>0.132</c:v>
                </c:pt>
                <c:pt idx="3">
                  <c:v>0.131</c:v>
                </c:pt>
                <c:pt idx="4">
                  <c:v>0.097</c:v>
                </c:pt>
                <c:pt idx="5">
                  <c:v>0.094</c:v>
                </c:pt>
                <c:pt idx="6">
                  <c:v>0.067</c:v>
                </c:pt>
                <c:pt idx="7">
                  <c:v>0.042</c:v>
                </c:pt>
                <c:pt idx="8">
                  <c:v>0.035</c:v>
                </c:pt>
              </c:numCache>
            </c:numRef>
          </c:val>
        </c:ser>
        <c:dLbls>
          <c:showLegendKey val="0"/>
          <c:showVal val="0"/>
          <c:showCatName val="0"/>
          <c:showSerName val="0"/>
          <c:showPercent val="0"/>
          <c:showBubbleSize val="0"/>
          <c:showLeaderLines val="0"/>
        </c:dLbls>
        <c:firstSliceAng/>
      </c:pieChart>
    </c:plotArea>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8"/>
            <c:invertIfNegative val="0"/>
            <c:spPr>
              <a:solidFill>
                <a:srgbClr val="C0C0C0"/>
              </a:solidFill>
            </c:spPr>
          </c:dPt>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Paper and paperboard</c:v>
                </c:pt>
                <c:pt idx="1">
                  <c:v>Food, yard trimmings, and inorganic wastes</c:v>
                </c:pt>
                <c:pt idx="2">
                  <c:v>Metals</c:v>
                </c:pt>
                <c:pt idx="3">
                  <c:v>Glass</c:v>
                </c:pt>
                <c:pt idx="4">
                  <c:v>Wood</c:v>
                </c:pt>
                <c:pt idx="5">
                  <c:v>Plastics</c:v>
                </c:pt>
                <c:pt idx="6">
                  <c:v>Textiles</c:v>
                </c:pt>
                <c:pt idx="7">
                  <c:v>Rubber and leather</c:v>
                </c:pt>
                <c:pt idx="8">
                  <c:v>Other*</c:v>
                </c:pt>
              </c:strCache>
            </c:strRef>
          </c:cat>
          <c:val>
            <c:numRef>
              <c:f>Sheet1!$B$2:$B$10</c:f>
              <c:numCache>
                <c:ptCount val="9"/>
                <c:pt idx="0">
                  <c:v>44.17</c:v>
                </c:pt>
                <c:pt idx="1">
                  <c:v>24.42</c:v>
                </c:pt>
                <c:pt idx="2">
                  <c:v>8.33</c:v>
                </c:pt>
                <c:pt idx="3">
                  <c:v>3.03</c:v>
                </c:pt>
                <c:pt idx="4">
                  <c:v>3</c:v>
                </c:pt>
                <c:pt idx="5">
                  <c:v>2.96</c:v>
                </c:pt>
                <c:pt idx="6">
                  <c:v>2.57</c:v>
                </c:pt>
                <c:pt idx="7">
                  <c:v>1.67</c:v>
                </c:pt>
                <c:pt idx="8">
                  <c:v>1.45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0"/>
            <c:invertIfNegative val="0"/>
            <c:spPr>
              <a:solidFill>
                <a:srgbClr val="808080"/>
              </a:solidFill>
            </c:spPr>
          </c:dPt>
          <c:dLbls>
            <c:dLbl>
              <c:idx val="0"/>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Sheet1!$A$2:$A$5</c:f>
              <c:strCache>
                <c:ptCount val="4"/>
                <c:pt idx="0">
                  <c:v>Total</c:v>
                </c:pt>
                <c:pt idx="1">
                  <c:v>Containers and packaging</c:v>
                </c:pt>
                <c:pt idx="2">
                  <c:v>Durable goods</c:v>
                </c:pt>
                <c:pt idx="3">
                  <c:v>Nondurable goods</c:v>
                </c:pt>
              </c:strCache>
            </c:strRef>
          </c:cat>
          <c:val>
            <c:numRef>
              <c:f>Sheet1!$B$2:$B$5</c:f>
              <c:numCache>
                <c:ptCount val="4"/>
                <c:pt idx="0">
                  <c:v>34870</c:v>
                </c:pt>
                <c:pt idx="1">
                  <c:v>14510</c:v>
                </c:pt>
                <c:pt idx="2">
                  <c:v>13010</c:v>
                </c:pt>
                <c:pt idx="3">
                  <c:v>7350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Jan-Jun '18</c:v>
                </c:pt>
              </c:strCache>
            </c:strRef>
          </c:tx>
          <c:spPr>
            <a:solidFill>
              <a:srgbClr val="0F283E"/>
            </a:solidFill>
            <a:ln>
              <a:solidFill>
                <a:srgbClr val="0F283E"/>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Sheet1!$A$2:$A$12</c:f>
              <c:strCache>
                <c:ptCount val="11"/>
                <c:pt idx="0">
                  <c:v>Malaysia</c:v>
                </c:pt>
                <c:pt idx="1">
                  <c:v>Thailand</c:v>
                </c:pt>
                <c:pt idx="2">
                  <c:v>Vietnam</c:v>
                </c:pt>
                <c:pt idx="3">
                  <c:v>India</c:v>
                </c:pt>
                <c:pt idx="4">
                  <c:v>Canada</c:v>
                </c:pt>
                <c:pt idx="5">
                  <c:v>Hong Kong</c:v>
                </c:pt>
                <c:pt idx="6">
                  <c:v>China</c:v>
                </c:pt>
                <c:pt idx="7">
                  <c:v>Taiwan</c:v>
                </c:pt>
                <c:pt idx="8">
                  <c:v>South Korea</c:v>
                </c:pt>
                <c:pt idx="9">
                  <c:v>Turkey</c:v>
                </c:pt>
                <c:pt idx="10">
                  <c:v>Rest of world</c:v>
                </c:pt>
              </c:strCache>
            </c:strRef>
          </c:cat>
          <c:val>
            <c:numRef>
              <c:f>Sheet1!$B$2:$B$12</c:f>
              <c:numCache>
                <c:ptCount val="11"/>
                <c:pt idx="0">
                  <c:v>157.3</c:v>
                </c:pt>
                <c:pt idx="1">
                  <c:v>91.51</c:v>
                </c:pt>
                <c:pt idx="2">
                  <c:v>71.22</c:v>
                </c:pt>
                <c:pt idx="3">
                  <c:v>69.71</c:v>
                </c:pt>
                <c:pt idx="4">
                  <c:v>66.1</c:v>
                </c:pt>
                <c:pt idx="5">
                  <c:v>60.45</c:v>
                </c:pt>
                <c:pt idx="6">
                  <c:v>30.25</c:v>
                </c:pt>
                <c:pt idx="7">
                  <c:v>26.12</c:v>
                </c:pt>
                <c:pt idx="8">
                  <c:v>14.76</c:v>
                </c:pt>
                <c:pt idx="9">
                  <c:v>11.22</c:v>
                </c:pt>
                <c:pt idx="10">
                  <c:v>68.13</c:v>
                </c:pt>
              </c:numCache>
            </c:numRef>
          </c:val>
        </c:ser>
        <c:ser>
          <c:idx val="1"/>
          <c:order val="1"/>
          <c:tx>
            <c:strRef>
              <c:f>Sheet1!$C$1</c:f>
              <c:strCache>
                <c:ptCount val="1"/>
                <c:pt idx="0">
                  <c:v>Jan-Jun '17</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800" b="0" smtId="4294967295">
                    <a:solidFill>
                      <a:srgbClr val="0F283E"/>
                    </a:solidFill>
                    <a:latin typeface="Open Sans Light"/>
                  </a:defRPr>
                </a:pPr>
                <a:endParaRPr sz="800" b="0" smtId="4294967295">
                  <a:solidFill>
                    <a:srgbClr val="0F283E"/>
                  </a:solidFill>
                  <a:latin typeface="Open Sans Light"/>
                </a:endParaRPr>
              </a:p>
            </c:txPr>
            <c:showLegendKey val="0"/>
            <c:showVal val="1"/>
            <c:showCatName val="0"/>
            <c:showSerName val="0"/>
            <c:showPercent val="0"/>
            <c:showBubbleSize val="0"/>
            <c:extLst/>
          </c:dLbls>
          <c:cat>
            <c:strRef>
              <c:f>Sheet1!$A$2:$A$12</c:f>
              <c:strCache>
                <c:ptCount val="11"/>
                <c:pt idx="0">
                  <c:v>Malaysia</c:v>
                </c:pt>
                <c:pt idx="1">
                  <c:v>Thailand</c:v>
                </c:pt>
                <c:pt idx="2">
                  <c:v>Vietnam</c:v>
                </c:pt>
                <c:pt idx="3">
                  <c:v>India</c:v>
                </c:pt>
                <c:pt idx="4">
                  <c:v>Canada</c:v>
                </c:pt>
                <c:pt idx="5">
                  <c:v>Hong Kong</c:v>
                </c:pt>
                <c:pt idx="6">
                  <c:v>China</c:v>
                </c:pt>
                <c:pt idx="7">
                  <c:v>Taiwan</c:v>
                </c:pt>
                <c:pt idx="8">
                  <c:v>South Korea</c:v>
                </c:pt>
                <c:pt idx="9">
                  <c:v>Turkey</c:v>
                </c:pt>
                <c:pt idx="10">
                  <c:v>Rest of world</c:v>
                </c:pt>
              </c:strCache>
            </c:strRef>
          </c:cat>
          <c:val>
            <c:numRef>
              <c:f>Sheet1!$C$2:$C$12</c:f>
              <c:numCache>
                <c:ptCount val="11"/>
                <c:pt idx="0">
                  <c:v>42.17</c:v>
                </c:pt>
                <c:pt idx="1">
                  <c:v>4.39</c:v>
                </c:pt>
                <c:pt idx="2">
                  <c:v>48.9</c:v>
                </c:pt>
                <c:pt idx="3">
                  <c:v>66.71</c:v>
                </c:pt>
                <c:pt idx="4">
                  <c:v>66.41</c:v>
                </c:pt>
                <c:pt idx="5">
                  <c:v>257.66</c:v>
                </c:pt>
                <c:pt idx="6">
                  <c:v>379.38</c:v>
                </c:pt>
                <c:pt idx="7">
                  <c:v>9.7</c:v>
                </c:pt>
                <c:pt idx="8">
                  <c:v>3.31</c:v>
                </c:pt>
                <c:pt idx="9">
                  <c:v>2.3</c:v>
                </c:pt>
                <c:pt idx="10">
                  <c:v>68.85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legend>
      <c:legendPos val="t"/>
      <c:overlay val="0"/>
      <c:txPr>
        <a:bodyPr/>
        <a:p>
          <a:pPr>
            <a:defRPr sz="1000" smtId="4294967295">
              <a:solidFill>
                <a:srgbClr val="0F283E"/>
              </a:solidFill>
              <a:latin typeface="Open Sans Light"/>
            </a:defRPr>
          </a:pPr>
          <a:endParaRPr sz="1000" smtId="4294967295">
            <a:solidFill>
              <a:srgbClr val="0F283E"/>
            </a:solidFill>
            <a:latin typeface="Open Sans Light"/>
          </a:endParaRPr>
        </a:p>
      </c:txPr>
    </c:legend>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8"/>
            <c:invertIfNegative val="0"/>
            <c:spPr>
              <a:solidFill>
                <a:srgbClr val="C0C0C0"/>
              </a:solidFill>
            </c:spPr>
          </c:dPt>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Sheet1!$A$2:$A$10</c:f>
              <c:strCache>
                <c:ptCount val="9"/>
                <c:pt idx="0">
                  <c:v>Paper and paperboard</c:v>
                </c:pt>
                <c:pt idx="1">
                  <c:v>Food, yard trimmings, and inorganic wastes</c:v>
                </c:pt>
                <c:pt idx="2">
                  <c:v>Metals</c:v>
                </c:pt>
                <c:pt idx="3">
                  <c:v>Glass</c:v>
                </c:pt>
                <c:pt idx="4">
                  <c:v>Wood</c:v>
                </c:pt>
                <c:pt idx="5">
                  <c:v>Plastics</c:v>
                </c:pt>
                <c:pt idx="6">
                  <c:v>Textiles</c:v>
                </c:pt>
                <c:pt idx="7">
                  <c:v>Rubber and leather</c:v>
                </c:pt>
                <c:pt idx="8">
                  <c:v>Other*</c:v>
                </c:pt>
              </c:strCache>
            </c:strRef>
          </c:cat>
          <c:val>
            <c:numRef>
              <c:f>Sheet1!$B$2:$B$10</c:f>
              <c:numCache>
                <c:ptCount val="9"/>
                <c:pt idx="0">
                  <c:v>44.17</c:v>
                </c:pt>
                <c:pt idx="1">
                  <c:v>24.42</c:v>
                </c:pt>
                <c:pt idx="2">
                  <c:v>8.33</c:v>
                </c:pt>
                <c:pt idx="3">
                  <c:v>3.03</c:v>
                </c:pt>
                <c:pt idx="4">
                  <c:v>3</c:v>
                </c:pt>
                <c:pt idx="5">
                  <c:v>2.96</c:v>
                </c:pt>
                <c:pt idx="6">
                  <c:v>2.57</c:v>
                </c:pt>
                <c:pt idx="7">
                  <c:v>1.67</c:v>
                </c:pt>
                <c:pt idx="8">
                  <c:v>1.45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Sheet1!$A$2:$A$14</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Sheet1!$B$2:$B$14</c:f>
              <c:numCache>
                <c:ptCount val="13"/>
                <c:pt idx="0">
                  <c:v>652.48</c:v>
                </c:pt>
                <c:pt idx="1">
                  <c:v>812.01</c:v>
                </c:pt>
                <c:pt idx="2">
                  <c:v>830.18</c:v>
                </c:pt>
                <c:pt idx="3">
                  <c:v>832.39</c:v>
                </c:pt>
                <c:pt idx="4">
                  <c:v>854.38</c:v>
                </c:pt>
                <c:pt idx="5">
                  <c:v>971.81</c:v>
                </c:pt>
                <c:pt idx="6">
                  <c:v>1009.76</c:v>
                </c:pt>
                <c:pt idx="7">
                  <c:v>1020.53</c:v>
                </c:pt>
                <c:pt idx="8">
                  <c:v>1136.06</c:v>
                </c:pt>
                <c:pt idx="9">
                  <c:v>1165.08</c:v>
                </c:pt>
                <c:pt idx="10">
                  <c:v>1199.1</c:v>
                </c:pt>
                <c:pt idx="11">
                  <c:v>1322.1</c:v>
                </c:pt>
                <c:pt idx="12">
                  <c:v>1006.7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in million pounds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2017</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strRef>
              <c:f>Sheet1!$A$2:$A$7</c:f>
              <c:strCache>
                <c:ptCount val="6"/>
                <c:pt idx="0">
                  <c:v>Polyethylene clear film</c:v>
                </c:pt>
                <c:pt idx="1">
                  <c:v>Polyethylene retail bags and film</c:v>
                </c:pt>
                <c:pt idx="2">
                  <c:v>Polyethylene agricultural film</c:v>
                </c:pt>
                <c:pt idx="3">
                  <c:v>Polyethylene colored film</c:v>
                </c:pt>
                <c:pt idx="4">
                  <c:v>Curbside</c:v>
                </c:pt>
                <c:pt idx="5">
                  <c:v>Other</c:v>
                </c:pt>
              </c:strCache>
            </c:strRef>
          </c:cat>
          <c:val>
            <c:numRef>
              <c:f>Sheet1!$B$2:$B$7</c:f>
              <c:numCache>
                <c:ptCount val="6"/>
                <c:pt idx="0">
                  <c:v>392.9</c:v>
                </c:pt>
                <c:pt idx="1">
                  <c:v>225</c:v>
                </c:pt>
                <c:pt idx="2">
                  <c:v>164.2</c:v>
                </c:pt>
                <c:pt idx="3">
                  <c:v>149.2</c:v>
                </c:pt>
                <c:pt idx="4">
                  <c:v>18.3</c:v>
                </c:pt>
                <c:pt idx="5">
                  <c:v>57.1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in million pounds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3"/>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4"/>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5"/>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6"/>
              <c:numFmt formatCode="#,##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7"/>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8"/>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9"/>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0"/>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1"/>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dLbl>
              <c:idx val="12"/>
              <c:numFmt formatCode="#,##0.0" sourceLinked="0"/>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
            <c:txPr>
              <a:bodyPr/>
              <a:p>
                <a:pPr>
                  <a:defRPr sz="1000" b="0" smtId="4294967295">
                    <a:solidFill>
                      <a:srgbClr val="0F283E"/>
                    </a:solidFill>
                    <a:latin typeface="Open Sans Light"/>
                  </a:defRPr>
                </a:pPr>
                <a:endParaRPr sz="1000" b="0" smtId="4294967295">
                  <a:solidFill>
                    <a:srgbClr val="0F283E"/>
                  </a:solidFill>
                  <a:latin typeface="Open Sans Light"/>
                </a:endParaRPr>
              </a:p>
            </c:txPr>
            <c:showLegendKey val="0"/>
            <c:showVal val="1"/>
            <c:showCatName val="0"/>
            <c:showSerName val="0"/>
            <c:showPercent val="0"/>
            <c:showBubbleSize val="0"/>
            <c:extLst/>
          </c:dLbls>
          <c:cat>
            <c:numRef>
              <c:f>Sheet1!$A$2:$A$14</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Sheet1!$B$2:$B$14</c:f>
              <c:numCache>
                <c:ptCount val="13"/>
                <c:pt idx="0">
                  <c:v>468.8</c:v>
                </c:pt>
                <c:pt idx="1">
                  <c:v>590.9</c:v>
                </c:pt>
                <c:pt idx="2">
                  <c:v>367.6</c:v>
                </c:pt>
                <c:pt idx="3">
                  <c:v>362.4</c:v>
                </c:pt>
                <c:pt idx="4">
                  <c:v>363.7</c:v>
                </c:pt>
                <c:pt idx="5">
                  <c:v>515.8</c:v>
                </c:pt>
                <c:pt idx="6">
                  <c:v>583</c:v>
                </c:pt>
                <c:pt idx="7">
                  <c:v>418.6</c:v>
                </c:pt>
                <c:pt idx="8">
                  <c:v>479.7</c:v>
                </c:pt>
                <c:pt idx="9">
                  <c:v>519.4</c:v>
                </c:pt>
                <c:pt idx="10">
                  <c:v>576.6</c:v>
                </c:pt>
                <c:pt idx="11">
                  <c:v>617.7</c:v>
                </c:pt>
                <c:pt idx="12">
                  <c:v>629.1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1000" b="0">
                    <a:solidFill>
                      <a:srgbClr val="0F283E"/>
                    </a:solidFill>
                    <a:latin typeface="Open Sans Light"/>
                  </a:rPr>
                  <a:t>Volume in million pounds</a:t>
                </a:r>
              </a:p>
            </c:rich>
          </c:tx>
          <c:overlay val="0"/>
        </c:title>
        <c:numFmt formatCode="General" sourceLinked="1"/>
        <c:majorTickMark val="none"/>
        <c:minorTickMark val="none"/>
        <c:tickLblPos val="low"/>
        <c:spPr>
          <a:ln>
            <a:noFill/>
          </a:ln>
        </c:spPr>
        <c:txPr>
          <a:bodyPr/>
          <a:p>
            <a:pPr>
              <a:defRPr sz="1000" b="0" smtId="4294967295">
                <a:solidFill>
                  <a:srgbClr val="0F283E"/>
                </a:solidFill>
                <a:latin typeface="Open Sans Light"/>
              </a:defRPr>
            </a:pPr>
            <a:endParaRPr sz="1000" b="0" smtId="4294967295">
              <a:solidFill>
                <a:srgbClr val="0F283E"/>
              </a:solidFill>
              <a:latin typeface="Open Sans Light"/>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wmf"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41C48463-9928-4D28-92C2-40C56CEF0E6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694BAD07-B1FF-4E7C-A19F-7744CF09C10F}"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0A1A3E02-2BDF-4AED-8374-2E468F75C4FC}"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E58CE850-F296-4489-B737-5FB22FF90DD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D8CD4BD6-11F9-4ABA-98E7-EDEAA6C29D45}"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B76568EF-03DC-4941-9BAC-F702121300C8}"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0975A26-0AF2-46A3-BDC7-FCBFBD4C1650}"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8A602338-0F5E-4676-8B97-85D28B87CB2D}"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B73916A0-969E-40ED-8FCB-72E3290D9561}"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BCF087C1-18B5-41A6-B670-BE689F19F8F3}"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F2411FA9-25F0-462D-A27F-8B32AA0C5192}"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slide" Target="slide35.xml" TargetMode="Internal" /><Relationship Id="rId5" Type="http://schemas.openxmlformats.org/officeDocument/2006/relationships/hyperlink" Target="http://www.statista.com/statistics/946227/disposal-of-us-plastic-waste-weight"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4.xml" /><Relationship Id="rId5" Type="http://schemas.openxmlformats.org/officeDocument/2006/relationships/slide" Target="slide36.xml" TargetMode="Internal" /><Relationship Id="rId6" Type="http://schemas.openxmlformats.org/officeDocument/2006/relationships/hyperlink" Target="http://www.statista.com/statistics/443439/plastics-generation-in-us-municipal-solid-waste-stream-by-category"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5.xml" /><Relationship Id="rId5" Type="http://schemas.openxmlformats.org/officeDocument/2006/relationships/slide" Target="slide37.xml" TargetMode="Internal" /><Relationship Id="rId6" Type="http://schemas.openxmlformats.org/officeDocument/2006/relationships/hyperlink" Target="http://www.statista.com/statistics/892470/us-exports-plastic-waste-by-country"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6.xml" /><Relationship Id="rId5" Type="http://schemas.openxmlformats.org/officeDocument/2006/relationships/slide" Target="slide38.xml" TargetMode="Internal" /><Relationship Id="rId6" Type="http://schemas.openxmlformats.org/officeDocument/2006/relationships/hyperlink" Target="http://www.statista.com/statistics/503950/municipal-solid-waste-recovery-in-the-us-by-material"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7.xml" /><Relationship Id="rId5" Type="http://schemas.openxmlformats.org/officeDocument/2006/relationships/slide" Target="slide39.xml" TargetMode="Internal" /><Relationship Id="rId6" Type="http://schemas.openxmlformats.org/officeDocument/2006/relationships/hyperlink" Target="http://www.statista.com/statistics/621420/volume-of-postconsumer-film-recovered-for-recycling"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8.xml" /><Relationship Id="rId5" Type="http://schemas.openxmlformats.org/officeDocument/2006/relationships/slide" Target="slide40.xml" TargetMode="Internal" /><Relationship Id="rId6" Type="http://schemas.openxmlformats.org/officeDocument/2006/relationships/hyperlink" Target="http://www.statista.com/statistics/621424/volume-of-postconsumer-film-recovered-for-recycling-by-category"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9.xml" /><Relationship Id="rId5" Type="http://schemas.openxmlformats.org/officeDocument/2006/relationships/slide" Target="slide41.xml" TargetMode="Internal" /><Relationship Id="rId6" Type="http://schemas.openxmlformats.org/officeDocument/2006/relationships/hyperlink" Target="http://www.statista.com/statistics/830326/us-canada-volume-of-postconsumer-plastic-film-acquired-for-use"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0.xml" /><Relationship Id="rId5" Type="http://schemas.openxmlformats.org/officeDocument/2006/relationships/slide" Target="slide42.xml" TargetMode="Internal" /><Relationship Id="rId6" Type="http://schemas.openxmlformats.org/officeDocument/2006/relationships/hyperlink" Target="http://www.statista.com/statistics/830342/us-and-canada-share-of-plastic-film-recovered-for-reclaimers-by-type"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1.xml" /><Relationship Id="rId5" Type="http://schemas.openxmlformats.org/officeDocument/2006/relationships/slide" Target="slide43.xml" TargetMode="Internal" /><Relationship Id="rId6" Type="http://schemas.openxmlformats.org/officeDocument/2006/relationships/hyperlink" Target="http://www.statista.com/statistics/830365/us-distribution-of-reclaimed-postconsumer-plastic-film-by-end-use"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2.xml" /><Relationship Id="rId5" Type="http://schemas.openxmlformats.org/officeDocument/2006/relationships/slide" Target="slide44.xml" TargetMode="Internal" /><Relationship Id="rId6" Type="http://schemas.openxmlformats.org/officeDocument/2006/relationships/hyperlink" Target="http://www.statista.com/statistics/195332/us-plastics-bottle-manufacturing-gross-output-since-1998"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3.xml" /><Relationship Id="rId5" Type="http://schemas.openxmlformats.org/officeDocument/2006/relationships/slide" Target="slide45.xml" TargetMode="Internal" /><Relationship Id="rId6" Type="http://schemas.openxmlformats.org/officeDocument/2006/relationships/hyperlink" Target="http://www.statista.com/statistics/623553/plastic-bottle-recycling-rates-in-the-us-by-material-type"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4.xml" /><Relationship Id="rId5" Type="http://schemas.openxmlformats.org/officeDocument/2006/relationships/slide" Target="slide46.xml" TargetMode="Internal" /><Relationship Id="rId6" Type="http://schemas.openxmlformats.org/officeDocument/2006/relationships/hyperlink" Target="http://www.statista.com/statistics/207593/total-pet-containers-recycled-in-the-us" TargetMode="Externa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5.xml" /><Relationship Id="rId5" Type="http://schemas.openxmlformats.org/officeDocument/2006/relationships/slide" Target="slide47.xml" TargetMode="Internal" /><Relationship Id="rId6" Type="http://schemas.openxmlformats.org/officeDocument/2006/relationships/hyperlink" Target="http://www.statista.com/statistics/623528/us-domestic-recycled-hdpe-bottle-end-use-market-breakdown"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6.xml" /><Relationship Id="rId5" Type="http://schemas.openxmlformats.org/officeDocument/2006/relationships/image" Target="../media/image7.png" /><Relationship Id="rId6" Type="http://schemas.openxmlformats.org/officeDocument/2006/relationships/oleObject" Target="../embeddings/oleObject17.bin" TargetMode="Internal" /><Relationship Id="rId7" Type="http://schemas.openxmlformats.org/officeDocument/2006/relationships/image" Target="../media/image8.wmf" /><Relationship Id="rId8" Type="http://schemas.openxmlformats.org/officeDocument/2006/relationships/slide" Target="slide48.xml" TargetMode="Internal" /><Relationship Id="rId9" Type="http://schemas.openxmlformats.org/officeDocument/2006/relationships/hyperlink" Target="http://www.statista.com/statistics/622783/total-plastics-production-in-the-united-states-and-canada-by-resin"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7.xml" /><Relationship Id="rId5" Type="http://schemas.openxmlformats.org/officeDocument/2006/relationships/slide" Target="slide49.xml" TargetMode="Internal" /><Relationship Id="rId6" Type="http://schemas.openxmlformats.org/officeDocument/2006/relationships/hyperlink" Target="http://www.statista.com/statistics/625952/thermoplastic-resin-sales-and-captive-use-in-the-us-distribution-by-major-market"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8.xml" /><Relationship Id="rId5" Type="http://schemas.openxmlformats.org/officeDocument/2006/relationships/slide" Target="slide50.xml" TargetMode="Internal" /><Relationship Id="rId6" Type="http://schemas.openxmlformats.org/officeDocument/2006/relationships/hyperlink" Target="http://www.statista.com/statistics/811162/us-export-value-of-plastic-scrap-by-destination"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9.xml" /><Relationship Id="rId5" Type="http://schemas.openxmlformats.org/officeDocument/2006/relationships/slide" Target="slide51.xml" TargetMode="Internal" /><Relationship Id="rId6" Type="http://schemas.openxmlformats.org/officeDocument/2006/relationships/hyperlink" Target="http://www.statista.com/statistics/811171/us-export-volume-of-plastic-scrap-by-destination"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4.xml" TargetMode="Internal" /><Relationship Id="rId11" Type="http://schemas.openxmlformats.org/officeDocument/2006/relationships/slide" Target="slide15.xml" TargetMode="Internal" /><Relationship Id="rId12" Type="http://schemas.openxmlformats.org/officeDocument/2006/relationships/slide" Target="slide16.xml" TargetMode="Internal" /><Relationship Id="rId13" Type="http://schemas.openxmlformats.org/officeDocument/2006/relationships/slide" Target="slide17.xml" TargetMode="Internal" /><Relationship Id="rId14" Type="http://schemas.openxmlformats.org/officeDocument/2006/relationships/slide" Target="slide18.xml" TargetMode="Internal" /><Relationship Id="rId2" Type="http://schemas.openxmlformats.org/officeDocument/2006/relationships/image" Target="../media/image5.png" /><Relationship Id="rId3" Type="http://schemas.openxmlformats.org/officeDocument/2006/relationships/slide" Target="slide6.xml" TargetMode="Internal" /><Relationship Id="rId4" Type="http://schemas.openxmlformats.org/officeDocument/2006/relationships/slide" Target="slide7.xml" TargetMode="Internal" /><Relationship Id="rId5" Type="http://schemas.openxmlformats.org/officeDocument/2006/relationships/slide" Target="slide8.xml" TargetMode="Internal" /><Relationship Id="rId6" Type="http://schemas.openxmlformats.org/officeDocument/2006/relationships/slide" Target="slide9.xml" TargetMode="Internal" /><Relationship Id="rId7" Type="http://schemas.openxmlformats.org/officeDocument/2006/relationships/slide" Target="slide10.xml" TargetMode="Internal" /><Relationship Id="rId8" Type="http://schemas.openxmlformats.org/officeDocument/2006/relationships/slide" Target="slide11.xml" TargetMode="Internal" /><Relationship Id="rId9" Type="http://schemas.openxmlformats.org/officeDocument/2006/relationships/slide" Target="slide12.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66907/global-plastic-recycling-companies-by-company/" TargetMode="External" /><Relationship Id="rId5" Type="http://schemas.openxmlformats.org/officeDocument/2006/relationships/slide" Target="slide6.xml" TargetMode="In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726724/weight-of-most-common-items-found-in-global-oceans/" TargetMode="External" /><Relationship Id="rId5" Type="http://schemas.openxmlformats.org/officeDocument/2006/relationships/slide" Target="slide7.xml" TargetMode="In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3940/percentage-of-us-municipal-solid-waste-generated-by-material/" TargetMode="External" /><Relationship Id="rId5" Type="http://schemas.openxmlformats.org/officeDocument/2006/relationships/slide" Target="slide8.xml" TargetMode="In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3950/municipal-solid-waste-recovery-in-the-us-by-material/" TargetMode="External" /><Relationship Id="rId5" Type="http://schemas.openxmlformats.org/officeDocument/2006/relationships/slide" Target="slide9.xml" TargetMode="In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946227/disposal-of-us-plastic-waste-weight/" TargetMode="External" /><Relationship Id="rId5" Type="http://schemas.openxmlformats.org/officeDocument/2006/relationships/slide" Target="slide10.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443439/plastics-generation-in-us-municipal-solid-waste-stream-by-category/" TargetMode="External" /><Relationship Id="rId5" Type="http://schemas.openxmlformats.org/officeDocument/2006/relationships/slide" Target="slide11.xml" TargetMode="In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92470/us-exports-plastic-waste-by-country/" TargetMode="External" /><Relationship Id="rId5" Type="http://schemas.openxmlformats.org/officeDocument/2006/relationships/slide" Target="slide12.xml"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503950/municipal-solid-waste-recovery-in-the-us-by-material/" TargetMode="External" /><Relationship Id="rId5" Type="http://schemas.openxmlformats.org/officeDocument/2006/relationships/slide" Target="slide14.xml"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1420/volume-of-postconsumer-film-recovered-for-recycling/" TargetMode="External" /><Relationship Id="rId5" Type="http://schemas.openxmlformats.org/officeDocument/2006/relationships/slide" Target="slide15.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28.xml" TargetMode="Internal" /><Relationship Id="rId11" Type="http://schemas.openxmlformats.org/officeDocument/2006/relationships/slide" Target="slide29.xml" TargetMode="Internal" /><Relationship Id="rId2" Type="http://schemas.openxmlformats.org/officeDocument/2006/relationships/image" Target="../media/image5.png" /><Relationship Id="rId3" Type="http://schemas.openxmlformats.org/officeDocument/2006/relationships/slide" Target="slide19.xml" TargetMode="Internal" /><Relationship Id="rId4" Type="http://schemas.openxmlformats.org/officeDocument/2006/relationships/slide" Target="slide21.xml" TargetMode="Internal" /><Relationship Id="rId5" Type="http://schemas.openxmlformats.org/officeDocument/2006/relationships/slide" Target="slide22.xml" TargetMode="Internal" /><Relationship Id="rId6" Type="http://schemas.openxmlformats.org/officeDocument/2006/relationships/slide" Target="slide23.xml" TargetMode="Internal" /><Relationship Id="rId7" Type="http://schemas.openxmlformats.org/officeDocument/2006/relationships/slide" Target="slide24.xml" TargetMode="Internal" /><Relationship Id="rId8" Type="http://schemas.openxmlformats.org/officeDocument/2006/relationships/slide" Target="slide26.xml" TargetMode="Internal" /><Relationship Id="rId9" Type="http://schemas.openxmlformats.org/officeDocument/2006/relationships/slide" Target="slide27.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1424/volume-of-postconsumer-film-recovered-for-recycling-by-category/" TargetMode="External" /><Relationship Id="rId5" Type="http://schemas.openxmlformats.org/officeDocument/2006/relationships/slide" Target="slide16.xml"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30326/us-canada-volume-of-postconsumer-plastic-film-acquired-for-use/" TargetMode="External" /><Relationship Id="rId5" Type="http://schemas.openxmlformats.org/officeDocument/2006/relationships/slide" Target="slide17.xml" TargetMode="In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30342/us-and-canada-share-of-plastic-film-recovered-for-reclaimers-by-type/" TargetMode="External" /><Relationship Id="rId5" Type="http://schemas.openxmlformats.org/officeDocument/2006/relationships/slide" Target="slide18.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30365/us-distribution-of-reclaimed-postconsumer-plastic-film-by-end-use/" TargetMode="External" /><Relationship Id="rId5" Type="http://schemas.openxmlformats.org/officeDocument/2006/relationships/slide" Target="slide19.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195332/us-plastics-bottle-manufacturing-gross-output-since-1998/" TargetMode="External" /><Relationship Id="rId5" Type="http://schemas.openxmlformats.org/officeDocument/2006/relationships/slide" Target="slide20.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3553/plastic-bottle-recycling-rates-in-the-us-by-material-type/" TargetMode="External" /><Relationship Id="rId5" Type="http://schemas.openxmlformats.org/officeDocument/2006/relationships/slide" Target="slide22.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207593/total-pet-containers-recycled-in-the-us/" TargetMode="External" /><Relationship Id="rId5" Type="http://schemas.openxmlformats.org/officeDocument/2006/relationships/slide" Target="slide23.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3528/us-domestic-recycled-hdpe-bottle-end-use-market-breakdown/" TargetMode="External" /><Relationship Id="rId5" Type="http://schemas.openxmlformats.org/officeDocument/2006/relationships/slide" Target="slide24.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2783/total-plastics-production-in-the-united-states-and-canada-by-resin/" TargetMode="External" /><Relationship Id="rId5" Type="http://schemas.openxmlformats.org/officeDocument/2006/relationships/slide" Target="slide25.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625952/thermoplastic-resin-sales-and-captive-use-in-the-us-distribution-by-major-market/" TargetMode="External" /><Relationship Id="rId5" Type="http://schemas.openxmlformats.org/officeDocument/2006/relationships/slide" Target="slide26.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emf" /><Relationship Id="rId4" Type="http://schemas.openxmlformats.org/officeDocument/2006/relationships/image" Target="../media/image4.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11162/us-export-value-of-plastic-scrap-by-destination/" TargetMode="External" /><Relationship Id="rId5" Type="http://schemas.openxmlformats.org/officeDocument/2006/relationships/slide" Target="slide28.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hyperlink" Target="http://www.statista.com/statistics/811171/us-export-volume-of-plastic-scrap-by-destination/" TargetMode="External" /><Relationship Id="rId5" Type="http://schemas.openxmlformats.org/officeDocument/2006/relationships/slide" Target="slide29.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slide" Target="slide31.xml" TargetMode="Internal" /><Relationship Id="rId5" Type="http://schemas.openxmlformats.org/officeDocument/2006/relationships/hyperlink" Target="http://www.statista.com/statistics/866907/global-plastic-recycling-companies-by-company"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1.xml" /><Relationship Id="rId5" Type="http://schemas.openxmlformats.org/officeDocument/2006/relationships/slide" Target="slide32.xml" TargetMode="Internal" /><Relationship Id="rId6" Type="http://schemas.openxmlformats.org/officeDocument/2006/relationships/hyperlink" Target="http://www.statista.com/statistics/726724/weight-of-most-common-items-found-in-global-oceans"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2.xml" /><Relationship Id="rId5" Type="http://schemas.openxmlformats.org/officeDocument/2006/relationships/slide" Target="slide33.xml" TargetMode="Internal" /><Relationship Id="rId6" Type="http://schemas.openxmlformats.org/officeDocument/2006/relationships/hyperlink" Target="http://www.statista.com/statistics/503940/percentage-of-us-municipal-solid-waste-generated-by-material"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emf" /><Relationship Id="rId4" Type="http://schemas.openxmlformats.org/officeDocument/2006/relationships/chart" Target="../charts/chart3.xml" /><Relationship Id="rId5" Type="http://schemas.openxmlformats.org/officeDocument/2006/relationships/slide" Target="slide34.xml" TargetMode="Internal" /><Relationship Id="rId6" Type="http://schemas.openxmlformats.org/officeDocument/2006/relationships/hyperlink" Target="http://www.statista.com/statistics/503950/municipal-solid-waste-recovery-in-the-us-by-material" TargetMode="Externa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0" y="0"/>
            <a:ext cx="12204001" cy="43704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Plastic waste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New Table"/>
          <p:cNvGraphicFramePr>
            <a:graphicFrameLocks noGrp="1"/>
          </p:cNvGraphicFramePr>
          <p:nvPr/>
        </p:nvGraphicFramePr>
        <p:xfrm>
          <a:off x="676800" y="1882800"/>
          <a:ext cx="10742400" cy="2438400"/>
        </p:xfrm>
        <a:graphic>
          <a:graphicData uri="http://schemas.openxmlformats.org/drawingml/2006/table">
            <a:tbl>
              <a:tblPr firstRow="1" bandRow="1">
                <a:tableStyleId>{5C22544A-7EE6-4342-B048-85BDC9FD1C3A}</a:tableStyleId>
              </a:tblPr>
              <a:tblGrid>
                <a:gridCol w="3337860"/>
                <a:gridCol w="1680960"/>
                <a:gridCol w="1528560"/>
                <a:gridCol w="2666460"/>
                <a:gridCol w="1528560"/>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Generation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Recycled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Combustion with energy recovery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Landfilled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6,830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6,670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1990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17,130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13,780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25,550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1,480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4,120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19,950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29,380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1,780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4,330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23,270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31,400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4,530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24,370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33,390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3,190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25,190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2015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34,500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3,140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5,350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26,010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1960 to 2015</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rPr>
              <a:t>page 31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American Chemistry Council; NAPCOR; </a:t>
            </a:r>
            <a:r>
              <a:rPr sz="800">
                <a:solidFill>
                  <a:srgbClr val="555555"/>
                </a:solidFill>
                <a:latin typeface="Open Sans"/>
                <a:hlinkClick r:id="rId5"/>
              </a:rPr>
              <a:t>ID 946227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6</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plastics in municipal solid waste in the U.S. from 1960 to 2015, by disposal (in 1,000 tons)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Weight of U.S. municipal solid plastic waste by disposal 1960-2015</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416050" y="1882800"/>
            <a:ext cx="326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Plastics generation in thousand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443439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7</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Plastics found in products in the U.S. municipal solid waste stream in 2017, by category (in 1,000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plastics generation by category 2017</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346200" y="1882800"/>
            <a:ext cx="340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Export volume in thousand metric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Worldwide, United States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Greenpeace (Unearthed); </a:t>
            </a:r>
            <a:r>
              <a:rPr sz="800">
                <a:solidFill>
                  <a:srgbClr val="555555"/>
                </a:solidFill>
                <a:latin typeface="Open Sans"/>
                <a:hlinkClick r:id="rId6"/>
              </a:rPr>
              <a:t>ID 892470</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Export volume of plastic waste from the U.S. from January to June 2017 to January to June 2018, by country (in 1,000 metric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Weight of U.S. plastic waste exports by country 2017-2018</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Recovered plastic material</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44650" y="1882800"/>
            <a:ext cx="2806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million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503950</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10</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solid waste recovered in the U.S. in 2017, by material (in of million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recovery by material 2017</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2005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Moore Recycling; </a:t>
            </a:r>
            <a:r>
              <a:rPr sz="800">
                <a:solidFill>
                  <a:srgbClr val="555555"/>
                </a:solidFill>
                <a:latin typeface="Open Sans"/>
                <a:hlinkClick r:id="rId6"/>
              </a:rPr>
              <a:t>ID 621420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11</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film recovered for recycling in the United States from 2005 to 2017 (in million pounds)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recovered postconsumer film volume 2005-2017</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More Recycling; </a:t>
            </a:r>
            <a:r>
              <a:rPr sz="800">
                <a:solidFill>
                  <a:srgbClr val="555555"/>
                </a:solidFill>
                <a:latin typeface="Open Sans"/>
                <a:hlinkClick r:id="rId6"/>
              </a:rPr>
              <a:t>ID 621424</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film recovered for recycling in the United States in 2017, by category (in million pounds)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recovered postconsumer film volume by category 2017</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2005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Moore Recycling; American Chemistry Council; </a:t>
            </a:r>
            <a:r>
              <a:rPr sz="800">
                <a:solidFill>
                  <a:srgbClr val="555555"/>
                </a:solidFill>
                <a:latin typeface="Open Sans"/>
                <a:hlinkClick r:id="rId6"/>
              </a:rPr>
              <a:t>ID 830326</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13</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plastic film acquired for use in the United States or Canada from 2005 to 2017 (in million pounds)*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&amp; Canada postconsumer plastic film acquired volume for consumption 2005-2017</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More Recycling; </a:t>
            </a:r>
            <a:r>
              <a:rPr sz="800">
                <a:solidFill>
                  <a:srgbClr val="555555"/>
                </a:solidFill>
                <a:latin typeface="Open Sans"/>
                <a:hlinkClick r:id="rId6"/>
              </a:rPr>
              <a:t>ID 830342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recovered plastic film consumed by reclaimers in the United States and Canada in 2017, by type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and Canada share of recovered plastic film consumption by type 2017</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Recovered plastic material</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More Recycling; </a:t>
            </a:r>
            <a:r>
              <a:rPr sz="800">
                <a:solidFill>
                  <a:srgbClr val="555555"/>
                </a:solidFill>
                <a:latin typeface="Open Sans"/>
                <a:hlinkClick r:id="rId6"/>
              </a:rPr>
              <a:t>ID 830365</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15</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Distribution of reclaimed postconsumer plastic film in the United States in 2017, by end use</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U.S. reclaimed postconsumer plastic film by end use 2017</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Table of Contents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Plastic bottles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bottles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BEA; </a:t>
            </a:r>
            <a:r>
              <a:rPr sz="800">
                <a:solidFill>
                  <a:srgbClr val="555555"/>
                </a:solidFill>
                <a:latin typeface="Open Sans"/>
                <a:hlinkClick r:id="rId6"/>
              </a:rPr>
              <a:t>ID 195332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17</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Plastic bottle manufacturing gross output in the United States from 1998 to 2016 (in million U.S. dollars)*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plastic bottle manufacturing gross output 1998-2016</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bottles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5298700" y="1882800"/>
            <a:ext cx="1498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Recycling rate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41</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a:t>
            </a:r>
            <a:r>
              <a:rPr sz="800">
                <a:solidFill>
                  <a:srgbClr val="555555"/>
                </a:solidFill>
                <a:latin typeface="Open Sans"/>
                <a:hlinkClick r:id="rId6"/>
              </a:rPr>
              <a:t>ID 623553</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18</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Rate of plastic bottles recycling in the U.S. in 2018, by material type</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plastic bottle recycling rates by material type 2018</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bottles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2000 to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42</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NAPCOR; Association of Plastic Recyclers; </a:t>
            </a:r>
            <a:r>
              <a:rPr sz="800">
                <a:solidFill>
                  <a:srgbClr val="555555"/>
                </a:solidFill>
                <a:latin typeface="Open Sans"/>
                <a:hlinkClick r:id="rId6"/>
              </a:rPr>
              <a:t>ID 207593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19</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PET bottles recycled in the U.S. from 2000 to 2017 (in million pounds)</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recycling of postconsumer bottles recycled 2010-2017</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bottles</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43</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Association of Plastic Recyclers; </a:t>
            </a:r>
            <a:r>
              <a:rPr sz="800">
                <a:solidFill>
                  <a:srgbClr val="555555"/>
                </a:solidFill>
                <a:latin typeface="Open Sans"/>
                <a:hlinkClick r:id="rId6"/>
              </a:rPr>
              <a:t>ID 623528</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20</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Distribution of domestic recycled high-density polyethylene bottle end use market in the United States in 2018</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domestic recycled HDPE bottle end use market share 2018</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Plastic resins and scraps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2"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resins and scraps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613300" y="5302800"/>
            <a:ext cx="10869400" cy="684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89664" y="53514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622783">
                  <p:embed/>
                </p:oleObj>
              </mc:Choice>
              <mc:Fallback>
                <p:oleObj showAsIcon="1" r:id="rId6" progId="Excel.Sheet.622783">
                  <p:embed/>
                  <p:pic>
                    <p:nvPicPr>
                      <p:cNvPr id="0" name="OLE substitute image"/>
                      <p:cNvPicPr/>
                      <p:nvPr/>
                    </p:nvPicPr>
                    <p:blipFill>
                      <a:blip r:embed="rId7"/>
                      <a:stretch>
                        <a:fillRect/>
                      </a:stretch>
                    </p:blipFill>
                    <p:spPr>
                      <a:xfrm>
                        <a:off x="9389664" y="5351400"/>
                        <a:ext cx="1868400" cy="532800"/>
                      </a:xfrm>
                      <a:prstGeom prst="rect">
                        <a:avLst/>
                      </a:prstGeom>
                    </p:spPr>
                  </p:pic>
                </p:oleObj>
              </mc:Fallback>
            </mc:AlternateContent>
          </a:graphicData>
        </a:graphic>
      </p:graphicFrame>
      <p:sp>
        <p:nvSpPr>
          <p:cNvPr id="6" name="New shape"/>
          <p:cNvSpPr/>
          <p:nvPr/>
        </p:nvSpPr>
        <p:spPr>
          <a:xfrm>
            <a:off x="4746250" y="1882800"/>
            <a:ext cx="2603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Production in million pounds</a:t>
            </a:r>
          </a:p>
        </p:txBody>
      </p:sp>
      <p:sp>
        <p:nvSpPr>
          <p:cNvPr id="7"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a:t>
            </a:r>
          </a:p>
          <a:p>
            <a:pPr algn="l"/>
            <a:r>
              <a:rPr sz="800">
                <a:solidFill>
                  <a:srgbClr val="555555"/>
                </a:solidFill>
                <a:latin typeface="Open Sans"/>
              </a:rPr>
              <a:t>Further information regarding this statistic can be found on </a:t>
            </a:r>
            <a:r>
              <a:rPr sz="800">
                <a:solidFill>
                  <a:srgbClr val="555555"/>
                </a:solidFill>
                <a:latin typeface="Open Sans"/>
                <a:hlinkClick r:id="rId8" action="ppaction://hlinksldjump"/>
              </a:rPr>
              <a:t>page 44</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Various sources (Vault Consulting); </a:t>
            </a:r>
            <a:r>
              <a:rPr sz="800">
                <a:solidFill>
                  <a:srgbClr val="555555"/>
                </a:solidFill>
                <a:latin typeface="Open Sans"/>
                <a:hlinkClick r:id="rId9"/>
              </a:rPr>
              <a:t>ID 622783</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22</a:t>
            </a:r>
          </a:p>
        </p:txBody>
      </p:sp>
      <p:sp>
        <p:nvSpPr>
          <p:cNvPr id="9"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Plastic production in the United States and Canada in 2018 by resin (in million pounds)*</a:t>
            </a:r>
          </a:p>
        </p:txBody>
      </p:sp>
      <p:sp>
        <p:nvSpPr>
          <p:cNvPr id="10"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and Canada plastic production by resin 2018</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resins and scraps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31950" y="1882800"/>
            <a:ext cx="2832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Share of sales and captive use</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45</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American Chemistry Council; </a:t>
            </a:r>
            <a:r>
              <a:rPr sz="800">
                <a:solidFill>
                  <a:srgbClr val="555555"/>
                </a:solidFill>
                <a:latin typeface="Open Sans"/>
                <a:hlinkClick r:id="rId6"/>
              </a:rPr>
              <a:t>ID 625952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Distribution of thermoplastic resin sales in the United States in 2018 by major markets*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distribution of thermoplastic resin sales by major markets 2018</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resins and scraps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784350" y="1882800"/>
            <a:ext cx="2527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Value in million U.S. dollars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46</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ISRI; US Census Bureau; US International Trade Commission; </a:t>
            </a:r>
            <a:r>
              <a:rPr sz="800">
                <a:solidFill>
                  <a:srgbClr val="555555"/>
                </a:solidFill>
                <a:latin typeface="Open Sans"/>
                <a:hlinkClick r:id="rId6"/>
              </a:rPr>
              <a:t>ID 811162</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24</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Value of plastic scrap exports from the United States in 2017, by select destination country (in million U.S. dollars)*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export value of plastic scrap by select country 2017</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Plastic resins and scraps</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12900" y="1882800"/>
            <a:ext cx="28702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Volume in thousand metric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47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ISRI; US Census Bureau; US International Trade Commission; </a:t>
            </a:r>
            <a:r>
              <a:rPr sz="800">
                <a:solidFill>
                  <a:srgbClr val="555555"/>
                </a:solidFill>
                <a:latin typeface="Open Sans"/>
                <a:hlinkClick r:id="rId6"/>
              </a:rPr>
              <a:t>ID 811171</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plastic scrap exports from the United States in 2017, by select destination country (in 1,000 metric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export volume of plastic scrap by select country 2017</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397400" y="1882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01</a:t>
            </a:r>
          </a:p>
        </p:txBody>
      </p:sp>
      <p:sp>
        <p:nvSpPr>
          <p:cNvPr id="5" name="New shape"/>
          <p:cNvSpPr/>
          <p:nvPr/>
        </p:nvSpPr>
        <p:spPr>
          <a:xfrm>
            <a:off x="676800" y="1882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Overview of plastic waste</a:t>
            </a:r>
          </a:p>
        </p:txBody>
      </p:sp>
      <p:sp>
        <p:nvSpPr>
          <p:cNvPr id="6"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02</a:t>
            </a:r>
          </a:p>
        </p:txBody>
      </p:sp>
      <p:sp>
        <p:nvSpPr>
          <p:cNvPr id="7" name="New shape"/>
          <p:cNvSpPr/>
          <p:nvPr/>
        </p:nvSpPr>
        <p:spPr>
          <a:xfrm>
            <a:off x="781200" y="22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Key data on global plastics recycling businesses by select country 2017</a:t>
            </a:r>
          </a:p>
        </p:txBody>
      </p:sp>
      <p:sp>
        <p:nvSpPr>
          <p:cNvPr id="8"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03</a:t>
            </a:r>
          </a:p>
        </p:txBody>
      </p:sp>
      <p:sp>
        <p:nvSpPr>
          <p:cNvPr id="9" name="New shape"/>
          <p:cNvSpPr/>
          <p:nvPr/>
        </p:nvSpPr>
        <p:spPr>
          <a:xfrm>
            <a:off x="781200" y="252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Global waste items found in oceans 2018</a:t>
            </a:r>
          </a:p>
        </p:txBody>
      </p:sp>
      <p:sp>
        <p:nvSpPr>
          <p:cNvPr id="10"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04</a:t>
            </a:r>
          </a:p>
        </p:txBody>
      </p:sp>
      <p:sp>
        <p:nvSpPr>
          <p:cNvPr id="11" name="New shape"/>
          <p:cNvSpPr/>
          <p:nvPr/>
        </p:nvSpPr>
        <p:spPr>
          <a:xfrm>
            <a:off x="781200" y="276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waste stream generation share by material 2017</a:t>
            </a:r>
          </a:p>
        </p:txBody>
      </p:sp>
      <p:sp>
        <p:nvSpPr>
          <p:cNvPr id="12"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05</a:t>
            </a:r>
          </a:p>
        </p:txBody>
      </p:sp>
      <p:sp>
        <p:nvSpPr>
          <p:cNvPr id="13" name="New shape"/>
          <p:cNvSpPr/>
          <p:nvPr/>
        </p:nvSpPr>
        <p:spPr>
          <a:xfrm>
            <a:off x="781200" y="300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waste stream recovery by material 2017</a:t>
            </a:r>
          </a:p>
        </p:txBody>
      </p:sp>
      <p:sp>
        <p:nvSpPr>
          <p:cNvPr id="14"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06</a:t>
            </a:r>
          </a:p>
        </p:txBody>
      </p:sp>
      <p:sp>
        <p:nvSpPr>
          <p:cNvPr id="15" name="New shape"/>
          <p:cNvSpPr/>
          <p:nvPr/>
        </p:nvSpPr>
        <p:spPr>
          <a:xfrm>
            <a:off x="781200" y="324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Weight of U.S. municipal solid plastic waste by disposal 1960-2015</a:t>
            </a:r>
          </a:p>
        </p:txBody>
      </p:sp>
      <p:sp>
        <p:nvSpPr>
          <p:cNvPr id="16"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07</a:t>
            </a:r>
          </a:p>
        </p:txBody>
      </p:sp>
      <p:sp>
        <p:nvSpPr>
          <p:cNvPr id="17" name="New shape"/>
          <p:cNvSpPr/>
          <p:nvPr/>
        </p:nvSpPr>
        <p:spPr>
          <a:xfrm>
            <a:off x="781200" y="3483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solid waste: plastics generation by category 2017</a:t>
            </a:r>
          </a:p>
        </p:txBody>
      </p:sp>
      <p:sp>
        <p:nvSpPr>
          <p:cNvPr id="18"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08</a:t>
            </a:r>
          </a:p>
        </p:txBody>
      </p:sp>
      <p:sp>
        <p:nvSpPr>
          <p:cNvPr id="19" name="New shape"/>
          <p:cNvSpPr/>
          <p:nvPr/>
        </p:nvSpPr>
        <p:spPr>
          <a:xfrm>
            <a:off x="781200" y="372374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Weight of U.S. plastic waste exports by country 2017-2018</a:t>
            </a:r>
          </a:p>
        </p:txBody>
      </p:sp>
      <p:sp>
        <p:nvSpPr>
          <p:cNvPr id="20" name="New shape"/>
          <p:cNvSpPr/>
          <p:nvPr/>
        </p:nvSpPr>
        <p:spPr>
          <a:xfrm>
            <a:off x="397400" y="4090741"/>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02</a:t>
            </a:r>
          </a:p>
        </p:txBody>
      </p:sp>
      <p:sp>
        <p:nvSpPr>
          <p:cNvPr id="21" name="New shape"/>
          <p:cNvSpPr/>
          <p:nvPr/>
        </p:nvSpPr>
        <p:spPr>
          <a:xfrm>
            <a:off x="676800" y="4090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Recovered plastic material</a:t>
            </a:r>
          </a:p>
        </p:txBody>
      </p:sp>
      <p:sp>
        <p:nvSpPr>
          <p:cNvPr id="22"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10</a:t>
            </a:r>
          </a:p>
        </p:txBody>
      </p:sp>
      <p:sp>
        <p:nvSpPr>
          <p:cNvPr id="23" name="New shape"/>
          <p:cNvSpPr/>
          <p:nvPr/>
        </p:nvSpPr>
        <p:spPr>
          <a:xfrm>
            <a:off x="781200" y="4491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municipal waste stream recovery by material 2017</a:t>
            </a:r>
          </a:p>
        </p:txBody>
      </p:sp>
      <p:sp>
        <p:nvSpPr>
          <p:cNvPr id="24"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11</a:t>
            </a:r>
          </a:p>
        </p:txBody>
      </p:sp>
      <p:sp>
        <p:nvSpPr>
          <p:cNvPr id="25" name="New shape"/>
          <p:cNvSpPr/>
          <p:nvPr/>
        </p:nvSpPr>
        <p:spPr>
          <a:xfrm>
            <a:off x="781200" y="473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recovered postconsumer film volume 2005-2017</a:t>
            </a:r>
          </a:p>
        </p:txBody>
      </p:sp>
      <p:sp>
        <p:nvSpPr>
          <p:cNvPr id="26"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2" action="ppaction://hlinksldjump"/>
              </a:rPr>
              <a:t>12</a:t>
            </a:r>
          </a:p>
        </p:txBody>
      </p:sp>
      <p:sp>
        <p:nvSpPr>
          <p:cNvPr id="27" name="New shape"/>
          <p:cNvSpPr/>
          <p:nvPr/>
        </p:nvSpPr>
        <p:spPr>
          <a:xfrm>
            <a:off x="781200" y="497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recovered postconsumer film volume by category 2017</a:t>
            </a:r>
          </a:p>
        </p:txBody>
      </p:sp>
      <p:sp>
        <p:nvSpPr>
          <p:cNvPr id="28"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3" action="ppaction://hlinksldjump"/>
              </a:rPr>
              <a:t>13</a:t>
            </a:r>
          </a:p>
        </p:txBody>
      </p:sp>
      <p:sp>
        <p:nvSpPr>
          <p:cNvPr id="29" name="New shape"/>
          <p:cNvSpPr/>
          <p:nvPr/>
        </p:nvSpPr>
        <p:spPr>
          <a:xfrm>
            <a:off x="781200" y="521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&amp; Canada postconsumer plastic film acquired volume for consumption 2005-2017</a:t>
            </a:r>
          </a:p>
        </p:txBody>
      </p:sp>
      <p:sp>
        <p:nvSpPr>
          <p:cNvPr id="30"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4" action="ppaction://hlinksldjump"/>
              </a:rPr>
              <a:t>14</a:t>
            </a:r>
          </a:p>
        </p:txBody>
      </p:sp>
      <p:sp>
        <p:nvSpPr>
          <p:cNvPr id="31" name="New shape"/>
          <p:cNvSpPr/>
          <p:nvPr/>
        </p:nvSpPr>
        <p:spPr>
          <a:xfrm>
            <a:off x="781200" y="5451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and Canada share of recovered plastic film consumption by type 2017</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References</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 Agency</a:t>
                      </a:r>
                      <a:r>
                        <a:rPr sz="800">
                          <a:solidFill>
                            <a:srgbClr val="0F283E"/>
                          </a:solidFill>
                          <a:latin typeface="Open Sans Light"/>
                        </a:rPr>
                        <a:t>; </a:t>
                      </a:r>
                      <a:r>
                        <a:rPr sz="800">
                          <a:solidFill>
                            <a:srgbClr val="0F283E"/>
                          </a:solidFill>
                          <a:latin typeface="Open Sans Light"/>
                        </a:rPr>
                        <a:t>OECD</a:t>
                      </a:r>
                      <a:r>
                        <a:rPr sz="800">
                          <a:solidFill>
                            <a:srgbClr val="0F283E"/>
                          </a:solidFill>
                          <a:latin typeface="Open Sans Light"/>
                        </a:rPr>
                        <a:t>; </a:t>
                      </a:r>
                      <a:r>
                        <a:rPr sz="800">
                          <a:solidFill>
                            <a:srgbClr val="0F283E"/>
                          </a:solidFill>
                          <a:latin typeface="Open Sans Light"/>
                        </a:rPr>
                        <a:t>GOV.UK</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 Agency</a:t>
                      </a:r>
                      <a:r>
                        <a:rPr sz="800">
                          <a:solidFill>
                            <a:srgbClr val="0F283E"/>
                          </a:solidFill>
                          <a:latin typeface="Open Sans Light"/>
                        </a:rPr>
                        <a:t>; </a:t>
                      </a:r>
                      <a:r>
                        <a:rPr sz="800">
                          <a:solidFill>
                            <a:srgbClr val="0F283E"/>
                          </a:solidFill>
                          <a:latin typeface="Open Sans Light"/>
                        </a:rPr>
                        <a:t>GOV.UK</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OECD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Improving Markets for Recycled Plastics, page 67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Key information on plastics recycling businesses worldwide in 2017, by select country</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Key data on global plastics recycling businesses by select country 2017</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Ocean Conservancy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Ocean Conservancy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Ocean Conservancy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International Coastal Cleanup 2019 Report, page 21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have been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Most common items found in the International Coastal Ocean Cleanup in 2018 (in 1,000s)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waste items found in oceans 2018</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Includes electrolytes in batteries and fluff pulp, feces, and urine in disposable diapers.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Distribution of municipal waste stream generated in the United States in 2017, by material</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generation share by material 2017</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Includes waste from residential, commercial and institutional sources.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solid waste recovered in the U.S. in 2017, by material (in of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recovery by material 2017</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r>
                        <a:rPr sz="800">
                          <a:solidFill>
                            <a:srgbClr val="0F283E"/>
                          </a:solidFill>
                          <a:latin typeface="Open Sans Light"/>
                        </a:rPr>
                        <a:t>; </a:t>
                      </a:r>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NAPCOR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r>
                        <a:rPr sz="800">
                          <a:solidFill>
                            <a:srgbClr val="0F283E"/>
                          </a:solidFill>
                          <a:latin typeface="Open Sans Light"/>
                        </a:rPr>
                        <a:t>; </a:t>
                      </a:r>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NAPCOR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1960 to 2015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epa.gov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plastics in municipal solid waste in the U.S. from 1960 to 2015, by disposal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Weight of U.S. municipal solid plastic waste by disposal 1960-2015</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2016 and 2017 Tables and Figures, pages 10-12</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were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Plastics found in products in the U.S. municipal solid waste stream in 2017, by category (in 1,000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solid waste: plastics generation by category 2017</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Greenpeace (Unearthed)</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Greenpeace (Unearthed)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Worldwide, 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Greenpeace (Unearthed)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May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unearthed.greenpeace.org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were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Export volume of plastic waste from the U.S. from January to June 2017 to January to June 2018, by country (in 1,000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Weight of U.S. plastic waste exports by country 2017-2018</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Environmental Protection Agency</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Advancing Sustainable Materials Management: 2017 Fact Sheet,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Includes waste from residential, commercial and institutional sources.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solid waste recovered in the U.S. in 2017, by material (in of million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recovery by material 2017</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2005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National Post-Consumer Plastic Bag &amp; Film Recycling Report, page 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have been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film recovered for recycling in the United States from 2005 to 2017 (in million pounds)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recovered postconsumer film volume 2005-2017</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3200">
                <a:solidFill>
                  <a:srgbClr val="0A85E6"/>
                </a:solidFill>
                <a:latin typeface="Open Sans Light"/>
              </a:rPr>
              <a:t>Table of Contents</a:t>
            </a:r>
          </a:p>
        </p:txBody>
      </p:sp>
      <p:sp>
        <p:nvSpPr>
          <p:cNvPr id="4"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3" action="ppaction://hlinksldjump"/>
              </a:rPr>
              <a:t>15</a:t>
            </a:r>
          </a:p>
        </p:txBody>
      </p:sp>
      <p:sp>
        <p:nvSpPr>
          <p:cNvPr id="5" name="New shape"/>
          <p:cNvSpPr/>
          <p:nvPr/>
        </p:nvSpPr>
        <p:spPr>
          <a:xfrm>
            <a:off x="781200" y="188280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Distribution of U.S. reclaimed postconsumer plastic film by end use 2017</a:t>
            </a:r>
          </a:p>
        </p:txBody>
      </p:sp>
      <p:sp>
        <p:nvSpPr>
          <p:cNvPr id="6" name="New shape"/>
          <p:cNvSpPr/>
          <p:nvPr/>
        </p:nvSpPr>
        <p:spPr>
          <a:xfrm>
            <a:off x="397400" y="224980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03</a:t>
            </a:r>
          </a:p>
        </p:txBody>
      </p:sp>
      <p:sp>
        <p:nvSpPr>
          <p:cNvPr id="7" name="New shape"/>
          <p:cNvSpPr/>
          <p:nvPr/>
        </p:nvSpPr>
        <p:spPr>
          <a:xfrm>
            <a:off x="676800" y="224980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Plastic bottles</a:t>
            </a:r>
          </a:p>
        </p:txBody>
      </p:sp>
      <p:sp>
        <p:nvSpPr>
          <p:cNvPr id="8"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4" action="ppaction://hlinksldjump"/>
              </a:rPr>
              <a:t>17</a:t>
            </a:r>
          </a:p>
        </p:txBody>
      </p:sp>
      <p:sp>
        <p:nvSpPr>
          <p:cNvPr id="9" name="New shape"/>
          <p:cNvSpPr/>
          <p:nvPr/>
        </p:nvSpPr>
        <p:spPr>
          <a:xfrm>
            <a:off x="781200" y="265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plastic bottle manufacturing gross output 1998-2016</a:t>
            </a:r>
          </a:p>
        </p:txBody>
      </p:sp>
      <p:sp>
        <p:nvSpPr>
          <p:cNvPr id="10"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5" action="ppaction://hlinksldjump"/>
              </a:rPr>
              <a:t>18</a:t>
            </a:r>
          </a:p>
        </p:txBody>
      </p:sp>
      <p:sp>
        <p:nvSpPr>
          <p:cNvPr id="11" name="New shape"/>
          <p:cNvSpPr/>
          <p:nvPr/>
        </p:nvSpPr>
        <p:spPr>
          <a:xfrm>
            <a:off x="781200" y="289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plastic bottle recycling rates by material type 2018</a:t>
            </a:r>
          </a:p>
        </p:txBody>
      </p:sp>
      <p:sp>
        <p:nvSpPr>
          <p:cNvPr id="12"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6" action="ppaction://hlinksldjump"/>
              </a:rPr>
              <a:t>19</a:t>
            </a:r>
          </a:p>
        </p:txBody>
      </p:sp>
      <p:sp>
        <p:nvSpPr>
          <p:cNvPr id="13" name="New shape"/>
          <p:cNvSpPr/>
          <p:nvPr/>
        </p:nvSpPr>
        <p:spPr>
          <a:xfrm>
            <a:off x="781200" y="313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recycling of postconsumer bottles recycled 2010-2017</a:t>
            </a:r>
          </a:p>
        </p:txBody>
      </p:sp>
      <p:sp>
        <p:nvSpPr>
          <p:cNvPr id="14"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7" action="ppaction://hlinksldjump"/>
              </a:rPr>
              <a:t>20</a:t>
            </a:r>
          </a:p>
        </p:txBody>
      </p:sp>
      <p:sp>
        <p:nvSpPr>
          <p:cNvPr id="15" name="New shape"/>
          <p:cNvSpPr/>
          <p:nvPr/>
        </p:nvSpPr>
        <p:spPr>
          <a:xfrm>
            <a:off x="781200" y="337074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domestic recycled HDPE bottle end use market share 2018</a:t>
            </a:r>
          </a:p>
        </p:txBody>
      </p:sp>
      <p:sp>
        <p:nvSpPr>
          <p:cNvPr id="16" name="New shape"/>
          <p:cNvSpPr/>
          <p:nvPr/>
        </p:nvSpPr>
        <p:spPr>
          <a:xfrm>
            <a:off x="397400" y="3737740"/>
            <a:ext cx="558800" cy="40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2000">
                <a:solidFill>
                  <a:srgbClr val="0F283E"/>
                </a:solidFill>
                <a:latin typeface="Open Sans Light"/>
              </a:rPr>
              <a:t>04</a:t>
            </a:r>
          </a:p>
        </p:txBody>
      </p:sp>
      <p:sp>
        <p:nvSpPr>
          <p:cNvPr id="17" name="New shape"/>
          <p:cNvSpPr/>
          <p:nvPr/>
        </p:nvSpPr>
        <p:spPr>
          <a:xfrm>
            <a:off x="676800" y="3737740"/>
            <a:ext cx="10742400" cy="337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spAutoFit/>
          </a:bodyPr>
          <a:lstStyle/>
          <a:p>
            <a:pPr algn="l">
              <a:spcAft>
                <a:spcPct val="20000"/>
              </a:spcAft>
            </a:pPr>
            <a:r>
              <a:rPr sz="1600">
                <a:solidFill>
                  <a:srgbClr val="0F283E"/>
                </a:solidFill>
                <a:latin typeface="Open Sans Light"/>
              </a:rPr>
              <a:t>Plastic resins and scraps</a:t>
            </a:r>
          </a:p>
        </p:txBody>
      </p:sp>
      <p:sp>
        <p:nvSpPr>
          <p:cNvPr id="18" name="New shape"/>
          <p:cNvSpPr/>
          <p:nvPr/>
        </p:nvSpPr>
        <p:spPr>
          <a:xfrm>
            <a:off x="781200" y="413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8" action="ppaction://hlinksldjump"/>
              </a:rPr>
              <a:t>22</a:t>
            </a:r>
          </a:p>
        </p:txBody>
      </p:sp>
      <p:sp>
        <p:nvSpPr>
          <p:cNvPr id="19" name="New shape"/>
          <p:cNvSpPr/>
          <p:nvPr/>
        </p:nvSpPr>
        <p:spPr>
          <a:xfrm>
            <a:off x="781200" y="413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and Canada plastic production by resin 2018</a:t>
            </a:r>
          </a:p>
        </p:txBody>
      </p:sp>
      <p:sp>
        <p:nvSpPr>
          <p:cNvPr id="20" name="New shape"/>
          <p:cNvSpPr/>
          <p:nvPr/>
        </p:nvSpPr>
        <p:spPr>
          <a:xfrm>
            <a:off x="781200" y="437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9" action="ppaction://hlinksldjump"/>
              </a:rPr>
              <a:t>23</a:t>
            </a:r>
          </a:p>
        </p:txBody>
      </p:sp>
      <p:sp>
        <p:nvSpPr>
          <p:cNvPr id="21" name="New shape"/>
          <p:cNvSpPr/>
          <p:nvPr/>
        </p:nvSpPr>
        <p:spPr>
          <a:xfrm>
            <a:off x="781200" y="437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distribution of thermoplastic resin sales by major markets 2018</a:t>
            </a:r>
          </a:p>
        </p:txBody>
      </p:sp>
      <p:sp>
        <p:nvSpPr>
          <p:cNvPr id="22" name="New shape"/>
          <p:cNvSpPr/>
          <p:nvPr/>
        </p:nvSpPr>
        <p:spPr>
          <a:xfrm>
            <a:off x="781200" y="461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0" action="ppaction://hlinksldjump"/>
              </a:rPr>
              <a:t>24</a:t>
            </a:r>
          </a:p>
        </p:txBody>
      </p:sp>
      <p:sp>
        <p:nvSpPr>
          <p:cNvPr id="23" name="New shape"/>
          <p:cNvSpPr/>
          <p:nvPr/>
        </p:nvSpPr>
        <p:spPr>
          <a:xfrm>
            <a:off x="781200" y="4618680"/>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export value of plastic scrap by select country 2017</a:t>
            </a:r>
          </a:p>
        </p:txBody>
      </p:sp>
      <p:sp>
        <p:nvSpPr>
          <p:cNvPr id="24" name="New shape"/>
          <p:cNvSpPr/>
          <p:nvPr/>
        </p:nvSpPr>
        <p:spPr>
          <a:xfrm>
            <a:off x="781200" y="485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r">
              <a:spcAft>
                <a:spcPct val="20000"/>
              </a:spcAft>
            </a:pPr>
            <a:r>
              <a:rPr sz="1000">
                <a:solidFill>
                  <a:srgbClr val="0F283E"/>
                </a:solidFill>
                <a:latin typeface="Open Sans Light"/>
                <a:hlinkClick r:id="rId11" action="ppaction://hlinksldjump"/>
              </a:rPr>
              <a:t>25</a:t>
            </a:r>
          </a:p>
        </p:txBody>
      </p:sp>
      <p:sp>
        <p:nvSpPr>
          <p:cNvPr id="25" name="New shape"/>
          <p:cNvSpPr/>
          <p:nvPr/>
        </p:nvSpPr>
        <p:spPr>
          <a:xfrm>
            <a:off x="781200" y="4858681"/>
            <a:ext cx="107424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a:solidFill>
                  <a:srgbClr val="0F283E"/>
                </a:solidFill>
                <a:latin typeface="Open Sans Light"/>
              </a:rPr>
              <a:t>U.S. export volume of plastic scrap by select country 2017</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National Post-Consumer Plastic Bag &amp; Film Recycling Report, page 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have been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film recovered for recycling in the United States in 2017, by category (in million pounds)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recovered postconsumer film volume by category 2017</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r>
                        <a:rPr sz="800">
                          <a:solidFill>
                            <a:srgbClr val="0F283E"/>
                          </a:solidFill>
                          <a:latin typeface="Open Sans Light"/>
                        </a:rPr>
                        <a:t>; </a:t>
                      </a:r>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r>
                        <a:rPr sz="800">
                          <a:solidFill>
                            <a:srgbClr val="0F283E"/>
                          </a:solidFill>
                          <a:latin typeface="Open Sans Light"/>
                        </a:rPr>
                        <a:t>; </a:t>
                      </a:r>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2005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Moore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National Post-Consumer Plastic Bag &amp; Film Recycling Report, page 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postconsumer plastic film acquired for use in the United States or Canada from 2005 to 2017 (in million pounds)*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&amp; Canada postconsumer plastic film acquired volume for consumption 2005-2017</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38</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National Post-Consumer Plastic Bag &amp; Film Recycling Report, page 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Share of recovered plastic film consumed by reclaimers in the United States and Canada in 2017, by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and Canada share of recovered plastic film consumption by type 2017</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39</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More Recycling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July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 National Post-Consumer Plastic Bag &amp; Film Recycling Report, page 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Distribution of reclaimed postconsumer plastic film in the United States in 2017, by end use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Distribution of U.S. reclaimed postconsumer plastic film by end use 2017</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40</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1998 to 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bea.gov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All figures in current U.S. dollars. Figures for 2014 and 2015 were updated in the 2017 edition of the report. All data was revised under the 2014 Comprehensive Revision of the Industry Economic Accounts.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Plastic bottle manufacturing gross output in the United States from 1998 to 2016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plastic bottle manufacturing gross output 1998-2016</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41</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NAPCOR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 United States National Postconsumer Plastic Bottle Recycling Report, page 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PET: polyethylene terephthalate HDPE: high-density polyethylene PVC: polyvinyl chloride LDPE: low-density polyethylene PP: polypropylene * The majority of PVC and LDPE recycled were as part of commingled bottle and container bales. ** About 3% of polypropylene bottles were deliberately collected for recycling as polypropylene bottles and not mixed material.</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20000"/>
          </a:bodyPr>
          <a:lstStyle/>
          <a:p>
            <a:pPr algn="l">
              <a:lnSpc>
                <a:spcPct val="100000"/>
              </a:lnSpc>
              <a:spcAft>
                <a:spcPct val="20000"/>
              </a:spcAft>
            </a:pPr>
            <a:r>
              <a:rPr sz="3200">
                <a:solidFill>
                  <a:srgbClr val="0A85E6"/>
                </a:solidFill>
                <a:latin typeface="Open Sans Light"/>
              </a:rPr>
              <a:t>Rate of plastic bottles recycling in the U.S. in 2018, by material type</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plastic bottle recycling rates by material type 2018</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42</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NAPCOR</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NAPCOR</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2000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NAPCOR</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November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Report on Postconsumer PET Container Recycling Activity in 2017, page 20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lnSpcReduction="20000"/>
          </a:bodyPr>
          <a:lstStyle/>
          <a:p>
            <a:pPr algn="l">
              <a:lnSpc>
                <a:spcPct val="100000"/>
              </a:lnSpc>
              <a:spcAft>
                <a:spcPct val="20000"/>
              </a:spcAft>
            </a:pPr>
            <a:r>
              <a:rPr sz="3200">
                <a:solidFill>
                  <a:srgbClr val="0A85E6"/>
                </a:solidFill>
                <a:latin typeface="Open Sans Light"/>
              </a:rPr>
              <a:t>PET bottles recycled in the U.S. from 2000 to 2017 (in million pounds)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recycling of postconsumer bottles recycled 2010-2017</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43</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71272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Association of Plastic Recyclers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December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 United States National Postconsumer Plastic Bottle Recycling Report, page 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n.a.</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Distribution of domestic recycled high-density polyethylene bottle end use market in the United States in 2018</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domestic recycled HDPE bottle end use market share 2018</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44</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Various sources (Vault Consulting)</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r>
                        <a:rPr sz="800">
                          <a:solidFill>
                            <a:srgbClr val="0F283E"/>
                          </a:solidFill>
                          <a:latin typeface="Open Sans Light"/>
                        </a:rPr>
                        <a:t>; </a:t>
                      </a:r>
                      <a:r>
                        <a:rPr sz="800">
                          <a:solidFill>
                            <a:srgbClr val="0F283E"/>
                          </a:solidFill>
                          <a:latin typeface="Open Sans Light"/>
                        </a:rPr>
                        <a:t>Various sources (Vault Consulting)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2019 Resin Review</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Production data include the U.S. and Canada for ABS, SAN, PVC, polypropylene, thermoplastic polyester, phenolic, urea, and melamine. ** Not reported, included in the "other thermosets" category, which also includes polyurethanes (TDI, MDI, and polyols), phenolic, urea, melamine, unsaturated polyester, and other thermosets. *** Not reported, included in the "other thermoplastics" category, which also includes PET, ABS, engineering resins, SB Latex and other thermoplastics.</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Plastic production in the United States and Canada in 2018 by resin (in million pounds)*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and Canada plastic production by resin 2018</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45</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American Chemistry Council</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2019 Resin Review</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 Sales and captive use. Includes low density polyethylene, linear low-density polyethylene, high density polyethylene, polypropylene, polystyrene, expandable polystyrene, and polyvinyl chloride. The combined total weight of the sales and captive use of all of these thermoplastic resins amounted to 84,645 million pounds in 2018.</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Distribution of thermoplastic resin sales in the United States in 2018 by major markets*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distribution of thermoplastic resin sales by major markets 2018</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 name="New shape"/>
          <p:cNvSpPr/>
          <p:nvPr/>
        </p:nvSpPr>
        <p:spPr>
          <a:xfrm>
            <a:off x="9939600" y="6141600"/>
            <a:ext cx="1501200" cy="306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p:cNvSpPr/>
          <p:nvPr/>
        </p:nvSpPr>
        <p:spPr>
          <a:xfrm>
            <a:off x="763200" y="5986800"/>
            <a:ext cx="10692000" cy="32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8370001" y="-3600"/>
            <a:ext cx="3823200" cy="4536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676800" y="4874400"/>
            <a:ext cx="10814400" cy="10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200">
                <a:solidFill>
                  <a:srgbClr val="0F283E"/>
                </a:solidFill>
                <a:latin typeface="Open Sans"/>
              </a:rPr>
              <a:t>Overview of plastic waste</a:t>
            </a:r>
          </a:p>
        </p:txBody>
      </p:sp>
      <p:sp>
        <p:nvSpPr>
          <p:cNvPr id="3" name="New shape"/>
          <p:cNvSpPr/>
          <p:nvPr/>
        </p:nvSpPr>
        <p:spPr>
          <a:xfrm>
            <a:off x="676800" y="4564800"/>
            <a:ext cx="3186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ctr">
            <a:normAutofit/>
          </a:bodyPr>
          <a:lstStyle/>
          <a:p>
            <a:pPr algn="l">
              <a:lnSpc>
                <a:spcPct val="100000"/>
              </a:lnSpc>
              <a:spcAft>
                <a:spcPct val="20000"/>
              </a:spcAft>
            </a:pPr>
            <a:r>
              <a:rPr sz="1400" b="1">
                <a:solidFill>
                  <a:srgbClr val="0A85E6"/>
                </a:solidFill>
                <a:latin typeface="Open Sans"/>
              </a:rPr>
              <a:t>PLASTIC WASTE IN THE U.S.</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46</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a:t>
                      </a:r>
                      <a:r>
                        <a:rPr sz="800">
                          <a:solidFill>
                            <a:srgbClr val="0F283E"/>
                          </a:solidFill>
                          <a:latin typeface="Open Sans Light"/>
                        </a:rPr>
                        <a:t>; </a:t>
                      </a:r>
                      <a:r>
                        <a:rPr sz="800">
                          <a:solidFill>
                            <a:srgbClr val="0F283E"/>
                          </a:solidFill>
                          <a:latin typeface="Open Sans Light"/>
                        </a:rPr>
                        <a:t>US Census Bureau</a:t>
                      </a:r>
                      <a:r>
                        <a:rPr sz="800">
                          <a:solidFill>
                            <a:srgbClr val="0F283E"/>
                          </a:solidFill>
                          <a:latin typeface="Open Sans Light"/>
                        </a:rPr>
                        <a:t>; </a:t>
                      </a:r>
                      <a:r>
                        <a:rPr sz="800">
                          <a:solidFill>
                            <a:srgbClr val="0F283E"/>
                          </a:solidFill>
                          <a:latin typeface="Open Sans Light"/>
                        </a:rPr>
                        <a:t>US International Trade Commission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US Census Bureau</a:t>
                      </a:r>
                      <a:r>
                        <a:rPr sz="800">
                          <a:solidFill>
                            <a:srgbClr val="0F283E"/>
                          </a:solidFill>
                          <a:latin typeface="Open Sans Light"/>
                        </a:rPr>
                        <a:t>; </a:t>
                      </a:r>
                      <a:r>
                        <a:rPr sz="800">
                          <a:solidFill>
                            <a:srgbClr val="0F283E"/>
                          </a:solidFill>
                          <a:latin typeface="Open Sans Light"/>
                        </a:rPr>
                        <a:t>US International Trade Commission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isri.org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have been rounded. * Based on free alongside ship (f.a.s.) value.</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Value of plastic scrap exports from the United States in 2017, by select destination country (in million U.S. dollars)*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export value of plastic scrap by select country 2017</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1"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47</a:t>
            </a:r>
          </a:p>
        </p:txBody>
      </p:sp>
      <p:sp>
        <p:nvSpPr>
          <p:cNvPr id="4" name="New shape"/>
          <p:cNvSpPr/>
          <p:nvPr/>
        </p:nvSpPr>
        <p:spPr>
          <a:xfrm flipH="1">
            <a:off x="6048000" y="1882800"/>
            <a:ext cx="0" cy="4104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882800"/>
          <a:ext cx="5334000" cy="25908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000" b="1">
                          <a:solidFill>
                            <a:srgbClr val="0F283E"/>
                          </a:solidFill>
                          <a:latin typeface="Open Sans Light"/>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800">
                          <a:solidFill>
                            <a:srgbClr val="0F283E"/>
                          </a:solidFill>
                          <a:latin typeface="Open Sans Light"/>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a:t>
                      </a:r>
                      <a:r>
                        <a:rPr sz="800">
                          <a:solidFill>
                            <a:srgbClr val="0F283E"/>
                          </a:solidFill>
                          <a:latin typeface="Open Sans Light"/>
                        </a:rPr>
                        <a:t>; </a:t>
                      </a:r>
                      <a:r>
                        <a:rPr sz="800">
                          <a:solidFill>
                            <a:srgbClr val="0F283E"/>
                          </a:solidFill>
                          <a:latin typeface="Open Sans Light"/>
                        </a:rPr>
                        <a:t>US Census Bureau</a:t>
                      </a:r>
                      <a:r>
                        <a:rPr sz="800">
                          <a:solidFill>
                            <a:srgbClr val="0F283E"/>
                          </a:solidFill>
                          <a:latin typeface="Open Sans Light"/>
                        </a:rPr>
                        <a:t>; </a:t>
                      </a:r>
                      <a:r>
                        <a:rPr sz="800">
                          <a:solidFill>
                            <a:srgbClr val="0F283E"/>
                          </a:solidFill>
                          <a:latin typeface="Open Sans Light"/>
                        </a:rPr>
                        <a:t>US International Trade Commission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US Census Bureau</a:t>
                      </a:r>
                      <a:r>
                        <a:rPr sz="800">
                          <a:solidFill>
                            <a:srgbClr val="0F283E"/>
                          </a:solidFill>
                          <a:latin typeface="Open Sans Light"/>
                        </a:rPr>
                        <a:t>; </a:t>
                      </a:r>
                      <a:r>
                        <a:rPr sz="800">
                          <a:solidFill>
                            <a:srgbClr val="0F283E"/>
                          </a:solidFill>
                          <a:latin typeface="Open Sans Light"/>
                        </a:rPr>
                        <a:t>US International Trade Commission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i="1">
                          <a:solidFill>
                            <a:srgbClr val="0F283E"/>
                          </a:solidFill>
                          <a:latin typeface="Open Sans Light"/>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February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800">
                          <a:solidFill>
                            <a:srgbClr val="0F283E"/>
                          </a:solidFill>
                          <a:latin typeface="Open Sans Light"/>
                        </a:rPr>
                        <a:t>isri.org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800">
                          <a:solidFill>
                            <a:srgbClr val="0F283E"/>
                          </a:solidFill>
                          <a:latin typeface="Open Sans Light"/>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800">
                          <a:solidFill>
                            <a:srgbClr val="0F283E"/>
                          </a:solidFill>
                          <a:latin typeface="Open Sans Light"/>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138000" y="5989975"/>
            <a:ext cx="5281200" cy="36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800">
                <a:solidFill>
                  <a:srgbClr val="0F283E"/>
                </a:solidFill>
                <a:latin typeface="Open Sans Light"/>
                <a:hlinkClick r:id="rId5" action="ppaction://hlinksldjump"/>
              </a:rPr>
              <a:t>Back to statistic</a:t>
            </a:r>
          </a:p>
        </p:txBody>
      </p:sp>
      <p:sp>
        <p:nvSpPr>
          <p:cNvPr id="7" name="New shape"/>
          <p:cNvSpPr/>
          <p:nvPr/>
        </p:nvSpPr>
        <p:spPr>
          <a:xfrm>
            <a:off x="6138000" y="1882800"/>
            <a:ext cx="5281200" cy="410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lstStyle/>
          <a:p>
            <a:pPr algn="l">
              <a:spcAft>
                <a:spcPct val="20000"/>
              </a:spcAft>
            </a:pPr>
            <a:r>
              <a:rPr sz="1000" b="1">
                <a:solidFill>
                  <a:srgbClr val="0F283E"/>
                </a:solidFill>
                <a:latin typeface="Open Sans Light"/>
              </a:rPr>
              <a:t>Notes:</a:t>
            </a:r>
          </a:p>
          <a:p>
            <a:pPr algn="l"/>
            <a:endParaRPr sz="800">
              <a:solidFill>
                <a:srgbClr val="0F283E"/>
              </a:solidFill>
              <a:latin typeface="Open Sans Light"/>
            </a:endParaRPr>
          </a:p>
          <a:p>
            <a:pPr algn="l"/>
            <a:r>
              <a:rPr sz="800">
                <a:solidFill>
                  <a:srgbClr val="0F283E"/>
                </a:solidFill>
                <a:latin typeface="Open Sans Light"/>
              </a:rPr>
              <a:t>Figures have been rounded.</a:t>
            </a:r>
          </a:p>
        </p:txBody>
      </p:sp>
      <p:sp>
        <p:nvSpPr>
          <p:cNvPr id="8"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Volume of plastic scrap exports from the United States in 2017, by select destination country (in 1,000 metric tons)</a:t>
            </a:r>
          </a:p>
        </p:txBody>
      </p:sp>
      <p:sp>
        <p:nvSpPr>
          <p:cNvPr id="9"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export volume of plastic scrap by select country 2017</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New Table"/>
          <p:cNvGraphicFramePr>
            <a:graphicFrameLocks noGrp="1"/>
          </p:cNvGraphicFramePr>
          <p:nvPr/>
        </p:nvGraphicFramePr>
        <p:xfrm>
          <a:off x="676800" y="1882800"/>
          <a:ext cx="10742400" cy="1615440"/>
        </p:xfrm>
        <a:graphic>
          <a:graphicData uri="http://schemas.openxmlformats.org/drawingml/2006/table">
            <a:tbl>
              <a:tblPr firstRow="1" bandRow="1">
                <a:tableStyleId>{5C22544A-7EE6-4342-B048-85BDC9FD1C3A}</a:tableStyleId>
              </a:tblPr>
              <a:tblGrid>
                <a:gridCol w="3189150"/>
                <a:gridCol w="2517750"/>
                <a:gridCol w="2517750"/>
                <a:gridCol w="2517750"/>
              </a:tblGrid>
              <a:tr h="0">
                <a:tc>
                  <a:txBody>
                    <a:bodyPr/>
                    <a:lstStyle/>
                    <a:p>
                      <a:pPr algn="l"/>
                      <a:endParaRPr sz="1000" b="1">
                        <a:solidFill>
                          <a:srgbClr val="0F283E"/>
                        </a:solidFill>
                        <a:latin typeface="Open Sans Light"/>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Number of plastic waste recyclers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Amount of plastics processed (tons per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b="1">
                          <a:solidFill>
                            <a:srgbClr val="0F283E"/>
                          </a:solidFill>
                          <a:latin typeface="Open Sans Light"/>
                        </a:rPr>
                        <a:t>Mean processed per company (tons per year)</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China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25,000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24,500,000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980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Poland</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324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1,315,841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4,061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Austria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330,000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9,429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USA (HDPE bottle processors only)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466,929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16,676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1000">
                          <a:solidFill>
                            <a:srgbClr val="0F283E"/>
                          </a:solidFill>
                          <a:latin typeface="Open Sans Light"/>
                        </a:rPr>
                        <a:t>UK (includes dedicated sorters)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1,300,000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1000">
                          <a:solidFill>
                            <a:srgbClr val="0F283E"/>
                          </a:solidFill>
                          <a:latin typeface="Open Sans Light"/>
                        </a:rPr>
                        <a:t>32,500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Worldwide;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4" action="ppaction://hlinksldjump"/>
              </a:rPr>
              <a:t>page 27</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 Agency; OECD; GOV.UK; </a:t>
            </a:r>
            <a:r>
              <a:rPr sz="800">
                <a:solidFill>
                  <a:srgbClr val="555555"/>
                </a:solidFill>
                <a:latin typeface="Open Sans"/>
                <a:hlinkClick r:id="rId5"/>
              </a:rPr>
              <a:t>ID 866907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2</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3200">
                <a:solidFill>
                  <a:srgbClr val="0A85E6"/>
                </a:solidFill>
                <a:latin typeface="Open Sans Light"/>
              </a:rPr>
              <a:t>Key information on plastics recycling businesses worldwide in 2017, by select country</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Key data on global plastics recycling businesses by select country 2017</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504950" y="1882800"/>
            <a:ext cx="308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Number of items in thousand units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Worldwide; 2018</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28</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Ocean Conservancy; </a:t>
            </a:r>
            <a:r>
              <a:rPr sz="800">
                <a:solidFill>
                  <a:srgbClr val="555555"/>
                </a:solidFill>
                <a:latin typeface="Open Sans"/>
                <a:hlinkClick r:id="rId6"/>
              </a:rPr>
              <a:t>ID 726724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3</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Most common items found in the International Coastal Ocean Cleanup in 2018 (in 1,000s)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Global waste items found in oceans 2018</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9"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ChartObject"/>
          <p:cNvGraphicFramePr/>
          <p:nvPr/>
        </p:nvGraphicFramePr>
        <p:xfrm>
          <a:off x="676800" y="1882800"/>
          <a:ext cx="10742400" cy="4104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29</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503940</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4</a:t>
            </a:r>
          </a:p>
        </p:txBody>
      </p:sp>
      <p:sp>
        <p:nvSpPr>
          <p:cNvPr id="6"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5000" lnSpcReduction="20000"/>
          </a:bodyPr>
          <a:lstStyle/>
          <a:p>
            <a:pPr algn="l">
              <a:lnSpc>
                <a:spcPct val="100000"/>
              </a:lnSpc>
              <a:spcAft>
                <a:spcPct val="20000"/>
              </a:spcAft>
            </a:pPr>
            <a:r>
              <a:rPr sz="3200">
                <a:solidFill>
                  <a:srgbClr val="0A85E6"/>
                </a:solidFill>
                <a:latin typeface="Open Sans Light"/>
              </a:rPr>
              <a:t>Distribution of municipal waste stream generated in the United States in 2017, by material</a:t>
            </a:r>
          </a:p>
        </p:txBody>
      </p:sp>
      <p:sp>
        <p:nvSpPr>
          <p:cNvPr id="7"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generation share by material 2017</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New shape"/>
          <p:cNvSpPr/>
          <p:nvPr/>
        </p:nvSpPr>
        <p:spPr>
          <a:xfrm>
            <a:off x="10868400" y="6465600"/>
            <a:ext cx="752400" cy="15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p:cNvSpPr/>
          <p:nvPr/>
        </p:nvSpPr>
        <p:spPr>
          <a:xfrm>
            <a:off x="763200" y="6465600"/>
            <a:ext cx="219600" cy="399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8362800" y="6440400"/>
            <a:ext cx="2473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r">
              <a:lnSpc>
                <a:spcPct val="100000"/>
              </a:lnSpc>
              <a:spcAft>
                <a:spcPct val="20000"/>
              </a:spcAft>
            </a:pPr>
            <a:r>
              <a:rPr sz="800">
                <a:solidFill>
                  <a:srgbClr val="555555"/>
                </a:solidFill>
                <a:latin typeface="Open Sans"/>
              </a:rPr>
              <a:t>Overview of plastic waste</a:t>
            </a:r>
          </a:p>
        </p:txBody>
      </p:sp>
      <p:graphicFrame>
        <p:nvGraphicFramePr>
          <p:cNvPr id="3" name="ChartObject"/>
          <p:cNvGraphicFramePr/>
          <p:nvPr/>
        </p:nvGraphicFramePr>
        <p:xfrm>
          <a:off x="676800" y="2098700"/>
          <a:ext cx="10742400" cy="3888100"/>
        </p:xfrm>
        <a:graphic>
          <a:graphicData uri="http://schemas.openxmlformats.org/drawingml/2006/chart">
            <c:chart xmlns:c="http://schemas.openxmlformats.org/drawingml/2006/chart" r:id="rId4"/>
          </a:graphicData>
        </a:graphic>
      </p:graphicFrame>
      <p:sp>
        <p:nvSpPr>
          <p:cNvPr id="4" name="New shape"/>
          <p:cNvSpPr/>
          <p:nvPr/>
        </p:nvSpPr>
        <p:spPr>
          <a:xfrm>
            <a:off x="4644650" y="1882800"/>
            <a:ext cx="2806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0F283E"/>
                </a:solidFill>
                <a:latin typeface="Open Sans Light"/>
              </a:rPr>
              <a:t>Amount of waste in million tons</a:t>
            </a:r>
          </a:p>
        </p:txBody>
      </p:sp>
      <p:sp>
        <p:nvSpPr>
          <p:cNvPr id="5" name="New shape"/>
          <p:cNvSpPr/>
          <p:nvPr/>
        </p:nvSpPr>
        <p:spPr>
          <a:xfrm>
            <a:off x="1044000" y="5986800"/>
            <a:ext cx="8280000" cy="73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800" b="1">
                <a:solidFill>
                  <a:srgbClr val="555555"/>
                </a:solidFill>
                <a:latin typeface="Open Sans"/>
              </a:rPr>
              <a:t>Note: </a:t>
            </a:r>
            <a:r>
              <a:rPr sz="800">
                <a:solidFill>
                  <a:srgbClr val="555555"/>
                </a:solidFill>
                <a:latin typeface="Open Sans"/>
              </a:rPr>
              <a:t> United States; 2017</a:t>
            </a:r>
          </a:p>
          <a:p>
            <a:pPr algn="l"/>
            <a:r>
              <a:rPr sz="800">
                <a:solidFill>
                  <a:srgbClr val="555555"/>
                </a:solidFill>
                <a:latin typeface="Open Sans"/>
              </a:rPr>
              <a:t>Further information regarding this statistic can be found on </a:t>
            </a:r>
            <a:r>
              <a:rPr sz="800">
                <a:solidFill>
                  <a:srgbClr val="555555"/>
                </a:solidFill>
                <a:latin typeface="Open Sans"/>
                <a:hlinkClick r:id="rId5" action="ppaction://hlinksldjump"/>
              </a:rPr>
              <a:t>page 30</a:t>
            </a:r>
            <a:r>
              <a:rPr sz="800">
                <a:solidFill>
                  <a:srgbClr val="555555"/>
                </a:solidFill>
                <a:latin typeface="Open Sans"/>
              </a:rPr>
              <a:t>.</a:t>
            </a:r>
          </a:p>
          <a:p>
            <a:pPr algn="l"/>
            <a:r>
              <a:rPr sz="800" b="1">
                <a:solidFill>
                  <a:srgbClr val="555555"/>
                </a:solidFill>
                <a:latin typeface="Open Sans"/>
              </a:rPr>
              <a:t>Source(s): </a:t>
            </a:r>
            <a:r>
              <a:rPr sz="800">
                <a:solidFill>
                  <a:srgbClr val="555555"/>
                </a:solidFill>
                <a:latin typeface="Open Sans"/>
              </a:rPr>
              <a:t>Environmental Protection Agency; </a:t>
            </a:r>
            <a:r>
              <a:rPr sz="800">
                <a:solidFill>
                  <a:srgbClr val="555555"/>
                </a:solidFill>
                <a:latin typeface="Open Sans"/>
                <a:hlinkClick r:id="rId6"/>
              </a:rPr>
              <a:t>ID 503950</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ctr">
              <a:spcAft>
                <a:spcPct val="20000"/>
              </a:spcAft>
            </a:pPr>
            <a:r>
              <a:rPr sz="1000">
                <a:solidFill>
                  <a:srgbClr val="FFFFFF"/>
                </a:solidFill>
                <a:latin typeface="Open Sans"/>
              </a:rPr>
              <a:t>5</a:t>
            </a:r>
          </a:p>
        </p:txBody>
      </p:sp>
      <p:sp>
        <p:nvSpPr>
          <p:cNvPr id="7" name="New shape"/>
          <p:cNvSpPr/>
          <p:nvPr/>
        </p:nvSpPr>
        <p:spPr>
          <a:xfrm>
            <a:off x="676800" y="630000"/>
            <a:ext cx="10836000" cy="58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62500" lnSpcReduction="20000"/>
          </a:bodyPr>
          <a:lstStyle/>
          <a:p>
            <a:pPr algn="l">
              <a:lnSpc>
                <a:spcPct val="100000"/>
              </a:lnSpc>
              <a:spcAft>
                <a:spcPct val="20000"/>
              </a:spcAft>
            </a:pPr>
            <a:r>
              <a:rPr sz="3200">
                <a:solidFill>
                  <a:srgbClr val="0A85E6"/>
                </a:solidFill>
                <a:latin typeface="Open Sans Light"/>
              </a:rPr>
              <a:t>Amount of municipal solid waste recovered in the U.S. in 2017, by material (in of million tons)</a:t>
            </a:r>
          </a:p>
        </p:txBody>
      </p:sp>
      <p:sp>
        <p:nvSpPr>
          <p:cNvPr id="8" name="New shape"/>
          <p:cNvSpPr/>
          <p:nvPr/>
        </p:nvSpPr>
        <p:spPr>
          <a:xfrm>
            <a:off x="676800" y="1231200"/>
            <a:ext cx="10836000" cy="32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fontScale="97500" lnSpcReduction="20000"/>
          </a:bodyPr>
          <a:lstStyle/>
          <a:p>
            <a:pPr algn="l">
              <a:lnSpc>
                <a:spcPct val="100000"/>
              </a:lnSpc>
              <a:spcAft>
                <a:spcPct val="20000"/>
              </a:spcAft>
            </a:pPr>
            <a:r>
              <a:rPr sz="1600">
                <a:solidFill>
                  <a:srgbClr val="919191"/>
                </a:solidFill>
                <a:latin typeface="Open Sans"/>
              </a:rPr>
              <a:t>U.S. municipal waste stream recovery by material 2017</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9.10.14"/>
  <p:tag name="AS_TITLE" val="Aspose.Slides for .NET 4.0 Client Profile"/>
  <p:tag name="AS_VERSION" val="19.10"/>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369</Paragraphs>
  <Slides>51</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51</vt:i4>
      </vt:variant>
    </vt:vector>
  </HeadingPairs>
  <TitlesOfParts>
    <vt:vector baseType="lpstr" size="56">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2020-01-13T15:10:00.730</cp:lastPrinted>
  <dcterms:created xsi:type="dcterms:W3CDTF">2020-01-13T14:10:00Z</dcterms:created>
  <dcterms:modified xsi:type="dcterms:W3CDTF">2020-01-13T14:10:01Z</dcterms:modified>
</cp:coreProperties>
</file>