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8.9-->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Lst>
  <p:sldSz cx="1219212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tags" Target="tags/tag1.xml" /><Relationship Id="rId59" Type="http://schemas.openxmlformats.org/officeDocument/2006/relationships/presProps" Target="presProps.xml" /><Relationship Id="rId6" Type="http://schemas.openxmlformats.org/officeDocument/2006/relationships/slide" Target="slides/slide5.xml" /><Relationship Id="rId60" Type="http://schemas.openxmlformats.org/officeDocument/2006/relationships/viewProps" Target="viewProps.xml" /><Relationship Id="rId61" Type="http://schemas.openxmlformats.org/officeDocument/2006/relationships/theme" Target="theme/theme1.xml" /><Relationship Id="rId62" Type="http://schemas.openxmlformats.org/officeDocument/2006/relationships/tableStyles" Target="tableStyles.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Share of global municipal solid waste</c:v>
                </c:pt>
              </c:strCache>
            </c:strRef>
          </c:tx>
          <c:spPr>
            <a:solidFill>
              <a:srgbClr val="0F283E"/>
            </a:solidFill>
            <a:ln>
              <a:solidFill>
                <a:srgbClr val="0F283E"/>
              </a:solidFill>
            </a:ln>
          </c:spPr>
          <c:invertIfNegative val="0"/>
          <c:dLbls>
            <c:dLbl>
              <c:idx val="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China</c:v>
                </c:pt>
                <c:pt idx="1">
                  <c:v>India</c:v>
                </c:pt>
                <c:pt idx="2">
                  <c:v>United States</c:v>
                </c:pt>
                <c:pt idx="3">
                  <c:v>Indonesia</c:v>
                </c:pt>
                <c:pt idx="4">
                  <c:v>Brazil</c:v>
                </c:pt>
                <c:pt idx="5">
                  <c:v>Russia</c:v>
                </c:pt>
                <c:pt idx="6">
                  <c:v>Mexico</c:v>
                </c:pt>
                <c:pt idx="7">
                  <c:v>Japan</c:v>
                </c:pt>
                <c:pt idx="8">
                  <c:v>Germany</c:v>
                </c:pt>
                <c:pt idx="9">
                  <c:v>Turkey</c:v>
                </c:pt>
                <c:pt idx="10">
                  <c:v>France</c:v>
                </c:pt>
                <c:pt idx="11">
                  <c:v>United Kingdom</c:v>
                </c:pt>
                <c:pt idx="12">
                  <c:v>Italy</c:v>
                </c:pt>
                <c:pt idx="13">
                  <c:v>South Africa</c:v>
                </c:pt>
              </c:strCache>
            </c:strRef>
          </c:cat>
          <c:val>
            <c:numRef>
              <c:f>Sheet1!$B$2:$B$15</c:f>
              <c:numCache>
                <c:ptCount val="14"/>
                <c:pt idx="0">
                  <c:v>0.1555</c:v>
                </c:pt>
                <c:pt idx="1">
                  <c:v>0.1195</c:v>
                </c:pt>
                <c:pt idx="2">
                  <c:v>0.1165</c:v>
                </c:pt>
                <c:pt idx="3">
                  <c:v>0.033</c:v>
                </c:pt>
                <c:pt idx="4">
                  <c:v>0.0385</c:v>
                </c:pt>
                <c:pt idx="5">
                  <c:v>0.024</c:v>
                </c:pt>
                <c:pt idx="6">
                  <c:v>0.0215</c:v>
                </c:pt>
                <c:pt idx="7">
                  <c:v>0.0215</c:v>
                </c:pt>
                <c:pt idx="8">
                  <c:v>0.0195</c:v>
                </c:pt>
                <c:pt idx="9">
                  <c:v>0.015</c:v>
                </c:pt>
                <c:pt idx="10">
                  <c:v>0.0165</c:v>
                </c:pt>
                <c:pt idx="11">
                  <c:v>0.015</c:v>
                </c:pt>
                <c:pt idx="12">
                  <c:v>0.0145</c:v>
                </c:pt>
                <c:pt idx="13">
                  <c:v>0.007</c:v>
                </c:pt>
              </c:numCache>
            </c:numRef>
          </c:val>
        </c:ser>
        <c:ser>
          <c:idx val="1"/>
          <c:order val="1"/>
          <c:tx>
            <c:strRef>
              <c:f>Sheet1!$C$1</c:f>
              <c:strCache>
                <c:ptCount val="1"/>
                <c:pt idx="0">
                  <c:v>Share of global population</c:v>
                </c:pt>
              </c:strCache>
            </c:strRef>
          </c:tx>
          <c:spPr>
            <a:solidFill>
              <a:srgbClr val="2875DD"/>
            </a:solidFill>
            <a:ln>
              <a:solidFill>
                <a:srgbClr val="2875DD"/>
              </a:solidFill>
            </a:ln>
          </c:spPr>
          <c:invertIfNegative val="0"/>
          <c:dLbls>
            <c:dLbl>
              <c:idx val="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China</c:v>
                </c:pt>
                <c:pt idx="1">
                  <c:v>India</c:v>
                </c:pt>
                <c:pt idx="2">
                  <c:v>United States</c:v>
                </c:pt>
                <c:pt idx="3">
                  <c:v>Indonesia</c:v>
                </c:pt>
                <c:pt idx="4">
                  <c:v>Brazil</c:v>
                </c:pt>
                <c:pt idx="5">
                  <c:v>Russia</c:v>
                </c:pt>
                <c:pt idx="6">
                  <c:v>Mexico</c:v>
                </c:pt>
                <c:pt idx="7">
                  <c:v>Japan</c:v>
                </c:pt>
                <c:pt idx="8">
                  <c:v>Germany</c:v>
                </c:pt>
                <c:pt idx="9">
                  <c:v>Turkey</c:v>
                </c:pt>
                <c:pt idx="10">
                  <c:v>France</c:v>
                </c:pt>
                <c:pt idx="11">
                  <c:v>United Kingdom</c:v>
                </c:pt>
                <c:pt idx="12">
                  <c:v>Italy</c:v>
                </c:pt>
                <c:pt idx="13">
                  <c:v>South Africa</c:v>
                </c:pt>
              </c:strCache>
            </c:strRef>
          </c:cat>
          <c:val>
            <c:numRef>
              <c:f>Sheet1!$C$2:$C$15</c:f>
              <c:numCache>
                <c:ptCount val="14"/>
                <c:pt idx="0">
                  <c:v>0.1875</c:v>
                </c:pt>
                <c:pt idx="1">
                  <c:v>0.1805</c:v>
                </c:pt>
                <c:pt idx="2">
                  <c:v>0.044</c:v>
                </c:pt>
                <c:pt idx="3">
                  <c:v>0.0355</c:v>
                </c:pt>
                <c:pt idx="4">
                  <c:v>0.028</c:v>
                </c:pt>
                <c:pt idx="5">
                  <c:v>0.0195</c:v>
                </c:pt>
                <c:pt idx="6">
                  <c:v>0.017</c:v>
                </c:pt>
                <c:pt idx="7">
                  <c:v>0.017</c:v>
                </c:pt>
                <c:pt idx="8">
                  <c:v>0.0115</c:v>
                </c:pt>
                <c:pt idx="9">
                  <c:v>0.0105</c:v>
                </c:pt>
                <c:pt idx="10">
                  <c:v>0.009</c:v>
                </c:pt>
                <c:pt idx="11">
                  <c:v>0.009</c:v>
                </c:pt>
                <c:pt idx="12">
                  <c:v>0.008</c:v>
                </c:pt>
                <c:pt idx="13">
                  <c:v>0.0075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Sheet1!$A$2:$A$4</c:f>
              <c:strCache>
                <c:ptCount val="3"/>
                <c:pt idx="0">
                  <c:v>FY 2010</c:v>
                </c:pt>
                <c:pt idx="1">
                  <c:v>FY 2015</c:v>
                </c:pt>
                <c:pt idx="2">
                  <c:v>FY 2020*</c:v>
                </c:pt>
              </c:strCache>
            </c:strRef>
          </c:cat>
          <c:val>
            <c:numRef>
              <c:f>Sheet1!$B$2:$B$4</c:f>
              <c:numCache>
                <c:ptCount val="3"/>
                <c:pt idx="0">
                  <c:v>15.1</c:v>
                </c:pt>
                <c:pt idx="1">
                  <c:v>31.7</c:v>
                </c:pt>
                <c:pt idx="2">
                  <c:v>72.6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Market value in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data</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Lbls>
            <c:dLbl>
              <c:idx val="0"/>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dLbl>
              <c:idx val="1"/>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dLbl>
              <c:idx val="2"/>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dLbl>
              <c:idx val="3"/>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dLbl>
              <c:idx val="4"/>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dLbl>
              <c:idx val="5"/>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dLblPos val="bestFit"/>
            <c:showLegendKey val="1"/>
            <c:showVal val="0"/>
            <c:showCatName val="1"/>
            <c:showSerName val="0"/>
            <c:showPercent val="1"/>
            <c:showBubbleSize val="0"/>
            <c:separator> </c:separator>
            <c:showLeaderLines val="1"/>
            <c:extLst/>
          </c:dLbls>
          <c:cat>
            <c:strRef>
              <c:f>Sheet1!$A$2:$A$7</c:f>
              <c:strCache>
                <c:ptCount val="6"/>
                <c:pt idx="0">
                  <c:v>Packaging</c:v>
                </c:pt>
                <c:pt idx="1">
                  <c:v>Building and construction</c:v>
                </c:pt>
                <c:pt idx="2">
                  <c:v>Transport</c:v>
                </c:pt>
                <c:pt idx="3">
                  <c:v>Electronics</c:v>
                </c:pt>
                <c:pt idx="4">
                  <c:v>Agriculture</c:v>
                </c:pt>
                <c:pt idx="5">
                  <c:v>Others</c:v>
                </c:pt>
              </c:strCache>
            </c:strRef>
          </c:cat>
          <c:val>
            <c:numRef>
              <c:f>Sheet1!$B$2:$B$7</c:f>
              <c:numCache>
                <c:ptCount val="6"/>
                <c:pt idx="0">
                  <c:v>0.35</c:v>
                </c:pt>
                <c:pt idx="1">
                  <c:v>0.23</c:v>
                </c:pt>
                <c:pt idx="2">
                  <c:v>0.08</c:v>
                </c:pt>
                <c:pt idx="3">
                  <c:v>0.08</c:v>
                </c:pt>
                <c:pt idx="4">
                  <c:v>0.07</c:v>
                </c:pt>
                <c:pt idx="5">
                  <c:v>0.19</c:v>
                </c:pt>
              </c:numCache>
            </c:numRef>
          </c:val>
        </c:ser>
        <c:dLbls>
          <c:showLegendKey val="0"/>
          <c:showVal val="0"/>
          <c:showCatName val="0"/>
          <c:showSerName val="0"/>
          <c:showPercent val="0"/>
          <c:showBubbleSize val="0"/>
          <c:showLeaderLines val="0"/>
        </c:dLbls>
        <c:firstSliceAng/>
      </c:pieChart>
    </c:plotArea>
    <c:plotVisOnly val="1"/>
    <c:dispBlanksAs/>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Sheet1!$A$2:$A$10</c:f>
              <c:strCache>
                <c:ptCount val="9"/>
                <c:pt idx="0">
                  <c:v>Maharashtra</c:v>
                </c:pt>
                <c:pt idx="1">
                  <c:v>Tamil Nadu</c:v>
                </c:pt>
                <c:pt idx="2">
                  <c:v>Andhra Pradesh</c:v>
                </c:pt>
                <c:pt idx="3">
                  <c:v>Uttar Pradesh</c:v>
                </c:pt>
                <c:pt idx="4">
                  <c:v>West Bengal</c:v>
                </c:pt>
                <c:pt idx="5">
                  <c:v>Delhi</c:v>
                </c:pt>
                <c:pt idx="6">
                  <c:v>Karnataka</c:v>
                </c:pt>
                <c:pt idx="7">
                  <c:v>Gujarat</c:v>
                </c:pt>
                <c:pt idx="8">
                  <c:v>Madhya Pradesh</c:v>
                </c:pt>
              </c:strCache>
            </c:strRef>
          </c:cat>
          <c:val>
            <c:numRef>
              <c:f>Sheet1!$B$2:$B$10</c:f>
              <c:numCache>
                <c:ptCount val="9"/>
                <c:pt idx="0">
                  <c:v>0.198</c:v>
                </c:pt>
                <c:pt idx="1">
                  <c:v>0.13</c:v>
                </c:pt>
                <c:pt idx="2">
                  <c:v>0.125</c:v>
                </c:pt>
                <c:pt idx="3">
                  <c:v>0.101</c:v>
                </c:pt>
                <c:pt idx="4">
                  <c:v>0.098</c:v>
                </c:pt>
                <c:pt idx="5">
                  <c:v>0.095</c:v>
                </c:pt>
                <c:pt idx="6">
                  <c:v>0.089</c:v>
                </c:pt>
                <c:pt idx="7">
                  <c:v>0.088</c:v>
                </c:pt>
                <c:pt idx="8">
                  <c:v>0.076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numRef>
              <c:f>Sheet1!$A$2:$A$7</c:f>
              <c:numCache>
                <c:formatCode>General</c:formatCode>
                <c:ptCount val="6"/>
                <c:pt idx="0">
                  <c:v>2007</c:v>
                </c:pt>
                <c:pt idx="1">
                  <c:v>2010</c:v>
                </c:pt>
                <c:pt idx="2">
                  <c:v>2015</c:v>
                </c:pt>
                <c:pt idx="3">
                  <c:v>2016</c:v>
                </c:pt>
                <c:pt idx="4">
                  <c:v>2017</c:v>
                </c:pt>
                <c:pt idx="5">
                  <c:v>2018</c:v>
                </c:pt>
              </c:numCache>
            </c:numRef>
          </c:cat>
          <c:val>
            <c:numRef>
              <c:f>Sheet1!$B$2:$B$7</c:f>
              <c:numCache>
                <c:ptCount val="6"/>
                <c:pt idx="0">
                  <c:v>507</c:v>
                </c:pt>
                <c:pt idx="1">
                  <c:v>355</c:v>
                </c:pt>
                <c:pt idx="2">
                  <c:v>501</c:v>
                </c:pt>
                <c:pt idx="3">
                  <c:v>519</c:v>
                </c:pt>
                <c:pt idx="4">
                  <c:v>536</c:v>
                </c:pt>
                <c:pt idx="5">
                  <c:v>550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Waste generated in metric tons per day</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numRef>
              <c:f>Sheet1!$A$2:$A$11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Sheet1!$B$2:$B$11</c:f>
              <c:numCache>
                <c:ptCount val="10"/>
                <c:pt idx="0">
                  <c:v>93</c:v>
                </c:pt>
                <c:pt idx="1">
                  <c:v>168</c:v>
                </c:pt>
                <c:pt idx="2">
                  <c:v>188</c:v>
                </c:pt>
                <c:pt idx="3">
                  <c:v>179</c:v>
                </c:pt>
                <c:pt idx="4">
                  <c:v>190</c:v>
                </c:pt>
                <c:pt idx="5">
                  <c:v>198</c:v>
                </c:pt>
                <c:pt idx="6">
                  <c:v>191</c:v>
                </c:pt>
                <c:pt idx="7">
                  <c:v>203</c:v>
                </c:pt>
                <c:pt idx="8">
                  <c:v>199</c:v>
                </c:pt>
                <c:pt idx="9">
                  <c:v>198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Number of CBMWTF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numRef>
              <c:f>Sheet1!$A$2:$A$7</c:f>
              <c:numCache>
                <c:formatCode>General</c:formatCode>
                <c:ptCount val="6"/>
                <c:pt idx="0">
                  <c:v>2007</c:v>
                </c:pt>
                <c:pt idx="1">
                  <c:v>2010</c:v>
                </c:pt>
                <c:pt idx="2">
                  <c:v>2015</c:v>
                </c:pt>
                <c:pt idx="3">
                  <c:v>2016</c:v>
                </c:pt>
                <c:pt idx="4">
                  <c:v>2017</c:v>
                </c:pt>
                <c:pt idx="5">
                  <c:v>2018</c:v>
                </c:pt>
              </c:numCache>
            </c:numRef>
          </c:cat>
          <c:val>
            <c:numRef>
              <c:f>Sheet1!$B$2:$B$7</c:f>
              <c:numCache>
                <c:ptCount val="6"/>
                <c:pt idx="0">
                  <c:v>288</c:v>
                </c:pt>
                <c:pt idx="1">
                  <c:v>303</c:v>
                </c:pt>
                <c:pt idx="2">
                  <c:v>486</c:v>
                </c:pt>
                <c:pt idx="3">
                  <c:v>501</c:v>
                </c:pt>
                <c:pt idx="4">
                  <c:v>515</c:v>
                </c:pt>
                <c:pt idx="5">
                  <c:v>530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Treatment and disposal in metric tons per day</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ptCount val="9"/>
                <c:pt idx="0">
                  <c:v>477.8</c:v>
                </c:pt>
                <c:pt idx="1">
                  <c:v>596</c:v>
                </c:pt>
                <c:pt idx="2">
                  <c:v>612.6</c:v>
                </c:pt>
                <c:pt idx="3">
                  <c:v>822.3</c:v>
                </c:pt>
                <c:pt idx="4">
                  <c:v>879.1</c:v>
                </c:pt>
                <c:pt idx="5">
                  <c:v>957.9</c:v>
                </c:pt>
                <c:pt idx="6">
                  <c:v>987.5</c:v>
                </c:pt>
                <c:pt idx="7">
                  <c:v>1082.7</c:v>
                </c:pt>
                <c:pt idx="8">
                  <c:v>1114.3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Value in million Indian rupees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ptCount val="9"/>
                <c:pt idx="0">
                  <c:v>39.81</c:v>
                </c:pt>
                <c:pt idx="1">
                  <c:v>49.67</c:v>
                </c:pt>
                <c:pt idx="2">
                  <c:v>43.76</c:v>
                </c:pt>
                <c:pt idx="3">
                  <c:v>58.74</c:v>
                </c:pt>
                <c:pt idx="4">
                  <c:v>58.6</c:v>
                </c:pt>
                <c:pt idx="5">
                  <c:v>63.86</c:v>
                </c:pt>
                <c:pt idx="6">
                  <c:v>65.83</c:v>
                </c:pt>
                <c:pt idx="7">
                  <c:v>67.67</c:v>
                </c:pt>
                <c:pt idx="8">
                  <c:v>69.64</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Volume in thousand metric tons per annum</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3"/>
            <c:invertIfNegative val="0"/>
            <c:spPr>
              <a:solidFill>
                <a:srgbClr val="000000"/>
              </a:solidFill>
            </c:spPr>
          </c:dPt>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Sheet1!$A$2:$A$5</c:f>
              <c:strCache>
                <c:ptCount val="4"/>
                <c:pt idx="0">
                  <c:v>Plastic</c:v>
                </c:pt>
                <c:pt idx="1">
                  <c:v>Glass</c:v>
                </c:pt>
                <c:pt idx="2">
                  <c:v>Rubber</c:v>
                </c:pt>
                <c:pt idx="3">
                  <c:v>Others</c:v>
                </c:pt>
              </c:strCache>
            </c:strRef>
          </c:cat>
          <c:val>
            <c:numRef>
              <c:f>Sheet1!$B$2:$B$5</c:f>
              <c:numCache>
                <c:ptCount val="4"/>
                <c:pt idx="0">
                  <c:v>0.4</c:v>
                </c:pt>
                <c:pt idx="1">
                  <c:v>0.25</c:v>
                </c:pt>
                <c:pt idx="2">
                  <c:v>0.15</c:v>
                </c:pt>
                <c:pt idx="3">
                  <c:v>0.2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Market share</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Sheet1!$A$2:$A$16</c:f>
              <c:strCache>
                <c:ptCount val="15"/>
                <c:pt idx="0">
                  <c:v>Air pollution</c:v>
                </c:pt>
                <c:pt idx="1">
                  <c:v>Global warming or climate change</c:v>
                </c:pt>
                <c:pt idx="2">
                  <c:v>Overpopulation</c:v>
                </c:pt>
                <c:pt idx="3">
                  <c:v>Water pollution</c:v>
                </c:pt>
                <c:pt idx="4">
                  <c:v>Deforestation</c:v>
                </c:pt>
                <c:pt idx="5">
                  <c:v>Poor quality drinking water</c:v>
                </c:pt>
                <c:pt idx="6">
                  <c:v>Dealing with waste</c:v>
                </c:pt>
                <c:pt idx="7">
                  <c:v>Natural resource depletion</c:v>
                </c:pt>
                <c:pt idx="8">
                  <c:v>Emissions</c:v>
                </c:pt>
                <c:pt idx="9">
                  <c:v>Future energy sources and supplies</c:v>
                </c:pt>
                <c:pt idx="10">
                  <c:v>Future food sources and supplies</c:v>
                </c:pt>
                <c:pt idx="11">
                  <c:v>Wildlife conservation</c:v>
                </c:pt>
                <c:pt idx="12">
                  <c:v>Flooding</c:v>
                </c:pt>
                <c:pt idx="13">
                  <c:v>Over-packaging of consumer goods</c:v>
                </c:pt>
                <c:pt idx="14">
                  <c:v>Soil erosion</c:v>
                </c:pt>
              </c:strCache>
            </c:strRef>
          </c:cat>
          <c:val>
            <c:numRef>
              <c:f>Sheet1!$B$2:$B$16</c:f>
              <c:numCache>
                <c:ptCount val="15"/>
                <c:pt idx="0">
                  <c:v>0.5</c:v>
                </c:pt>
                <c:pt idx="1">
                  <c:v>0.43</c:v>
                </c:pt>
                <c:pt idx="2">
                  <c:v>0.39</c:v>
                </c:pt>
                <c:pt idx="3">
                  <c:v>0.28</c:v>
                </c:pt>
                <c:pt idx="4">
                  <c:v>0.25</c:v>
                </c:pt>
                <c:pt idx="5">
                  <c:v>0.21</c:v>
                </c:pt>
                <c:pt idx="6">
                  <c:v>0.2</c:v>
                </c:pt>
                <c:pt idx="7">
                  <c:v>0.17</c:v>
                </c:pt>
                <c:pt idx="8">
                  <c:v>0.1</c:v>
                </c:pt>
                <c:pt idx="9">
                  <c:v>0.1</c:v>
                </c:pt>
                <c:pt idx="10">
                  <c:v>0.09</c:v>
                </c:pt>
                <c:pt idx="11">
                  <c:v>0.07</c:v>
                </c:pt>
                <c:pt idx="12">
                  <c:v>0.05</c:v>
                </c:pt>
                <c:pt idx="13">
                  <c:v>0.05</c:v>
                </c:pt>
                <c:pt idx="14">
                  <c:v>0.05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Sheet1!$A$2:$A$11</c:f>
              <c:strCache>
                <c:ptCount val="10"/>
                <c:pt idx="0">
                  <c:v>China</c:v>
                </c:pt>
                <c:pt idx="1">
                  <c:v>Japan</c:v>
                </c:pt>
                <c:pt idx="2">
                  <c:v>India</c:v>
                </c:pt>
                <c:pt idx="3">
                  <c:v>Germany</c:v>
                </c:pt>
                <c:pt idx="4">
                  <c:v>United Kingdom</c:v>
                </c:pt>
                <c:pt idx="5">
                  <c:v>Brazil</c:v>
                </c:pt>
                <c:pt idx="6">
                  <c:v>Russia</c:v>
                </c:pt>
                <c:pt idx="7">
                  <c:v>France</c:v>
                </c:pt>
                <c:pt idx="8">
                  <c:v>Indonesia</c:v>
                </c:pt>
                <c:pt idx="9">
                  <c:v>Italy</c:v>
                </c:pt>
              </c:strCache>
            </c:strRef>
          </c:cat>
          <c:val>
            <c:numRef>
              <c:f>Sheet1!$B$2:$B$11</c:f>
              <c:numCache>
                <c:ptCount val="10"/>
                <c:pt idx="0">
                  <c:v>7211</c:v>
                </c:pt>
                <c:pt idx="1">
                  <c:v>2139</c:v>
                </c:pt>
                <c:pt idx="2">
                  <c:v>1975</c:v>
                </c:pt>
                <c:pt idx="3">
                  <c:v>1884</c:v>
                </c:pt>
                <c:pt idx="4">
                  <c:v>1632</c:v>
                </c:pt>
                <c:pt idx="5">
                  <c:v>1534</c:v>
                </c:pt>
                <c:pt idx="6">
                  <c:v>1392</c:v>
                </c:pt>
                <c:pt idx="7">
                  <c:v>1373</c:v>
                </c:pt>
                <c:pt idx="8">
                  <c:v>1274</c:v>
                </c:pt>
                <c:pt idx="9">
                  <c:v>1156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Sheet1!$A$2:$A$7</c:f>
              <c:strCache>
                <c:ptCount val="6"/>
                <c:pt idx="0">
                  <c:v>Government investment to improve recycling</c:v>
                </c:pt>
                <c:pt idx="1">
                  <c:v>Higher taxes on supermarkets and shops using a lot of non-recyclable packaging</c:v>
                </c:pt>
                <c:pt idx="2">
                  <c:v>Fining households that do not recycle enough</c:v>
                </c:pt>
                <c:pt idx="3">
                  <c:v>Public information campaign</c:v>
                </c:pt>
                <c:pt idx="4">
                  <c:v>Taxing non-recyclables</c:v>
                </c:pt>
                <c:pt idx="5">
                  <c:v>The government "naming and shaming" bad businesses</c:v>
                </c:pt>
              </c:strCache>
            </c:strRef>
          </c:cat>
          <c:val>
            <c:numRef>
              <c:f>Sheet1!$B$2:$B$7</c:f>
              <c:numCache>
                <c:ptCount val="6"/>
                <c:pt idx="0">
                  <c:v>0.51</c:v>
                </c:pt>
                <c:pt idx="1">
                  <c:v>0.45</c:v>
                </c:pt>
                <c:pt idx="2">
                  <c:v>0.41</c:v>
                </c:pt>
                <c:pt idx="3">
                  <c:v>0.39</c:v>
                </c:pt>
                <c:pt idx="4">
                  <c:v>0.38</c:v>
                </c:pt>
                <c:pt idx="5">
                  <c:v>0.35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Sheet1!$A$2:$A$7</c:f>
              <c:strCache>
                <c:ptCount val="6"/>
                <c:pt idx="0">
                  <c:v>Buy products made from recycled material</c:v>
                </c:pt>
                <c:pt idx="1">
                  <c:v>Re-using disposable items</c:v>
                </c:pt>
                <c:pt idx="2">
                  <c:v>Stop buying goods that have non-recyclable packaging</c:v>
                </c:pt>
                <c:pt idx="3">
                  <c:v>Stop going to supermarkets and shops that use a lot of non-recyclable packaging</c:v>
                </c:pt>
                <c:pt idx="4">
                  <c:v>Pay extra for goods without non-recyclable packaging</c:v>
                </c:pt>
                <c:pt idx="5">
                  <c:v>Pay higher taxes</c:v>
                </c:pt>
              </c:strCache>
            </c:strRef>
          </c:cat>
          <c:val>
            <c:numRef>
              <c:f>Sheet1!$B$2:$B$7</c:f>
              <c:numCache>
                <c:ptCount val="6"/>
                <c:pt idx="0">
                  <c:v>0.54</c:v>
                </c:pt>
                <c:pt idx="1">
                  <c:v>0.53</c:v>
                </c:pt>
                <c:pt idx="2">
                  <c:v>0.48</c:v>
                </c:pt>
                <c:pt idx="3">
                  <c:v>0.27</c:v>
                </c:pt>
                <c:pt idx="4">
                  <c:v>0.24</c:v>
                </c:pt>
                <c:pt idx="5">
                  <c:v>0.23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Yes</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txPr>
              <a:bodyPr/>
              <a:p>
                <a:pPr>
                  <a:defRPr sz="900" b="0" smtId="4294967295">
                    <a:solidFill>
                      <a:srgbClr val="FFFFFF"/>
                    </a:solidFill>
                    <a:effectLst>
                      <a:outerShdw dist="38100" dir="2700000">
                        <a:srgbClr val="0F283E"/>
                      </a:outerShdw>
                    </a:effectLst>
                    <a:latin typeface="Arial" pitchFamily="34" charset="0"/>
                  </a:defRPr>
                </a:pPr>
                <a:endParaRPr sz="900" b="0"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s>
          <c:cat>
            <c:numRef>
              <c:f>Sheet1!$A$2:$A$5</c:f>
              <c:numCache>
                <c:formatCode>General</c:formatCode>
                <c:ptCount val="4"/>
                <c:pt idx="0">
                  <c:v>2015</c:v>
                </c:pt>
                <c:pt idx="1">
                  <c:v>2016</c:v>
                </c:pt>
                <c:pt idx="2">
                  <c:v>2017</c:v>
                </c:pt>
                <c:pt idx="3">
                  <c:v>2018</c:v>
                </c:pt>
              </c:numCache>
            </c:numRef>
          </c:cat>
          <c:val>
            <c:numRef>
              <c:f>Sheet1!$B$2:$B$5</c:f>
              <c:numCache>
                <c:ptCount val="4"/>
                <c:pt idx="0">
                  <c:v>0.23</c:v>
                </c:pt>
                <c:pt idx="1">
                  <c:v>0.22</c:v>
                </c:pt>
                <c:pt idx="2">
                  <c:v>0.44</c:v>
                </c:pt>
                <c:pt idx="3">
                  <c:v>0.4</c:v>
                </c:pt>
              </c:numCache>
            </c:numRef>
          </c:val>
        </c:ser>
        <c:ser>
          <c:idx val="1"/>
          <c:order val="1"/>
          <c:tx>
            <c:strRef>
              <c:f>Sheet1!$C$1</c:f>
              <c:strCache>
                <c:ptCount val="1"/>
                <c:pt idx="0">
                  <c:v>No</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txPr>
              <a:bodyPr/>
              <a:p>
                <a:pPr>
                  <a:defRPr sz="900" b="0" smtId="4294967295">
                    <a:solidFill>
                      <a:srgbClr val="FFFFFF"/>
                    </a:solidFill>
                    <a:effectLst>
                      <a:outerShdw dist="38100" dir="2700000">
                        <a:srgbClr val="0F283E"/>
                      </a:outerShdw>
                    </a:effectLst>
                    <a:latin typeface="Arial" pitchFamily="34" charset="0"/>
                  </a:defRPr>
                </a:pPr>
                <a:endParaRPr sz="900" b="0"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s>
          <c:cat>
            <c:numRef>
              <c:f>Sheet1!$A$2:$A$5</c:f>
              <c:numCache>
                <c:formatCode>General</c:formatCode>
                <c:ptCount val="4"/>
                <c:pt idx="0">
                  <c:v>2015</c:v>
                </c:pt>
                <c:pt idx="1">
                  <c:v>2016</c:v>
                </c:pt>
                <c:pt idx="2">
                  <c:v>2017</c:v>
                </c:pt>
                <c:pt idx="3">
                  <c:v>2018</c:v>
                </c:pt>
              </c:numCache>
            </c:numRef>
          </c:cat>
          <c:val>
            <c:numRef>
              <c:f>Sheet1!$C$2:$C$5</c:f>
              <c:numCache>
                <c:ptCount val="4"/>
                <c:pt idx="0">
                  <c:v>0.68</c:v>
                </c:pt>
                <c:pt idx="1">
                  <c:v>0.71</c:v>
                </c:pt>
                <c:pt idx="2">
                  <c:v>0.52</c:v>
                </c:pt>
                <c:pt idx="3">
                  <c:v>0.54</c:v>
                </c:pt>
              </c:numCache>
            </c:numRef>
          </c:val>
        </c:ser>
        <c:ser>
          <c:idx val="2"/>
          <c:order val="2"/>
          <c:tx>
            <c:strRef>
              <c:f>Sheet1!$D$1</c:f>
              <c:strCache>
                <c:ptCount val="1"/>
                <c:pt idx="0">
                  <c:v>Can't say</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
            <c:txPr>
              <a:bodyPr/>
              <a:p>
                <a:pPr>
                  <a:defRPr sz="900" b="0" smtId="4294967295">
                    <a:solidFill>
                      <a:srgbClr val="FFFFFF"/>
                    </a:solidFill>
                    <a:effectLst>
                      <a:outerShdw dist="38100" dir="2700000">
                        <a:srgbClr val="0F283E"/>
                      </a:outerShdw>
                    </a:effectLst>
                    <a:latin typeface="Arial" pitchFamily="34" charset="0"/>
                  </a:defRPr>
                </a:pPr>
                <a:endParaRPr sz="900" b="0" smtId="4294967295">
                  <a:solidFill>
                    <a:srgbClr val="FFFFFF"/>
                  </a:solidFill>
                  <a:effectLst>
                    <a:outerShdw dist="38100" dir="2700000">
                      <a:srgbClr val="0F283E"/>
                    </a:outerShdw>
                  </a:effectLst>
                  <a:latin typeface="Arial" pitchFamily="34" charset="0"/>
                </a:endParaRPr>
              </a:p>
            </c:txPr>
            <c:dLblPos val="inEnd"/>
            <c:showLegendKey val="0"/>
            <c:showVal val="1"/>
            <c:showCatName val="0"/>
            <c:showSerName val="0"/>
            <c:showPercent val="0"/>
            <c:showBubbleSize val="0"/>
            <c:extLst/>
          </c:dLbls>
          <c:cat>
            <c:numRef>
              <c:f>Sheet1!$A$2:$A$5</c:f>
              <c:numCache>
                <c:formatCode>General</c:formatCode>
                <c:ptCount val="4"/>
                <c:pt idx="0">
                  <c:v>2015</c:v>
                </c:pt>
                <c:pt idx="1">
                  <c:v>2016</c:v>
                </c:pt>
                <c:pt idx="2">
                  <c:v>2017</c:v>
                </c:pt>
                <c:pt idx="3">
                  <c:v>2018</c:v>
                </c:pt>
              </c:numCache>
            </c:numRef>
          </c:cat>
          <c:val>
            <c:numRef>
              <c:f>Sheet1!$D$2:$D$5</c:f>
              <c:numCache>
                <c:ptCount val="4"/>
                <c:pt idx="0">
                  <c:v>0.09</c:v>
                </c:pt>
                <c:pt idx="1">
                  <c:v>0.07</c:v>
                </c:pt>
                <c:pt idx="2">
                  <c:v>0.04</c:v>
                </c:pt>
                <c:pt idx="3">
                  <c:v>0.06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data</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Lbls>
            <c:dLbl>
              <c:idx val="0"/>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dLbl>
              <c:idx val="1"/>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dLbl>
              <c:idx val="2"/>
              <c:numFmt formatCode="#,##0%" sourceLinked="0"/>
              <c:txPr>
                <a:bodyPr/>
                <a:p>
                  <a:pPr>
                    <a:defRPr sz="1000" b="1" smtId="4294967295">
                      <a:solidFill>
                        <a:srgbClr val="0F283E"/>
                      </a:solidFill>
                      <a:effectLst>
                        <a:glow rad="50800">
                          <a:srgbClr val="FFFFFF"/>
                        </a:glow>
                      </a:effectLst>
                      <a:latin typeface="Arial" pitchFamily="34" charset="0"/>
                    </a:defRPr>
                  </a:pPr>
                  <a:endParaRPr sz="1000" b="1" smtId="4294967295">
                    <a:solidFill>
                      <a:srgbClr val="0F283E"/>
                    </a:solidFill>
                    <a:effectLst>
                      <a:glow rad="50800">
                        <a:srgbClr val="FFFFFF"/>
                      </a:glow>
                    </a:effectLst>
                    <a:latin typeface="Arial" pitchFamily="34" charset="0"/>
                  </a:endParaRPr>
                </a:p>
              </c:txPr>
              <c:dLblPos val="bestFit"/>
              <c:showLegendKey val="1"/>
              <c:showVal val="0"/>
              <c:showCatName val="1"/>
              <c:showSerName val="0"/>
              <c:showPercent val="1"/>
              <c:showBubbleSize val="0"/>
              <c:separator> </c:separator>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dLblPos val="bestFit"/>
            <c:showLegendKey val="1"/>
            <c:showVal val="0"/>
            <c:showCatName val="1"/>
            <c:showSerName val="0"/>
            <c:showPercent val="1"/>
            <c:showBubbleSize val="0"/>
            <c:separator> </c:separator>
            <c:showLeaderLines val="1"/>
            <c:extLst/>
          </c:dLbls>
          <c:cat>
            <c:strRef>
              <c:f>Sheet1!$A$2:$A$4</c:f>
              <c:strCache>
                <c:ptCount val="3"/>
                <c:pt idx="0">
                  <c:v>Can't say</c:v>
                </c:pt>
                <c:pt idx="1">
                  <c:v>No</c:v>
                </c:pt>
                <c:pt idx="2">
                  <c:v>Yes</c:v>
                </c:pt>
              </c:strCache>
            </c:strRef>
          </c:cat>
          <c:val>
            <c:numRef>
              <c:f>Sheet1!$B$2:$B$4</c:f>
              <c:numCache>
                <c:ptCount val="3"/>
                <c:pt idx="0">
                  <c:v>0.03</c:v>
                </c:pt>
                <c:pt idx="1">
                  <c:v>0.09</c:v>
                </c:pt>
                <c:pt idx="2">
                  <c:v>0.88</c:v>
                </c:pt>
              </c:numCache>
            </c:numRef>
          </c:val>
        </c:ser>
        <c:dLbls>
          <c:showLegendKey val="0"/>
          <c:showVal val="0"/>
          <c:showCatName val="0"/>
          <c:showSerName val="0"/>
          <c:showPercent val="0"/>
          <c:showBubbleSize val="0"/>
          <c:showLeaderLines val="0"/>
        </c:dLbls>
        <c:firstSliceAng/>
      </c:pieChart>
    </c:plotArea>
    <c:plotVisOnly val="1"/>
    <c:dispBlanksAs/>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Materials recovery</c:v>
                </c:pt>
              </c:strCache>
            </c:strRef>
          </c:tx>
          <c:spPr>
            <a:solidFill>
              <a:srgbClr val="2875DD"/>
            </a:solidFill>
            <a:ln>
              <a:solidFill>
                <a:srgbClr val="2875DD"/>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0"/>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1"/>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2"/>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Sheet1!$B$2:$B$14</c:f>
              <c:numCache>
                <c:ptCount val="13"/>
                <c:pt idx="0">
                  <c:v>0.94</c:v>
                </c:pt>
                <c:pt idx="1">
                  <c:v>0.89</c:v>
                </c:pt>
                <c:pt idx="2">
                  <c:v>0.91</c:v>
                </c:pt>
                <c:pt idx="3">
                  <c:v>1.11</c:v>
                </c:pt>
                <c:pt idx="4">
                  <c:v>0.68</c:v>
                </c:pt>
                <c:pt idx="5">
                  <c:v>0.93</c:v>
                </c:pt>
                <c:pt idx="6">
                  <c:v>0.96</c:v>
                </c:pt>
                <c:pt idx="7">
                  <c:v>0.98</c:v>
                </c:pt>
                <c:pt idx="8">
                  <c:v>0.99</c:v>
                </c:pt>
                <c:pt idx="9">
                  <c:v>1</c:v>
                </c:pt>
                <c:pt idx="10">
                  <c:v>1.02</c:v>
                </c:pt>
                <c:pt idx="11">
                  <c:v>1.02</c:v>
                </c:pt>
                <c:pt idx="12">
                  <c:v>1.03</c:v>
                </c:pt>
              </c:numCache>
            </c:numRef>
          </c:val>
        </c:ser>
        <c:ser>
          <c:idx val="1"/>
          <c:order val="1"/>
          <c:tx>
            <c:strRef>
              <c:f>Sheet1!$C$1</c:f>
              <c:strCache>
                <c:ptCount val="1"/>
                <c:pt idx="0">
                  <c:v>Waste treatment and disposal</c:v>
                </c:pt>
              </c:strCache>
            </c:strRef>
          </c:tx>
          <c:spPr>
            <a:solidFill>
              <a:srgbClr val="0F283E"/>
            </a:solidFill>
            <a:ln>
              <a:solidFill>
                <a:srgbClr val="0F283E"/>
              </a:solidFill>
            </a:ln>
          </c:spPr>
          <c:invertIfNegative val="0"/>
          <c:dLbls>
            <c:dLbl>
              <c:idx val="0"/>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0"/>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1"/>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2"/>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Sheet1!$C$2:$C$14</c:f>
              <c:numCache>
                <c:ptCount val="13"/>
                <c:pt idx="0">
                  <c:v>0.07</c:v>
                </c:pt>
                <c:pt idx="1">
                  <c:v>0.09</c:v>
                </c:pt>
                <c:pt idx="2">
                  <c:v>0.21</c:v>
                </c:pt>
                <c:pt idx="3">
                  <c:v>0.15</c:v>
                </c:pt>
                <c:pt idx="4">
                  <c:v>0.18</c:v>
                </c:pt>
                <c:pt idx="5">
                  <c:v>0.17</c:v>
                </c:pt>
                <c:pt idx="6">
                  <c:v>0.16</c:v>
                </c:pt>
                <c:pt idx="7">
                  <c:v>0.16</c:v>
                </c:pt>
                <c:pt idx="8">
                  <c:v>0.16</c:v>
                </c:pt>
                <c:pt idx="9">
                  <c:v>0.15</c:v>
                </c:pt>
                <c:pt idx="10">
                  <c:v>0.15</c:v>
                </c:pt>
                <c:pt idx="11">
                  <c:v>0.15</c:v>
                </c:pt>
                <c:pt idx="12">
                  <c:v>0.15</c:v>
                </c:pt>
              </c:numCache>
            </c:numRef>
          </c:val>
        </c:ser>
        <c:ser>
          <c:idx val="2"/>
          <c:order val="2"/>
          <c:tx>
            <c:strRef>
              <c:f>Sheet1!$D$1</c:f>
              <c:strCache>
                <c:ptCount val="1"/>
                <c:pt idx="0">
                  <c:v>Waste collection</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2"/>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3"/>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4"/>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5"/>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6"/>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7"/>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8"/>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9"/>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0"/>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1"/>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Lbl>
              <c:idx val="12"/>
              <c:numFmt formatCode="#,##0.00" sourceLinked="0"/>
              <c:txPr>
                <a:bodyPr/>
                <a:p>
                  <a:pPr>
                    <a:defRPr sz="900" b="1" smtId="4294967295">
                      <a:solidFill>
                        <a:srgbClr val="FFFFFF"/>
                      </a:solidFill>
                      <a:effectLst>
                        <a:outerShdw dist="38100" dir="2700000">
                          <a:srgbClr val="0F283E"/>
                        </a:outerShdw>
                      </a:effectLst>
                      <a:latin typeface="Arial" pitchFamily="34" charset="0"/>
                    </a:defRPr>
                  </a:pPr>
                  <a:endParaRPr sz="900" b="1" smtId="4294967295">
                    <a:solidFill>
                      <a:srgbClr val="FFFFFF"/>
                    </a:solidFill>
                    <a:effectLst>
                      <a:outerShdw dist="38100" dir="2700000">
                        <a:srgbClr val="0F283E"/>
                      </a:outerShdw>
                    </a:effectLst>
                    <a:latin typeface="Arial" pitchFamily="34" charset="0"/>
                  </a:endParaRPr>
                </a:p>
              </c:txPr>
              <c:dLblPos val="inEnd"/>
              <c:showLegendKey val="0"/>
              <c:showVal val="0"/>
              <c:showCatName val="0"/>
              <c:showSerName val="0"/>
              <c:showPercent val="0"/>
              <c:showBubbleSize val="0"/>
              <c:extLst/>
            </c:dLbl>
            <c:delete val="1"/>
            <c:extLst/>
          </c:dLbls>
          <c:cat>
            <c:strRef>
              <c:f>Sheet1!$A$2:$A$14</c:f>
              <c:strCach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strCache>
            </c:strRef>
          </c:cat>
          <c:val>
            <c:numRef>
              <c:f>Sheet1!$D$2:$D$14</c:f>
              <c:numCache>
                <c:ptCount val="13"/>
                <c:pt idx="0">
                  <c:v>0</c:v>
                </c:pt>
                <c:pt idx="1">
                  <c:v>0.03</c:v>
                </c:pt>
                <c:pt idx="2">
                  <c:v>0.04</c:v>
                </c:pt>
                <c:pt idx="3">
                  <c:v>0.14</c:v>
                </c:pt>
                <c:pt idx="4">
                  <c:v>0.16</c:v>
                </c:pt>
                <c:pt idx="5">
                  <c:v>0.06</c:v>
                </c:pt>
                <c:pt idx="6">
                  <c:v>0.06</c:v>
                </c:pt>
                <c:pt idx="7">
                  <c:v>0.06</c:v>
                </c:pt>
                <c:pt idx="8">
                  <c:v>0.06</c:v>
                </c:pt>
                <c:pt idx="9">
                  <c:v>0.06</c:v>
                </c:pt>
                <c:pt idx="10">
                  <c:v>0.05</c:v>
                </c:pt>
                <c:pt idx="11">
                  <c:v>0.05</c:v>
                </c:pt>
                <c:pt idx="12">
                  <c:v>0.05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Revenue in billion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Sheet1!$A$2:$A$6</c:f>
              <c:strCache>
                <c:ptCount val="5"/>
                <c:pt idx="0">
                  <c:v>2001</c:v>
                </c:pt>
                <c:pt idx="1">
                  <c:v>2011</c:v>
                </c:pt>
                <c:pt idx="2">
                  <c:v>2021*</c:v>
                </c:pt>
                <c:pt idx="3">
                  <c:v>2031*</c:v>
                </c:pt>
                <c:pt idx="4">
                  <c:v>2041*</c:v>
                </c:pt>
              </c:strCache>
            </c:strRef>
          </c:cat>
          <c:val>
            <c:numRef>
              <c:f>Sheet1!$B$2:$B$6</c:f>
              <c:numCache>
                <c:ptCount val="5"/>
                <c:pt idx="0">
                  <c:v>36.5</c:v>
                </c:pt>
                <c:pt idx="1">
                  <c:v>56</c:v>
                </c:pt>
                <c:pt idx="2">
                  <c:v>110</c:v>
                </c:pt>
                <c:pt idx="3">
                  <c:v>150</c:v>
                </c:pt>
                <c:pt idx="4">
                  <c:v>200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Waste generation in million metric tons per year</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numRef>
              <c:f>Sheet1!$A$2:$A$11</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Sheet1!$B$2:$B$11</c:f>
              <c:numCache>
                <c:ptCount val="10"/>
                <c:pt idx="0">
                  <c:v>53</c:v>
                </c:pt>
                <c:pt idx="1">
                  <c:v>69</c:v>
                </c:pt>
                <c:pt idx="2">
                  <c:v>83</c:v>
                </c:pt>
                <c:pt idx="3">
                  <c:v>94</c:v>
                </c:pt>
                <c:pt idx="4">
                  <c:v>105</c:v>
                </c:pt>
                <c:pt idx="5">
                  <c:v>124</c:v>
                </c:pt>
                <c:pt idx="6">
                  <c:v>137</c:v>
                </c:pt>
                <c:pt idx="7">
                  <c:v>139</c:v>
                </c:pt>
                <c:pt idx="8">
                  <c:v>146</c:v>
                </c:pt>
                <c:pt idx="9">
                  <c:v>159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Capacity in megawatts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Sheet1!$A$2:$A$11</c:f>
              <c:strCache>
                <c:ptCount val="10"/>
                <c:pt idx="0">
                  <c:v>Uttar Pradesh</c:v>
                </c:pt>
                <c:pt idx="1">
                  <c:v>Rajasthan</c:v>
                </c:pt>
                <c:pt idx="2">
                  <c:v>Tamil Nadu</c:v>
                </c:pt>
                <c:pt idx="3">
                  <c:v>Haryana</c:v>
                </c:pt>
                <c:pt idx="4">
                  <c:v>Maharashtra</c:v>
                </c:pt>
                <c:pt idx="5">
                  <c:v>Karnataka</c:v>
                </c:pt>
                <c:pt idx="6">
                  <c:v>Gujarat</c:v>
                </c:pt>
                <c:pt idx="7">
                  <c:v>Uttrakhand</c:v>
                </c:pt>
                <c:pt idx="8">
                  <c:v>Telangana</c:v>
                </c:pt>
                <c:pt idx="9">
                  <c:v>Madhya Pradesh</c:v>
                </c:pt>
              </c:strCache>
            </c:strRef>
          </c:cat>
          <c:val>
            <c:numRef>
              <c:f>Sheet1!$B$2:$B$11</c:f>
              <c:numCache>
                <c:ptCount val="10"/>
                <c:pt idx="0">
                  <c:v>86.13</c:v>
                </c:pt>
                <c:pt idx="1">
                  <c:v>68.67</c:v>
                </c:pt>
                <c:pt idx="2">
                  <c:v>52.43</c:v>
                </c:pt>
                <c:pt idx="3">
                  <c:v>49.98</c:v>
                </c:pt>
                <c:pt idx="4">
                  <c:v>47.81</c:v>
                </c:pt>
                <c:pt idx="5">
                  <c:v>44.62</c:v>
                </c:pt>
                <c:pt idx="6">
                  <c:v>37.26</c:v>
                </c:pt>
                <c:pt idx="7">
                  <c:v>28</c:v>
                </c:pt>
                <c:pt idx="8">
                  <c:v>11.8</c:v>
                </c:pt>
                <c:pt idx="9">
                  <c:v>8.99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Sheet1!$A$2:$A$7</c:f>
              <c:strCache>
                <c:ptCount val="6"/>
                <c:pt idx="0">
                  <c:v>Maharashtra</c:v>
                </c:pt>
                <c:pt idx="1">
                  <c:v>Tamil Nadu</c:v>
                </c:pt>
                <c:pt idx="2">
                  <c:v>Uttar Pradesh</c:v>
                </c:pt>
                <c:pt idx="3">
                  <c:v>Delhi</c:v>
                </c:pt>
                <c:pt idx="4">
                  <c:v>Gujarat</c:v>
                </c:pt>
                <c:pt idx="5">
                  <c:v>Karnataka</c:v>
                </c:pt>
              </c:strCache>
            </c:strRef>
          </c:cat>
          <c:val>
            <c:numRef>
              <c:f>Sheet1!$B$2:$B$7</c:f>
              <c:numCache>
                <c:ptCount val="6"/>
                <c:pt idx="0">
                  <c:v>22.57</c:v>
                </c:pt>
                <c:pt idx="1">
                  <c:v>15.55</c:v>
                </c:pt>
                <c:pt idx="2">
                  <c:v>15.5</c:v>
                </c:pt>
                <c:pt idx="3">
                  <c:v>10.5</c:v>
                </c:pt>
                <c:pt idx="4">
                  <c:v>10.15</c:v>
                </c:pt>
                <c:pt idx="5">
                  <c:v>10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Sheet1!$A$2:$A$6</c:f>
              <c:strCache>
                <c:ptCount val="5"/>
                <c:pt idx="0">
                  <c:v>Waste to compost plants</c:v>
                </c:pt>
                <c:pt idx="1">
                  <c:v>Biogas and biomethanation plants</c:v>
                </c:pt>
                <c:pt idx="2">
                  <c:v>Waste to electricity plants</c:v>
                </c:pt>
                <c:pt idx="3">
                  <c:v>Construction and demolition waste plants</c:v>
                </c:pt>
                <c:pt idx="4">
                  <c:v>Refuse derived fuel plants</c:v>
                </c:pt>
              </c:strCache>
            </c:strRef>
          </c:cat>
          <c:val>
            <c:numRef>
              <c:f>Sheet1!$B$2:$B$6</c:f>
              <c:numCache>
                <c:ptCount val="5"/>
                <c:pt idx="0">
                  <c:v>685</c:v>
                </c:pt>
                <c:pt idx="1">
                  <c:v>30</c:v>
                </c:pt>
                <c:pt idx="2">
                  <c:v>7</c:v>
                </c:pt>
                <c:pt idx="3">
                  <c:v>6</c:v>
                </c:pt>
                <c:pt idx="4">
                  <c:v>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Sheet1!$A$2:$A$6</c:f>
              <c:strCache>
                <c:ptCount val="5"/>
                <c:pt idx="0">
                  <c:v>2001</c:v>
                </c:pt>
                <c:pt idx="1">
                  <c:v>2011</c:v>
                </c:pt>
                <c:pt idx="2">
                  <c:v>2021*</c:v>
                </c:pt>
                <c:pt idx="3">
                  <c:v>2031*</c:v>
                </c:pt>
                <c:pt idx="4">
                  <c:v>2041*</c:v>
                </c:pt>
              </c:strCache>
            </c:strRef>
          </c:cat>
          <c:val>
            <c:numRef>
              <c:f>Sheet1!$B$2:$B$6</c:f>
              <c:numCache>
                <c:ptCount val="5"/>
                <c:pt idx="0">
                  <c:v>3.4</c:v>
                </c:pt>
                <c:pt idx="1">
                  <c:v>6.8</c:v>
                </c:pt>
                <c:pt idx="2">
                  <c:v>17.5</c:v>
                </c:pt>
                <c:pt idx="3">
                  <c:v>31.4</c:v>
                </c:pt>
                <c:pt idx="4">
                  <c:v>55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Waste generation in million metric tons per year</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5.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9B9B47BB-9882-443A-A28B-F03F548B3DF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E50818EF-AA53-4B2D-A303-08E8F65DB01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7D8055CC-AF25-4A34-9EF1-4B3697FFA545}"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30074D2-A049-45AE-9006-CD9E36E3CB1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BF73F124-2E88-4702-9150-40FEA6EC769F}"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98349722-8B10-45FF-9D02-B149F6FDEACB}"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C7A1F5E5-D9B2-4AA4-B425-4DAA033681AA}"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795D33A9-60E6-40B1-9356-9B2BD9CD5375}"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959FE27A-C5AC-4BCB-9451-485FEFD545F5}"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6BD365DB-F21D-4AD6-94A5-F297CAAED81D}"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B02AFED-15E3-4CD8-AAB2-7BEDDE49F1A3}"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9.xml" TargetMode="Internal" /><Relationship Id="rId4" Type="http://schemas.openxmlformats.org/officeDocument/2006/relationships/chart" Target="../charts/chart4.xml" /><Relationship Id="rId5" Type="http://schemas.openxmlformats.org/officeDocument/2006/relationships/slide" Target="slide37.xml" TargetMode="Internal" /><Relationship Id="rId6" Type="http://schemas.openxmlformats.org/officeDocument/2006/relationships/hyperlink" Target="http://www.statista.com/statistics/1009110/india-msw-generation-amount"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9.xml" TargetMode="Internal" /><Relationship Id="rId4" Type="http://schemas.openxmlformats.org/officeDocument/2006/relationships/chart" Target="../charts/chart5.xml" /><Relationship Id="rId5" Type="http://schemas.openxmlformats.org/officeDocument/2006/relationships/slide" Target="slide38.xml" TargetMode="Internal" /><Relationship Id="rId6" Type="http://schemas.openxmlformats.org/officeDocument/2006/relationships/hyperlink" Target="http://www.statista.com/statistics/865810/india-renewable-municipal-waste-capacity"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9.xml" TargetMode="Internal" /><Relationship Id="rId4" Type="http://schemas.openxmlformats.org/officeDocument/2006/relationships/chart" Target="../charts/chart6.xml" /><Relationship Id="rId5" Type="http://schemas.openxmlformats.org/officeDocument/2006/relationships/slide" Target="slide39.xml" TargetMode="Internal" /><Relationship Id="rId6" Type="http://schemas.openxmlformats.org/officeDocument/2006/relationships/hyperlink" Target="http://www.statista.com/statistics/1009212/india-leading-waste-recycling-states"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9.xml" TargetMode="Internal" /><Relationship Id="rId4" Type="http://schemas.openxmlformats.org/officeDocument/2006/relationships/chart" Target="../charts/chart7.xml" /><Relationship Id="rId5" Type="http://schemas.openxmlformats.org/officeDocument/2006/relationships/slide" Target="slide40.xml" TargetMode="Internal" /><Relationship Id="rId6" Type="http://schemas.openxmlformats.org/officeDocument/2006/relationships/hyperlink" Target="http://www.statista.com/statistics/1009071/india-major-solid-waste-generating-areas-by-state"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9.xml" TargetMode="Internal" /><Relationship Id="rId4" Type="http://schemas.openxmlformats.org/officeDocument/2006/relationships/chart" Target="../charts/chart8.xml" /><Relationship Id="rId5" Type="http://schemas.openxmlformats.org/officeDocument/2006/relationships/slide" Target="slide41.xml" TargetMode="Internal" /><Relationship Id="rId6" Type="http://schemas.openxmlformats.org/officeDocument/2006/relationships/hyperlink" Target="http://www.statista.com/statistics/1061462/india-solid-waste-treatment-plants-by-type"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9.xml" /><Relationship Id="rId5" Type="http://schemas.openxmlformats.org/officeDocument/2006/relationships/slide" Target="slide42.xml" TargetMode="Internal" /><Relationship Id="rId6" Type="http://schemas.openxmlformats.org/officeDocument/2006/relationships/hyperlink" Target="http://www.statista.com/statistics/1009095/india-plastic-waste-generation"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0.xml" /><Relationship Id="rId5" Type="http://schemas.openxmlformats.org/officeDocument/2006/relationships/slide" Target="slide43.xml" TargetMode="Internal" /><Relationship Id="rId6" Type="http://schemas.openxmlformats.org/officeDocument/2006/relationships/hyperlink" Target="http://www.statista.com/statistics/1009146/india-plastic-packaging-industry-market-value"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1.xml" /><Relationship Id="rId5" Type="http://schemas.openxmlformats.org/officeDocument/2006/relationships/slide" Target="slide44.xml" TargetMode="Internal" /><Relationship Id="rId6" Type="http://schemas.openxmlformats.org/officeDocument/2006/relationships/hyperlink" Target="http://www.statista.com/statistics/1009117/india-plastic-consumption-share-by-sector"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5.xml" TargetMode="Internal" /><Relationship Id="rId4" Type="http://schemas.openxmlformats.org/officeDocument/2006/relationships/chart" Target="../charts/chart12.xml" /><Relationship Id="rId5" Type="http://schemas.openxmlformats.org/officeDocument/2006/relationships/slide" Target="slide45.xml" TargetMode="Internal" /><Relationship Id="rId6" Type="http://schemas.openxmlformats.org/officeDocument/2006/relationships/hyperlink" Target="http://www.statista.com/statistics/1009184/india-leading-e-waste-generators-share-by-state"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0.xml" TargetMode="Internal" /><Relationship Id="rId4" Type="http://schemas.openxmlformats.org/officeDocument/2006/relationships/chart" Target="../charts/chart13.xml" /><Relationship Id="rId5" Type="http://schemas.openxmlformats.org/officeDocument/2006/relationships/slide" Target="slide46.xml" TargetMode="Internal" /><Relationship Id="rId6" Type="http://schemas.openxmlformats.org/officeDocument/2006/relationships/hyperlink" Target="http://www.statista.com/statistics/1050818/india-biomedical-waste-generated-volume"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0.xml" TargetMode="Internal" /><Relationship Id="rId4" Type="http://schemas.openxmlformats.org/officeDocument/2006/relationships/chart" Target="../charts/chart14.xml" /><Relationship Id="rId5" Type="http://schemas.openxmlformats.org/officeDocument/2006/relationships/slide" Target="slide47.xml" TargetMode="Internal" /><Relationship Id="rId6" Type="http://schemas.openxmlformats.org/officeDocument/2006/relationships/hyperlink" Target="http://www.statista.com/statistics/1061497/india-biomedical-waste-treatment-facilities"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0.xml" TargetMode="Internal" /><Relationship Id="rId4" Type="http://schemas.openxmlformats.org/officeDocument/2006/relationships/chart" Target="../charts/chart15.xml" /><Relationship Id="rId5" Type="http://schemas.openxmlformats.org/officeDocument/2006/relationships/slide" Target="slide48.xml" TargetMode="Internal" /><Relationship Id="rId6" Type="http://schemas.openxmlformats.org/officeDocument/2006/relationships/hyperlink" Target="http://www.statista.com/statistics/1050906/india-biomedical-waste-treatment-and-disposal" TargetMode="Externa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0.xml" TargetMode="Internal" /><Relationship Id="rId4" Type="http://schemas.openxmlformats.org/officeDocument/2006/relationships/chart" Target="../charts/chart16.xml" /><Relationship Id="rId5" Type="http://schemas.openxmlformats.org/officeDocument/2006/relationships/slide" Target="slide49.xml" TargetMode="Internal" /><Relationship Id="rId6" Type="http://schemas.openxmlformats.org/officeDocument/2006/relationships/hyperlink" Target="http://www.statista.com/statistics/1050909/india-biomedical-waste-recycling-market-value"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0.xml" TargetMode="Internal" /><Relationship Id="rId4" Type="http://schemas.openxmlformats.org/officeDocument/2006/relationships/chart" Target="../charts/chart17.xml" /><Relationship Id="rId5" Type="http://schemas.openxmlformats.org/officeDocument/2006/relationships/slide" Target="slide50.xml" TargetMode="Internal" /><Relationship Id="rId6" Type="http://schemas.openxmlformats.org/officeDocument/2006/relationships/hyperlink" Target="http://www.statista.com/statistics/1050938/india-biomedical-waste-recycling-market-volume" TargetMode="Ex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0.xml" TargetMode="Internal" /><Relationship Id="rId4" Type="http://schemas.openxmlformats.org/officeDocument/2006/relationships/chart" Target="../charts/chart18.xml" /><Relationship Id="rId5" Type="http://schemas.openxmlformats.org/officeDocument/2006/relationships/slide" Target="slide51.xml" TargetMode="Internal" /><Relationship Id="rId6" Type="http://schemas.openxmlformats.org/officeDocument/2006/relationships/hyperlink" Target="http://www.statista.com/statistics/1050950/india-biomedical-waste-recycling-market-share-by-industry"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7.xml" TargetMode="Internal" /><Relationship Id="rId4" Type="http://schemas.openxmlformats.org/officeDocument/2006/relationships/chart" Target="../charts/chart19.xml" /><Relationship Id="rId5" Type="http://schemas.openxmlformats.org/officeDocument/2006/relationships/slide" Target="slide52.xml" TargetMode="Internal" /><Relationship Id="rId6" Type="http://schemas.openxmlformats.org/officeDocument/2006/relationships/hyperlink" Target="http://www.statista.com/statistics/999489/india-leading-environmental-issues"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7.xml" TargetMode="Internal" /><Relationship Id="rId4" Type="http://schemas.openxmlformats.org/officeDocument/2006/relationships/chart" Target="../charts/chart20.xml" /><Relationship Id="rId5" Type="http://schemas.openxmlformats.org/officeDocument/2006/relationships/slide" Target="slide53.xml" TargetMode="Internal" /><Relationship Id="rId6" Type="http://schemas.openxmlformats.org/officeDocument/2006/relationships/hyperlink" Target="http://www.statista.com/statistics/999502/india-potential-policy-actions-against-plastic-use"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6.xml" TargetMode="Internal" /><Relationship Id="rId11" Type="http://schemas.openxmlformats.org/officeDocument/2006/relationships/slide" Target="slide17.xml" TargetMode="Internal" /><Relationship Id="rId12" Type="http://schemas.openxmlformats.org/officeDocument/2006/relationships/slide" Target="slide18.xml" TargetMode="Internal" /><Relationship Id="rId13" Type="http://schemas.openxmlformats.org/officeDocument/2006/relationships/slide" Target="slide19.xml" TargetMode="Internal" /><Relationship Id="rId2" Type="http://schemas.openxmlformats.org/officeDocument/2006/relationships/slide" Target="slide6.xml" TargetMode="Internal" /><Relationship Id="rId3" Type="http://schemas.openxmlformats.org/officeDocument/2006/relationships/slide" Target="slide7.xml" TargetMode="Internal" /><Relationship Id="rId4" Type="http://schemas.openxmlformats.org/officeDocument/2006/relationships/slide" Target="slide8.xml" TargetMode="Internal" /><Relationship Id="rId5" Type="http://schemas.openxmlformats.org/officeDocument/2006/relationships/slide" Target="slide10.xml" TargetMode="Internal" /><Relationship Id="rId6" Type="http://schemas.openxmlformats.org/officeDocument/2006/relationships/slide" Target="slide11.xml" TargetMode="Internal" /><Relationship Id="rId7" Type="http://schemas.openxmlformats.org/officeDocument/2006/relationships/slide" Target="slide12.xml" TargetMode="Internal" /><Relationship Id="rId8" Type="http://schemas.openxmlformats.org/officeDocument/2006/relationships/slide" Target="slide13.xml" TargetMode="Internal" /><Relationship Id="rId9" Type="http://schemas.openxmlformats.org/officeDocument/2006/relationships/slide" Target="slide14.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7.xml" TargetMode="Internal" /><Relationship Id="rId4" Type="http://schemas.openxmlformats.org/officeDocument/2006/relationships/chart" Target="../charts/chart21.xml" /><Relationship Id="rId5" Type="http://schemas.openxmlformats.org/officeDocument/2006/relationships/slide" Target="slide54.xml" TargetMode="Internal" /><Relationship Id="rId6" Type="http://schemas.openxmlformats.org/officeDocument/2006/relationships/hyperlink" Target="http://www.statista.com/statistics/999514/india-personal-actions-against-plastic-use" TargetMode="Ex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7.xml" TargetMode="Internal" /><Relationship Id="rId4" Type="http://schemas.openxmlformats.org/officeDocument/2006/relationships/chart" Target="../charts/chart22.xml" /><Relationship Id="rId5" Type="http://schemas.openxmlformats.org/officeDocument/2006/relationships/slide" Target="slide55.xml" TargetMode="Internal" /><Relationship Id="rId6" Type="http://schemas.openxmlformats.org/officeDocument/2006/relationships/hyperlink" Target="http://www.statista.com/statistics/1059922/india-public-opinion-on-responsiveness-of-municipality-to-complaints" TargetMode="Ex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7.xml" TargetMode="Internal" /><Relationship Id="rId4" Type="http://schemas.openxmlformats.org/officeDocument/2006/relationships/chart" Target="../charts/chart23.xml" /><Relationship Id="rId5" Type="http://schemas.openxmlformats.org/officeDocument/2006/relationships/slide" Target="slide56.xml" TargetMode="Internal" /><Relationship Id="rId6" Type="http://schemas.openxmlformats.org/officeDocument/2006/relationships/hyperlink" Target="http://www.statista.com/statistics/1060046/india-agreement-improper-garbage-disposal" TargetMode="Ex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26652/population-share-msw-generation-by-select-country/" TargetMode="External" /><Relationship Id="rId5" Type="http://schemas.openxmlformats.org/officeDocument/2006/relationships/slide" Target="slide6.xml" TargetMode="In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499952/ewaste-generation-worldwide-by-major-country/" TargetMode="External" /><Relationship Id="rId5" Type="http://schemas.openxmlformats.org/officeDocument/2006/relationships/slide" Target="slide7.xml"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54323/waste-collection-treatment-and-disposal-activities-revenue-in-india/" TargetMode="External" /><Relationship Id="rId5" Type="http://schemas.openxmlformats.org/officeDocument/2006/relationships/slide" Target="slide8.xml" TargetMode="In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09110/india-msw-generation-amount/" TargetMode="External" /><Relationship Id="rId5" Type="http://schemas.openxmlformats.org/officeDocument/2006/relationships/slide" Target="slide10.xml" TargetMode="In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865810/india-renewable-municipal-waste-capacity/" TargetMode="External" /><Relationship Id="rId5" Type="http://schemas.openxmlformats.org/officeDocument/2006/relationships/slide" Target="slide11.xml" TargetMode="In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09212/india-leading-waste-recycling-states/" TargetMode="External" /><Relationship Id="rId5" Type="http://schemas.openxmlformats.org/officeDocument/2006/relationships/slide" Target="slide12.xml"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30.xml" TargetMode="Internal" /><Relationship Id="rId11" Type="http://schemas.openxmlformats.org/officeDocument/2006/relationships/slide" Target="slide31.xml" TargetMode="Internal" /><Relationship Id="rId12" Type="http://schemas.openxmlformats.org/officeDocument/2006/relationships/slide" Target="slide32.xml" TargetMode="Internal" /><Relationship Id="rId2" Type="http://schemas.openxmlformats.org/officeDocument/2006/relationships/slide" Target="slide21.xml" TargetMode="Internal" /><Relationship Id="rId3" Type="http://schemas.openxmlformats.org/officeDocument/2006/relationships/slide" Target="slide22.xml" TargetMode="Internal" /><Relationship Id="rId4" Type="http://schemas.openxmlformats.org/officeDocument/2006/relationships/slide" Target="slide23.xml" TargetMode="Internal" /><Relationship Id="rId5" Type="http://schemas.openxmlformats.org/officeDocument/2006/relationships/slide" Target="slide24.xml" TargetMode="Internal" /><Relationship Id="rId6" Type="http://schemas.openxmlformats.org/officeDocument/2006/relationships/slide" Target="slide25.xml" TargetMode="Internal" /><Relationship Id="rId7" Type="http://schemas.openxmlformats.org/officeDocument/2006/relationships/slide" Target="slide26.xml" TargetMode="Internal" /><Relationship Id="rId8" Type="http://schemas.openxmlformats.org/officeDocument/2006/relationships/slide" Target="slide28.xml" TargetMode="Internal" /><Relationship Id="rId9" Type="http://schemas.openxmlformats.org/officeDocument/2006/relationships/slide" Target="slide29.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09071/india-major-solid-waste-generating-areas-by-state/" TargetMode="External" /><Relationship Id="rId5" Type="http://schemas.openxmlformats.org/officeDocument/2006/relationships/slide" Target="slide13.xml" TargetMode="In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61462/india-solid-waste-treatment-plants-by-type/" TargetMode="External" /><Relationship Id="rId5" Type="http://schemas.openxmlformats.org/officeDocument/2006/relationships/slide" Target="slide14.xml" TargetMode="In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09095/india-plastic-waste-generation/" TargetMode="External" /><Relationship Id="rId5" Type="http://schemas.openxmlformats.org/officeDocument/2006/relationships/slide" Target="slide15.xml" TargetMode="In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09146/india-plastic-packaging-industry-market-value/" TargetMode="External" /><Relationship Id="rId5" Type="http://schemas.openxmlformats.org/officeDocument/2006/relationships/slide" Target="slide17.xml" TargetMode="In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09117/india-plastic-consumption-share-by-sector/" TargetMode="External" /><Relationship Id="rId5" Type="http://schemas.openxmlformats.org/officeDocument/2006/relationships/slide" Target="slide18.xml"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09184/india-leading-e-waste-generators-share-by-state/" TargetMode="External" /><Relationship Id="rId5" Type="http://schemas.openxmlformats.org/officeDocument/2006/relationships/slide" Target="slide19.xml" TargetMode="In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50818/india-biomedical-waste-generated-volume/" TargetMode="External" /><Relationship Id="rId5" Type="http://schemas.openxmlformats.org/officeDocument/2006/relationships/slide" Target="slide20.xml" TargetMode="In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61497/india-biomedical-waste-treatment-facilities/" TargetMode="External" /><Relationship Id="rId5" Type="http://schemas.openxmlformats.org/officeDocument/2006/relationships/slide" Target="slide21.xml"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50906/india-biomedical-waste-treatment-and-disposal/" TargetMode="External" /><Relationship Id="rId5" Type="http://schemas.openxmlformats.org/officeDocument/2006/relationships/slide" Target="slide23.xml"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50909/india-biomedical-waste-recycling-market-value/" TargetMode="External" /><Relationship Id="rId5" Type="http://schemas.openxmlformats.org/officeDocument/2006/relationships/slide" Target="slide24.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50938/india-biomedical-waste-recycling-market-volume/" TargetMode="External" /><Relationship Id="rId5" Type="http://schemas.openxmlformats.org/officeDocument/2006/relationships/slide" Target="slide25.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50950/india-biomedical-waste-recycling-market-share-by-industry/" TargetMode="External" /><Relationship Id="rId5" Type="http://schemas.openxmlformats.org/officeDocument/2006/relationships/slide" Target="slide26.xml"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ipsos.com/" TargetMode="External" /><Relationship Id="rId5" Type="http://schemas.openxmlformats.org/officeDocument/2006/relationships/hyperlink" Target="http://www.statista.com/statistics/999489/india-leading-environmental-issues/" TargetMode="External" /><Relationship Id="rId6" Type="http://schemas.openxmlformats.org/officeDocument/2006/relationships/slide" Target="slide27.xml" TargetMode="In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ipsos.com/" TargetMode="External" /><Relationship Id="rId5" Type="http://schemas.openxmlformats.org/officeDocument/2006/relationships/hyperlink" Target="http://www.statista.com/statistics/999502/india-potential-policy-actions-against-plastic-use/" TargetMode="External" /><Relationship Id="rId6" Type="http://schemas.openxmlformats.org/officeDocument/2006/relationships/slide" Target="slide28.xml" TargetMode="In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ipsos.com/" TargetMode="External" /><Relationship Id="rId5" Type="http://schemas.openxmlformats.org/officeDocument/2006/relationships/hyperlink" Target="http://www.statista.com/statistics/999514/india-personal-actions-against-plastic-use/" TargetMode="External" /><Relationship Id="rId6" Type="http://schemas.openxmlformats.org/officeDocument/2006/relationships/slide" Target="slide29.xml" TargetMode="In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59922/india-public-opinion-on-responsiveness-of-municipality-to-complaints/" TargetMode="External" /><Relationship Id="rId5" Type="http://schemas.openxmlformats.org/officeDocument/2006/relationships/slide" Target="slide31.xml" TargetMode="In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3.xml" TargetMode="Internal" /><Relationship Id="rId4" Type="http://schemas.openxmlformats.org/officeDocument/2006/relationships/hyperlink" Target="http://www.statista.com/statistics/1060046/india-agreement-improper-garbage-disposal/" TargetMode="External" /><Relationship Id="rId5" Type="http://schemas.openxmlformats.org/officeDocument/2006/relationships/slide" Target="slide32.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1.xml" /><Relationship Id="rId5" Type="http://schemas.openxmlformats.org/officeDocument/2006/relationships/image" Target="../media/image4.png" /><Relationship Id="rId6" Type="http://schemas.openxmlformats.org/officeDocument/2006/relationships/oleObject" Target="../embeddings/oleObject2.bin" TargetMode="Internal" /><Relationship Id="rId7" Type="http://schemas.openxmlformats.org/officeDocument/2006/relationships/image" Target="../media/image5.png" /><Relationship Id="rId8" Type="http://schemas.openxmlformats.org/officeDocument/2006/relationships/slide" Target="slide34.xml" TargetMode="Internal" /><Relationship Id="rId9" Type="http://schemas.openxmlformats.org/officeDocument/2006/relationships/hyperlink" Target="http://www.statista.com/statistics/1026652/population-share-msw-generation-by-select-country"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2.xml" /><Relationship Id="rId5" Type="http://schemas.openxmlformats.org/officeDocument/2006/relationships/slide" Target="slide35.xml" TargetMode="Internal" /><Relationship Id="rId6" Type="http://schemas.openxmlformats.org/officeDocument/2006/relationships/hyperlink" Target="http://www.statista.com/statistics/499952/ewaste-generation-worldwide-by-major-country" TargetMode="Ex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3.xml" /><Relationship Id="rId5" Type="http://schemas.openxmlformats.org/officeDocument/2006/relationships/slide" Target="slide36.xml" TargetMode="Internal" /><Relationship Id="rId6" Type="http://schemas.openxmlformats.org/officeDocument/2006/relationships/hyperlink" Target="http://www.statista.com/statistics/1054323/waste-collection-treatment-and-disposal-activities-revenue-in-india"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4"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0000" lnSpcReduction="10000"/>
          </a:bodyPr>
          <a:lstStyle/>
          <a:p>
            <a:pPr algn="ctr">
              <a:lnSpc>
                <a:spcPct val="100000"/>
              </a:lnSpc>
              <a:spcAft>
                <a:spcPct val="20000"/>
              </a:spcAft>
            </a:pPr>
            <a:r>
              <a:rPr sz="7000" b="1">
                <a:solidFill>
                  <a:srgbClr val="FFFFFF"/>
                </a:solidFill>
                <a:latin typeface="Arial" pitchFamily="34" charset="0"/>
              </a:rPr>
              <a:t>WASTE MANAGEMENT IN INDIA</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Municipal solid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2001 to 2011</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EY; FICCI; </a:t>
            </a:r>
            <a:r>
              <a:rPr sz="800">
                <a:solidFill>
                  <a:srgbClr val="555555"/>
                </a:solidFill>
                <a:latin typeface="Arial" pitchFamily="34" charset="0"/>
                <a:hlinkClick r:id="rId6"/>
              </a:rPr>
              <a:t>ID 1009110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Amount of municipal solid waste (MSW) generated across India from 2001 to 2041 (in million metric tons per year)</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Amount of MSW generated in India 2001-2041</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Municipal solid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2009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IRENA; </a:t>
            </a:r>
            <a:r>
              <a:rPr sz="800">
                <a:solidFill>
                  <a:srgbClr val="555555"/>
                </a:solidFill>
                <a:latin typeface="Arial" pitchFamily="34" charset="0"/>
                <a:hlinkClick r:id="rId6"/>
              </a:rPr>
              <a:t>ID 865810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spcAft>
                <a:spcPct val="20000"/>
              </a:spcAft>
            </a:pPr>
            <a:r>
              <a:rPr sz="2400">
                <a:solidFill>
                  <a:srgbClr val="0A85E6"/>
                </a:solidFill>
                <a:latin typeface="Arial" pitchFamily="34" charset="0"/>
              </a:rPr>
              <a:t>Renewable municipal waste capacity in India from 2009 to 2018 (in megawatts)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Renewable municipal waste capacity in India 2009-2018</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Municipal solid waste</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4195050" y="1440000"/>
            <a:ext cx="36195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Recycling capacity in thousand tons per annum</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EY; </a:t>
            </a:r>
            <a:r>
              <a:rPr sz="800">
                <a:solidFill>
                  <a:srgbClr val="555555"/>
                </a:solidFill>
                <a:latin typeface="Arial" pitchFamily="34" charset="0"/>
                <a:hlinkClick r:id="rId6"/>
              </a:rPr>
              <a:t>ID 1009212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12</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States with the largest waste recycling capacity across India in 2016 (in 1,000 metric tons per annum)*</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Leading states' waste recycling capacity India 2016</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Municipal solid waste</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4106150" y="1440000"/>
            <a:ext cx="37973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Waste generation in thousand metric tons per day</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as on November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EY; Lok Sabha; </a:t>
            </a:r>
            <a:r>
              <a:rPr sz="800">
                <a:solidFill>
                  <a:srgbClr val="555555"/>
                </a:solidFill>
                <a:latin typeface="Arial" pitchFamily="34" charset="0"/>
                <a:hlinkClick r:id="rId6"/>
              </a:rPr>
              <a:t>ID 1009071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13</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Leading solid waste generating urban areas across India as on November 2017, by state (in 1,000 metric tons per day)</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Leading solid waste generation in India 2017 by state</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Municipal solid waste</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5230100" y="1440000"/>
            <a:ext cx="15494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Number of plants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FY 2019</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MoHUA; </a:t>
            </a:r>
            <a:r>
              <a:rPr sz="800">
                <a:solidFill>
                  <a:srgbClr val="555555"/>
                </a:solidFill>
                <a:latin typeface="Arial" pitchFamily="34" charset="0"/>
                <a:hlinkClick r:id="rId6"/>
              </a:rPr>
              <a:t>ID 1061462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14</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Functional solid waste treatment plants across India in FY 2019, by type</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Solid waste treatment plants India by type 2019</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62500"/>
          </a:bodyPr>
          <a:lstStyle/>
          <a:p>
            <a:pPr algn="ctr">
              <a:lnSpc>
                <a:spcPct val="100000"/>
              </a:lnSpc>
              <a:spcAft>
                <a:spcPct val="20000"/>
              </a:spcAft>
            </a:pPr>
            <a:r>
              <a:rPr sz="7000" b="1">
                <a:solidFill>
                  <a:srgbClr val="FFFFFF"/>
                </a:solidFill>
                <a:latin typeface="Arial" pitchFamily="34" charset="0"/>
              </a:rPr>
              <a:t>PLASTIC AND ELECTRONIC WASTE</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Waste management in India</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Plastic and electronic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2001 to 2011</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EY; FICCI; </a:t>
            </a:r>
            <a:r>
              <a:rPr sz="800">
                <a:solidFill>
                  <a:srgbClr val="555555"/>
                </a:solidFill>
                <a:latin typeface="Arial" pitchFamily="34" charset="0"/>
                <a:hlinkClick r:id="rId6"/>
              </a:rPr>
              <a:t>ID 1009095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Amount of plastic waste generated across India from 2001 to 2041 (in million metric tons per year)</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Plastic waste generated in India 2001-2041</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Plastic and electronic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FY 2010 to FY 2015</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EY; FICCI; </a:t>
            </a:r>
            <a:r>
              <a:rPr sz="800">
                <a:solidFill>
                  <a:srgbClr val="555555"/>
                </a:solidFill>
                <a:latin typeface="Arial" pitchFamily="34" charset="0"/>
                <a:hlinkClick r:id="rId6"/>
              </a:rPr>
              <a:t>ID 1009146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Market value of plastic packaging industry across India from FY 2010 to FY 2020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size of plastic packaging industry India FY 2010-2020</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Plastic and electronic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EY; FICCI; </a:t>
            </a:r>
            <a:r>
              <a:rPr sz="800">
                <a:solidFill>
                  <a:srgbClr val="555555"/>
                </a:solidFill>
                <a:latin typeface="Arial" pitchFamily="34" charset="0"/>
                <a:hlinkClick r:id="rId6"/>
              </a:rPr>
              <a:t>ID 1009117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Distribution of plastic consumption across India in 2016, by sector</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Share of plastic consumption India 2016 by sector</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Plastic and electronic waste</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4849100" y="1440000"/>
            <a:ext cx="23114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Share of e-waste generation</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EY; </a:t>
            </a:r>
            <a:r>
              <a:rPr sz="800">
                <a:solidFill>
                  <a:srgbClr val="555555"/>
                </a:solidFill>
                <a:latin typeface="Arial" pitchFamily="34" charset="0"/>
                <a:hlinkClick r:id="rId6"/>
              </a:rPr>
              <a:t>ID 1009184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19</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Share of leading e-waste generators across India in 2016, by state*</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Share of leading e-waste generators India 2016 by state</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spcAft>
                <a:spcPct val="20000"/>
              </a:spcAft>
            </a:pPr>
            <a:r>
              <a:rPr sz="7000" b="1">
                <a:solidFill>
                  <a:srgbClr val="FFFFFF"/>
                </a:solidFill>
                <a:latin typeface="Arial" pitchFamily="34" charset="0"/>
              </a:rPr>
              <a:t>TABLE OF CONTENTS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Waste management in India</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spcAft>
                <a:spcPct val="20000"/>
              </a:spcAft>
            </a:pPr>
            <a:r>
              <a:rPr sz="7000" b="1">
                <a:solidFill>
                  <a:srgbClr val="FFFFFF"/>
                </a:solidFill>
                <a:latin typeface="Arial" pitchFamily="34" charset="0"/>
              </a:rPr>
              <a:t>BIOMEDICAL WASTE</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Waste management in India</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Biomedical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2007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TechSci Research; Central Pollution Control Board; </a:t>
            </a:r>
            <a:r>
              <a:rPr sz="800">
                <a:solidFill>
                  <a:srgbClr val="555555"/>
                </a:solidFill>
                <a:latin typeface="Arial" pitchFamily="34" charset="0"/>
                <a:hlinkClick r:id="rId6"/>
              </a:rPr>
              <a:t>ID 1050818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spcAft>
                <a:spcPct val="20000"/>
              </a:spcAft>
            </a:pPr>
            <a:r>
              <a:rPr sz="2400">
                <a:solidFill>
                  <a:srgbClr val="0A85E6"/>
                </a:solidFill>
                <a:latin typeface="Arial" pitchFamily="34" charset="0"/>
              </a:rPr>
              <a:t>Volume of biomedical waste generated across India from 2007 to 2018 (in metric tons per day)</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Volume of biomedical waste generated India 2007-2018</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Biomedical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2008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Central Pollution Control Board; Various sources (State Pollution Control Boards, Pollution Control Committees, Director General Armed Forces Medical Services); </a:t>
            </a:r>
            <a:r>
              <a:rPr sz="800">
                <a:solidFill>
                  <a:srgbClr val="555555"/>
                </a:solidFill>
                <a:latin typeface="Arial" pitchFamily="34" charset="0"/>
                <a:hlinkClick r:id="rId6"/>
              </a:rPr>
              <a:t>ID 1061497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spcAft>
                <a:spcPct val="20000"/>
              </a:spcAft>
            </a:pPr>
            <a:r>
              <a:rPr sz="2400">
                <a:solidFill>
                  <a:srgbClr val="0A85E6"/>
                </a:solidFill>
                <a:latin typeface="Arial" pitchFamily="34" charset="0"/>
              </a:rPr>
              <a:t>Number of biomedical waste treatment facilities across India from 2008 to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Common biomedical waste treatment facilities India 2008-2017</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Biomedical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2007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TechSci Research; Central Pollution Control Board; </a:t>
            </a:r>
            <a:r>
              <a:rPr sz="800">
                <a:solidFill>
                  <a:srgbClr val="555555"/>
                </a:solidFill>
                <a:latin typeface="Arial" pitchFamily="34" charset="0"/>
                <a:hlinkClick r:id="rId6"/>
              </a:rPr>
              <a:t>ID 1050906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Treatment and disposal of biomedical waste across India from 2007 to 2018 (in metric tons per day)</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Treatment and disposal of biomedical waste India 2007-2018</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Biomedical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2010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TechSci Research; Central Pollution Control Board; </a:t>
            </a:r>
            <a:r>
              <a:rPr sz="800">
                <a:solidFill>
                  <a:srgbClr val="555555"/>
                </a:solidFill>
                <a:latin typeface="Arial" pitchFamily="34" charset="0"/>
                <a:hlinkClick r:id="rId6"/>
              </a:rPr>
              <a:t>ID 1050909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Market value of biomedical waste recycling across India from 2010 to 2018 (in million Indian rupees)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value of biomedical waste recycling in India 2010-2018</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Biomedical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2010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TechSci Research; Central Pollution Control Board; </a:t>
            </a:r>
            <a:r>
              <a:rPr sz="800">
                <a:solidFill>
                  <a:srgbClr val="555555"/>
                </a:solidFill>
                <a:latin typeface="Arial" pitchFamily="34" charset="0"/>
                <a:hlinkClick r:id="rId6"/>
              </a:rPr>
              <a:t>ID 1050938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Market volume of biomedical waste recycling across India from 2010 to 2018 (in 1,000 metric tons per annum)</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volume of biomedical waste recycling in India 2010-2018</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Biomedical waste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ASSOCHAM; TechSci Research; Central Pollution Control Board; </a:t>
            </a:r>
            <a:r>
              <a:rPr sz="800">
                <a:solidFill>
                  <a:srgbClr val="555555"/>
                </a:solidFill>
                <a:latin typeface="Arial" pitchFamily="34" charset="0"/>
                <a:hlinkClick r:id="rId6"/>
              </a:rPr>
              <a:t>ID 1050950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Market share of biomedical waste recycling across India in 2018, by industry</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share of biomedical waste recycling in India 2018 by industry</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spcAft>
                <a:spcPct val="20000"/>
              </a:spcAft>
            </a:pPr>
            <a:r>
              <a:rPr sz="7000" b="1">
                <a:solidFill>
                  <a:srgbClr val="FFFFFF"/>
                </a:solidFill>
                <a:latin typeface="Arial" pitchFamily="34" charset="0"/>
              </a:rPr>
              <a:t>PUBLIC AWARENESS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Waste management in India</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Public awareness</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5077700" y="1440000"/>
            <a:ext cx="18542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Share of respondents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February 22 to March 8, 2019; 16-74 years old; 500+; up to three answers were allowed for each respondent</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Ipsos; </a:t>
            </a:r>
            <a:r>
              <a:rPr sz="800">
                <a:solidFill>
                  <a:srgbClr val="555555"/>
                </a:solidFill>
                <a:latin typeface="Arial" pitchFamily="34" charset="0"/>
                <a:hlinkClick r:id="rId6"/>
              </a:rPr>
              <a:t>ID 999489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28</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spcAft>
                <a:spcPct val="20000"/>
              </a:spcAft>
            </a:pPr>
            <a:r>
              <a:rPr sz="2400">
                <a:solidFill>
                  <a:srgbClr val="0A85E6"/>
                </a:solidFill>
                <a:latin typeface="Arial" pitchFamily="34" charset="0"/>
              </a:rPr>
              <a:t>Most concerning environmental issues according to citizens across India as of March 2019</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Most concerning environmental issues in India 2019</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Public awareness</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5077700" y="1440000"/>
            <a:ext cx="18542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Share of respondents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February 22 to March 8, 2019; 16-74 years old; 500+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Ipsos; </a:t>
            </a:r>
            <a:r>
              <a:rPr sz="800">
                <a:solidFill>
                  <a:srgbClr val="555555"/>
                </a:solidFill>
                <a:latin typeface="Arial" pitchFamily="34" charset="0"/>
                <a:hlinkClick r:id="rId6"/>
              </a:rPr>
              <a:t>ID 999502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29</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Policy suggestions to reduce plastic use and non-recyclable packaging across India as of March 2019</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Policy suggestions to reduce plastic use India 2019</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Table of Contents</a:t>
            </a:r>
          </a:p>
        </p:txBody>
      </p:sp>
      <p:sp>
        <p:nvSpPr>
          <p:cNvPr id="3" name="New shape"/>
          <p:cNvSpPr/>
          <p:nvPr/>
        </p:nvSpPr>
        <p:spPr>
          <a:xfrm>
            <a:off x="676800" y="1440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spcAft>
                <a:spcPct val="20000"/>
              </a:spcAft>
            </a:pPr>
            <a:r>
              <a:rPr sz="1500">
                <a:solidFill>
                  <a:srgbClr val="0F283E"/>
                </a:solidFill>
                <a:latin typeface="Arial" pitchFamily="34" charset="0"/>
              </a:rPr>
              <a:t>Overview</a:t>
            </a:r>
          </a:p>
        </p:txBody>
      </p:sp>
      <p:sp>
        <p:nvSpPr>
          <p:cNvPr id="4" name="New shape"/>
          <p:cNvSpPr/>
          <p:nvPr/>
        </p:nvSpPr>
        <p:spPr>
          <a:xfrm>
            <a:off x="781200" y="182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2" action="ppaction://hlinksldjump"/>
              </a:rPr>
              <a:t>06</a:t>
            </a:r>
            <a:r>
              <a:rPr sz="900">
                <a:solidFill>
                  <a:srgbClr val="0F283E"/>
                </a:solidFill>
                <a:latin typeface="Arial" pitchFamily="34" charset="0"/>
              </a:rPr>
              <a:t>     Global population and MSW generation share by key country 2018</a:t>
            </a:r>
          </a:p>
        </p:txBody>
      </p:sp>
      <p:sp>
        <p:nvSpPr>
          <p:cNvPr id="5" name="New shape"/>
          <p:cNvSpPr/>
          <p:nvPr/>
        </p:nvSpPr>
        <p:spPr>
          <a:xfrm>
            <a:off x="781200" y="203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3" action="ppaction://hlinksldjump"/>
              </a:rPr>
              <a:t>07</a:t>
            </a:r>
            <a:r>
              <a:rPr sz="900">
                <a:solidFill>
                  <a:srgbClr val="0F283E"/>
                </a:solidFill>
                <a:latin typeface="Arial" pitchFamily="34" charset="0"/>
              </a:rPr>
              <a:t>     Global e-waste generation by major country 2016</a:t>
            </a:r>
          </a:p>
        </p:txBody>
      </p:sp>
      <p:sp>
        <p:nvSpPr>
          <p:cNvPr id="6" name="New shape"/>
          <p:cNvSpPr/>
          <p:nvPr/>
        </p:nvSpPr>
        <p:spPr>
          <a:xfrm>
            <a:off x="781200" y="2255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4" action="ppaction://hlinksldjump"/>
              </a:rPr>
              <a:t>08</a:t>
            </a:r>
            <a:r>
              <a:rPr sz="900">
                <a:solidFill>
                  <a:srgbClr val="0F283E"/>
                </a:solidFill>
                <a:latin typeface="Arial" pitchFamily="34" charset="0"/>
              </a:rPr>
              <a:t>     Industry revenue of "Waste collection, treatment and disposal activities" in India 2011-2023</a:t>
            </a:r>
          </a:p>
        </p:txBody>
      </p:sp>
      <p:sp>
        <p:nvSpPr>
          <p:cNvPr id="7" name="New shape"/>
          <p:cNvSpPr/>
          <p:nvPr/>
        </p:nvSpPr>
        <p:spPr>
          <a:xfrm>
            <a:off x="676800" y="259886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spcAft>
                <a:spcPct val="20000"/>
              </a:spcAft>
            </a:pPr>
            <a:r>
              <a:rPr sz="1500">
                <a:solidFill>
                  <a:srgbClr val="0F283E"/>
                </a:solidFill>
                <a:latin typeface="Arial" pitchFamily="34" charset="0"/>
              </a:rPr>
              <a:t>Municipal solid waste</a:t>
            </a:r>
          </a:p>
        </p:txBody>
      </p:sp>
      <p:sp>
        <p:nvSpPr>
          <p:cNvPr id="8" name="New shape"/>
          <p:cNvSpPr/>
          <p:nvPr/>
        </p:nvSpPr>
        <p:spPr>
          <a:xfrm>
            <a:off x="781200" y="2982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5" action="ppaction://hlinksldjump"/>
              </a:rPr>
              <a:t>10</a:t>
            </a:r>
            <a:r>
              <a:rPr sz="900">
                <a:solidFill>
                  <a:srgbClr val="0F283E"/>
                </a:solidFill>
                <a:latin typeface="Arial" pitchFamily="34" charset="0"/>
              </a:rPr>
              <a:t>     Amount of MSW generated in India 2001-2041</a:t>
            </a:r>
          </a:p>
        </p:txBody>
      </p:sp>
      <p:sp>
        <p:nvSpPr>
          <p:cNvPr id="9" name="New shape"/>
          <p:cNvSpPr/>
          <p:nvPr/>
        </p:nvSpPr>
        <p:spPr>
          <a:xfrm>
            <a:off x="781200" y="3198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6" action="ppaction://hlinksldjump"/>
              </a:rPr>
              <a:t>11</a:t>
            </a:r>
            <a:r>
              <a:rPr sz="900">
                <a:solidFill>
                  <a:srgbClr val="0F283E"/>
                </a:solidFill>
                <a:latin typeface="Arial" pitchFamily="34" charset="0"/>
              </a:rPr>
              <a:t>     Renewable municipal waste capacity in India 2009-2018</a:t>
            </a:r>
          </a:p>
        </p:txBody>
      </p:sp>
      <p:sp>
        <p:nvSpPr>
          <p:cNvPr id="10" name="New shape"/>
          <p:cNvSpPr/>
          <p:nvPr/>
        </p:nvSpPr>
        <p:spPr>
          <a:xfrm>
            <a:off x="781200" y="3414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7" action="ppaction://hlinksldjump"/>
              </a:rPr>
              <a:t>12</a:t>
            </a:r>
            <a:r>
              <a:rPr sz="900">
                <a:solidFill>
                  <a:srgbClr val="0F283E"/>
                </a:solidFill>
                <a:latin typeface="Arial" pitchFamily="34" charset="0"/>
              </a:rPr>
              <a:t>     Leading states' waste recycling capacity India 2016</a:t>
            </a:r>
          </a:p>
        </p:txBody>
      </p:sp>
      <p:sp>
        <p:nvSpPr>
          <p:cNvPr id="11" name="New shape"/>
          <p:cNvSpPr/>
          <p:nvPr/>
        </p:nvSpPr>
        <p:spPr>
          <a:xfrm>
            <a:off x="781200" y="3630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8" action="ppaction://hlinksldjump"/>
              </a:rPr>
              <a:t>13</a:t>
            </a:r>
            <a:r>
              <a:rPr sz="900">
                <a:solidFill>
                  <a:srgbClr val="0F283E"/>
                </a:solidFill>
                <a:latin typeface="Arial" pitchFamily="34" charset="0"/>
              </a:rPr>
              <a:t>     Leading solid waste generation in India 2017 by state</a:t>
            </a:r>
          </a:p>
        </p:txBody>
      </p:sp>
      <p:sp>
        <p:nvSpPr>
          <p:cNvPr id="12" name="New shape"/>
          <p:cNvSpPr/>
          <p:nvPr/>
        </p:nvSpPr>
        <p:spPr>
          <a:xfrm>
            <a:off x="781200" y="3846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9" action="ppaction://hlinksldjump"/>
              </a:rPr>
              <a:t>14</a:t>
            </a:r>
            <a:r>
              <a:rPr sz="900">
                <a:solidFill>
                  <a:srgbClr val="0F283E"/>
                </a:solidFill>
                <a:latin typeface="Arial" pitchFamily="34" charset="0"/>
              </a:rPr>
              <a:t>     Solid waste treatment plants India by type 2019</a:t>
            </a:r>
          </a:p>
        </p:txBody>
      </p:sp>
      <p:sp>
        <p:nvSpPr>
          <p:cNvPr id="13" name="New shape"/>
          <p:cNvSpPr/>
          <p:nvPr/>
        </p:nvSpPr>
        <p:spPr>
          <a:xfrm>
            <a:off x="676800" y="418972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spcAft>
                <a:spcPct val="20000"/>
              </a:spcAft>
            </a:pPr>
            <a:r>
              <a:rPr sz="1500">
                <a:solidFill>
                  <a:srgbClr val="0F283E"/>
                </a:solidFill>
                <a:latin typeface="Arial" pitchFamily="34" charset="0"/>
              </a:rPr>
              <a:t>Plastic and electronic waste</a:t>
            </a:r>
          </a:p>
        </p:txBody>
      </p:sp>
      <p:sp>
        <p:nvSpPr>
          <p:cNvPr id="14" name="New shape"/>
          <p:cNvSpPr/>
          <p:nvPr/>
        </p:nvSpPr>
        <p:spPr>
          <a:xfrm>
            <a:off x="781200" y="457358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10" action="ppaction://hlinksldjump"/>
              </a:rPr>
              <a:t>16</a:t>
            </a:r>
            <a:r>
              <a:rPr sz="900">
                <a:solidFill>
                  <a:srgbClr val="0F283E"/>
                </a:solidFill>
                <a:latin typeface="Arial" pitchFamily="34" charset="0"/>
              </a:rPr>
              <a:t>     Plastic waste generated in India 2001-2041</a:t>
            </a:r>
          </a:p>
        </p:txBody>
      </p:sp>
      <p:sp>
        <p:nvSpPr>
          <p:cNvPr id="15" name="New shape"/>
          <p:cNvSpPr/>
          <p:nvPr/>
        </p:nvSpPr>
        <p:spPr>
          <a:xfrm>
            <a:off x="781200" y="478958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11" action="ppaction://hlinksldjump"/>
              </a:rPr>
              <a:t>17</a:t>
            </a:r>
            <a:r>
              <a:rPr sz="900">
                <a:solidFill>
                  <a:srgbClr val="0F283E"/>
                </a:solidFill>
                <a:latin typeface="Arial" pitchFamily="34" charset="0"/>
              </a:rPr>
              <a:t>     Market size of plastic packaging industry India FY 2010-2020</a:t>
            </a:r>
          </a:p>
        </p:txBody>
      </p:sp>
      <p:sp>
        <p:nvSpPr>
          <p:cNvPr id="16" name="New shape"/>
          <p:cNvSpPr/>
          <p:nvPr/>
        </p:nvSpPr>
        <p:spPr>
          <a:xfrm>
            <a:off x="781200" y="500558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12" action="ppaction://hlinksldjump"/>
              </a:rPr>
              <a:t>18</a:t>
            </a:r>
            <a:r>
              <a:rPr sz="900">
                <a:solidFill>
                  <a:srgbClr val="0F283E"/>
                </a:solidFill>
                <a:latin typeface="Arial" pitchFamily="34" charset="0"/>
              </a:rPr>
              <a:t>     Share of plastic consumption India 2016 by sector</a:t>
            </a:r>
          </a:p>
        </p:txBody>
      </p:sp>
      <p:sp>
        <p:nvSpPr>
          <p:cNvPr id="17" name="New shape"/>
          <p:cNvSpPr/>
          <p:nvPr/>
        </p:nvSpPr>
        <p:spPr>
          <a:xfrm>
            <a:off x="781200" y="522158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13" action="ppaction://hlinksldjump"/>
              </a:rPr>
              <a:t>19</a:t>
            </a:r>
            <a:r>
              <a:rPr sz="900">
                <a:solidFill>
                  <a:srgbClr val="0F283E"/>
                </a:solidFill>
                <a:latin typeface="Arial" pitchFamily="34" charset="0"/>
              </a:rPr>
              <a:t>     Share of leading e-waste generators India 2016 by state</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Public awareness</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5077700" y="1440000"/>
            <a:ext cx="18542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Share of respondents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February 22 to March 8, 2019; 16-74 years old; 500+</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Ipsos; </a:t>
            </a:r>
            <a:r>
              <a:rPr sz="800">
                <a:solidFill>
                  <a:srgbClr val="555555"/>
                </a:solidFill>
                <a:latin typeface="Arial" pitchFamily="34" charset="0"/>
                <a:hlinkClick r:id="rId6"/>
              </a:rPr>
              <a:t>ID 999514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30</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Individual actions to reduce plastic use and non-recyclable packaging across India as of March 2019</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Individual actions to reduce plastic use India 2019</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Public awareness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October 2019; 9235 Respondents; across more than 220 districts.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LocalCircles; </a:t>
            </a:r>
            <a:r>
              <a:rPr sz="800">
                <a:solidFill>
                  <a:srgbClr val="555555"/>
                </a:solidFill>
                <a:latin typeface="Arial" pitchFamily="34" charset="0"/>
                <a:hlinkClick r:id="rId6"/>
              </a:rPr>
              <a:t>ID 1059922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Opinion on municipality's response to complaints since Swachh Bharat Mission in India as of October 2019*</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Opinion on cleanliness municipality complaint responsiveness in India 2015-2019</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Public awareness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India; October 2019; 9141 Respondents; across more than 220 districts.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LocalCircles; </a:t>
            </a:r>
            <a:r>
              <a:rPr sz="800">
                <a:solidFill>
                  <a:srgbClr val="555555"/>
                </a:solidFill>
                <a:latin typeface="Arial" pitchFamily="34" charset="0"/>
                <a:hlinkClick r:id="rId6"/>
              </a:rPr>
              <a:t>ID 1060046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Agreement on improper garbage disposal since Swachh Bharat Mission in India as of October 2019*</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Agreement on improper garbage disposal since Swachh Bharat Mission in India 2019</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spcAft>
                <a:spcPct val="20000"/>
              </a:spcAft>
            </a:pPr>
            <a:r>
              <a:rPr sz="7000" b="1">
                <a:solidFill>
                  <a:srgbClr val="FFFFFF"/>
                </a:solidFill>
                <a:latin typeface="Arial" pitchFamily="34" charset="0"/>
              </a:rPr>
              <a:t>REFERENCES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Waste management in India</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estimates</a:t>
                      </a:r>
                      <a:r>
                        <a:rPr sz="700">
                          <a:solidFill>
                            <a:srgbClr val="0F283E"/>
                          </a:solidFill>
                          <a:latin typeface="Arial" pitchFamily="34" charset="0"/>
                        </a:rPr>
                        <a:t>; </a:t>
                      </a:r>
                      <a:r>
                        <a:rPr sz="700">
                          <a:solidFill>
                            <a:srgbClr val="0F283E"/>
                          </a:solidFill>
                          <a:latin typeface="Arial" pitchFamily="34" charset="0"/>
                        </a:rPr>
                        <a:t>Verisk Maplecroft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 estimates</a:t>
                      </a:r>
                      <a:r>
                        <a:rPr sz="700">
                          <a:solidFill>
                            <a:srgbClr val="0F283E"/>
                          </a:solidFill>
                          <a:latin typeface="Arial" pitchFamily="34" charset="0"/>
                        </a:rPr>
                        <a:t>; </a:t>
                      </a:r>
                      <a:r>
                        <a:rPr sz="700">
                          <a:solidFill>
                            <a:srgbClr val="0F283E"/>
                          </a:solidFill>
                          <a:latin typeface="Arial" pitchFamily="34" charset="0"/>
                        </a:rPr>
                        <a:t>Verisk Maplecroft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Year for the source data is not provided.</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Percentage of global population and municipal solid waste generation share in 2018, by select country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Global population and MSW generation share by key country 2018</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Nations University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Nations University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Nations University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Global E-Waste Monitor 2017, pages 102 to 108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Leading countries based on generation of electronic waste worldwide in 2016 (in 1,000 metric tons)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Global e-waste generation by major country 2016</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r>
                        <a:rPr sz="700">
                          <a:solidFill>
                            <a:srgbClr val="0F283E"/>
                          </a:solidFill>
                          <a:latin typeface="Arial" pitchFamily="34" charset="0"/>
                        </a:rPr>
                        <a:t>; </a:t>
                      </a:r>
                      <a:r>
                        <a:rPr sz="700">
                          <a:solidFill>
                            <a:srgbClr val="0F283E"/>
                          </a:solidFill>
                          <a:latin typeface="Arial" pitchFamily="34" charset="0"/>
                        </a:rPr>
                        <a:t>MOSPI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MOSPI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2011-2017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MOSPI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Estimate - This also applies for past years as data provided by statistical institutions often is not available for more recent years. Currency conversion factor: (INR -&gt; USD) = 0.014 The industry classification is based on the NIC - system in India. The industry "Waste collection, treatment and disposal activities; materials recovery" has the code "38". Details on the methodology can be found here . Please visit here for more information on Statista market forecasts.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Industry revenue of "Waste collection, treatment and disposal activities" in India from 2011 to 2023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Industry revenue of "Waste collection, treatment and disposal activities" in India 2011-2023</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r>
                        <a:rPr sz="700">
                          <a:solidFill>
                            <a:srgbClr val="0F283E"/>
                          </a:solidFill>
                          <a:latin typeface="Arial" pitchFamily="34" charset="0"/>
                        </a:rPr>
                        <a:t>; </a:t>
                      </a:r>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2001 to 2011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big "W" impact, page 27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*Estimated values.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Amount of municipal solid waste (MSW) generated across India from 2001 to 2041 (in million metric tons per year)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Amount of MSW generated in India 2001-2041</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IRENA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IRENA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2009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IRENA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IRENA - Renewable Energy Capacity Statistics 2019, page 34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According to the source, data has been obtained from official sources such as national statistical offices, government departments, regulators and power companies.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spcAft>
                <a:spcPct val="20000"/>
              </a:spcAft>
            </a:pPr>
            <a:r>
              <a:rPr sz="2400">
                <a:solidFill>
                  <a:srgbClr val="0A85E6"/>
                </a:solidFill>
                <a:latin typeface="Arial" pitchFamily="34" charset="0"/>
              </a:rPr>
              <a:t>Renewable municipal waste capacity in India from 2009 to 2018 (in megawatts)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Renewable municipal waste capacity in India 2009-2018</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39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big "W" impact, page 45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*Date of survey not mentioned by the source. Values have been rounded.</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States with the largest waste recycling capacity across India in 2016 (in 1,000 metric tons per annum)*</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Leading states' waste recycling capacity India 2016</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Table of Contents</a:t>
            </a:r>
          </a:p>
        </p:txBody>
      </p:sp>
      <p:sp>
        <p:nvSpPr>
          <p:cNvPr id="3" name="New shape"/>
          <p:cNvSpPr/>
          <p:nvPr/>
        </p:nvSpPr>
        <p:spPr>
          <a:xfrm>
            <a:off x="676800" y="1440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spcAft>
                <a:spcPct val="20000"/>
              </a:spcAft>
            </a:pPr>
            <a:r>
              <a:rPr sz="1500">
                <a:solidFill>
                  <a:srgbClr val="0F283E"/>
                </a:solidFill>
                <a:latin typeface="Arial" pitchFamily="34" charset="0"/>
              </a:rPr>
              <a:t>Biomedical waste</a:t>
            </a:r>
          </a:p>
        </p:txBody>
      </p:sp>
      <p:sp>
        <p:nvSpPr>
          <p:cNvPr id="4" name="New shape"/>
          <p:cNvSpPr/>
          <p:nvPr/>
        </p:nvSpPr>
        <p:spPr>
          <a:xfrm>
            <a:off x="781200" y="182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2" action="ppaction://hlinksldjump"/>
              </a:rPr>
              <a:t>21</a:t>
            </a:r>
            <a:r>
              <a:rPr sz="900">
                <a:solidFill>
                  <a:srgbClr val="0F283E"/>
                </a:solidFill>
                <a:latin typeface="Arial" pitchFamily="34" charset="0"/>
              </a:rPr>
              <a:t>     Volume of biomedical waste generated India 2007-2018</a:t>
            </a:r>
          </a:p>
        </p:txBody>
      </p:sp>
      <p:sp>
        <p:nvSpPr>
          <p:cNvPr id="5" name="New shape"/>
          <p:cNvSpPr/>
          <p:nvPr/>
        </p:nvSpPr>
        <p:spPr>
          <a:xfrm>
            <a:off x="781200" y="203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3" action="ppaction://hlinksldjump"/>
              </a:rPr>
              <a:t>22</a:t>
            </a:r>
            <a:r>
              <a:rPr sz="900">
                <a:solidFill>
                  <a:srgbClr val="0F283E"/>
                </a:solidFill>
                <a:latin typeface="Arial" pitchFamily="34" charset="0"/>
              </a:rPr>
              <a:t>     Common biomedical waste treatment facilities India 2008-2017</a:t>
            </a:r>
          </a:p>
        </p:txBody>
      </p:sp>
      <p:sp>
        <p:nvSpPr>
          <p:cNvPr id="6" name="New shape"/>
          <p:cNvSpPr/>
          <p:nvPr/>
        </p:nvSpPr>
        <p:spPr>
          <a:xfrm>
            <a:off x="781200" y="2255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4" action="ppaction://hlinksldjump"/>
              </a:rPr>
              <a:t>23</a:t>
            </a:r>
            <a:r>
              <a:rPr sz="900">
                <a:solidFill>
                  <a:srgbClr val="0F283E"/>
                </a:solidFill>
                <a:latin typeface="Arial" pitchFamily="34" charset="0"/>
              </a:rPr>
              <a:t>     Treatment and disposal of biomedical waste India 2007-2018</a:t>
            </a:r>
          </a:p>
        </p:txBody>
      </p:sp>
      <p:sp>
        <p:nvSpPr>
          <p:cNvPr id="7" name="New shape"/>
          <p:cNvSpPr/>
          <p:nvPr/>
        </p:nvSpPr>
        <p:spPr>
          <a:xfrm>
            <a:off x="781200" y="2471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5" action="ppaction://hlinksldjump"/>
              </a:rPr>
              <a:t>24</a:t>
            </a:r>
            <a:r>
              <a:rPr sz="900">
                <a:solidFill>
                  <a:srgbClr val="0F283E"/>
                </a:solidFill>
                <a:latin typeface="Arial" pitchFamily="34" charset="0"/>
              </a:rPr>
              <a:t>     Market value of biomedical waste recycling in India 2010-2018</a:t>
            </a:r>
          </a:p>
        </p:txBody>
      </p:sp>
      <p:sp>
        <p:nvSpPr>
          <p:cNvPr id="8" name="New shape"/>
          <p:cNvSpPr/>
          <p:nvPr/>
        </p:nvSpPr>
        <p:spPr>
          <a:xfrm>
            <a:off x="781200" y="2687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6" action="ppaction://hlinksldjump"/>
              </a:rPr>
              <a:t>25</a:t>
            </a:r>
            <a:r>
              <a:rPr sz="900">
                <a:solidFill>
                  <a:srgbClr val="0F283E"/>
                </a:solidFill>
                <a:latin typeface="Arial" pitchFamily="34" charset="0"/>
              </a:rPr>
              <a:t>     Market volume of biomedical waste recycling in India 2010-2018</a:t>
            </a:r>
          </a:p>
        </p:txBody>
      </p:sp>
      <p:sp>
        <p:nvSpPr>
          <p:cNvPr id="9" name="New shape"/>
          <p:cNvSpPr/>
          <p:nvPr/>
        </p:nvSpPr>
        <p:spPr>
          <a:xfrm>
            <a:off x="781200" y="290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7" action="ppaction://hlinksldjump"/>
              </a:rPr>
              <a:t>26</a:t>
            </a:r>
            <a:r>
              <a:rPr sz="900">
                <a:solidFill>
                  <a:srgbClr val="0F283E"/>
                </a:solidFill>
                <a:latin typeface="Arial" pitchFamily="34" charset="0"/>
              </a:rPr>
              <a:t>     Market share of biomedical waste recycling in India 2018 by industry</a:t>
            </a:r>
          </a:p>
        </p:txBody>
      </p:sp>
      <p:sp>
        <p:nvSpPr>
          <p:cNvPr id="10" name="New shape"/>
          <p:cNvSpPr/>
          <p:nvPr/>
        </p:nvSpPr>
        <p:spPr>
          <a:xfrm>
            <a:off x="676800" y="324686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spcAft>
                <a:spcPct val="20000"/>
              </a:spcAft>
            </a:pPr>
            <a:r>
              <a:rPr sz="1500">
                <a:solidFill>
                  <a:srgbClr val="0F283E"/>
                </a:solidFill>
                <a:latin typeface="Arial" pitchFamily="34" charset="0"/>
              </a:rPr>
              <a:t>Public awareness</a:t>
            </a:r>
          </a:p>
        </p:txBody>
      </p:sp>
      <p:sp>
        <p:nvSpPr>
          <p:cNvPr id="11" name="New shape"/>
          <p:cNvSpPr/>
          <p:nvPr/>
        </p:nvSpPr>
        <p:spPr>
          <a:xfrm>
            <a:off x="781200" y="3630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8" action="ppaction://hlinksldjump"/>
              </a:rPr>
              <a:t>28</a:t>
            </a:r>
            <a:r>
              <a:rPr sz="900">
                <a:solidFill>
                  <a:srgbClr val="0F283E"/>
                </a:solidFill>
                <a:latin typeface="Arial" pitchFamily="34" charset="0"/>
              </a:rPr>
              <a:t>     Most concerning environmental issues in India 2019</a:t>
            </a:r>
          </a:p>
        </p:txBody>
      </p:sp>
      <p:sp>
        <p:nvSpPr>
          <p:cNvPr id="12" name="New shape"/>
          <p:cNvSpPr/>
          <p:nvPr/>
        </p:nvSpPr>
        <p:spPr>
          <a:xfrm>
            <a:off x="781200" y="3846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9" action="ppaction://hlinksldjump"/>
              </a:rPr>
              <a:t>29</a:t>
            </a:r>
            <a:r>
              <a:rPr sz="900">
                <a:solidFill>
                  <a:srgbClr val="0F283E"/>
                </a:solidFill>
                <a:latin typeface="Arial" pitchFamily="34" charset="0"/>
              </a:rPr>
              <a:t>     Policy suggestions to reduce plastic use India 2019</a:t>
            </a:r>
          </a:p>
        </p:txBody>
      </p:sp>
      <p:sp>
        <p:nvSpPr>
          <p:cNvPr id="13" name="New shape"/>
          <p:cNvSpPr/>
          <p:nvPr/>
        </p:nvSpPr>
        <p:spPr>
          <a:xfrm>
            <a:off x="781200" y="4062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10" action="ppaction://hlinksldjump"/>
              </a:rPr>
              <a:t>30</a:t>
            </a:r>
            <a:r>
              <a:rPr sz="900">
                <a:solidFill>
                  <a:srgbClr val="0F283E"/>
                </a:solidFill>
                <a:latin typeface="Arial" pitchFamily="34" charset="0"/>
              </a:rPr>
              <a:t>     Individual actions to reduce plastic use India 2019</a:t>
            </a:r>
          </a:p>
        </p:txBody>
      </p:sp>
      <p:sp>
        <p:nvSpPr>
          <p:cNvPr id="14" name="New shape"/>
          <p:cNvSpPr/>
          <p:nvPr/>
        </p:nvSpPr>
        <p:spPr>
          <a:xfrm>
            <a:off x="781200" y="4278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11" action="ppaction://hlinksldjump"/>
              </a:rPr>
              <a:t>31</a:t>
            </a:r>
            <a:r>
              <a:rPr sz="900">
                <a:solidFill>
                  <a:srgbClr val="0F283E"/>
                </a:solidFill>
                <a:latin typeface="Arial" pitchFamily="34" charset="0"/>
              </a:rPr>
              <a:t>     Opinion on cleanliness municipality complaint responsiveness in India 2015-2019</a:t>
            </a:r>
          </a:p>
        </p:txBody>
      </p:sp>
      <p:sp>
        <p:nvSpPr>
          <p:cNvPr id="15" name="New shape"/>
          <p:cNvSpPr/>
          <p:nvPr/>
        </p:nvSpPr>
        <p:spPr>
          <a:xfrm>
            <a:off x="781200" y="4494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900">
                <a:solidFill>
                  <a:srgbClr val="0F283E"/>
                </a:solidFill>
                <a:latin typeface="Arial" pitchFamily="34" charset="0"/>
                <a:hlinkClick r:id="rId12" action="ppaction://hlinksldjump"/>
              </a:rPr>
              <a:t>32</a:t>
            </a:r>
            <a:r>
              <a:rPr sz="900">
                <a:solidFill>
                  <a:srgbClr val="0F283E"/>
                </a:solidFill>
                <a:latin typeface="Arial" pitchFamily="34" charset="0"/>
              </a:rPr>
              <a:t>     Agreement on improper garbage disposal since Swachh Bharat Mission in India 2019</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r>
                        <a:rPr sz="700">
                          <a:solidFill>
                            <a:srgbClr val="0F283E"/>
                          </a:solidFill>
                          <a:latin typeface="Arial" pitchFamily="34" charset="0"/>
                        </a:rPr>
                        <a:t>; </a:t>
                      </a:r>
                      <a:r>
                        <a:rPr sz="700">
                          <a:solidFill>
                            <a:srgbClr val="0F283E"/>
                          </a:solidFill>
                          <a:latin typeface="Arial" pitchFamily="34" charset="0"/>
                        </a:rPr>
                        <a:t>Lok Sabha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Lok Sabha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 on November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big "W" impact, page 15-16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Values have been rounded.</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Leading solid waste generating urban areas across India as on November 2017, by state (in 1,000 metric tons per day)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Leading solid waste generation in India 2017 by state</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MoHUA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MoHUA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MoHUA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Department of housing and urban affairs: annual report 2018-2019, page 28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India's financial year begins in April and ends in March. For example, FY 2017 started in April 2016 and ended in March 2017.</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Functional solid waste treatment plants across India in FY 2019, by type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Solid waste treatment plants India by type 2019</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r>
                        <a:rPr sz="700">
                          <a:solidFill>
                            <a:srgbClr val="0F283E"/>
                          </a:solidFill>
                          <a:latin typeface="Arial" pitchFamily="34" charset="0"/>
                        </a:rPr>
                        <a:t>; </a:t>
                      </a:r>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2001 to 2011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big "W" impact, page 27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*Estimated values.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Amount of plastic waste generated across India from 2001 to 2041 (in million metric tons per year)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Plastic waste generated in India 2001-2041</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r>
                        <a:rPr sz="700">
                          <a:solidFill>
                            <a:srgbClr val="0F283E"/>
                          </a:solidFill>
                          <a:latin typeface="Arial" pitchFamily="34" charset="0"/>
                        </a:rPr>
                        <a:t>; </a:t>
                      </a:r>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FY 2010 to FY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big "W" impact, page 28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*Estimated value. India's financial year begins in April and ends in March. For example, FY 2016 started in April 2015 and ended in March 2016.</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Market value of plastic packaging industry across India from FY 2010 to FY 2020 (in billion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size of plastic packaging industry India FY 2010-2020</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r>
                        <a:rPr sz="700">
                          <a:solidFill>
                            <a:srgbClr val="0F283E"/>
                          </a:solidFill>
                          <a:latin typeface="Arial" pitchFamily="34" charset="0"/>
                        </a:rPr>
                        <a:t>; </a:t>
                      </a:r>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FICCI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big "W" impact, page 27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*Date of survey was not mentioned by the source.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Distribution of plastic consumption across India in 2016, by sector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Share of plastic consumption India 2016 by sector</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EY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big "W" impact, page 39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*Date of survey was not mentioned by the source.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Share of leading e-waste generators across India in 2016, by state*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Share of leading e-waste generators India 2016 by state</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Bio-medical waste and air pollution, page 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spcAft>
                <a:spcPct val="20000"/>
              </a:spcAft>
            </a:pPr>
            <a:r>
              <a:rPr sz="2400">
                <a:solidFill>
                  <a:srgbClr val="0A85E6"/>
                </a:solidFill>
                <a:latin typeface="Arial" pitchFamily="34" charset="0"/>
              </a:rPr>
              <a:t>Volume of biomedical waste generated across India from 2007 to 2018 (in metric tons per day)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Volume of biomedical waste generated India 2007-2018</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6517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Central Pollution Control Board</a:t>
                      </a:r>
                      <a:r>
                        <a:rPr sz="700">
                          <a:solidFill>
                            <a:srgbClr val="0F283E"/>
                          </a:solidFill>
                          <a:latin typeface="Arial" pitchFamily="34" charset="0"/>
                        </a:rPr>
                        <a:t>; </a:t>
                      </a:r>
                      <a:r>
                        <a:rPr sz="700">
                          <a:solidFill>
                            <a:srgbClr val="0F283E"/>
                          </a:solidFill>
                          <a:latin typeface="Arial" pitchFamily="34" charset="0"/>
                        </a:rPr>
                        <a:t>Various sources (State Pollution Control Boards, Pollution Control Committees, Director General Armed Forces Medical Services)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Various sources (State Pollution Control Boards, Pollution Control Committees, Director General Armed Forces Medical Services)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2008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Biomedical waste management: annual report 2017, page 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spcAft>
                <a:spcPct val="20000"/>
              </a:spcAft>
            </a:pPr>
            <a:r>
              <a:rPr sz="2400">
                <a:solidFill>
                  <a:srgbClr val="0A85E6"/>
                </a:solidFill>
                <a:latin typeface="Arial" pitchFamily="34" charset="0"/>
              </a:rPr>
              <a:t>Number of biomedical waste treatment facilities across India from 2008 to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Common biomedical waste treatment facilities India 2008-2017</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Bio-medical waste and air pollution, page 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Treatment and disposal of biomedical waste across India from 2007 to 2018 (in metric tons per day)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Treatment and disposal of biomedical waste India 2007-2018</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49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2010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Bio-medical waste and air pollution, page 24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One Indian rupee is equal to 0.013 euros and 0.014 dollars (as of September 2019).</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Market value of biomedical waste recycling across India from 2010 to 2018 (in million Indian rupees)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value of biomedical waste recycling in India 2010-2018</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spcAft>
                <a:spcPct val="20000"/>
              </a:spcAft>
            </a:pPr>
            <a:r>
              <a:rPr sz="7000" b="1">
                <a:solidFill>
                  <a:srgbClr val="FFFFFF"/>
                </a:solidFill>
                <a:latin typeface="Arial" pitchFamily="34" charset="0"/>
              </a:rPr>
              <a:t>OVERVIEW</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Waste management in India</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50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2010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Bio-medical waste and air pollution, page 24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Market volume of biomedical waste recycling across India from 2010 to 2018 (in 1,000 metric tons per annum)</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volume of biomedical waste recycling in India 2010-2018</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51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TechSci Research</a:t>
                      </a:r>
                      <a:r>
                        <a:rPr sz="700">
                          <a:solidFill>
                            <a:srgbClr val="0F283E"/>
                          </a:solidFill>
                          <a:latin typeface="Arial" pitchFamily="34" charset="0"/>
                        </a:rPr>
                        <a:t>; </a:t>
                      </a:r>
                      <a:r>
                        <a:rPr sz="700">
                          <a:solidFill>
                            <a:srgbClr val="0F283E"/>
                          </a:solidFill>
                          <a:latin typeface="Arial" pitchFamily="34" charset="0"/>
                        </a:rPr>
                        <a:t>Central Pollution Control Board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ASSOCHAM</a:t>
                      </a:r>
                      <a:r>
                        <a:rPr sz="700">
                          <a:solidFill>
                            <a:srgbClr val="0F283E"/>
                          </a:solidFill>
                          <a:latin typeface="Arial" pitchFamily="34" charset="0"/>
                        </a:rPr>
                        <a:t>; </a:t>
                      </a:r>
                      <a:r>
                        <a:rPr sz="700">
                          <a:solidFill>
                            <a:srgbClr val="0F283E"/>
                          </a:solidFill>
                          <a:latin typeface="Arial" pitchFamily="34" charset="0"/>
                        </a:rPr>
                        <a:t>TechSci Research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Bio-medical waste and air pollution, page 25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2400">
                <a:solidFill>
                  <a:srgbClr val="0A85E6"/>
                </a:solidFill>
                <a:latin typeface="Arial" pitchFamily="34" charset="0"/>
              </a:rPr>
              <a:t>Market share of biomedical waste recycling across India in 2018, by industry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Market share of biomedical waste recycling in India 2018 by industry</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52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22 to March 8,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500+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16-74 years old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up to three answers were allowed for each respondent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Earth Day 2019, pages 3 to 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5"/>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6"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Original question: "In your view, what are the three most important environmental issues facing India today? That is, the top environmental issues you feel should receive the greatest attention from your local leaders?" According to the source, respondents were urban &amp; educated, and with higher incomes than their fellow citizens. They were referred to as "Upper Deck Consumer Citizens". They were not nationally representative of their country.</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spcAft>
                <a:spcPct val="20000"/>
              </a:spcAft>
            </a:pPr>
            <a:r>
              <a:rPr sz="2400">
                <a:solidFill>
                  <a:srgbClr val="0A85E6"/>
                </a:solidFill>
                <a:latin typeface="Arial" pitchFamily="34" charset="0"/>
              </a:rPr>
              <a:t>Most concerning environmental issues according to citizens across India as of March 2019</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Most concerning environmental issues in India 2019</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53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22 to March 8,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500+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16-74 years old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Earth Day 2019, pages 25 to 30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5"/>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6"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Original question: "Which if any of the following do you think would e effective at reducing the problems caused by unnecessary use of plastic and packaging that cannot be recycled?" Figures were representative that"This policy would be effective in reducing the use of non-recyclable products". According to the source, respondents were urban &amp; educated, and with higher incomes than their fellow citizens. They were referred to as "Upper Deck Consumer Citizens". They were not nationally representative of their country.</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Policy suggestions to reduce plastic use and non-recyclable packaging across India as of March 2019</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Policy suggestions to reduce plastic use India 2019</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54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22 to March 8,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500+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16-74 years old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hlinkClick r:id="rId4"/>
                        </a:rPr>
                        <a:t>Ipsos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Earth Day 2019, pages 34 to 39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5"/>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6"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Original question: "Which if any of the following do you think would e effective at reducing the problems caused by unnecessary use of plastic and packaging that cannot be recycled?" Figures represented that"I would personally do this to reduce the problems caused by unnecessary use of plastic and packaging that cannot be recycled". According to the source, respondents were urban &amp; educated, and with higher incomes than their fellow citizens. They were referred to as "Upper Deck Consumer Citizens". They were not nationally representative of their country.</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Individual actions to reduce plastic use and non-recyclable packaging across India as of March 2019</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Individual actions to reduce plastic use India 2019</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55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9235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across more than 220 districts.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survey question was: Has your municipality become more responsive in the last 5 years to complaints on garbage collection, waste disposal and street cleaning? *The survey was conducted for the fifth time this year to see the improvement in the state of cleanliness in the country. It was started in October 2014. Not all respondents answered the question.</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Opinion on municipality's response to complaints since Swachh Bharat Mission in India as of October 2019*</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Opinion on cleanliness municipality complaint responsiveness in India 2015-2019</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56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India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9141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across more than 220 districts.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localcircles.com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survey question was: Do you frequently observe plastic, hazardous or construction and demolition waste dumped in your city along with garbage or at non-designated spots? *The survey was conducted for the fifth time this year to see the improvement in the state of cleanliness in the country. It was stared in October 2014. Not all respondents answered the question.</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Agreement on improper garbage disposal since Swachh Bharat Mission in India as of October 2019*</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Agreement on improper garbage disposal since Swachh Bharat Mission in India 2019</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1"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8" showAsIcon="1" r:id="rId6" progId="Excel.Sheet.1026652">
                  <p:embed/>
                </p:oleObj>
              </mc:Choice>
              <mc:Fallback>
                <p:oleObj showAsIcon="1" r:id="rId6" progId="Excel.Sheet.1026652">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5433300" y="1440000"/>
            <a:ext cx="11430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Percentage</a:t>
            </a:r>
          </a:p>
        </p:txBody>
      </p:sp>
      <p:sp>
        <p:nvSpPr>
          <p:cNvPr id="7"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Worldwide;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34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estimates; Verisk Maplecroft; </a:t>
            </a:r>
            <a:r>
              <a:rPr sz="800">
                <a:solidFill>
                  <a:srgbClr val="555555"/>
                </a:solidFill>
                <a:latin typeface="Arial" pitchFamily="34" charset="0"/>
                <a:hlinkClick r:id="rId9"/>
              </a:rPr>
              <a:t>ID 1026652</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6</a:t>
            </a:r>
          </a:p>
        </p:txBody>
      </p:sp>
      <p:sp>
        <p:nvSpPr>
          <p:cNvPr id="9"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Percentage of global population and municipal solid waste generation share in 2018, by select country</a:t>
            </a:r>
          </a:p>
        </p:txBody>
      </p:sp>
      <p:sp>
        <p:nvSpPr>
          <p:cNvPr id="10"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Global population and MSW generation share by key country 2018</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4423650" y="1440000"/>
            <a:ext cx="31623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900">
                <a:solidFill>
                  <a:srgbClr val="0F283E"/>
                </a:solidFill>
                <a:latin typeface="Arial" pitchFamily="34" charset="0"/>
              </a:rPr>
              <a:t>Volume of waste in thousand metric tons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Worldwide;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United Nations University; </a:t>
            </a:r>
            <a:r>
              <a:rPr sz="800">
                <a:solidFill>
                  <a:srgbClr val="555555"/>
                </a:solidFill>
                <a:latin typeface="Arial" pitchFamily="34" charset="0"/>
                <a:hlinkClick r:id="rId6"/>
              </a:rPr>
              <a:t>ID 499952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7</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spcAft>
                <a:spcPct val="20000"/>
              </a:spcAft>
            </a:pPr>
            <a:r>
              <a:rPr sz="2400">
                <a:solidFill>
                  <a:srgbClr val="0A85E6"/>
                </a:solidFill>
                <a:latin typeface="Arial" pitchFamily="34" charset="0"/>
              </a:rPr>
              <a:t>Leading countries based on generation of electronic waste worldwide in 2016 (in 1,000 metric tons)</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Global e-waste generation by major country 2016</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Overview</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2011-2017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Statista; MOSPI; </a:t>
            </a:r>
            <a:r>
              <a:rPr sz="800">
                <a:solidFill>
                  <a:srgbClr val="555555"/>
                </a:solidFill>
                <a:latin typeface="Arial" pitchFamily="34" charset="0"/>
                <a:hlinkClick r:id="rId6"/>
              </a:rPr>
              <a:t>ID 1054323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spcAft>
                <a:spcPct val="20000"/>
              </a:spcAft>
            </a:pPr>
            <a:r>
              <a:rPr sz="1000">
                <a:solidFill>
                  <a:srgbClr val="FFFFFF"/>
                </a:solidFill>
                <a:latin typeface="Arial" pitchFamily="34" charset="0"/>
              </a:rPr>
              <a:t>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10000"/>
          </a:bodyPr>
          <a:lstStyle/>
          <a:p>
            <a:pPr algn="l">
              <a:lnSpc>
                <a:spcPct val="100000"/>
              </a:lnSpc>
              <a:spcAft>
                <a:spcPct val="20000"/>
              </a:spcAft>
            </a:pPr>
            <a:r>
              <a:rPr sz="2400">
                <a:solidFill>
                  <a:srgbClr val="0A85E6"/>
                </a:solidFill>
                <a:latin typeface="Arial" pitchFamily="34" charset="0"/>
              </a:rPr>
              <a:t>Industry revenue of "Waste collection, treatment and disposal activities" in India from 2011 to 2023 (in billion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spcAft>
                <a:spcPct val="20000"/>
              </a:spcAft>
            </a:pPr>
            <a:r>
              <a:rPr sz="1600">
                <a:solidFill>
                  <a:srgbClr val="919191"/>
                </a:solidFill>
                <a:latin typeface="Arial" pitchFamily="34" charset="0"/>
              </a:rPr>
              <a:t>Industry revenue of "Waste collection, treatment and disposal activities" in India 2011-2023</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spcAft>
                <a:spcPct val="20000"/>
              </a:spcAft>
            </a:pPr>
            <a:r>
              <a:rPr sz="7000" b="1">
                <a:solidFill>
                  <a:srgbClr val="FFFFFF"/>
                </a:solidFill>
                <a:latin typeface="Arial" pitchFamily="34" charset="0"/>
              </a:rPr>
              <a:t>MUNICIPAL SOLID WASTE</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Waste management in India</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18.09.12"/>
  <p:tag name="AS_TITLE" val="Aspose.Slides for .NET 4.0 Client Profile"/>
  <p:tag name="AS_VERSION" val="18.9"/>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376</Paragraphs>
  <Slides>56</Slides>
  <Notes>0</Notes>
  <TotalTime>1</TotalTime>
  <HiddenSlides>0</HiddenSlides>
  <MMClips>0</MMClips>
  <ScaleCrop>0</ScaleCrop>
  <HeadingPairs>
    <vt:vector baseType="variant" size="4">
      <vt:variant>
        <vt:lpstr>Theme</vt:lpstr>
      </vt:variant>
      <vt:variant>
        <vt:i4>1</vt:i4>
      </vt:variant>
      <vt:variant>
        <vt:lpstr>Slide Titles</vt:lpstr>
      </vt:variant>
      <vt:variant>
        <vt:i4>56</vt:i4>
      </vt:variant>
    </vt:vector>
  </HeadingPairs>
  <TitlesOfParts>
    <vt:vector baseType="lpstr" size="57">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0</LinksUpToDate>
  <SharedDoc>0</SharedDoc>
  <HyperlinksChanged>0</HyperlinksChanged>
  <Application>Aspose.Slides for .NET</Application>
  <AppVersion>18.0900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2019-10-25T14:30:56.587</cp:lastPrinted>
  <dcterms:created xsi:type="dcterms:W3CDTF">2019-10-25T12:30:56Z</dcterms:created>
  <dcterms:modified xsi:type="dcterms:W3CDTF">2019-10-25T12:30:57Z</dcterms:modified>
</cp:coreProperties>
</file>