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5.png" ContentType="image/png"/>
  <Override PartName="/ppt/media/image4.jpeg" ContentType="image/jpe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404050" cy="432054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9BE5C3-E600-45FD-AB43-FA1C01BAC0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30360" y="13421520"/>
            <a:ext cx="27543240" cy="926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2916288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620000" y="23198400"/>
            <a:ext cx="2916288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57CB8D-E2D1-4C29-AF0D-C03C4A6662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430360" y="13421520"/>
            <a:ext cx="27543240" cy="926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6563240" y="1010988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620000" y="2319840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6563240" y="2319840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8ACD1D-0E18-4992-BC15-A63E473B25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430360" y="13421520"/>
            <a:ext cx="27543240" cy="926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939024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1480040" y="10109880"/>
            <a:ext cx="939024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21340440" y="10109880"/>
            <a:ext cx="939024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620000" y="23198400"/>
            <a:ext cx="939024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1480040" y="23198400"/>
            <a:ext cx="939024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21340440" y="23198400"/>
            <a:ext cx="939024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D9B061-B2AA-49CA-BF79-D48D55BF9C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30360" y="13421520"/>
            <a:ext cx="27543240" cy="926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20000" y="10109880"/>
            <a:ext cx="29162880" cy="250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65D387-7204-4378-A196-1DA4763B3F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30360" y="13421520"/>
            <a:ext cx="27543240" cy="926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29162880" cy="250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604DB7-74CF-41DF-9627-6EFC5EC322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30360" y="13421520"/>
            <a:ext cx="27543240" cy="926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14231160" cy="250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6563240" y="10109880"/>
            <a:ext cx="14231160" cy="250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84D09B-BABC-425F-A068-DC0C1E2994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30360" y="13421520"/>
            <a:ext cx="27543240" cy="926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4EEED4-7B5C-4FA6-AAF1-F0643293C7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430360" y="13421520"/>
            <a:ext cx="27543240" cy="4292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2D939C-66B5-4693-A3FD-F6E4E697CE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30360" y="13421520"/>
            <a:ext cx="27543240" cy="926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6563240" y="10109880"/>
            <a:ext cx="14231160" cy="250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620000" y="2319840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B7D802-3F46-4103-9C2C-2F1196BD45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430360" y="13421520"/>
            <a:ext cx="27543240" cy="926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14231160" cy="250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6563240" y="1010988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6563240" y="2319840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09289A-C2A2-4BD2-ACF9-21BEFDAACE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430360" y="13421520"/>
            <a:ext cx="27543240" cy="926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620000" y="1010988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6563240" y="10109880"/>
            <a:ext cx="1423116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620000" y="23198400"/>
            <a:ext cx="29162880" cy="119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79D74E-88FC-4F81-B6B8-279DA1D750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30360" y="13421520"/>
            <a:ext cx="27543240" cy="926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1620360" y="40044960"/>
            <a:ext cx="7560720" cy="2300040"/>
          </a:xfrm>
          <a:prstGeom prst="rect">
            <a:avLst/>
          </a:prstGeom>
          <a:noFill/>
          <a:ln w="0">
            <a:noFill/>
          </a:ln>
        </p:spPr>
        <p:txBody>
          <a:bodyPr lIns="432000" rIns="432000" tIns="216000" bIns="216000"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1071440" y="40044960"/>
            <a:ext cx="10261080" cy="2300040"/>
          </a:xfrm>
          <a:prstGeom prst="rect">
            <a:avLst/>
          </a:prstGeom>
          <a:noFill/>
          <a:ln w="0">
            <a:noFill/>
          </a:ln>
        </p:spPr>
        <p:txBody>
          <a:bodyPr lIns="432000" rIns="432000" tIns="216000" bIns="216000"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23222880" y="40044960"/>
            <a:ext cx="7560720" cy="2300040"/>
          </a:xfrm>
          <a:prstGeom prst="rect">
            <a:avLst/>
          </a:prstGeom>
          <a:noFill/>
          <a:ln w="0">
            <a:noFill/>
          </a:ln>
        </p:spPr>
        <p:txBody>
          <a:bodyPr lIns="432000" rIns="432000" tIns="216000" bIns="216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57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68FB62C-11DA-4F67-B61D-AD5460A4075A}" type="slidenum">
              <a:rPr b="0" lang="en-US" sz="57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n-US" sz="57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620000" y="10109880"/>
            <a:ext cx="29162880" cy="250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arduino.cc/en/Main/ReleaseNotes" TargetMode="External"/><Relationship Id="rId2" Type="http://schemas.openxmlformats.org/officeDocument/2006/relationships/hyperlink" Target="http://www.mma.gov.br/informma/item/5397-mma-alerta-" TargetMode="External"/><Relationship Id="rId3" Type="http://schemas.openxmlformats.org/officeDocument/2006/relationships/hyperlink" Target="http://www.correiobraziliense.com.br/app/noticia/tecnologia/2014/06/24/interna_tecnolog" TargetMode="External"/><Relationship Id="rId4" Type="http://schemas.openxmlformats.org/officeDocument/2006/relationships/hyperlink" Target="http://www.em.com.br/app/noticia/gerais/2016/05/13/interna_gerais%2C762194/ribeirinhos-ao-lo" TargetMode="External"/><Relationship Id="rId5" Type="http://schemas.openxmlformats.org/officeDocument/2006/relationships/image" Target="../media/image1.jpeg"/><Relationship Id="rId6" Type="http://schemas.openxmlformats.org/officeDocument/2006/relationships/image" Target="../media/image2.jpeg"/><Relationship Id="rId7" Type="http://schemas.openxmlformats.org/officeDocument/2006/relationships/image" Target="../media/image3.jpeg"/><Relationship Id="rId8" Type="http://schemas.openxmlformats.org/officeDocument/2006/relationships/image" Target="../media/image4.jpe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84;p1"/>
          <p:cNvGrpSpPr/>
          <p:nvPr/>
        </p:nvGrpSpPr>
        <p:grpSpPr>
          <a:xfrm>
            <a:off x="987840" y="7299000"/>
            <a:ext cx="30692160" cy="32280840"/>
            <a:chOff x="987840" y="7299000"/>
            <a:chExt cx="30692160" cy="32280840"/>
          </a:xfrm>
        </p:grpSpPr>
        <p:grpSp>
          <p:nvGrpSpPr>
            <p:cNvPr id="42" name="Google Shape;85;p1"/>
            <p:cNvGrpSpPr/>
            <p:nvPr/>
          </p:nvGrpSpPr>
          <p:grpSpPr>
            <a:xfrm>
              <a:off x="1008360" y="10486080"/>
              <a:ext cx="14759640" cy="12467160"/>
              <a:chOff x="1008360" y="10486080"/>
              <a:chExt cx="14759640" cy="12467160"/>
            </a:xfrm>
          </p:grpSpPr>
          <p:grpSp>
            <p:nvGrpSpPr>
              <p:cNvPr id="43" name="Google Shape;86;p1"/>
              <p:cNvGrpSpPr/>
              <p:nvPr/>
            </p:nvGrpSpPr>
            <p:grpSpPr>
              <a:xfrm>
                <a:off x="1008360" y="10489680"/>
                <a:ext cx="14759640" cy="12463560"/>
                <a:chOff x="1008360" y="10489680"/>
                <a:chExt cx="14759640" cy="12463560"/>
              </a:xfrm>
            </p:grpSpPr>
            <p:sp>
              <p:nvSpPr>
                <p:cNvPr id="44" name="Google Shape;87;p1"/>
                <p:cNvSpPr/>
                <p:nvPr/>
              </p:nvSpPr>
              <p:spPr>
                <a:xfrm>
                  <a:off x="1008360" y="10490760"/>
                  <a:ext cx="14759640" cy="12462480"/>
                </a:xfrm>
                <a:prstGeom prst="rect">
                  <a:avLst/>
                </a:prstGeom>
                <a:solidFill>
                  <a:srgbClr val="ffffff">
                    <a:alpha val="9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endParaRPr b="0" lang="en-US" sz="28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endParaRPr b="0" lang="en-US" sz="2800" spc="-1" strike="noStrike">
                    <a:latin typeface="Arial"/>
                  </a:endParaRPr>
                </a:p>
                <a:p>
                  <a:pPr algn="just"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A robótica moderna tem como objetivo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promover a criação e desenvolvimento de elementos que possibilitem uma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melhor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qualidade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de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vida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para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as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pessoas.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Nesse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sentido, o uso de dispositivos eletrônicos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tornou-se comum em nosso dia a dia,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desempenhando diversas funções,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facilitando a interação e atuando em tarefas que vão desde as mais simples até as mais complexas.</a:t>
                  </a:r>
                  <a:endParaRPr b="0" lang="en-US" sz="2800" spc="-1" strike="noStrike">
                    <a:latin typeface="Arial"/>
                  </a:endParaRPr>
                </a:p>
                <a:p>
                  <a:pPr algn="just"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Como as enchentes e inundações são</a:t>
                  </a:r>
                  <a:r>
                    <a:rPr b="0" lang="en-US" sz="2800" spc="39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desastres naturais que atingem populações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que vivem próximas a rios e regiões</a:t>
                  </a:r>
                  <a:r>
                    <a:rPr b="0" lang="en-US" sz="2800" spc="39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costeiras</a:t>
                  </a:r>
                  <a:r>
                    <a:rPr b="0" lang="en-US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no</a:t>
                  </a:r>
                  <a:r>
                    <a:rPr b="0" lang="en-US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Brasil,</a:t>
                  </a:r>
                  <a:r>
                    <a:rPr b="0" lang="en-US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causando</a:t>
                  </a:r>
                  <a:r>
                    <a:rPr b="0" lang="en-US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destruição</a:t>
                  </a:r>
                  <a:r>
                    <a:rPr b="0" lang="en-US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e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perda</a:t>
                  </a:r>
                  <a:r>
                    <a:rPr b="0" lang="en-US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de</a:t>
                  </a:r>
                  <a:r>
                    <a:rPr b="0" lang="en-US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vidas ao longo do ano, levantou-se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a hipótese de que muitas dessas mortes e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danos ocorrem devido à falta de sistemas de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alerta. Diante disso, o objetivo geral desse projeto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é desenvolver</a:t>
                  </a:r>
                  <a:r>
                    <a:rPr b="0" lang="en-US" sz="2800" spc="39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um equipamento que vise prever ou prevenir tais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ocorrências a fim de minimizar a perda de</a:t>
                  </a:r>
                  <a:r>
                    <a:rPr b="0" lang="en-US" sz="2800" spc="39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vidas. Esse projeto foi desenvolvido utilizando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um sistema eletrônico baseado em</a:t>
                  </a:r>
                  <a:r>
                    <a:rPr b="0" lang="en-US" sz="2800" spc="39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tecnologia embarcada, especificamente a</a:t>
                  </a:r>
                  <a:r>
                    <a:rPr b="0" lang="en-US" sz="2800" spc="39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plataforma</a:t>
                  </a:r>
                  <a:r>
                    <a:rPr b="0" lang="en-US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“Arduino”.</a:t>
                  </a:r>
                  <a:r>
                    <a:rPr b="0" lang="en-US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Este</a:t>
                  </a:r>
                  <a:r>
                    <a:rPr b="0" lang="en-US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sistema</a:t>
                  </a:r>
                  <a:r>
                    <a:rPr b="0" lang="en-US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permite a criação de um alarme de inundação que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utiliza cálculos em tempo real de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aumentos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de volume de água dos rios, facilitando assim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a evacuação atempada e as operações de resgate para potenciais vítimas, mitigando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o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impacto de tais eventos catastróficos.</a:t>
                  </a:r>
                  <a:endParaRPr b="0" lang="en-US" sz="2800" spc="-1" strike="noStrike">
                    <a:latin typeface="Arial"/>
                  </a:endParaRPr>
                </a:p>
                <a:p>
                  <a:pPr algn="just"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Com o intuito de abordar esse tema, várias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pesquisas foram realizadas buscando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identificar áreas que necessitarem da presença da robótica para solucionar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determinados</a:t>
                  </a:r>
                  <a:r>
                    <a:rPr b="0" lang="en-US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problemas,</a:t>
                  </a:r>
                  <a:r>
                    <a:rPr b="0" lang="en-US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um exemplo desses problemas são as populações ribeirinhas, agrupamento de pessoas que</a:t>
                  </a:r>
                  <a:r>
                    <a:rPr b="0" lang="en-US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vivem às margens de rios, que sofrem todos os anos</a:t>
                  </a:r>
                  <a:r>
                    <a:rPr b="0" lang="en-US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com</a:t>
                  </a:r>
                  <a:r>
                    <a:rPr b="0" lang="en-US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inundações</a:t>
                  </a:r>
                  <a:r>
                    <a:rPr b="0" lang="en-US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e</a:t>
                  </a:r>
                  <a:r>
                    <a:rPr b="0" lang="en-US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enchentes,</a:t>
                  </a:r>
                  <a:r>
                    <a:rPr b="0" lang="en-US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destruindo</a:t>
                  </a:r>
                  <a:r>
                    <a:rPr b="0" lang="en-US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casas</a:t>
                  </a:r>
                  <a:r>
                    <a:rPr b="0" lang="en-US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e matando pessoas. Portanto, diante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dessa realidade, buscou-se desenvolver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soluções que utilizassem a robótica para</a:t>
                  </a:r>
                  <a:r>
                    <a:rPr b="0" lang="en-US" sz="2800" spc="39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prevenir e minimizar os impactos desses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eventos naturais.</a:t>
                  </a:r>
                  <a:endParaRPr b="0" lang="en-US" sz="2800" spc="-1" strike="noStrike">
                    <a:latin typeface="Arial"/>
                  </a:endParaRPr>
                </a:p>
                <a:p>
                  <a:pPr algn="just"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Essa iniciativa visa reduzir as perdas de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vidas humanas e mitigar os danos causados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pelas inundações, utilizando a tecnologia da</a:t>
                  </a:r>
                  <a:r>
                    <a:rPr b="0" lang="en-US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robótica de forma preventiva e eficaz.</a:t>
                  </a:r>
                  <a:endParaRPr b="0" lang="en-US" sz="2800" spc="-1" strike="noStrike">
                    <a:latin typeface="Arial"/>
                  </a:endParaRPr>
                </a:p>
                <a:p>
                  <a:pPr algn="just"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endParaRPr b="0" lang="en-US" sz="2800" spc="-1" strike="noStrike">
                    <a:latin typeface="Arial"/>
                  </a:endParaRPr>
                </a:p>
                <a:p>
                  <a:pPr algn="just"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r>
                    <a:rPr b="1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PALAVRAS-CHAVE:</a:t>
                  </a:r>
                  <a:r>
                    <a:rPr b="1" lang="en-US" sz="1200" spc="-60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Sistema</a:t>
                  </a:r>
                  <a:r>
                    <a:rPr b="0" lang="en-US" sz="1200" spc="-5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de</a:t>
                  </a:r>
                  <a:r>
                    <a:rPr b="0" lang="en-US" sz="1200" spc="-60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monitoramento.</a:t>
                  </a:r>
                  <a:r>
                    <a:rPr b="0" lang="en-US" sz="1200" spc="-5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5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I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nundação.</a:t>
                  </a:r>
                  <a:r>
                    <a:rPr b="0" lang="en-US" sz="1200" spc="-60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60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R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io.</a:t>
                  </a:r>
                  <a:r>
                    <a:rPr b="0" lang="en-US" sz="1200" spc="-5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5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S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ensores.</a:t>
                  </a:r>
                  <a:r>
                    <a:rPr b="0" lang="en-US" sz="1200" spc="-5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Arduino.</a:t>
                  </a:r>
                  <a:endParaRPr b="0" lang="en-US" sz="2800" spc="-1" strike="noStrike">
                    <a:latin typeface="Arial"/>
                  </a:endParaRPr>
                </a:p>
              </p:txBody>
            </p:sp>
            <p:sp>
              <p:nvSpPr>
                <p:cNvPr id="45" name="Google Shape;88;p1"/>
                <p:cNvSpPr/>
                <p:nvPr/>
              </p:nvSpPr>
              <p:spPr>
                <a:xfrm>
                  <a:off x="1008360" y="10489680"/>
                  <a:ext cx="14759640" cy="574560"/>
                </a:xfrm>
                <a:prstGeom prst="rect">
                  <a:avLst/>
                </a:prstGeom>
                <a:solidFill>
                  <a:srgbClr val="80008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6" name="Google Shape;89;p1"/>
              <p:cNvSpPr/>
              <p:nvPr/>
            </p:nvSpPr>
            <p:spPr>
              <a:xfrm>
                <a:off x="1008360" y="10486080"/>
                <a:ext cx="2387520" cy="548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sp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US" sz="30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INTRODUÇÃO</a:t>
                </a:r>
                <a:endParaRPr b="0" lang="en-US" sz="3000" spc="-1" strike="noStrike">
                  <a:latin typeface="Arial"/>
                </a:endParaRPr>
              </a:p>
            </p:txBody>
          </p:sp>
        </p:grpSp>
        <p:grpSp>
          <p:nvGrpSpPr>
            <p:cNvPr id="47" name="Google Shape;90;p1"/>
            <p:cNvGrpSpPr/>
            <p:nvPr/>
          </p:nvGrpSpPr>
          <p:grpSpPr>
            <a:xfrm>
              <a:off x="987840" y="23580720"/>
              <a:ext cx="14759640" cy="5641560"/>
              <a:chOff x="987840" y="23580720"/>
              <a:chExt cx="14759640" cy="5641560"/>
            </a:xfrm>
          </p:grpSpPr>
          <p:grpSp>
            <p:nvGrpSpPr>
              <p:cNvPr id="48" name="Google Shape;91;p1"/>
              <p:cNvGrpSpPr/>
              <p:nvPr/>
            </p:nvGrpSpPr>
            <p:grpSpPr>
              <a:xfrm>
                <a:off x="987840" y="23583960"/>
                <a:ext cx="14759640" cy="5638320"/>
                <a:chOff x="987840" y="23583960"/>
                <a:chExt cx="14759640" cy="5638320"/>
              </a:xfrm>
            </p:grpSpPr>
            <p:sp>
              <p:nvSpPr>
                <p:cNvPr id="49" name="Google Shape;92;p1"/>
                <p:cNvSpPr/>
                <p:nvPr/>
              </p:nvSpPr>
              <p:spPr>
                <a:xfrm>
                  <a:off x="987840" y="23585400"/>
                  <a:ext cx="14759640" cy="5636880"/>
                </a:xfrm>
                <a:prstGeom prst="rect">
                  <a:avLst/>
                </a:prstGeom>
                <a:solidFill>
                  <a:srgbClr val="ffffff">
                    <a:alpha val="9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endParaRPr b="0" lang="en-US" sz="28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endParaRPr b="0" lang="en-US" sz="2800" spc="-1" strike="noStrike">
                    <a:latin typeface="Arial"/>
                  </a:endParaRPr>
                </a:p>
                <a:p>
                  <a:pPr algn="just">
                    <a:buNone/>
                  </a:pP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Será desenvolvida, na escola Luiza de Teodoro Vieira, uma estrutura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de coleta e transmissão de dados em tempo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real. Essa estrutura é composta por um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sensor</a:t>
                  </a:r>
                  <a:r>
                    <a:rPr b="0" lang="pt-PT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ultrassônico, que mede a altura do</a:t>
                  </a:r>
                  <a:r>
                    <a:rPr b="0" lang="pt-PT" sz="2800" spc="39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espelho d'água e envia os pulsos para a placa Arduino. Através da fórmula de volume (altura * largura * comprimento),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é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possível calcular o volume de água. Dessa</a:t>
                  </a:r>
                  <a:r>
                    <a:rPr b="0" lang="pt-PT" sz="2800" spc="39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forma,</a:t>
                  </a:r>
                  <a:r>
                    <a:rPr b="0" lang="pt-PT" sz="2800" spc="5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obtém-se</a:t>
                  </a:r>
                  <a:r>
                    <a:rPr b="0" lang="pt-PT" sz="2800" spc="5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uma</a:t>
                  </a:r>
                  <a:r>
                    <a:rPr b="0" lang="pt-PT" sz="2800" spc="5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leitura</a:t>
                  </a:r>
                  <a:r>
                    <a:rPr b="0" lang="pt-PT" sz="2800" spc="5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mais</a:t>
                  </a:r>
                  <a:r>
                    <a:rPr b="0" lang="pt-PT" sz="2800" spc="5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precisa</a:t>
                  </a:r>
                  <a:r>
                    <a:rPr b="0" lang="pt-PT" sz="2800" spc="39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do</a:t>
                  </a:r>
                  <a:r>
                    <a:rPr b="0" lang="pt-PT" sz="2800" spc="5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nível</a:t>
                  </a:r>
                  <a:r>
                    <a:rPr b="0" lang="pt-PT" sz="2800" spc="5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do</a:t>
                  </a:r>
                  <a:r>
                    <a:rPr b="0" lang="pt-PT" sz="2800" spc="5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rio,</a:t>
                  </a:r>
                  <a:r>
                    <a:rPr b="0" lang="pt-PT" sz="2800" spc="5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transmitindo</a:t>
                  </a:r>
                  <a:r>
                    <a:rPr b="0" lang="pt-PT" sz="2800" spc="5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os</a:t>
                  </a:r>
                  <a:r>
                    <a:rPr b="0" lang="pt-PT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dados</a:t>
                  </a:r>
                  <a:r>
                    <a:rPr b="0" lang="pt-PT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para a tela LCD.</a:t>
                  </a:r>
                  <a:endParaRPr b="0" lang="en-US" sz="2800" spc="-1" strike="noStrike">
                    <a:latin typeface="Arial"/>
                  </a:endParaRPr>
                </a:p>
                <a:p>
                  <a:pPr algn="just">
                    <a:buNone/>
                  </a:pP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Será adicionado um display LCD para uma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melhor visualização dos dados coletados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pela central, facilitando a compreensão dos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resultados apresentados. Além do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monitoramento do nível do rio das comunidades ribeirinhas ou até mesmo da população de Pacatuba, o produto também inclui o monitoramento da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umidade e temperatura por meio de um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sensor DHT11.</a:t>
                  </a:r>
                  <a:endParaRPr b="0" lang="en-US" sz="2800" spc="-1" strike="noStrike">
                    <a:latin typeface="Arial"/>
                  </a:endParaRPr>
                </a:p>
              </p:txBody>
            </p:sp>
            <p:sp>
              <p:nvSpPr>
                <p:cNvPr id="50" name="Google Shape;93;p1"/>
                <p:cNvSpPr/>
                <p:nvPr/>
              </p:nvSpPr>
              <p:spPr>
                <a:xfrm>
                  <a:off x="987840" y="23583960"/>
                  <a:ext cx="14759640" cy="574560"/>
                </a:xfrm>
                <a:prstGeom prst="rect">
                  <a:avLst/>
                </a:prstGeom>
                <a:solidFill>
                  <a:srgbClr val="80008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1" name="Google Shape;94;p1"/>
              <p:cNvSpPr/>
              <p:nvPr/>
            </p:nvSpPr>
            <p:spPr>
              <a:xfrm>
                <a:off x="987840" y="23580720"/>
                <a:ext cx="2645640" cy="548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sp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US" sz="30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METODOLOGIA</a:t>
                </a:r>
                <a:endParaRPr b="0" lang="en-US" sz="3000" spc="-1" strike="noStrike">
                  <a:latin typeface="Arial"/>
                </a:endParaRPr>
              </a:p>
            </p:txBody>
          </p:sp>
        </p:grpSp>
        <p:grpSp>
          <p:nvGrpSpPr>
            <p:cNvPr id="52" name="Google Shape;95;p1"/>
            <p:cNvGrpSpPr/>
            <p:nvPr/>
          </p:nvGrpSpPr>
          <p:grpSpPr>
            <a:xfrm>
              <a:off x="1008360" y="34968960"/>
              <a:ext cx="14759640" cy="3935520"/>
              <a:chOff x="1008360" y="34968960"/>
              <a:chExt cx="14759640" cy="3935520"/>
            </a:xfrm>
          </p:grpSpPr>
          <p:grpSp>
            <p:nvGrpSpPr>
              <p:cNvPr id="53" name="Google Shape;96;p1"/>
              <p:cNvGrpSpPr/>
              <p:nvPr/>
            </p:nvGrpSpPr>
            <p:grpSpPr>
              <a:xfrm>
                <a:off x="1008360" y="34972200"/>
                <a:ext cx="14759640" cy="3932280"/>
                <a:chOff x="1008360" y="34972200"/>
                <a:chExt cx="14759640" cy="3932280"/>
              </a:xfrm>
            </p:grpSpPr>
            <p:sp>
              <p:nvSpPr>
                <p:cNvPr id="54" name="Google Shape;97;p1"/>
                <p:cNvSpPr/>
                <p:nvPr/>
              </p:nvSpPr>
              <p:spPr>
                <a:xfrm>
                  <a:off x="1008360" y="34973280"/>
                  <a:ext cx="14759640" cy="3931200"/>
                </a:xfrm>
                <a:prstGeom prst="rect">
                  <a:avLst/>
                </a:prstGeom>
                <a:solidFill>
                  <a:srgbClr val="ffffff">
                    <a:alpha val="9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endParaRPr b="0" lang="en-US" sz="28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endParaRPr b="0" lang="en-US" sz="2800" spc="-1" strike="noStrike">
                    <a:latin typeface="Arial"/>
                  </a:endParaRPr>
                </a:p>
                <a:p>
                  <a:pPr algn="just"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Não é de hoje que o mundo padece com desastres relacionados a fenômenos naturais que</a:t>
                  </a:r>
                  <a:endParaRPr b="0" lang="en-US" sz="2800" spc="-1" strike="noStrike">
                    <a:latin typeface="Arial"/>
                  </a:endParaRPr>
                </a:p>
                <a:p>
                  <a:pPr algn="just"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provocam grande devastações nos meios urbano, principalmente, e rural. Nos últimos anos os fenômenos que sobrevieram sobre a humanidade receberam mais olhares e relevância pelo fato de ocasionarem inúmeras perdas de vidas, prejuízos materiais e interrupções temporárias das atividades econômicas. No Brasil, é durante os períodos de chuva que a população mais vulnerável sofre com desastres em razão de estes estarem relacionados diretamente a eventos pluviométricos intensos e prolongados.</a:t>
                  </a:r>
                  <a:endParaRPr b="0" lang="en-US" sz="2800" spc="-1" strike="noStrike">
                    <a:latin typeface="Arial"/>
                  </a:endParaRPr>
                </a:p>
              </p:txBody>
            </p:sp>
            <p:sp>
              <p:nvSpPr>
                <p:cNvPr id="55" name="Google Shape;98;p1"/>
                <p:cNvSpPr/>
                <p:nvPr/>
              </p:nvSpPr>
              <p:spPr>
                <a:xfrm>
                  <a:off x="1008360" y="34972200"/>
                  <a:ext cx="14759640" cy="574560"/>
                </a:xfrm>
                <a:prstGeom prst="rect">
                  <a:avLst/>
                </a:prstGeom>
                <a:solidFill>
                  <a:srgbClr val="80008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6" name="Google Shape;99;p1"/>
              <p:cNvSpPr/>
              <p:nvPr/>
            </p:nvSpPr>
            <p:spPr>
              <a:xfrm>
                <a:off x="1008360" y="34968960"/>
                <a:ext cx="4272120" cy="548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sp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US" sz="30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RELEVÂNCIA DO PROJETO</a:t>
                </a:r>
                <a:endParaRPr b="0" lang="en-US" sz="3000" spc="-1" strike="noStrike">
                  <a:latin typeface="Arial"/>
                </a:endParaRPr>
              </a:p>
            </p:txBody>
          </p:sp>
        </p:grpSp>
        <p:grpSp>
          <p:nvGrpSpPr>
            <p:cNvPr id="57" name="Google Shape;100;p1"/>
            <p:cNvGrpSpPr/>
            <p:nvPr/>
          </p:nvGrpSpPr>
          <p:grpSpPr>
            <a:xfrm>
              <a:off x="16740360" y="18517320"/>
              <a:ext cx="14759640" cy="3082680"/>
              <a:chOff x="16740360" y="18517320"/>
              <a:chExt cx="14759640" cy="3082680"/>
            </a:xfrm>
          </p:grpSpPr>
          <p:grpSp>
            <p:nvGrpSpPr>
              <p:cNvPr id="58" name="Google Shape;101;p1"/>
              <p:cNvGrpSpPr/>
              <p:nvPr/>
            </p:nvGrpSpPr>
            <p:grpSpPr>
              <a:xfrm>
                <a:off x="16740360" y="18520920"/>
                <a:ext cx="14759640" cy="3079080"/>
                <a:chOff x="16740360" y="18520920"/>
                <a:chExt cx="14759640" cy="3079080"/>
              </a:xfrm>
            </p:grpSpPr>
            <p:sp>
              <p:nvSpPr>
                <p:cNvPr id="59" name="Google Shape;102;p1"/>
                <p:cNvSpPr/>
                <p:nvPr/>
              </p:nvSpPr>
              <p:spPr>
                <a:xfrm>
                  <a:off x="16740360" y="18522000"/>
                  <a:ext cx="14759640" cy="3078000"/>
                </a:xfrm>
                <a:prstGeom prst="rect">
                  <a:avLst/>
                </a:prstGeom>
                <a:solidFill>
                  <a:srgbClr val="ffffff">
                    <a:alpha val="9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endParaRPr b="0" lang="en-US" sz="28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endParaRPr b="0" lang="en-US" sz="2800" spc="-1" strike="noStrike">
                    <a:latin typeface="Arial"/>
                  </a:endParaRPr>
                </a:p>
                <a:p>
                  <a:pPr algn="just">
                    <a:buNone/>
                  </a:pP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Com base na problemática apresentada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anteriormente, desenvolver-se-á um dispositivo capaz de detectar o</a:t>
                  </a:r>
                  <a:r>
                    <a:rPr b="0" lang="pt-PT" sz="2800" spc="39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volume de água no leito do rio, cerca de</a:t>
                  </a:r>
                  <a:r>
                    <a:rPr b="0" lang="pt-PT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uma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certa</a:t>
                  </a:r>
                  <a:r>
                    <a:rPr b="0" lang="pt-PT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distância da comunidade. Em caso de</a:t>
                  </a:r>
                  <a:r>
                    <a:rPr b="0" lang="pt-PT" sz="2800" spc="39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anormalidade, esse dispositivo enviaria um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sinal, por meio de uma onda sonora para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uma central localizada na comunidade, que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emitirá alertas aos moradores sobre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possíveis riscos de alagamento.</a:t>
                  </a:r>
                  <a:endParaRPr b="0" lang="en-US" sz="2800" spc="-1" strike="noStrike">
                    <a:latin typeface="Arial"/>
                  </a:endParaRPr>
                </a:p>
              </p:txBody>
            </p:sp>
            <p:sp>
              <p:nvSpPr>
                <p:cNvPr id="60" name="Google Shape;103;p1"/>
                <p:cNvSpPr/>
                <p:nvPr/>
              </p:nvSpPr>
              <p:spPr>
                <a:xfrm>
                  <a:off x="16740360" y="18520920"/>
                  <a:ext cx="14759640" cy="574560"/>
                </a:xfrm>
                <a:prstGeom prst="rect">
                  <a:avLst/>
                </a:prstGeom>
                <a:solidFill>
                  <a:srgbClr val="80008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1" name="Google Shape;104;p1"/>
              <p:cNvSpPr/>
              <p:nvPr/>
            </p:nvSpPr>
            <p:spPr>
              <a:xfrm>
                <a:off x="16740360" y="18517320"/>
                <a:ext cx="3778920" cy="548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sp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US" sz="30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IMPACTO DO PROJETO</a:t>
                </a:r>
                <a:endParaRPr b="0" lang="en-US" sz="3000" spc="-1" strike="noStrike">
                  <a:latin typeface="Arial"/>
                </a:endParaRPr>
              </a:p>
            </p:txBody>
          </p:sp>
        </p:grpSp>
        <p:grpSp>
          <p:nvGrpSpPr>
            <p:cNvPr id="62" name="Google Shape;105;p1"/>
            <p:cNvGrpSpPr/>
            <p:nvPr/>
          </p:nvGrpSpPr>
          <p:grpSpPr>
            <a:xfrm>
              <a:off x="16740360" y="22904280"/>
              <a:ext cx="14759640" cy="2655720"/>
              <a:chOff x="16740360" y="22904280"/>
              <a:chExt cx="14759640" cy="2655720"/>
            </a:xfrm>
          </p:grpSpPr>
          <p:grpSp>
            <p:nvGrpSpPr>
              <p:cNvPr id="63" name="Google Shape;106;p1"/>
              <p:cNvGrpSpPr/>
              <p:nvPr/>
            </p:nvGrpSpPr>
            <p:grpSpPr>
              <a:xfrm>
                <a:off x="16740360" y="22907520"/>
                <a:ext cx="14759640" cy="2652480"/>
                <a:chOff x="16740360" y="22907520"/>
                <a:chExt cx="14759640" cy="2652480"/>
              </a:xfrm>
            </p:grpSpPr>
            <p:sp>
              <p:nvSpPr>
                <p:cNvPr id="64" name="Google Shape;107;p1"/>
                <p:cNvSpPr/>
                <p:nvPr/>
              </p:nvSpPr>
              <p:spPr>
                <a:xfrm>
                  <a:off x="16740360" y="22908600"/>
                  <a:ext cx="14759640" cy="2651400"/>
                </a:xfrm>
                <a:prstGeom prst="rect">
                  <a:avLst/>
                </a:prstGeom>
                <a:solidFill>
                  <a:srgbClr val="ffffff">
                    <a:alpha val="9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endParaRPr b="0" lang="en-US" sz="28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endParaRPr b="0" lang="en-US" sz="2800" spc="-1" strike="noStrike">
                    <a:latin typeface="Arial"/>
                  </a:endParaRPr>
                </a:p>
                <a:p>
                  <a:pPr algn="just">
                    <a:buNone/>
                  </a:pP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O dispositivo que será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desenvolvido proporcionará um sistema de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monitoramento</a:t>
                  </a:r>
                  <a:r>
                    <a:rPr b="0" lang="pt-PT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mais</a:t>
                  </a:r>
                  <a:r>
                    <a:rPr b="0" lang="pt-PT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completo, permitindo</a:t>
                  </a:r>
                  <a:r>
                    <a:rPr b="0" lang="pt-PT" sz="2800" spc="398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que</a:t>
                  </a:r>
                  <a:r>
                    <a:rPr b="0" lang="pt-PT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a</a:t>
                  </a:r>
                  <a:r>
                    <a:rPr b="0" lang="pt-PT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comunidade</a:t>
                  </a:r>
                  <a:r>
                    <a:rPr b="0" lang="pt-PT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tenha</a:t>
                  </a:r>
                  <a:r>
                    <a:rPr b="0" lang="pt-PT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acesso</a:t>
                  </a:r>
                  <a:r>
                    <a:rPr b="0" lang="pt-PT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a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informações</a:t>
                  </a:r>
                  <a:r>
                    <a:rPr b="0" lang="pt-PT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precisas</a:t>
                  </a:r>
                  <a:r>
                    <a:rPr b="0" lang="pt-PT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sobre</a:t>
                  </a:r>
                  <a:r>
                    <a:rPr b="0" lang="pt-PT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o</a:t>
                  </a:r>
                  <a:r>
                    <a:rPr b="0" lang="pt-PT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nível</a:t>
                  </a:r>
                  <a:r>
                    <a:rPr b="0" lang="pt-PT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do</a:t>
                  </a:r>
                  <a:r>
                    <a:rPr b="0" lang="pt-PT" sz="2800" spc="-12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rio,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além de dados de umidade</a:t>
                  </a:r>
                  <a:r>
                    <a:rPr b="0" lang="pt-PT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e</a:t>
                  </a:r>
                  <a:r>
                    <a:rPr b="0" lang="pt-PT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temperatura,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auxiliando</a:t>
                  </a:r>
                  <a:r>
                    <a:rPr b="0" lang="pt-PT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na</a:t>
                  </a:r>
                  <a:r>
                    <a:rPr b="0" lang="pt-PT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prevenção</a:t>
                  </a:r>
                  <a:r>
                    <a:rPr b="0" lang="pt-PT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de</a:t>
                  </a:r>
                  <a:r>
                    <a:rPr b="0" lang="pt-PT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possíveis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desastres</a:t>
                  </a:r>
                  <a:r>
                    <a:rPr b="0" lang="pt-PT" sz="2800" spc="-15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causados por enchentes e</a:t>
                  </a:r>
                  <a:r>
                    <a:rPr b="0" lang="pt-PT" sz="2800" spc="199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0" lang="pt-PT" sz="2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alagamentos.</a:t>
                  </a:r>
                  <a:endParaRPr b="0" lang="en-US" sz="2800" spc="-1" strike="noStrike">
                    <a:latin typeface="Arial"/>
                  </a:endParaRPr>
                </a:p>
              </p:txBody>
            </p:sp>
            <p:sp>
              <p:nvSpPr>
                <p:cNvPr id="65" name="Google Shape;108;p1"/>
                <p:cNvSpPr/>
                <p:nvPr/>
              </p:nvSpPr>
              <p:spPr>
                <a:xfrm>
                  <a:off x="16740360" y="22907520"/>
                  <a:ext cx="14759640" cy="574560"/>
                </a:xfrm>
                <a:prstGeom prst="rect">
                  <a:avLst/>
                </a:prstGeom>
                <a:solidFill>
                  <a:srgbClr val="80008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6" name="Google Shape;109;p1"/>
              <p:cNvSpPr/>
              <p:nvPr/>
            </p:nvSpPr>
            <p:spPr>
              <a:xfrm>
                <a:off x="16740360" y="22904280"/>
                <a:ext cx="4016160" cy="548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sp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US" sz="30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CONSIDERAÇÕES FINAIS</a:t>
                </a:r>
                <a:endParaRPr b="0" lang="en-US" sz="3000" spc="-1" strike="noStrike">
                  <a:latin typeface="Arial"/>
                </a:endParaRPr>
              </a:p>
            </p:txBody>
          </p:sp>
        </p:grpSp>
        <p:grpSp>
          <p:nvGrpSpPr>
            <p:cNvPr id="67" name="Google Shape;110;p1"/>
            <p:cNvGrpSpPr/>
            <p:nvPr/>
          </p:nvGrpSpPr>
          <p:grpSpPr>
            <a:xfrm>
              <a:off x="16560000" y="32040000"/>
              <a:ext cx="15120000" cy="7539840"/>
              <a:chOff x="16560000" y="32040000"/>
              <a:chExt cx="15120000" cy="7539840"/>
            </a:xfrm>
          </p:grpSpPr>
          <p:grpSp>
            <p:nvGrpSpPr>
              <p:cNvPr id="68" name="Google Shape;111;p1"/>
              <p:cNvGrpSpPr/>
              <p:nvPr/>
            </p:nvGrpSpPr>
            <p:grpSpPr>
              <a:xfrm>
                <a:off x="16560000" y="32043600"/>
                <a:ext cx="15120000" cy="7536240"/>
                <a:chOff x="16560000" y="32043600"/>
                <a:chExt cx="15120000" cy="7536240"/>
              </a:xfrm>
            </p:grpSpPr>
            <p:sp>
              <p:nvSpPr>
                <p:cNvPr id="69" name="Google Shape;112;p1"/>
                <p:cNvSpPr/>
                <p:nvPr/>
              </p:nvSpPr>
              <p:spPr>
                <a:xfrm>
                  <a:off x="16560000" y="32663160"/>
                  <a:ext cx="14940000" cy="6916680"/>
                </a:xfrm>
                <a:prstGeom prst="rect">
                  <a:avLst/>
                </a:prstGeom>
                <a:solidFill>
                  <a:srgbClr val="ffffff">
                    <a:alpha val="9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  <a:tabLst>
                      <a:tab algn="l" pos="2021040"/>
                      <a:tab algn="l" pos="2626920"/>
                      <a:tab algn="l" pos="3335040"/>
                      <a:tab algn="l" pos="4085640"/>
                      <a:tab algn="l" pos="4749840"/>
                      <a:tab algn="l" pos="5334120"/>
                      <a:tab algn="l" pos="6186240"/>
                    </a:tabLst>
                  </a:pP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ARDUINO.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	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(2016)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	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Arduino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	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Software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	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Release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	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Notes.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	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Arduino©.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	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Disponível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  <a:hlinkClick r:id="rId1"/>
                    </a:rPr>
                    <a:t>em: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https://www.arduino.cc/en/Main/ReleaseNotes. Acesso em: 14 de mar de 2023.</a:t>
                  </a:r>
                  <a:endParaRPr b="0" lang="en-US" sz="28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  <a:tabLst>
                      <a:tab algn="l" pos="2021040"/>
                      <a:tab algn="l" pos="2626920"/>
                      <a:tab algn="l" pos="3335040"/>
                      <a:tab algn="l" pos="4085640"/>
                      <a:tab algn="l" pos="4749840"/>
                      <a:tab algn="l" pos="5334120"/>
                      <a:tab algn="l" pos="6186240"/>
                    </a:tabLst>
                  </a:pP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CAPUTO, Denise /ANA. MMA. ( ) Alerta populações ribeirinhas para enchentes no Amazonas. Disponível em: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  <a:hlinkClick r:id="rId2"/>
                    </a:rPr>
                    <a:t>http://www.mma.gov.br/informma/item/5397-mma-alerta-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 populacoes-ribeirinhas-para-enchentes-no-amazonas. Acesso em: 14 de mar de 2023.</a:t>
                  </a:r>
                  <a:endParaRPr b="0" lang="en-US" sz="28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  <a:tabLst>
                      <a:tab algn="l" pos="2238840"/>
                      <a:tab algn="l" pos="3184560"/>
                      <a:tab algn="l" pos="4062600"/>
                      <a:tab algn="l" pos="5017680"/>
                      <a:tab algn="l" pos="6188040"/>
                    </a:tabLst>
                  </a:pP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CORREIO BRAZILIENSE TECNOLOGIA. (2014) Robotica é usada para tornar a vida 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humana </a:t>
                  </a:r>
                  <a:r>
                    <a:rPr b="0" lang="en-US" sz="2800" spc="-2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cada vez mais 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simples. Disponível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  <a:hlinkClick r:id="rId3"/>
                    </a:rPr>
                    <a:t>em: https://www.correiobraziliense.com.br/app/noticia/tecnologia/2014/06/24/interna_tecnolog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 ia,434190/robotica-e-usada-para-tornar-a-vida-humana-cada-vez-mais-simples.shtml. Acesso em: 16 de mar de 2023.</a:t>
                  </a:r>
                  <a:endParaRPr b="0" lang="en-US" sz="28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  <a:tabLst>
                      <a:tab algn="l" pos="6625440"/>
                    </a:tabLst>
                  </a:pP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FANTÁSTICO. (2016)</a:t>
                  </a:r>
                  <a:r>
                    <a:rPr b="0" lang="en-US" sz="2800" spc="-26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Ribeirinhos</a:t>
                  </a:r>
                  <a:r>
                    <a:rPr b="0" lang="en-US" sz="2800" spc="-26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ao</a:t>
                  </a:r>
                  <a:r>
                    <a:rPr b="0" lang="en-US" sz="2800" spc="-26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longo</a:t>
                  </a:r>
                  <a:r>
                    <a:rPr b="0" lang="en-US" sz="2800" spc="-26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do</a:t>
                  </a:r>
                  <a:r>
                    <a:rPr b="0" lang="en-US" sz="2800" spc="-26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rio</a:t>
                  </a:r>
                  <a:r>
                    <a:rPr b="0" lang="en-US" sz="2800" spc="-26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doce</a:t>
                  </a:r>
                  <a:r>
                    <a:rPr b="0" lang="en-US" sz="2800" spc="-26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ainda</a:t>
                  </a:r>
                  <a:r>
                    <a:rPr b="0" lang="en-US" sz="2800" spc="-26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sofrem</a:t>
                  </a:r>
                  <a:r>
                    <a:rPr b="0" lang="en-US" sz="2800" spc="-26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efeitos</a:t>
                  </a:r>
                  <a:r>
                    <a:rPr b="0" lang="en-US" sz="2800" spc="-26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do-mar</a:t>
                  </a:r>
                  <a:r>
                    <a:rPr b="0" lang="en-US" sz="2800" spc="-26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de</a:t>
                  </a:r>
                  <a:r>
                    <a:rPr b="0" lang="en-US" sz="2800" spc="-26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lama. 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Disponível </a:t>
                  </a:r>
                  <a:r>
                    <a:rPr b="0" lang="en-US" sz="2800" spc="-26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em: </a:t>
                  </a:r>
                  <a:r>
                    <a:rPr b="0" lang="en-US" sz="2800" spc="-1" strike="noStrike">
                      <a:solidFill>
                        <a:srgbClr val="000000"/>
                      </a:solidFill>
                      <a:latin typeface="Arial"/>
                      <a:ea typeface="Calibri"/>
                      <a:hlinkClick r:id="rId4"/>
                    </a:rPr>
                    <a:t>https://www.em.com.br/app/noticia/gerais/2016/05/13/interna_gerais,762194/ribeirinhos-ao-lo</a:t>
                  </a:r>
                  <a:r>
                    <a:rPr b="0" lang="en-US" sz="2800" spc="-12" strike="noStrike">
                      <a:solidFill>
                        <a:srgbClr val="000000"/>
                      </a:solidFill>
                      <a:latin typeface="Arial"/>
                      <a:ea typeface="Calibri"/>
                    </a:rPr>
                    <a:t> ngo-do-rio-doce-ainda-sofrem-efeitos-do-mar-de-lama.shtml. Acesso em: 16 de mar de 2023.</a:t>
                  </a:r>
                  <a:endParaRPr b="0" lang="en-US" sz="28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  <a:tabLst>
                      <a:tab algn="l" pos="0"/>
                    </a:tabLst>
                  </a:pPr>
                  <a:endParaRPr b="0" lang="en-US" sz="28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  <a:tabLst>
                      <a:tab algn="l" pos="2021040"/>
                      <a:tab algn="l" pos="2626920"/>
                      <a:tab algn="l" pos="3335040"/>
                      <a:tab algn="l" pos="4085640"/>
                      <a:tab algn="l" pos="4749840"/>
                      <a:tab algn="l" pos="5334120"/>
                      <a:tab algn="l" pos="6186240"/>
                    </a:tabLst>
                  </a:pPr>
                  <a:endParaRPr b="0" lang="en-US" sz="2800" spc="-1" strike="noStrike">
                    <a:latin typeface="Arial"/>
                  </a:endParaRPr>
                </a:p>
              </p:txBody>
            </p:sp>
            <p:sp>
              <p:nvSpPr>
                <p:cNvPr id="70" name="Google Shape;113;p1"/>
                <p:cNvSpPr/>
                <p:nvPr/>
              </p:nvSpPr>
              <p:spPr>
                <a:xfrm>
                  <a:off x="16560000" y="32043600"/>
                  <a:ext cx="15120000" cy="574560"/>
                </a:xfrm>
                <a:prstGeom prst="rect">
                  <a:avLst/>
                </a:prstGeom>
                <a:solidFill>
                  <a:srgbClr val="80008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1" name="Google Shape;114;p1"/>
              <p:cNvSpPr/>
              <p:nvPr/>
            </p:nvSpPr>
            <p:spPr>
              <a:xfrm>
                <a:off x="16560000" y="32040000"/>
                <a:ext cx="5189400" cy="548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t">
                <a:sp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1" lang="en-US" sz="3000" spc="-1" strike="noStrike">
                    <a:solidFill>
                      <a:srgbClr val="ffffff"/>
                    </a:solidFill>
                    <a:latin typeface="Calibri"/>
                    <a:ea typeface="Calibri"/>
                  </a:rPr>
                  <a:t>REFERÊNCIAS BIBLIOGRÁFICAS</a:t>
                </a:r>
                <a:endParaRPr b="0" lang="en-US" sz="3000" spc="-1" strike="noStrike">
                  <a:latin typeface="Arial"/>
                </a:endParaRPr>
              </a:p>
            </p:txBody>
          </p:sp>
        </p:grpSp>
        <p:sp>
          <p:nvSpPr>
            <p:cNvPr id="72" name="Google Shape;122;p1"/>
            <p:cNvSpPr/>
            <p:nvPr/>
          </p:nvSpPr>
          <p:spPr>
            <a:xfrm>
              <a:off x="2734920" y="7299000"/>
              <a:ext cx="27362520" cy="301644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4800" spc="-1" strike="noStrike">
                  <a:solidFill>
                    <a:srgbClr val="800080"/>
                  </a:solidFill>
                  <a:latin typeface="Arial"/>
                  <a:ea typeface="Arial"/>
                </a:rPr>
                <a:t>ROBÓTICA NA PRODUÇÃO DE SISTEMA DE DETECÇÃO DE ENCHENTES: SIMOIA</a:t>
              </a:r>
              <a:endParaRPr b="0" lang="en-US" sz="4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3600" spc="-1" strike="noStrike">
                  <a:solidFill>
                    <a:srgbClr val="800080"/>
                  </a:solidFill>
                  <a:latin typeface="Arial"/>
                  <a:ea typeface="Arial"/>
                </a:rPr>
                <a:t>Eloisa Braga Farias</a:t>
              </a:r>
              <a:r>
                <a:rPr b="0" lang="en-US" sz="3600" spc="-1" strike="noStrike" baseline="30000">
                  <a:solidFill>
                    <a:srgbClr val="800080"/>
                  </a:solidFill>
                  <a:latin typeface="Arial"/>
                  <a:ea typeface="Arial"/>
                </a:rPr>
                <a:t>1</a:t>
              </a:r>
              <a:r>
                <a:rPr b="0" lang="en-US" sz="3600" spc="-1" strike="noStrike">
                  <a:solidFill>
                    <a:srgbClr val="800080"/>
                  </a:solidFill>
                  <a:latin typeface="Arial"/>
                  <a:ea typeface="Arial"/>
                </a:rPr>
                <a:t>, Isaac da Silva Lima</a:t>
              </a:r>
              <a:r>
                <a:rPr b="0" lang="en-US" sz="3600" spc="-1" strike="noStrike" baseline="30000">
                  <a:solidFill>
                    <a:srgbClr val="800080"/>
                  </a:solidFill>
                  <a:latin typeface="Arial"/>
                  <a:ea typeface="Arial"/>
                </a:rPr>
                <a:t>1</a:t>
              </a:r>
              <a:r>
                <a:rPr b="0" lang="en-US" sz="3600" spc="-1" strike="noStrike">
                  <a:solidFill>
                    <a:srgbClr val="800080"/>
                  </a:solidFill>
                  <a:latin typeface="Arial"/>
                  <a:ea typeface="Arial"/>
                </a:rPr>
                <a:t>, João Pedro Mota do Nascimento</a:t>
              </a:r>
              <a:r>
                <a:rPr b="0" lang="en-US" sz="3600" spc="-1" strike="noStrike" baseline="30000">
                  <a:solidFill>
                    <a:srgbClr val="800080"/>
                  </a:solidFill>
                  <a:latin typeface="Arial"/>
                  <a:ea typeface="Arial"/>
                </a:rPr>
                <a:t>1</a:t>
              </a:r>
              <a:r>
                <a:rPr b="0" lang="en-US" sz="3600" spc="-1" strike="noStrike">
                  <a:solidFill>
                    <a:srgbClr val="800080"/>
                  </a:solidFill>
                  <a:latin typeface="Arial"/>
                  <a:ea typeface="Arial"/>
                </a:rPr>
                <a:t>,</a:t>
              </a:r>
              <a:r>
                <a:rPr b="0" lang="en-US" sz="3600" spc="-1" strike="noStrike" baseline="30000">
                  <a:solidFill>
                    <a:srgbClr val="800080"/>
                  </a:solidFill>
                  <a:latin typeface="Arial"/>
                  <a:ea typeface="Arial"/>
                </a:rPr>
                <a:t> </a:t>
              </a:r>
              <a:r>
                <a:rPr b="0" lang="en-US" sz="3600" spc="-1" strike="noStrike">
                  <a:solidFill>
                    <a:srgbClr val="800080"/>
                  </a:solidFill>
                  <a:latin typeface="Arial"/>
                  <a:ea typeface="Arial"/>
                </a:rPr>
                <a:t>Maria Geovana Quaresma Torres</a:t>
              </a:r>
              <a:r>
                <a:rPr b="0" lang="en-US" sz="3600" spc="-1" strike="noStrike" baseline="30000">
                  <a:solidFill>
                    <a:srgbClr val="800080"/>
                  </a:solidFill>
                  <a:latin typeface="Arial"/>
                  <a:ea typeface="Arial"/>
                </a:rPr>
                <a:t>1</a:t>
              </a:r>
              <a:r>
                <a:rPr b="0" lang="en-US" sz="3600" spc="-1" strike="noStrike">
                  <a:solidFill>
                    <a:srgbClr val="800080"/>
                  </a:solidFill>
                  <a:latin typeface="Arial"/>
                  <a:ea typeface="Arial"/>
                </a:rPr>
                <a:t>,</a:t>
              </a:r>
              <a:endParaRPr b="0" lang="en-US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3600" spc="-1" strike="noStrike">
                  <a:solidFill>
                    <a:srgbClr val="800080"/>
                  </a:solidFill>
                  <a:latin typeface="Arial"/>
                  <a:ea typeface="Arial"/>
                </a:rPr>
                <a:t>Aloísio Silva de Sousa</a:t>
              </a:r>
              <a:r>
                <a:rPr b="0" lang="en-US" sz="3600" spc="-1" strike="noStrike" baseline="30000">
                  <a:solidFill>
                    <a:srgbClr val="800080"/>
                  </a:solidFill>
                  <a:latin typeface="Arial"/>
                  <a:ea typeface="Arial"/>
                </a:rPr>
                <a:t> 2</a:t>
              </a:r>
              <a:r>
                <a:rPr b="0" lang="en-US" sz="3600" spc="-1" strike="noStrike">
                  <a:solidFill>
                    <a:srgbClr val="800080"/>
                  </a:solidFill>
                  <a:latin typeface="Arial"/>
                  <a:ea typeface="Arial"/>
                </a:rPr>
                <a:t>.</a:t>
              </a:r>
              <a:endParaRPr b="0" lang="en-US" sz="3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800080"/>
                  </a:solidFill>
                  <a:latin typeface="Arial"/>
                  <a:ea typeface="Arial"/>
                </a:rPr>
                <a:t>1 Aluno do Ensino Médio. 2 Especialista em docência no ensino profissional e técnico.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800080"/>
                  </a:solidFill>
                  <a:latin typeface="Arial"/>
                  <a:ea typeface="Arial"/>
                </a:rPr>
                <a:t>Contato: aloisio.ssousa@gmail.com   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US" sz="2400" spc="-1" strike="noStrike">
                <a:latin typeface="Arial"/>
              </a:endParaRPr>
            </a:p>
          </p:txBody>
        </p:sp>
        <p:pic>
          <p:nvPicPr>
            <p:cNvPr id="73" name="" descr=""/>
            <p:cNvPicPr/>
            <p:nvPr/>
          </p:nvPicPr>
          <p:blipFill>
            <a:blip r:embed="rId5"/>
            <a:srcRect l="0" t="0" r="0" b="-307"/>
            <a:stretch/>
          </p:blipFill>
          <p:spPr>
            <a:xfrm>
              <a:off x="3917880" y="29043720"/>
              <a:ext cx="3662640" cy="4882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4" name="" descr=""/>
            <p:cNvPicPr/>
            <p:nvPr/>
          </p:nvPicPr>
          <p:blipFill>
            <a:blip r:embed="rId6"/>
            <a:stretch/>
          </p:blipFill>
          <p:spPr>
            <a:xfrm>
              <a:off x="7740000" y="29052000"/>
              <a:ext cx="3780000" cy="4860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"/>
            <p:cNvSpPr txBox="1"/>
            <p:nvPr/>
          </p:nvSpPr>
          <p:spPr>
            <a:xfrm>
              <a:off x="4320000" y="34020000"/>
              <a:ext cx="7020000" cy="770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 algn="ctr">
                <a:buNone/>
              </a:pPr>
              <a:r>
                <a:rPr b="1" lang="en-US" sz="2400" spc="-1" strike="noStrike">
                  <a:latin typeface="Arial"/>
                </a:rPr>
                <a:t>Imagem 1 e 2: </a:t>
              </a:r>
              <a:r>
                <a:rPr b="0" lang="en-US" sz="2400" spc="-1" strike="noStrike">
                  <a:latin typeface="Arial"/>
                </a:rPr>
                <a:t>Momento de Produção.</a:t>
              </a:r>
              <a:endParaRPr b="0" lang="en-US" sz="2400" spc="-1" strike="noStrike">
                <a:latin typeface="Arial"/>
              </a:endParaRPr>
            </a:p>
            <a:p>
              <a:pPr algn="ctr">
                <a:buNone/>
              </a:pPr>
              <a:r>
                <a:rPr b="1" lang="en-US" sz="2400" spc="-1" strike="noStrike">
                  <a:latin typeface="Arial"/>
                </a:rPr>
                <a:t>Fonte: </a:t>
              </a:r>
              <a:r>
                <a:rPr b="0" lang="en-US" sz="2400" spc="-1" strike="noStrike">
                  <a:latin typeface="Arial"/>
                </a:rPr>
                <a:t>Elaboração própria.</a:t>
              </a:r>
              <a:endParaRPr b="0" lang="en-US" sz="2400" spc="-1" strike="noStrike">
                <a:latin typeface="Arial"/>
              </a:endParaRPr>
            </a:p>
          </p:txBody>
        </p:sp>
        <p:pic>
          <p:nvPicPr>
            <p:cNvPr id="76" name="" descr=""/>
            <p:cNvPicPr/>
            <p:nvPr/>
          </p:nvPicPr>
          <p:blipFill>
            <a:blip r:embed="rId7"/>
            <a:stretch/>
          </p:blipFill>
          <p:spPr>
            <a:xfrm>
              <a:off x="17970120" y="25972200"/>
              <a:ext cx="6149880" cy="4627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7" name="" descr=""/>
            <p:cNvPicPr/>
            <p:nvPr/>
          </p:nvPicPr>
          <p:blipFill>
            <a:blip r:embed="rId8"/>
            <a:srcRect l="0" t="0" r="0" b="10772"/>
            <a:stretch/>
          </p:blipFill>
          <p:spPr>
            <a:xfrm>
              <a:off x="24300000" y="25972200"/>
              <a:ext cx="5397480" cy="4680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8" name=""/>
            <p:cNvSpPr txBox="1"/>
            <p:nvPr/>
          </p:nvSpPr>
          <p:spPr>
            <a:xfrm>
              <a:off x="21727800" y="30909600"/>
              <a:ext cx="5452200" cy="770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1" lang="en-US" sz="2400" spc="-1" strike="noStrike">
                  <a:latin typeface="Arial"/>
                </a:rPr>
                <a:t>Imagem 3 e 4: </a:t>
              </a:r>
              <a:r>
                <a:rPr b="0" lang="en-US" sz="2400" spc="-1" strike="noStrike">
                  <a:latin typeface="Arial"/>
                </a:rPr>
                <a:t>Momento de Produção.</a:t>
              </a:r>
              <a:endParaRPr b="0" lang="en-US" sz="2400" spc="-1" strike="noStrike">
                <a:latin typeface="Arial"/>
              </a:endParaRPr>
            </a:p>
            <a:p>
              <a:r>
                <a:rPr b="1" lang="en-US" sz="2400" spc="-1" strike="noStrike">
                  <a:latin typeface="Arial"/>
                </a:rPr>
                <a:t>Fonte: </a:t>
              </a:r>
              <a:r>
                <a:rPr b="0" lang="en-US" sz="2400" spc="-1" strike="noStrike">
                  <a:latin typeface="Arial"/>
                </a:rPr>
                <a:t>Elaboração própria.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9" name=""/>
            <p:cNvSpPr txBox="1"/>
            <p:nvPr/>
          </p:nvSpPr>
          <p:spPr>
            <a:xfrm>
              <a:off x="16740000" y="10440000"/>
              <a:ext cx="14760000" cy="5243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pPr algn="just">
                <a:buNone/>
              </a:pPr>
              <a:r>
                <a:rPr b="0" lang="en-US" sz="2800" spc="-1" strike="noStrike">
                  <a:latin typeface="Arial"/>
                </a:rPr>
                <a:t>Com base no que foi citado, esse projeto é importante pois reside no fato de que as enchentes e inundações são desastres naturais recorrentes que afetam severamente as populações ribeirinhas e costeiras no Brasil, resultando em perdas de vidas humanas e danos materiais significativos. </a:t>
              </a:r>
              <a:endParaRPr b="0" lang="en-US" sz="2800" spc="-1" strike="noStrike">
                <a:latin typeface="Arial"/>
              </a:endParaRPr>
            </a:p>
            <a:p>
              <a:pPr algn="just">
                <a:buNone/>
              </a:pPr>
              <a:r>
                <a:rPr b="0" lang="en-US" sz="2800" spc="-1" strike="noStrike">
                  <a:latin typeface="Arial"/>
                </a:rPr>
                <a:t>A falta de sistemas de alerta eficientes tem sido um dos principais fatores que</a:t>
              </a:r>
              <a:endParaRPr b="0" lang="en-US" sz="2800" spc="-1" strike="noStrike">
                <a:latin typeface="Arial"/>
              </a:endParaRPr>
            </a:p>
            <a:p>
              <a:pPr algn="just">
                <a:buNone/>
              </a:pPr>
              <a:r>
                <a:rPr b="0" lang="en-US" sz="2800" spc="-1" strike="noStrike">
                  <a:latin typeface="Arial"/>
                </a:rPr>
                <a:t>contribuem para essas tragédias. Nesse contexto, o desenvolvimento de um sistema de</a:t>
              </a:r>
              <a:endParaRPr b="0" lang="en-US" sz="2800" spc="-1" strike="noStrike">
                <a:latin typeface="Arial"/>
              </a:endParaRPr>
            </a:p>
            <a:p>
              <a:pPr algn="just">
                <a:buNone/>
              </a:pPr>
              <a:r>
                <a:rPr b="0" lang="en-US" sz="2800" spc="-1" strike="noStrike">
                  <a:latin typeface="Arial"/>
                </a:rPr>
                <a:t>monitoramento baseado em tecnologia embarcada, como o Arduino, representa um avanço</a:t>
              </a:r>
              <a:endParaRPr b="0" lang="en-US" sz="2800" spc="-1" strike="noStrike">
                <a:latin typeface="Arial"/>
              </a:endParaRPr>
            </a:p>
            <a:p>
              <a:pPr algn="just">
                <a:buNone/>
              </a:pPr>
              <a:r>
                <a:rPr b="0" lang="en-US" sz="2800" spc="-1" strike="noStrike">
                  <a:latin typeface="Arial"/>
                </a:rPr>
                <a:t>importante na previsão e prevenção desses eventos catastróficos. Além disso, a inclusão do</a:t>
              </a:r>
              <a:endParaRPr b="0" lang="en-US" sz="2800" spc="-1" strike="noStrike">
                <a:latin typeface="Arial"/>
              </a:endParaRPr>
            </a:p>
            <a:p>
              <a:pPr algn="just">
                <a:buNone/>
              </a:pPr>
              <a:r>
                <a:rPr b="0" lang="en-US" sz="2800" spc="-1" strike="noStrike">
                  <a:latin typeface="Arial"/>
                </a:rPr>
                <a:t>monitoramento da umidade e temperatura também contribui para uma melhor compreensão do ambiente e auxilia na tomada de medidas preventivas. Portanto, esse projeto apresenta uma relevância significativa ao oferecer uma solução tecnológica inovadora para proteger a vida e o bem-estar das comunidades afetadas por enchentes e inundações no Brasil.</a:t>
              </a:r>
              <a:endParaRPr b="0" lang="en-US" sz="2800" spc="-1" strike="noStrike">
                <a:latin typeface="Arial"/>
              </a:endParaRPr>
            </a:p>
            <a:p>
              <a:endParaRPr b="0" lang="en-US" sz="2800" spc="-1" strike="noStrike">
                <a:latin typeface="Arial"/>
              </a:endParaRPr>
            </a:p>
          </p:txBody>
        </p:sp>
      </p:grpSp>
      <p:pic>
        <p:nvPicPr>
          <p:cNvPr id="80" name="Google Shape;128;p1" descr=""/>
          <p:cNvPicPr/>
          <p:nvPr/>
        </p:nvPicPr>
        <p:blipFill>
          <a:blip r:embed="rId9"/>
          <a:stretch/>
        </p:blipFill>
        <p:spPr>
          <a:xfrm>
            <a:off x="0" y="0"/>
            <a:ext cx="32399640" cy="7201080"/>
          </a:xfrm>
          <a:prstGeom prst="rect">
            <a:avLst/>
          </a:prstGeom>
          <a:ln w="0">
            <a:noFill/>
          </a:ln>
        </p:spPr>
      </p:pic>
      <p:pic>
        <p:nvPicPr>
          <p:cNvPr id="81" name="Google Shape;129;p1" descr=""/>
          <p:cNvPicPr/>
          <p:nvPr/>
        </p:nvPicPr>
        <p:blipFill>
          <a:blip r:embed="rId10"/>
          <a:stretch/>
        </p:blipFill>
        <p:spPr>
          <a:xfrm>
            <a:off x="3960" y="39620880"/>
            <a:ext cx="32399640" cy="3599640"/>
          </a:xfrm>
          <a:prstGeom prst="rect">
            <a:avLst/>
          </a:prstGeom>
          <a:ln w="0">
            <a:noFill/>
          </a:ln>
        </p:spPr>
      </p:pic>
      <p:sp>
        <p:nvSpPr>
          <p:cNvPr id="82" name="Google Shape;130;p1"/>
          <p:cNvSpPr/>
          <p:nvPr/>
        </p:nvSpPr>
        <p:spPr>
          <a:xfrm>
            <a:off x="8729640" y="40320000"/>
            <a:ext cx="20250360" cy="22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800080"/>
                </a:solidFill>
                <a:latin typeface="Arial"/>
                <a:ea typeface="Arial"/>
              </a:rPr>
              <a:t>	</a:t>
            </a:r>
            <a:r>
              <a:rPr b="1" lang="en-US" sz="2800" spc="-1" strike="noStrike">
                <a:solidFill>
                  <a:srgbClr val="800080"/>
                </a:solidFill>
                <a:latin typeface="Arial"/>
                <a:ea typeface="Arial"/>
              </a:rPr>
              <a:t>1. Eloisa Braga Farias – Aluno do Curso Técnico de Informática – EEEPPLTV;    </a:t>
            </a:r>
            <a:r>
              <a:rPr b="1" lang="en-US" sz="2800" spc="-1" strike="noStrike">
                <a:solidFill>
                  <a:srgbClr val="800080"/>
                </a:solidFill>
                <a:latin typeface="Arial"/>
                <a:ea typeface="Arial"/>
              </a:rPr>
              <a:t>	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800080"/>
                </a:solidFill>
                <a:latin typeface="Arial"/>
                <a:ea typeface="Arial"/>
              </a:rPr>
              <a:t>2. Isaac da Silva Lima – Aluno do Curso Técnico de Informática – EEEPPLTV;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800080"/>
                </a:solidFill>
                <a:latin typeface="Arial"/>
                <a:ea typeface="Arial"/>
              </a:rPr>
              <a:t>3. João Pedro Mota do Nascimento – Aluno do Curso Técnico de Informática – EEEPPLTV;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800080"/>
                </a:solidFill>
                <a:latin typeface="Arial"/>
                <a:ea typeface="Arial"/>
              </a:rPr>
              <a:t>4. Maria Geovana Quaresma Torres – Aluno do Curso Técnico de Informática - EEEPPLTV;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800080"/>
                </a:solidFill>
                <a:latin typeface="Arial"/>
                <a:ea typeface="Arial"/>
              </a:rPr>
              <a:t>5. Aloísio Silva de Sousa– Especialista em </a:t>
            </a:r>
            <a:r>
              <a:rPr b="1" lang="en-US" sz="2800" spc="-1" strike="noStrike">
                <a:solidFill>
                  <a:srgbClr val="800080"/>
                </a:solidFill>
                <a:latin typeface="Arial"/>
                <a:ea typeface="Arial"/>
              </a:rPr>
              <a:t>docência no ensino profissional e técnico– Professor  da  EEEPPLTV.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LibreOffice/7.3.2.2$Windows_X86_64 LibreOffice_project/49f2b1bff42cfccbd8f788c8dc32c1c309559be0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2019-05-05T01:32:55Z</dcterms:created>
  <dc:creator>joao anderson santos</dc:creator>
  <dc:description/>
  <dc:language>pt-BR</dc:language>
  <cp:lastModifiedBy/>
  <dcterms:modified xsi:type="dcterms:W3CDTF">2023-05-22T14:19:31Z</dcterms:modified>
  <cp:revision>1</cp:revision>
  <dc:subject/>
  <dc:title/>
</cp:coreProperties>
</file>