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9"/>
  </p:notesMasterIdLst>
  <p:sldIdLst>
    <p:sldId id="256" r:id="rId2"/>
    <p:sldId id="264" r:id="rId3"/>
    <p:sldId id="265" r:id="rId4"/>
    <p:sldId id="266" r:id="rId5"/>
    <p:sldId id="258" r:id="rId6"/>
    <p:sldId id="257" r:id="rId7"/>
    <p:sldId id="268" r:id="rId8"/>
    <p:sldId id="259" r:id="rId9"/>
    <p:sldId id="260" r:id="rId10"/>
    <p:sldId id="269" r:id="rId11"/>
    <p:sldId id="263" r:id="rId12"/>
    <p:sldId id="261" r:id="rId13"/>
    <p:sldId id="270" r:id="rId14"/>
    <p:sldId id="273" r:id="rId15"/>
    <p:sldId id="272" r:id="rId16"/>
    <p:sldId id="271" r:id="rId17"/>
    <p:sldId id="27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C902B7-F3E1-4F7F-BD41-0D8C7FDD81EE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94312A-CDB9-43D4-A04B-27B73CBA4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707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94312A-CDB9-43D4-A04B-27B73CBA49D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897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94312A-CDB9-43D4-A04B-27B73CBA49D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2775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94312A-CDB9-43D4-A04B-27B73CBA49D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379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C7D9F1F4-D767-4816-ADA9-CEF8E43A8F52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744D889E-49BF-4DE4-B1D0-127F5AE9B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400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9F1F4-D767-4816-ADA9-CEF8E43A8F52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D889E-49BF-4DE4-B1D0-127F5AE9B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065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9F1F4-D767-4816-ADA9-CEF8E43A8F52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D889E-49BF-4DE4-B1D0-127F5AE9B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7568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9F1F4-D767-4816-ADA9-CEF8E43A8F52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D889E-49BF-4DE4-B1D0-127F5AE9B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6580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9F1F4-D767-4816-ADA9-CEF8E43A8F52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D889E-49BF-4DE4-B1D0-127F5AE9B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8419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9F1F4-D767-4816-ADA9-CEF8E43A8F52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D889E-49BF-4DE4-B1D0-127F5AE9B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2067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9F1F4-D767-4816-ADA9-CEF8E43A8F52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D889E-49BF-4DE4-B1D0-127F5AE9B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9504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C7D9F1F4-D767-4816-ADA9-CEF8E43A8F52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D889E-49BF-4DE4-B1D0-127F5AE9B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8755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7D9F1F4-D767-4816-ADA9-CEF8E43A8F52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D889E-49BF-4DE4-B1D0-127F5AE9B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265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9F1F4-D767-4816-ADA9-CEF8E43A8F52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D889E-49BF-4DE4-B1D0-127F5AE9B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453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9F1F4-D767-4816-ADA9-CEF8E43A8F52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D889E-49BF-4DE4-B1D0-127F5AE9B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721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9F1F4-D767-4816-ADA9-CEF8E43A8F52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D889E-49BF-4DE4-B1D0-127F5AE9B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220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9F1F4-D767-4816-ADA9-CEF8E43A8F52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D889E-49BF-4DE4-B1D0-127F5AE9B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773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9F1F4-D767-4816-ADA9-CEF8E43A8F52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D889E-49BF-4DE4-B1D0-127F5AE9B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133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9F1F4-D767-4816-ADA9-CEF8E43A8F52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D889E-49BF-4DE4-B1D0-127F5AE9B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23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9F1F4-D767-4816-ADA9-CEF8E43A8F52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D889E-49BF-4DE4-B1D0-127F5AE9B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867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9F1F4-D767-4816-ADA9-CEF8E43A8F52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D889E-49BF-4DE4-B1D0-127F5AE9B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430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C7D9F1F4-D767-4816-ADA9-CEF8E43A8F52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744D889E-49BF-4DE4-B1D0-127F5AE9B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290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9CA5F-624A-C5D3-30E0-4BA68B2103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141527"/>
          </a:xfrm>
        </p:spPr>
        <p:txBody>
          <a:bodyPr/>
          <a:lstStyle/>
          <a:p>
            <a:r>
              <a:rPr lang="en-US" dirty="0"/>
              <a:t>ZERAKI SCHOOL EXAM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CD8422-4F2F-85D9-DB8F-3CFFA4B3AF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                         BY THE DIRECTOR OF STUDIES</a:t>
            </a:r>
          </a:p>
          <a:p>
            <a:r>
              <a:rPr lang="en-US" dirty="0"/>
              <a:t>                               Time Taken 30 minutes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362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EA8C5-DC7E-96D8-8122-B6FDDC9A8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2B2ED-CA67-6224-BA1B-EC25257AA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 2 Students performed well in Computer, Business Studies and History </a:t>
            </a:r>
          </a:p>
          <a:p>
            <a:endParaRPr lang="en-US" dirty="0"/>
          </a:p>
          <a:p>
            <a:r>
              <a:rPr lang="en-US" dirty="0"/>
              <a:t>Mathematics, Music and Chemistry performed badly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543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B2373-A7F1-1F78-D7FA-CADCCA083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3 Subject mean marks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7C8CC2-044A-3125-AD94-5494B8F3AF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2095715"/>
            <a:ext cx="12120664" cy="4917928"/>
          </a:xfrm>
        </p:spPr>
      </p:pic>
    </p:spTree>
    <p:extLst>
      <p:ext uri="{BB962C8B-B14F-4D97-AF65-F5344CB8AC3E}">
        <p14:creationId xmlns:p14="http://schemas.microsoft.com/office/powerpoint/2010/main" val="251349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9B420-BAED-9189-900D-E7A108507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3 Subject grade summary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B493762-1211-FBBC-3D41-05494F6F91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453637"/>
              </p:ext>
            </p:extLst>
          </p:nvPr>
        </p:nvGraphicFramePr>
        <p:xfrm>
          <a:off x="194554" y="2110902"/>
          <a:ext cx="11997444" cy="4747103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705732">
                  <a:extLst>
                    <a:ext uri="{9D8B030D-6E8A-4147-A177-3AD203B41FA5}">
                      <a16:colId xmlns:a16="http://schemas.microsoft.com/office/drawing/2014/main" val="475403958"/>
                    </a:ext>
                  </a:extLst>
                </a:gridCol>
                <a:gridCol w="705732">
                  <a:extLst>
                    <a:ext uri="{9D8B030D-6E8A-4147-A177-3AD203B41FA5}">
                      <a16:colId xmlns:a16="http://schemas.microsoft.com/office/drawing/2014/main" val="2118539067"/>
                    </a:ext>
                  </a:extLst>
                </a:gridCol>
                <a:gridCol w="705732">
                  <a:extLst>
                    <a:ext uri="{9D8B030D-6E8A-4147-A177-3AD203B41FA5}">
                      <a16:colId xmlns:a16="http://schemas.microsoft.com/office/drawing/2014/main" val="3007148869"/>
                    </a:ext>
                  </a:extLst>
                </a:gridCol>
                <a:gridCol w="705732">
                  <a:extLst>
                    <a:ext uri="{9D8B030D-6E8A-4147-A177-3AD203B41FA5}">
                      <a16:colId xmlns:a16="http://schemas.microsoft.com/office/drawing/2014/main" val="2764028828"/>
                    </a:ext>
                  </a:extLst>
                </a:gridCol>
                <a:gridCol w="705732">
                  <a:extLst>
                    <a:ext uri="{9D8B030D-6E8A-4147-A177-3AD203B41FA5}">
                      <a16:colId xmlns:a16="http://schemas.microsoft.com/office/drawing/2014/main" val="1279530259"/>
                    </a:ext>
                  </a:extLst>
                </a:gridCol>
                <a:gridCol w="705732">
                  <a:extLst>
                    <a:ext uri="{9D8B030D-6E8A-4147-A177-3AD203B41FA5}">
                      <a16:colId xmlns:a16="http://schemas.microsoft.com/office/drawing/2014/main" val="93314465"/>
                    </a:ext>
                  </a:extLst>
                </a:gridCol>
                <a:gridCol w="705732">
                  <a:extLst>
                    <a:ext uri="{9D8B030D-6E8A-4147-A177-3AD203B41FA5}">
                      <a16:colId xmlns:a16="http://schemas.microsoft.com/office/drawing/2014/main" val="371537614"/>
                    </a:ext>
                  </a:extLst>
                </a:gridCol>
                <a:gridCol w="705732">
                  <a:extLst>
                    <a:ext uri="{9D8B030D-6E8A-4147-A177-3AD203B41FA5}">
                      <a16:colId xmlns:a16="http://schemas.microsoft.com/office/drawing/2014/main" val="3160007368"/>
                    </a:ext>
                  </a:extLst>
                </a:gridCol>
                <a:gridCol w="705732">
                  <a:extLst>
                    <a:ext uri="{9D8B030D-6E8A-4147-A177-3AD203B41FA5}">
                      <a16:colId xmlns:a16="http://schemas.microsoft.com/office/drawing/2014/main" val="811999021"/>
                    </a:ext>
                  </a:extLst>
                </a:gridCol>
                <a:gridCol w="705732">
                  <a:extLst>
                    <a:ext uri="{9D8B030D-6E8A-4147-A177-3AD203B41FA5}">
                      <a16:colId xmlns:a16="http://schemas.microsoft.com/office/drawing/2014/main" val="509648268"/>
                    </a:ext>
                  </a:extLst>
                </a:gridCol>
                <a:gridCol w="705732">
                  <a:extLst>
                    <a:ext uri="{9D8B030D-6E8A-4147-A177-3AD203B41FA5}">
                      <a16:colId xmlns:a16="http://schemas.microsoft.com/office/drawing/2014/main" val="1836937663"/>
                    </a:ext>
                  </a:extLst>
                </a:gridCol>
                <a:gridCol w="705732">
                  <a:extLst>
                    <a:ext uri="{9D8B030D-6E8A-4147-A177-3AD203B41FA5}">
                      <a16:colId xmlns:a16="http://schemas.microsoft.com/office/drawing/2014/main" val="1818087734"/>
                    </a:ext>
                  </a:extLst>
                </a:gridCol>
                <a:gridCol w="705732">
                  <a:extLst>
                    <a:ext uri="{9D8B030D-6E8A-4147-A177-3AD203B41FA5}">
                      <a16:colId xmlns:a16="http://schemas.microsoft.com/office/drawing/2014/main" val="3909986826"/>
                    </a:ext>
                  </a:extLst>
                </a:gridCol>
                <a:gridCol w="705732">
                  <a:extLst>
                    <a:ext uri="{9D8B030D-6E8A-4147-A177-3AD203B41FA5}">
                      <a16:colId xmlns:a16="http://schemas.microsoft.com/office/drawing/2014/main" val="832100782"/>
                    </a:ext>
                  </a:extLst>
                </a:gridCol>
                <a:gridCol w="705732">
                  <a:extLst>
                    <a:ext uri="{9D8B030D-6E8A-4147-A177-3AD203B41FA5}">
                      <a16:colId xmlns:a16="http://schemas.microsoft.com/office/drawing/2014/main" val="2091558123"/>
                    </a:ext>
                  </a:extLst>
                </a:gridCol>
                <a:gridCol w="705732">
                  <a:extLst>
                    <a:ext uri="{9D8B030D-6E8A-4147-A177-3AD203B41FA5}">
                      <a16:colId xmlns:a16="http://schemas.microsoft.com/office/drawing/2014/main" val="405063532"/>
                    </a:ext>
                  </a:extLst>
                </a:gridCol>
                <a:gridCol w="705732">
                  <a:extLst>
                    <a:ext uri="{9D8B030D-6E8A-4147-A177-3AD203B41FA5}">
                      <a16:colId xmlns:a16="http://schemas.microsoft.com/office/drawing/2014/main" val="1493682935"/>
                    </a:ext>
                  </a:extLst>
                </a:gridCol>
              </a:tblGrid>
              <a:tr h="65248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GRADE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KIS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MAT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BIO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PHY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CHE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HIS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GEO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CRE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HSC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AD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AGR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COM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FRE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GER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MUS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BST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b"/>
                </a:tc>
                <a:extLst>
                  <a:ext uri="{0D108BD9-81ED-4DB2-BD59-A6C34878D82A}">
                    <a16:rowId xmlns:a16="http://schemas.microsoft.com/office/drawing/2014/main" val="3854728269"/>
                  </a:ext>
                </a:extLst>
              </a:tr>
              <a:tr h="3412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>
                          <a:effectLst/>
                        </a:rPr>
                        <a:t>A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2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22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13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20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11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68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41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48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1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2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10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5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2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1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24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extLst>
                  <a:ext uri="{0D108BD9-81ED-4DB2-BD59-A6C34878D82A}">
                    <a16:rowId xmlns:a16="http://schemas.microsoft.com/office/drawing/2014/main" val="3151682425"/>
                  </a:ext>
                </a:extLst>
              </a:tr>
              <a:tr h="3412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>
                          <a:effectLst/>
                        </a:rPr>
                        <a:t>A-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16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41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31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13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44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64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31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99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4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18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11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4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34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extLst>
                  <a:ext uri="{0D108BD9-81ED-4DB2-BD59-A6C34878D82A}">
                    <a16:rowId xmlns:a16="http://schemas.microsoft.com/office/drawing/2014/main" val="3090545355"/>
                  </a:ext>
                </a:extLst>
              </a:tr>
              <a:tr h="3412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>
                          <a:effectLst/>
                        </a:rPr>
                        <a:t>B+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49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70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71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28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66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56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47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131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5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3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28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22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6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2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6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54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extLst>
                  <a:ext uri="{0D108BD9-81ED-4DB2-BD59-A6C34878D82A}">
                    <a16:rowId xmlns:a16="http://schemas.microsoft.com/office/drawing/2014/main" val="3593307282"/>
                  </a:ext>
                </a:extLst>
              </a:tr>
              <a:tr h="3412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>
                          <a:effectLst/>
                        </a:rPr>
                        <a:t>B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130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60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98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43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83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38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51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137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12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7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32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24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5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5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5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36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extLst>
                  <a:ext uri="{0D108BD9-81ED-4DB2-BD59-A6C34878D82A}">
                    <a16:rowId xmlns:a16="http://schemas.microsoft.com/office/drawing/2014/main" val="343107601"/>
                  </a:ext>
                </a:extLst>
              </a:tr>
              <a:tr h="3412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>
                          <a:effectLst/>
                        </a:rPr>
                        <a:t>B-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205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233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165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56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135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26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57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152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19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9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27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15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12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9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43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extLst>
                  <a:ext uri="{0D108BD9-81ED-4DB2-BD59-A6C34878D82A}">
                    <a16:rowId xmlns:a16="http://schemas.microsoft.com/office/drawing/2014/main" val="2696285264"/>
                  </a:ext>
                </a:extLst>
              </a:tr>
              <a:tr h="3412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>
                          <a:effectLst/>
                        </a:rPr>
                        <a:t>C+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175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92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181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62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110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23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29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126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16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7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15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15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12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8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6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23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extLst>
                  <a:ext uri="{0D108BD9-81ED-4DB2-BD59-A6C34878D82A}">
                    <a16:rowId xmlns:a16="http://schemas.microsoft.com/office/drawing/2014/main" val="2869307227"/>
                  </a:ext>
                </a:extLst>
              </a:tr>
              <a:tr h="3412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>
                          <a:effectLst/>
                        </a:rPr>
                        <a:t>C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192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140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149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83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153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10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44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 dirty="0">
                          <a:effectLst/>
                        </a:rPr>
                        <a:t>128</a:t>
                      </a:r>
                      <a:endParaRPr lang="en-US" sz="1600" b="1" i="0" u="none" strike="noStrike" dirty="0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14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2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7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10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13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10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16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16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extLst>
                  <a:ext uri="{0D108BD9-81ED-4DB2-BD59-A6C34878D82A}">
                    <a16:rowId xmlns:a16="http://schemas.microsoft.com/office/drawing/2014/main" val="2878526027"/>
                  </a:ext>
                </a:extLst>
              </a:tr>
              <a:tr h="3412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>
                          <a:effectLst/>
                        </a:rPr>
                        <a:t>C-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105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116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130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63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118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 dirty="0">
                          <a:effectLst/>
                        </a:rPr>
                        <a:t>35</a:t>
                      </a:r>
                      <a:endParaRPr lang="en-US" sz="1600" b="1" i="0" u="none" strike="noStrike" dirty="0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81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7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1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3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7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10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5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11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11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extLst>
                  <a:ext uri="{0D108BD9-81ED-4DB2-BD59-A6C34878D82A}">
                    <a16:rowId xmlns:a16="http://schemas.microsoft.com/office/drawing/2014/main" val="2758625533"/>
                  </a:ext>
                </a:extLst>
              </a:tr>
              <a:tr h="3412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>
                          <a:effectLst/>
                        </a:rPr>
                        <a:t>D+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83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119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81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55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103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5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27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58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8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2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1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15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1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7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extLst>
                  <a:ext uri="{0D108BD9-81ED-4DB2-BD59-A6C34878D82A}">
                    <a16:rowId xmlns:a16="http://schemas.microsoft.com/office/drawing/2014/main" val="2630765099"/>
                  </a:ext>
                </a:extLst>
              </a:tr>
              <a:tr h="3412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>
                          <a:effectLst/>
                        </a:rPr>
                        <a:t>D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32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74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48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35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64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2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19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22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1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1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1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8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1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1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extLst>
                  <a:ext uri="{0D108BD9-81ED-4DB2-BD59-A6C34878D82A}">
                    <a16:rowId xmlns:a16="http://schemas.microsoft.com/office/drawing/2014/main" val="3508236034"/>
                  </a:ext>
                </a:extLst>
              </a:tr>
              <a:tr h="3412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>
                          <a:effectLst/>
                        </a:rPr>
                        <a:t>D-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14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22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18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58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22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17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b"/>
                </a:tc>
                <a:extLst>
                  <a:ext uri="{0D108BD9-81ED-4DB2-BD59-A6C34878D82A}">
                    <a16:rowId xmlns:a16="http://schemas.microsoft.com/office/drawing/2014/main" val="4110023099"/>
                  </a:ext>
                </a:extLst>
              </a:tr>
              <a:tr h="3412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>
                          <a:effectLst/>
                        </a:rPr>
                        <a:t>E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3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63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15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15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60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4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14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7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1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6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extLst>
                  <a:ext uri="{0D108BD9-81ED-4DB2-BD59-A6C34878D82A}">
                    <a16:rowId xmlns:a16="http://schemas.microsoft.com/office/drawing/2014/main" val="26683711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9815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59D34-2649-1E08-0A07-649C3FFF7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86E0F-F118-CEBF-3FAD-878B95260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German, History and Business Studies were performed well in Form 3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Form 3 students did not do well in Geography, Physics and Mathematics</a:t>
            </a:r>
          </a:p>
          <a:p>
            <a:endParaRPr lang="en-US" dirty="0"/>
          </a:p>
          <a:p>
            <a:r>
              <a:rPr lang="en-US" dirty="0"/>
              <a:t>Chemistry and Mathematics recorded the highest number of grade E</a:t>
            </a:r>
          </a:p>
        </p:txBody>
      </p:sp>
    </p:spTree>
    <p:extLst>
      <p:ext uri="{BB962C8B-B14F-4D97-AF65-F5344CB8AC3E}">
        <p14:creationId xmlns:p14="http://schemas.microsoft.com/office/powerpoint/2010/main" val="2497421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A0C8E-E354-2C43-BD7D-DCC47A25D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5A0B1-5E27-E794-95FF-621493E66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022" y="2081719"/>
            <a:ext cx="9445592" cy="4776281"/>
          </a:xfrm>
        </p:spPr>
        <p:txBody>
          <a:bodyPr>
            <a:noAutofit/>
          </a:bodyPr>
          <a:lstStyle/>
          <a:p>
            <a:endParaRPr lang="en-US" i="0" dirty="0">
              <a:solidFill>
                <a:schemeClr val="tx1"/>
              </a:solidFill>
              <a:effectLst/>
            </a:endParaRPr>
          </a:p>
          <a:p>
            <a:r>
              <a:rPr lang="en-US" i="0" dirty="0">
                <a:solidFill>
                  <a:schemeClr val="tx1"/>
                </a:solidFill>
                <a:effectLst/>
              </a:rPr>
              <a:t>The subject Analysis was done using mean marks as the ranking criteria as mean points would have resulted to ties due to the huge number of students</a:t>
            </a:r>
          </a:p>
          <a:p>
            <a:r>
              <a:rPr lang="en-US" i="0" dirty="0">
                <a:solidFill>
                  <a:schemeClr val="tx1"/>
                </a:solidFill>
                <a:effectLst/>
              </a:rPr>
              <a:t>Form 1-3 exam data were combined and an yearly analysis of three exams was done to get a clearer picture of how the classes were performing on year average</a:t>
            </a:r>
          </a:p>
          <a:p>
            <a:r>
              <a:rPr lang="en-US" dirty="0">
                <a:solidFill>
                  <a:schemeClr val="tx1"/>
                </a:solidFill>
              </a:rPr>
              <a:t>For form 4, the pre-mock exam was used for the analysis as it depicted the expected performance in KCSE</a:t>
            </a:r>
          </a:p>
          <a:p>
            <a:r>
              <a:rPr lang="en-US" dirty="0">
                <a:solidFill>
                  <a:schemeClr val="tx1"/>
                </a:solidFill>
              </a:rPr>
              <a:t>Name does not have any values and Admission number column were removed since they don’t have much relevance in the overall analysis</a:t>
            </a:r>
          </a:p>
          <a:p>
            <a:r>
              <a:rPr lang="en-US" dirty="0">
                <a:solidFill>
                  <a:schemeClr val="tx1"/>
                </a:solidFill>
              </a:rPr>
              <a:t>Grades were initially removed from marks for the assumption that they will interfere with statistical computing of mean marks since they are not numerical</a:t>
            </a:r>
          </a:p>
          <a:p>
            <a:r>
              <a:rPr lang="en-US" dirty="0">
                <a:solidFill>
                  <a:schemeClr val="tx1"/>
                </a:solidFill>
              </a:rPr>
              <a:t>The grades were later added</a:t>
            </a:r>
          </a:p>
        </p:txBody>
      </p:sp>
    </p:spTree>
    <p:extLst>
      <p:ext uri="{BB962C8B-B14F-4D97-AF65-F5344CB8AC3E}">
        <p14:creationId xmlns:p14="http://schemas.microsoft.com/office/powerpoint/2010/main" val="21857165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267D5-603F-1E84-0DEA-CEFBF9AEF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9152F-CA0A-C601-A6FE-EA7A5B663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School has trend of recording better performance in </a:t>
            </a:r>
            <a:r>
              <a:rPr lang="en-US" dirty="0" err="1"/>
              <a:t>Technicals</a:t>
            </a:r>
            <a:r>
              <a:rPr lang="en-US" dirty="0"/>
              <a:t> and Humanities  and poor performance in Sciences and Mathematics</a:t>
            </a:r>
          </a:p>
          <a:p>
            <a:endParaRPr lang="en-US" dirty="0"/>
          </a:p>
          <a:p>
            <a:r>
              <a:rPr lang="en-US" dirty="0"/>
              <a:t>Therefore more action is needed to improve the performance of Sciences and Mathematics</a:t>
            </a:r>
          </a:p>
        </p:txBody>
      </p:sp>
    </p:spTree>
    <p:extLst>
      <p:ext uri="{BB962C8B-B14F-4D97-AF65-F5344CB8AC3E}">
        <p14:creationId xmlns:p14="http://schemas.microsoft.com/office/powerpoint/2010/main" val="30733517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A3606-9FBF-AB34-96A0-D8E14ADED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6FACC-7BFD-CABD-32DB-7B7D81781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arenR"/>
            </a:pPr>
            <a:r>
              <a:rPr lang="en-US" dirty="0"/>
              <a:t>The Board of Management should hire more Chemistry, Physics and Mathematics teachers as they had the worst performance</a:t>
            </a:r>
          </a:p>
          <a:p>
            <a:pPr>
              <a:buFont typeface="+mj-lt"/>
              <a:buAutoNum type="arabicParenR"/>
            </a:pPr>
            <a:endParaRPr lang="en-US" dirty="0"/>
          </a:p>
          <a:p>
            <a:pPr>
              <a:buFont typeface="+mj-lt"/>
              <a:buAutoNum type="arabicParenR"/>
            </a:pPr>
            <a:r>
              <a:rPr lang="en-US" dirty="0"/>
              <a:t>The Board to consider improving and stocking the science Laboratories as part of ensuring adequate resources to the students</a:t>
            </a:r>
          </a:p>
          <a:p>
            <a:pPr>
              <a:buFont typeface="+mj-lt"/>
              <a:buAutoNum type="arabicParenR"/>
            </a:pPr>
            <a:endParaRPr lang="en-US" dirty="0"/>
          </a:p>
          <a:p>
            <a:pPr>
              <a:buFont typeface="+mj-lt"/>
              <a:buAutoNum type="arabicParenR"/>
            </a:pPr>
            <a:r>
              <a:rPr lang="en-US" dirty="0"/>
              <a:t>The board to consider adding music resources to ensure form 1 and form 2 students perform better and end up choosing taking Music in form 3 and form 4</a:t>
            </a:r>
          </a:p>
        </p:txBody>
      </p:sp>
    </p:spTree>
    <p:extLst>
      <p:ext uri="{BB962C8B-B14F-4D97-AF65-F5344CB8AC3E}">
        <p14:creationId xmlns:p14="http://schemas.microsoft.com/office/powerpoint/2010/main" val="29158039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035A1-6B85-7F72-8241-CECD8B7709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432E41-0FEB-2CE5-4906-BFB32AA909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523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907B5-007F-03EB-27FB-48C22293C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4 PRE-MOCK SUBJECT GRADES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6ACE047-38FA-03CC-1334-0515103F1B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3708921"/>
              </p:ext>
            </p:extLst>
          </p:nvPr>
        </p:nvGraphicFramePr>
        <p:xfrm>
          <a:off x="165370" y="2217905"/>
          <a:ext cx="11906658" cy="4503912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661481">
                  <a:extLst>
                    <a:ext uri="{9D8B030D-6E8A-4147-A177-3AD203B41FA5}">
                      <a16:colId xmlns:a16="http://schemas.microsoft.com/office/drawing/2014/main" val="2193242146"/>
                    </a:ext>
                  </a:extLst>
                </a:gridCol>
                <a:gridCol w="661481">
                  <a:extLst>
                    <a:ext uri="{9D8B030D-6E8A-4147-A177-3AD203B41FA5}">
                      <a16:colId xmlns:a16="http://schemas.microsoft.com/office/drawing/2014/main" val="23590439"/>
                    </a:ext>
                  </a:extLst>
                </a:gridCol>
                <a:gridCol w="661481">
                  <a:extLst>
                    <a:ext uri="{9D8B030D-6E8A-4147-A177-3AD203B41FA5}">
                      <a16:colId xmlns:a16="http://schemas.microsoft.com/office/drawing/2014/main" val="1848402424"/>
                    </a:ext>
                  </a:extLst>
                </a:gridCol>
                <a:gridCol w="661481">
                  <a:extLst>
                    <a:ext uri="{9D8B030D-6E8A-4147-A177-3AD203B41FA5}">
                      <a16:colId xmlns:a16="http://schemas.microsoft.com/office/drawing/2014/main" val="2917948474"/>
                    </a:ext>
                  </a:extLst>
                </a:gridCol>
                <a:gridCol w="661481">
                  <a:extLst>
                    <a:ext uri="{9D8B030D-6E8A-4147-A177-3AD203B41FA5}">
                      <a16:colId xmlns:a16="http://schemas.microsoft.com/office/drawing/2014/main" val="760337079"/>
                    </a:ext>
                  </a:extLst>
                </a:gridCol>
                <a:gridCol w="661481">
                  <a:extLst>
                    <a:ext uri="{9D8B030D-6E8A-4147-A177-3AD203B41FA5}">
                      <a16:colId xmlns:a16="http://schemas.microsoft.com/office/drawing/2014/main" val="3130320579"/>
                    </a:ext>
                  </a:extLst>
                </a:gridCol>
                <a:gridCol w="661481">
                  <a:extLst>
                    <a:ext uri="{9D8B030D-6E8A-4147-A177-3AD203B41FA5}">
                      <a16:colId xmlns:a16="http://schemas.microsoft.com/office/drawing/2014/main" val="631268359"/>
                    </a:ext>
                  </a:extLst>
                </a:gridCol>
                <a:gridCol w="661481">
                  <a:extLst>
                    <a:ext uri="{9D8B030D-6E8A-4147-A177-3AD203B41FA5}">
                      <a16:colId xmlns:a16="http://schemas.microsoft.com/office/drawing/2014/main" val="2816757451"/>
                    </a:ext>
                  </a:extLst>
                </a:gridCol>
                <a:gridCol w="661481">
                  <a:extLst>
                    <a:ext uri="{9D8B030D-6E8A-4147-A177-3AD203B41FA5}">
                      <a16:colId xmlns:a16="http://schemas.microsoft.com/office/drawing/2014/main" val="4035935275"/>
                    </a:ext>
                  </a:extLst>
                </a:gridCol>
                <a:gridCol w="661481">
                  <a:extLst>
                    <a:ext uri="{9D8B030D-6E8A-4147-A177-3AD203B41FA5}">
                      <a16:colId xmlns:a16="http://schemas.microsoft.com/office/drawing/2014/main" val="2885371115"/>
                    </a:ext>
                  </a:extLst>
                </a:gridCol>
                <a:gridCol w="661481">
                  <a:extLst>
                    <a:ext uri="{9D8B030D-6E8A-4147-A177-3AD203B41FA5}">
                      <a16:colId xmlns:a16="http://schemas.microsoft.com/office/drawing/2014/main" val="1262025311"/>
                    </a:ext>
                  </a:extLst>
                </a:gridCol>
                <a:gridCol w="661481">
                  <a:extLst>
                    <a:ext uri="{9D8B030D-6E8A-4147-A177-3AD203B41FA5}">
                      <a16:colId xmlns:a16="http://schemas.microsoft.com/office/drawing/2014/main" val="525887991"/>
                    </a:ext>
                  </a:extLst>
                </a:gridCol>
                <a:gridCol w="661481">
                  <a:extLst>
                    <a:ext uri="{9D8B030D-6E8A-4147-A177-3AD203B41FA5}">
                      <a16:colId xmlns:a16="http://schemas.microsoft.com/office/drawing/2014/main" val="3005684570"/>
                    </a:ext>
                  </a:extLst>
                </a:gridCol>
                <a:gridCol w="661481">
                  <a:extLst>
                    <a:ext uri="{9D8B030D-6E8A-4147-A177-3AD203B41FA5}">
                      <a16:colId xmlns:a16="http://schemas.microsoft.com/office/drawing/2014/main" val="289013045"/>
                    </a:ext>
                  </a:extLst>
                </a:gridCol>
                <a:gridCol w="661481">
                  <a:extLst>
                    <a:ext uri="{9D8B030D-6E8A-4147-A177-3AD203B41FA5}">
                      <a16:colId xmlns:a16="http://schemas.microsoft.com/office/drawing/2014/main" val="301604551"/>
                    </a:ext>
                  </a:extLst>
                </a:gridCol>
                <a:gridCol w="661481">
                  <a:extLst>
                    <a:ext uri="{9D8B030D-6E8A-4147-A177-3AD203B41FA5}">
                      <a16:colId xmlns:a16="http://schemas.microsoft.com/office/drawing/2014/main" val="3717542241"/>
                    </a:ext>
                  </a:extLst>
                </a:gridCol>
                <a:gridCol w="661481">
                  <a:extLst>
                    <a:ext uri="{9D8B030D-6E8A-4147-A177-3AD203B41FA5}">
                      <a16:colId xmlns:a16="http://schemas.microsoft.com/office/drawing/2014/main" val="3212115599"/>
                    </a:ext>
                  </a:extLst>
                </a:gridCol>
                <a:gridCol w="661481">
                  <a:extLst>
                    <a:ext uri="{9D8B030D-6E8A-4147-A177-3AD203B41FA5}">
                      <a16:colId xmlns:a16="http://schemas.microsoft.com/office/drawing/2014/main" val="963860334"/>
                    </a:ext>
                  </a:extLst>
                </a:gridCol>
              </a:tblGrid>
              <a:tr h="321708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600" b="1" u="none" strike="noStrike">
                          <a:effectLst/>
                        </a:rPr>
                        <a:t>Grade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600" b="1" u="none" strike="noStrike">
                          <a:effectLst/>
                        </a:rPr>
                        <a:t>ENG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600" b="1" u="none" strike="noStrike">
                          <a:effectLst/>
                        </a:rPr>
                        <a:t>KIS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600" b="1" u="none" strike="noStrike">
                          <a:effectLst/>
                        </a:rPr>
                        <a:t>MAT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600" b="1" u="none" strike="noStrike">
                          <a:effectLst/>
                        </a:rPr>
                        <a:t>BIO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600" b="1" u="none" strike="noStrike">
                          <a:effectLst/>
                        </a:rPr>
                        <a:t>PHY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600" b="1" u="none" strike="noStrike">
                          <a:effectLst/>
                        </a:rPr>
                        <a:t>CHE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600" b="1" u="none" strike="noStrike">
                          <a:effectLst/>
                        </a:rPr>
                        <a:t>HIS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600" b="1" u="none" strike="noStrike">
                          <a:effectLst/>
                        </a:rPr>
                        <a:t>GEO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600" b="1" u="none" strike="noStrike">
                          <a:effectLst/>
                        </a:rPr>
                        <a:t>CRE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600" b="1" u="none" strike="noStrike">
                          <a:effectLst/>
                        </a:rPr>
                        <a:t>HSC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600" b="1" u="none" strike="noStrike">
                          <a:effectLst/>
                        </a:rPr>
                        <a:t>AD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600" b="1" u="none" strike="noStrike">
                          <a:effectLst/>
                        </a:rPr>
                        <a:t>AGR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600" b="1" u="none" strike="noStrike">
                          <a:effectLst/>
                        </a:rPr>
                        <a:t>COM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600" b="1" u="none" strike="noStrike">
                          <a:effectLst/>
                        </a:rPr>
                        <a:t>FRE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600" b="1" u="none" strike="noStrike">
                          <a:effectLst/>
                        </a:rPr>
                        <a:t>GER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600" b="1" u="none" strike="noStrike">
                          <a:effectLst/>
                        </a:rPr>
                        <a:t>MUS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600" b="1" u="none" strike="noStrike">
                          <a:effectLst/>
                        </a:rPr>
                        <a:t>BST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b"/>
                </a:tc>
                <a:extLst>
                  <a:ext uri="{0D108BD9-81ED-4DB2-BD59-A6C34878D82A}">
                    <a16:rowId xmlns:a16="http://schemas.microsoft.com/office/drawing/2014/main" val="1027877764"/>
                  </a:ext>
                </a:extLst>
              </a:tr>
              <a:tr h="321708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600" b="1" u="none" strike="noStrike">
                          <a:effectLst/>
                        </a:rPr>
                        <a:t>A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600" b="1" u="none" strike="noStrike">
                          <a:effectLst/>
                        </a:rPr>
                        <a:t>8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600" b="1" u="none" strike="noStrike">
                          <a:effectLst/>
                        </a:rPr>
                        <a:t>10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600" b="1" u="none" strike="noStrike">
                          <a:effectLst/>
                        </a:rPr>
                        <a:t>1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600" b="1" u="none" strike="noStrike">
                          <a:effectLst/>
                        </a:rPr>
                        <a:t>4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600" b="1" u="none" strike="noStrike">
                          <a:effectLst/>
                        </a:rPr>
                        <a:t>11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600" b="1" u="none" strike="noStrike">
                          <a:effectLst/>
                        </a:rPr>
                        <a:t>2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600" b="1" u="none" strike="noStrike">
                          <a:effectLst/>
                        </a:rPr>
                        <a:t>24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600" b="1" u="none" strike="noStrike">
                          <a:effectLst/>
                        </a:rPr>
                        <a:t>6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600" b="1" u="none" strike="noStrike">
                          <a:effectLst/>
                        </a:rPr>
                        <a:t>1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600" b="1" u="none" strike="noStrike">
                          <a:effectLst/>
                        </a:rPr>
                        <a:t>2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600" b="1" u="none" strike="noStrike">
                          <a:effectLst/>
                        </a:rPr>
                        <a:t>6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600" b="1" u="none" strike="noStrike">
                          <a:effectLst/>
                        </a:rPr>
                        <a:t>5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600" b="1" u="none" strike="noStrike">
                          <a:effectLst/>
                        </a:rPr>
                        <a:t>1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600" b="1" u="none" strike="noStrike">
                          <a:effectLst/>
                        </a:rPr>
                        <a:t>1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600" b="1" u="none" strike="noStrike">
                          <a:effectLst/>
                        </a:rPr>
                        <a:t>1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b"/>
                </a:tc>
                <a:extLst>
                  <a:ext uri="{0D108BD9-81ED-4DB2-BD59-A6C34878D82A}">
                    <a16:rowId xmlns:a16="http://schemas.microsoft.com/office/drawing/2014/main" val="1593637628"/>
                  </a:ext>
                </a:extLst>
              </a:tr>
              <a:tr h="321708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600" b="1" u="none" strike="noStrike">
                          <a:effectLst/>
                        </a:rPr>
                        <a:t>A-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600" b="1" u="none" strike="noStrike">
                          <a:effectLst/>
                        </a:rPr>
                        <a:t>16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600" b="1" u="none" strike="noStrike">
                          <a:effectLst/>
                        </a:rPr>
                        <a:t>22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600" b="1" u="none" strike="noStrike">
                          <a:effectLst/>
                        </a:rPr>
                        <a:t>18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600" b="1" u="none" strike="noStrike">
                          <a:effectLst/>
                        </a:rPr>
                        <a:t>1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600" b="1" u="none" strike="noStrike">
                          <a:effectLst/>
                        </a:rPr>
                        <a:t>4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600" b="1" u="none" strike="noStrike">
                          <a:effectLst/>
                        </a:rPr>
                        <a:t>44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600" b="1" u="none" strike="noStrike">
                          <a:effectLst/>
                        </a:rPr>
                        <a:t>2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600" b="1" u="none" strike="noStrike">
                          <a:effectLst/>
                        </a:rPr>
                        <a:t>8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600" b="1" u="none" strike="noStrike">
                          <a:effectLst/>
                        </a:rPr>
                        <a:t>28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600" b="1" u="none" strike="noStrike">
                          <a:effectLst/>
                        </a:rPr>
                        <a:t>4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600" b="1" u="none" strike="noStrike">
                          <a:effectLst/>
                        </a:rPr>
                        <a:t>18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600" b="1" u="none" strike="noStrike">
                          <a:effectLst/>
                        </a:rPr>
                        <a:t>7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600" b="1" u="none" strike="noStrike">
                          <a:effectLst/>
                        </a:rPr>
                        <a:t>2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600" b="1" u="none" strike="noStrike">
                          <a:effectLst/>
                        </a:rPr>
                        <a:t>1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600" b="1" u="none" strike="noStrike">
                          <a:effectLst/>
                        </a:rPr>
                        <a:t>5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600" b="1" u="none" strike="noStrike">
                          <a:effectLst/>
                        </a:rPr>
                        <a:t>9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b"/>
                </a:tc>
                <a:extLst>
                  <a:ext uri="{0D108BD9-81ED-4DB2-BD59-A6C34878D82A}">
                    <a16:rowId xmlns:a16="http://schemas.microsoft.com/office/drawing/2014/main" val="3074907432"/>
                  </a:ext>
                </a:extLst>
              </a:tr>
              <a:tr h="321708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600" b="1" u="none" strike="noStrike">
                          <a:effectLst/>
                        </a:rPr>
                        <a:t>B-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600" b="1" u="none" strike="noStrike">
                          <a:effectLst/>
                        </a:rPr>
                        <a:t>7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600" b="1" u="none" strike="noStrike">
                          <a:effectLst/>
                        </a:rPr>
                        <a:t>54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600" b="1" u="none" strike="noStrike">
                          <a:effectLst/>
                        </a:rPr>
                        <a:t>45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600" b="1" u="none" strike="noStrike">
                          <a:effectLst/>
                        </a:rPr>
                        <a:t>23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600" b="1" u="none" strike="noStrike">
                          <a:effectLst/>
                        </a:rPr>
                        <a:t>23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600" b="1" u="none" strike="noStrike">
                          <a:effectLst/>
                        </a:rPr>
                        <a:t>28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600" b="1" u="none" strike="noStrike">
                          <a:effectLst/>
                        </a:rPr>
                        <a:t>9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600" b="1" u="none" strike="noStrike">
                          <a:effectLst/>
                        </a:rPr>
                        <a:t>17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600" b="1" u="none" strike="noStrike">
                          <a:effectLst/>
                        </a:rPr>
                        <a:t>67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600" b="1" u="none" strike="noStrike">
                          <a:effectLst/>
                        </a:rPr>
                        <a:t>1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600" b="1" u="none" strike="noStrike">
                          <a:effectLst/>
                        </a:rPr>
                        <a:t>5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600" b="1" u="none" strike="noStrike">
                          <a:effectLst/>
                        </a:rPr>
                        <a:t>8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600" b="1" u="none" strike="noStrike">
                          <a:effectLst/>
                        </a:rPr>
                        <a:t>3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600" b="1" u="none" strike="noStrike">
                          <a:effectLst/>
                        </a:rPr>
                        <a:t>16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b"/>
                </a:tc>
                <a:extLst>
                  <a:ext uri="{0D108BD9-81ED-4DB2-BD59-A6C34878D82A}">
                    <a16:rowId xmlns:a16="http://schemas.microsoft.com/office/drawing/2014/main" val="3419888053"/>
                  </a:ext>
                </a:extLst>
              </a:tr>
              <a:tr h="321708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600" b="1" u="none" strike="noStrike">
                          <a:effectLst/>
                        </a:rPr>
                        <a:t>B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600" b="1" u="none" strike="noStrike">
                          <a:effectLst/>
                        </a:rPr>
                        <a:t>130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600" b="1" u="none" strike="noStrike">
                          <a:effectLst/>
                        </a:rPr>
                        <a:t>50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600" b="1" u="none" strike="noStrike">
                          <a:effectLst/>
                        </a:rPr>
                        <a:t>32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600" b="1" u="none" strike="noStrike">
                          <a:effectLst/>
                        </a:rPr>
                        <a:t>98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600" b="1" u="none" strike="noStrike">
                          <a:effectLst/>
                        </a:rPr>
                        <a:t>9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600" b="1" u="none" strike="noStrike">
                          <a:effectLst/>
                        </a:rPr>
                        <a:t>83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600" b="1" u="none" strike="noStrike">
                          <a:effectLst/>
                        </a:rPr>
                        <a:t>8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600" b="1" u="none" strike="noStrike">
                          <a:effectLst/>
                        </a:rPr>
                        <a:t>12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600" b="1" u="none" strike="noStrike">
                          <a:effectLst/>
                        </a:rPr>
                        <a:t>47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600" b="1" u="none" strike="noStrike">
                          <a:effectLst/>
                        </a:rPr>
                        <a:t>3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600" b="1" u="none" strike="noStrike">
                          <a:effectLst/>
                        </a:rPr>
                        <a:t>7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600" b="1" u="none" strike="noStrike">
                          <a:effectLst/>
                        </a:rPr>
                        <a:t>32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600" b="1" u="none" strike="noStrike">
                          <a:effectLst/>
                        </a:rPr>
                        <a:t>24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600" b="1" u="none" strike="noStrike">
                          <a:effectLst/>
                        </a:rPr>
                        <a:t>11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600" b="1" u="none" strike="noStrike">
                          <a:effectLst/>
                        </a:rPr>
                        <a:t>10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600" b="1" u="none" strike="noStrike">
                          <a:effectLst/>
                        </a:rPr>
                        <a:t>5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600" b="1" u="none" strike="noStrike">
                          <a:effectLst/>
                        </a:rPr>
                        <a:t>16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b"/>
                </a:tc>
                <a:extLst>
                  <a:ext uri="{0D108BD9-81ED-4DB2-BD59-A6C34878D82A}">
                    <a16:rowId xmlns:a16="http://schemas.microsoft.com/office/drawing/2014/main" val="1024090653"/>
                  </a:ext>
                </a:extLst>
              </a:tr>
              <a:tr h="321708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600" b="1" u="none" strike="noStrike">
                          <a:effectLst/>
                        </a:rPr>
                        <a:t>B+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600" b="1" u="none" strike="noStrike">
                          <a:effectLst/>
                        </a:rPr>
                        <a:t>27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600" b="1" u="none" strike="noStrike">
                          <a:effectLst/>
                        </a:rPr>
                        <a:t>27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600" b="1" u="none" strike="noStrike" dirty="0">
                          <a:effectLst/>
                        </a:rPr>
                        <a:t>17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600" b="1" u="none" strike="noStrike">
                          <a:effectLst/>
                        </a:rPr>
                        <a:t>71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600" b="1" u="none" strike="noStrike">
                          <a:effectLst/>
                        </a:rPr>
                        <a:t>5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600" b="1" u="none" strike="noStrike">
                          <a:effectLst/>
                        </a:rPr>
                        <a:t>6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600" b="1" u="none" strike="noStrike">
                          <a:effectLst/>
                        </a:rPr>
                        <a:t>1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600" b="1" u="none" strike="noStrike">
                          <a:effectLst/>
                        </a:rPr>
                        <a:t>11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600" b="1" u="none" strike="noStrike">
                          <a:effectLst/>
                        </a:rPr>
                        <a:t>36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600" b="1" u="none" strike="noStrike">
                          <a:effectLst/>
                        </a:rPr>
                        <a:t>3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600" b="1" u="none" strike="noStrike">
                          <a:effectLst/>
                        </a:rPr>
                        <a:t>1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600" b="1" u="none" strike="noStrike">
                          <a:effectLst/>
                        </a:rPr>
                        <a:t>22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600" b="1" u="none" strike="noStrike">
                          <a:effectLst/>
                        </a:rPr>
                        <a:t>4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600" b="1" u="none" strike="noStrike">
                          <a:effectLst/>
                        </a:rPr>
                        <a:t>2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600" b="1" u="none" strike="noStrike">
                          <a:effectLst/>
                        </a:rPr>
                        <a:t>3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600" b="1" u="none" strike="noStrike">
                          <a:effectLst/>
                        </a:rPr>
                        <a:t>11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b"/>
                </a:tc>
                <a:extLst>
                  <a:ext uri="{0D108BD9-81ED-4DB2-BD59-A6C34878D82A}">
                    <a16:rowId xmlns:a16="http://schemas.microsoft.com/office/drawing/2014/main" val="2900366469"/>
                  </a:ext>
                </a:extLst>
              </a:tr>
              <a:tr h="321708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600" b="1" u="none" strike="noStrike">
                          <a:effectLst/>
                        </a:rPr>
                        <a:t>C+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600" b="1" u="none" strike="noStrike">
                          <a:effectLst/>
                        </a:rPr>
                        <a:t>34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600" b="1" u="none" strike="noStrike">
                          <a:effectLst/>
                        </a:rPr>
                        <a:t>52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600" b="1" u="none" strike="noStrike" dirty="0">
                          <a:effectLst/>
                        </a:rPr>
                        <a:t>37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600" b="1" u="none" strike="noStrike">
                          <a:effectLst/>
                        </a:rPr>
                        <a:t>40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600" b="1" u="none" strike="noStrike">
                          <a:effectLst/>
                        </a:rPr>
                        <a:t>30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600" b="1" u="none" strike="noStrike">
                          <a:effectLst/>
                        </a:rPr>
                        <a:t>31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600" b="1" u="none" strike="noStrike">
                          <a:effectLst/>
                        </a:rPr>
                        <a:t>18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600" b="1" u="none" strike="noStrike">
                          <a:effectLst/>
                        </a:rPr>
                        <a:t>25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600" b="1" u="none" strike="noStrike">
                          <a:effectLst/>
                        </a:rPr>
                        <a:t>46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600" b="1" u="none" strike="noStrike">
                          <a:effectLst/>
                        </a:rPr>
                        <a:t>8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600" b="1" u="none" strike="noStrike">
                          <a:effectLst/>
                        </a:rPr>
                        <a:t>3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600" b="1" u="none" strike="noStrike">
                          <a:effectLst/>
                        </a:rPr>
                        <a:t>3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600" b="1" u="none" strike="noStrike">
                          <a:effectLst/>
                        </a:rPr>
                        <a:t>14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b"/>
                </a:tc>
                <a:extLst>
                  <a:ext uri="{0D108BD9-81ED-4DB2-BD59-A6C34878D82A}">
                    <a16:rowId xmlns:a16="http://schemas.microsoft.com/office/drawing/2014/main" val="2534536949"/>
                  </a:ext>
                </a:extLst>
              </a:tr>
              <a:tr h="321708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600" b="1" u="none" strike="noStrike">
                          <a:effectLst/>
                        </a:rPr>
                        <a:t>C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600" b="1" u="none" strike="noStrike">
                          <a:effectLst/>
                        </a:rPr>
                        <a:t>64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600" b="1" u="none" strike="noStrike">
                          <a:effectLst/>
                        </a:rPr>
                        <a:t>45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600" b="1" u="none" strike="noStrike">
                          <a:effectLst/>
                        </a:rPr>
                        <a:t>40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600" b="1" u="none" strike="noStrike">
                          <a:effectLst/>
                        </a:rPr>
                        <a:t>69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600" b="1" u="none" strike="noStrike">
                          <a:effectLst/>
                        </a:rPr>
                        <a:t>26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600" b="1" u="none" strike="noStrike">
                          <a:effectLst/>
                        </a:rPr>
                        <a:t>58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600" b="1" u="none" strike="noStrike">
                          <a:effectLst/>
                        </a:rPr>
                        <a:t>15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600" b="1" u="none" strike="noStrike">
                          <a:effectLst/>
                        </a:rPr>
                        <a:t>17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600" b="1" u="none" strike="noStrike">
                          <a:effectLst/>
                        </a:rPr>
                        <a:t>49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600" b="1" u="none" strike="noStrike">
                          <a:effectLst/>
                        </a:rPr>
                        <a:t>14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600" b="1" u="none" strike="noStrike">
                          <a:effectLst/>
                        </a:rPr>
                        <a:t>2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600" b="1" u="none" strike="noStrike">
                          <a:effectLst/>
                        </a:rPr>
                        <a:t>5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600" b="1" u="none" strike="noStrike">
                          <a:effectLst/>
                        </a:rPr>
                        <a:t>2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600" b="1" u="none" strike="noStrike">
                          <a:effectLst/>
                        </a:rPr>
                        <a:t>5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600" b="1" u="none" strike="noStrike">
                          <a:effectLst/>
                        </a:rPr>
                        <a:t>4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600" b="1" u="none" strike="noStrike">
                          <a:effectLst/>
                        </a:rPr>
                        <a:t>8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b"/>
                </a:tc>
                <a:extLst>
                  <a:ext uri="{0D108BD9-81ED-4DB2-BD59-A6C34878D82A}">
                    <a16:rowId xmlns:a16="http://schemas.microsoft.com/office/drawing/2014/main" val="640969710"/>
                  </a:ext>
                </a:extLst>
              </a:tr>
              <a:tr h="321708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600" b="1" u="none" strike="noStrike">
                          <a:effectLst/>
                        </a:rPr>
                        <a:t>C-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600" b="1" u="none" strike="noStrike">
                          <a:effectLst/>
                        </a:rPr>
                        <a:t>96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600" b="1" u="none" strike="noStrike">
                          <a:effectLst/>
                        </a:rPr>
                        <a:t>33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600" b="1" u="none" strike="noStrike">
                          <a:effectLst/>
                        </a:rPr>
                        <a:t>30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600" b="1" u="none" strike="noStrike">
                          <a:effectLst/>
                        </a:rPr>
                        <a:t>60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600" b="1" u="none" strike="noStrike">
                          <a:effectLst/>
                        </a:rPr>
                        <a:t>28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600" b="1" u="none" strike="noStrike">
                          <a:effectLst/>
                        </a:rPr>
                        <a:t>42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600" b="1" u="none" strike="noStrike">
                          <a:effectLst/>
                        </a:rPr>
                        <a:t>16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600" b="1" u="none" strike="noStrike">
                          <a:effectLst/>
                        </a:rPr>
                        <a:t>8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600" b="1" u="none" strike="noStrike" dirty="0">
                          <a:effectLst/>
                        </a:rPr>
                        <a:t>29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600" b="1" u="none" strike="noStrike">
                          <a:effectLst/>
                        </a:rPr>
                        <a:t>16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600" b="1" u="none" strike="noStrike">
                          <a:effectLst/>
                        </a:rPr>
                        <a:t>6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600" b="1" u="none" strike="noStrike">
                          <a:effectLst/>
                        </a:rPr>
                        <a:t>11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600" b="1" u="none" strike="noStrike">
                          <a:effectLst/>
                        </a:rPr>
                        <a:t>3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600" b="1" u="none" strike="noStrike">
                          <a:effectLst/>
                        </a:rPr>
                        <a:t>7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600" b="1" u="none" strike="noStrike">
                          <a:effectLst/>
                        </a:rPr>
                        <a:t>8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b"/>
                </a:tc>
                <a:extLst>
                  <a:ext uri="{0D108BD9-81ED-4DB2-BD59-A6C34878D82A}">
                    <a16:rowId xmlns:a16="http://schemas.microsoft.com/office/drawing/2014/main" val="2018124677"/>
                  </a:ext>
                </a:extLst>
              </a:tr>
              <a:tr h="321708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600" b="1" u="none" strike="noStrike">
                          <a:effectLst/>
                        </a:rPr>
                        <a:t>D+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600" b="1" u="none" strike="noStrike">
                          <a:effectLst/>
                        </a:rPr>
                        <a:t>80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600" b="1" u="none" strike="noStrike">
                          <a:effectLst/>
                        </a:rPr>
                        <a:t>17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600" b="1" u="none" strike="noStrike">
                          <a:effectLst/>
                        </a:rPr>
                        <a:t>34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600" b="1" u="none" strike="noStrike">
                          <a:effectLst/>
                        </a:rPr>
                        <a:t>61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600" b="1" u="none" strike="noStrike">
                          <a:effectLst/>
                        </a:rPr>
                        <a:t>16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600" b="1" u="none" strike="noStrike">
                          <a:effectLst/>
                        </a:rPr>
                        <a:t>55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600" b="1" u="none" strike="noStrike">
                          <a:effectLst/>
                        </a:rPr>
                        <a:t>10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600" b="1" u="none" strike="noStrike">
                          <a:effectLst/>
                        </a:rPr>
                        <a:t>3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600" b="1" u="none" strike="noStrike">
                          <a:effectLst/>
                        </a:rPr>
                        <a:t>11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600" b="1" u="none" strike="noStrike">
                          <a:effectLst/>
                        </a:rPr>
                        <a:t>10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600" b="1" u="none" strike="noStrike">
                          <a:effectLst/>
                        </a:rPr>
                        <a:t>1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600" b="1" u="none" strike="noStrike">
                          <a:effectLst/>
                        </a:rPr>
                        <a:t>14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600" b="1" u="none" strike="noStrike">
                          <a:effectLst/>
                        </a:rPr>
                        <a:t>1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600" b="1" u="none" strike="noStrike">
                          <a:effectLst/>
                        </a:rPr>
                        <a:t>1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600" b="1" u="none" strike="noStrike">
                          <a:effectLst/>
                        </a:rPr>
                        <a:t>1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600" b="1" u="none" strike="noStrike">
                          <a:effectLst/>
                        </a:rPr>
                        <a:t>1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b"/>
                </a:tc>
                <a:extLst>
                  <a:ext uri="{0D108BD9-81ED-4DB2-BD59-A6C34878D82A}">
                    <a16:rowId xmlns:a16="http://schemas.microsoft.com/office/drawing/2014/main" val="3208872521"/>
                  </a:ext>
                </a:extLst>
              </a:tr>
              <a:tr h="321708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600" b="1" u="none" strike="noStrike">
                          <a:effectLst/>
                        </a:rPr>
                        <a:t>D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600" b="1" u="none" strike="noStrike">
                          <a:effectLst/>
                        </a:rPr>
                        <a:t>40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600" b="1" u="none" strike="noStrike">
                          <a:effectLst/>
                        </a:rPr>
                        <a:t>18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600" b="1" u="none" strike="noStrike">
                          <a:effectLst/>
                        </a:rPr>
                        <a:t>22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600" b="1" u="none" strike="noStrike">
                          <a:effectLst/>
                        </a:rPr>
                        <a:t>33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600" b="1" u="none" strike="noStrike">
                          <a:effectLst/>
                        </a:rPr>
                        <a:t>15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600" b="1" u="none" strike="noStrike">
                          <a:effectLst/>
                        </a:rPr>
                        <a:t>43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600" b="1" u="none" strike="noStrike">
                          <a:effectLst/>
                        </a:rPr>
                        <a:t>8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600" b="1" u="none" strike="noStrike">
                          <a:effectLst/>
                        </a:rPr>
                        <a:t>2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600" b="1" u="none" strike="noStrike">
                          <a:effectLst/>
                        </a:rPr>
                        <a:t>3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600" b="1" u="none" strike="noStrike">
                          <a:effectLst/>
                        </a:rPr>
                        <a:t>6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600" b="1" u="none" strike="noStrike">
                          <a:effectLst/>
                        </a:rPr>
                        <a:t>7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600" b="1" u="none" strike="noStrike">
                          <a:effectLst/>
                        </a:rPr>
                        <a:t>11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600" b="1" u="none" strike="noStrike">
                          <a:effectLst/>
                        </a:rPr>
                        <a:t>2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b"/>
                </a:tc>
                <a:extLst>
                  <a:ext uri="{0D108BD9-81ED-4DB2-BD59-A6C34878D82A}">
                    <a16:rowId xmlns:a16="http://schemas.microsoft.com/office/drawing/2014/main" val="1980538764"/>
                  </a:ext>
                </a:extLst>
              </a:tr>
              <a:tr h="321708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600" b="1" u="none" strike="noStrike">
                          <a:effectLst/>
                        </a:rPr>
                        <a:t>D-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600" b="1" u="none" strike="noStrike">
                          <a:effectLst/>
                        </a:rPr>
                        <a:t>10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600" b="1" u="none" strike="noStrike">
                          <a:effectLst/>
                        </a:rPr>
                        <a:t>4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600" b="1" u="none" strike="noStrike">
                          <a:effectLst/>
                        </a:rPr>
                        <a:t>20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600" b="1" u="none" strike="noStrike">
                          <a:effectLst/>
                        </a:rPr>
                        <a:t>27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600" b="1" u="none" strike="noStrike">
                          <a:effectLst/>
                        </a:rPr>
                        <a:t>6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600" b="1" u="none" strike="noStrike">
                          <a:effectLst/>
                        </a:rPr>
                        <a:t>24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600" b="1" u="none" strike="noStrike">
                          <a:effectLst/>
                        </a:rPr>
                        <a:t>6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600" b="1" u="none" strike="noStrike">
                          <a:effectLst/>
                        </a:rPr>
                        <a:t>1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600" b="1" u="none" strike="noStrike">
                          <a:effectLst/>
                        </a:rPr>
                        <a:t>5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600" b="1" u="none" strike="noStrike">
                          <a:effectLst/>
                        </a:rPr>
                        <a:t>3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b"/>
                </a:tc>
                <a:extLst>
                  <a:ext uri="{0D108BD9-81ED-4DB2-BD59-A6C34878D82A}">
                    <a16:rowId xmlns:a16="http://schemas.microsoft.com/office/drawing/2014/main" val="95751351"/>
                  </a:ext>
                </a:extLst>
              </a:tr>
              <a:tr h="321708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600" b="1" u="none" strike="noStrike">
                          <a:effectLst/>
                        </a:rPr>
                        <a:t>E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600" b="1" u="none" strike="noStrike">
                          <a:effectLst/>
                        </a:rPr>
                        <a:t>3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600" b="1" u="none" strike="noStrike">
                          <a:effectLst/>
                        </a:rPr>
                        <a:t>2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600" b="1" u="none" strike="noStrike">
                          <a:effectLst/>
                        </a:rPr>
                        <a:t>29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600" b="1" u="none" strike="noStrike">
                          <a:effectLst/>
                        </a:rPr>
                        <a:t>9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600" b="1" u="none" strike="noStrike">
                          <a:effectLst/>
                        </a:rPr>
                        <a:t>1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600" b="1" u="none" strike="noStrike">
                          <a:effectLst/>
                        </a:rPr>
                        <a:t>36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600" b="1" u="none" strike="noStrike">
                          <a:effectLst/>
                        </a:rPr>
                        <a:t>5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600" b="1" u="none" strike="noStrike">
                          <a:effectLst/>
                        </a:rPr>
                        <a:t>14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b"/>
                </a:tc>
                <a:extLst>
                  <a:ext uri="{0D108BD9-81ED-4DB2-BD59-A6C34878D82A}">
                    <a16:rowId xmlns:a16="http://schemas.microsoft.com/office/drawing/2014/main" val="2414170141"/>
                  </a:ext>
                </a:extLst>
              </a:tr>
              <a:tr h="321708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600" b="1" u="none" strike="noStrike">
                          <a:effectLst/>
                        </a:rPr>
                        <a:t>X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600" b="1" u="none" strike="noStrike">
                          <a:effectLst/>
                        </a:rPr>
                        <a:t>2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600" b="1" u="none" strike="noStrike">
                          <a:effectLst/>
                        </a:rPr>
                        <a:t>1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600" b="1" u="none" strike="noStrike">
                          <a:effectLst/>
                        </a:rPr>
                        <a:t>2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600" b="1" u="none" strike="noStrike">
                          <a:effectLst/>
                        </a:rPr>
                        <a:t>1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600" b="1" u="none" strike="noStrike">
                          <a:effectLst/>
                        </a:rPr>
                        <a:t>1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600" b="1" u="none" strike="noStrike">
                          <a:effectLst/>
                        </a:rPr>
                        <a:t>10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600" b="1" u="none" strike="noStrike">
                          <a:effectLst/>
                        </a:rPr>
                        <a:t>1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600" b="1" u="none" strike="noStrike">
                          <a:effectLst/>
                        </a:rPr>
                        <a:t>2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600" b="1" u="none" strike="noStrike">
                          <a:effectLst/>
                        </a:rPr>
                        <a:t>1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600" b="1" u="none" strike="noStrike">
                          <a:effectLst/>
                        </a:rPr>
                        <a:t>1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600" b="1" u="none" strike="noStrike">
                          <a:effectLst/>
                        </a:rPr>
                        <a:t>1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600" b="1" u="none" strike="noStrike" dirty="0">
                          <a:effectLst/>
                        </a:rPr>
                        <a:t>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b"/>
                </a:tc>
                <a:extLst>
                  <a:ext uri="{0D108BD9-81ED-4DB2-BD59-A6C34878D82A}">
                    <a16:rowId xmlns:a16="http://schemas.microsoft.com/office/drawing/2014/main" val="37683710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3474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D78D1-ABB1-92D9-7405-B9E1A8F92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4 Pre-mock subject Mean marks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049D4B-078D-BDC7-7CF6-1FAA4212F6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508" y="2149813"/>
            <a:ext cx="11886973" cy="4791086"/>
          </a:xfrm>
        </p:spPr>
      </p:pic>
    </p:spTree>
    <p:extLst>
      <p:ext uri="{BB962C8B-B14F-4D97-AF65-F5344CB8AC3E}">
        <p14:creationId xmlns:p14="http://schemas.microsoft.com/office/powerpoint/2010/main" val="4161950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EFB0E-4E4C-A0B8-2203-86E785806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D30E7-EB98-9FCF-2246-18648FC309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022" y="2622954"/>
            <a:ext cx="9610962" cy="4235045"/>
          </a:xfrm>
        </p:spPr>
        <p:txBody>
          <a:bodyPr/>
          <a:lstStyle/>
          <a:p>
            <a:r>
              <a:rPr lang="en-US" dirty="0"/>
              <a:t>French, CRE and Business studies were the most well performed subjects, in that order.</a:t>
            </a:r>
          </a:p>
          <a:p>
            <a:pPr marL="0" indent="0">
              <a:buNone/>
            </a:pPr>
            <a:r>
              <a:rPr lang="en-US" dirty="0"/>
              <a:t>They had higher mean marks than the other subjects</a:t>
            </a:r>
          </a:p>
          <a:p>
            <a:endParaRPr lang="en-US" dirty="0"/>
          </a:p>
          <a:p>
            <a:r>
              <a:rPr lang="en-US" dirty="0"/>
              <a:t>Home Science, Kiswahili and Chemistry recorded the worst performance in that order.</a:t>
            </a:r>
          </a:p>
          <a:p>
            <a:pPr marL="0" indent="0">
              <a:buNone/>
            </a:pPr>
            <a:r>
              <a:rPr lang="en-US" dirty="0"/>
              <a:t>They had the lowest mean marks</a:t>
            </a:r>
          </a:p>
          <a:p>
            <a:endParaRPr lang="en-US" dirty="0"/>
          </a:p>
          <a:p>
            <a:r>
              <a:rPr lang="en-US" dirty="0"/>
              <a:t>Most students (10) missed History exam than any other subject</a:t>
            </a:r>
          </a:p>
          <a:p>
            <a:r>
              <a:rPr lang="en-US" dirty="0"/>
              <a:t>Mathematics and Chemistry recorded the highest number of grade E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309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D84DC-B46F-EA00-51B1-5EF40D245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Subject mean marks for form 1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90C13FB-59C1-E84C-08B6-6345AAEB66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7413" y="2250709"/>
            <a:ext cx="10913355" cy="4694839"/>
          </a:xfrm>
        </p:spPr>
      </p:pic>
    </p:spTree>
    <p:extLst>
      <p:ext uri="{BB962C8B-B14F-4D97-AF65-F5344CB8AC3E}">
        <p14:creationId xmlns:p14="http://schemas.microsoft.com/office/powerpoint/2010/main" val="858400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0916B-C8E9-49E4-2CA3-380004E2D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1 GRADE SUMMARY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A4C0DD3E-2E82-3247-2E78-E72671C54D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4960461"/>
              </p:ext>
            </p:extLst>
          </p:nvPr>
        </p:nvGraphicFramePr>
        <p:xfrm>
          <a:off x="-87549" y="2286000"/>
          <a:ext cx="12363858" cy="4698465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686881">
                  <a:extLst>
                    <a:ext uri="{9D8B030D-6E8A-4147-A177-3AD203B41FA5}">
                      <a16:colId xmlns:a16="http://schemas.microsoft.com/office/drawing/2014/main" val="1035893946"/>
                    </a:ext>
                  </a:extLst>
                </a:gridCol>
                <a:gridCol w="686881">
                  <a:extLst>
                    <a:ext uri="{9D8B030D-6E8A-4147-A177-3AD203B41FA5}">
                      <a16:colId xmlns:a16="http://schemas.microsoft.com/office/drawing/2014/main" val="2681281581"/>
                    </a:ext>
                  </a:extLst>
                </a:gridCol>
                <a:gridCol w="686881">
                  <a:extLst>
                    <a:ext uri="{9D8B030D-6E8A-4147-A177-3AD203B41FA5}">
                      <a16:colId xmlns:a16="http://schemas.microsoft.com/office/drawing/2014/main" val="3580204688"/>
                    </a:ext>
                  </a:extLst>
                </a:gridCol>
                <a:gridCol w="686881">
                  <a:extLst>
                    <a:ext uri="{9D8B030D-6E8A-4147-A177-3AD203B41FA5}">
                      <a16:colId xmlns:a16="http://schemas.microsoft.com/office/drawing/2014/main" val="720968853"/>
                    </a:ext>
                  </a:extLst>
                </a:gridCol>
                <a:gridCol w="686881">
                  <a:extLst>
                    <a:ext uri="{9D8B030D-6E8A-4147-A177-3AD203B41FA5}">
                      <a16:colId xmlns:a16="http://schemas.microsoft.com/office/drawing/2014/main" val="480919285"/>
                    </a:ext>
                  </a:extLst>
                </a:gridCol>
                <a:gridCol w="686881">
                  <a:extLst>
                    <a:ext uri="{9D8B030D-6E8A-4147-A177-3AD203B41FA5}">
                      <a16:colId xmlns:a16="http://schemas.microsoft.com/office/drawing/2014/main" val="3844502447"/>
                    </a:ext>
                  </a:extLst>
                </a:gridCol>
                <a:gridCol w="686881">
                  <a:extLst>
                    <a:ext uri="{9D8B030D-6E8A-4147-A177-3AD203B41FA5}">
                      <a16:colId xmlns:a16="http://schemas.microsoft.com/office/drawing/2014/main" val="2386734425"/>
                    </a:ext>
                  </a:extLst>
                </a:gridCol>
                <a:gridCol w="686881">
                  <a:extLst>
                    <a:ext uri="{9D8B030D-6E8A-4147-A177-3AD203B41FA5}">
                      <a16:colId xmlns:a16="http://schemas.microsoft.com/office/drawing/2014/main" val="1746594711"/>
                    </a:ext>
                  </a:extLst>
                </a:gridCol>
                <a:gridCol w="686881">
                  <a:extLst>
                    <a:ext uri="{9D8B030D-6E8A-4147-A177-3AD203B41FA5}">
                      <a16:colId xmlns:a16="http://schemas.microsoft.com/office/drawing/2014/main" val="1051952932"/>
                    </a:ext>
                  </a:extLst>
                </a:gridCol>
                <a:gridCol w="686881">
                  <a:extLst>
                    <a:ext uri="{9D8B030D-6E8A-4147-A177-3AD203B41FA5}">
                      <a16:colId xmlns:a16="http://schemas.microsoft.com/office/drawing/2014/main" val="3754138490"/>
                    </a:ext>
                  </a:extLst>
                </a:gridCol>
                <a:gridCol w="686881">
                  <a:extLst>
                    <a:ext uri="{9D8B030D-6E8A-4147-A177-3AD203B41FA5}">
                      <a16:colId xmlns:a16="http://schemas.microsoft.com/office/drawing/2014/main" val="4140719446"/>
                    </a:ext>
                  </a:extLst>
                </a:gridCol>
                <a:gridCol w="686881">
                  <a:extLst>
                    <a:ext uri="{9D8B030D-6E8A-4147-A177-3AD203B41FA5}">
                      <a16:colId xmlns:a16="http://schemas.microsoft.com/office/drawing/2014/main" val="391155160"/>
                    </a:ext>
                  </a:extLst>
                </a:gridCol>
                <a:gridCol w="686881">
                  <a:extLst>
                    <a:ext uri="{9D8B030D-6E8A-4147-A177-3AD203B41FA5}">
                      <a16:colId xmlns:a16="http://schemas.microsoft.com/office/drawing/2014/main" val="2273612100"/>
                    </a:ext>
                  </a:extLst>
                </a:gridCol>
                <a:gridCol w="686881">
                  <a:extLst>
                    <a:ext uri="{9D8B030D-6E8A-4147-A177-3AD203B41FA5}">
                      <a16:colId xmlns:a16="http://schemas.microsoft.com/office/drawing/2014/main" val="1319754706"/>
                    </a:ext>
                  </a:extLst>
                </a:gridCol>
                <a:gridCol w="686881">
                  <a:extLst>
                    <a:ext uri="{9D8B030D-6E8A-4147-A177-3AD203B41FA5}">
                      <a16:colId xmlns:a16="http://schemas.microsoft.com/office/drawing/2014/main" val="3499283396"/>
                    </a:ext>
                  </a:extLst>
                </a:gridCol>
                <a:gridCol w="686881">
                  <a:extLst>
                    <a:ext uri="{9D8B030D-6E8A-4147-A177-3AD203B41FA5}">
                      <a16:colId xmlns:a16="http://schemas.microsoft.com/office/drawing/2014/main" val="3193216766"/>
                    </a:ext>
                  </a:extLst>
                </a:gridCol>
                <a:gridCol w="686881">
                  <a:extLst>
                    <a:ext uri="{9D8B030D-6E8A-4147-A177-3AD203B41FA5}">
                      <a16:colId xmlns:a16="http://schemas.microsoft.com/office/drawing/2014/main" val="2993085935"/>
                    </a:ext>
                  </a:extLst>
                </a:gridCol>
                <a:gridCol w="686881">
                  <a:extLst>
                    <a:ext uri="{9D8B030D-6E8A-4147-A177-3AD203B41FA5}">
                      <a16:colId xmlns:a16="http://schemas.microsoft.com/office/drawing/2014/main" val="239550250"/>
                    </a:ext>
                  </a:extLst>
                </a:gridCol>
              </a:tblGrid>
              <a:tr h="31323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GRADE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ENG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KIS</a:t>
                      </a:r>
                      <a:endParaRPr lang="en-US" sz="1600" b="1" i="0" u="none" strike="noStrike" dirty="0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MAT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BIO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PHY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CHE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HIS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GEO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CRE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HSC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AD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AGR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COM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FRE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GER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MUS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BST</a:t>
                      </a:r>
                      <a:endParaRPr lang="en-US" sz="1600" b="1" i="0" u="none" strike="noStrike" dirty="0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b"/>
                </a:tc>
                <a:extLst>
                  <a:ext uri="{0D108BD9-81ED-4DB2-BD59-A6C34878D82A}">
                    <a16:rowId xmlns:a16="http://schemas.microsoft.com/office/drawing/2014/main" val="1185787084"/>
                  </a:ext>
                </a:extLst>
              </a:tr>
              <a:tr h="3132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</a:t>
                      </a:r>
                      <a:endParaRPr lang="en-US" sz="1600" b="1" i="0" u="none" strike="noStrike" dirty="0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244</a:t>
                      </a:r>
                      <a:endParaRPr lang="en-US" sz="1600" b="1" i="0" u="none" strike="noStrike" dirty="0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329</a:t>
                      </a:r>
                      <a:endParaRPr lang="en-US" sz="1600" b="1" i="0" u="none" strike="noStrike" dirty="0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282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326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187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317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269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166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140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261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22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49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68</a:t>
                      </a:r>
                      <a:endParaRPr lang="en-US" sz="1600" b="1" i="0" u="none" strike="noStrike" dirty="0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ctr"/>
                </a:tc>
                <a:extLst>
                  <a:ext uri="{0D108BD9-81ED-4DB2-BD59-A6C34878D82A}">
                    <a16:rowId xmlns:a16="http://schemas.microsoft.com/office/drawing/2014/main" val="2560486937"/>
                  </a:ext>
                </a:extLst>
              </a:tr>
              <a:tr h="3132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A-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34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47</a:t>
                      </a:r>
                      <a:endParaRPr lang="en-US" sz="1600" b="1" i="0" u="none" strike="noStrike" dirty="0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98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81</a:t>
                      </a:r>
                      <a:endParaRPr lang="en-US" sz="1600" b="1" i="0" u="none" strike="noStrike" dirty="0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88</a:t>
                      </a:r>
                      <a:endParaRPr lang="en-US" sz="1600" b="1" i="0" u="none" strike="noStrike" dirty="0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193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166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151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194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102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44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144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26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61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26</a:t>
                      </a:r>
                      <a:endParaRPr lang="en-US" sz="1600" b="1" i="0" u="none" strike="noStrike" dirty="0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ctr"/>
                </a:tc>
                <a:extLst>
                  <a:ext uri="{0D108BD9-81ED-4DB2-BD59-A6C34878D82A}">
                    <a16:rowId xmlns:a16="http://schemas.microsoft.com/office/drawing/2014/main" val="1404888528"/>
                  </a:ext>
                </a:extLst>
              </a:tr>
              <a:tr h="3132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B+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98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124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124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123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111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186</a:t>
                      </a:r>
                      <a:endParaRPr lang="en-US" sz="1600" b="1" i="0" u="none" strike="noStrike" dirty="0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168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154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185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89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39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165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26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84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48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ctr"/>
                </a:tc>
                <a:extLst>
                  <a:ext uri="{0D108BD9-81ED-4DB2-BD59-A6C34878D82A}">
                    <a16:rowId xmlns:a16="http://schemas.microsoft.com/office/drawing/2014/main" val="841900107"/>
                  </a:ext>
                </a:extLst>
              </a:tr>
              <a:tr h="3132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175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160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137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86</a:t>
                      </a:r>
                      <a:endParaRPr lang="en-US" sz="1600" b="1" i="0" u="none" strike="noStrike" dirty="0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79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121</a:t>
                      </a:r>
                      <a:endParaRPr lang="en-US" sz="1600" b="1" i="0" u="none" strike="noStrike" dirty="0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154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101</a:t>
                      </a:r>
                      <a:endParaRPr lang="en-US" sz="1600" b="1" i="0" u="none" strike="noStrike" dirty="0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155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56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28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101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37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95</a:t>
                      </a:r>
                      <a:endParaRPr lang="en-US" sz="1600" b="1" i="0" u="none" strike="noStrike" dirty="0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95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ctr"/>
                </a:tc>
                <a:extLst>
                  <a:ext uri="{0D108BD9-81ED-4DB2-BD59-A6C34878D82A}">
                    <a16:rowId xmlns:a16="http://schemas.microsoft.com/office/drawing/2014/main" val="2033185452"/>
                  </a:ext>
                </a:extLst>
              </a:tr>
              <a:tr h="3132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B-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241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198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103</a:t>
                      </a:r>
                      <a:endParaRPr lang="en-US" sz="1600" b="1" i="0" u="none" strike="noStrike" dirty="0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106</a:t>
                      </a:r>
                      <a:endParaRPr lang="en-US" sz="1600" b="1" i="0" u="none" strike="noStrike" dirty="0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111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80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135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95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107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67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114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31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60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60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ctr"/>
                </a:tc>
                <a:extLst>
                  <a:ext uri="{0D108BD9-81ED-4DB2-BD59-A6C34878D82A}">
                    <a16:rowId xmlns:a16="http://schemas.microsoft.com/office/drawing/2014/main" val="4129259510"/>
                  </a:ext>
                </a:extLst>
              </a:tr>
              <a:tr h="3132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C+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197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187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92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88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60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42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89</a:t>
                      </a:r>
                      <a:endParaRPr lang="en-US" sz="1600" b="1" i="0" u="none" strike="noStrike" dirty="0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91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51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52</a:t>
                      </a:r>
                      <a:endParaRPr lang="en-US" sz="1600" b="1" i="0" u="none" strike="noStrike" dirty="0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165</a:t>
                      </a:r>
                      <a:endParaRPr lang="en-US" sz="1600" b="1" i="0" u="none" strike="noStrike" dirty="0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  <a:endParaRPr lang="en-US" sz="1600" b="1" i="0" u="none" strike="noStrike" dirty="0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37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ctr"/>
                </a:tc>
                <a:extLst>
                  <a:ext uri="{0D108BD9-81ED-4DB2-BD59-A6C34878D82A}">
                    <a16:rowId xmlns:a16="http://schemas.microsoft.com/office/drawing/2014/main" val="611209897"/>
                  </a:ext>
                </a:extLst>
              </a:tr>
              <a:tr h="3132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137</a:t>
                      </a:r>
                      <a:endParaRPr lang="en-US" sz="1600" b="1" i="0" u="none" strike="noStrike" dirty="0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125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78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80</a:t>
                      </a:r>
                      <a:endParaRPr lang="en-US" sz="1600" b="1" i="0" u="none" strike="noStrike" dirty="0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80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26</a:t>
                      </a:r>
                      <a:endParaRPr lang="en-US" sz="1600" b="1" i="0" u="none" strike="noStrike" dirty="0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49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47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42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</a:t>
                      </a:r>
                      <a:endParaRPr lang="en-US" sz="1600" b="1" i="0" u="none" strike="noStrike" dirty="0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70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</a:t>
                      </a:r>
                      <a:endParaRPr lang="en-US" sz="1600" b="1" i="0" u="none" strike="noStrike" dirty="0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37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ctr"/>
                </a:tc>
                <a:extLst>
                  <a:ext uri="{0D108BD9-81ED-4DB2-BD59-A6C34878D82A}">
                    <a16:rowId xmlns:a16="http://schemas.microsoft.com/office/drawing/2014/main" val="1853109968"/>
                  </a:ext>
                </a:extLst>
              </a:tr>
              <a:tr h="3132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C-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67</a:t>
                      </a:r>
                      <a:endParaRPr lang="en-US" sz="1600" b="1" i="0" u="none" strike="noStrike" dirty="0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87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53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54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48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  <a:endParaRPr lang="en-US" sz="1600" b="1" i="0" u="none" strike="noStrike" dirty="0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28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en-US" sz="1600" b="1" i="0" u="none" strike="noStrike" dirty="0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48</a:t>
                      </a:r>
                      <a:endParaRPr lang="en-US" sz="1600" b="1" i="0" u="none" strike="noStrike" dirty="0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en-US" sz="1600" b="1" i="0" u="none" strike="noStrike" dirty="0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26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ctr"/>
                </a:tc>
                <a:extLst>
                  <a:ext uri="{0D108BD9-81ED-4DB2-BD59-A6C34878D82A}">
                    <a16:rowId xmlns:a16="http://schemas.microsoft.com/office/drawing/2014/main" val="2011678993"/>
                  </a:ext>
                </a:extLst>
              </a:tr>
              <a:tr h="3132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D+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34</a:t>
                      </a:r>
                      <a:endParaRPr lang="en-US" sz="1600" b="1" i="0" u="none" strike="noStrike" dirty="0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31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37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55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  <a:endParaRPr lang="en-US" sz="1600" b="1" i="0" u="none" strike="noStrike" dirty="0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en-US" sz="1600" b="1" i="0" u="none" strike="noStrike" dirty="0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ctr"/>
                </a:tc>
                <a:extLst>
                  <a:ext uri="{0D108BD9-81ED-4DB2-BD59-A6C34878D82A}">
                    <a16:rowId xmlns:a16="http://schemas.microsoft.com/office/drawing/2014/main" val="1382454590"/>
                  </a:ext>
                </a:extLst>
              </a:tr>
              <a:tr h="3132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19</a:t>
                      </a:r>
                      <a:endParaRPr lang="en-US" sz="1600" b="1" i="0" u="none" strike="noStrike" dirty="0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37</a:t>
                      </a:r>
                      <a:endParaRPr lang="en-US" sz="1600" b="1" i="0" u="none" strike="noStrike" dirty="0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en-US" sz="1600" b="1" i="0" u="none" strike="noStrike" dirty="0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ctr"/>
                </a:tc>
                <a:extLst>
                  <a:ext uri="{0D108BD9-81ED-4DB2-BD59-A6C34878D82A}">
                    <a16:rowId xmlns:a16="http://schemas.microsoft.com/office/drawing/2014/main" val="723524694"/>
                  </a:ext>
                </a:extLst>
              </a:tr>
              <a:tr h="3132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D-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  <a:endParaRPr lang="en-US" sz="1600" b="1" i="0" u="none" strike="noStrike" dirty="0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</a:t>
                      </a:r>
                      <a:endParaRPr lang="en-US" sz="1600" b="1" i="0" u="none" strike="noStrike" dirty="0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600" b="1" i="0" u="none" strike="noStrike" dirty="0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ctr"/>
                </a:tc>
                <a:extLst>
                  <a:ext uri="{0D108BD9-81ED-4DB2-BD59-A6C34878D82A}">
                    <a16:rowId xmlns:a16="http://schemas.microsoft.com/office/drawing/2014/main" val="33374713"/>
                  </a:ext>
                </a:extLst>
              </a:tr>
              <a:tr h="3132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23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ctr"/>
                </a:tc>
                <a:extLst>
                  <a:ext uri="{0D108BD9-81ED-4DB2-BD59-A6C34878D82A}">
                    <a16:rowId xmlns:a16="http://schemas.microsoft.com/office/drawing/2014/main" val="2227363167"/>
                  </a:ext>
                </a:extLst>
              </a:tr>
              <a:tr h="3132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ctr"/>
                </a:tc>
                <a:extLst>
                  <a:ext uri="{0D108BD9-81ED-4DB2-BD59-A6C34878D82A}">
                    <a16:rowId xmlns:a16="http://schemas.microsoft.com/office/drawing/2014/main" val="4084361907"/>
                  </a:ext>
                </a:extLst>
              </a:tr>
              <a:tr h="3132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28" marR="6128" marT="6128" marB="0" anchor="b"/>
                </a:tc>
                <a:extLst>
                  <a:ext uri="{0D108BD9-81ED-4DB2-BD59-A6C34878D82A}">
                    <a16:rowId xmlns:a16="http://schemas.microsoft.com/office/drawing/2014/main" val="16496377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6037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CCDEE-8E45-2312-8BFA-7F8B18727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F3FD4-1466-CB91-0F60-B49CE5C15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Agriculture, Geography and Computer recorded the best performance in Form Exams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Music, Kiswahili and English recorded the worst performance in that order</a:t>
            </a:r>
          </a:p>
          <a:p>
            <a:endParaRPr lang="en-US" dirty="0"/>
          </a:p>
          <a:p>
            <a:r>
              <a:rPr lang="en-US" dirty="0"/>
              <a:t>A significant number of students missed the computer exam</a:t>
            </a:r>
          </a:p>
          <a:p>
            <a:r>
              <a:rPr lang="en-US" dirty="0"/>
              <a:t>Physics recorded the highest number of grade E</a:t>
            </a:r>
          </a:p>
        </p:txBody>
      </p:sp>
    </p:spTree>
    <p:extLst>
      <p:ext uri="{BB962C8B-B14F-4D97-AF65-F5344CB8AC3E}">
        <p14:creationId xmlns:p14="http://schemas.microsoft.com/office/powerpoint/2010/main" val="1143949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03C83-9A9F-E21F-BC65-71DDD952A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2 Subject Mean marks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41B446-DE79-18DC-66BF-AADAA6F959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7940" y="2300234"/>
            <a:ext cx="10933890" cy="4600754"/>
          </a:xfrm>
        </p:spPr>
      </p:pic>
    </p:spTree>
    <p:extLst>
      <p:ext uri="{BB962C8B-B14F-4D97-AF65-F5344CB8AC3E}">
        <p14:creationId xmlns:p14="http://schemas.microsoft.com/office/powerpoint/2010/main" val="1198974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39643-A03A-D452-BDFD-A9C444DCC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2 Grade Summary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8D67C9D-979C-4294-B73C-66A009733C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0309333"/>
              </p:ext>
            </p:extLst>
          </p:nvPr>
        </p:nvGraphicFramePr>
        <p:xfrm>
          <a:off x="77822" y="2101174"/>
          <a:ext cx="12114183" cy="4756824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712599">
                  <a:extLst>
                    <a:ext uri="{9D8B030D-6E8A-4147-A177-3AD203B41FA5}">
                      <a16:colId xmlns:a16="http://schemas.microsoft.com/office/drawing/2014/main" val="2993064882"/>
                    </a:ext>
                  </a:extLst>
                </a:gridCol>
                <a:gridCol w="712599">
                  <a:extLst>
                    <a:ext uri="{9D8B030D-6E8A-4147-A177-3AD203B41FA5}">
                      <a16:colId xmlns:a16="http://schemas.microsoft.com/office/drawing/2014/main" val="1233630651"/>
                    </a:ext>
                  </a:extLst>
                </a:gridCol>
                <a:gridCol w="712599">
                  <a:extLst>
                    <a:ext uri="{9D8B030D-6E8A-4147-A177-3AD203B41FA5}">
                      <a16:colId xmlns:a16="http://schemas.microsoft.com/office/drawing/2014/main" val="1170806354"/>
                    </a:ext>
                  </a:extLst>
                </a:gridCol>
                <a:gridCol w="712599">
                  <a:extLst>
                    <a:ext uri="{9D8B030D-6E8A-4147-A177-3AD203B41FA5}">
                      <a16:colId xmlns:a16="http://schemas.microsoft.com/office/drawing/2014/main" val="3143762752"/>
                    </a:ext>
                  </a:extLst>
                </a:gridCol>
                <a:gridCol w="712599">
                  <a:extLst>
                    <a:ext uri="{9D8B030D-6E8A-4147-A177-3AD203B41FA5}">
                      <a16:colId xmlns:a16="http://schemas.microsoft.com/office/drawing/2014/main" val="3191692054"/>
                    </a:ext>
                  </a:extLst>
                </a:gridCol>
                <a:gridCol w="712599">
                  <a:extLst>
                    <a:ext uri="{9D8B030D-6E8A-4147-A177-3AD203B41FA5}">
                      <a16:colId xmlns:a16="http://schemas.microsoft.com/office/drawing/2014/main" val="760948975"/>
                    </a:ext>
                  </a:extLst>
                </a:gridCol>
                <a:gridCol w="712599">
                  <a:extLst>
                    <a:ext uri="{9D8B030D-6E8A-4147-A177-3AD203B41FA5}">
                      <a16:colId xmlns:a16="http://schemas.microsoft.com/office/drawing/2014/main" val="3252638278"/>
                    </a:ext>
                  </a:extLst>
                </a:gridCol>
                <a:gridCol w="712599">
                  <a:extLst>
                    <a:ext uri="{9D8B030D-6E8A-4147-A177-3AD203B41FA5}">
                      <a16:colId xmlns:a16="http://schemas.microsoft.com/office/drawing/2014/main" val="2180823209"/>
                    </a:ext>
                  </a:extLst>
                </a:gridCol>
                <a:gridCol w="712599">
                  <a:extLst>
                    <a:ext uri="{9D8B030D-6E8A-4147-A177-3AD203B41FA5}">
                      <a16:colId xmlns:a16="http://schemas.microsoft.com/office/drawing/2014/main" val="3282807782"/>
                    </a:ext>
                  </a:extLst>
                </a:gridCol>
                <a:gridCol w="712599">
                  <a:extLst>
                    <a:ext uri="{9D8B030D-6E8A-4147-A177-3AD203B41FA5}">
                      <a16:colId xmlns:a16="http://schemas.microsoft.com/office/drawing/2014/main" val="95650983"/>
                    </a:ext>
                  </a:extLst>
                </a:gridCol>
                <a:gridCol w="712599">
                  <a:extLst>
                    <a:ext uri="{9D8B030D-6E8A-4147-A177-3AD203B41FA5}">
                      <a16:colId xmlns:a16="http://schemas.microsoft.com/office/drawing/2014/main" val="1662945173"/>
                    </a:ext>
                  </a:extLst>
                </a:gridCol>
                <a:gridCol w="712599">
                  <a:extLst>
                    <a:ext uri="{9D8B030D-6E8A-4147-A177-3AD203B41FA5}">
                      <a16:colId xmlns:a16="http://schemas.microsoft.com/office/drawing/2014/main" val="584896522"/>
                    </a:ext>
                  </a:extLst>
                </a:gridCol>
                <a:gridCol w="712599">
                  <a:extLst>
                    <a:ext uri="{9D8B030D-6E8A-4147-A177-3AD203B41FA5}">
                      <a16:colId xmlns:a16="http://schemas.microsoft.com/office/drawing/2014/main" val="1732896417"/>
                    </a:ext>
                  </a:extLst>
                </a:gridCol>
                <a:gridCol w="712599">
                  <a:extLst>
                    <a:ext uri="{9D8B030D-6E8A-4147-A177-3AD203B41FA5}">
                      <a16:colId xmlns:a16="http://schemas.microsoft.com/office/drawing/2014/main" val="2261436447"/>
                    </a:ext>
                  </a:extLst>
                </a:gridCol>
                <a:gridCol w="712599">
                  <a:extLst>
                    <a:ext uri="{9D8B030D-6E8A-4147-A177-3AD203B41FA5}">
                      <a16:colId xmlns:a16="http://schemas.microsoft.com/office/drawing/2014/main" val="2648428803"/>
                    </a:ext>
                  </a:extLst>
                </a:gridCol>
                <a:gridCol w="712599">
                  <a:extLst>
                    <a:ext uri="{9D8B030D-6E8A-4147-A177-3AD203B41FA5}">
                      <a16:colId xmlns:a16="http://schemas.microsoft.com/office/drawing/2014/main" val="4245345291"/>
                    </a:ext>
                  </a:extLst>
                </a:gridCol>
                <a:gridCol w="712599">
                  <a:extLst>
                    <a:ext uri="{9D8B030D-6E8A-4147-A177-3AD203B41FA5}">
                      <a16:colId xmlns:a16="http://schemas.microsoft.com/office/drawing/2014/main" val="1372071744"/>
                    </a:ext>
                  </a:extLst>
                </a:gridCol>
              </a:tblGrid>
              <a:tr h="39640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GRADE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KIS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MAT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BIO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PHY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CHE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HIS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GEO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CRE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HSC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AD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AGR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COM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FRE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GER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MUS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BST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b"/>
                </a:tc>
                <a:extLst>
                  <a:ext uri="{0D108BD9-81ED-4DB2-BD59-A6C34878D82A}">
                    <a16:rowId xmlns:a16="http://schemas.microsoft.com/office/drawing/2014/main" val="2400817397"/>
                  </a:ext>
                </a:extLst>
              </a:tr>
              <a:tr h="3964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>
                          <a:effectLst/>
                        </a:rPr>
                        <a:t>A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33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80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170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52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78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197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29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340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1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3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105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48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9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22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1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76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extLst>
                  <a:ext uri="{0D108BD9-81ED-4DB2-BD59-A6C34878D82A}">
                    <a16:rowId xmlns:a16="http://schemas.microsoft.com/office/drawing/2014/main" val="1029679355"/>
                  </a:ext>
                </a:extLst>
              </a:tr>
              <a:tr h="3964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>
                          <a:effectLst/>
                        </a:rPr>
                        <a:t>A-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117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60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148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52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87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114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40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234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3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14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33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38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16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14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5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30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extLst>
                  <a:ext uri="{0D108BD9-81ED-4DB2-BD59-A6C34878D82A}">
                    <a16:rowId xmlns:a16="http://schemas.microsoft.com/office/drawing/2014/main" val="3490539286"/>
                  </a:ext>
                </a:extLst>
              </a:tr>
              <a:tr h="3964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>
                          <a:effectLst/>
                        </a:rPr>
                        <a:t>B+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217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217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18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25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6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38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extLst>
                  <a:ext uri="{0D108BD9-81ED-4DB2-BD59-A6C34878D82A}">
                    <a16:rowId xmlns:a16="http://schemas.microsoft.com/office/drawing/2014/main" val="2819522848"/>
                  </a:ext>
                </a:extLst>
              </a:tr>
              <a:tr h="3964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>
                          <a:effectLst/>
                        </a:rPr>
                        <a:t>B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217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105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158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69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115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69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38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142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8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9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17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12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11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12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3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18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extLst>
                  <a:ext uri="{0D108BD9-81ED-4DB2-BD59-A6C34878D82A}">
                    <a16:rowId xmlns:a16="http://schemas.microsoft.com/office/drawing/2014/main" val="4270685320"/>
                  </a:ext>
                </a:extLst>
              </a:tr>
              <a:tr h="3964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>
                          <a:effectLst/>
                        </a:rPr>
                        <a:t>B-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225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125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144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71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137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44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28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72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8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2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8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9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9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10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6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16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extLst>
                  <a:ext uri="{0D108BD9-81ED-4DB2-BD59-A6C34878D82A}">
                    <a16:rowId xmlns:a16="http://schemas.microsoft.com/office/drawing/2014/main" val="3035568321"/>
                  </a:ext>
                </a:extLst>
              </a:tr>
              <a:tr h="3964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>
                          <a:effectLst/>
                        </a:rPr>
                        <a:t>C+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112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99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86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 dirty="0">
                          <a:effectLst/>
                        </a:rPr>
                        <a:t>39</a:t>
                      </a:r>
                      <a:endParaRPr lang="en-US" sz="1600" b="1" i="0" u="none" strike="noStrike" dirty="0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121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21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22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27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11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7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6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5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7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4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6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extLst>
                  <a:ext uri="{0D108BD9-81ED-4DB2-BD59-A6C34878D82A}">
                    <a16:rowId xmlns:a16="http://schemas.microsoft.com/office/drawing/2014/main" val="1913449255"/>
                  </a:ext>
                </a:extLst>
              </a:tr>
              <a:tr h="3964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>
                          <a:effectLst/>
                        </a:rPr>
                        <a:t>C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67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111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68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35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121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19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17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10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 dirty="0">
                          <a:effectLst/>
                        </a:rPr>
                        <a:t>9</a:t>
                      </a:r>
                      <a:endParaRPr lang="en-US" sz="1600" b="1" i="0" u="none" strike="noStrike" dirty="0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1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3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5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7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1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2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1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extLst>
                  <a:ext uri="{0D108BD9-81ED-4DB2-BD59-A6C34878D82A}">
                    <a16:rowId xmlns:a16="http://schemas.microsoft.com/office/drawing/2014/main" val="3260944899"/>
                  </a:ext>
                </a:extLst>
              </a:tr>
              <a:tr h="3964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>
                          <a:effectLst/>
                        </a:rPr>
                        <a:t>C-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23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113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47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17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34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8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 dirty="0">
                          <a:effectLst/>
                        </a:rPr>
                        <a:t>7</a:t>
                      </a:r>
                      <a:endParaRPr lang="en-US" sz="1600" b="1" i="0" u="none" strike="noStrike" dirty="0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6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7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3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6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6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3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5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1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extLst>
                  <a:ext uri="{0D108BD9-81ED-4DB2-BD59-A6C34878D82A}">
                    <a16:rowId xmlns:a16="http://schemas.microsoft.com/office/drawing/2014/main" val="148661634"/>
                  </a:ext>
                </a:extLst>
              </a:tr>
              <a:tr h="3964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>
                          <a:effectLst/>
                        </a:rPr>
                        <a:t>D+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8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85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34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13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75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5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1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2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1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4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4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2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extLst>
                  <a:ext uri="{0D108BD9-81ED-4DB2-BD59-A6C34878D82A}">
                    <a16:rowId xmlns:a16="http://schemas.microsoft.com/office/drawing/2014/main" val="3230698468"/>
                  </a:ext>
                </a:extLst>
              </a:tr>
              <a:tr h="3964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>
                          <a:effectLst/>
                        </a:rPr>
                        <a:t>D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1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59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20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5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 dirty="0">
                          <a:effectLst/>
                        </a:rPr>
                        <a:t>47</a:t>
                      </a:r>
                      <a:endParaRPr lang="en-US" sz="1600" b="1" i="0" u="none" strike="noStrike" dirty="0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 dirty="0">
                          <a:effectLst/>
                        </a:rPr>
                        <a:t>1</a:t>
                      </a:r>
                      <a:endParaRPr lang="en-US" sz="1600" b="1" i="0" u="none" strike="noStrike" dirty="0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2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extLst>
                  <a:ext uri="{0D108BD9-81ED-4DB2-BD59-A6C34878D82A}">
                    <a16:rowId xmlns:a16="http://schemas.microsoft.com/office/drawing/2014/main" val="3734221580"/>
                  </a:ext>
                </a:extLst>
              </a:tr>
              <a:tr h="3964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>
                          <a:effectLst/>
                        </a:rPr>
                        <a:t>X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1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1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1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1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1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1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1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1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1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1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1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effectLst/>
                        </a:rPr>
                        <a:t>1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 dirty="0">
                          <a:effectLst/>
                        </a:rPr>
                        <a:t>1</a:t>
                      </a:r>
                      <a:endParaRPr lang="en-US" sz="1600" b="1" i="0" u="none" strike="noStrike" dirty="0">
                        <a:solidFill>
                          <a:srgbClr val="37415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9" marR="6489" marT="6489" marB="0" anchor="ctr"/>
                </a:tc>
                <a:extLst>
                  <a:ext uri="{0D108BD9-81ED-4DB2-BD59-A6C34878D82A}">
                    <a16:rowId xmlns:a16="http://schemas.microsoft.com/office/drawing/2014/main" val="24967560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74307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401</TotalTime>
  <Words>1377</Words>
  <Application>Microsoft Office PowerPoint</Application>
  <PresentationFormat>Widescreen</PresentationFormat>
  <Paragraphs>972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Century Gothic</vt:lpstr>
      <vt:lpstr>Wingdings 3</vt:lpstr>
      <vt:lpstr>Ion Boardroom</vt:lpstr>
      <vt:lpstr>ZERAKI SCHOOL EXAM ANALYSIS</vt:lpstr>
      <vt:lpstr>FORM 4 PRE-MOCK SUBJECT GRADES</vt:lpstr>
      <vt:lpstr>Form 4 Pre-mock subject Mean marks</vt:lpstr>
      <vt:lpstr>Observations</vt:lpstr>
      <vt:lpstr>Subject mean marks for form 1</vt:lpstr>
      <vt:lpstr>FORM 1 GRADE SUMMARY</vt:lpstr>
      <vt:lpstr>Observations</vt:lpstr>
      <vt:lpstr>FORM 2 Subject Mean marks</vt:lpstr>
      <vt:lpstr>Form 2 Grade Summary</vt:lpstr>
      <vt:lpstr>Observations</vt:lpstr>
      <vt:lpstr>Form 3 Subject mean marks</vt:lpstr>
      <vt:lpstr>Form 3 Subject grade summary</vt:lpstr>
      <vt:lpstr>Observations</vt:lpstr>
      <vt:lpstr>ASSUMPTIONS</vt:lpstr>
      <vt:lpstr>CONCLUSIONS</vt:lpstr>
      <vt:lpstr>RECOMMENDATIONS</vt:lpstr>
      <vt:lpstr>THANK YOU.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Isaac  Munyaka</dc:creator>
  <cp:lastModifiedBy>Isaac M. Munyaka</cp:lastModifiedBy>
  <cp:revision>13</cp:revision>
  <dcterms:created xsi:type="dcterms:W3CDTF">2023-10-05T11:34:59Z</dcterms:created>
  <dcterms:modified xsi:type="dcterms:W3CDTF">2023-10-05T18:16:47Z</dcterms:modified>
</cp:coreProperties>
</file>