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73" r:id="rId3"/>
    <p:sldId id="257" r:id="rId4"/>
    <p:sldId id="259" r:id="rId5"/>
    <p:sldId id="274" r:id="rId6"/>
    <p:sldId id="261" r:id="rId7"/>
    <p:sldId id="262" r:id="rId8"/>
    <p:sldId id="263"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75C3D7-43C5-4A03-A4F5-D4C363525FF9}" v="103" dt="2023-05-31T17:19:39.096"/>
    <p1510:client id="{1E4C975D-7D0B-BF16-8DCB-D51606A8A3A8}" v="592" dt="2023-05-31T11:02:49.381"/>
    <p1510:client id="{B215D8AB-4950-0665-5B4A-1180421FBA6E}" v="71" dt="2023-05-31T11:26:22.025"/>
    <p1510:client id="{C27E9B86-C476-304C-FCAF-D58400464A63}" v="153" dt="2023-05-31T11:20:35.254"/>
    <p1510:client id="{C951556F-7B3F-4A0A-BC5E-83BC2E6BD653}" v="468" dt="2023-05-31T07:34:24.6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2" d="100"/>
          <a:sy n="72" d="100"/>
        </p:scale>
        <p:origin x="63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6" Type="http://schemas.openxmlformats.org/officeDocument/2006/relationships/image" Target="../media/image19.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6" Type="http://schemas.openxmlformats.org/officeDocument/2006/relationships/image" Target="../media/image19.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791A46-7B28-4378-903C-EC76E9E9034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CF0CCA3-D0F4-43BA-A3BE-BFE4DB21943A}">
      <dgm:prSet/>
      <dgm:spPr/>
      <dgm:t>
        <a:bodyPr/>
        <a:lstStyle/>
        <a:p>
          <a:r>
            <a:rPr lang="en-US"/>
            <a:t>Data Cleaning  of null, outliers and placeholders</a:t>
          </a:r>
        </a:p>
      </dgm:t>
    </dgm:pt>
    <dgm:pt modelId="{A6676190-5A10-4367-B32A-C61E2061220C}" type="parTrans" cxnId="{2ED3F92E-67FF-4065-AD69-CF0904FBF58D}">
      <dgm:prSet/>
      <dgm:spPr/>
      <dgm:t>
        <a:bodyPr/>
        <a:lstStyle/>
        <a:p>
          <a:endParaRPr lang="en-US"/>
        </a:p>
      </dgm:t>
    </dgm:pt>
    <dgm:pt modelId="{346571DC-CEEB-4254-965E-4333E717A384}" type="sibTrans" cxnId="{2ED3F92E-67FF-4065-AD69-CF0904FBF58D}">
      <dgm:prSet/>
      <dgm:spPr/>
      <dgm:t>
        <a:bodyPr/>
        <a:lstStyle/>
        <a:p>
          <a:endParaRPr lang="en-US"/>
        </a:p>
      </dgm:t>
    </dgm:pt>
    <dgm:pt modelId="{74F017B5-47BD-4402-A967-E43E40571783}">
      <dgm:prSet/>
      <dgm:spPr/>
      <dgm:t>
        <a:bodyPr/>
        <a:lstStyle/>
        <a:p>
          <a:r>
            <a:rPr lang="en-US"/>
            <a:t>Exploratory data Analysis –  Univariate and Bivariate Analysis</a:t>
          </a:r>
        </a:p>
      </dgm:t>
    </dgm:pt>
    <dgm:pt modelId="{768EDBDA-D576-44A6-BE2F-E62259C1ABEE}" type="parTrans" cxnId="{5675A618-6707-4359-95A3-B21236BFEACA}">
      <dgm:prSet/>
      <dgm:spPr/>
      <dgm:t>
        <a:bodyPr/>
        <a:lstStyle/>
        <a:p>
          <a:endParaRPr lang="en-US"/>
        </a:p>
      </dgm:t>
    </dgm:pt>
    <dgm:pt modelId="{6FFEE53A-3048-400C-87EE-5D187FA040FF}" type="sibTrans" cxnId="{5675A618-6707-4359-95A3-B21236BFEACA}">
      <dgm:prSet/>
      <dgm:spPr/>
      <dgm:t>
        <a:bodyPr/>
        <a:lstStyle/>
        <a:p>
          <a:endParaRPr lang="en-US"/>
        </a:p>
      </dgm:t>
    </dgm:pt>
    <dgm:pt modelId="{56D9A948-4839-4EDB-944C-C0A309E61BA2}">
      <dgm:prSet/>
      <dgm:spPr/>
      <dgm:t>
        <a:bodyPr/>
        <a:lstStyle/>
        <a:p>
          <a:r>
            <a:rPr lang="en-US"/>
            <a:t>Feature Engineering: Introduce a new column ‘renovated’</a:t>
          </a:r>
        </a:p>
      </dgm:t>
    </dgm:pt>
    <dgm:pt modelId="{F1731A10-FB41-4693-B900-9832237658CA}" type="parTrans" cxnId="{C09CCD4B-96A6-45F9-AF2E-3C03926BB7A6}">
      <dgm:prSet/>
      <dgm:spPr/>
      <dgm:t>
        <a:bodyPr/>
        <a:lstStyle/>
        <a:p>
          <a:endParaRPr lang="en-US"/>
        </a:p>
      </dgm:t>
    </dgm:pt>
    <dgm:pt modelId="{9EA5D3CA-FB02-423E-9869-F69A528A2D3A}" type="sibTrans" cxnId="{C09CCD4B-96A6-45F9-AF2E-3C03926BB7A6}">
      <dgm:prSet/>
      <dgm:spPr/>
      <dgm:t>
        <a:bodyPr/>
        <a:lstStyle/>
        <a:p>
          <a:endParaRPr lang="en-US"/>
        </a:p>
      </dgm:t>
    </dgm:pt>
    <dgm:pt modelId="{703E4502-805A-4330-8E45-E48EDF37C07F}">
      <dgm:prSet/>
      <dgm:spPr/>
      <dgm:t>
        <a:bodyPr/>
        <a:lstStyle/>
        <a:p>
          <a:r>
            <a:rPr lang="en-US"/>
            <a:t>Perform a simple Linear Regression using high correlated predictor</a:t>
          </a:r>
        </a:p>
      </dgm:t>
    </dgm:pt>
    <dgm:pt modelId="{99A0C646-0A5F-4238-B597-0BA40E8EC925}" type="parTrans" cxnId="{77E424D6-2D85-438E-968D-7535186F2D8E}">
      <dgm:prSet/>
      <dgm:spPr/>
      <dgm:t>
        <a:bodyPr/>
        <a:lstStyle/>
        <a:p>
          <a:endParaRPr lang="en-US"/>
        </a:p>
      </dgm:t>
    </dgm:pt>
    <dgm:pt modelId="{793F6ABF-E65F-40D7-BE18-A62EE91CD5E5}" type="sibTrans" cxnId="{77E424D6-2D85-438E-968D-7535186F2D8E}">
      <dgm:prSet/>
      <dgm:spPr/>
      <dgm:t>
        <a:bodyPr/>
        <a:lstStyle/>
        <a:p>
          <a:endParaRPr lang="en-US"/>
        </a:p>
      </dgm:t>
    </dgm:pt>
    <dgm:pt modelId="{90A15B76-08C5-44BC-AF67-25E0313B2092}">
      <dgm:prSet/>
      <dgm:spPr/>
      <dgm:t>
        <a:bodyPr/>
        <a:lstStyle/>
        <a:p>
          <a:r>
            <a:rPr lang="en-US"/>
            <a:t>Perform a multiple Linear Regression using highly correlated predictors</a:t>
          </a:r>
        </a:p>
      </dgm:t>
    </dgm:pt>
    <dgm:pt modelId="{AD14752C-FF2C-4AA5-B8C8-1875F6F20FBA}" type="parTrans" cxnId="{C89238F5-3D2F-4EFB-8D00-E92184A50C91}">
      <dgm:prSet/>
      <dgm:spPr/>
      <dgm:t>
        <a:bodyPr/>
        <a:lstStyle/>
        <a:p>
          <a:endParaRPr lang="en-US"/>
        </a:p>
      </dgm:t>
    </dgm:pt>
    <dgm:pt modelId="{2A322FCA-F0EB-49BE-AD93-3BF60DB13D02}" type="sibTrans" cxnId="{C89238F5-3D2F-4EFB-8D00-E92184A50C91}">
      <dgm:prSet/>
      <dgm:spPr/>
      <dgm:t>
        <a:bodyPr/>
        <a:lstStyle/>
        <a:p>
          <a:endParaRPr lang="en-US"/>
        </a:p>
      </dgm:t>
    </dgm:pt>
    <dgm:pt modelId="{9567CD74-8E85-4F8B-A885-72AD64F1EB9E}">
      <dgm:prSet/>
      <dgm:spPr/>
      <dgm:t>
        <a:bodyPr/>
        <a:lstStyle/>
        <a:p>
          <a:r>
            <a:rPr lang="en-US"/>
            <a:t>Standardization using logarithm transformation </a:t>
          </a:r>
        </a:p>
      </dgm:t>
    </dgm:pt>
    <dgm:pt modelId="{0216FFDE-40A9-4E53-BC19-6DD4332D57C8}" type="parTrans" cxnId="{42FF1006-4E20-4642-8B43-E62586E8333E}">
      <dgm:prSet/>
      <dgm:spPr/>
      <dgm:t>
        <a:bodyPr/>
        <a:lstStyle/>
        <a:p>
          <a:endParaRPr lang="en-US"/>
        </a:p>
      </dgm:t>
    </dgm:pt>
    <dgm:pt modelId="{2E2A46BB-5D85-4A5D-9576-4D66423077EA}" type="sibTrans" cxnId="{42FF1006-4E20-4642-8B43-E62586E8333E}">
      <dgm:prSet/>
      <dgm:spPr/>
      <dgm:t>
        <a:bodyPr/>
        <a:lstStyle/>
        <a:p>
          <a:endParaRPr lang="en-US"/>
        </a:p>
      </dgm:t>
    </dgm:pt>
    <dgm:pt modelId="{016CAAFA-EA39-4EE2-A7DD-C31D7EAAF2BB}">
      <dgm:prSet/>
      <dgm:spPr/>
      <dgm:t>
        <a:bodyPr/>
        <a:lstStyle/>
        <a:p>
          <a:r>
            <a:rPr lang="en-US"/>
            <a:t>Perform the final Multiple linear regression using transformed values.</a:t>
          </a:r>
        </a:p>
      </dgm:t>
    </dgm:pt>
    <dgm:pt modelId="{F92FB421-9AA5-40E1-90D3-A0FB4A164D78}" type="parTrans" cxnId="{6A31206C-393B-4F85-9EB8-1F3B96099515}">
      <dgm:prSet/>
      <dgm:spPr/>
      <dgm:t>
        <a:bodyPr/>
        <a:lstStyle/>
        <a:p>
          <a:endParaRPr lang="en-US"/>
        </a:p>
      </dgm:t>
    </dgm:pt>
    <dgm:pt modelId="{08BFBA03-77FE-475A-9DEF-7A860466F381}" type="sibTrans" cxnId="{6A31206C-393B-4F85-9EB8-1F3B96099515}">
      <dgm:prSet/>
      <dgm:spPr/>
      <dgm:t>
        <a:bodyPr/>
        <a:lstStyle/>
        <a:p>
          <a:endParaRPr lang="en-US"/>
        </a:p>
      </dgm:t>
    </dgm:pt>
    <dgm:pt modelId="{78176A1B-9966-4740-B59E-AB8E5778EBA9}">
      <dgm:prSet/>
      <dgm:spPr/>
      <dgm:t>
        <a:bodyPr/>
        <a:lstStyle/>
        <a:p>
          <a:r>
            <a:rPr lang="en-US"/>
            <a:t>Model Evaluation: Assess performance of our final multiple linear regression model</a:t>
          </a:r>
        </a:p>
      </dgm:t>
    </dgm:pt>
    <dgm:pt modelId="{1E2482D3-C678-4185-BEAB-6B79A7F27778}" type="parTrans" cxnId="{DC7EE5D7-28B6-488B-ADAA-65FF2F762DEE}">
      <dgm:prSet/>
      <dgm:spPr/>
      <dgm:t>
        <a:bodyPr/>
        <a:lstStyle/>
        <a:p>
          <a:endParaRPr lang="en-US"/>
        </a:p>
      </dgm:t>
    </dgm:pt>
    <dgm:pt modelId="{21C01A0B-9A61-45B1-9CE6-A492AF943E5A}" type="sibTrans" cxnId="{DC7EE5D7-28B6-488B-ADAA-65FF2F762DEE}">
      <dgm:prSet/>
      <dgm:spPr/>
      <dgm:t>
        <a:bodyPr/>
        <a:lstStyle/>
        <a:p>
          <a:endParaRPr lang="en-US"/>
        </a:p>
      </dgm:t>
    </dgm:pt>
    <dgm:pt modelId="{2A5829B0-539C-4B0F-BF55-881FEE989EDF}" type="pres">
      <dgm:prSet presAssocID="{DC791A46-7B28-4378-903C-EC76E9E9034E}" presName="root" presStyleCnt="0">
        <dgm:presLayoutVars>
          <dgm:dir/>
          <dgm:resizeHandles val="exact"/>
        </dgm:presLayoutVars>
      </dgm:prSet>
      <dgm:spPr/>
    </dgm:pt>
    <dgm:pt modelId="{83817EDE-0826-4839-84A9-1AE2433CB3AE}" type="pres">
      <dgm:prSet presAssocID="{FCF0CCA3-D0F4-43BA-A3BE-BFE4DB21943A}" presName="compNode" presStyleCnt="0"/>
      <dgm:spPr/>
    </dgm:pt>
    <dgm:pt modelId="{B6641E80-602B-4C51-BB2A-F0A3DB744A60}" type="pres">
      <dgm:prSet presAssocID="{FCF0CCA3-D0F4-43BA-A3BE-BFE4DB21943A}" presName="bgRect" presStyleLbl="bgShp" presStyleIdx="0" presStyleCnt="8"/>
      <dgm:spPr/>
    </dgm:pt>
    <dgm:pt modelId="{7718AEBE-4189-4592-A0E9-68D8A94050AB}" type="pres">
      <dgm:prSet presAssocID="{FCF0CCA3-D0F4-43BA-A3BE-BFE4DB21943A}"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6578A74E-ED5B-4AF5-BFDF-F38DEDE110CC}" type="pres">
      <dgm:prSet presAssocID="{FCF0CCA3-D0F4-43BA-A3BE-BFE4DB21943A}" presName="spaceRect" presStyleCnt="0"/>
      <dgm:spPr/>
    </dgm:pt>
    <dgm:pt modelId="{A0E42AB3-2BD3-4EB2-93FB-61F3E7656226}" type="pres">
      <dgm:prSet presAssocID="{FCF0CCA3-D0F4-43BA-A3BE-BFE4DB21943A}" presName="parTx" presStyleLbl="revTx" presStyleIdx="0" presStyleCnt="8">
        <dgm:presLayoutVars>
          <dgm:chMax val="0"/>
          <dgm:chPref val="0"/>
        </dgm:presLayoutVars>
      </dgm:prSet>
      <dgm:spPr/>
    </dgm:pt>
    <dgm:pt modelId="{D09D3041-4788-4117-B2E3-4A5716A2034F}" type="pres">
      <dgm:prSet presAssocID="{346571DC-CEEB-4254-965E-4333E717A384}" presName="sibTrans" presStyleCnt="0"/>
      <dgm:spPr/>
    </dgm:pt>
    <dgm:pt modelId="{C7A37B23-7BAD-476A-ACB6-BD685A40F743}" type="pres">
      <dgm:prSet presAssocID="{74F017B5-47BD-4402-A967-E43E40571783}" presName="compNode" presStyleCnt="0"/>
      <dgm:spPr/>
    </dgm:pt>
    <dgm:pt modelId="{DCD1322E-8A4C-4DD0-A93C-60A9EDBB4CBB}" type="pres">
      <dgm:prSet presAssocID="{74F017B5-47BD-4402-A967-E43E40571783}" presName="bgRect" presStyleLbl="bgShp" presStyleIdx="1" presStyleCnt="8"/>
      <dgm:spPr/>
    </dgm:pt>
    <dgm:pt modelId="{A231BBF7-C5AE-4C35-A39F-C6EB22C9BBFF}" type="pres">
      <dgm:prSet presAssocID="{74F017B5-47BD-4402-A967-E43E40571783}"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search"/>
        </a:ext>
      </dgm:extLst>
    </dgm:pt>
    <dgm:pt modelId="{5771323F-766E-495C-B17B-9C80115F30F0}" type="pres">
      <dgm:prSet presAssocID="{74F017B5-47BD-4402-A967-E43E40571783}" presName="spaceRect" presStyleCnt="0"/>
      <dgm:spPr/>
    </dgm:pt>
    <dgm:pt modelId="{618C25DC-08AA-4CED-B739-6746A6912A94}" type="pres">
      <dgm:prSet presAssocID="{74F017B5-47BD-4402-A967-E43E40571783}" presName="parTx" presStyleLbl="revTx" presStyleIdx="1" presStyleCnt="8">
        <dgm:presLayoutVars>
          <dgm:chMax val="0"/>
          <dgm:chPref val="0"/>
        </dgm:presLayoutVars>
      </dgm:prSet>
      <dgm:spPr/>
    </dgm:pt>
    <dgm:pt modelId="{28CAA169-6E23-4589-B7A0-C5F8F368EA00}" type="pres">
      <dgm:prSet presAssocID="{6FFEE53A-3048-400C-87EE-5D187FA040FF}" presName="sibTrans" presStyleCnt="0"/>
      <dgm:spPr/>
    </dgm:pt>
    <dgm:pt modelId="{99096668-F231-44B6-9E1C-4B3AA1BB2F7A}" type="pres">
      <dgm:prSet presAssocID="{56D9A948-4839-4EDB-944C-C0A309E61BA2}" presName="compNode" presStyleCnt="0"/>
      <dgm:spPr/>
    </dgm:pt>
    <dgm:pt modelId="{6A6C0AE8-0372-4171-A966-C9D93C0A08A2}" type="pres">
      <dgm:prSet presAssocID="{56D9A948-4839-4EDB-944C-C0A309E61BA2}" presName="bgRect" presStyleLbl="bgShp" presStyleIdx="2" presStyleCnt="8"/>
      <dgm:spPr/>
    </dgm:pt>
    <dgm:pt modelId="{37F62C3F-77A3-4D4B-B0CA-15C9E4759993}" type="pres">
      <dgm:prSet presAssocID="{56D9A948-4839-4EDB-944C-C0A309E61BA2}"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idge scene"/>
        </a:ext>
      </dgm:extLst>
    </dgm:pt>
    <dgm:pt modelId="{1687D3A5-BD6C-4853-B73B-167EAFE93D9D}" type="pres">
      <dgm:prSet presAssocID="{56D9A948-4839-4EDB-944C-C0A309E61BA2}" presName="spaceRect" presStyleCnt="0"/>
      <dgm:spPr/>
    </dgm:pt>
    <dgm:pt modelId="{D6D17732-8520-4AE6-A700-23E4069E5CB4}" type="pres">
      <dgm:prSet presAssocID="{56D9A948-4839-4EDB-944C-C0A309E61BA2}" presName="parTx" presStyleLbl="revTx" presStyleIdx="2" presStyleCnt="8">
        <dgm:presLayoutVars>
          <dgm:chMax val="0"/>
          <dgm:chPref val="0"/>
        </dgm:presLayoutVars>
      </dgm:prSet>
      <dgm:spPr/>
    </dgm:pt>
    <dgm:pt modelId="{530FFD85-5D03-44BA-A6D9-420E8CAF99FF}" type="pres">
      <dgm:prSet presAssocID="{9EA5D3CA-FB02-423E-9869-F69A528A2D3A}" presName="sibTrans" presStyleCnt="0"/>
      <dgm:spPr/>
    </dgm:pt>
    <dgm:pt modelId="{22A37642-8131-43FF-B72A-6E65DC78A9D6}" type="pres">
      <dgm:prSet presAssocID="{703E4502-805A-4330-8E45-E48EDF37C07F}" presName="compNode" presStyleCnt="0"/>
      <dgm:spPr/>
    </dgm:pt>
    <dgm:pt modelId="{6869D9E9-B70D-4F98-B5AB-CF02B0EBFA90}" type="pres">
      <dgm:prSet presAssocID="{703E4502-805A-4330-8E45-E48EDF37C07F}" presName="bgRect" presStyleLbl="bgShp" presStyleIdx="3" presStyleCnt="8"/>
      <dgm:spPr/>
    </dgm:pt>
    <dgm:pt modelId="{FD1C2FBF-361E-4231-A178-574BDCF4DC69}" type="pres">
      <dgm:prSet presAssocID="{703E4502-805A-4330-8E45-E48EDF37C07F}"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E6128529-206B-460D-BEBA-3B37B5D13FAC}" type="pres">
      <dgm:prSet presAssocID="{703E4502-805A-4330-8E45-E48EDF37C07F}" presName="spaceRect" presStyleCnt="0"/>
      <dgm:spPr/>
    </dgm:pt>
    <dgm:pt modelId="{6414141D-289E-432F-BE21-155380930396}" type="pres">
      <dgm:prSet presAssocID="{703E4502-805A-4330-8E45-E48EDF37C07F}" presName="parTx" presStyleLbl="revTx" presStyleIdx="3" presStyleCnt="8">
        <dgm:presLayoutVars>
          <dgm:chMax val="0"/>
          <dgm:chPref val="0"/>
        </dgm:presLayoutVars>
      </dgm:prSet>
      <dgm:spPr/>
    </dgm:pt>
    <dgm:pt modelId="{6671618A-6AB4-4413-B6F5-AA65D5D456DC}" type="pres">
      <dgm:prSet presAssocID="{793F6ABF-E65F-40D7-BE18-A62EE91CD5E5}" presName="sibTrans" presStyleCnt="0"/>
      <dgm:spPr/>
    </dgm:pt>
    <dgm:pt modelId="{07EFCAED-FD0C-48A2-95F3-851EE5D26666}" type="pres">
      <dgm:prSet presAssocID="{90A15B76-08C5-44BC-AF67-25E0313B2092}" presName="compNode" presStyleCnt="0"/>
      <dgm:spPr/>
    </dgm:pt>
    <dgm:pt modelId="{7612BB5E-B771-4ED1-8620-211C13E3ABB2}" type="pres">
      <dgm:prSet presAssocID="{90A15B76-08C5-44BC-AF67-25E0313B2092}" presName="bgRect" presStyleLbl="bgShp" presStyleIdx="4" presStyleCnt="8"/>
      <dgm:spPr/>
    </dgm:pt>
    <dgm:pt modelId="{F693FA18-A11E-4412-9141-FD1F3EE82CD6}" type="pres">
      <dgm:prSet presAssocID="{90A15B76-08C5-44BC-AF67-25E0313B2092}"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chart"/>
        </a:ext>
      </dgm:extLst>
    </dgm:pt>
    <dgm:pt modelId="{26939124-F30D-4EF8-8715-7A913985A85B}" type="pres">
      <dgm:prSet presAssocID="{90A15B76-08C5-44BC-AF67-25E0313B2092}" presName="spaceRect" presStyleCnt="0"/>
      <dgm:spPr/>
    </dgm:pt>
    <dgm:pt modelId="{2FDF80F4-0F7E-470D-9E77-693E8F0C8D39}" type="pres">
      <dgm:prSet presAssocID="{90A15B76-08C5-44BC-AF67-25E0313B2092}" presName="parTx" presStyleLbl="revTx" presStyleIdx="4" presStyleCnt="8">
        <dgm:presLayoutVars>
          <dgm:chMax val="0"/>
          <dgm:chPref val="0"/>
        </dgm:presLayoutVars>
      </dgm:prSet>
      <dgm:spPr/>
    </dgm:pt>
    <dgm:pt modelId="{B4A5FFC0-09DF-4836-837E-5CAE37FAD365}" type="pres">
      <dgm:prSet presAssocID="{2A322FCA-F0EB-49BE-AD93-3BF60DB13D02}" presName="sibTrans" presStyleCnt="0"/>
      <dgm:spPr/>
    </dgm:pt>
    <dgm:pt modelId="{3D979F03-F535-4752-BCD6-29300EABA693}" type="pres">
      <dgm:prSet presAssocID="{9567CD74-8E85-4F8B-A885-72AD64F1EB9E}" presName="compNode" presStyleCnt="0"/>
      <dgm:spPr/>
    </dgm:pt>
    <dgm:pt modelId="{7CCC371C-5C7E-43E0-A095-1D7BC5F02D8C}" type="pres">
      <dgm:prSet presAssocID="{9567CD74-8E85-4F8B-A885-72AD64F1EB9E}" presName="bgRect" presStyleLbl="bgShp" presStyleIdx="5" presStyleCnt="8"/>
      <dgm:spPr/>
    </dgm:pt>
    <dgm:pt modelId="{865D2323-AA98-450E-BDE1-0C4DD475C00A}" type="pres">
      <dgm:prSet presAssocID="{9567CD74-8E85-4F8B-A885-72AD64F1EB9E}"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User"/>
        </a:ext>
      </dgm:extLst>
    </dgm:pt>
    <dgm:pt modelId="{215BD7C6-6B3E-471A-AE3E-CE84A338C198}" type="pres">
      <dgm:prSet presAssocID="{9567CD74-8E85-4F8B-A885-72AD64F1EB9E}" presName="spaceRect" presStyleCnt="0"/>
      <dgm:spPr/>
    </dgm:pt>
    <dgm:pt modelId="{80D22B44-2F83-4F82-A097-BCAB619BC52B}" type="pres">
      <dgm:prSet presAssocID="{9567CD74-8E85-4F8B-A885-72AD64F1EB9E}" presName="parTx" presStyleLbl="revTx" presStyleIdx="5" presStyleCnt="8">
        <dgm:presLayoutVars>
          <dgm:chMax val="0"/>
          <dgm:chPref val="0"/>
        </dgm:presLayoutVars>
      </dgm:prSet>
      <dgm:spPr/>
    </dgm:pt>
    <dgm:pt modelId="{E1410278-7336-4EFA-9DA2-267BCE243A2A}" type="pres">
      <dgm:prSet presAssocID="{2E2A46BB-5D85-4A5D-9576-4D66423077EA}" presName="sibTrans" presStyleCnt="0"/>
      <dgm:spPr/>
    </dgm:pt>
    <dgm:pt modelId="{0C06F057-72C0-4027-97DE-8FFA5E5CFF48}" type="pres">
      <dgm:prSet presAssocID="{016CAAFA-EA39-4EE2-A7DD-C31D7EAAF2BB}" presName="compNode" presStyleCnt="0"/>
      <dgm:spPr/>
    </dgm:pt>
    <dgm:pt modelId="{EB19DB6C-A985-46F6-AA70-E8BC0B2409D9}" type="pres">
      <dgm:prSet presAssocID="{016CAAFA-EA39-4EE2-A7DD-C31D7EAAF2BB}" presName="bgRect" presStyleLbl="bgShp" presStyleIdx="6" presStyleCnt="8"/>
      <dgm:spPr/>
    </dgm:pt>
    <dgm:pt modelId="{49ED9D77-995A-4FD1-A603-606312FD5CC9}" type="pres">
      <dgm:prSet presAssocID="{016CAAFA-EA39-4EE2-A7DD-C31D7EAAF2BB}"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Mathematics"/>
        </a:ext>
      </dgm:extLst>
    </dgm:pt>
    <dgm:pt modelId="{60AEC04F-A6EE-4EB1-831B-64545FE8149A}" type="pres">
      <dgm:prSet presAssocID="{016CAAFA-EA39-4EE2-A7DD-C31D7EAAF2BB}" presName="spaceRect" presStyleCnt="0"/>
      <dgm:spPr/>
    </dgm:pt>
    <dgm:pt modelId="{E08DE9ED-120E-42FF-B3C0-580B8634AFDE}" type="pres">
      <dgm:prSet presAssocID="{016CAAFA-EA39-4EE2-A7DD-C31D7EAAF2BB}" presName="parTx" presStyleLbl="revTx" presStyleIdx="6" presStyleCnt="8">
        <dgm:presLayoutVars>
          <dgm:chMax val="0"/>
          <dgm:chPref val="0"/>
        </dgm:presLayoutVars>
      </dgm:prSet>
      <dgm:spPr/>
    </dgm:pt>
    <dgm:pt modelId="{D4B2BC43-1AB9-47E1-A463-463848FE1D68}" type="pres">
      <dgm:prSet presAssocID="{08BFBA03-77FE-475A-9DEF-7A860466F381}" presName="sibTrans" presStyleCnt="0"/>
      <dgm:spPr/>
    </dgm:pt>
    <dgm:pt modelId="{AB0A5BFC-1C52-4D89-8504-FEEBD8780E35}" type="pres">
      <dgm:prSet presAssocID="{78176A1B-9966-4740-B59E-AB8E5778EBA9}" presName="compNode" presStyleCnt="0"/>
      <dgm:spPr/>
    </dgm:pt>
    <dgm:pt modelId="{2C4FFBD9-DD00-4E7F-A4FE-6852697A5160}" type="pres">
      <dgm:prSet presAssocID="{78176A1B-9966-4740-B59E-AB8E5778EBA9}" presName="bgRect" presStyleLbl="bgShp" presStyleIdx="7" presStyleCnt="8"/>
      <dgm:spPr/>
    </dgm:pt>
    <dgm:pt modelId="{B14BA800-CDEF-45E4-9DC5-7F43E8F334D2}" type="pres">
      <dgm:prSet presAssocID="{78176A1B-9966-4740-B59E-AB8E5778EBA9}"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Upward trend"/>
        </a:ext>
      </dgm:extLst>
    </dgm:pt>
    <dgm:pt modelId="{F1AA8184-084A-48E0-B829-86B3A290554F}" type="pres">
      <dgm:prSet presAssocID="{78176A1B-9966-4740-B59E-AB8E5778EBA9}" presName="spaceRect" presStyleCnt="0"/>
      <dgm:spPr/>
    </dgm:pt>
    <dgm:pt modelId="{3848D46C-0420-4D74-9856-F3D71CCB61B7}" type="pres">
      <dgm:prSet presAssocID="{78176A1B-9966-4740-B59E-AB8E5778EBA9}" presName="parTx" presStyleLbl="revTx" presStyleIdx="7" presStyleCnt="8">
        <dgm:presLayoutVars>
          <dgm:chMax val="0"/>
          <dgm:chPref val="0"/>
        </dgm:presLayoutVars>
      </dgm:prSet>
      <dgm:spPr/>
    </dgm:pt>
  </dgm:ptLst>
  <dgm:cxnLst>
    <dgm:cxn modelId="{42FF1006-4E20-4642-8B43-E62586E8333E}" srcId="{DC791A46-7B28-4378-903C-EC76E9E9034E}" destId="{9567CD74-8E85-4F8B-A885-72AD64F1EB9E}" srcOrd="5" destOrd="0" parTransId="{0216FFDE-40A9-4E53-BC19-6DD4332D57C8}" sibTransId="{2E2A46BB-5D85-4A5D-9576-4D66423077EA}"/>
    <dgm:cxn modelId="{2DE44410-B439-479C-803B-FB6A695526CF}" type="presOf" srcId="{90A15B76-08C5-44BC-AF67-25E0313B2092}" destId="{2FDF80F4-0F7E-470D-9E77-693E8F0C8D39}" srcOrd="0" destOrd="0" presId="urn:microsoft.com/office/officeart/2018/2/layout/IconVerticalSolidList"/>
    <dgm:cxn modelId="{5675A618-6707-4359-95A3-B21236BFEACA}" srcId="{DC791A46-7B28-4378-903C-EC76E9E9034E}" destId="{74F017B5-47BD-4402-A967-E43E40571783}" srcOrd="1" destOrd="0" parTransId="{768EDBDA-D576-44A6-BE2F-E62259C1ABEE}" sibTransId="{6FFEE53A-3048-400C-87EE-5D187FA040FF}"/>
    <dgm:cxn modelId="{2ED3F92E-67FF-4065-AD69-CF0904FBF58D}" srcId="{DC791A46-7B28-4378-903C-EC76E9E9034E}" destId="{FCF0CCA3-D0F4-43BA-A3BE-BFE4DB21943A}" srcOrd="0" destOrd="0" parTransId="{A6676190-5A10-4367-B32A-C61E2061220C}" sibTransId="{346571DC-CEEB-4254-965E-4333E717A384}"/>
    <dgm:cxn modelId="{21085A32-B853-4879-AD8C-0D1C806C18AD}" type="presOf" srcId="{016CAAFA-EA39-4EE2-A7DD-C31D7EAAF2BB}" destId="{E08DE9ED-120E-42FF-B3C0-580B8634AFDE}" srcOrd="0" destOrd="0" presId="urn:microsoft.com/office/officeart/2018/2/layout/IconVerticalSolidList"/>
    <dgm:cxn modelId="{C09CCD4B-96A6-45F9-AF2E-3C03926BB7A6}" srcId="{DC791A46-7B28-4378-903C-EC76E9E9034E}" destId="{56D9A948-4839-4EDB-944C-C0A309E61BA2}" srcOrd="2" destOrd="0" parTransId="{F1731A10-FB41-4693-B900-9832237658CA}" sibTransId="{9EA5D3CA-FB02-423E-9869-F69A528A2D3A}"/>
    <dgm:cxn modelId="{6A31206C-393B-4F85-9EB8-1F3B96099515}" srcId="{DC791A46-7B28-4378-903C-EC76E9E9034E}" destId="{016CAAFA-EA39-4EE2-A7DD-C31D7EAAF2BB}" srcOrd="6" destOrd="0" parTransId="{F92FB421-9AA5-40E1-90D3-A0FB4A164D78}" sibTransId="{08BFBA03-77FE-475A-9DEF-7A860466F381}"/>
    <dgm:cxn modelId="{82125F76-1B02-4BFD-B12A-1085A9B36B37}" type="presOf" srcId="{78176A1B-9966-4740-B59E-AB8E5778EBA9}" destId="{3848D46C-0420-4D74-9856-F3D71CCB61B7}" srcOrd="0" destOrd="0" presId="urn:microsoft.com/office/officeart/2018/2/layout/IconVerticalSolidList"/>
    <dgm:cxn modelId="{D7F404AE-F2D7-4362-956A-0AB9DA429A9D}" type="presOf" srcId="{56D9A948-4839-4EDB-944C-C0A309E61BA2}" destId="{D6D17732-8520-4AE6-A700-23E4069E5CB4}" srcOrd="0" destOrd="0" presId="urn:microsoft.com/office/officeart/2018/2/layout/IconVerticalSolidList"/>
    <dgm:cxn modelId="{89D2F4AE-2F17-44CF-8701-CEBB0055DD7A}" type="presOf" srcId="{9567CD74-8E85-4F8B-A885-72AD64F1EB9E}" destId="{80D22B44-2F83-4F82-A097-BCAB619BC52B}" srcOrd="0" destOrd="0" presId="urn:microsoft.com/office/officeart/2018/2/layout/IconVerticalSolidList"/>
    <dgm:cxn modelId="{2C3C2BB7-3170-4995-BDF1-062E87E1C969}" type="presOf" srcId="{703E4502-805A-4330-8E45-E48EDF37C07F}" destId="{6414141D-289E-432F-BE21-155380930396}" srcOrd="0" destOrd="0" presId="urn:microsoft.com/office/officeart/2018/2/layout/IconVerticalSolidList"/>
    <dgm:cxn modelId="{D2A6AABA-21BC-4EB0-84D4-4F778C523220}" type="presOf" srcId="{74F017B5-47BD-4402-A967-E43E40571783}" destId="{618C25DC-08AA-4CED-B739-6746A6912A94}" srcOrd="0" destOrd="0" presId="urn:microsoft.com/office/officeart/2018/2/layout/IconVerticalSolidList"/>
    <dgm:cxn modelId="{33611DD3-4086-4B6C-9327-92CD348DE742}" type="presOf" srcId="{FCF0CCA3-D0F4-43BA-A3BE-BFE4DB21943A}" destId="{A0E42AB3-2BD3-4EB2-93FB-61F3E7656226}" srcOrd="0" destOrd="0" presId="urn:microsoft.com/office/officeart/2018/2/layout/IconVerticalSolidList"/>
    <dgm:cxn modelId="{77E424D6-2D85-438E-968D-7535186F2D8E}" srcId="{DC791A46-7B28-4378-903C-EC76E9E9034E}" destId="{703E4502-805A-4330-8E45-E48EDF37C07F}" srcOrd="3" destOrd="0" parTransId="{99A0C646-0A5F-4238-B597-0BA40E8EC925}" sibTransId="{793F6ABF-E65F-40D7-BE18-A62EE91CD5E5}"/>
    <dgm:cxn modelId="{DC7EE5D7-28B6-488B-ADAA-65FF2F762DEE}" srcId="{DC791A46-7B28-4378-903C-EC76E9E9034E}" destId="{78176A1B-9966-4740-B59E-AB8E5778EBA9}" srcOrd="7" destOrd="0" parTransId="{1E2482D3-C678-4185-BEAB-6B79A7F27778}" sibTransId="{21C01A0B-9A61-45B1-9CE6-A492AF943E5A}"/>
    <dgm:cxn modelId="{280D1BDF-E869-4DE4-969A-4510CA12C1AB}" type="presOf" srcId="{DC791A46-7B28-4378-903C-EC76E9E9034E}" destId="{2A5829B0-539C-4B0F-BF55-881FEE989EDF}" srcOrd="0" destOrd="0" presId="urn:microsoft.com/office/officeart/2018/2/layout/IconVerticalSolidList"/>
    <dgm:cxn modelId="{C89238F5-3D2F-4EFB-8D00-E92184A50C91}" srcId="{DC791A46-7B28-4378-903C-EC76E9E9034E}" destId="{90A15B76-08C5-44BC-AF67-25E0313B2092}" srcOrd="4" destOrd="0" parTransId="{AD14752C-FF2C-4AA5-B8C8-1875F6F20FBA}" sibTransId="{2A322FCA-F0EB-49BE-AD93-3BF60DB13D02}"/>
    <dgm:cxn modelId="{9BC3AF0D-7803-4FFC-A063-D9BB17EBA1A4}" type="presParOf" srcId="{2A5829B0-539C-4B0F-BF55-881FEE989EDF}" destId="{83817EDE-0826-4839-84A9-1AE2433CB3AE}" srcOrd="0" destOrd="0" presId="urn:microsoft.com/office/officeart/2018/2/layout/IconVerticalSolidList"/>
    <dgm:cxn modelId="{0678882C-47A3-41A3-9AEA-2844A99A5B16}" type="presParOf" srcId="{83817EDE-0826-4839-84A9-1AE2433CB3AE}" destId="{B6641E80-602B-4C51-BB2A-F0A3DB744A60}" srcOrd="0" destOrd="0" presId="urn:microsoft.com/office/officeart/2018/2/layout/IconVerticalSolidList"/>
    <dgm:cxn modelId="{0CB7528F-1467-49AA-B711-13FD97AAD64D}" type="presParOf" srcId="{83817EDE-0826-4839-84A9-1AE2433CB3AE}" destId="{7718AEBE-4189-4592-A0E9-68D8A94050AB}" srcOrd="1" destOrd="0" presId="urn:microsoft.com/office/officeart/2018/2/layout/IconVerticalSolidList"/>
    <dgm:cxn modelId="{DF6E4C0A-9703-44A0-A196-A23568A41FF7}" type="presParOf" srcId="{83817EDE-0826-4839-84A9-1AE2433CB3AE}" destId="{6578A74E-ED5B-4AF5-BFDF-F38DEDE110CC}" srcOrd="2" destOrd="0" presId="urn:microsoft.com/office/officeart/2018/2/layout/IconVerticalSolidList"/>
    <dgm:cxn modelId="{FD505658-AE3D-4AF3-A02D-34297F2EECB2}" type="presParOf" srcId="{83817EDE-0826-4839-84A9-1AE2433CB3AE}" destId="{A0E42AB3-2BD3-4EB2-93FB-61F3E7656226}" srcOrd="3" destOrd="0" presId="urn:microsoft.com/office/officeart/2018/2/layout/IconVerticalSolidList"/>
    <dgm:cxn modelId="{DBA25E61-EF9C-4B07-8F35-2B712064095D}" type="presParOf" srcId="{2A5829B0-539C-4B0F-BF55-881FEE989EDF}" destId="{D09D3041-4788-4117-B2E3-4A5716A2034F}" srcOrd="1" destOrd="0" presId="urn:microsoft.com/office/officeart/2018/2/layout/IconVerticalSolidList"/>
    <dgm:cxn modelId="{E56FD2A2-3BFB-4B90-A94D-F3B4F0C1AFAD}" type="presParOf" srcId="{2A5829B0-539C-4B0F-BF55-881FEE989EDF}" destId="{C7A37B23-7BAD-476A-ACB6-BD685A40F743}" srcOrd="2" destOrd="0" presId="urn:microsoft.com/office/officeart/2018/2/layout/IconVerticalSolidList"/>
    <dgm:cxn modelId="{EC1385C7-6968-4007-984F-4AF2B3009FC5}" type="presParOf" srcId="{C7A37B23-7BAD-476A-ACB6-BD685A40F743}" destId="{DCD1322E-8A4C-4DD0-A93C-60A9EDBB4CBB}" srcOrd="0" destOrd="0" presId="urn:microsoft.com/office/officeart/2018/2/layout/IconVerticalSolidList"/>
    <dgm:cxn modelId="{E9055414-7B04-4021-BED1-B202D08102BB}" type="presParOf" srcId="{C7A37B23-7BAD-476A-ACB6-BD685A40F743}" destId="{A231BBF7-C5AE-4C35-A39F-C6EB22C9BBFF}" srcOrd="1" destOrd="0" presId="urn:microsoft.com/office/officeart/2018/2/layout/IconVerticalSolidList"/>
    <dgm:cxn modelId="{1EA27EA6-0697-426B-8047-1C8C5EC439BF}" type="presParOf" srcId="{C7A37B23-7BAD-476A-ACB6-BD685A40F743}" destId="{5771323F-766E-495C-B17B-9C80115F30F0}" srcOrd="2" destOrd="0" presId="urn:microsoft.com/office/officeart/2018/2/layout/IconVerticalSolidList"/>
    <dgm:cxn modelId="{CAAB5482-1C7A-47DE-B10C-2BD55ED50BA1}" type="presParOf" srcId="{C7A37B23-7BAD-476A-ACB6-BD685A40F743}" destId="{618C25DC-08AA-4CED-B739-6746A6912A94}" srcOrd="3" destOrd="0" presId="urn:microsoft.com/office/officeart/2018/2/layout/IconVerticalSolidList"/>
    <dgm:cxn modelId="{67B46FB1-15D2-4A29-8DDC-0DA1B15ADCA8}" type="presParOf" srcId="{2A5829B0-539C-4B0F-BF55-881FEE989EDF}" destId="{28CAA169-6E23-4589-B7A0-C5F8F368EA00}" srcOrd="3" destOrd="0" presId="urn:microsoft.com/office/officeart/2018/2/layout/IconVerticalSolidList"/>
    <dgm:cxn modelId="{4C8BCE8A-7DBF-4ED6-9AF6-D77D6E1BED1F}" type="presParOf" srcId="{2A5829B0-539C-4B0F-BF55-881FEE989EDF}" destId="{99096668-F231-44B6-9E1C-4B3AA1BB2F7A}" srcOrd="4" destOrd="0" presId="urn:microsoft.com/office/officeart/2018/2/layout/IconVerticalSolidList"/>
    <dgm:cxn modelId="{9D783778-C156-4C2B-8929-46602BA26B25}" type="presParOf" srcId="{99096668-F231-44B6-9E1C-4B3AA1BB2F7A}" destId="{6A6C0AE8-0372-4171-A966-C9D93C0A08A2}" srcOrd="0" destOrd="0" presId="urn:microsoft.com/office/officeart/2018/2/layout/IconVerticalSolidList"/>
    <dgm:cxn modelId="{C88DD5AE-05E8-4711-A264-6D89A5B40CAC}" type="presParOf" srcId="{99096668-F231-44B6-9E1C-4B3AA1BB2F7A}" destId="{37F62C3F-77A3-4D4B-B0CA-15C9E4759993}" srcOrd="1" destOrd="0" presId="urn:microsoft.com/office/officeart/2018/2/layout/IconVerticalSolidList"/>
    <dgm:cxn modelId="{22E54B34-2FC8-44C2-8E69-C6700244DD99}" type="presParOf" srcId="{99096668-F231-44B6-9E1C-4B3AA1BB2F7A}" destId="{1687D3A5-BD6C-4853-B73B-167EAFE93D9D}" srcOrd="2" destOrd="0" presId="urn:microsoft.com/office/officeart/2018/2/layout/IconVerticalSolidList"/>
    <dgm:cxn modelId="{62AF8C3B-44C2-4C18-A569-0B39A16F43EB}" type="presParOf" srcId="{99096668-F231-44B6-9E1C-4B3AA1BB2F7A}" destId="{D6D17732-8520-4AE6-A700-23E4069E5CB4}" srcOrd="3" destOrd="0" presId="urn:microsoft.com/office/officeart/2018/2/layout/IconVerticalSolidList"/>
    <dgm:cxn modelId="{681C0BEC-931D-4316-B2E7-482C086FA4BC}" type="presParOf" srcId="{2A5829B0-539C-4B0F-BF55-881FEE989EDF}" destId="{530FFD85-5D03-44BA-A6D9-420E8CAF99FF}" srcOrd="5" destOrd="0" presId="urn:microsoft.com/office/officeart/2018/2/layout/IconVerticalSolidList"/>
    <dgm:cxn modelId="{37CA1C14-88DF-422E-AE22-886A13629B0A}" type="presParOf" srcId="{2A5829B0-539C-4B0F-BF55-881FEE989EDF}" destId="{22A37642-8131-43FF-B72A-6E65DC78A9D6}" srcOrd="6" destOrd="0" presId="urn:microsoft.com/office/officeart/2018/2/layout/IconVerticalSolidList"/>
    <dgm:cxn modelId="{7EEE326A-FEEE-4D4A-AF7E-CC41944809A5}" type="presParOf" srcId="{22A37642-8131-43FF-B72A-6E65DC78A9D6}" destId="{6869D9E9-B70D-4F98-B5AB-CF02B0EBFA90}" srcOrd="0" destOrd="0" presId="urn:microsoft.com/office/officeart/2018/2/layout/IconVerticalSolidList"/>
    <dgm:cxn modelId="{E29B1560-62DB-4C30-A619-6310E5063E5E}" type="presParOf" srcId="{22A37642-8131-43FF-B72A-6E65DC78A9D6}" destId="{FD1C2FBF-361E-4231-A178-574BDCF4DC69}" srcOrd="1" destOrd="0" presId="urn:microsoft.com/office/officeart/2018/2/layout/IconVerticalSolidList"/>
    <dgm:cxn modelId="{011722C6-4781-4DBB-A6FE-8FBA12F2C389}" type="presParOf" srcId="{22A37642-8131-43FF-B72A-6E65DC78A9D6}" destId="{E6128529-206B-460D-BEBA-3B37B5D13FAC}" srcOrd="2" destOrd="0" presId="urn:microsoft.com/office/officeart/2018/2/layout/IconVerticalSolidList"/>
    <dgm:cxn modelId="{0BE5AAC1-5245-4280-B7CB-F55A1E107684}" type="presParOf" srcId="{22A37642-8131-43FF-B72A-6E65DC78A9D6}" destId="{6414141D-289E-432F-BE21-155380930396}" srcOrd="3" destOrd="0" presId="urn:microsoft.com/office/officeart/2018/2/layout/IconVerticalSolidList"/>
    <dgm:cxn modelId="{9C595861-0C63-435E-8544-6D675A9881A7}" type="presParOf" srcId="{2A5829B0-539C-4B0F-BF55-881FEE989EDF}" destId="{6671618A-6AB4-4413-B6F5-AA65D5D456DC}" srcOrd="7" destOrd="0" presId="urn:microsoft.com/office/officeart/2018/2/layout/IconVerticalSolidList"/>
    <dgm:cxn modelId="{D5053AF2-8D48-49AE-93B8-48300E7F59E2}" type="presParOf" srcId="{2A5829B0-539C-4B0F-BF55-881FEE989EDF}" destId="{07EFCAED-FD0C-48A2-95F3-851EE5D26666}" srcOrd="8" destOrd="0" presId="urn:microsoft.com/office/officeart/2018/2/layout/IconVerticalSolidList"/>
    <dgm:cxn modelId="{BB8DBA8C-C1F0-49BC-B62B-9EEEA2BEFD5D}" type="presParOf" srcId="{07EFCAED-FD0C-48A2-95F3-851EE5D26666}" destId="{7612BB5E-B771-4ED1-8620-211C13E3ABB2}" srcOrd="0" destOrd="0" presId="urn:microsoft.com/office/officeart/2018/2/layout/IconVerticalSolidList"/>
    <dgm:cxn modelId="{A89B7B8E-38F4-470D-A6E9-A0E657FEA4DC}" type="presParOf" srcId="{07EFCAED-FD0C-48A2-95F3-851EE5D26666}" destId="{F693FA18-A11E-4412-9141-FD1F3EE82CD6}" srcOrd="1" destOrd="0" presId="urn:microsoft.com/office/officeart/2018/2/layout/IconVerticalSolidList"/>
    <dgm:cxn modelId="{B3E1497F-9FBB-4ACB-AA5D-AF8CCDD4491B}" type="presParOf" srcId="{07EFCAED-FD0C-48A2-95F3-851EE5D26666}" destId="{26939124-F30D-4EF8-8715-7A913985A85B}" srcOrd="2" destOrd="0" presId="urn:microsoft.com/office/officeart/2018/2/layout/IconVerticalSolidList"/>
    <dgm:cxn modelId="{CC247DB0-24C8-4DC1-8637-AC545B7E7132}" type="presParOf" srcId="{07EFCAED-FD0C-48A2-95F3-851EE5D26666}" destId="{2FDF80F4-0F7E-470D-9E77-693E8F0C8D39}" srcOrd="3" destOrd="0" presId="urn:microsoft.com/office/officeart/2018/2/layout/IconVerticalSolidList"/>
    <dgm:cxn modelId="{6599270B-000C-4CFD-9808-5F671DD99C1D}" type="presParOf" srcId="{2A5829B0-539C-4B0F-BF55-881FEE989EDF}" destId="{B4A5FFC0-09DF-4836-837E-5CAE37FAD365}" srcOrd="9" destOrd="0" presId="urn:microsoft.com/office/officeart/2018/2/layout/IconVerticalSolidList"/>
    <dgm:cxn modelId="{D0AD7A9C-56A3-4300-BAC0-E089AE898E9E}" type="presParOf" srcId="{2A5829B0-539C-4B0F-BF55-881FEE989EDF}" destId="{3D979F03-F535-4752-BCD6-29300EABA693}" srcOrd="10" destOrd="0" presId="urn:microsoft.com/office/officeart/2018/2/layout/IconVerticalSolidList"/>
    <dgm:cxn modelId="{D9D461EB-1D4B-42A0-9BF9-C7BC003A9172}" type="presParOf" srcId="{3D979F03-F535-4752-BCD6-29300EABA693}" destId="{7CCC371C-5C7E-43E0-A095-1D7BC5F02D8C}" srcOrd="0" destOrd="0" presId="urn:microsoft.com/office/officeart/2018/2/layout/IconVerticalSolidList"/>
    <dgm:cxn modelId="{EAF877E1-4EB5-47F1-8078-7282DA7BD540}" type="presParOf" srcId="{3D979F03-F535-4752-BCD6-29300EABA693}" destId="{865D2323-AA98-450E-BDE1-0C4DD475C00A}" srcOrd="1" destOrd="0" presId="urn:microsoft.com/office/officeart/2018/2/layout/IconVerticalSolidList"/>
    <dgm:cxn modelId="{AEF1A74B-026B-41DB-BA44-76A3F608EE08}" type="presParOf" srcId="{3D979F03-F535-4752-BCD6-29300EABA693}" destId="{215BD7C6-6B3E-471A-AE3E-CE84A338C198}" srcOrd="2" destOrd="0" presId="urn:microsoft.com/office/officeart/2018/2/layout/IconVerticalSolidList"/>
    <dgm:cxn modelId="{AE861EF6-152E-4E58-AD9F-0D9061DD0BEA}" type="presParOf" srcId="{3D979F03-F535-4752-BCD6-29300EABA693}" destId="{80D22B44-2F83-4F82-A097-BCAB619BC52B}" srcOrd="3" destOrd="0" presId="urn:microsoft.com/office/officeart/2018/2/layout/IconVerticalSolidList"/>
    <dgm:cxn modelId="{39095C04-B56E-4361-BCEA-B54997D96B68}" type="presParOf" srcId="{2A5829B0-539C-4B0F-BF55-881FEE989EDF}" destId="{E1410278-7336-4EFA-9DA2-267BCE243A2A}" srcOrd="11" destOrd="0" presId="urn:microsoft.com/office/officeart/2018/2/layout/IconVerticalSolidList"/>
    <dgm:cxn modelId="{E46519E7-0925-4BCC-8A73-175041C53324}" type="presParOf" srcId="{2A5829B0-539C-4B0F-BF55-881FEE989EDF}" destId="{0C06F057-72C0-4027-97DE-8FFA5E5CFF48}" srcOrd="12" destOrd="0" presId="urn:microsoft.com/office/officeart/2018/2/layout/IconVerticalSolidList"/>
    <dgm:cxn modelId="{88DB42CB-95E1-43CA-972C-EA03430A2598}" type="presParOf" srcId="{0C06F057-72C0-4027-97DE-8FFA5E5CFF48}" destId="{EB19DB6C-A985-46F6-AA70-E8BC0B2409D9}" srcOrd="0" destOrd="0" presId="urn:microsoft.com/office/officeart/2018/2/layout/IconVerticalSolidList"/>
    <dgm:cxn modelId="{939ECB1C-0693-4A1F-93C4-F2724180F047}" type="presParOf" srcId="{0C06F057-72C0-4027-97DE-8FFA5E5CFF48}" destId="{49ED9D77-995A-4FD1-A603-606312FD5CC9}" srcOrd="1" destOrd="0" presId="urn:microsoft.com/office/officeart/2018/2/layout/IconVerticalSolidList"/>
    <dgm:cxn modelId="{E2464513-A75C-40CA-AD7F-1FF38F7AF2F2}" type="presParOf" srcId="{0C06F057-72C0-4027-97DE-8FFA5E5CFF48}" destId="{60AEC04F-A6EE-4EB1-831B-64545FE8149A}" srcOrd="2" destOrd="0" presId="urn:microsoft.com/office/officeart/2018/2/layout/IconVerticalSolidList"/>
    <dgm:cxn modelId="{842BE317-FA45-4F55-AF2E-FA32E83D5AD9}" type="presParOf" srcId="{0C06F057-72C0-4027-97DE-8FFA5E5CFF48}" destId="{E08DE9ED-120E-42FF-B3C0-580B8634AFDE}" srcOrd="3" destOrd="0" presId="urn:microsoft.com/office/officeart/2018/2/layout/IconVerticalSolidList"/>
    <dgm:cxn modelId="{A4F99CB0-E3D9-4275-B42E-9761C4B6456E}" type="presParOf" srcId="{2A5829B0-539C-4B0F-BF55-881FEE989EDF}" destId="{D4B2BC43-1AB9-47E1-A463-463848FE1D68}" srcOrd="13" destOrd="0" presId="urn:microsoft.com/office/officeart/2018/2/layout/IconVerticalSolidList"/>
    <dgm:cxn modelId="{91137AD9-A86A-4394-9CCB-B45642E4F013}" type="presParOf" srcId="{2A5829B0-539C-4B0F-BF55-881FEE989EDF}" destId="{AB0A5BFC-1C52-4D89-8504-FEEBD8780E35}" srcOrd="14" destOrd="0" presId="urn:microsoft.com/office/officeart/2018/2/layout/IconVerticalSolidList"/>
    <dgm:cxn modelId="{89EE531F-7586-483D-B16B-E299E971DCCC}" type="presParOf" srcId="{AB0A5BFC-1C52-4D89-8504-FEEBD8780E35}" destId="{2C4FFBD9-DD00-4E7F-A4FE-6852697A5160}" srcOrd="0" destOrd="0" presId="urn:microsoft.com/office/officeart/2018/2/layout/IconVerticalSolidList"/>
    <dgm:cxn modelId="{D8AF6A56-A897-4794-BB21-63A3122DC289}" type="presParOf" srcId="{AB0A5BFC-1C52-4D89-8504-FEEBD8780E35}" destId="{B14BA800-CDEF-45E4-9DC5-7F43E8F334D2}" srcOrd="1" destOrd="0" presId="urn:microsoft.com/office/officeart/2018/2/layout/IconVerticalSolidList"/>
    <dgm:cxn modelId="{8E83F2B4-23A5-46BF-9E57-0D630C5CD7BD}" type="presParOf" srcId="{AB0A5BFC-1C52-4D89-8504-FEEBD8780E35}" destId="{F1AA8184-084A-48E0-B829-86B3A290554F}" srcOrd="2" destOrd="0" presId="urn:microsoft.com/office/officeart/2018/2/layout/IconVerticalSolidList"/>
    <dgm:cxn modelId="{35062263-B3B7-4FC7-955B-0880FD18BDB7}" type="presParOf" srcId="{AB0A5BFC-1C52-4D89-8504-FEEBD8780E35}" destId="{3848D46C-0420-4D74-9856-F3D71CCB61B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641E80-602B-4C51-BB2A-F0A3DB744A60}">
      <dsp:nvSpPr>
        <dsp:cNvPr id="0" name=""/>
        <dsp:cNvSpPr/>
      </dsp:nvSpPr>
      <dsp:spPr>
        <a:xfrm>
          <a:off x="0" y="675"/>
          <a:ext cx="6900512" cy="5676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18AEBE-4189-4592-A0E9-68D8A94050AB}">
      <dsp:nvSpPr>
        <dsp:cNvPr id="0" name=""/>
        <dsp:cNvSpPr/>
      </dsp:nvSpPr>
      <dsp:spPr>
        <a:xfrm>
          <a:off x="171720" y="128401"/>
          <a:ext cx="312218" cy="3122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E42AB3-2BD3-4EB2-93FB-61F3E7656226}">
      <dsp:nvSpPr>
        <dsp:cNvPr id="0" name=""/>
        <dsp:cNvSpPr/>
      </dsp:nvSpPr>
      <dsp:spPr>
        <a:xfrm>
          <a:off x="655659" y="675"/>
          <a:ext cx="6244852" cy="567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078" tIns="60078" rIns="60078" bIns="60078" numCol="1" spcCol="1270" anchor="ctr" anchorCtr="0">
          <a:noAutofit/>
        </a:bodyPr>
        <a:lstStyle/>
        <a:p>
          <a:pPr marL="0" lvl="0" indent="0" algn="l" defTabSz="711200">
            <a:lnSpc>
              <a:spcPct val="90000"/>
            </a:lnSpc>
            <a:spcBef>
              <a:spcPct val="0"/>
            </a:spcBef>
            <a:spcAft>
              <a:spcPct val="35000"/>
            </a:spcAft>
            <a:buNone/>
          </a:pPr>
          <a:r>
            <a:rPr lang="en-US" sz="1600" kern="1200"/>
            <a:t>Data Cleaning  of null, outliers and placeholders</a:t>
          </a:r>
        </a:p>
      </dsp:txBody>
      <dsp:txXfrm>
        <a:off x="655659" y="675"/>
        <a:ext cx="6244852" cy="567670"/>
      </dsp:txXfrm>
    </dsp:sp>
    <dsp:sp modelId="{DCD1322E-8A4C-4DD0-A93C-60A9EDBB4CBB}">
      <dsp:nvSpPr>
        <dsp:cNvPr id="0" name=""/>
        <dsp:cNvSpPr/>
      </dsp:nvSpPr>
      <dsp:spPr>
        <a:xfrm>
          <a:off x="0" y="710264"/>
          <a:ext cx="6900512" cy="5676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31BBF7-C5AE-4C35-A39F-C6EB22C9BBFF}">
      <dsp:nvSpPr>
        <dsp:cNvPr id="0" name=""/>
        <dsp:cNvSpPr/>
      </dsp:nvSpPr>
      <dsp:spPr>
        <a:xfrm>
          <a:off x="171720" y="837990"/>
          <a:ext cx="312218" cy="3122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8C25DC-08AA-4CED-B739-6746A6912A94}">
      <dsp:nvSpPr>
        <dsp:cNvPr id="0" name=""/>
        <dsp:cNvSpPr/>
      </dsp:nvSpPr>
      <dsp:spPr>
        <a:xfrm>
          <a:off x="655659" y="710264"/>
          <a:ext cx="6244852" cy="567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078" tIns="60078" rIns="60078" bIns="60078" numCol="1" spcCol="1270" anchor="ctr" anchorCtr="0">
          <a:noAutofit/>
        </a:bodyPr>
        <a:lstStyle/>
        <a:p>
          <a:pPr marL="0" lvl="0" indent="0" algn="l" defTabSz="711200">
            <a:lnSpc>
              <a:spcPct val="90000"/>
            </a:lnSpc>
            <a:spcBef>
              <a:spcPct val="0"/>
            </a:spcBef>
            <a:spcAft>
              <a:spcPct val="35000"/>
            </a:spcAft>
            <a:buNone/>
          </a:pPr>
          <a:r>
            <a:rPr lang="en-US" sz="1600" kern="1200"/>
            <a:t>Exploratory data Analysis –  Univariate and Bivariate Analysis</a:t>
          </a:r>
        </a:p>
      </dsp:txBody>
      <dsp:txXfrm>
        <a:off x="655659" y="710264"/>
        <a:ext cx="6244852" cy="567670"/>
      </dsp:txXfrm>
    </dsp:sp>
    <dsp:sp modelId="{6A6C0AE8-0372-4171-A966-C9D93C0A08A2}">
      <dsp:nvSpPr>
        <dsp:cNvPr id="0" name=""/>
        <dsp:cNvSpPr/>
      </dsp:nvSpPr>
      <dsp:spPr>
        <a:xfrm>
          <a:off x="0" y="1419852"/>
          <a:ext cx="6900512" cy="5676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F62C3F-77A3-4D4B-B0CA-15C9E4759993}">
      <dsp:nvSpPr>
        <dsp:cNvPr id="0" name=""/>
        <dsp:cNvSpPr/>
      </dsp:nvSpPr>
      <dsp:spPr>
        <a:xfrm>
          <a:off x="171720" y="1547578"/>
          <a:ext cx="312218" cy="3122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D17732-8520-4AE6-A700-23E4069E5CB4}">
      <dsp:nvSpPr>
        <dsp:cNvPr id="0" name=""/>
        <dsp:cNvSpPr/>
      </dsp:nvSpPr>
      <dsp:spPr>
        <a:xfrm>
          <a:off x="655659" y="1419852"/>
          <a:ext cx="6244852" cy="567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078" tIns="60078" rIns="60078" bIns="60078" numCol="1" spcCol="1270" anchor="ctr" anchorCtr="0">
          <a:noAutofit/>
        </a:bodyPr>
        <a:lstStyle/>
        <a:p>
          <a:pPr marL="0" lvl="0" indent="0" algn="l" defTabSz="711200">
            <a:lnSpc>
              <a:spcPct val="90000"/>
            </a:lnSpc>
            <a:spcBef>
              <a:spcPct val="0"/>
            </a:spcBef>
            <a:spcAft>
              <a:spcPct val="35000"/>
            </a:spcAft>
            <a:buNone/>
          </a:pPr>
          <a:r>
            <a:rPr lang="en-US" sz="1600" kern="1200"/>
            <a:t>Feature Engineering: Introduce a new column ‘renovated’</a:t>
          </a:r>
        </a:p>
      </dsp:txBody>
      <dsp:txXfrm>
        <a:off x="655659" y="1419852"/>
        <a:ext cx="6244852" cy="567670"/>
      </dsp:txXfrm>
    </dsp:sp>
    <dsp:sp modelId="{6869D9E9-B70D-4F98-B5AB-CF02B0EBFA90}">
      <dsp:nvSpPr>
        <dsp:cNvPr id="0" name=""/>
        <dsp:cNvSpPr/>
      </dsp:nvSpPr>
      <dsp:spPr>
        <a:xfrm>
          <a:off x="0" y="2129440"/>
          <a:ext cx="6900512" cy="5676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1C2FBF-361E-4231-A178-574BDCF4DC69}">
      <dsp:nvSpPr>
        <dsp:cNvPr id="0" name=""/>
        <dsp:cNvSpPr/>
      </dsp:nvSpPr>
      <dsp:spPr>
        <a:xfrm>
          <a:off x="171720" y="2257166"/>
          <a:ext cx="312218" cy="3122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14141D-289E-432F-BE21-155380930396}">
      <dsp:nvSpPr>
        <dsp:cNvPr id="0" name=""/>
        <dsp:cNvSpPr/>
      </dsp:nvSpPr>
      <dsp:spPr>
        <a:xfrm>
          <a:off x="655659" y="2129440"/>
          <a:ext cx="6244852" cy="567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078" tIns="60078" rIns="60078" bIns="60078" numCol="1" spcCol="1270" anchor="ctr" anchorCtr="0">
          <a:noAutofit/>
        </a:bodyPr>
        <a:lstStyle/>
        <a:p>
          <a:pPr marL="0" lvl="0" indent="0" algn="l" defTabSz="711200">
            <a:lnSpc>
              <a:spcPct val="90000"/>
            </a:lnSpc>
            <a:spcBef>
              <a:spcPct val="0"/>
            </a:spcBef>
            <a:spcAft>
              <a:spcPct val="35000"/>
            </a:spcAft>
            <a:buNone/>
          </a:pPr>
          <a:r>
            <a:rPr lang="en-US" sz="1600" kern="1200"/>
            <a:t>Perform a simple Linear Regression using high correlated predictor</a:t>
          </a:r>
        </a:p>
      </dsp:txBody>
      <dsp:txXfrm>
        <a:off x="655659" y="2129440"/>
        <a:ext cx="6244852" cy="567670"/>
      </dsp:txXfrm>
    </dsp:sp>
    <dsp:sp modelId="{7612BB5E-B771-4ED1-8620-211C13E3ABB2}">
      <dsp:nvSpPr>
        <dsp:cNvPr id="0" name=""/>
        <dsp:cNvSpPr/>
      </dsp:nvSpPr>
      <dsp:spPr>
        <a:xfrm>
          <a:off x="0" y="2839029"/>
          <a:ext cx="6900512" cy="5676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93FA18-A11E-4412-9141-FD1F3EE82CD6}">
      <dsp:nvSpPr>
        <dsp:cNvPr id="0" name=""/>
        <dsp:cNvSpPr/>
      </dsp:nvSpPr>
      <dsp:spPr>
        <a:xfrm>
          <a:off x="171720" y="2966755"/>
          <a:ext cx="312218" cy="31221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DF80F4-0F7E-470D-9E77-693E8F0C8D39}">
      <dsp:nvSpPr>
        <dsp:cNvPr id="0" name=""/>
        <dsp:cNvSpPr/>
      </dsp:nvSpPr>
      <dsp:spPr>
        <a:xfrm>
          <a:off x="655659" y="2839029"/>
          <a:ext cx="6244852" cy="567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078" tIns="60078" rIns="60078" bIns="60078" numCol="1" spcCol="1270" anchor="ctr" anchorCtr="0">
          <a:noAutofit/>
        </a:bodyPr>
        <a:lstStyle/>
        <a:p>
          <a:pPr marL="0" lvl="0" indent="0" algn="l" defTabSz="711200">
            <a:lnSpc>
              <a:spcPct val="90000"/>
            </a:lnSpc>
            <a:spcBef>
              <a:spcPct val="0"/>
            </a:spcBef>
            <a:spcAft>
              <a:spcPct val="35000"/>
            </a:spcAft>
            <a:buNone/>
          </a:pPr>
          <a:r>
            <a:rPr lang="en-US" sz="1600" kern="1200"/>
            <a:t>Perform a multiple Linear Regression using highly correlated predictors</a:t>
          </a:r>
        </a:p>
      </dsp:txBody>
      <dsp:txXfrm>
        <a:off x="655659" y="2839029"/>
        <a:ext cx="6244852" cy="567670"/>
      </dsp:txXfrm>
    </dsp:sp>
    <dsp:sp modelId="{7CCC371C-5C7E-43E0-A095-1D7BC5F02D8C}">
      <dsp:nvSpPr>
        <dsp:cNvPr id="0" name=""/>
        <dsp:cNvSpPr/>
      </dsp:nvSpPr>
      <dsp:spPr>
        <a:xfrm>
          <a:off x="0" y="3548617"/>
          <a:ext cx="6900512" cy="5676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5D2323-AA98-450E-BDE1-0C4DD475C00A}">
      <dsp:nvSpPr>
        <dsp:cNvPr id="0" name=""/>
        <dsp:cNvSpPr/>
      </dsp:nvSpPr>
      <dsp:spPr>
        <a:xfrm>
          <a:off x="171720" y="3676343"/>
          <a:ext cx="312218" cy="31221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D22B44-2F83-4F82-A097-BCAB619BC52B}">
      <dsp:nvSpPr>
        <dsp:cNvPr id="0" name=""/>
        <dsp:cNvSpPr/>
      </dsp:nvSpPr>
      <dsp:spPr>
        <a:xfrm>
          <a:off x="655659" y="3548617"/>
          <a:ext cx="6244852" cy="567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078" tIns="60078" rIns="60078" bIns="60078" numCol="1" spcCol="1270" anchor="ctr" anchorCtr="0">
          <a:noAutofit/>
        </a:bodyPr>
        <a:lstStyle/>
        <a:p>
          <a:pPr marL="0" lvl="0" indent="0" algn="l" defTabSz="711200">
            <a:lnSpc>
              <a:spcPct val="90000"/>
            </a:lnSpc>
            <a:spcBef>
              <a:spcPct val="0"/>
            </a:spcBef>
            <a:spcAft>
              <a:spcPct val="35000"/>
            </a:spcAft>
            <a:buNone/>
          </a:pPr>
          <a:r>
            <a:rPr lang="en-US" sz="1600" kern="1200"/>
            <a:t>Standardization using logarithm transformation </a:t>
          </a:r>
        </a:p>
      </dsp:txBody>
      <dsp:txXfrm>
        <a:off x="655659" y="3548617"/>
        <a:ext cx="6244852" cy="567670"/>
      </dsp:txXfrm>
    </dsp:sp>
    <dsp:sp modelId="{EB19DB6C-A985-46F6-AA70-E8BC0B2409D9}">
      <dsp:nvSpPr>
        <dsp:cNvPr id="0" name=""/>
        <dsp:cNvSpPr/>
      </dsp:nvSpPr>
      <dsp:spPr>
        <a:xfrm>
          <a:off x="0" y="4258206"/>
          <a:ext cx="6900512" cy="5676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ED9D77-995A-4FD1-A603-606312FD5CC9}">
      <dsp:nvSpPr>
        <dsp:cNvPr id="0" name=""/>
        <dsp:cNvSpPr/>
      </dsp:nvSpPr>
      <dsp:spPr>
        <a:xfrm>
          <a:off x="171720" y="4385932"/>
          <a:ext cx="312218" cy="31221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8DE9ED-120E-42FF-B3C0-580B8634AFDE}">
      <dsp:nvSpPr>
        <dsp:cNvPr id="0" name=""/>
        <dsp:cNvSpPr/>
      </dsp:nvSpPr>
      <dsp:spPr>
        <a:xfrm>
          <a:off x="655659" y="4258206"/>
          <a:ext cx="6244852" cy="567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078" tIns="60078" rIns="60078" bIns="60078" numCol="1" spcCol="1270" anchor="ctr" anchorCtr="0">
          <a:noAutofit/>
        </a:bodyPr>
        <a:lstStyle/>
        <a:p>
          <a:pPr marL="0" lvl="0" indent="0" algn="l" defTabSz="711200">
            <a:lnSpc>
              <a:spcPct val="90000"/>
            </a:lnSpc>
            <a:spcBef>
              <a:spcPct val="0"/>
            </a:spcBef>
            <a:spcAft>
              <a:spcPct val="35000"/>
            </a:spcAft>
            <a:buNone/>
          </a:pPr>
          <a:r>
            <a:rPr lang="en-US" sz="1600" kern="1200"/>
            <a:t>Perform the final Multiple linear regression using transformed values.</a:t>
          </a:r>
        </a:p>
      </dsp:txBody>
      <dsp:txXfrm>
        <a:off x="655659" y="4258206"/>
        <a:ext cx="6244852" cy="567670"/>
      </dsp:txXfrm>
    </dsp:sp>
    <dsp:sp modelId="{2C4FFBD9-DD00-4E7F-A4FE-6852697A5160}">
      <dsp:nvSpPr>
        <dsp:cNvPr id="0" name=""/>
        <dsp:cNvSpPr/>
      </dsp:nvSpPr>
      <dsp:spPr>
        <a:xfrm>
          <a:off x="0" y="4967794"/>
          <a:ext cx="6900512" cy="5676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4BA800-CDEF-45E4-9DC5-7F43E8F334D2}">
      <dsp:nvSpPr>
        <dsp:cNvPr id="0" name=""/>
        <dsp:cNvSpPr/>
      </dsp:nvSpPr>
      <dsp:spPr>
        <a:xfrm>
          <a:off x="171720" y="5095520"/>
          <a:ext cx="312218" cy="312218"/>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48D46C-0420-4D74-9856-F3D71CCB61B7}">
      <dsp:nvSpPr>
        <dsp:cNvPr id="0" name=""/>
        <dsp:cNvSpPr/>
      </dsp:nvSpPr>
      <dsp:spPr>
        <a:xfrm>
          <a:off x="655659" y="4967794"/>
          <a:ext cx="6244852" cy="567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078" tIns="60078" rIns="60078" bIns="60078" numCol="1" spcCol="1270" anchor="ctr" anchorCtr="0">
          <a:noAutofit/>
        </a:bodyPr>
        <a:lstStyle/>
        <a:p>
          <a:pPr marL="0" lvl="0" indent="0" algn="l" defTabSz="711200">
            <a:lnSpc>
              <a:spcPct val="90000"/>
            </a:lnSpc>
            <a:spcBef>
              <a:spcPct val="0"/>
            </a:spcBef>
            <a:spcAft>
              <a:spcPct val="35000"/>
            </a:spcAft>
            <a:buNone/>
          </a:pPr>
          <a:r>
            <a:rPr lang="en-US" sz="1600" kern="1200"/>
            <a:t>Model Evaluation: Assess performance of our final multiple linear regression model</a:t>
          </a:r>
        </a:p>
      </dsp:txBody>
      <dsp:txXfrm>
        <a:off x="655659" y="4967794"/>
        <a:ext cx="6244852" cy="56767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6/2/2023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8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ight Triangle 8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50BE3-E464-7758-218E-E5B9847197F4}"/>
              </a:ext>
            </a:extLst>
          </p:cNvPr>
          <p:cNvSpPr>
            <a:spLocks noGrp="1"/>
          </p:cNvSpPr>
          <p:nvPr>
            <p:ph type="title"/>
          </p:nvPr>
        </p:nvSpPr>
        <p:spPr>
          <a:xfrm>
            <a:off x="1285241" y="1008993"/>
            <a:ext cx="9231410" cy="3542045"/>
          </a:xfrm>
        </p:spPr>
        <p:txBody>
          <a:bodyPr vert="horz" lIns="91440" tIns="45720" rIns="91440" bIns="45720" rtlCol="0" anchor="b">
            <a:normAutofit/>
          </a:bodyPr>
          <a:lstStyle/>
          <a:p>
            <a:r>
              <a:rPr lang="en-US" sz="8100" kern="1200" dirty="0">
                <a:ln w="22225">
                  <a:solidFill>
                    <a:schemeClr val="tx1"/>
                  </a:solidFill>
                  <a:miter lim="800000"/>
                </a:ln>
                <a:solidFill>
                  <a:schemeClr val="tx1"/>
                </a:solidFill>
                <a:latin typeface="+mj-lt"/>
                <a:ea typeface="+mj-ea"/>
                <a:cs typeface="+mj-cs"/>
              </a:rPr>
              <a:t>SIXTH-SENSE AGENCY HOUSE PRICE PREDICTION MODEL</a:t>
            </a:r>
          </a:p>
        </p:txBody>
      </p:sp>
    </p:spTree>
    <p:extLst>
      <p:ext uri="{BB962C8B-B14F-4D97-AF65-F5344CB8AC3E}">
        <p14:creationId xmlns:p14="http://schemas.microsoft.com/office/powerpoint/2010/main" val="66932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F0306A-E0C3-032D-BA22-1205C4D9A33B}"/>
              </a:ext>
            </a:extLst>
          </p:cNvPr>
          <p:cNvSpPr>
            <a:spLocks noGrp="1"/>
          </p:cNvSpPr>
          <p:nvPr>
            <p:ph type="title"/>
          </p:nvPr>
        </p:nvSpPr>
        <p:spPr>
          <a:xfrm>
            <a:off x="795529" y="1041009"/>
            <a:ext cx="7068312" cy="646474"/>
          </a:xfrm>
          <a:ln>
            <a:solidFill>
              <a:srgbClr val="FFC000"/>
            </a:solidFill>
          </a:ln>
        </p:spPr>
        <p:txBody>
          <a:bodyPr anchor="b">
            <a:normAutofit/>
          </a:bodyPr>
          <a:lstStyle/>
          <a:p>
            <a:r>
              <a:rPr lang="en-US" sz="3200" dirty="0">
                <a:latin typeface="Georgia" panose="02040502050405020303" pitchFamily="18" charset="0"/>
                <a:cs typeface="Calibri Light"/>
              </a:rPr>
              <a:t>Residual plot for our Improved Model</a:t>
            </a:r>
          </a:p>
        </p:txBody>
      </p:sp>
      <p:sp>
        <p:nvSpPr>
          <p:cNvPr id="39" name="Rectangle 38">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6B1DA58A-7DFA-EAC4-4147-859D5DB806B5}"/>
              </a:ext>
            </a:extLst>
          </p:cNvPr>
          <p:cNvPicPr>
            <a:picLocks noChangeAspect="1"/>
          </p:cNvPicPr>
          <p:nvPr/>
        </p:nvPicPr>
        <p:blipFill>
          <a:blip r:embed="rId2"/>
          <a:stretch>
            <a:fillRect/>
          </a:stretch>
        </p:blipFill>
        <p:spPr>
          <a:xfrm>
            <a:off x="635295" y="2707997"/>
            <a:ext cx="5150277" cy="3347680"/>
          </a:xfrm>
          <a:prstGeom prst="rect">
            <a:avLst/>
          </a:prstGeom>
        </p:spPr>
      </p:pic>
      <p:sp>
        <p:nvSpPr>
          <p:cNvPr id="31" name="Content Placeholder 7">
            <a:extLst>
              <a:ext uri="{FF2B5EF4-FFF2-40B4-BE49-F238E27FC236}">
                <a16:creationId xmlns:a16="http://schemas.microsoft.com/office/drawing/2014/main" id="{54D2EE2C-4D4A-A468-4B54-1EB5ADFFEC43}"/>
              </a:ext>
            </a:extLst>
          </p:cNvPr>
          <p:cNvSpPr>
            <a:spLocks noGrp="1"/>
          </p:cNvSpPr>
          <p:nvPr>
            <p:ph idx="1"/>
          </p:nvPr>
        </p:nvSpPr>
        <p:spPr>
          <a:xfrm>
            <a:off x="6319018" y="2602523"/>
            <a:ext cx="4530898" cy="3629465"/>
          </a:xfrm>
        </p:spPr>
        <p:txBody>
          <a:bodyPr anchor="ctr">
            <a:normAutofit/>
          </a:bodyPr>
          <a:lstStyle/>
          <a:p>
            <a:pPr>
              <a:buClr>
                <a:srgbClr val="FFC000"/>
              </a:buClr>
              <a:buFont typeface="Courier New" panose="02070309020205020404" pitchFamily="49" charset="0"/>
              <a:buChar char="o"/>
            </a:pPr>
            <a:r>
              <a:rPr lang="en-US" sz="2000" dirty="0">
                <a:latin typeface="Georgia" panose="02040502050405020303" pitchFamily="18" charset="0"/>
                <a:ea typeface="+mn-lt"/>
                <a:cs typeface="+mn-lt"/>
              </a:rPr>
              <a:t>From the plot we can now say that it follows the normality assumption.</a:t>
            </a:r>
          </a:p>
          <a:p>
            <a:pPr>
              <a:buClr>
                <a:srgbClr val="FFC000"/>
              </a:buClr>
              <a:buFont typeface="Courier New" panose="02070309020205020404" pitchFamily="49" charset="0"/>
              <a:buChar char="o"/>
            </a:pPr>
            <a:endParaRPr lang="en-US" sz="2000" dirty="0">
              <a:latin typeface="Georgia" panose="02040502050405020303" pitchFamily="18" charset="0"/>
              <a:ea typeface="Calibri"/>
              <a:cs typeface="Calibri" panose="020F0502020204030204"/>
            </a:endParaRPr>
          </a:p>
          <a:p>
            <a:pPr>
              <a:buClr>
                <a:srgbClr val="FFC000"/>
              </a:buClr>
              <a:buFont typeface="Courier New" panose="02070309020205020404" pitchFamily="49" charset="0"/>
              <a:buChar char="o"/>
            </a:pPr>
            <a:r>
              <a:rPr lang="en-US" sz="2000" dirty="0">
                <a:latin typeface="Georgia" panose="02040502050405020303" pitchFamily="18" charset="0"/>
                <a:cs typeface="Calibri"/>
              </a:rPr>
              <a:t>The spread/dispersion of residuals is more relatively consistent</a:t>
            </a:r>
          </a:p>
          <a:p>
            <a:pPr>
              <a:buClr>
                <a:srgbClr val="FFC000"/>
              </a:buClr>
              <a:buFont typeface="Courier New" panose="02070309020205020404" pitchFamily="49" charset="0"/>
              <a:buChar char="o"/>
            </a:pPr>
            <a:r>
              <a:rPr lang="en-US" sz="2000" b="0" dirty="0">
                <a:solidFill>
                  <a:srgbClr val="000000"/>
                </a:solidFill>
                <a:effectLst/>
                <a:latin typeface="Georgia" panose="02040502050405020303" pitchFamily="18" charset="0"/>
              </a:rPr>
              <a:t>We have a close to perfect goodness of fit.</a:t>
            </a:r>
          </a:p>
        </p:txBody>
      </p:sp>
      <p:sp>
        <p:nvSpPr>
          <p:cNvPr id="43" name="Rectangle 42">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048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576B23-CE82-2901-BC15-329BA0EF5EC6}"/>
              </a:ext>
            </a:extLst>
          </p:cNvPr>
          <p:cNvSpPr>
            <a:spLocks noGrp="1"/>
          </p:cNvSpPr>
          <p:nvPr>
            <p:ph type="title"/>
          </p:nvPr>
        </p:nvSpPr>
        <p:spPr>
          <a:xfrm>
            <a:off x="572493" y="858129"/>
            <a:ext cx="5096787" cy="611754"/>
          </a:xfrm>
          <a:ln>
            <a:solidFill>
              <a:srgbClr val="FFC000"/>
            </a:solidFill>
          </a:ln>
        </p:spPr>
        <p:txBody>
          <a:bodyPr anchor="b">
            <a:normAutofit/>
          </a:bodyPr>
          <a:lstStyle/>
          <a:p>
            <a:r>
              <a:rPr lang="en-US" sz="3200" dirty="0">
                <a:latin typeface="Georgia" panose="02040502050405020303" pitchFamily="18" charset="0"/>
                <a:ea typeface="+mj-lt"/>
                <a:cs typeface="+mj-lt"/>
              </a:rPr>
              <a:t>MODEL EVALUATION</a:t>
            </a:r>
            <a:endParaRPr lang="en-US" sz="3200" dirty="0">
              <a:latin typeface="Georgia" panose="02040502050405020303" pitchFamily="18" charset="0"/>
              <a:cs typeface="Calibri Light"/>
            </a:endParaRPr>
          </a:p>
        </p:txBody>
      </p:sp>
      <p:sp>
        <p:nvSpPr>
          <p:cNvPr id="4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5082581F-2E2F-795E-AD8D-578A7BA7251B}"/>
              </a:ext>
            </a:extLst>
          </p:cNvPr>
          <p:cNvSpPr>
            <a:spLocks noGrp="1"/>
          </p:cNvSpPr>
          <p:nvPr>
            <p:ph idx="1"/>
          </p:nvPr>
        </p:nvSpPr>
        <p:spPr>
          <a:xfrm>
            <a:off x="572493" y="2280372"/>
            <a:ext cx="6405082" cy="4059936"/>
          </a:xfrm>
          <a:ln>
            <a:solidFill>
              <a:srgbClr val="FFC000"/>
            </a:solidFill>
          </a:ln>
        </p:spPr>
        <p:txBody>
          <a:bodyPr vert="horz" lIns="91440" tIns="45720" rIns="91440" bIns="45720" rtlCol="0" anchor="t">
            <a:noAutofit/>
          </a:bodyPr>
          <a:lstStyle/>
          <a:p>
            <a:pPr>
              <a:buClr>
                <a:srgbClr val="FFC000"/>
              </a:buClr>
              <a:buFont typeface="Courier New" panose="02070309020205020404" pitchFamily="49" charset="0"/>
              <a:buChar char="o"/>
            </a:pPr>
            <a:r>
              <a:rPr lang="en-US" sz="2000" b="0" dirty="0">
                <a:solidFill>
                  <a:srgbClr val="000000"/>
                </a:solidFill>
                <a:effectLst/>
                <a:latin typeface="Georgia" panose="02040502050405020303" pitchFamily="18" charset="0"/>
              </a:rPr>
              <a:t>Our r-squared of about 76% explains the variance in price. This shows that a larger proportion of the variability in price is accounted for by the predictor variables.</a:t>
            </a:r>
          </a:p>
          <a:p>
            <a:pPr marL="0" indent="0">
              <a:buClr>
                <a:srgbClr val="FFC000"/>
              </a:buClr>
              <a:buNone/>
            </a:pPr>
            <a:r>
              <a:rPr lang="en-US" sz="2000" b="0" dirty="0">
                <a:solidFill>
                  <a:srgbClr val="000000"/>
                </a:solidFill>
                <a:effectLst/>
                <a:latin typeface="Georgia" panose="02040502050405020303" pitchFamily="18" charset="0"/>
              </a:rPr>
              <a:t> </a:t>
            </a:r>
          </a:p>
          <a:p>
            <a:pPr>
              <a:buClr>
                <a:srgbClr val="FFC000"/>
              </a:buClr>
              <a:buFont typeface="Courier New" panose="02070309020205020404" pitchFamily="49" charset="0"/>
              <a:buChar char="o"/>
            </a:pPr>
            <a:r>
              <a:rPr lang="en-US" sz="2000" b="0" dirty="0">
                <a:solidFill>
                  <a:srgbClr val="000000"/>
                </a:solidFill>
                <a:effectLst/>
                <a:latin typeface="Georgia" panose="02040502050405020303" pitchFamily="18" charset="0"/>
              </a:rPr>
              <a:t>Our Mean Absolute Error, Mean squared Error and Root Mean Squared error of approximately 0.2, 0.1  and 0.3  is low meaning  that our model performance is good.</a:t>
            </a:r>
          </a:p>
        </p:txBody>
      </p:sp>
      <p:pic>
        <p:nvPicPr>
          <p:cNvPr id="22" name="Picture 21" descr="Graph on document with pen">
            <a:extLst>
              <a:ext uri="{FF2B5EF4-FFF2-40B4-BE49-F238E27FC236}">
                <a16:creationId xmlns:a16="http://schemas.microsoft.com/office/drawing/2014/main" id="{67AA2772-7180-5168-13D5-FF6BA6339908}"/>
              </a:ext>
            </a:extLst>
          </p:cNvPr>
          <p:cNvPicPr>
            <a:picLocks noChangeAspect="1"/>
          </p:cNvPicPr>
          <p:nvPr/>
        </p:nvPicPr>
        <p:blipFill rotWithShape="1">
          <a:blip r:embed="rId2"/>
          <a:srcRect l="24666" r="11118" b="2"/>
          <a:stretch/>
        </p:blipFill>
        <p:spPr>
          <a:xfrm>
            <a:off x="7675658" y="2093976"/>
            <a:ext cx="3941064" cy="4096512"/>
          </a:xfrm>
          <a:prstGeom prst="rect">
            <a:avLst/>
          </a:prstGeom>
        </p:spPr>
      </p:pic>
    </p:spTree>
    <p:extLst>
      <p:ext uri="{BB962C8B-B14F-4D97-AF65-F5344CB8AC3E}">
        <p14:creationId xmlns:p14="http://schemas.microsoft.com/office/powerpoint/2010/main" val="4000436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62B6ED-5617-7EDB-E971-B14F1C152F3A}"/>
              </a:ext>
            </a:extLst>
          </p:cNvPr>
          <p:cNvSpPr>
            <a:spLocks noGrp="1"/>
          </p:cNvSpPr>
          <p:nvPr>
            <p:ph type="title"/>
          </p:nvPr>
        </p:nvSpPr>
        <p:spPr>
          <a:xfrm>
            <a:off x="5297762" y="1505242"/>
            <a:ext cx="3930644" cy="607021"/>
          </a:xfrm>
          <a:ln>
            <a:solidFill>
              <a:srgbClr val="FFC000"/>
            </a:solidFill>
          </a:ln>
        </p:spPr>
        <p:txBody>
          <a:bodyPr anchor="b">
            <a:normAutofit/>
          </a:bodyPr>
          <a:lstStyle/>
          <a:p>
            <a:r>
              <a:rPr lang="en-US" sz="3200" b="1" dirty="0">
                <a:latin typeface="Georgia" panose="02040502050405020303" pitchFamily="18" charset="0"/>
                <a:ea typeface="+mj-lt"/>
                <a:cs typeface="+mj-lt"/>
              </a:rPr>
              <a:t>Data Limitation</a:t>
            </a:r>
            <a:endParaRPr lang="en-US" sz="3200" b="1" dirty="0">
              <a:latin typeface="Georgia" panose="02040502050405020303" pitchFamily="18" charset="0"/>
            </a:endParaRPr>
          </a:p>
        </p:txBody>
      </p:sp>
      <p:pic>
        <p:nvPicPr>
          <p:cNvPr id="32" name="Picture 15" descr="Stock exchange numbers">
            <a:extLst>
              <a:ext uri="{FF2B5EF4-FFF2-40B4-BE49-F238E27FC236}">
                <a16:creationId xmlns:a16="http://schemas.microsoft.com/office/drawing/2014/main" id="{4B6098AD-6ED7-6A21-1F40-1A73D46A19F3}"/>
              </a:ext>
            </a:extLst>
          </p:cNvPr>
          <p:cNvPicPr>
            <a:picLocks noChangeAspect="1"/>
          </p:cNvPicPr>
          <p:nvPr/>
        </p:nvPicPr>
        <p:blipFill rotWithShape="1">
          <a:blip r:embed="rId2"/>
          <a:srcRect l="26465" r="2820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40"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1F9553-EDAA-2F16-0644-E38B392D65D5}"/>
              </a:ext>
            </a:extLst>
          </p:cNvPr>
          <p:cNvSpPr>
            <a:spLocks noGrp="1"/>
          </p:cNvSpPr>
          <p:nvPr>
            <p:ph idx="1"/>
          </p:nvPr>
        </p:nvSpPr>
        <p:spPr>
          <a:xfrm>
            <a:off x="5078437" y="2706624"/>
            <a:ext cx="5781821" cy="2944368"/>
          </a:xfrm>
          <a:ln>
            <a:solidFill>
              <a:srgbClr val="FFC000"/>
            </a:solidFill>
          </a:ln>
        </p:spPr>
        <p:txBody>
          <a:bodyPr vert="horz" lIns="91440" tIns="45720" rIns="91440" bIns="45720" rtlCol="0" anchor="t">
            <a:normAutofit/>
          </a:bodyPr>
          <a:lstStyle/>
          <a:p>
            <a:r>
              <a:rPr lang="en-US" sz="2400" dirty="0">
                <a:ea typeface="+mn-lt"/>
                <a:cs typeface="+mn-lt"/>
              </a:rPr>
              <a:t>Data is only from 2014 to 2015. </a:t>
            </a:r>
            <a:endParaRPr lang="en-US" sz="2400" dirty="0">
              <a:ea typeface="Calibri" panose="020F0502020204030204"/>
              <a:cs typeface="Calibri" panose="020F0502020204030204"/>
            </a:endParaRPr>
          </a:p>
          <a:p>
            <a:r>
              <a:rPr lang="en-US" sz="2400" dirty="0">
                <a:ea typeface="+mn-lt"/>
                <a:cs typeface="+mn-lt"/>
              </a:rPr>
              <a:t>Models to predict future sales price would need to be updated with newer data.</a:t>
            </a:r>
            <a:endParaRPr lang="en-US" sz="2400" dirty="0">
              <a:ea typeface="Calibri"/>
              <a:cs typeface="Calibri"/>
            </a:endParaRPr>
          </a:p>
          <a:p>
            <a:r>
              <a:rPr lang="en-US" sz="2400" dirty="0">
                <a:ea typeface="+mn-lt"/>
                <a:cs typeface="+mn-lt"/>
              </a:rPr>
              <a:t>Some data might be missing requiring us to make assumptions that might affect our model performance</a:t>
            </a:r>
            <a:endParaRPr lang="en-US" sz="2400" dirty="0">
              <a:ea typeface="Calibri"/>
              <a:cs typeface="Calibri"/>
            </a:endParaRPr>
          </a:p>
        </p:txBody>
      </p:sp>
    </p:spTree>
    <p:extLst>
      <p:ext uri="{BB962C8B-B14F-4D97-AF65-F5344CB8AC3E}">
        <p14:creationId xmlns:p14="http://schemas.microsoft.com/office/powerpoint/2010/main" val="804791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FA072CC-96AA-6EC4-5EA4-55AA149B4359}"/>
              </a:ext>
            </a:extLst>
          </p:cNvPr>
          <p:cNvSpPr>
            <a:spLocks noGrp="1"/>
          </p:cNvSpPr>
          <p:nvPr>
            <p:ph type="title"/>
          </p:nvPr>
        </p:nvSpPr>
        <p:spPr>
          <a:xfrm>
            <a:off x="1448361" y="381212"/>
            <a:ext cx="3311769" cy="716068"/>
          </a:xfrm>
          <a:ln>
            <a:solidFill>
              <a:srgbClr val="FFC000"/>
            </a:solidFill>
          </a:ln>
        </p:spPr>
        <p:txBody>
          <a:bodyPr>
            <a:normAutofit/>
          </a:bodyPr>
          <a:lstStyle/>
          <a:p>
            <a:r>
              <a:rPr lang="en-US" sz="3200" dirty="0">
                <a:latin typeface="Georgia" panose="02040502050405020303" pitchFamily="18" charset="0"/>
                <a:ea typeface="+mj-lt"/>
                <a:cs typeface="+mj-lt"/>
              </a:rPr>
              <a:t>CONCLUSIONS</a:t>
            </a:r>
            <a:endParaRPr lang="en-US" sz="3200" dirty="0">
              <a:latin typeface="Georgia" panose="02040502050405020303" pitchFamily="18" charset="0"/>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11BE5D60-C597-BF91-0396-4FC09C8BEB17}"/>
              </a:ext>
            </a:extLst>
          </p:cNvPr>
          <p:cNvSpPr>
            <a:spLocks noGrp="1"/>
          </p:cNvSpPr>
          <p:nvPr>
            <p:ph idx="1"/>
          </p:nvPr>
        </p:nvSpPr>
        <p:spPr>
          <a:xfrm>
            <a:off x="690127" y="1313386"/>
            <a:ext cx="5532432" cy="5152193"/>
          </a:xfrm>
          <a:ln>
            <a:solidFill>
              <a:srgbClr val="FFC000"/>
            </a:solidFill>
          </a:ln>
        </p:spPr>
        <p:txBody>
          <a:bodyPr vert="horz" lIns="91440" tIns="45720" rIns="91440" bIns="45720" rtlCol="0">
            <a:noAutofit/>
          </a:bodyPr>
          <a:lstStyle/>
          <a:p>
            <a:pPr algn="l">
              <a:buClr>
                <a:srgbClr val="FFC000"/>
              </a:buClr>
              <a:buFont typeface="Courier New" panose="02070309020205020404" pitchFamily="49" charset="0"/>
              <a:buChar char="o"/>
            </a:pPr>
            <a:r>
              <a:rPr lang="en-US" sz="1800" b="0" i="0" dirty="0">
                <a:solidFill>
                  <a:srgbClr val="212121"/>
                </a:solidFill>
                <a:effectLst/>
                <a:latin typeface="Georgia" panose="02040502050405020303" pitchFamily="18" charset="0"/>
              </a:rPr>
              <a:t>Square foot of living, grade, square foot above, bathrooms and view are the top 5 factors showing very high influence in the price of a house.</a:t>
            </a:r>
          </a:p>
          <a:p>
            <a:pPr algn="l">
              <a:buClr>
                <a:srgbClr val="FFC000"/>
              </a:buClr>
              <a:buFont typeface="Courier New" panose="02070309020205020404" pitchFamily="49" charset="0"/>
              <a:buChar char="o"/>
            </a:pPr>
            <a:endParaRPr lang="en-US" sz="1800" b="0" i="0" dirty="0">
              <a:solidFill>
                <a:srgbClr val="212121"/>
              </a:solidFill>
              <a:effectLst/>
              <a:latin typeface="Georgia" panose="02040502050405020303" pitchFamily="18" charset="0"/>
            </a:endParaRPr>
          </a:p>
          <a:p>
            <a:pPr algn="l">
              <a:buClr>
                <a:srgbClr val="FFC000"/>
              </a:buClr>
              <a:buFont typeface="Courier New" panose="02070309020205020404" pitchFamily="49" charset="0"/>
              <a:buChar char="o"/>
            </a:pPr>
            <a:r>
              <a:rPr lang="en-US" sz="1800" b="0" i="0" dirty="0">
                <a:solidFill>
                  <a:srgbClr val="212121"/>
                </a:solidFill>
                <a:effectLst/>
                <a:latin typeface="Georgia" panose="02040502050405020303" pitchFamily="18" charset="0"/>
              </a:rPr>
              <a:t>The higher the house grade, the more price it fetches. </a:t>
            </a:r>
            <a:r>
              <a:rPr lang="en-US" sz="1800" dirty="0">
                <a:solidFill>
                  <a:srgbClr val="212121"/>
                </a:solidFill>
                <a:latin typeface="Georgia" panose="02040502050405020303" pitchFamily="18" charset="0"/>
              </a:rPr>
              <a:t>H</a:t>
            </a:r>
            <a:r>
              <a:rPr lang="en-US" sz="1800" b="0" i="0" dirty="0">
                <a:solidFill>
                  <a:srgbClr val="212121"/>
                </a:solidFill>
                <a:effectLst/>
                <a:latin typeface="Georgia" panose="02040502050405020303" pitchFamily="18" charset="0"/>
              </a:rPr>
              <a:t>ouses with average condition and above tend to fetch high prices. This could be because of  several factors e.g. a house with average condition and above could have been renovated, recently build or have a higher square foot of living. </a:t>
            </a:r>
          </a:p>
          <a:p>
            <a:pPr algn="l">
              <a:buClr>
                <a:srgbClr val="FFC000"/>
              </a:buClr>
              <a:buFont typeface="Courier New" panose="02070309020205020404" pitchFamily="49" charset="0"/>
              <a:buChar char="o"/>
            </a:pPr>
            <a:endParaRPr lang="en-US" sz="1800" b="0" i="0" dirty="0">
              <a:solidFill>
                <a:srgbClr val="212121"/>
              </a:solidFill>
              <a:effectLst/>
              <a:latin typeface="Georgia" panose="02040502050405020303" pitchFamily="18" charset="0"/>
            </a:endParaRPr>
          </a:p>
          <a:p>
            <a:pPr algn="l">
              <a:buClr>
                <a:srgbClr val="FFC000"/>
              </a:buClr>
              <a:buFont typeface="Courier New" panose="02070309020205020404" pitchFamily="49" charset="0"/>
              <a:buChar char="o"/>
            </a:pPr>
            <a:r>
              <a:rPr lang="en-US" sz="1800" b="0" i="0" dirty="0">
                <a:solidFill>
                  <a:srgbClr val="212121"/>
                </a:solidFill>
                <a:effectLst/>
                <a:latin typeface="Georgia" panose="02040502050405020303" pitchFamily="18" charset="0"/>
              </a:rPr>
              <a:t>From our analysis we can almost conclusively say that renovations have increased the quality of the house thereby increasing in price.</a:t>
            </a:r>
          </a:p>
        </p:txBody>
      </p:sp>
      <p:pic>
        <p:nvPicPr>
          <p:cNvPr id="5" name="Picture 4" descr="Figures of houses in different position and sizes">
            <a:extLst>
              <a:ext uri="{FF2B5EF4-FFF2-40B4-BE49-F238E27FC236}">
                <a16:creationId xmlns:a16="http://schemas.microsoft.com/office/drawing/2014/main" id="{2CDF4497-7950-F4AB-8447-797A3E29209E}"/>
              </a:ext>
            </a:extLst>
          </p:cNvPr>
          <p:cNvPicPr>
            <a:picLocks noChangeAspect="1"/>
          </p:cNvPicPr>
          <p:nvPr/>
        </p:nvPicPr>
        <p:blipFill rotWithShape="1">
          <a:blip r:embed="rId2"/>
          <a:srcRect l="13346" r="30405"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43"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9230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DBF2F9D-983F-4E90-827D-5A23216DE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2BC813-F0FD-7E65-ED5A-790A8746734F}"/>
              </a:ext>
            </a:extLst>
          </p:cNvPr>
          <p:cNvSpPr>
            <a:spLocks noGrp="1"/>
          </p:cNvSpPr>
          <p:nvPr>
            <p:ph type="title"/>
          </p:nvPr>
        </p:nvSpPr>
        <p:spPr>
          <a:xfrm>
            <a:off x="5818481" y="837005"/>
            <a:ext cx="4901215" cy="634080"/>
          </a:xfrm>
          <a:ln>
            <a:solidFill>
              <a:srgbClr val="FFC000"/>
            </a:solidFill>
          </a:ln>
        </p:spPr>
        <p:txBody>
          <a:bodyPr anchor="b">
            <a:normAutofit/>
          </a:bodyPr>
          <a:lstStyle/>
          <a:p>
            <a:r>
              <a:rPr lang="en-US" sz="3200" dirty="0">
                <a:latin typeface="Georgia" panose="02040502050405020303" pitchFamily="18" charset="0"/>
                <a:ea typeface="+mj-lt"/>
                <a:cs typeface="+mj-lt"/>
              </a:rPr>
              <a:t>RECOMMENDATIONS</a:t>
            </a:r>
            <a:endParaRPr lang="en-US" sz="3200" dirty="0">
              <a:latin typeface="Georgia" panose="02040502050405020303" pitchFamily="18" charset="0"/>
              <a:ea typeface="Calibri Light"/>
              <a:cs typeface="Calibri Light"/>
            </a:endParaRPr>
          </a:p>
        </p:txBody>
      </p:sp>
      <p:sp>
        <p:nvSpPr>
          <p:cNvPr id="25"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960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7"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6116"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29"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2748"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pic>
        <p:nvPicPr>
          <p:cNvPr id="5" name="Picture 4" descr="Houses in a subdivision">
            <a:extLst>
              <a:ext uri="{FF2B5EF4-FFF2-40B4-BE49-F238E27FC236}">
                <a16:creationId xmlns:a16="http://schemas.microsoft.com/office/drawing/2014/main" id="{D469B419-5AF0-E063-A0AA-31EE4E2C9FA5}"/>
              </a:ext>
            </a:extLst>
          </p:cNvPr>
          <p:cNvPicPr>
            <a:picLocks noChangeAspect="1"/>
          </p:cNvPicPr>
          <p:nvPr/>
        </p:nvPicPr>
        <p:blipFill rotWithShape="1">
          <a:blip r:embed="rId2"/>
          <a:srcRect l="23223" r="10028" b="2"/>
          <a:stretch/>
        </p:blipFill>
        <p:spPr>
          <a:xfrm>
            <a:off x="355242" y="1389654"/>
            <a:ext cx="4302904" cy="4302904"/>
          </a:xfrm>
          <a:custGeom>
            <a:avLst/>
            <a:gdLst/>
            <a:ahLst/>
            <a:cxnLst/>
            <a:rect l="l" t="t" r="r" b="b"/>
            <a:pathLst>
              <a:path w="2242226" h="2242226">
                <a:moveTo>
                  <a:pt x="1121113" y="0"/>
                </a:moveTo>
                <a:cubicBezTo>
                  <a:pt x="1740287" y="0"/>
                  <a:pt x="2242226" y="501939"/>
                  <a:pt x="2242226" y="1121113"/>
                </a:cubicBezTo>
                <a:cubicBezTo>
                  <a:pt x="2242226" y="1740287"/>
                  <a:pt x="1740287" y="2242226"/>
                  <a:pt x="1121113" y="2242226"/>
                </a:cubicBezTo>
                <a:cubicBezTo>
                  <a:pt x="501939" y="2242226"/>
                  <a:pt x="0" y="1740287"/>
                  <a:pt x="0" y="1121113"/>
                </a:cubicBezTo>
                <a:cubicBezTo>
                  <a:pt x="0" y="501939"/>
                  <a:pt x="501939" y="0"/>
                  <a:pt x="1121113" y="0"/>
                </a:cubicBezTo>
                <a:close/>
              </a:path>
            </a:pathLst>
          </a:custGeom>
        </p:spPr>
      </p:pic>
      <p:sp>
        <p:nvSpPr>
          <p:cNvPr id="3" name="Content Placeholder 2">
            <a:extLst>
              <a:ext uri="{FF2B5EF4-FFF2-40B4-BE49-F238E27FC236}">
                <a16:creationId xmlns:a16="http://schemas.microsoft.com/office/drawing/2014/main" id="{8C0C09F7-2FBD-B2FD-AD64-F86E52CE0D1B}"/>
              </a:ext>
            </a:extLst>
          </p:cNvPr>
          <p:cNvSpPr>
            <a:spLocks noGrp="1"/>
          </p:cNvSpPr>
          <p:nvPr>
            <p:ph idx="1"/>
          </p:nvPr>
        </p:nvSpPr>
        <p:spPr>
          <a:xfrm>
            <a:off x="4762646" y="1718089"/>
            <a:ext cx="6450012" cy="4710846"/>
          </a:xfrm>
          <a:ln>
            <a:solidFill>
              <a:srgbClr val="FFC000"/>
            </a:solidFill>
          </a:ln>
        </p:spPr>
        <p:txBody>
          <a:bodyPr vert="horz" lIns="91440" tIns="45720" rIns="91440" bIns="45720" rtlCol="0" anchor="t">
            <a:noAutofit/>
          </a:bodyPr>
          <a:lstStyle/>
          <a:p>
            <a:pPr>
              <a:buClr>
                <a:srgbClr val="FFC000"/>
              </a:buClr>
              <a:buFont typeface="Courier New" panose="02070309020205020404" pitchFamily="49" charset="0"/>
              <a:buChar char="o"/>
            </a:pPr>
            <a:r>
              <a:rPr lang="en-US" sz="2400" dirty="0">
                <a:solidFill>
                  <a:schemeClr val="tx1">
                    <a:alpha val="80000"/>
                  </a:schemeClr>
                </a:solidFill>
                <a:ea typeface="+mn-lt"/>
                <a:cs typeface="+mn-lt"/>
              </a:rPr>
              <a:t>Encourage renovations to improve the overall condition and raise the property's grade as this has a great impact on the value of a house.  </a:t>
            </a:r>
            <a:endParaRPr lang="en-US" sz="2400" dirty="0">
              <a:solidFill>
                <a:schemeClr val="tx1">
                  <a:alpha val="80000"/>
                </a:schemeClr>
              </a:solidFill>
              <a:ea typeface="Calibri" panose="020F0502020204030204"/>
              <a:cs typeface="Calibri" panose="020F0502020204030204"/>
            </a:endParaRPr>
          </a:p>
          <a:p>
            <a:pPr>
              <a:buClr>
                <a:srgbClr val="FFC000"/>
              </a:buClr>
              <a:buFont typeface="Courier New" panose="02070309020205020404" pitchFamily="49" charset="0"/>
              <a:buChar char="o"/>
            </a:pPr>
            <a:r>
              <a:rPr lang="en-US" sz="2400" dirty="0">
                <a:solidFill>
                  <a:schemeClr val="tx1">
                    <a:alpha val="80000"/>
                  </a:schemeClr>
                </a:solidFill>
                <a:ea typeface="+mn-lt"/>
                <a:cs typeface="+mn-lt"/>
              </a:rPr>
              <a:t>Highlight the significant impact of square footage of living space on house prices and use this information to justify higher listing prices for properties with more extensive square footage.  </a:t>
            </a:r>
            <a:endParaRPr lang="en-US" sz="2400" dirty="0">
              <a:solidFill>
                <a:schemeClr val="tx1">
                  <a:alpha val="80000"/>
                </a:schemeClr>
              </a:solidFill>
              <a:ea typeface="Calibri"/>
              <a:cs typeface="Calibri"/>
            </a:endParaRPr>
          </a:p>
          <a:p>
            <a:pPr>
              <a:buClr>
                <a:srgbClr val="FFC000"/>
              </a:buClr>
              <a:buFont typeface="Courier New" panose="02070309020205020404" pitchFamily="49" charset="0"/>
              <a:buChar char="o"/>
            </a:pPr>
            <a:r>
              <a:rPr lang="en-US" sz="2400" dirty="0">
                <a:solidFill>
                  <a:schemeClr val="tx1">
                    <a:alpha val="80000"/>
                  </a:schemeClr>
                </a:solidFill>
                <a:ea typeface="+mn-lt"/>
                <a:cs typeface="+mn-lt"/>
              </a:rPr>
              <a:t>The number of bathrooms and bedrooms also have a positive correlation with the value of a house. Therefore, during renovation adding a bedroom would increase the value of the house.</a:t>
            </a:r>
            <a:endParaRPr lang="en-US" sz="2400" dirty="0">
              <a:solidFill>
                <a:schemeClr val="tx1">
                  <a:alpha val="80000"/>
                </a:schemeClr>
              </a:solidFill>
              <a:ea typeface="Calibri"/>
              <a:cs typeface="Calibri"/>
            </a:endParaRPr>
          </a:p>
        </p:txBody>
      </p:sp>
      <p:cxnSp>
        <p:nvCxnSpPr>
          <p:cNvPr id="31"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68377"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037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12">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121CD58-99A1-BA82-9A38-1E385DDE83E1}"/>
              </a:ext>
            </a:extLst>
          </p:cNvPr>
          <p:cNvSpPr>
            <a:spLocks noGrp="1"/>
          </p:cNvSpPr>
          <p:nvPr>
            <p:ph type="title"/>
          </p:nvPr>
        </p:nvSpPr>
        <p:spPr>
          <a:xfrm>
            <a:off x="1266091" y="375858"/>
            <a:ext cx="4210141" cy="769564"/>
          </a:xfrm>
          <a:ln>
            <a:solidFill>
              <a:srgbClr val="FFC000"/>
            </a:solidFill>
          </a:ln>
        </p:spPr>
        <p:txBody>
          <a:bodyPr>
            <a:normAutofit/>
          </a:bodyPr>
          <a:lstStyle/>
          <a:p>
            <a:pPr algn="ctr"/>
            <a:r>
              <a:rPr lang="en-US" sz="3200" b="1" dirty="0">
                <a:latin typeface="Georgia" panose="02040502050405020303" pitchFamily="18" charset="0"/>
                <a:ea typeface="+mj-lt"/>
                <a:cs typeface="+mj-lt"/>
              </a:rPr>
              <a:t>NEXT STEPS</a:t>
            </a:r>
            <a:endParaRPr lang="en-US" sz="3200" b="1" dirty="0">
              <a:latin typeface="Georgia" panose="02040502050405020303" pitchFamily="18" charset="0"/>
              <a:cs typeface="Calibri Light"/>
            </a:endParaRPr>
          </a:p>
        </p:txBody>
      </p:sp>
      <p:sp>
        <p:nvSpPr>
          <p:cNvPr id="3" name="Content Placeholder 2">
            <a:extLst>
              <a:ext uri="{FF2B5EF4-FFF2-40B4-BE49-F238E27FC236}">
                <a16:creationId xmlns:a16="http://schemas.microsoft.com/office/drawing/2014/main" id="{8577469B-CCD1-0173-7817-BE248489035A}"/>
              </a:ext>
            </a:extLst>
          </p:cNvPr>
          <p:cNvSpPr>
            <a:spLocks noGrp="1"/>
          </p:cNvSpPr>
          <p:nvPr>
            <p:ph idx="1"/>
          </p:nvPr>
        </p:nvSpPr>
        <p:spPr>
          <a:xfrm>
            <a:off x="441102" y="1310471"/>
            <a:ext cx="6477332" cy="5145534"/>
          </a:xfrm>
          <a:ln>
            <a:solidFill>
              <a:srgbClr val="FFC000"/>
            </a:solidFill>
          </a:ln>
        </p:spPr>
        <p:txBody>
          <a:bodyPr vert="horz" lIns="91440" tIns="45720" rIns="91440" bIns="45720" rtlCol="0" anchor="t">
            <a:noAutofit/>
          </a:bodyPr>
          <a:lstStyle/>
          <a:p>
            <a:pPr>
              <a:lnSpc>
                <a:spcPct val="100000"/>
              </a:lnSpc>
              <a:buClr>
                <a:srgbClr val="FFC000"/>
              </a:buClr>
              <a:buFont typeface="Courier New" panose="02070309020205020404" pitchFamily="49" charset="0"/>
              <a:buChar char="o"/>
            </a:pPr>
            <a:r>
              <a:rPr lang="en-US" sz="2000" dirty="0">
                <a:latin typeface="Georgia" panose="02040502050405020303" pitchFamily="18" charset="0"/>
                <a:ea typeface="+mn-lt"/>
                <a:cs typeface="+mn-lt"/>
              </a:rPr>
              <a:t>While the model provides insights into specific variables, it is important to consider broader market trends and factors influencing real estate prices. Keep track of market conditions, economic indicators, and buyer preferences to provide clients with up-to-date and accurate data </a:t>
            </a:r>
          </a:p>
          <a:p>
            <a:pPr>
              <a:lnSpc>
                <a:spcPct val="100000"/>
              </a:lnSpc>
              <a:buClr>
                <a:srgbClr val="FFC000"/>
              </a:buClr>
              <a:buFont typeface="Courier New" panose="02070309020205020404" pitchFamily="49" charset="0"/>
              <a:buChar char="o"/>
            </a:pPr>
            <a:endParaRPr lang="en-US" sz="2000" dirty="0">
              <a:latin typeface="Georgia" panose="02040502050405020303" pitchFamily="18" charset="0"/>
              <a:ea typeface="Calibri" panose="020F0502020204030204"/>
              <a:cs typeface="Calibri" panose="020F0502020204030204"/>
            </a:endParaRPr>
          </a:p>
          <a:p>
            <a:pPr>
              <a:lnSpc>
                <a:spcPct val="100000"/>
              </a:lnSpc>
              <a:buClr>
                <a:srgbClr val="FFC000"/>
              </a:buClr>
              <a:buFont typeface="Courier New" panose="02070309020205020404" pitchFamily="49" charset="0"/>
              <a:buChar char="o"/>
            </a:pPr>
            <a:r>
              <a:rPr lang="en-US" sz="2000" dirty="0">
                <a:latin typeface="Georgia" panose="02040502050405020303" pitchFamily="18" charset="0"/>
                <a:ea typeface="+mn-lt"/>
                <a:cs typeface="+mn-lt"/>
              </a:rPr>
              <a:t>Continuously Refine and Validate the Model: Understand the limitations and assumptions of the model and its applicability to specific markets, and update while refining the model based on new data and local market knowledge to improve its accuracy and relevance.</a:t>
            </a:r>
            <a:endParaRPr lang="en-US" sz="2000" dirty="0">
              <a:latin typeface="Georgia" panose="02040502050405020303" pitchFamily="18" charset="0"/>
              <a:ea typeface="Calibri"/>
              <a:cs typeface="Calibri"/>
            </a:endParaRPr>
          </a:p>
          <a:p>
            <a:pPr>
              <a:lnSpc>
                <a:spcPct val="100000"/>
              </a:lnSpc>
            </a:pPr>
            <a:endParaRPr lang="en-US" sz="2000" dirty="0">
              <a:latin typeface="Georgia" panose="02040502050405020303" pitchFamily="18" charset="0"/>
              <a:ea typeface="Calibri"/>
              <a:cs typeface="Calibri"/>
            </a:endParaRPr>
          </a:p>
        </p:txBody>
      </p:sp>
      <p:pic>
        <p:nvPicPr>
          <p:cNvPr id="8" name="Picture 4" descr="Angled shot of pen on a graph">
            <a:extLst>
              <a:ext uri="{FF2B5EF4-FFF2-40B4-BE49-F238E27FC236}">
                <a16:creationId xmlns:a16="http://schemas.microsoft.com/office/drawing/2014/main" id="{1BD3F931-6A26-4AC0-DF2C-F47582DB003A}"/>
              </a:ext>
            </a:extLst>
          </p:cNvPr>
          <p:cNvPicPr>
            <a:picLocks noChangeAspect="1"/>
          </p:cNvPicPr>
          <p:nvPr/>
        </p:nvPicPr>
        <p:blipFill rotWithShape="1">
          <a:blip r:embed="rId2"/>
          <a:srcRect r="33249" b="-2"/>
          <a:stretch/>
        </p:blipFill>
        <p:spPr>
          <a:xfrm>
            <a:off x="7136919" y="1466852"/>
            <a:ext cx="4381703" cy="4392436"/>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41"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6862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EE3CCD-0B82-1CB1-F681-08555D8434E4}"/>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b="1" dirty="0"/>
              <a:t>END</a:t>
            </a:r>
          </a:p>
        </p:txBody>
      </p:sp>
      <p:sp>
        <p:nvSpPr>
          <p:cNvPr id="3" name="Content Placeholder 2">
            <a:extLst>
              <a:ext uri="{FF2B5EF4-FFF2-40B4-BE49-F238E27FC236}">
                <a16:creationId xmlns:a16="http://schemas.microsoft.com/office/drawing/2014/main" id="{E4807603-DC85-D863-80F1-8089ADA5BF6E}"/>
              </a:ext>
            </a:extLst>
          </p:cNvPr>
          <p:cNvSpPr>
            <a:spLocks noGrp="1"/>
          </p:cNvSpPr>
          <p:nvPr>
            <p:ph idx="1"/>
          </p:nvPr>
        </p:nvSpPr>
        <p:spPr>
          <a:xfrm>
            <a:off x="890339" y="4636008"/>
            <a:ext cx="3734014" cy="1572768"/>
          </a:xfrm>
        </p:spPr>
        <p:txBody>
          <a:bodyPr vert="horz" lIns="91440" tIns="45720" rIns="91440" bIns="45720" rtlCol="0" anchor="t">
            <a:normAutofit/>
          </a:bodyPr>
          <a:lstStyle/>
          <a:p>
            <a:pPr marL="0" indent="0">
              <a:buNone/>
            </a:pPr>
            <a:r>
              <a:rPr lang="en-US" sz="4400" dirty="0"/>
              <a:t>THANKYOU</a:t>
            </a:r>
          </a:p>
        </p:txBody>
      </p:sp>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eckmate move on chessboard">
            <a:extLst>
              <a:ext uri="{FF2B5EF4-FFF2-40B4-BE49-F238E27FC236}">
                <a16:creationId xmlns:a16="http://schemas.microsoft.com/office/drawing/2014/main" id="{D598E96C-14ED-EFC1-B268-58DD4E4564A5}"/>
              </a:ext>
            </a:extLst>
          </p:cNvPr>
          <p:cNvPicPr>
            <a:picLocks noChangeAspect="1"/>
          </p:cNvPicPr>
          <p:nvPr/>
        </p:nvPicPr>
        <p:blipFill rotWithShape="1">
          <a:blip r:embed="rId2"/>
          <a:srcRect l="3013" r="30384" b="7"/>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83684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F79630B-0F0B-446E-A637-38FA8F61D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4">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28"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4C64C-9421-4E6C-8F15-157AAC9FCA3F}"/>
              </a:ext>
            </a:extLst>
          </p:cNvPr>
          <p:cNvSpPr>
            <a:spLocks noGrp="1"/>
          </p:cNvSpPr>
          <p:nvPr>
            <p:ph type="title"/>
          </p:nvPr>
        </p:nvSpPr>
        <p:spPr>
          <a:xfrm>
            <a:off x="889904" y="464458"/>
            <a:ext cx="2894305" cy="759432"/>
          </a:xfrm>
          <a:ln w="28575">
            <a:solidFill>
              <a:schemeClr val="accent4">
                <a:lumMod val="60000"/>
                <a:lumOff val="40000"/>
              </a:schemeClr>
            </a:solidFill>
          </a:ln>
        </p:spPr>
        <p:txBody>
          <a:bodyPr vert="horz" lIns="91440" tIns="45720" rIns="91440" bIns="45720" rtlCol="0" anchor="ctr">
            <a:normAutofit fontScale="90000"/>
          </a:bodyPr>
          <a:lstStyle/>
          <a:p>
            <a:r>
              <a:rPr lang="en-US" sz="3200" dirty="0">
                <a:latin typeface="Georgia" panose="02040502050405020303" pitchFamily="18" charset="0"/>
              </a:rPr>
              <a:t>BACKGROUND</a:t>
            </a:r>
            <a:r>
              <a:rPr lang="en-US" dirty="0"/>
              <a:t> </a:t>
            </a:r>
          </a:p>
        </p:txBody>
      </p:sp>
      <p:sp>
        <p:nvSpPr>
          <p:cNvPr id="5" name="TextBox 4">
            <a:extLst>
              <a:ext uri="{FF2B5EF4-FFF2-40B4-BE49-F238E27FC236}">
                <a16:creationId xmlns:a16="http://schemas.microsoft.com/office/drawing/2014/main" id="{1CB6F1CB-C139-4A30-9F56-E9F03E8BAF34}"/>
              </a:ext>
            </a:extLst>
          </p:cNvPr>
          <p:cNvSpPr txBox="1"/>
          <p:nvPr/>
        </p:nvSpPr>
        <p:spPr>
          <a:xfrm>
            <a:off x="281354" y="1519311"/>
            <a:ext cx="4431323" cy="5050301"/>
          </a:xfrm>
          <a:prstGeom prst="rect">
            <a:avLst/>
          </a:prstGeom>
          <a:ln>
            <a:solidFill>
              <a:schemeClr val="accent4">
                <a:lumMod val="60000"/>
                <a:lumOff val="40000"/>
              </a:schemeClr>
            </a:solidFill>
          </a:ln>
        </p:spPr>
        <p:txBody>
          <a:bodyPr vert="horz" lIns="91440" tIns="45720" rIns="91440" bIns="45720" rtlCol="0">
            <a:noAutofit/>
          </a:bodyPr>
          <a:lstStyle/>
          <a:p>
            <a:pPr marL="285750" indent="-285750">
              <a:lnSpc>
                <a:spcPct val="90000"/>
              </a:lnSpc>
              <a:spcAft>
                <a:spcPts val="600"/>
              </a:spcAft>
              <a:buClr>
                <a:schemeClr val="accent2">
                  <a:lumMod val="75000"/>
                </a:schemeClr>
              </a:buClr>
              <a:buFont typeface="Courier New" panose="02070309020205020404" pitchFamily="49" charset="0"/>
              <a:buChar char="o"/>
            </a:pPr>
            <a:r>
              <a:rPr lang="en-US" dirty="0">
                <a:latin typeface="Georgia" panose="02040502050405020303" pitchFamily="18" charset="0"/>
              </a:rPr>
              <a:t>H</a:t>
            </a:r>
            <a:r>
              <a:rPr lang="en-US" b="0" i="0" dirty="0">
                <a:effectLst/>
                <a:latin typeface="Georgia" panose="02040502050405020303" pitchFamily="18" charset="0"/>
              </a:rPr>
              <a:t>ome prices declining by  approximately </a:t>
            </a:r>
            <a:r>
              <a:rPr lang="en-US" b="1" i="0" dirty="0">
                <a:effectLst/>
                <a:latin typeface="Georgia" panose="02040502050405020303" pitchFamily="18" charset="0"/>
              </a:rPr>
              <a:t>10%</a:t>
            </a:r>
            <a:r>
              <a:rPr lang="en-US" b="0" i="0" dirty="0">
                <a:effectLst/>
                <a:latin typeface="Georgia" panose="02040502050405020303" pitchFamily="18" charset="0"/>
              </a:rPr>
              <a:t> compared to the previous year</a:t>
            </a:r>
            <a:r>
              <a:rPr lang="en-US" dirty="0">
                <a:latin typeface="Georgia" panose="02040502050405020303" pitchFamily="18" charset="0"/>
              </a:rPr>
              <a:t> due to i</a:t>
            </a:r>
            <a:r>
              <a:rPr lang="en-US" b="0" i="0" dirty="0">
                <a:effectLst/>
                <a:latin typeface="Georgia" panose="02040502050405020303" pitchFamily="18" charset="0"/>
              </a:rPr>
              <a:t>nterest rate increases </a:t>
            </a:r>
            <a:r>
              <a:rPr lang="en-US" dirty="0">
                <a:latin typeface="Georgia" panose="02040502050405020303" pitchFamily="18" charset="0"/>
              </a:rPr>
              <a:t> and e</a:t>
            </a:r>
            <a:r>
              <a:rPr lang="en-US" b="0" i="0" dirty="0">
                <a:effectLst/>
                <a:latin typeface="Georgia" panose="02040502050405020303" pitchFamily="18" charset="0"/>
              </a:rPr>
              <a:t>conomic uncertainty. </a:t>
            </a:r>
          </a:p>
          <a:p>
            <a:pPr marL="285750" indent="-285750">
              <a:lnSpc>
                <a:spcPct val="90000"/>
              </a:lnSpc>
              <a:spcAft>
                <a:spcPts val="600"/>
              </a:spcAft>
              <a:buClr>
                <a:schemeClr val="accent2">
                  <a:lumMod val="75000"/>
                </a:schemeClr>
              </a:buClr>
              <a:buFont typeface="Courier New" panose="02070309020205020404" pitchFamily="49" charset="0"/>
              <a:buChar char="o"/>
            </a:pPr>
            <a:endParaRPr lang="en-US" dirty="0">
              <a:latin typeface="Georgia" panose="02040502050405020303" pitchFamily="18" charset="0"/>
            </a:endParaRPr>
          </a:p>
          <a:p>
            <a:pPr marL="285750" indent="-285750">
              <a:lnSpc>
                <a:spcPct val="90000"/>
              </a:lnSpc>
              <a:spcAft>
                <a:spcPts val="600"/>
              </a:spcAft>
              <a:buClr>
                <a:schemeClr val="accent2">
                  <a:lumMod val="75000"/>
                </a:schemeClr>
              </a:buClr>
              <a:buFont typeface="Courier New" panose="02070309020205020404" pitchFamily="49" charset="0"/>
              <a:buChar char="o"/>
            </a:pPr>
            <a:endParaRPr lang="en-US" dirty="0">
              <a:latin typeface="Georgia" panose="02040502050405020303" pitchFamily="18" charset="0"/>
            </a:endParaRPr>
          </a:p>
          <a:p>
            <a:pPr marL="285750" indent="-285750">
              <a:lnSpc>
                <a:spcPct val="90000"/>
              </a:lnSpc>
              <a:spcAft>
                <a:spcPts val="600"/>
              </a:spcAft>
              <a:buClr>
                <a:schemeClr val="accent2">
                  <a:lumMod val="75000"/>
                </a:schemeClr>
              </a:buClr>
              <a:buFont typeface="Courier New" panose="02070309020205020404" pitchFamily="49" charset="0"/>
              <a:buChar char="o"/>
            </a:pPr>
            <a:r>
              <a:rPr lang="en-US" dirty="0">
                <a:latin typeface="Georgia" panose="02040502050405020303" pitchFamily="18" charset="0"/>
              </a:rPr>
              <a:t>Despite the drop </a:t>
            </a:r>
            <a:r>
              <a:rPr lang="en-US" b="0" i="0" dirty="0">
                <a:effectLst/>
                <a:latin typeface="Georgia" panose="02040502050405020303" pitchFamily="18" charset="0"/>
              </a:rPr>
              <a:t>housing affordability remained a challenge for many potential buyers</a:t>
            </a:r>
            <a:r>
              <a:rPr lang="en-US" dirty="0">
                <a:latin typeface="Georgia" panose="02040502050405020303" pitchFamily="18" charset="0"/>
              </a:rPr>
              <a:t> as well as </a:t>
            </a:r>
            <a:r>
              <a:rPr lang="en-US" b="0" i="0" dirty="0">
                <a:effectLst/>
                <a:latin typeface="Georgia" panose="02040502050405020303" pitchFamily="18" charset="0"/>
              </a:rPr>
              <a:t>Inventory shortages and a lack of new listings leading to increased competition among buyers. </a:t>
            </a:r>
          </a:p>
          <a:p>
            <a:pPr marL="285750" indent="-285750">
              <a:lnSpc>
                <a:spcPct val="90000"/>
              </a:lnSpc>
              <a:spcAft>
                <a:spcPts val="600"/>
              </a:spcAft>
              <a:buClr>
                <a:schemeClr val="accent2">
                  <a:lumMod val="75000"/>
                </a:schemeClr>
              </a:buClr>
              <a:buFont typeface="Courier New" panose="02070309020205020404" pitchFamily="49" charset="0"/>
              <a:buChar char="o"/>
            </a:pPr>
            <a:endParaRPr lang="en-US" dirty="0">
              <a:latin typeface="Georgia" panose="02040502050405020303" pitchFamily="18" charset="0"/>
            </a:endParaRPr>
          </a:p>
          <a:p>
            <a:pPr marL="285750" indent="-285750">
              <a:lnSpc>
                <a:spcPct val="90000"/>
              </a:lnSpc>
              <a:spcAft>
                <a:spcPts val="600"/>
              </a:spcAft>
              <a:buClr>
                <a:schemeClr val="accent2">
                  <a:lumMod val="75000"/>
                </a:schemeClr>
              </a:buClr>
              <a:buFont typeface="Courier New" panose="02070309020205020404" pitchFamily="49" charset="0"/>
              <a:buChar char="o"/>
            </a:pPr>
            <a:endParaRPr lang="en-US" b="0" i="0" dirty="0">
              <a:effectLst/>
              <a:latin typeface="Georgia" panose="02040502050405020303" pitchFamily="18" charset="0"/>
            </a:endParaRPr>
          </a:p>
          <a:p>
            <a:pPr marL="285750" indent="-285750">
              <a:lnSpc>
                <a:spcPct val="90000"/>
              </a:lnSpc>
              <a:spcAft>
                <a:spcPts val="600"/>
              </a:spcAft>
              <a:buClr>
                <a:schemeClr val="accent2">
                  <a:lumMod val="75000"/>
                </a:schemeClr>
              </a:buClr>
              <a:buFont typeface="Courier New" panose="02070309020205020404" pitchFamily="49" charset="0"/>
              <a:buChar char="o"/>
            </a:pPr>
            <a:r>
              <a:rPr lang="en-US" b="0" i="0" dirty="0">
                <a:effectLst/>
                <a:latin typeface="Georgia" panose="02040502050405020303" pitchFamily="18" charset="0"/>
              </a:rPr>
              <a:t>The number of available homes was considerably lower than the previous year, which impacted the overall sales activity in the market.</a:t>
            </a:r>
            <a:endParaRPr lang="en-US" dirty="0">
              <a:latin typeface="Georgia" panose="02040502050405020303" pitchFamily="18" charset="0"/>
            </a:endParaRPr>
          </a:p>
        </p:txBody>
      </p:sp>
      <p:pic>
        <p:nvPicPr>
          <p:cNvPr id="8" name="Picture 7">
            <a:extLst>
              <a:ext uri="{FF2B5EF4-FFF2-40B4-BE49-F238E27FC236}">
                <a16:creationId xmlns:a16="http://schemas.microsoft.com/office/drawing/2014/main" id="{0649A761-A35A-49D2-A55E-7E7CE0DB18BA}"/>
              </a:ext>
            </a:extLst>
          </p:cNvPr>
          <p:cNvPicPr>
            <a:picLocks noChangeAspect="1"/>
          </p:cNvPicPr>
          <p:nvPr/>
        </p:nvPicPr>
        <p:blipFill rotWithShape="1">
          <a:blip r:embed="rId2"/>
          <a:srcRect l="19605" r="19131" b="-1"/>
          <a:stretch/>
        </p:blipFill>
        <p:spPr>
          <a:xfrm>
            <a:off x="4948188" y="1"/>
            <a:ext cx="7243812" cy="6857999"/>
          </a:xfrm>
          <a:custGeom>
            <a:avLst/>
            <a:gdLst/>
            <a:ahLst/>
            <a:cxnLst/>
            <a:rect l="l" t="t" r="r" b="b"/>
            <a:pathLst>
              <a:path w="7243812" h="6857999">
                <a:moveTo>
                  <a:pt x="609803" y="0"/>
                </a:moveTo>
                <a:lnTo>
                  <a:pt x="1222601" y="0"/>
                </a:lnTo>
                <a:lnTo>
                  <a:pt x="1223032" y="1645"/>
                </a:lnTo>
                <a:lnTo>
                  <a:pt x="1343371" y="1645"/>
                </a:lnTo>
                <a:lnTo>
                  <a:pt x="1343665" y="0"/>
                </a:lnTo>
                <a:lnTo>
                  <a:pt x="1884172" y="0"/>
                </a:lnTo>
                <a:lnTo>
                  <a:pt x="1884280" y="1645"/>
                </a:lnTo>
                <a:lnTo>
                  <a:pt x="7243812" y="1645"/>
                </a:lnTo>
                <a:lnTo>
                  <a:pt x="7243812" y="6857999"/>
                </a:lnTo>
                <a:lnTo>
                  <a:pt x="133676" y="6857999"/>
                </a:lnTo>
                <a:lnTo>
                  <a:pt x="114609" y="6843646"/>
                </a:lnTo>
                <a:cubicBezTo>
                  <a:pt x="106811" y="6836369"/>
                  <a:pt x="103243" y="6828354"/>
                  <a:pt x="111459" y="6817746"/>
                </a:cubicBezTo>
                <a:cubicBezTo>
                  <a:pt x="93943" y="6769544"/>
                  <a:pt x="97901" y="6796071"/>
                  <a:pt x="113412" y="6759582"/>
                </a:cubicBezTo>
                <a:cubicBezTo>
                  <a:pt x="110188" y="6732087"/>
                  <a:pt x="99653" y="6727133"/>
                  <a:pt x="100729" y="6705297"/>
                </a:cubicBezTo>
                <a:cubicBezTo>
                  <a:pt x="94563" y="6675394"/>
                  <a:pt x="99792" y="6669536"/>
                  <a:pt x="87662" y="6640957"/>
                </a:cubicBezTo>
                <a:cubicBezTo>
                  <a:pt x="74199" y="6591883"/>
                  <a:pt x="82185" y="6576319"/>
                  <a:pt x="83084" y="6541313"/>
                </a:cubicBezTo>
                <a:cubicBezTo>
                  <a:pt x="82225" y="6490855"/>
                  <a:pt x="67640" y="6422980"/>
                  <a:pt x="59444" y="6370251"/>
                </a:cubicBezTo>
                <a:cubicBezTo>
                  <a:pt x="51248" y="6317522"/>
                  <a:pt x="30729" y="6270972"/>
                  <a:pt x="33908" y="6224938"/>
                </a:cubicBezTo>
                <a:lnTo>
                  <a:pt x="30063" y="6089693"/>
                </a:lnTo>
                <a:cubicBezTo>
                  <a:pt x="25730" y="6032039"/>
                  <a:pt x="3474" y="5997051"/>
                  <a:pt x="29101" y="5973994"/>
                </a:cubicBezTo>
                <a:cubicBezTo>
                  <a:pt x="17018" y="5940131"/>
                  <a:pt x="41135" y="5955713"/>
                  <a:pt x="33855" y="5939847"/>
                </a:cubicBezTo>
                <a:lnTo>
                  <a:pt x="12982" y="5906467"/>
                </a:lnTo>
                <a:lnTo>
                  <a:pt x="8416" y="5862699"/>
                </a:lnTo>
                <a:cubicBezTo>
                  <a:pt x="7895" y="5838948"/>
                  <a:pt x="8409" y="5853058"/>
                  <a:pt x="12052" y="5823324"/>
                </a:cubicBezTo>
                <a:cubicBezTo>
                  <a:pt x="11631" y="5805291"/>
                  <a:pt x="11213" y="5787258"/>
                  <a:pt x="10793" y="5769225"/>
                </a:cubicBezTo>
                <a:cubicBezTo>
                  <a:pt x="17866" y="5738356"/>
                  <a:pt x="19121" y="5696311"/>
                  <a:pt x="25986" y="5667896"/>
                </a:cubicBezTo>
                <a:cubicBezTo>
                  <a:pt x="16329" y="5647975"/>
                  <a:pt x="42195" y="5619318"/>
                  <a:pt x="43687" y="5594585"/>
                </a:cubicBezTo>
                <a:cubicBezTo>
                  <a:pt x="32512" y="5517959"/>
                  <a:pt x="44052" y="5536542"/>
                  <a:pt x="40019" y="5464225"/>
                </a:cubicBezTo>
                <a:cubicBezTo>
                  <a:pt x="32676" y="5400671"/>
                  <a:pt x="26469" y="5311951"/>
                  <a:pt x="22904" y="5269726"/>
                </a:cubicBezTo>
                <a:cubicBezTo>
                  <a:pt x="19341" y="5227501"/>
                  <a:pt x="14742" y="5212581"/>
                  <a:pt x="18628" y="5210876"/>
                </a:cubicBezTo>
                <a:cubicBezTo>
                  <a:pt x="-20300" y="5161742"/>
                  <a:pt x="15511" y="5141336"/>
                  <a:pt x="5392" y="5111369"/>
                </a:cubicBezTo>
                <a:cubicBezTo>
                  <a:pt x="10662" y="5053859"/>
                  <a:pt x="15546" y="5034036"/>
                  <a:pt x="13324" y="5009272"/>
                </a:cubicBezTo>
                <a:cubicBezTo>
                  <a:pt x="25126" y="4982633"/>
                  <a:pt x="74251" y="4956261"/>
                  <a:pt x="48699" y="4925805"/>
                </a:cubicBezTo>
                <a:cubicBezTo>
                  <a:pt x="76704" y="4931200"/>
                  <a:pt x="39437" y="4888353"/>
                  <a:pt x="62925" y="4877992"/>
                </a:cubicBezTo>
                <a:cubicBezTo>
                  <a:pt x="82480" y="4871554"/>
                  <a:pt x="75731" y="4857054"/>
                  <a:pt x="79496" y="4844323"/>
                </a:cubicBezTo>
                <a:cubicBezTo>
                  <a:pt x="97657" y="4832308"/>
                  <a:pt x="110974" y="4752352"/>
                  <a:pt x="101400" y="4733115"/>
                </a:cubicBezTo>
                <a:cubicBezTo>
                  <a:pt x="108185" y="4679357"/>
                  <a:pt x="119720" y="4662889"/>
                  <a:pt x="111223" y="4625153"/>
                </a:cubicBezTo>
                <a:cubicBezTo>
                  <a:pt x="106592" y="4588197"/>
                  <a:pt x="114401" y="4567830"/>
                  <a:pt x="126359" y="4539168"/>
                </a:cubicBezTo>
                <a:cubicBezTo>
                  <a:pt x="126535" y="4522289"/>
                  <a:pt x="126710" y="4505410"/>
                  <a:pt x="126886" y="4488531"/>
                </a:cubicBezTo>
                <a:cubicBezTo>
                  <a:pt x="126165" y="4473140"/>
                  <a:pt x="132917" y="4437329"/>
                  <a:pt x="135099" y="4411258"/>
                </a:cubicBezTo>
                <a:cubicBezTo>
                  <a:pt x="107667" y="4345686"/>
                  <a:pt x="146840" y="4280033"/>
                  <a:pt x="132327" y="4219510"/>
                </a:cubicBezTo>
                <a:cubicBezTo>
                  <a:pt x="138549" y="4158987"/>
                  <a:pt x="124091" y="4192084"/>
                  <a:pt x="172424" y="4048117"/>
                </a:cubicBezTo>
                <a:cubicBezTo>
                  <a:pt x="167703" y="4015047"/>
                  <a:pt x="203806" y="3905047"/>
                  <a:pt x="177666" y="3878222"/>
                </a:cubicBezTo>
                <a:cubicBezTo>
                  <a:pt x="167714" y="3821305"/>
                  <a:pt x="183914" y="3845122"/>
                  <a:pt x="156982" y="3778166"/>
                </a:cubicBezTo>
                <a:cubicBezTo>
                  <a:pt x="160365" y="3760234"/>
                  <a:pt x="142791" y="3724716"/>
                  <a:pt x="142115" y="3707357"/>
                </a:cubicBezTo>
                <a:cubicBezTo>
                  <a:pt x="139253" y="3688591"/>
                  <a:pt x="140202" y="3672776"/>
                  <a:pt x="139805" y="3665569"/>
                </a:cubicBezTo>
                <a:cubicBezTo>
                  <a:pt x="139778" y="3665084"/>
                  <a:pt x="139750" y="3664599"/>
                  <a:pt x="139723" y="3664114"/>
                </a:cubicBezTo>
                <a:lnTo>
                  <a:pt x="134134" y="3653088"/>
                </a:lnTo>
                <a:lnTo>
                  <a:pt x="126568" y="3641228"/>
                </a:lnTo>
                <a:cubicBezTo>
                  <a:pt x="126560" y="3629488"/>
                  <a:pt x="126549" y="3617747"/>
                  <a:pt x="126540" y="3606007"/>
                </a:cubicBezTo>
                <a:lnTo>
                  <a:pt x="134645" y="3597336"/>
                </a:lnTo>
                <a:lnTo>
                  <a:pt x="131649" y="3586412"/>
                </a:lnTo>
                <a:lnTo>
                  <a:pt x="134221" y="3569719"/>
                </a:lnTo>
                <a:lnTo>
                  <a:pt x="133795" y="3568021"/>
                </a:lnTo>
                <a:lnTo>
                  <a:pt x="130189" y="3553678"/>
                </a:lnTo>
                <a:lnTo>
                  <a:pt x="129827" y="3552249"/>
                </a:lnTo>
                <a:lnTo>
                  <a:pt x="122183" y="3542019"/>
                </a:lnTo>
                <a:lnTo>
                  <a:pt x="112426" y="3531201"/>
                </a:lnTo>
                <a:lnTo>
                  <a:pt x="105626" y="3496391"/>
                </a:lnTo>
                <a:lnTo>
                  <a:pt x="111971" y="3486850"/>
                </a:lnTo>
                <a:lnTo>
                  <a:pt x="106910" y="3476412"/>
                </a:lnTo>
                <a:cubicBezTo>
                  <a:pt x="105781" y="3466028"/>
                  <a:pt x="105824" y="3433967"/>
                  <a:pt x="105209" y="3424545"/>
                </a:cubicBezTo>
                <a:lnTo>
                  <a:pt x="103215" y="3419880"/>
                </a:lnTo>
                <a:lnTo>
                  <a:pt x="104953" y="3415218"/>
                </a:lnTo>
                <a:lnTo>
                  <a:pt x="101255" y="3409825"/>
                </a:lnTo>
                <a:lnTo>
                  <a:pt x="103044" y="3407057"/>
                </a:lnTo>
                <a:lnTo>
                  <a:pt x="89764" y="3378959"/>
                </a:lnTo>
                <a:lnTo>
                  <a:pt x="83991" y="3362948"/>
                </a:lnTo>
                <a:lnTo>
                  <a:pt x="66858" y="3332072"/>
                </a:lnTo>
                <a:lnTo>
                  <a:pt x="69057" y="3325671"/>
                </a:lnTo>
                <a:lnTo>
                  <a:pt x="51631" y="3278130"/>
                </a:lnTo>
                <a:lnTo>
                  <a:pt x="53959" y="3277179"/>
                </a:lnTo>
                <a:lnTo>
                  <a:pt x="60205" y="3262610"/>
                </a:lnTo>
                <a:lnTo>
                  <a:pt x="58998" y="3258677"/>
                </a:lnTo>
                <a:cubicBezTo>
                  <a:pt x="46010" y="3210316"/>
                  <a:pt x="80872" y="3236545"/>
                  <a:pt x="45170" y="3180546"/>
                </a:cubicBezTo>
                <a:cubicBezTo>
                  <a:pt x="53643" y="3171780"/>
                  <a:pt x="52550" y="3163902"/>
                  <a:pt x="45228" y="3151828"/>
                </a:cubicBezTo>
                <a:cubicBezTo>
                  <a:pt x="39651" y="3128169"/>
                  <a:pt x="64667" y="3124610"/>
                  <a:pt x="45020" y="3103777"/>
                </a:cubicBezTo>
                <a:cubicBezTo>
                  <a:pt x="59127" y="3105196"/>
                  <a:pt x="41123" y="3057428"/>
                  <a:pt x="57092" y="3065434"/>
                </a:cubicBezTo>
                <a:cubicBezTo>
                  <a:pt x="55435" y="3051512"/>
                  <a:pt x="40803" y="3032637"/>
                  <a:pt x="35088" y="3020247"/>
                </a:cubicBezTo>
                <a:cubicBezTo>
                  <a:pt x="32503" y="3002537"/>
                  <a:pt x="18197" y="3001119"/>
                  <a:pt x="22803" y="2991092"/>
                </a:cubicBezTo>
                <a:cubicBezTo>
                  <a:pt x="24338" y="2987749"/>
                  <a:pt x="27975" y="2983455"/>
                  <a:pt x="34850" y="2977278"/>
                </a:cubicBezTo>
                <a:cubicBezTo>
                  <a:pt x="22587" y="2954448"/>
                  <a:pt x="35600" y="2946689"/>
                  <a:pt x="36223" y="2911749"/>
                </a:cubicBezTo>
                <a:cubicBezTo>
                  <a:pt x="35158" y="2886513"/>
                  <a:pt x="29761" y="2843788"/>
                  <a:pt x="28462" y="2825860"/>
                </a:cubicBezTo>
                <a:cubicBezTo>
                  <a:pt x="28449" y="2818634"/>
                  <a:pt x="28437" y="2811409"/>
                  <a:pt x="28424" y="2804183"/>
                </a:cubicBezTo>
                <a:lnTo>
                  <a:pt x="21292" y="2790136"/>
                </a:lnTo>
                <a:lnTo>
                  <a:pt x="16179" y="2760208"/>
                </a:lnTo>
                <a:lnTo>
                  <a:pt x="22858" y="2751112"/>
                </a:lnTo>
                <a:lnTo>
                  <a:pt x="18505" y="2740278"/>
                </a:lnTo>
                <a:lnTo>
                  <a:pt x="22482" y="2726489"/>
                </a:lnTo>
                <a:lnTo>
                  <a:pt x="18175" y="2725052"/>
                </a:lnTo>
                <a:lnTo>
                  <a:pt x="10521" y="2715895"/>
                </a:lnTo>
                <a:lnTo>
                  <a:pt x="25499" y="2665666"/>
                </a:lnTo>
                <a:lnTo>
                  <a:pt x="30658" y="2635351"/>
                </a:lnTo>
                <a:cubicBezTo>
                  <a:pt x="30723" y="2625597"/>
                  <a:pt x="30791" y="2615842"/>
                  <a:pt x="30857" y="2606088"/>
                </a:cubicBezTo>
                <a:lnTo>
                  <a:pt x="37532" y="2596456"/>
                </a:lnTo>
                <a:cubicBezTo>
                  <a:pt x="41239" y="2582253"/>
                  <a:pt x="34640" y="2564757"/>
                  <a:pt x="36511" y="2549900"/>
                </a:cubicBezTo>
                <a:lnTo>
                  <a:pt x="53712" y="2496499"/>
                </a:lnTo>
                <a:cubicBezTo>
                  <a:pt x="53527" y="2492743"/>
                  <a:pt x="64725" y="2449625"/>
                  <a:pt x="64540" y="2445869"/>
                </a:cubicBezTo>
                <a:cubicBezTo>
                  <a:pt x="61940" y="2441580"/>
                  <a:pt x="65575" y="2413465"/>
                  <a:pt x="64348" y="2408995"/>
                </a:cubicBezTo>
                <a:cubicBezTo>
                  <a:pt x="100333" y="2407546"/>
                  <a:pt x="71752" y="2329020"/>
                  <a:pt x="101725" y="2335735"/>
                </a:cubicBezTo>
                <a:cubicBezTo>
                  <a:pt x="120512" y="2299003"/>
                  <a:pt x="138791" y="2291744"/>
                  <a:pt x="147278" y="2260088"/>
                </a:cubicBezTo>
                <a:cubicBezTo>
                  <a:pt x="152668" y="2224200"/>
                  <a:pt x="143589" y="2220953"/>
                  <a:pt x="152643" y="2193455"/>
                </a:cubicBezTo>
                <a:cubicBezTo>
                  <a:pt x="152701" y="2159228"/>
                  <a:pt x="131577" y="2138038"/>
                  <a:pt x="161815" y="2107942"/>
                </a:cubicBezTo>
                <a:lnTo>
                  <a:pt x="168884" y="2024270"/>
                </a:lnTo>
                <a:lnTo>
                  <a:pt x="210800" y="1969445"/>
                </a:lnTo>
                <a:lnTo>
                  <a:pt x="215063" y="1961162"/>
                </a:lnTo>
                <a:lnTo>
                  <a:pt x="226767" y="1945112"/>
                </a:lnTo>
                <a:lnTo>
                  <a:pt x="225906" y="1942021"/>
                </a:lnTo>
                <a:lnTo>
                  <a:pt x="220555" y="1935584"/>
                </a:lnTo>
                <a:cubicBezTo>
                  <a:pt x="220179" y="1930292"/>
                  <a:pt x="223282" y="1914884"/>
                  <a:pt x="223648" y="1910265"/>
                </a:cubicBezTo>
                <a:cubicBezTo>
                  <a:pt x="221934" y="1909994"/>
                  <a:pt x="221895" y="1909162"/>
                  <a:pt x="222758" y="1907867"/>
                </a:cubicBezTo>
                <a:lnTo>
                  <a:pt x="229387" y="1899379"/>
                </a:lnTo>
                <a:lnTo>
                  <a:pt x="231548" y="1895114"/>
                </a:lnTo>
                <a:lnTo>
                  <a:pt x="216553" y="1892417"/>
                </a:lnTo>
                <a:cubicBezTo>
                  <a:pt x="209075" y="1884999"/>
                  <a:pt x="222114" y="1866643"/>
                  <a:pt x="209739" y="1861483"/>
                </a:cubicBezTo>
                <a:cubicBezTo>
                  <a:pt x="214584" y="1853278"/>
                  <a:pt x="219066" y="1844665"/>
                  <a:pt x="222950" y="1835810"/>
                </a:cubicBezTo>
                <a:lnTo>
                  <a:pt x="224812" y="1830569"/>
                </a:lnTo>
                <a:lnTo>
                  <a:pt x="224522" y="1830429"/>
                </a:lnTo>
                <a:cubicBezTo>
                  <a:pt x="224224" y="1829219"/>
                  <a:pt x="224571" y="1827468"/>
                  <a:pt x="225830" y="1824832"/>
                </a:cubicBezTo>
                <a:lnTo>
                  <a:pt x="228207" y="1821003"/>
                </a:lnTo>
                <a:lnTo>
                  <a:pt x="230878" y="1807109"/>
                </a:lnTo>
                <a:lnTo>
                  <a:pt x="227355" y="1805316"/>
                </a:lnTo>
                <a:lnTo>
                  <a:pt x="228132" y="1804434"/>
                </a:lnTo>
                <a:cubicBezTo>
                  <a:pt x="237533" y="1798221"/>
                  <a:pt x="248274" y="1797417"/>
                  <a:pt x="223762" y="1784314"/>
                </a:cubicBezTo>
                <a:cubicBezTo>
                  <a:pt x="240655" y="1769422"/>
                  <a:pt x="224912" y="1763793"/>
                  <a:pt x="226521" y="1740358"/>
                </a:cubicBezTo>
                <a:cubicBezTo>
                  <a:pt x="240385" y="1732435"/>
                  <a:pt x="239102" y="1724301"/>
                  <a:pt x="233164" y="1715685"/>
                </a:cubicBezTo>
                <a:cubicBezTo>
                  <a:pt x="245499" y="1694404"/>
                  <a:pt x="240415" y="1672675"/>
                  <a:pt x="245819" y="1647555"/>
                </a:cubicBezTo>
                <a:cubicBezTo>
                  <a:pt x="268668" y="1622803"/>
                  <a:pt x="248434" y="1605585"/>
                  <a:pt x="254317" y="1578752"/>
                </a:cubicBezTo>
                <a:lnTo>
                  <a:pt x="249918" y="1546022"/>
                </a:lnTo>
                <a:cubicBezTo>
                  <a:pt x="251996" y="1543635"/>
                  <a:pt x="248777" y="1521210"/>
                  <a:pt x="248927" y="1519929"/>
                </a:cubicBezTo>
                <a:lnTo>
                  <a:pt x="248704" y="1519731"/>
                </a:lnTo>
                <a:lnTo>
                  <a:pt x="252245" y="1514846"/>
                </a:lnTo>
                <a:cubicBezTo>
                  <a:pt x="255314" y="1501295"/>
                  <a:pt x="252199" y="1477394"/>
                  <a:pt x="254681" y="1463304"/>
                </a:cubicBezTo>
                <a:cubicBezTo>
                  <a:pt x="257024" y="1459891"/>
                  <a:pt x="268983" y="1432466"/>
                  <a:pt x="267138" y="1430305"/>
                </a:cubicBezTo>
                <a:lnTo>
                  <a:pt x="266110" y="1429568"/>
                </a:lnTo>
                <a:lnTo>
                  <a:pt x="286784" y="1404045"/>
                </a:lnTo>
                <a:lnTo>
                  <a:pt x="294521" y="1360879"/>
                </a:lnTo>
                <a:lnTo>
                  <a:pt x="324750" y="1301993"/>
                </a:lnTo>
                <a:lnTo>
                  <a:pt x="328780" y="1210776"/>
                </a:lnTo>
                <a:cubicBezTo>
                  <a:pt x="344171" y="1197232"/>
                  <a:pt x="343390" y="1192124"/>
                  <a:pt x="346123" y="1157176"/>
                </a:cubicBezTo>
                <a:cubicBezTo>
                  <a:pt x="359383" y="1110140"/>
                  <a:pt x="355619" y="1111028"/>
                  <a:pt x="349331" y="1063288"/>
                </a:cubicBezTo>
                <a:cubicBezTo>
                  <a:pt x="364194" y="1005331"/>
                  <a:pt x="362778" y="969963"/>
                  <a:pt x="431245" y="889417"/>
                </a:cubicBezTo>
                <a:lnTo>
                  <a:pt x="459477" y="816346"/>
                </a:lnTo>
                <a:cubicBezTo>
                  <a:pt x="465006" y="808083"/>
                  <a:pt x="496978" y="764380"/>
                  <a:pt x="489268" y="752692"/>
                </a:cubicBezTo>
                <a:lnTo>
                  <a:pt x="505368" y="724368"/>
                </a:lnTo>
                <a:lnTo>
                  <a:pt x="511178" y="722494"/>
                </a:lnTo>
                <a:lnTo>
                  <a:pt x="514451" y="717531"/>
                </a:lnTo>
                <a:cubicBezTo>
                  <a:pt x="514171" y="710761"/>
                  <a:pt x="513893" y="703992"/>
                  <a:pt x="513612" y="697222"/>
                </a:cubicBezTo>
                <a:cubicBezTo>
                  <a:pt x="513272" y="693376"/>
                  <a:pt x="513720" y="690905"/>
                  <a:pt x="514772" y="689289"/>
                </a:cubicBezTo>
                <a:lnTo>
                  <a:pt x="515249" y="689151"/>
                </a:lnTo>
                <a:cubicBezTo>
                  <a:pt x="515320" y="686637"/>
                  <a:pt x="515389" y="684122"/>
                  <a:pt x="515461" y="681608"/>
                </a:cubicBezTo>
                <a:cubicBezTo>
                  <a:pt x="522970" y="666964"/>
                  <a:pt x="551123" y="617831"/>
                  <a:pt x="560298" y="601285"/>
                </a:cubicBezTo>
                <a:cubicBezTo>
                  <a:pt x="558549" y="585107"/>
                  <a:pt x="540289" y="573171"/>
                  <a:pt x="570504" y="582332"/>
                </a:cubicBezTo>
                <a:cubicBezTo>
                  <a:pt x="570816" y="577121"/>
                  <a:pt x="573898" y="574271"/>
                  <a:pt x="578347" y="572511"/>
                </a:cubicBezTo>
                <a:lnTo>
                  <a:pt x="580375" y="572092"/>
                </a:lnTo>
                <a:lnTo>
                  <a:pt x="575722" y="536015"/>
                </a:lnTo>
                <a:lnTo>
                  <a:pt x="578705" y="531675"/>
                </a:lnTo>
                <a:lnTo>
                  <a:pt x="564084" y="491380"/>
                </a:lnTo>
                <a:cubicBezTo>
                  <a:pt x="560969" y="487340"/>
                  <a:pt x="560134" y="482008"/>
                  <a:pt x="564457" y="473782"/>
                </a:cubicBezTo>
                <a:lnTo>
                  <a:pt x="566413" y="472000"/>
                </a:lnTo>
                <a:lnTo>
                  <a:pt x="584600" y="354566"/>
                </a:lnTo>
                <a:cubicBezTo>
                  <a:pt x="586100" y="325288"/>
                  <a:pt x="584583" y="317533"/>
                  <a:pt x="588077" y="265704"/>
                </a:cubicBezTo>
                <a:cubicBezTo>
                  <a:pt x="588008" y="205530"/>
                  <a:pt x="578491" y="226511"/>
                  <a:pt x="580576" y="187093"/>
                </a:cubicBezTo>
                <a:cubicBezTo>
                  <a:pt x="579265" y="162458"/>
                  <a:pt x="569240" y="117589"/>
                  <a:pt x="587928" y="130336"/>
                </a:cubicBezTo>
                <a:cubicBezTo>
                  <a:pt x="552635" y="69804"/>
                  <a:pt x="604651" y="82036"/>
                  <a:pt x="593881" y="17287"/>
                </a:cubicBezTo>
                <a:cubicBezTo>
                  <a:pt x="600399" y="13784"/>
                  <a:pt x="605413" y="8440"/>
                  <a:pt x="609224" y="1705"/>
                </a:cubicBezTo>
                <a:close/>
              </a:path>
            </a:pathLst>
          </a:custGeom>
        </p:spPr>
      </p:pic>
    </p:spTree>
    <p:extLst>
      <p:ext uri="{BB962C8B-B14F-4D97-AF65-F5344CB8AC3E}">
        <p14:creationId xmlns:p14="http://schemas.microsoft.com/office/powerpoint/2010/main" val="68523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6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8A85CB-FD2E-9B63-7C3A-3527442CBB6C}"/>
              </a:ext>
            </a:extLst>
          </p:cNvPr>
          <p:cNvSpPr>
            <a:spLocks noGrp="1"/>
          </p:cNvSpPr>
          <p:nvPr>
            <p:ph type="title"/>
          </p:nvPr>
        </p:nvSpPr>
        <p:spPr>
          <a:xfrm>
            <a:off x="429317" y="1037855"/>
            <a:ext cx="4788301" cy="872186"/>
          </a:xfrm>
          <a:ln>
            <a:solidFill>
              <a:schemeClr val="accent4">
                <a:lumMod val="60000"/>
                <a:lumOff val="40000"/>
              </a:schemeClr>
            </a:solidFill>
          </a:ln>
        </p:spPr>
        <p:txBody>
          <a:bodyPr anchor="ctr">
            <a:noAutofit/>
          </a:bodyPr>
          <a:lstStyle/>
          <a:p>
            <a:pPr algn="ctr"/>
            <a:r>
              <a:rPr lang="en-US" sz="3000" dirty="0">
                <a:latin typeface="Georgia" panose="02040502050405020303" pitchFamily="18" charset="0"/>
                <a:cs typeface="Calibri Light"/>
              </a:rPr>
              <a:t>PROBLEM STATEMENT</a:t>
            </a:r>
          </a:p>
        </p:txBody>
      </p:sp>
      <p:grpSp>
        <p:nvGrpSpPr>
          <p:cNvPr id="86" name="Group 6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67" name="Rectangle 6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 name="Rectangle 6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156198-75F3-7A59-C733-27D4534BE6D1}"/>
              </a:ext>
            </a:extLst>
          </p:cNvPr>
          <p:cNvSpPr>
            <a:spLocks noGrp="1"/>
          </p:cNvSpPr>
          <p:nvPr>
            <p:ph idx="1"/>
          </p:nvPr>
        </p:nvSpPr>
        <p:spPr>
          <a:xfrm>
            <a:off x="235501" y="2118001"/>
            <a:ext cx="5156848" cy="4481153"/>
          </a:xfrm>
          <a:ln>
            <a:solidFill>
              <a:schemeClr val="accent4">
                <a:lumMod val="60000"/>
                <a:lumOff val="40000"/>
              </a:schemeClr>
            </a:solidFill>
          </a:ln>
        </p:spPr>
        <p:txBody>
          <a:bodyPr vert="horz" lIns="91440" tIns="45720" rIns="91440" bIns="45720" rtlCol="0" anchor="ctr">
            <a:normAutofit/>
          </a:bodyPr>
          <a:lstStyle/>
          <a:p>
            <a:pPr marL="0" indent="0">
              <a:lnSpc>
                <a:spcPct val="150000"/>
              </a:lnSpc>
              <a:buNone/>
            </a:pPr>
            <a:r>
              <a:rPr lang="en-US" sz="1500" b="1" dirty="0">
                <a:latin typeface="Georgia" panose="02040502050405020303" pitchFamily="18" charset="0"/>
                <a:ea typeface="+mn-lt"/>
                <a:cs typeface="+mn-lt"/>
              </a:rPr>
              <a:t>Problem Statement</a:t>
            </a:r>
            <a:r>
              <a:rPr lang="en-US" sz="1500" dirty="0">
                <a:latin typeface="Georgia" panose="02040502050405020303" pitchFamily="18" charset="0"/>
                <a:ea typeface="+mn-lt"/>
                <a:cs typeface="+mn-lt"/>
              </a:rPr>
              <a:t>: </a:t>
            </a:r>
          </a:p>
          <a:p>
            <a:pPr>
              <a:lnSpc>
                <a:spcPct val="150000"/>
              </a:lnSpc>
              <a:buClr>
                <a:srgbClr val="FFC000"/>
              </a:buClr>
              <a:buFont typeface="Courier New" panose="02070309020205020404" pitchFamily="49" charset="0"/>
              <a:buChar char="o"/>
            </a:pPr>
            <a:r>
              <a:rPr lang="en-US" sz="1500" b="0" i="0" dirty="0">
                <a:solidFill>
                  <a:srgbClr val="212121"/>
                </a:solidFill>
                <a:effectLst/>
                <a:latin typeface="Georgia" panose="02040502050405020303" pitchFamily="18" charset="0"/>
              </a:rPr>
              <a:t>Which combinations of features provide the most accurate predictions for housing prices? </a:t>
            </a:r>
          </a:p>
          <a:p>
            <a:pPr>
              <a:lnSpc>
                <a:spcPct val="150000"/>
              </a:lnSpc>
              <a:buClr>
                <a:srgbClr val="FFC000"/>
              </a:buClr>
              <a:buFont typeface="Courier New" panose="02070309020205020404" pitchFamily="49" charset="0"/>
              <a:buChar char="o"/>
            </a:pPr>
            <a:r>
              <a:rPr lang="en-US" sz="1500" b="0" i="0" dirty="0">
                <a:solidFill>
                  <a:srgbClr val="212121"/>
                </a:solidFill>
                <a:effectLst/>
                <a:latin typeface="Georgia" panose="02040502050405020303" pitchFamily="18" charset="0"/>
              </a:rPr>
              <a:t>By creating a multiple linear regression model, we can see how each coefficient works with pricing and better advise 6</a:t>
            </a:r>
            <a:r>
              <a:rPr lang="en-US" sz="1500" b="0" i="0" baseline="30000" dirty="0">
                <a:solidFill>
                  <a:srgbClr val="212121"/>
                </a:solidFill>
                <a:effectLst/>
                <a:latin typeface="Georgia" panose="02040502050405020303" pitchFamily="18" charset="0"/>
              </a:rPr>
              <a:t>th</a:t>
            </a:r>
            <a:r>
              <a:rPr lang="en-US" sz="1500" b="0" i="0" dirty="0">
                <a:solidFill>
                  <a:srgbClr val="212121"/>
                </a:solidFill>
                <a:effectLst/>
                <a:latin typeface="Georgia" panose="02040502050405020303" pitchFamily="18" charset="0"/>
              </a:rPr>
              <a:t> sense agency on how to meet the changing needs of buyers and sellers while improving sales.</a:t>
            </a:r>
            <a:endParaRPr lang="en-US" sz="1500" dirty="0">
              <a:latin typeface="Georgia" panose="02040502050405020303" pitchFamily="18" charset="0"/>
              <a:ea typeface="+mn-lt"/>
              <a:cs typeface="+mn-lt"/>
            </a:endParaRPr>
          </a:p>
          <a:p>
            <a:pPr marL="0" indent="0">
              <a:lnSpc>
                <a:spcPct val="150000"/>
              </a:lnSpc>
              <a:buNone/>
            </a:pPr>
            <a:r>
              <a:rPr lang="en-US" sz="1500" b="1" dirty="0">
                <a:latin typeface="Georgia" panose="02040502050405020303" pitchFamily="18" charset="0"/>
                <a:ea typeface="+mn-lt"/>
                <a:cs typeface="+mn-lt"/>
              </a:rPr>
              <a:t>Objective:</a:t>
            </a:r>
            <a:r>
              <a:rPr lang="en-US" sz="1500" dirty="0">
                <a:latin typeface="Georgia" panose="02040502050405020303" pitchFamily="18" charset="0"/>
                <a:ea typeface="+mn-lt"/>
                <a:cs typeface="+mn-lt"/>
              </a:rPr>
              <a:t> To develop a model that accurately predicts the optimal prices of houses based on a variety of price predictors. </a:t>
            </a:r>
            <a:endParaRPr lang="en-US" sz="1500" dirty="0">
              <a:latin typeface="Georgia" panose="02040502050405020303" pitchFamily="18" charset="0"/>
              <a:cs typeface="Calibri"/>
            </a:endParaRPr>
          </a:p>
        </p:txBody>
      </p:sp>
      <p:sp>
        <p:nvSpPr>
          <p:cNvPr id="89" name="Rectangle 7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7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w angle view of modern skyscrapers rising straight up against a dramatic sky">
            <a:extLst>
              <a:ext uri="{FF2B5EF4-FFF2-40B4-BE49-F238E27FC236}">
                <a16:creationId xmlns:a16="http://schemas.microsoft.com/office/drawing/2014/main" id="{0E73DEE1-7A5B-4F4A-E3AE-63EB340EE7DB}"/>
              </a:ext>
            </a:extLst>
          </p:cNvPr>
          <p:cNvPicPr>
            <a:picLocks noChangeAspect="1"/>
          </p:cNvPicPr>
          <p:nvPr/>
        </p:nvPicPr>
        <p:blipFill rotWithShape="1">
          <a:blip r:embed="rId2"/>
          <a:srcRect l="16502" r="14641" b="1"/>
          <a:stretch/>
        </p:blipFill>
        <p:spPr>
          <a:xfrm>
            <a:off x="6096000" y="799352"/>
            <a:ext cx="5425410" cy="5259296"/>
          </a:xfrm>
          <a:prstGeom prst="rect">
            <a:avLst/>
          </a:prstGeom>
        </p:spPr>
      </p:pic>
    </p:spTree>
    <p:extLst>
      <p:ext uri="{BB962C8B-B14F-4D97-AF65-F5344CB8AC3E}">
        <p14:creationId xmlns:p14="http://schemas.microsoft.com/office/powerpoint/2010/main" val="6273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54">
            <a:extLst>
              <a:ext uri="{FF2B5EF4-FFF2-40B4-BE49-F238E27FC236}">
                <a16:creationId xmlns:a16="http://schemas.microsoft.com/office/drawing/2014/main" id="{D3E17859-C5F0-476F-A082-A4CB8841D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375"/>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E89DF1D-068F-69B9-D9FA-3A0E94359EA8}"/>
              </a:ext>
            </a:extLst>
          </p:cNvPr>
          <p:cNvSpPr>
            <a:spLocks noGrp="1"/>
          </p:cNvSpPr>
          <p:nvPr>
            <p:ph type="title"/>
          </p:nvPr>
        </p:nvSpPr>
        <p:spPr>
          <a:xfrm>
            <a:off x="1028650" y="700893"/>
            <a:ext cx="5067350" cy="860622"/>
          </a:xfrm>
          <a:ln>
            <a:solidFill>
              <a:schemeClr val="accent4">
                <a:lumMod val="60000"/>
                <a:lumOff val="40000"/>
              </a:schemeClr>
            </a:solidFill>
          </a:ln>
        </p:spPr>
        <p:txBody>
          <a:bodyPr>
            <a:normAutofit/>
          </a:bodyPr>
          <a:lstStyle/>
          <a:p>
            <a:r>
              <a:rPr lang="en-US" sz="3000" dirty="0">
                <a:latin typeface="Georgia" panose="02040502050405020303" pitchFamily="18" charset="0"/>
                <a:ea typeface="+mj-lt"/>
                <a:cs typeface="+mj-lt"/>
              </a:rPr>
              <a:t>DATA UNDERSTANDING</a:t>
            </a:r>
            <a:endParaRPr lang="en-US" sz="3000" dirty="0">
              <a:latin typeface="Georgia" panose="02040502050405020303" pitchFamily="18" charset="0"/>
            </a:endParaRPr>
          </a:p>
        </p:txBody>
      </p:sp>
      <p:sp>
        <p:nvSpPr>
          <p:cNvPr id="3" name="Content Placeholder 2">
            <a:extLst>
              <a:ext uri="{FF2B5EF4-FFF2-40B4-BE49-F238E27FC236}">
                <a16:creationId xmlns:a16="http://schemas.microsoft.com/office/drawing/2014/main" id="{3CD237D6-3DE8-D522-6619-70132EECE99B}"/>
              </a:ext>
            </a:extLst>
          </p:cNvPr>
          <p:cNvSpPr>
            <a:spLocks noGrp="1"/>
          </p:cNvSpPr>
          <p:nvPr>
            <p:ph idx="1"/>
          </p:nvPr>
        </p:nvSpPr>
        <p:spPr>
          <a:xfrm>
            <a:off x="473300" y="1969050"/>
            <a:ext cx="6178050" cy="4188057"/>
          </a:xfrm>
          <a:ln>
            <a:solidFill>
              <a:schemeClr val="accent4">
                <a:lumMod val="60000"/>
                <a:lumOff val="40000"/>
              </a:schemeClr>
            </a:solidFill>
          </a:ln>
        </p:spPr>
        <p:txBody>
          <a:bodyPr vert="horz" lIns="91440" tIns="45720" rIns="91440" bIns="45720" rtlCol="0" anchor="t">
            <a:normAutofit/>
          </a:bodyPr>
          <a:lstStyle/>
          <a:p>
            <a:pPr>
              <a:lnSpc>
                <a:spcPct val="100000"/>
              </a:lnSpc>
              <a:buClr>
                <a:srgbClr val="FFC000"/>
              </a:buClr>
              <a:buFont typeface="Courier New" panose="02070309020205020404" pitchFamily="49" charset="0"/>
              <a:buChar char="o"/>
            </a:pPr>
            <a:r>
              <a:rPr lang="en-US" sz="2400" dirty="0">
                <a:latin typeface="Georgia" panose="02040502050405020303" pitchFamily="18" charset="0"/>
                <a:ea typeface="+mn-lt"/>
                <a:cs typeface="+mn-lt"/>
              </a:rPr>
              <a:t>Dataset: 21 variables, 21,597 records</a:t>
            </a:r>
          </a:p>
          <a:p>
            <a:pPr>
              <a:lnSpc>
                <a:spcPct val="100000"/>
              </a:lnSpc>
              <a:buClr>
                <a:srgbClr val="FFC000"/>
              </a:buClr>
              <a:buFont typeface="Courier New" panose="02070309020205020404" pitchFamily="49" charset="0"/>
              <a:buChar char="o"/>
            </a:pPr>
            <a:r>
              <a:rPr lang="en-US" sz="2400" dirty="0">
                <a:latin typeface="Georgia" panose="02040502050405020303" pitchFamily="18" charset="0"/>
                <a:ea typeface="+mn-lt"/>
                <a:cs typeface="+mn-lt"/>
              </a:rPr>
              <a:t> Key Predictors: Square foot of living, house grade, condition of the house, No. of floors, bedrooms and bathrooms,  presence of a waterfront, year renovated, year the house was built etc.</a:t>
            </a:r>
            <a:endParaRPr lang="en-US" sz="2400" dirty="0">
              <a:latin typeface="Georgia" panose="02040502050405020303" pitchFamily="18" charset="0"/>
            </a:endParaRPr>
          </a:p>
          <a:p>
            <a:pPr>
              <a:lnSpc>
                <a:spcPct val="100000"/>
              </a:lnSpc>
              <a:buClr>
                <a:srgbClr val="FFC000"/>
              </a:buClr>
              <a:buFont typeface="Courier New" panose="02070309020205020404" pitchFamily="49" charset="0"/>
              <a:buChar char="o"/>
            </a:pPr>
            <a:r>
              <a:rPr lang="en-US" sz="2400" dirty="0">
                <a:latin typeface="Georgia" panose="02040502050405020303" pitchFamily="18" charset="0"/>
                <a:ea typeface="+mn-lt"/>
                <a:cs typeface="+mn-lt"/>
              </a:rPr>
              <a:t>Features are a combination of numerical and categorical variables.</a:t>
            </a:r>
          </a:p>
          <a:p>
            <a:pPr>
              <a:lnSpc>
                <a:spcPct val="100000"/>
              </a:lnSpc>
              <a:buClr>
                <a:srgbClr val="FFC000"/>
              </a:buClr>
              <a:buFont typeface="Courier New" panose="02070309020205020404" pitchFamily="49" charset="0"/>
              <a:buChar char="o"/>
            </a:pPr>
            <a:r>
              <a:rPr lang="en-US" sz="2400" dirty="0">
                <a:latin typeface="Georgia" panose="02040502050405020303" pitchFamily="18" charset="0"/>
                <a:ea typeface="+mn-lt"/>
                <a:cs typeface="+mn-lt"/>
              </a:rPr>
              <a:t>Target Variable: Sales price</a:t>
            </a:r>
          </a:p>
        </p:txBody>
      </p:sp>
      <p:pic>
        <p:nvPicPr>
          <p:cNvPr id="26" name="Picture 4" descr="Magnifying glass showing decling performance">
            <a:extLst>
              <a:ext uri="{FF2B5EF4-FFF2-40B4-BE49-F238E27FC236}">
                <a16:creationId xmlns:a16="http://schemas.microsoft.com/office/drawing/2014/main" id="{BD1CDD0A-9E1F-FE68-020E-EF6008EAD4A7}"/>
              </a:ext>
            </a:extLst>
          </p:cNvPr>
          <p:cNvPicPr>
            <a:picLocks noChangeAspect="1"/>
          </p:cNvPicPr>
          <p:nvPr/>
        </p:nvPicPr>
        <p:blipFill rotWithShape="1">
          <a:blip r:embed="rId2"/>
          <a:srcRect l="2798" r="30451" b="-1"/>
          <a:stretch/>
        </p:blipFill>
        <p:spPr>
          <a:xfrm>
            <a:off x="7213819" y="1234458"/>
            <a:ext cx="4504881" cy="4504881"/>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62"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980527" y="1929807"/>
            <a:ext cx="4556632" cy="455663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00988" y="1969050"/>
            <a:ext cx="666675" cy="6485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022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9412A842-B9E7-4C3C-B662-F4D51B2DA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F46F1031-33AF-48F9-9F84-ABD90CFA0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01444" y="0"/>
            <a:ext cx="4090556" cy="6858000"/>
          </a:xfrm>
          <a:custGeom>
            <a:avLst/>
            <a:gdLst>
              <a:gd name="connsiteX0" fmla="*/ 0 w 4090556"/>
              <a:gd name="connsiteY0" fmla="*/ 0 h 6858000"/>
              <a:gd name="connsiteX1" fmla="*/ 4077555 w 4090556"/>
              <a:gd name="connsiteY1" fmla="*/ 0 h 6858000"/>
              <a:gd name="connsiteX2" fmla="*/ 4077574 w 4090556"/>
              <a:gd name="connsiteY2" fmla="*/ 720 h 6858000"/>
              <a:gd name="connsiteX3" fmla="*/ 4075790 w 4090556"/>
              <a:gd name="connsiteY3" fmla="*/ 575485 h 6858000"/>
              <a:gd name="connsiteX4" fmla="*/ 4076555 w 4090556"/>
              <a:gd name="connsiteY4" fmla="*/ 932245 h 6858000"/>
              <a:gd name="connsiteX5" fmla="*/ 4076555 w 4090556"/>
              <a:gd name="connsiteY5" fmla="*/ 1286711 h 6858000"/>
              <a:gd name="connsiteX6" fmla="*/ 4082288 w 4090556"/>
              <a:gd name="connsiteY6" fmla="*/ 1595180 h 6858000"/>
              <a:gd name="connsiteX7" fmla="*/ 4078211 w 4090556"/>
              <a:gd name="connsiteY7" fmla="*/ 2133123 h 6858000"/>
              <a:gd name="connsiteX8" fmla="*/ 4071968 w 4090556"/>
              <a:gd name="connsiteY8" fmla="*/ 2946025 h 6858000"/>
              <a:gd name="connsiteX9" fmla="*/ 4068401 w 4090556"/>
              <a:gd name="connsiteY9" fmla="*/ 3502061 h 6858000"/>
              <a:gd name="connsiteX10" fmla="*/ 4087513 w 4090556"/>
              <a:gd name="connsiteY10" fmla="*/ 4076061 h 6858000"/>
              <a:gd name="connsiteX11" fmla="*/ 4076938 w 4090556"/>
              <a:gd name="connsiteY11" fmla="*/ 4442632 h 6858000"/>
              <a:gd name="connsiteX12" fmla="*/ 4071459 w 4090556"/>
              <a:gd name="connsiteY12" fmla="*/ 4827550 h 6858000"/>
              <a:gd name="connsiteX13" fmla="*/ 4071459 w 4090556"/>
              <a:gd name="connsiteY13" fmla="*/ 5019945 h 6858000"/>
              <a:gd name="connsiteX14" fmla="*/ 4084200 w 4090556"/>
              <a:gd name="connsiteY14" fmla="*/ 5490104 h 6858000"/>
              <a:gd name="connsiteX15" fmla="*/ 4077446 w 4090556"/>
              <a:gd name="connsiteY15" fmla="*/ 5844569 h 6858000"/>
              <a:gd name="connsiteX16" fmla="*/ 4082544 w 4090556"/>
              <a:gd name="connsiteY16" fmla="*/ 6260195 h 6858000"/>
              <a:gd name="connsiteX17" fmla="*/ 4086110 w 4090556"/>
              <a:gd name="connsiteY17" fmla="*/ 6706145 h 6858000"/>
              <a:gd name="connsiteX18" fmla="*/ 4086135 w 4090556"/>
              <a:gd name="connsiteY18" fmla="*/ 6794562 h 6858000"/>
              <a:gd name="connsiteX19" fmla="*/ 4080334 w 4090556"/>
              <a:gd name="connsiteY19" fmla="*/ 6858000 h 6858000"/>
              <a:gd name="connsiteX20" fmla="*/ 0 w 4090556"/>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0556" h="6858000">
                <a:moveTo>
                  <a:pt x="0" y="0"/>
                </a:moveTo>
                <a:lnTo>
                  <a:pt x="4077555" y="0"/>
                </a:lnTo>
                <a:lnTo>
                  <a:pt x="4077574" y="720"/>
                </a:lnTo>
                <a:cubicBezTo>
                  <a:pt x="4079358" y="192351"/>
                  <a:pt x="4064960" y="384364"/>
                  <a:pt x="4075790" y="575485"/>
                </a:cubicBezTo>
                <a:cubicBezTo>
                  <a:pt x="4082544" y="694108"/>
                  <a:pt x="4081269" y="814132"/>
                  <a:pt x="4076555" y="932245"/>
                </a:cubicBezTo>
                <a:cubicBezTo>
                  <a:pt x="4071840" y="1050357"/>
                  <a:pt x="4065470" y="1168597"/>
                  <a:pt x="4076555" y="1286711"/>
                </a:cubicBezTo>
                <a:cubicBezTo>
                  <a:pt x="4084710" y="1389317"/>
                  <a:pt x="4086621" y="1492332"/>
                  <a:pt x="4082288" y="1595180"/>
                </a:cubicBezTo>
                <a:cubicBezTo>
                  <a:pt x="4077319" y="1774452"/>
                  <a:pt x="4067637" y="1953851"/>
                  <a:pt x="4078211" y="2133123"/>
                </a:cubicBezTo>
                <a:cubicBezTo>
                  <a:pt x="4094393" y="2404260"/>
                  <a:pt x="4084710" y="2675143"/>
                  <a:pt x="4071968" y="2946025"/>
                </a:cubicBezTo>
                <a:cubicBezTo>
                  <a:pt x="4063049" y="3131413"/>
                  <a:pt x="4055659" y="3316673"/>
                  <a:pt x="4068401" y="3502061"/>
                </a:cubicBezTo>
                <a:cubicBezTo>
                  <a:pt x="4081396" y="3693182"/>
                  <a:pt x="4097323" y="3884176"/>
                  <a:pt x="4087513" y="4076061"/>
                </a:cubicBezTo>
                <a:cubicBezTo>
                  <a:pt x="4081142" y="4198251"/>
                  <a:pt x="4069037" y="4320315"/>
                  <a:pt x="4076938" y="4442632"/>
                </a:cubicBezTo>
                <a:cubicBezTo>
                  <a:pt x="4083270" y="4570925"/>
                  <a:pt x="4081435" y="4699486"/>
                  <a:pt x="4071459" y="4827550"/>
                </a:cubicBezTo>
                <a:cubicBezTo>
                  <a:pt x="4065725" y="4891550"/>
                  <a:pt x="4065725" y="4955945"/>
                  <a:pt x="4071459" y="5019945"/>
                </a:cubicBezTo>
                <a:cubicBezTo>
                  <a:pt x="4087742" y="5176105"/>
                  <a:pt x="4091997" y="5333296"/>
                  <a:pt x="4084200" y="5490104"/>
                </a:cubicBezTo>
                <a:cubicBezTo>
                  <a:pt x="4079740" y="5608217"/>
                  <a:pt x="4071968" y="5726202"/>
                  <a:pt x="4077446" y="5844569"/>
                </a:cubicBezTo>
                <a:cubicBezTo>
                  <a:pt x="4083944" y="5983069"/>
                  <a:pt x="4088914" y="6121696"/>
                  <a:pt x="4082544" y="6260195"/>
                </a:cubicBezTo>
                <a:cubicBezTo>
                  <a:pt x="4075841" y="6408803"/>
                  <a:pt x="4077026" y="6557662"/>
                  <a:pt x="4086110" y="6706145"/>
                </a:cubicBezTo>
                <a:cubicBezTo>
                  <a:pt x="4087467" y="6735616"/>
                  <a:pt x="4087474" y="6765120"/>
                  <a:pt x="4086135" y="6794562"/>
                </a:cubicBezTo>
                <a:lnTo>
                  <a:pt x="4080334"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AB89857-8EE4-4C52-BE4A-4283CB49A62B}"/>
              </a:ext>
            </a:extLst>
          </p:cNvPr>
          <p:cNvSpPr>
            <a:spLocks noGrp="1"/>
          </p:cNvSpPr>
          <p:nvPr>
            <p:ph type="title"/>
          </p:nvPr>
        </p:nvSpPr>
        <p:spPr>
          <a:xfrm>
            <a:off x="8453805" y="640823"/>
            <a:ext cx="3103194" cy="5583148"/>
          </a:xfrm>
        </p:spPr>
        <p:txBody>
          <a:bodyPr anchor="ctr">
            <a:normAutofit/>
          </a:bodyPr>
          <a:lstStyle/>
          <a:p>
            <a:r>
              <a:rPr lang="en-US" sz="5400">
                <a:solidFill>
                  <a:srgbClr val="FFFFFF"/>
                </a:solidFill>
              </a:rPr>
              <a:t>Methods</a:t>
            </a:r>
          </a:p>
        </p:txBody>
      </p:sp>
      <p:graphicFrame>
        <p:nvGraphicFramePr>
          <p:cNvPr id="58" name="Content Placeholder 7">
            <a:extLst>
              <a:ext uri="{FF2B5EF4-FFF2-40B4-BE49-F238E27FC236}">
                <a16:creationId xmlns:a16="http://schemas.microsoft.com/office/drawing/2014/main" id="{CA66F760-85FB-5FA2-A25F-E64D505EC565}"/>
              </a:ext>
            </a:extLst>
          </p:cNvPr>
          <p:cNvGraphicFramePr>
            <a:graphicFrameLocks noGrp="1"/>
          </p:cNvGraphicFramePr>
          <p:nvPr>
            <p:ph idx="1"/>
            <p:extLst>
              <p:ext uri="{D42A27DB-BD31-4B8C-83A1-F6EECF244321}">
                <p14:modId xmlns:p14="http://schemas.microsoft.com/office/powerpoint/2010/main" val="1369522994"/>
              </p:ext>
            </p:extLst>
          </p:nvPr>
        </p:nvGraphicFramePr>
        <p:xfrm>
          <a:off x="643470"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8227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F79630B-0F0B-446E-A637-38FA8F61D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28"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585654-4804-B515-B4EB-F7292921F80E}"/>
              </a:ext>
            </a:extLst>
          </p:cNvPr>
          <p:cNvSpPr>
            <a:spLocks noGrp="1"/>
          </p:cNvSpPr>
          <p:nvPr>
            <p:ph type="title"/>
          </p:nvPr>
        </p:nvSpPr>
        <p:spPr>
          <a:xfrm>
            <a:off x="327197" y="1005840"/>
            <a:ext cx="4620992" cy="962734"/>
          </a:xfrm>
          <a:ln w="19050">
            <a:solidFill>
              <a:srgbClr val="FFC000"/>
            </a:solidFill>
          </a:ln>
        </p:spPr>
        <p:txBody>
          <a:bodyPr>
            <a:normAutofit/>
          </a:bodyPr>
          <a:lstStyle/>
          <a:p>
            <a:r>
              <a:rPr lang="en-US" sz="2400" dirty="0">
                <a:latin typeface="Georgia" panose="02040502050405020303" pitchFamily="18" charset="0"/>
                <a:cs typeface="Calibri Light"/>
              </a:rPr>
              <a:t>CORRELATION OF THE PREDICTOR VARIABLES</a:t>
            </a:r>
          </a:p>
        </p:txBody>
      </p:sp>
      <p:sp>
        <p:nvSpPr>
          <p:cNvPr id="41" name="Content Placeholder 16">
            <a:extLst>
              <a:ext uri="{FF2B5EF4-FFF2-40B4-BE49-F238E27FC236}">
                <a16:creationId xmlns:a16="http://schemas.microsoft.com/office/drawing/2014/main" id="{D1BCF9A2-9575-E644-05FD-FF5A39FC172D}"/>
              </a:ext>
            </a:extLst>
          </p:cNvPr>
          <p:cNvSpPr>
            <a:spLocks noGrp="1"/>
          </p:cNvSpPr>
          <p:nvPr>
            <p:ph idx="1"/>
          </p:nvPr>
        </p:nvSpPr>
        <p:spPr>
          <a:xfrm>
            <a:off x="327196" y="2349304"/>
            <a:ext cx="4620992" cy="3657601"/>
          </a:xfrm>
          <a:ln>
            <a:solidFill>
              <a:srgbClr val="FFC000"/>
            </a:solidFill>
          </a:ln>
        </p:spPr>
        <p:txBody>
          <a:bodyPr>
            <a:normAutofit fontScale="92500" lnSpcReduction="10000"/>
          </a:bodyPr>
          <a:lstStyle/>
          <a:p>
            <a:pPr>
              <a:lnSpc>
                <a:spcPct val="150000"/>
              </a:lnSpc>
              <a:buClr>
                <a:srgbClr val="FFC000"/>
              </a:buClr>
              <a:buFont typeface="Courier New" panose="02070309020205020404" pitchFamily="49" charset="0"/>
              <a:buChar char="o"/>
            </a:pPr>
            <a:r>
              <a:rPr lang="en-US" sz="2000" b="0" dirty="0" err="1">
                <a:solidFill>
                  <a:srgbClr val="000000"/>
                </a:solidFill>
                <a:effectLst/>
                <a:latin typeface="Georgia" panose="02040502050405020303" pitchFamily="18" charset="0"/>
              </a:rPr>
              <a:t>sqft_living</a:t>
            </a:r>
            <a:r>
              <a:rPr lang="en-US" sz="2000" b="0" dirty="0">
                <a:solidFill>
                  <a:srgbClr val="000000"/>
                </a:solidFill>
                <a:effectLst/>
                <a:latin typeface="Georgia" panose="02040502050405020303" pitchFamily="18" charset="0"/>
              </a:rPr>
              <a:t>, bathrooms, grade and </a:t>
            </a:r>
            <a:r>
              <a:rPr lang="en-US" sz="2000" b="0" dirty="0" err="1">
                <a:solidFill>
                  <a:srgbClr val="000000"/>
                </a:solidFill>
                <a:effectLst/>
                <a:latin typeface="Georgia" panose="02040502050405020303" pitchFamily="18" charset="0"/>
              </a:rPr>
              <a:t>sqft_above</a:t>
            </a:r>
            <a:r>
              <a:rPr lang="en-US" sz="2000" b="0" dirty="0">
                <a:solidFill>
                  <a:srgbClr val="000000"/>
                </a:solidFill>
                <a:effectLst/>
                <a:latin typeface="Georgia" panose="02040502050405020303" pitchFamily="18" charset="0"/>
              </a:rPr>
              <a:t> have multicollinearity of  0.7 and above.  This information is useful in deciding which variables  to use in our model to avoid inaccuracies.</a:t>
            </a:r>
          </a:p>
          <a:p>
            <a:pPr>
              <a:lnSpc>
                <a:spcPct val="150000"/>
              </a:lnSpc>
              <a:buClr>
                <a:srgbClr val="FFC000"/>
              </a:buClr>
              <a:buFont typeface="Courier New" panose="02070309020205020404" pitchFamily="49" charset="0"/>
              <a:buChar char="o"/>
            </a:pPr>
            <a:endParaRPr lang="en-US" sz="2000" dirty="0">
              <a:latin typeface="Georgia" panose="02040502050405020303" pitchFamily="18" charset="0"/>
              <a:ea typeface="+mn-lt"/>
              <a:cs typeface="+mn-lt"/>
            </a:endParaRPr>
          </a:p>
          <a:p>
            <a:pPr>
              <a:lnSpc>
                <a:spcPct val="150000"/>
              </a:lnSpc>
              <a:buClr>
                <a:srgbClr val="FFC000"/>
              </a:buClr>
              <a:buFont typeface="Courier New" panose="02070309020205020404" pitchFamily="49" charset="0"/>
              <a:buChar char="o"/>
            </a:pPr>
            <a:r>
              <a:rPr lang="en-US" sz="2000" dirty="0">
                <a:latin typeface="Georgia" panose="02040502050405020303" pitchFamily="18" charset="0"/>
                <a:ea typeface="+mn-lt"/>
                <a:cs typeface="+mn-lt"/>
              </a:rPr>
              <a:t>Square fit leaving has the highest correlation with price</a:t>
            </a:r>
            <a:endParaRPr lang="en-US" sz="2000" dirty="0">
              <a:latin typeface="Georgia" panose="02040502050405020303" pitchFamily="18" charset="0"/>
              <a:ea typeface="Calibri"/>
              <a:cs typeface="Calibri"/>
            </a:endParaRPr>
          </a:p>
          <a:p>
            <a:endParaRPr lang="en-US" sz="1800" dirty="0">
              <a:latin typeface="Georgia" panose="02040502050405020303" pitchFamily="18" charset="0"/>
              <a:ea typeface="Calibri"/>
              <a:cs typeface="Calibri"/>
            </a:endParaRPr>
          </a:p>
        </p:txBody>
      </p:sp>
      <p:pic>
        <p:nvPicPr>
          <p:cNvPr id="5" name="Picture 5" descr="A screenshot of a graph&#10;&#10;Description automatically generated with low confidence">
            <a:extLst>
              <a:ext uri="{FF2B5EF4-FFF2-40B4-BE49-F238E27FC236}">
                <a16:creationId xmlns:a16="http://schemas.microsoft.com/office/drawing/2014/main" id="{88FE5FDF-0DC0-224D-3934-F7185BBDC392}"/>
              </a:ext>
            </a:extLst>
          </p:cNvPr>
          <p:cNvPicPr>
            <a:picLocks noChangeAspect="1"/>
          </p:cNvPicPr>
          <p:nvPr/>
        </p:nvPicPr>
        <p:blipFill rotWithShape="1">
          <a:blip r:embed="rId2"/>
          <a:srcRect l="1504"/>
          <a:stretch/>
        </p:blipFill>
        <p:spPr>
          <a:xfrm>
            <a:off x="4948188" y="1"/>
            <a:ext cx="7243812" cy="6857999"/>
          </a:xfrm>
          <a:custGeom>
            <a:avLst/>
            <a:gdLst/>
            <a:ahLst/>
            <a:cxnLst/>
            <a:rect l="l" t="t" r="r" b="b"/>
            <a:pathLst>
              <a:path w="7243812" h="6857999">
                <a:moveTo>
                  <a:pt x="609803" y="0"/>
                </a:moveTo>
                <a:lnTo>
                  <a:pt x="1222601" y="0"/>
                </a:lnTo>
                <a:lnTo>
                  <a:pt x="1223032" y="1645"/>
                </a:lnTo>
                <a:lnTo>
                  <a:pt x="1343371" y="1645"/>
                </a:lnTo>
                <a:lnTo>
                  <a:pt x="1343665" y="0"/>
                </a:lnTo>
                <a:lnTo>
                  <a:pt x="1884172" y="0"/>
                </a:lnTo>
                <a:lnTo>
                  <a:pt x="1884280" y="1645"/>
                </a:lnTo>
                <a:lnTo>
                  <a:pt x="7243812" y="1645"/>
                </a:lnTo>
                <a:lnTo>
                  <a:pt x="7243812" y="6857999"/>
                </a:lnTo>
                <a:lnTo>
                  <a:pt x="133676" y="6857999"/>
                </a:lnTo>
                <a:lnTo>
                  <a:pt x="114609" y="6843646"/>
                </a:lnTo>
                <a:cubicBezTo>
                  <a:pt x="106811" y="6836369"/>
                  <a:pt x="103243" y="6828354"/>
                  <a:pt x="111459" y="6817746"/>
                </a:cubicBezTo>
                <a:cubicBezTo>
                  <a:pt x="93943" y="6769544"/>
                  <a:pt x="97901" y="6796071"/>
                  <a:pt x="113412" y="6759582"/>
                </a:cubicBezTo>
                <a:cubicBezTo>
                  <a:pt x="110188" y="6732087"/>
                  <a:pt x="99653" y="6727133"/>
                  <a:pt x="100729" y="6705297"/>
                </a:cubicBezTo>
                <a:cubicBezTo>
                  <a:pt x="94563" y="6675394"/>
                  <a:pt x="99792" y="6669536"/>
                  <a:pt x="87662" y="6640957"/>
                </a:cubicBezTo>
                <a:cubicBezTo>
                  <a:pt x="74199" y="6591883"/>
                  <a:pt x="82185" y="6576319"/>
                  <a:pt x="83084" y="6541313"/>
                </a:cubicBezTo>
                <a:cubicBezTo>
                  <a:pt x="82225" y="6490855"/>
                  <a:pt x="67640" y="6422980"/>
                  <a:pt x="59444" y="6370251"/>
                </a:cubicBezTo>
                <a:cubicBezTo>
                  <a:pt x="51248" y="6317522"/>
                  <a:pt x="30729" y="6270972"/>
                  <a:pt x="33908" y="6224938"/>
                </a:cubicBezTo>
                <a:lnTo>
                  <a:pt x="30063" y="6089693"/>
                </a:lnTo>
                <a:cubicBezTo>
                  <a:pt x="25730" y="6032039"/>
                  <a:pt x="3474" y="5997051"/>
                  <a:pt x="29101" y="5973994"/>
                </a:cubicBezTo>
                <a:cubicBezTo>
                  <a:pt x="17018" y="5940131"/>
                  <a:pt x="41135" y="5955713"/>
                  <a:pt x="33855" y="5939847"/>
                </a:cubicBezTo>
                <a:lnTo>
                  <a:pt x="12982" y="5906467"/>
                </a:lnTo>
                <a:lnTo>
                  <a:pt x="8416" y="5862699"/>
                </a:lnTo>
                <a:cubicBezTo>
                  <a:pt x="7895" y="5838948"/>
                  <a:pt x="8409" y="5853058"/>
                  <a:pt x="12052" y="5823324"/>
                </a:cubicBezTo>
                <a:cubicBezTo>
                  <a:pt x="11631" y="5805291"/>
                  <a:pt x="11213" y="5787258"/>
                  <a:pt x="10793" y="5769225"/>
                </a:cubicBezTo>
                <a:cubicBezTo>
                  <a:pt x="17866" y="5738356"/>
                  <a:pt x="19121" y="5696311"/>
                  <a:pt x="25986" y="5667896"/>
                </a:cubicBezTo>
                <a:cubicBezTo>
                  <a:pt x="16329" y="5647975"/>
                  <a:pt x="42195" y="5619318"/>
                  <a:pt x="43687" y="5594585"/>
                </a:cubicBezTo>
                <a:cubicBezTo>
                  <a:pt x="32512" y="5517959"/>
                  <a:pt x="44052" y="5536542"/>
                  <a:pt x="40019" y="5464225"/>
                </a:cubicBezTo>
                <a:cubicBezTo>
                  <a:pt x="32676" y="5400671"/>
                  <a:pt x="26469" y="5311951"/>
                  <a:pt x="22904" y="5269726"/>
                </a:cubicBezTo>
                <a:cubicBezTo>
                  <a:pt x="19341" y="5227501"/>
                  <a:pt x="14742" y="5212581"/>
                  <a:pt x="18628" y="5210876"/>
                </a:cubicBezTo>
                <a:cubicBezTo>
                  <a:pt x="-20300" y="5161742"/>
                  <a:pt x="15511" y="5141336"/>
                  <a:pt x="5392" y="5111369"/>
                </a:cubicBezTo>
                <a:cubicBezTo>
                  <a:pt x="10662" y="5053859"/>
                  <a:pt x="15546" y="5034036"/>
                  <a:pt x="13324" y="5009272"/>
                </a:cubicBezTo>
                <a:cubicBezTo>
                  <a:pt x="25126" y="4982633"/>
                  <a:pt x="74251" y="4956261"/>
                  <a:pt x="48699" y="4925805"/>
                </a:cubicBezTo>
                <a:cubicBezTo>
                  <a:pt x="76704" y="4931200"/>
                  <a:pt x="39437" y="4888353"/>
                  <a:pt x="62925" y="4877992"/>
                </a:cubicBezTo>
                <a:cubicBezTo>
                  <a:pt x="82480" y="4871554"/>
                  <a:pt x="75731" y="4857054"/>
                  <a:pt x="79496" y="4844323"/>
                </a:cubicBezTo>
                <a:cubicBezTo>
                  <a:pt x="97657" y="4832308"/>
                  <a:pt x="110974" y="4752352"/>
                  <a:pt x="101400" y="4733115"/>
                </a:cubicBezTo>
                <a:cubicBezTo>
                  <a:pt x="108185" y="4679357"/>
                  <a:pt x="119720" y="4662889"/>
                  <a:pt x="111223" y="4625153"/>
                </a:cubicBezTo>
                <a:cubicBezTo>
                  <a:pt x="106592" y="4588197"/>
                  <a:pt x="114401" y="4567830"/>
                  <a:pt x="126359" y="4539168"/>
                </a:cubicBezTo>
                <a:cubicBezTo>
                  <a:pt x="126535" y="4522289"/>
                  <a:pt x="126710" y="4505410"/>
                  <a:pt x="126886" y="4488531"/>
                </a:cubicBezTo>
                <a:cubicBezTo>
                  <a:pt x="126165" y="4473140"/>
                  <a:pt x="132917" y="4437329"/>
                  <a:pt x="135099" y="4411258"/>
                </a:cubicBezTo>
                <a:cubicBezTo>
                  <a:pt x="107667" y="4345686"/>
                  <a:pt x="146840" y="4280033"/>
                  <a:pt x="132327" y="4219510"/>
                </a:cubicBezTo>
                <a:cubicBezTo>
                  <a:pt x="138549" y="4158987"/>
                  <a:pt x="124091" y="4192084"/>
                  <a:pt x="172424" y="4048117"/>
                </a:cubicBezTo>
                <a:cubicBezTo>
                  <a:pt x="167703" y="4015047"/>
                  <a:pt x="203806" y="3905047"/>
                  <a:pt x="177666" y="3878222"/>
                </a:cubicBezTo>
                <a:cubicBezTo>
                  <a:pt x="167714" y="3821305"/>
                  <a:pt x="183914" y="3845122"/>
                  <a:pt x="156982" y="3778166"/>
                </a:cubicBezTo>
                <a:cubicBezTo>
                  <a:pt x="160365" y="3760234"/>
                  <a:pt x="142791" y="3724716"/>
                  <a:pt x="142115" y="3707357"/>
                </a:cubicBezTo>
                <a:cubicBezTo>
                  <a:pt x="139253" y="3688591"/>
                  <a:pt x="140202" y="3672776"/>
                  <a:pt x="139805" y="3665569"/>
                </a:cubicBezTo>
                <a:cubicBezTo>
                  <a:pt x="139778" y="3665084"/>
                  <a:pt x="139750" y="3664599"/>
                  <a:pt x="139723" y="3664114"/>
                </a:cubicBezTo>
                <a:lnTo>
                  <a:pt x="134134" y="3653088"/>
                </a:lnTo>
                <a:lnTo>
                  <a:pt x="126568" y="3641228"/>
                </a:lnTo>
                <a:cubicBezTo>
                  <a:pt x="126560" y="3629488"/>
                  <a:pt x="126549" y="3617747"/>
                  <a:pt x="126540" y="3606007"/>
                </a:cubicBezTo>
                <a:lnTo>
                  <a:pt x="134645" y="3597336"/>
                </a:lnTo>
                <a:lnTo>
                  <a:pt x="131649" y="3586412"/>
                </a:lnTo>
                <a:lnTo>
                  <a:pt x="134221" y="3569719"/>
                </a:lnTo>
                <a:lnTo>
                  <a:pt x="133795" y="3568021"/>
                </a:lnTo>
                <a:lnTo>
                  <a:pt x="130189" y="3553678"/>
                </a:lnTo>
                <a:lnTo>
                  <a:pt x="129827" y="3552249"/>
                </a:lnTo>
                <a:lnTo>
                  <a:pt x="122183" y="3542019"/>
                </a:lnTo>
                <a:lnTo>
                  <a:pt x="112426" y="3531201"/>
                </a:lnTo>
                <a:lnTo>
                  <a:pt x="105626" y="3496391"/>
                </a:lnTo>
                <a:lnTo>
                  <a:pt x="111971" y="3486850"/>
                </a:lnTo>
                <a:lnTo>
                  <a:pt x="106910" y="3476412"/>
                </a:lnTo>
                <a:cubicBezTo>
                  <a:pt x="105781" y="3466028"/>
                  <a:pt x="105824" y="3433967"/>
                  <a:pt x="105209" y="3424545"/>
                </a:cubicBezTo>
                <a:lnTo>
                  <a:pt x="103215" y="3419880"/>
                </a:lnTo>
                <a:lnTo>
                  <a:pt x="104953" y="3415218"/>
                </a:lnTo>
                <a:lnTo>
                  <a:pt x="101255" y="3409825"/>
                </a:lnTo>
                <a:lnTo>
                  <a:pt x="103044" y="3407057"/>
                </a:lnTo>
                <a:lnTo>
                  <a:pt x="89764" y="3378959"/>
                </a:lnTo>
                <a:lnTo>
                  <a:pt x="83991" y="3362948"/>
                </a:lnTo>
                <a:lnTo>
                  <a:pt x="66858" y="3332072"/>
                </a:lnTo>
                <a:lnTo>
                  <a:pt x="69057" y="3325671"/>
                </a:lnTo>
                <a:lnTo>
                  <a:pt x="51631" y="3278130"/>
                </a:lnTo>
                <a:lnTo>
                  <a:pt x="53959" y="3277179"/>
                </a:lnTo>
                <a:lnTo>
                  <a:pt x="60205" y="3262610"/>
                </a:lnTo>
                <a:lnTo>
                  <a:pt x="58998" y="3258677"/>
                </a:lnTo>
                <a:cubicBezTo>
                  <a:pt x="46010" y="3210316"/>
                  <a:pt x="80872" y="3236545"/>
                  <a:pt x="45170" y="3180546"/>
                </a:cubicBezTo>
                <a:cubicBezTo>
                  <a:pt x="53643" y="3171780"/>
                  <a:pt x="52550" y="3163902"/>
                  <a:pt x="45228" y="3151828"/>
                </a:cubicBezTo>
                <a:cubicBezTo>
                  <a:pt x="39651" y="3128169"/>
                  <a:pt x="64667" y="3124610"/>
                  <a:pt x="45020" y="3103777"/>
                </a:cubicBezTo>
                <a:cubicBezTo>
                  <a:pt x="59127" y="3105196"/>
                  <a:pt x="41123" y="3057428"/>
                  <a:pt x="57092" y="3065434"/>
                </a:cubicBezTo>
                <a:cubicBezTo>
                  <a:pt x="55435" y="3051512"/>
                  <a:pt x="40803" y="3032637"/>
                  <a:pt x="35088" y="3020247"/>
                </a:cubicBezTo>
                <a:cubicBezTo>
                  <a:pt x="32503" y="3002537"/>
                  <a:pt x="18197" y="3001119"/>
                  <a:pt x="22803" y="2991092"/>
                </a:cubicBezTo>
                <a:cubicBezTo>
                  <a:pt x="24338" y="2987749"/>
                  <a:pt x="27975" y="2983455"/>
                  <a:pt x="34850" y="2977278"/>
                </a:cubicBezTo>
                <a:cubicBezTo>
                  <a:pt x="22587" y="2954448"/>
                  <a:pt x="35600" y="2946689"/>
                  <a:pt x="36223" y="2911749"/>
                </a:cubicBezTo>
                <a:cubicBezTo>
                  <a:pt x="35158" y="2886513"/>
                  <a:pt x="29761" y="2843788"/>
                  <a:pt x="28462" y="2825860"/>
                </a:cubicBezTo>
                <a:cubicBezTo>
                  <a:pt x="28449" y="2818634"/>
                  <a:pt x="28437" y="2811409"/>
                  <a:pt x="28424" y="2804183"/>
                </a:cubicBezTo>
                <a:lnTo>
                  <a:pt x="21292" y="2790136"/>
                </a:lnTo>
                <a:lnTo>
                  <a:pt x="16179" y="2760208"/>
                </a:lnTo>
                <a:lnTo>
                  <a:pt x="22858" y="2751112"/>
                </a:lnTo>
                <a:lnTo>
                  <a:pt x="18505" y="2740278"/>
                </a:lnTo>
                <a:lnTo>
                  <a:pt x="22482" y="2726489"/>
                </a:lnTo>
                <a:lnTo>
                  <a:pt x="18175" y="2725052"/>
                </a:lnTo>
                <a:lnTo>
                  <a:pt x="10521" y="2715895"/>
                </a:lnTo>
                <a:lnTo>
                  <a:pt x="25499" y="2665666"/>
                </a:lnTo>
                <a:lnTo>
                  <a:pt x="30658" y="2635351"/>
                </a:lnTo>
                <a:cubicBezTo>
                  <a:pt x="30723" y="2625597"/>
                  <a:pt x="30791" y="2615842"/>
                  <a:pt x="30857" y="2606088"/>
                </a:cubicBezTo>
                <a:lnTo>
                  <a:pt x="37532" y="2596456"/>
                </a:lnTo>
                <a:cubicBezTo>
                  <a:pt x="41239" y="2582253"/>
                  <a:pt x="34640" y="2564757"/>
                  <a:pt x="36511" y="2549900"/>
                </a:cubicBezTo>
                <a:lnTo>
                  <a:pt x="53712" y="2496499"/>
                </a:lnTo>
                <a:cubicBezTo>
                  <a:pt x="53527" y="2492743"/>
                  <a:pt x="64725" y="2449625"/>
                  <a:pt x="64540" y="2445869"/>
                </a:cubicBezTo>
                <a:cubicBezTo>
                  <a:pt x="61940" y="2441580"/>
                  <a:pt x="65575" y="2413465"/>
                  <a:pt x="64348" y="2408995"/>
                </a:cubicBezTo>
                <a:cubicBezTo>
                  <a:pt x="100333" y="2407546"/>
                  <a:pt x="71752" y="2329020"/>
                  <a:pt x="101725" y="2335735"/>
                </a:cubicBezTo>
                <a:cubicBezTo>
                  <a:pt x="120512" y="2299003"/>
                  <a:pt x="138791" y="2291744"/>
                  <a:pt x="147278" y="2260088"/>
                </a:cubicBezTo>
                <a:cubicBezTo>
                  <a:pt x="152668" y="2224200"/>
                  <a:pt x="143589" y="2220953"/>
                  <a:pt x="152643" y="2193455"/>
                </a:cubicBezTo>
                <a:cubicBezTo>
                  <a:pt x="152701" y="2159228"/>
                  <a:pt x="131577" y="2138038"/>
                  <a:pt x="161815" y="2107942"/>
                </a:cubicBezTo>
                <a:lnTo>
                  <a:pt x="168884" y="2024270"/>
                </a:lnTo>
                <a:lnTo>
                  <a:pt x="210800" y="1969445"/>
                </a:lnTo>
                <a:lnTo>
                  <a:pt x="215063" y="1961162"/>
                </a:lnTo>
                <a:lnTo>
                  <a:pt x="226767" y="1945112"/>
                </a:lnTo>
                <a:lnTo>
                  <a:pt x="225906" y="1942021"/>
                </a:lnTo>
                <a:lnTo>
                  <a:pt x="220555" y="1935584"/>
                </a:lnTo>
                <a:cubicBezTo>
                  <a:pt x="220179" y="1930292"/>
                  <a:pt x="223282" y="1914884"/>
                  <a:pt x="223648" y="1910265"/>
                </a:cubicBezTo>
                <a:cubicBezTo>
                  <a:pt x="221934" y="1909994"/>
                  <a:pt x="221895" y="1909162"/>
                  <a:pt x="222758" y="1907867"/>
                </a:cubicBezTo>
                <a:lnTo>
                  <a:pt x="229387" y="1899379"/>
                </a:lnTo>
                <a:lnTo>
                  <a:pt x="231548" y="1895114"/>
                </a:lnTo>
                <a:lnTo>
                  <a:pt x="216553" y="1892417"/>
                </a:lnTo>
                <a:cubicBezTo>
                  <a:pt x="209075" y="1884999"/>
                  <a:pt x="222114" y="1866643"/>
                  <a:pt x="209739" y="1861483"/>
                </a:cubicBezTo>
                <a:cubicBezTo>
                  <a:pt x="214584" y="1853278"/>
                  <a:pt x="219066" y="1844665"/>
                  <a:pt x="222950" y="1835810"/>
                </a:cubicBezTo>
                <a:lnTo>
                  <a:pt x="224812" y="1830569"/>
                </a:lnTo>
                <a:lnTo>
                  <a:pt x="224522" y="1830429"/>
                </a:lnTo>
                <a:cubicBezTo>
                  <a:pt x="224224" y="1829219"/>
                  <a:pt x="224571" y="1827468"/>
                  <a:pt x="225830" y="1824832"/>
                </a:cubicBezTo>
                <a:lnTo>
                  <a:pt x="228207" y="1821003"/>
                </a:lnTo>
                <a:lnTo>
                  <a:pt x="230878" y="1807109"/>
                </a:lnTo>
                <a:lnTo>
                  <a:pt x="227355" y="1805316"/>
                </a:lnTo>
                <a:lnTo>
                  <a:pt x="228132" y="1804434"/>
                </a:lnTo>
                <a:cubicBezTo>
                  <a:pt x="237533" y="1798221"/>
                  <a:pt x="248274" y="1797417"/>
                  <a:pt x="223762" y="1784314"/>
                </a:cubicBezTo>
                <a:cubicBezTo>
                  <a:pt x="240655" y="1769422"/>
                  <a:pt x="224912" y="1763793"/>
                  <a:pt x="226521" y="1740358"/>
                </a:cubicBezTo>
                <a:cubicBezTo>
                  <a:pt x="240385" y="1732435"/>
                  <a:pt x="239102" y="1724301"/>
                  <a:pt x="233164" y="1715685"/>
                </a:cubicBezTo>
                <a:cubicBezTo>
                  <a:pt x="245499" y="1694404"/>
                  <a:pt x="240415" y="1672675"/>
                  <a:pt x="245819" y="1647555"/>
                </a:cubicBezTo>
                <a:cubicBezTo>
                  <a:pt x="268668" y="1622803"/>
                  <a:pt x="248434" y="1605585"/>
                  <a:pt x="254317" y="1578752"/>
                </a:cubicBezTo>
                <a:lnTo>
                  <a:pt x="249918" y="1546022"/>
                </a:lnTo>
                <a:cubicBezTo>
                  <a:pt x="251996" y="1543635"/>
                  <a:pt x="248777" y="1521210"/>
                  <a:pt x="248927" y="1519929"/>
                </a:cubicBezTo>
                <a:lnTo>
                  <a:pt x="248704" y="1519731"/>
                </a:lnTo>
                <a:lnTo>
                  <a:pt x="252245" y="1514846"/>
                </a:lnTo>
                <a:cubicBezTo>
                  <a:pt x="255314" y="1501295"/>
                  <a:pt x="252199" y="1477394"/>
                  <a:pt x="254681" y="1463304"/>
                </a:cubicBezTo>
                <a:cubicBezTo>
                  <a:pt x="257024" y="1459891"/>
                  <a:pt x="268983" y="1432466"/>
                  <a:pt x="267138" y="1430305"/>
                </a:cubicBezTo>
                <a:lnTo>
                  <a:pt x="266110" y="1429568"/>
                </a:lnTo>
                <a:lnTo>
                  <a:pt x="286784" y="1404045"/>
                </a:lnTo>
                <a:lnTo>
                  <a:pt x="294521" y="1360879"/>
                </a:lnTo>
                <a:lnTo>
                  <a:pt x="324750" y="1301993"/>
                </a:lnTo>
                <a:lnTo>
                  <a:pt x="328780" y="1210776"/>
                </a:lnTo>
                <a:cubicBezTo>
                  <a:pt x="344171" y="1197232"/>
                  <a:pt x="343390" y="1192124"/>
                  <a:pt x="346123" y="1157176"/>
                </a:cubicBezTo>
                <a:cubicBezTo>
                  <a:pt x="359383" y="1110140"/>
                  <a:pt x="355619" y="1111028"/>
                  <a:pt x="349331" y="1063288"/>
                </a:cubicBezTo>
                <a:cubicBezTo>
                  <a:pt x="364194" y="1005331"/>
                  <a:pt x="362778" y="969963"/>
                  <a:pt x="431245" y="889417"/>
                </a:cubicBezTo>
                <a:lnTo>
                  <a:pt x="459477" y="816346"/>
                </a:lnTo>
                <a:cubicBezTo>
                  <a:pt x="465006" y="808083"/>
                  <a:pt x="496978" y="764380"/>
                  <a:pt x="489268" y="752692"/>
                </a:cubicBezTo>
                <a:lnTo>
                  <a:pt x="505368" y="724368"/>
                </a:lnTo>
                <a:lnTo>
                  <a:pt x="511178" y="722494"/>
                </a:lnTo>
                <a:lnTo>
                  <a:pt x="514451" y="717531"/>
                </a:lnTo>
                <a:cubicBezTo>
                  <a:pt x="514171" y="710761"/>
                  <a:pt x="513893" y="703992"/>
                  <a:pt x="513612" y="697222"/>
                </a:cubicBezTo>
                <a:cubicBezTo>
                  <a:pt x="513272" y="693376"/>
                  <a:pt x="513720" y="690905"/>
                  <a:pt x="514772" y="689289"/>
                </a:cubicBezTo>
                <a:lnTo>
                  <a:pt x="515249" y="689151"/>
                </a:lnTo>
                <a:cubicBezTo>
                  <a:pt x="515320" y="686637"/>
                  <a:pt x="515389" y="684122"/>
                  <a:pt x="515461" y="681608"/>
                </a:cubicBezTo>
                <a:cubicBezTo>
                  <a:pt x="522970" y="666964"/>
                  <a:pt x="551123" y="617831"/>
                  <a:pt x="560298" y="601285"/>
                </a:cubicBezTo>
                <a:cubicBezTo>
                  <a:pt x="558549" y="585107"/>
                  <a:pt x="540289" y="573171"/>
                  <a:pt x="570504" y="582332"/>
                </a:cubicBezTo>
                <a:cubicBezTo>
                  <a:pt x="570816" y="577121"/>
                  <a:pt x="573898" y="574271"/>
                  <a:pt x="578347" y="572511"/>
                </a:cubicBezTo>
                <a:lnTo>
                  <a:pt x="580375" y="572092"/>
                </a:lnTo>
                <a:lnTo>
                  <a:pt x="575722" y="536015"/>
                </a:lnTo>
                <a:lnTo>
                  <a:pt x="578705" y="531675"/>
                </a:lnTo>
                <a:lnTo>
                  <a:pt x="564084" y="491380"/>
                </a:lnTo>
                <a:cubicBezTo>
                  <a:pt x="560969" y="487340"/>
                  <a:pt x="560134" y="482008"/>
                  <a:pt x="564457" y="473782"/>
                </a:cubicBezTo>
                <a:lnTo>
                  <a:pt x="566413" y="472000"/>
                </a:lnTo>
                <a:lnTo>
                  <a:pt x="584600" y="354566"/>
                </a:lnTo>
                <a:cubicBezTo>
                  <a:pt x="586100" y="325288"/>
                  <a:pt x="584583" y="317533"/>
                  <a:pt x="588077" y="265704"/>
                </a:cubicBezTo>
                <a:cubicBezTo>
                  <a:pt x="588008" y="205530"/>
                  <a:pt x="578491" y="226511"/>
                  <a:pt x="580576" y="187093"/>
                </a:cubicBezTo>
                <a:cubicBezTo>
                  <a:pt x="579265" y="162458"/>
                  <a:pt x="569240" y="117589"/>
                  <a:pt x="587928" y="130336"/>
                </a:cubicBezTo>
                <a:cubicBezTo>
                  <a:pt x="552635" y="69804"/>
                  <a:pt x="604651" y="82036"/>
                  <a:pt x="593881" y="17287"/>
                </a:cubicBezTo>
                <a:cubicBezTo>
                  <a:pt x="600399" y="13784"/>
                  <a:pt x="605413" y="8440"/>
                  <a:pt x="609224" y="1705"/>
                </a:cubicBezTo>
                <a:close/>
              </a:path>
            </a:pathLst>
          </a:custGeom>
        </p:spPr>
      </p:pic>
    </p:spTree>
    <p:extLst>
      <p:ext uri="{BB962C8B-B14F-4D97-AF65-F5344CB8AC3E}">
        <p14:creationId xmlns:p14="http://schemas.microsoft.com/office/powerpoint/2010/main" val="981754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4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44B527-BA63-FD6F-F0F4-C3D997F0D4E9}"/>
              </a:ext>
            </a:extLst>
          </p:cNvPr>
          <p:cNvSpPr>
            <a:spLocks noGrp="1"/>
          </p:cNvSpPr>
          <p:nvPr>
            <p:ph type="title"/>
          </p:nvPr>
        </p:nvSpPr>
        <p:spPr>
          <a:xfrm>
            <a:off x="474466" y="1434906"/>
            <a:ext cx="3832040" cy="689316"/>
          </a:xfrm>
          <a:ln>
            <a:solidFill>
              <a:srgbClr val="FFC000"/>
            </a:solidFill>
          </a:ln>
        </p:spPr>
        <p:txBody>
          <a:bodyPr anchor="b">
            <a:normAutofit/>
          </a:bodyPr>
          <a:lstStyle/>
          <a:p>
            <a:r>
              <a:rPr lang="en-US" sz="3200" dirty="0">
                <a:latin typeface="Georgia" panose="02040502050405020303" pitchFamily="18" charset="0"/>
                <a:cs typeface="Calibri Light"/>
              </a:rPr>
              <a:t>BASELINE MODEL</a:t>
            </a:r>
          </a:p>
        </p:txBody>
      </p:sp>
      <p:sp>
        <p:nvSpPr>
          <p:cNvPr id="56"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ontent Placeholder 7">
            <a:extLst>
              <a:ext uri="{FF2B5EF4-FFF2-40B4-BE49-F238E27FC236}">
                <a16:creationId xmlns:a16="http://schemas.microsoft.com/office/drawing/2014/main" id="{D98CA16C-4B4E-E710-F316-C0BD8A0A9E6E}"/>
              </a:ext>
            </a:extLst>
          </p:cNvPr>
          <p:cNvSpPr>
            <a:spLocks noGrp="1"/>
          </p:cNvSpPr>
          <p:nvPr>
            <p:ph idx="1"/>
          </p:nvPr>
        </p:nvSpPr>
        <p:spPr>
          <a:xfrm>
            <a:off x="318736" y="2692909"/>
            <a:ext cx="4818888" cy="3547872"/>
          </a:xfrm>
          <a:ln>
            <a:solidFill>
              <a:srgbClr val="FFC000"/>
            </a:solidFill>
          </a:ln>
        </p:spPr>
        <p:txBody>
          <a:bodyPr vert="horz" lIns="91440" tIns="45720" rIns="91440" bIns="45720" rtlCol="0" anchor="t">
            <a:noAutofit/>
          </a:bodyPr>
          <a:lstStyle/>
          <a:p>
            <a:pPr>
              <a:buClr>
                <a:srgbClr val="FFC000"/>
              </a:buClr>
              <a:buFont typeface="Courier New" panose="02070309020205020404" pitchFamily="49" charset="0"/>
              <a:buChar char="o"/>
            </a:pPr>
            <a:r>
              <a:rPr lang="en-US" sz="2400" dirty="0">
                <a:ea typeface="+mn-lt"/>
                <a:cs typeface="+mn-lt"/>
              </a:rPr>
              <a:t>Our baseline model is statistically significant shown by p-value less than alpha of 5%</a:t>
            </a:r>
          </a:p>
          <a:p>
            <a:pPr>
              <a:buClr>
                <a:srgbClr val="FFC000"/>
              </a:buClr>
              <a:buFont typeface="Courier New" panose="02070309020205020404" pitchFamily="49" charset="0"/>
              <a:buChar char="o"/>
            </a:pPr>
            <a:r>
              <a:rPr lang="en-US" sz="2400" dirty="0">
                <a:ea typeface="+mn-lt"/>
                <a:cs typeface="+mn-lt"/>
              </a:rPr>
              <a:t> The model explains about 49% variance in price.</a:t>
            </a:r>
            <a:endParaRPr lang="en-US" sz="2400" dirty="0">
              <a:cs typeface="Calibri" panose="020F0502020204030204"/>
            </a:endParaRPr>
          </a:p>
          <a:p>
            <a:pPr>
              <a:buClr>
                <a:srgbClr val="FFC000"/>
              </a:buClr>
              <a:buFont typeface="Courier New" panose="02070309020205020404" pitchFamily="49" charset="0"/>
              <a:buChar char="o"/>
            </a:pPr>
            <a:r>
              <a:rPr lang="en-US" sz="2400" dirty="0">
                <a:ea typeface="+mn-lt"/>
                <a:cs typeface="+mn-lt"/>
              </a:rPr>
              <a:t>For a unit increase in square foot of living, there is $280k increase in price.</a:t>
            </a:r>
            <a:endParaRPr lang="en-US" sz="2400" dirty="0">
              <a:cs typeface="Calibri"/>
            </a:endParaRPr>
          </a:p>
        </p:txBody>
      </p:sp>
      <p:sp>
        <p:nvSpPr>
          <p:cNvPr id="7" name="Title 1">
            <a:extLst>
              <a:ext uri="{FF2B5EF4-FFF2-40B4-BE49-F238E27FC236}">
                <a16:creationId xmlns:a16="http://schemas.microsoft.com/office/drawing/2014/main" id="{D86777FC-C3A0-45D2-A2AF-D87B8D7B98DC}"/>
              </a:ext>
            </a:extLst>
          </p:cNvPr>
          <p:cNvSpPr txBox="1">
            <a:spLocks/>
          </p:cNvSpPr>
          <p:nvPr/>
        </p:nvSpPr>
        <p:spPr>
          <a:xfrm>
            <a:off x="6096000" y="1389888"/>
            <a:ext cx="4182100" cy="881517"/>
          </a:xfrm>
          <a:prstGeom prst="rect">
            <a:avLst/>
          </a:prstGeom>
          <a:ln>
            <a:solidFill>
              <a:srgbClr val="FFC000"/>
            </a:solidFill>
          </a:ln>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Georgia" panose="02040502050405020303" pitchFamily="18" charset="0"/>
                <a:cs typeface="Calibri Light"/>
              </a:rPr>
              <a:t>MULTIPLE  LINEAR REGRESSION MODEL</a:t>
            </a:r>
          </a:p>
        </p:txBody>
      </p:sp>
      <p:sp>
        <p:nvSpPr>
          <p:cNvPr id="9" name="Content Placeholder 7">
            <a:extLst>
              <a:ext uri="{FF2B5EF4-FFF2-40B4-BE49-F238E27FC236}">
                <a16:creationId xmlns:a16="http://schemas.microsoft.com/office/drawing/2014/main" id="{D4A4D4F5-F5B3-45D4-A0E5-33498C6F08BF}"/>
              </a:ext>
            </a:extLst>
          </p:cNvPr>
          <p:cNvSpPr txBox="1">
            <a:spLocks/>
          </p:cNvSpPr>
          <p:nvPr/>
        </p:nvSpPr>
        <p:spPr>
          <a:xfrm>
            <a:off x="5964702" y="2692909"/>
            <a:ext cx="4698609" cy="3547872"/>
          </a:xfrm>
          <a:prstGeom prst="rect">
            <a:avLst/>
          </a:prstGeom>
          <a:ln>
            <a:solidFill>
              <a:srgbClr val="FFC000"/>
            </a:solidFill>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FFC000"/>
              </a:buClr>
              <a:buFont typeface="Courier New" panose="02070309020205020404" pitchFamily="49" charset="0"/>
              <a:buChar char="o"/>
            </a:pPr>
            <a:r>
              <a:rPr lang="en-US" sz="2400" dirty="0">
                <a:ea typeface="+mn-lt"/>
                <a:cs typeface="+mn-lt"/>
              </a:rPr>
              <a:t>The Model explains a variance of 67.7%</a:t>
            </a:r>
          </a:p>
          <a:p>
            <a:pPr>
              <a:buClr>
                <a:srgbClr val="FFC000"/>
              </a:buClr>
              <a:buFont typeface="Courier New" panose="02070309020205020404" pitchFamily="49" charset="0"/>
              <a:buChar char="o"/>
            </a:pPr>
            <a:r>
              <a:rPr lang="en-US" sz="2400" dirty="0">
                <a:ea typeface="+mn-lt"/>
                <a:cs typeface="+mn-lt"/>
              </a:rPr>
              <a:t>The large condition indicates strong multicollinearity between the predictors.</a:t>
            </a:r>
          </a:p>
          <a:p>
            <a:pPr>
              <a:buClr>
                <a:srgbClr val="FFC000"/>
              </a:buClr>
              <a:buFont typeface="Courier New" panose="02070309020205020404" pitchFamily="49" charset="0"/>
              <a:buChar char="o"/>
            </a:pPr>
            <a:r>
              <a:rPr lang="en-US" sz="2400" dirty="0">
                <a:ea typeface="+mn-lt"/>
                <a:cs typeface="+mn-lt"/>
              </a:rPr>
              <a:t>There is need to refine the model more by sorting out multicollinearity.</a:t>
            </a:r>
            <a:br>
              <a:rPr lang="en-US" sz="2400" dirty="0">
                <a:ea typeface="+mn-lt"/>
                <a:cs typeface="+mn-lt"/>
              </a:rPr>
            </a:br>
            <a:r>
              <a:rPr lang="en-US" sz="2400" dirty="0">
                <a:ea typeface="+mn-lt"/>
                <a:cs typeface="+mn-lt"/>
              </a:rPr>
              <a:t> </a:t>
            </a:r>
            <a:br>
              <a:rPr lang="en-US" sz="2400" dirty="0">
                <a:ea typeface="+mn-lt"/>
                <a:cs typeface="+mn-lt"/>
              </a:rPr>
            </a:br>
            <a:br>
              <a:rPr lang="en-US" sz="2400" dirty="0">
                <a:ea typeface="+mn-lt"/>
                <a:cs typeface="+mn-lt"/>
              </a:rPr>
            </a:br>
            <a:endParaRPr lang="en-US" sz="2400" dirty="0">
              <a:cs typeface="Calibri" panose="020F0502020204030204"/>
            </a:endParaRPr>
          </a:p>
        </p:txBody>
      </p:sp>
    </p:spTree>
    <p:extLst>
      <p:ext uri="{BB962C8B-B14F-4D97-AF65-F5344CB8AC3E}">
        <p14:creationId xmlns:p14="http://schemas.microsoft.com/office/powerpoint/2010/main" val="2680462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9CC3B1-0F7D-EF34-C757-56ABA8FEDF2C}"/>
              </a:ext>
            </a:extLst>
          </p:cNvPr>
          <p:cNvSpPr>
            <a:spLocks noGrp="1"/>
          </p:cNvSpPr>
          <p:nvPr>
            <p:ph type="title"/>
          </p:nvPr>
        </p:nvSpPr>
        <p:spPr>
          <a:xfrm>
            <a:off x="641668" y="1392702"/>
            <a:ext cx="3902197" cy="965890"/>
          </a:xfrm>
          <a:ln>
            <a:solidFill>
              <a:srgbClr val="FFC000"/>
            </a:solidFill>
          </a:ln>
        </p:spPr>
        <p:txBody>
          <a:bodyPr anchor="b">
            <a:normAutofit fontScale="90000"/>
          </a:bodyPr>
          <a:lstStyle/>
          <a:p>
            <a:pPr algn="ctr"/>
            <a:r>
              <a:rPr lang="en-US" sz="3200" dirty="0">
                <a:latin typeface="Georgia" panose="02040502050405020303" pitchFamily="18" charset="0"/>
                <a:cs typeface="Calibri Light"/>
              </a:rPr>
              <a:t>Baseline Model Residual Plot</a:t>
            </a:r>
          </a:p>
        </p:txBody>
      </p:sp>
      <p:sp>
        <p:nvSpPr>
          <p:cNvPr id="2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8B20E640-6CAE-74A1-4A75-C92301C87370}"/>
              </a:ext>
            </a:extLst>
          </p:cNvPr>
          <p:cNvSpPr>
            <a:spLocks noGrp="1"/>
          </p:cNvSpPr>
          <p:nvPr>
            <p:ph idx="1"/>
          </p:nvPr>
        </p:nvSpPr>
        <p:spPr>
          <a:xfrm>
            <a:off x="437753" y="3010486"/>
            <a:ext cx="4317127" cy="3394526"/>
          </a:xfrm>
          <a:ln>
            <a:solidFill>
              <a:srgbClr val="FFC000"/>
            </a:solidFill>
          </a:ln>
        </p:spPr>
        <p:txBody>
          <a:bodyPr vert="horz" lIns="91440" tIns="45720" rIns="91440" bIns="45720" rtlCol="0" anchor="t">
            <a:noAutofit/>
          </a:bodyPr>
          <a:lstStyle/>
          <a:p>
            <a:pPr>
              <a:lnSpc>
                <a:spcPct val="150000"/>
              </a:lnSpc>
              <a:buClr>
                <a:srgbClr val="FFC000"/>
              </a:buClr>
              <a:buFont typeface="Courier New" panose="02070309020205020404" pitchFamily="49" charset="0"/>
              <a:buChar char="o"/>
            </a:pPr>
            <a:r>
              <a:rPr lang="en-US" sz="2000" dirty="0">
                <a:latin typeface="Georgia" panose="02040502050405020303" pitchFamily="18" charset="0"/>
                <a:cs typeface="Calibri"/>
              </a:rPr>
              <a:t>The Simple Linear Model captures only a small pattern in the data. It fails to capture most patterns and relationships in the data.</a:t>
            </a:r>
          </a:p>
          <a:p>
            <a:pPr>
              <a:lnSpc>
                <a:spcPct val="150000"/>
              </a:lnSpc>
              <a:buClr>
                <a:srgbClr val="FFC000"/>
              </a:buClr>
              <a:buFont typeface="Courier New" panose="02070309020205020404" pitchFamily="49" charset="0"/>
              <a:buChar char="o"/>
            </a:pPr>
            <a:r>
              <a:rPr lang="en-US" sz="2000" dirty="0">
                <a:latin typeface="Georgia" panose="02040502050405020303" pitchFamily="18" charset="0"/>
                <a:cs typeface="Calibri"/>
              </a:rPr>
              <a:t>Improvements needs to be done</a:t>
            </a:r>
          </a:p>
        </p:txBody>
      </p:sp>
      <p:pic>
        <p:nvPicPr>
          <p:cNvPr id="4" name="Picture 4">
            <a:extLst>
              <a:ext uri="{FF2B5EF4-FFF2-40B4-BE49-F238E27FC236}">
                <a16:creationId xmlns:a16="http://schemas.microsoft.com/office/drawing/2014/main" id="{ACE6C438-DE1D-718F-82FD-016558A00211}"/>
              </a:ext>
            </a:extLst>
          </p:cNvPr>
          <p:cNvPicPr>
            <a:picLocks noChangeAspect="1"/>
          </p:cNvPicPr>
          <p:nvPr/>
        </p:nvPicPr>
        <p:blipFill>
          <a:blip r:embed="rId2"/>
          <a:stretch>
            <a:fillRect/>
          </a:stretch>
        </p:blipFill>
        <p:spPr>
          <a:xfrm>
            <a:off x="4954803" y="1500383"/>
            <a:ext cx="6603213" cy="4941205"/>
          </a:xfrm>
          <a:prstGeom prst="rect">
            <a:avLst/>
          </a:prstGeom>
        </p:spPr>
      </p:pic>
    </p:spTree>
    <p:extLst>
      <p:ext uri="{BB962C8B-B14F-4D97-AF65-F5344CB8AC3E}">
        <p14:creationId xmlns:p14="http://schemas.microsoft.com/office/powerpoint/2010/main" val="1620617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A7BDE0-79F0-144B-1753-534211C5EE8D}"/>
              </a:ext>
            </a:extLst>
          </p:cNvPr>
          <p:cNvSpPr>
            <a:spLocks noGrp="1"/>
          </p:cNvSpPr>
          <p:nvPr>
            <p:ph type="title"/>
          </p:nvPr>
        </p:nvSpPr>
        <p:spPr>
          <a:xfrm>
            <a:off x="3477215" y="1119041"/>
            <a:ext cx="4299724" cy="882892"/>
          </a:xfrm>
          <a:ln>
            <a:solidFill>
              <a:srgbClr val="FFC000"/>
            </a:solidFill>
          </a:ln>
        </p:spPr>
        <p:txBody>
          <a:bodyPr anchor="b">
            <a:noAutofit/>
          </a:bodyPr>
          <a:lstStyle/>
          <a:p>
            <a:pPr algn="ctr"/>
            <a:r>
              <a:rPr lang="en-US" sz="2800" dirty="0">
                <a:latin typeface="Georgia" panose="02040502050405020303" pitchFamily="18" charset="0"/>
                <a:cs typeface="Calibri Light"/>
              </a:rPr>
              <a:t>IMPROVED MODEL</a:t>
            </a:r>
          </a:p>
        </p:txBody>
      </p:sp>
      <p:sp>
        <p:nvSpPr>
          <p:cNvPr id="2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7">
            <a:extLst>
              <a:ext uri="{FF2B5EF4-FFF2-40B4-BE49-F238E27FC236}">
                <a16:creationId xmlns:a16="http://schemas.microsoft.com/office/drawing/2014/main" id="{2E67F5D7-886B-FDAE-B8FE-262D717FFE50}"/>
              </a:ext>
            </a:extLst>
          </p:cNvPr>
          <p:cNvSpPr>
            <a:spLocks noGrp="1"/>
          </p:cNvSpPr>
          <p:nvPr>
            <p:ph idx="1"/>
          </p:nvPr>
        </p:nvSpPr>
        <p:spPr>
          <a:xfrm>
            <a:off x="497357" y="2777996"/>
            <a:ext cx="5129720" cy="3313316"/>
          </a:xfrm>
          <a:ln>
            <a:solidFill>
              <a:srgbClr val="FFC000"/>
            </a:solidFill>
          </a:ln>
        </p:spPr>
        <p:txBody>
          <a:bodyPr vert="horz" lIns="91440" tIns="45720" rIns="91440" bIns="45720" rtlCol="0" anchor="t">
            <a:noAutofit/>
          </a:bodyPr>
          <a:lstStyle/>
          <a:p>
            <a:pPr>
              <a:lnSpc>
                <a:spcPct val="150000"/>
              </a:lnSpc>
              <a:buClr>
                <a:srgbClr val="FFC000"/>
              </a:buClr>
              <a:buFont typeface="Courier New" panose="02070309020205020404" pitchFamily="49" charset="0"/>
              <a:buChar char="o"/>
            </a:pPr>
            <a:r>
              <a:rPr lang="en-US" sz="1800" dirty="0">
                <a:latin typeface="Georgia" panose="02040502050405020303" pitchFamily="18" charset="0"/>
                <a:cs typeface="Calibri"/>
              </a:rPr>
              <a:t>Our multiple linear regression model was improved using log Transformation.</a:t>
            </a:r>
            <a:endParaRPr lang="en-US" sz="1800" dirty="0">
              <a:latin typeface="Georgia" panose="02040502050405020303" pitchFamily="18" charset="0"/>
              <a:ea typeface="Calibri"/>
              <a:cs typeface="Calibri"/>
            </a:endParaRPr>
          </a:p>
          <a:p>
            <a:pPr>
              <a:lnSpc>
                <a:spcPct val="150000"/>
              </a:lnSpc>
              <a:buClr>
                <a:srgbClr val="FFC000"/>
              </a:buClr>
              <a:buFont typeface="Courier New" panose="02070309020205020404" pitchFamily="49" charset="0"/>
              <a:buChar char="o"/>
            </a:pPr>
            <a:r>
              <a:rPr lang="en-US" sz="1800" dirty="0">
                <a:latin typeface="Georgia" panose="02040502050405020303" pitchFamily="18" charset="0"/>
                <a:ea typeface="+mn-lt"/>
                <a:cs typeface="+mn-lt"/>
              </a:rPr>
              <a:t>From the results of the model, there is a significant change in our r-squared. The 76% explains the variance in price</a:t>
            </a:r>
            <a:endParaRPr lang="en-US" sz="1800" dirty="0">
              <a:latin typeface="Georgia" panose="02040502050405020303" pitchFamily="18" charset="0"/>
              <a:ea typeface="Calibri"/>
              <a:cs typeface="Calibri"/>
            </a:endParaRPr>
          </a:p>
          <a:p>
            <a:pPr>
              <a:lnSpc>
                <a:spcPct val="150000"/>
              </a:lnSpc>
              <a:buClr>
                <a:srgbClr val="FFC000"/>
              </a:buClr>
              <a:buFont typeface="Courier New" panose="02070309020205020404" pitchFamily="49" charset="0"/>
              <a:buChar char="o"/>
            </a:pPr>
            <a:r>
              <a:rPr lang="en-US" sz="1800" dirty="0">
                <a:latin typeface="Georgia" panose="02040502050405020303" pitchFamily="18" charset="0"/>
                <a:ea typeface="+mn-lt"/>
                <a:cs typeface="+mn-lt"/>
              </a:rPr>
              <a:t>We can conclusively say that our model is statistically significant.</a:t>
            </a:r>
            <a:endParaRPr lang="en-US" sz="1800" dirty="0">
              <a:latin typeface="Georgia" panose="02040502050405020303" pitchFamily="18" charset="0"/>
            </a:endParaRPr>
          </a:p>
          <a:p>
            <a:pPr>
              <a:lnSpc>
                <a:spcPct val="200000"/>
              </a:lnSpc>
            </a:pPr>
            <a:endParaRPr lang="en-US" sz="1800" dirty="0">
              <a:latin typeface="Georgia" panose="02040502050405020303" pitchFamily="18" charset="0"/>
              <a:cs typeface="Calibri"/>
            </a:endParaRPr>
          </a:p>
        </p:txBody>
      </p:sp>
      <p:pic>
        <p:nvPicPr>
          <p:cNvPr id="5" name="Picture 4">
            <a:extLst>
              <a:ext uri="{FF2B5EF4-FFF2-40B4-BE49-F238E27FC236}">
                <a16:creationId xmlns:a16="http://schemas.microsoft.com/office/drawing/2014/main" id="{2EBDDA9A-2A0B-4169-8CE0-D430EF18930A}"/>
              </a:ext>
            </a:extLst>
          </p:cNvPr>
          <p:cNvPicPr>
            <a:picLocks noChangeAspect="1"/>
          </p:cNvPicPr>
          <p:nvPr/>
        </p:nvPicPr>
        <p:blipFill>
          <a:blip r:embed="rId2"/>
          <a:stretch>
            <a:fillRect/>
          </a:stretch>
        </p:blipFill>
        <p:spPr>
          <a:xfrm>
            <a:off x="6096000" y="2249689"/>
            <a:ext cx="5605670" cy="4026807"/>
          </a:xfrm>
          <a:prstGeom prst="rect">
            <a:avLst/>
          </a:prstGeom>
        </p:spPr>
      </p:pic>
    </p:spTree>
    <p:extLst>
      <p:ext uri="{BB962C8B-B14F-4D97-AF65-F5344CB8AC3E}">
        <p14:creationId xmlns:p14="http://schemas.microsoft.com/office/powerpoint/2010/main" val="23238409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395</TotalTime>
  <Words>947</Words>
  <Application>Microsoft Office PowerPoint</Application>
  <PresentationFormat>Widescreen</PresentationFormat>
  <Paragraphs>76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Courier New</vt:lpstr>
      <vt:lpstr>Georgia</vt:lpstr>
      <vt:lpstr>office theme</vt:lpstr>
      <vt:lpstr>SIXTH-SENSE AGENCY HOUSE PRICE PREDICTION MODEL</vt:lpstr>
      <vt:lpstr>BACKGROUND </vt:lpstr>
      <vt:lpstr>PROBLEM STATEMENT</vt:lpstr>
      <vt:lpstr>DATA UNDERSTANDING</vt:lpstr>
      <vt:lpstr>Methods</vt:lpstr>
      <vt:lpstr>CORRELATION OF THE PREDICTOR VARIABLES</vt:lpstr>
      <vt:lpstr>BASELINE MODEL</vt:lpstr>
      <vt:lpstr>Baseline Model Residual Plot</vt:lpstr>
      <vt:lpstr>IMPROVED MODEL</vt:lpstr>
      <vt:lpstr>Residual plot for our Improved Model</vt:lpstr>
      <vt:lpstr>MODEL EVALUATION</vt:lpstr>
      <vt:lpstr>Data Limitation</vt:lpstr>
      <vt:lpstr>CONCLUSIONS</vt:lpstr>
      <vt:lpstr>RECOMMENDATIONS</vt:lpstr>
      <vt:lpstr>NEXT STEPS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Janet N. Khainza [Data Strategy &amp; Governance]</cp:lastModifiedBy>
  <cp:revision>374</cp:revision>
  <dcterms:created xsi:type="dcterms:W3CDTF">2023-05-30T21:24:22Z</dcterms:created>
  <dcterms:modified xsi:type="dcterms:W3CDTF">2023-06-02T18:09:56Z</dcterms:modified>
</cp:coreProperties>
</file>