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9" r:id="rId4"/>
    <p:sldId id="258" r:id="rId5"/>
    <p:sldId id="270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1" r:id="rId15"/>
    <p:sldId id="272" r:id="rId16"/>
    <p:sldId id="273" r:id="rId17"/>
    <p:sldId id="267" r:id="rId18"/>
    <p:sldId id="275" r:id="rId19"/>
    <p:sldId id="268" r:id="rId20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0" d="100"/>
          <a:sy n="60" d="100"/>
        </p:scale>
        <p:origin x="153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12-Mar-23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D7C3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12-Mar-23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D7C3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12-Mar-23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D7C3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12-Mar-23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12-Mar-23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87" y="1302491"/>
            <a:ext cx="10037825" cy="579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D7C3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8333" y="2389106"/>
            <a:ext cx="9761732" cy="2439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12-Mar-23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public-profile/settings?lipi=urn%3Ali%3Apage%3Ad_flagship3_profile_self_edit_contact-info%3BOKkf%2FVp%2FRHCVzokI9XRPxQ%3D%3D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00768"/>
            <a:ext cx="10058400" cy="5659120"/>
          </a:xfrm>
          <a:custGeom>
            <a:avLst/>
            <a:gdLst/>
            <a:ahLst/>
            <a:cxnLst/>
            <a:rect l="l" t="t" r="r" b="b"/>
            <a:pathLst>
              <a:path w="10058400" h="5659120">
                <a:moveTo>
                  <a:pt x="10058400" y="5658611"/>
                </a:moveTo>
                <a:lnTo>
                  <a:pt x="0" y="5658611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5658611"/>
                </a:lnTo>
                <a:close/>
              </a:path>
            </a:pathLst>
          </a:custGeom>
          <a:solidFill>
            <a:srgbClr val="3B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80500" y="3038335"/>
            <a:ext cx="7768300" cy="11919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5450" b="0" dirty="0">
                <a:solidFill>
                  <a:srgbClr val="FF6600"/>
                </a:solidFill>
                <a:latin typeface="Calibri"/>
                <a:cs typeface="Calibri"/>
              </a:rPr>
              <a:t>Movie Database Analysis</a:t>
            </a:r>
            <a:endParaRPr sz="54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en-US" sz="2050" b="0" dirty="0">
                <a:solidFill>
                  <a:srgbClr val="FF6600"/>
                </a:solidFill>
              </a:rPr>
              <a:t>Isaac Muturi</a:t>
            </a:r>
            <a:endParaRPr sz="205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0500" y="5351812"/>
            <a:ext cx="1596100" cy="32957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dirty="0">
                <a:solidFill>
                  <a:srgbClr val="FF6600"/>
                </a:solidFill>
                <a:latin typeface="Calibri"/>
                <a:cs typeface="Calibri"/>
              </a:rPr>
              <a:t>1</a:t>
            </a:r>
            <a:r>
              <a:rPr lang="en-US" sz="2050" dirty="0">
                <a:solidFill>
                  <a:srgbClr val="FF6600"/>
                </a:solidFill>
                <a:latin typeface="Calibri"/>
                <a:cs typeface="Calibri"/>
              </a:rPr>
              <a:t>1</a:t>
            </a:r>
            <a:r>
              <a:rPr sz="2050" dirty="0">
                <a:solidFill>
                  <a:srgbClr val="FF6600"/>
                </a:solidFill>
                <a:latin typeface="Calibri"/>
                <a:cs typeface="Calibri"/>
              </a:rPr>
              <a:t>-</a:t>
            </a:r>
            <a:r>
              <a:rPr lang="en-US" sz="2050" dirty="0">
                <a:solidFill>
                  <a:srgbClr val="FF6600"/>
                </a:solidFill>
                <a:latin typeface="Calibri"/>
                <a:cs typeface="Calibri"/>
              </a:rPr>
              <a:t>Mar-</a:t>
            </a:r>
            <a:r>
              <a:rPr sz="2050" dirty="0">
                <a:solidFill>
                  <a:srgbClr val="FF6600"/>
                </a:solidFill>
                <a:latin typeface="Calibri"/>
                <a:cs typeface="Calibri"/>
              </a:rPr>
              <a:t>202</a:t>
            </a:r>
            <a:r>
              <a:rPr lang="en-US" sz="2050" dirty="0">
                <a:solidFill>
                  <a:srgbClr val="FF6600"/>
                </a:solidFill>
                <a:latin typeface="Calibri"/>
                <a:cs typeface="Calibri"/>
              </a:rPr>
              <a:t>3</a:t>
            </a:r>
            <a:endParaRPr sz="20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954" y="705368"/>
            <a:ext cx="10058400" cy="971033"/>
            <a:chOff x="0" y="1057655"/>
            <a:chExt cx="10058400" cy="1134110"/>
          </a:xfrm>
        </p:grpSpPr>
        <p:sp>
          <p:nvSpPr>
            <p:cNvPr id="3" name="object 3"/>
            <p:cNvSpPr/>
            <p:nvPr/>
          </p:nvSpPr>
          <p:spPr>
            <a:xfrm>
              <a:off x="0" y="1057655"/>
              <a:ext cx="10058400" cy="1134110"/>
            </a:xfrm>
            <a:custGeom>
              <a:avLst/>
              <a:gdLst/>
              <a:ahLst/>
              <a:cxnLst/>
              <a:rect l="l" t="t" r="r" b="b"/>
              <a:pathLst>
                <a:path w="10058400" h="1134110">
                  <a:moveTo>
                    <a:pt x="10058400" y="1133856"/>
                  </a:moveTo>
                  <a:lnTo>
                    <a:pt x="0" y="1133856"/>
                  </a:lnTo>
                  <a:lnTo>
                    <a:pt x="0" y="0"/>
                  </a:lnTo>
                  <a:lnTo>
                    <a:pt x="10058400" y="0"/>
                  </a:lnTo>
                  <a:lnTo>
                    <a:pt x="10058400" y="1133856"/>
                  </a:lnTo>
                  <a:close/>
                </a:path>
              </a:pathLst>
            </a:custGeom>
            <a:solidFill>
              <a:srgbClr val="3B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057655"/>
              <a:ext cx="10058400" cy="1134110"/>
            </a:xfrm>
            <a:custGeom>
              <a:avLst/>
              <a:gdLst/>
              <a:ahLst/>
              <a:cxnLst/>
              <a:rect l="l" t="t" r="r" b="b"/>
              <a:pathLst>
                <a:path w="10058400" h="1134110">
                  <a:moveTo>
                    <a:pt x="10058400" y="0"/>
                  </a:moveTo>
                  <a:lnTo>
                    <a:pt x="10058400" y="1133856"/>
                  </a:lnTo>
                  <a:lnTo>
                    <a:pt x="0" y="1133856"/>
                  </a:lnTo>
                  <a:lnTo>
                    <a:pt x="0" y="0"/>
                  </a:lnTo>
                </a:path>
              </a:pathLst>
            </a:custGeom>
            <a:ln w="21336">
              <a:solidFill>
                <a:srgbClr val="3154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457200" y="947906"/>
            <a:ext cx="10037825" cy="579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4210">
              <a:lnSpc>
                <a:spcPct val="100000"/>
              </a:lnSpc>
              <a:spcBef>
                <a:spcPts val="100"/>
              </a:spcBef>
            </a:pPr>
            <a:r>
              <a:rPr lang="en-US" sz="3550" dirty="0"/>
              <a:t>              which are the most popular genres</a:t>
            </a:r>
            <a:endParaRPr sz="3550" dirty="0"/>
          </a:p>
        </p:txBody>
      </p:sp>
      <p:sp>
        <p:nvSpPr>
          <p:cNvPr id="7" name="object 7"/>
          <p:cNvSpPr txBox="1"/>
          <p:nvPr/>
        </p:nvSpPr>
        <p:spPr>
          <a:xfrm>
            <a:off x="7273231" y="3003436"/>
            <a:ext cx="2556570" cy="22483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95"/>
              </a:spcBef>
            </a:pPr>
            <a:r>
              <a:rPr lang="en-US" sz="2400" spc="20" dirty="0">
                <a:latin typeface="Arial MT"/>
                <a:cs typeface="Arial MT"/>
              </a:rPr>
              <a:t>A combo of  Action, Adventure and Sci-Fi  are significantly more popular than other genres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411EF8-EDE9-6B66-F9D7-9CBE4FEDD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" y="1895475"/>
            <a:ext cx="6846571" cy="56069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10058400" cy="829073"/>
          </a:xfrm>
          <a:prstGeom prst="rect">
            <a:avLst/>
          </a:prstGeom>
          <a:solidFill>
            <a:srgbClr val="3B3838"/>
          </a:solidFill>
          <a:ln w="21336">
            <a:solidFill>
              <a:srgbClr val="315490"/>
            </a:solidFill>
          </a:ln>
        </p:spPr>
        <p:txBody>
          <a:bodyPr vert="horz" wrap="square" lIns="0" tIns="272415" rIns="0" bIns="0" rtlCol="0">
            <a:spAutoFit/>
          </a:bodyPr>
          <a:lstStyle/>
          <a:p>
            <a:pPr marL="690245">
              <a:lnSpc>
                <a:spcPct val="100000"/>
              </a:lnSpc>
              <a:spcBef>
                <a:spcPts val="2145"/>
              </a:spcBef>
            </a:pPr>
            <a:r>
              <a:rPr lang="en-US" spc="-50" dirty="0"/>
              <a:t>Which are the most popular regions or markets</a:t>
            </a:r>
            <a:endParaRPr spc="-30" dirty="0"/>
          </a:p>
        </p:txBody>
      </p:sp>
      <p:sp>
        <p:nvSpPr>
          <p:cNvPr id="4" name="object 4"/>
          <p:cNvSpPr txBox="1"/>
          <p:nvPr/>
        </p:nvSpPr>
        <p:spPr>
          <a:xfrm>
            <a:off x="6781800" y="2396749"/>
            <a:ext cx="2742728" cy="38901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Arial MT"/>
                <a:cs typeface="Arial MT"/>
              </a:rPr>
              <a:t>US is the clear leader with 17 % of the market among the top 10 regions,  followed by GR with 13% and then a tie at 10% by CA and BR</a:t>
            </a:r>
            <a:endParaRPr sz="2800" dirty="0">
              <a:latin typeface="Arial MT"/>
              <a:cs typeface="Arial M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24D3F0-FCCD-0E52-DB1D-5B440B879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90" y="1735890"/>
            <a:ext cx="5793709" cy="561852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" y="526273"/>
            <a:ext cx="10079990" cy="1153795"/>
            <a:chOff x="-10667" y="1046987"/>
            <a:chExt cx="10079990" cy="1153795"/>
          </a:xfrm>
        </p:grpSpPr>
        <p:sp>
          <p:nvSpPr>
            <p:cNvPr id="3" name="object 3"/>
            <p:cNvSpPr/>
            <p:nvPr/>
          </p:nvSpPr>
          <p:spPr>
            <a:xfrm>
              <a:off x="0" y="1057656"/>
              <a:ext cx="10058400" cy="1132840"/>
            </a:xfrm>
            <a:custGeom>
              <a:avLst/>
              <a:gdLst/>
              <a:ahLst/>
              <a:cxnLst/>
              <a:rect l="l" t="t" r="r" b="b"/>
              <a:pathLst>
                <a:path w="10058400" h="1132839">
                  <a:moveTo>
                    <a:pt x="10058400" y="1132331"/>
                  </a:moveTo>
                  <a:lnTo>
                    <a:pt x="0" y="1132331"/>
                  </a:lnTo>
                  <a:lnTo>
                    <a:pt x="0" y="0"/>
                  </a:lnTo>
                  <a:lnTo>
                    <a:pt x="10058400" y="0"/>
                  </a:lnTo>
                  <a:lnTo>
                    <a:pt x="10058400" y="1132331"/>
                  </a:lnTo>
                  <a:close/>
                </a:path>
              </a:pathLst>
            </a:custGeom>
            <a:solidFill>
              <a:srgbClr val="3B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057655"/>
              <a:ext cx="10058400" cy="1132840"/>
            </a:xfrm>
            <a:custGeom>
              <a:avLst/>
              <a:gdLst/>
              <a:ahLst/>
              <a:cxnLst/>
              <a:rect l="l" t="t" r="r" b="b"/>
              <a:pathLst>
                <a:path w="10058400" h="1132839">
                  <a:moveTo>
                    <a:pt x="10058400" y="0"/>
                  </a:moveTo>
                  <a:lnTo>
                    <a:pt x="10058400" y="1132332"/>
                  </a:lnTo>
                  <a:lnTo>
                    <a:pt x="0" y="1132332"/>
                  </a:lnTo>
                  <a:lnTo>
                    <a:pt x="0" y="0"/>
                  </a:lnTo>
                </a:path>
              </a:pathLst>
            </a:custGeom>
            <a:ln w="21336">
              <a:solidFill>
                <a:srgbClr val="3154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1" y="776086"/>
            <a:ext cx="899160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79450">
              <a:lnSpc>
                <a:spcPct val="100000"/>
              </a:lnSpc>
              <a:spcBef>
                <a:spcPts val="135"/>
              </a:spcBef>
            </a:pPr>
            <a:r>
              <a:rPr lang="en-US" spc="-65" dirty="0"/>
              <a:t>Who are the most popular actors</a:t>
            </a:r>
            <a:endParaRPr spc="-90" dirty="0"/>
          </a:p>
        </p:txBody>
      </p:sp>
      <p:sp>
        <p:nvSpPr>
          <p:cNvPr id="7" name="object 7"/>
          <p:cNvSpPr txBox="1"/>
          <p:nvPr/>
        </p:nvSpPr>
        <p:spPr>
          <a:xfrm>
            <a:off x="7467600" y="3091484"/>
            <a:ext cx="2355135" cy="3378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95"/>
              </a:spcBef>
            </a:pPr>
            <a:r>
              <a:rPr lang="en-US" sz="2400" spc="20" dirty="0">
                <a:latin typeface="Arial MT"/>
                <a:cs typeface="Arial MT"/>
              </a:rPr>
              <a:t>Robert Downey Jr leads the pack, followed closely by Leonardo DiCaprio, then Chris Evans and other popular movie actors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AE01C4-70CF-9C12-4F6E-2B263F110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" y="2395741"/>
            <a:ext cx="7000113" cy="51480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95" y="457200"/>
            <a:ext cx="10058400" cy="829073"/>
          </a:xfrm>
          <a:prstGeom prst="rect">
            <a:avLst/>
          </a:prstGeom>
          <a:solidFill>
            <a:srgbClr val="3B3838"/>
          </a:solidFill>
          <a:ln w="21336">
            <a:solidFill>
              <a:srgbClr val="315490"/>
            </a:solidFill>
          </a:ln>
        </p:spPr>
        <p:txBody>
          <a:bodyPr vert="horz" wrap="square" lIns="0" tIns="272415" rIns="0" bIns="0" rtlCol="0">
            <a:spAutoFit/>
          </a:bodyPr>
          <a:lstStyle/>
          <a:p>
            <a:pPr marL="703580">
              <a:lnSpc>
                <a:spcPct val="100000"/>
              </a:lnSpc>
              <a:spcBef>
                <a:spcPts val="2145"/>
              </a:spcBef>
            </a:pPr>
            <a:r>
              <a:rPr lang="en-US" b="0" spc="-15" dirty="0"/>
              <a:t>Who are the most popular actresses</a:t>
            </a:r>
            <a:endParaRPr b="0" spc="-3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600" y="3200400"/>
            <a:ext cx="2851785" cy="2625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95"/>
              </a:spcBef>
            </a:pPr>
            <a:r>
              <a:rPr lang="en-US" sz="2400" spc="20" dirty="0">
                <a:latin typeface="Arial MT"/>
                <a:cs typeface="Arial MT"/>
              </a:rPr>
              <a:t>Jennifer Lawrence leads the pack, followed by Anne Hathaway and Scarlett Johansson and other popular actresses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62073-038E-C810-0211-1D812443C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0" y="1774468"/>
            <a:ext cx="6785810" cy="569313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94479E1-5F24-3D33-2761-00452D6918CD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10058400" cy="829073"/>
          </a:xfrm>
          <a:prstGeom prst="rect">
            <a:avLst/>
          </a:prstGeom>
          <a:solidFill>
            <a:srgbClr val="3B3838"/>
          </a:solidFill>
          <a:ln w="21336">
            <a:solidFill>
              <a:srgbClr val="315490"/>
            </a:solidFill>
          </a:ln>
        </p:spPr>
        <p:txBody>
          <a:bodyPr vert="horz" wrap="square" lIns="0" tIns="27241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703580">
              <a:spcBef>
                <a:spcPts val="2145"/>
              </a:spcBef>
            </a:pPr>
            <a:r>
              <a:rPr kumimoji="0" lang="en-US" sz="3600" b="0" i="0" u="none" strike="noStrike" kern="0" cap="none" spc="-15" normalizeH="0" baseline="0" noProof="0" dirty="0">
                <a:ln>
                  <a:noFill/>
                </a:ln>
                <a:solidFill>
                  <a:srgbClr val="ED7C31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Who are the most popular directors</a:t>
            </a:r>
            <a:endParaRPr lang="en-US" kern="0" spc="-3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0BB7A-2A61-46A2-11C9-3F0A7C3E3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0"/>
            <a:ext cx="6629400" cy="60197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E5EE2D-E44D-2C0C-7C68-3B65DF2AF860}"/>
              </a:ext>
            </a:extLst>
          </p:cNvPr>
          <p:cNvSpPr txBox="1"/>
          <p:nvPr/>
        </p:nvSpPr>
        <p:spPr>
          <a:xfrm>
            <a:off x="7186863" y="2895600"/>
            <a:ext cx="2743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Three directors, James Gunn, Joe Russo and Anthony Russo lead significantly followed by other popular directors</a:t>
            </a:r>
          </a:p>
        </p:txBody>
      </p:sp>
    </p:spTree>
    <p:extLst>
      <p:ext uri="{BB962C8B-B14F-4D97-AF65-F5344CB8AC3E}">
        <p14:creationId xmlns:p14="http://schemas.microsoft.com/office/powerpoint/2010/main" val="4242520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1B581A8-BEC3-00FC-B9D3-47CF38F86B86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10058400" cy="1383071"/>
          </a:xfrm>
          <a:prstGeom prst="rect">
            <a:avLst/>
          </a:prstGeom>
          <a:solidFill>
            <a:srgbClr val="3B3838"/>
          </a:solidFill>
          <a:ln w="21336">
            <a:solidFill>
              <a:srgbClr val="315490"/>
            </a:solidFill>
          </a:ln>
        </p:spPr>
        <p:txBody>
          <a:bodyPr vert="horz" wrap="square" lIns="0" tIns="27241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703580">
              <a:spcBef>
                <a:spcPts val="2145"/>
              </a:spcBef>
            </a:pPr>
            <a:r>
              <a:rPr lang="en-US" sz="3600" kern="0" spc="-15" dirty="0">
                <a:solidFill>
                  <a:srgbClr val="ED7C31"/>
                </a:solidFill>
                <a:latin typeface="Calibri"/>
                <a:cs typeface="Calibri"/>
              </a:rPr>
              <a:t>What is the correlation between movie runtime and popularity</a:t>
            </a:r>
            <a:endParaRPr lang="en-US" kern="0" spc="-3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E1A8CA-4BF5-FB5E-FD11-A80BC7724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6896100" cy="51796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8BD01E-8A77-40EA-4D54-0418AE0CF72C}"/>
              </a:ext>
            </a:extLst>
          </p:cNvPr>
          <p:cNvSpPr txBox="1"/>
          <p:nvPr/>
        </p:nvSpPr>
        <p:spPr>
          <a:xfrm>
            <a:off x="7162800" y="3352799"/>
            <a:ext cx="2743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There is no correlation between runtime and popularity of movies</a:t>
            </a:r>
          </a:p>
        </p:txBody>
      </p:sp>
    </p:spTree>
    <p:extLst>
      <p:ext uri="{BB962C8B-B14F-4D97-AF65-F5344CB8AC3E}">
        <p14:creationId xmlns:p14="http://schemas.microsoft.com/office/powerpoint/2010/main" val="1943618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D8A360B-ACA3-7F16-A252-6D7792C3A841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10058400" cy="1383071"/>
          </a:xfrm>
          <a:prstGeom prst="rect">
            <a:avLst/>
          </a:prstGeom>
          <a:solidFill>
            <a:srgbClr val="3B3838"/>
          </a:solidFill>
          <a:ln w="21336">
            <a:solidFill>
              <a:srgbClr val="315490"/>
            </a:solidFill>
          </a:ln>
        </p:spPr>
        <p:txBody>
          <a:bodyPr vert="horz" wrap="square" lIns="0" tIns="27241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703580">
              <a:spcBef>
                <a:spcPts val="2145"/>
              </a:spcBef>
            </a:pPr>
            <a:r>
              <a:rPr lang="en-US" sz="3600" kern="0" spc="-15" dirty="0">
                <a:solidFill>
                  <a:srgbClr val="ED7C31"/>
                </a:solidFill>
                <a:latin typeface="Calibri"/>
                <a:cs typeface="Calibri"/>
              </a:rPr>
              <a:t>What is the correlation between movie ratings and popularity?</a:t>
            </a:r>
            <a:endParaRPr lang="en-US" kern="0" spc="-3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48A02D-2828-F3F1-E846-3CB07FB7D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63" y="2133600"/>
            <a:ext cx="6587737" cy="5410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E0F4DB-9BFD-453D-1451-EF30669B5D2E}"/>
              </a:ext>
            </a:extLst>
          </p:cNvPr>
          <p:cNvSpPr txBox="1"/>
          <p:nvPr/>
        </p:nvSpPr>
        <p:spPr>
          <a:xfrm>
            <a:off x="6968738" y="3505200"/>
            <a:ext cx="28955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There is a positive relationship between movie ratings and popularity.</a:t>
            </a:r>
          </a:p>
        </p:txBody>
      </p:sp>
    </p:spTree>
    <p:extLst>
      <p:ext uri="{BB962C8B-B14F-4D97-AF65-F5344CB8AC3E}">
        <p14:creationId xmlns:p14="http://schemas.microsoft.com/office/powerpoint/2010/main" val="741068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48334" y="1752600"/>
            <a:ext cx="9761732" cy="5186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Collaborate with Popular Actors and Directors: Actors and directors who have a strong track record of success can be highly valuable to movie production companies.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Create Content Based on Audience Interests: By analyzing the data on ratings, it is possible to identify the genres and storylines that are most popular among audiences. A combo of  Action, Adventure and Sci-Fi  are significantly more popular than other genres.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 is important to consider this audience preferences which differ based on region when planning movie production and distribution. US is the clear leader with 17 % of the market among the top 10 regions,  followed by GR with 13% and then a tie at 10% by CA and BR. You can decide to focus your content to cater for these more potent markets.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9050" y="228600"/>
            <a:ext cx="10058400" cy="1141730"/>
          </a:xfrm>
          <a:prstGeom prst="rect">
            <a:avLst/>
          </a:prstGeom>
          <a:solidFill>
            <a:srgbClr val="3B3838"/>
          </a:solidFill>
          <a:ln w="21336">
            <a:solidFill>
              <a:srgbClr val="315490"/>
            </a:solidFill>
          </a:ln>
        </p:spPr>
        <p:txBody>
          <a:bodyPr vert="horz" wrap="square" lIns="0" tIns="271145" rIns="0" bIns="0" rtlCol="0">
            <a:spAutoFit/>
          </a:bodyPr>
          <a:lstStyle/>
          <a:p>
            <a:pPr marL="702310">
              <a:lnSpc>
                <a:spcPct val="100000"/>
              </a:lnSpc>
              <a:spcBef>
                <a:spcPts val="2135"/>
              </a:spcBef>
            </a:pPr>
            <a:r>
              <a:rPr b="0" spc="-15" dirty="0">
                <a:latin typeface="Calibri"/>
                <a:cs typeface="Calibri"/>
              </a:rPr>
              <a:t>Recommendations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7E167851-4C16-92C6-2EE1-D6650B21C513}"/>
              </a:ext>
            </a:extLst>
          </p:cNvPr>
          <p:cNvSpPr txBox="1">
            <a:spLocks/>
          </p:cNvSpPr>
          <p:nvPr/>
        </p:nvSpPr>
        <p:spPr>
          <a:xfrm>
            <a:off x="0" y="1143000"/>
            <a:ext cx="10058400" cy="827791"/>
          </a:xfrm>
          <a:prstGeom prst="rect">
            <a:avLst/>
          </a:prstGeom>
          <a:solidFill>
            <a:srgbClr val="3B3838"/>
          </a:solidFill>
          <a:ln w="21336">
            <a:solidFill>
              <a:srgbClr val="315490"/>
            </a:solidFill>
          </a:ln>
        </p:spPr>
        <p:txBody>
          <a:bodyPr vert="horz" wrap="square" lIns="0" tIns="271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703580" marR="0" lvl="0" indent="0" algn="l" defTabSz="914400" rtl="0" eaLnBrk="1" fontAlgn="auto" latinLnBrk="0" hangingPunct="1">
              <a:lnSpc>
                <a:spcPct val="100000"/>
              </a:lnSpc>
              <a:spcBef>
                <a:spcPts val="21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-15" normalizeH="0" baseline="0" noProof="0" dirty="0">
                <a:ln>
                  <a:noFill/>
                </a:ln>
                <a:solidFill>
                  <a:srgbClr val="ED7C3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What are the next steps</a:t>
            </a:r>
            <a:endParaRPr kumimoji="0" lang="en-US" sz="1800" b="0" i="0" u="none" strike="noStrike" kern="0" cap="none" spc="-3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5C0227-B9B4-D359-B5C1-F4956394CCBE}"/>
              </a:ext>
            </a:extLst>
          </p:cNvPr>
          <p:cNvSpPr txBox="1"/>
          <p:nvPr/>
        </p:nvSpPr>
        <p:spPr>
          <a:xfrm>
            <a:off x="952500" y="2547372"/>
            <a:ext cx="8153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Overall, the next steps for the movie dataset analysis project involve a combination of data cleaning, exploratory analysis, feature engineering, model selection, evaluation, and deployment. By following a structured approach and leveraging the latest tools and techniques, data scientists can generate valuable insights that can inform decision-making in the movie industry.</a:t>
            </a:r>
          </a:p>
        </p:txBody>
      </p:sp>
    </p:spTree>
    <p:extLst>
      <p:ext uri="{BB962C8B-B14F-4D97-AF65-F5344CB8AC3E}">
        <p14:creationId xmlns:p14="http://schemas.microsoft.com/office/powerpoint/2010/main" val="3502126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0" y="1143000"/>
            <a:ext cx="2900680" cy="855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450" b="0" dirty="0">
                <a:solidFill>
                  <a:srgbClr val="FF6600"/>
                </a:solidFill>
                <a:latin typeface="Calibri"/>
                <a:cs typeface="Calibri"/>
              </a:rPr>
              <a:t>Thank</a:t>
            </a:r>
            <a:r>
              <a:rPr sz="5450" b="0" spc="-145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5450" b="0" spc="-140" dirty="0">
                <a:solidFill>
                  <a:srgbClr val="FF6600"/>
                </a:solidFill>
                <a:latin typeface="Calibri"/>
                <a:cs typeface="Calibri"/>
              </a:rPr>
              <a:t>You</a:t>
            </a:r>
            <a:endParaRPr sz="545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14400"/>
            <a:ext cx="4866640" cy="5680075"/>
            <a:chOff x="-10667" y="1046988"/>
            <a:chExt cx="4866640" cy="5680075"/>
          </a:xfrm>
        </p:grpSpPr>
        <p:sp>
          <p:nvSpPr>
            <p:cNvPr id="4" name="object 4"/>
            <p:cNvSpPr/>
            <p:nvPr/>
          </p:nvSpPr>
          <p:spPr>
            <a:xfrm>
              <a:off x="0" y="1057656"/>
              <a:ext cx="4845050" cy="5659120"/>
            </a:xfrm>
            <a:custGeom>
              <a:avLst/>
              <a:gdLst/>
              <a:ahLst/>
              <a:cxnLst/>
              <a:rect l="l" t="t" r="r" b="b"/>
              <a:pathLst>
                <a:path w="4845050" h="5659120">
                  <a:moveTo>
                    <a:pt x="4844796" y="5658611"/>
                  </a:moveTo>
                  <a:lnTo>
                    <a:pt x="0" y="5658611"/>
                  </a:lnTo>
                  <a:lnTo>
                    <a:pt x="0" y="0"/>
                  </a:lnTo>
                  <a:lnTo>
                    <a:pt x="4844796" y="0"/>
                  </a:lnTo>
                  <a:lnTo>
                    <a:pt x="4844796" y="5658611"/>
                  </a:lnTo>
                  <a:close/>
                </a:path>
              </a:pathLst>
            </a:custGeom>
            <a:solidFill>
              <a:srgbClr val="3B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057656"/>
              <a:ext cx="4845050" cy="5659120"/>
            </a:xfrm>
            <a:custGeom>
              <a:avLst/>
              <a:gdLst/>
              <a:ahLst/>
              <a:cxnLst/>
              <a:rect l="l" t="t" r="r" b="b"/>
              <a:pathLst>
                <a:path w="4845050" h="5659120">
                  <a:moveTo>
                    <a:pt x="0" y="0"/>
                  </a:moveTo>
                  <a:lnTo>
                    <a:pt x="4844796" y="0"/>
                  </a:lnTo>
                  <a:lnTo>
                    <a:pt x="4844796" y="5658611"/>
                  </a:lnTo>
                  <a:lnTo>
                    <a:pt x="0" y="5658611"/>
                  </a:lnTo>
                  <a:lnTo>
                    <a:pt x="0" y="0"/>
                  </a:lnTo>
                  <a:close/>
                </a:path>
              </a:pathLst>
            </a:custGeom>
            <a:ln w="21336">
              <a:solidFill>
                <a:srgbClr val="3154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9422ED5-540E-A3CD-C24C-BC0E570A1C42}"/>
              </a:ext>
            </a:extLst>
          </p:cNvPr>
          <p:cNvSpPr txBox="1"/>
          <p:nvPr/>
        </p:nvSpPr>
        <p:spPr>
          <a:xfrm>
            <a:off x="5410200" y="2514600"/>
            <a:ext cx="46482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presentation is prepared by </a:t>
            </a:r>
            <a:r>
              <a:rPr lang="en-US" sz="2000" b="1" dirty="0"/>
              <a:t>Isaac Muturi</a:t>
            </a:r>
            <a:r>
              <a:rPr lang="en-US" dirty="0"/>
              <a:t>.</a:t>
            </a:r>
          </a:p>
          <a:p>
            <a:r>
              <a:rPr lang="en-US" dirty="0"/>
              <a:t>If you have any enquiry, feel free to contact me at:</a:t>
            </a:r>
          </a:p>
          <a:p>
            <a:endParaRPr lang="en-US" dirty="0"/>
          </a:p>
          <a:p>
            <a:r>
              <a:rPr lang="en-US" b="1" i="0" u="none" strike="noStrike" dirty="0">
                <a:effectLst/>
                <a:latin typeface="-apple-system"/>
                <a:hlinkClick r:id="rId2"/>
              </a:rPr>
              <a:t>https://www.linkedin.com/in/ndirangu-muturi-3b6b2b237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7776" y="571771"/>
            <a:ext cx="10058400" cy="770083"/>
          </a:xfrm>
          <a:prstGeom prst="rect">
            <a:avLst/>
          </a:prstGeom>
          <a:solidFill>
            <a:srgbClr val="3B3838"/>
          </a:solidFill>
          <a:ln w="21336">
            <a:solidFill>
              <a:srgbClr val="315490"/>
            </a:solidFill>
          </a:ln>
        </p:spPr>
        <p:txBody>
          <a:bodyPr vert="horz" wrap="square" lIns="0" tIns="320675" rIns="0" bIns="0" rtlCol="0">
            <a:spAutoFit/>
          </a:bodyPr>
          <a:lstStyle/>
          <a:p>
            <a:pPr marL="764540">
              <a:lnSpc>
                <a:spcPct val="100000"/>
              </a:lnSpc>
              <a:spcBef>
                <a:spcPts val="2525"/>
              </a:spcBef>
            </a:pPr>
            <a:r>
              <a:rPr lang="en-US" sz="2900" spc="-10" dirty="0"/>
              <a:t>Overview</a:t>
            </a:r>
            <a:endParaRPr sz="2900" dirty="0"/>
          </a:p>
        </p:txBody>
      </p:sp>
      <p:sp>
        <p:nvSpPr>
          <p:cNvPr id="3" name="object 3"/>
          <p:cNvSpPr txBox="1"/>
          <p:nvPr/>
        </p:nvSpPr>
        <p:spPr>
          <a:xfrm>
            <a:off x="537435" y="2396749"/>
            <a:ext cx="8954135" cy="403379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35"/>
              </a:spcBef>
              <a:buFont typeface="Arial" panose="020B0604020202020204" pitchFamily="34" charset="0"/>
              <a:buChar char="•"/>
            </a:pPr>
            <a:r>
              <a:rPr lang="en-US" sz="3200" spc="25" dirty="0">
                <a:latin typeface="Arial MT"/>
                <a:cs typeface="Arial MT"/>
              </a:rPr>
              <a:t>Business Understanding</a:t>
            </a:r>
          </a:p>
          <a:p>
            <a:pPr marL="298450" indent="-285750">
              <a:lnSpc>
                <a:spcPct val="100000"/>
              </a:lnSpc>
              <a:spcBef>
                <a:spcPts val="135"/>
              </a:spcBef>
              <a:buFont typeface="Arial" panose="020B0604020202020204" pitchFamily="34" charset="0"/>
              <a:buChar char="•"/>
            </a:pPr>
            <a:r>
              <a:rPr lang="en-US" sz="3200" spc="25" dirty="0">
                <a:latin typeface="Arial MT"/>
                <a:cs typeface="Arial MT"/>
              </a:rPr>
              <a:t>Data Understanding</a:t>
            </a:r>
          </a:p>
          <a:p>
            <a:pPr marL="298450" indent="-285750">
              <a:lnSpc>
                <a:spcPct val="100000"/>
              </a:lnSpc>
              <a:spcBef>
                <a:spcPts val="135"/>
              </a:spcBef>
              <a:buFont typeface="Arial" panose="020B0604020202020204" pitchFamily="34" charset="0"/>
              <a:buChar char="•"/>
            </a:pPr>
            <a:r>
              <a:rPr lang="en-US" sz="3200" spc="25" dirty="0">
                <a:latin typeface="Arial MT"/>
                <a:cs typeface="Arial MT"/>
              </a:rPr>
              <a:t>Data Analysis</a:t>
            </a:r>
          </a:p>
          <a:p>
            <a:pPr marL="298450" indent="-285750">
              <a:lnSpc>
                <a:spcPct val="100000"/>
              </a:lnSpc>
              <a:spcBef>
                <a:spcPts val="135"/>
              </a:spcBef>
              <a:buFont typeface="Arial" panose="020B0604020202020204" pitchFamily="34" charset="0"/>
              <a:buChar char="•"/>
            </a:pPr>
            <a:r>
              <a:rPr lang="en-US" sz="3200" spc="25" dirty="0">
                <a:latin typeface="Arial MT"/>
                <a:cs typeface="Arial MT"/>
              </a:rPr>
              <a:t>Recommendations</a:t>
            </a:r>
          </a:p>
          <a:p>
            <a:pPr marL="298450" indent="-285750">
              <a:lnSpc>
                <a:spcPct val="100000"/>
              </a:lnSpc>
              <a:spcBef>
                <a:spcPts val="135"/>
              </a:spcBef>
              <a:buFont typeface="Arial" panose="020B0604020202020204" pitchFamily="34" charset="0"/>
              <a:buChar char="•"/>
            </a:pPr>
            <a:r>
              <a:rPr lang="en-US" sz="3200" spc="25" dirty="0">
                <a:latin typeface="Arial MT"/>
                <a:cs typeface="Arial MT"/>
              </a:rPr>
              <a:t>Next Steps</a:t>
            </a:r>
          </a:p>
          <a:p>
            <a:pPr marL="298450" indent="-285750">
              <a:lnSpc>
                <a:spcPct val="100000"/>
              </a:lnSpc>
              <a:spcBef>
                <a:spcPts val="135"/>
              </a:spcBef>
              <a:buFont typeface="Arial" panose="020B0604020202020204" pitchFamily="34" charset="0"/>
              <a:buChar char="•"/>
            </a:pPr>
            <a:r>
              <a:rPr lang="en-US" sz="3200" spc="25" dirty="0">
                <a:latin typeface="Arial MT"/>
                <a:cs typeface="Arial MT"/>
              </a:rPr>
              <a:t>Thank You</a:t>
            </a:r>
          </a:p>
          <a:p>
            <a:pPr marL="298450" indent="-285750">
              <a:lnSpc>
                <a:spcPct val="100000"/>
              </a:lnSpc>
              <a:spcBef>
                <a:spcPts val="135"/>
              </a:spcBef>
              <a:buFont typeface="Arial" panose="020B0604020202020204" pitchFamily="34" charset="0"/>
              <a:buChar char="•"/>
            </a:pPr>
            <a:r>
              <a:rPr lang="en-US" sz="3200" spc="25" dirty="0">
                <a:latin typeface="Arial MT"/>
                <a:cs typeface="Arial MT"/>
              </a:rPr>
              <a:t>prompt for questions as well as your contact information (name and LinkedIn profile)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3D037-FB5F-E80C-2184-B9D11F3A4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007" y="1371600"/>
            <a:ext cx="9761732" cy="5416868"/>
          </a:xfrm>
        </p:spPr>
        <p:txBody>
          <a:bodyPr/>
          <a:lstStyle/>
          <a:p>
            <a:pPr algn="l"/>
            <a:r>
              <a:rPr lang="en-US" sz="3200" dirty="0"/>
              <a:t>The movie industry is complex and involves various stakeholders. Success depends on several factors, including script quality, star power, marketing, release date, and competition. </a:t>
            </a:r>
          </a:p>
          <a:p>
            <a:pPr algn="l"/>
            <a:endParaRPr lang="en-US" sz="3200" dirty="0"/>
          </a:p>
          <a:p>
            <a:pPr algn="l"/>
            <a:r>
              <a:rPr lang="en-US" sz="3200" dirty="0"/>
              <a:t>To analyze the industry, we need data from multiple sources and use data science techniques. A combination of quantitative and qualitative analysis techniques and domain expertise is necessary to make informed decisions for producing successful movies and improving the industry's profitability.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DEFD044-0934-A4EF-BE73-265549697894}"/>
              </a:ext>
            </a:extLst>
          </p:cNvPr>
          <p:cNvSpPr txBox="1">
            <a:spLocks/>
          </p:cNvSpPr>
          <p:nvPr/>
        </p:nvSpPr>
        <p:spPr>
          <a:xfrm>
            <a:off x="0" y="304800"/>
            <a:ext cx="10058400" cy="826508"/>
          </a:xfrm>
          <a:prstGeom prst="rect">
            <a:avLst/>
          </a:prstGeom>
          <a:solidFill>
            <a:srgbClr val="3B3838"/>
          </a:solidFill>
          <a:ln w="21336">
            <a:solidFill>
              <a:srgbClr val="315490"/>
            </a:solidFill>
          </a:ln>
        </p:spPr>
        <p:txBody>
          <a:bodyPr vert="horz" wrap="square" lIns="0" tIns="269875" rIns="0" bIns="0" rtlCol="0">
            <a:spAutoFit/>
          </a:bodyPr>
          <a:lstStyle>
            <a:lvl1pPr>
              <a:defRPr sz="3600" b="1" i="0">
                <a:solidFill>
                  <a:srgbClr val="ED7C3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764540">
              <a:spcBef>
                <a:spcPts val="2125"/>
              </a:spcBef>
            </a:pPr>
            <a:r>
              <a:rPr lang="en-US" kern="0" spc="-95" dirty="0"/>
              <a:t>Business Understanding</a:t>
            </a:r>
            <a:endParaRPr lang="en-US" kern="0" spc="-45" dirty="0"/>
          </a:p>
        </p:txBody>
      </p:sp>
    </p:spTree>
    <p:extLst>
      <p:ext uri="{BB962C8B-B14F-4D97-AF65-F5344CB8AC3E}">
        <p14:creationId xmlns:p14="http://schemas.microsoft.com/office/powerpoint/2010/main" val="146746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0808"/>
            <a:ext cx="10058400" cy="826508"/>
          </a:xfrm>
          <a:prstGeom prst="rect">
            <a:avLst/>
          </a:prstGeom>
          <a:solidFill>
            <a:srgbClr val="3B3838"/>
          </a:solidFill>
          <a:ln w="21336">
            <a:solidFill>
              <a:srgbClr val="315490"/>
            </a:solidFill>
          </a:ln>
        </p:spPr>
        <p:txBody>
          <a:bodyPr vert="horz" wrap="square" lIns="0" tIns="269875" rIns="0" bIns="0" rtlCol="0">
            <a:spAutoFit/>
          </a:bodyPr>
          <a:lstStyle/>
          <a:p>
            <a:pPr marL="764540">
              <a:lnSpc>
                <a:spcPct val="100000"/>
              </a:lnSpc>
              <a:spcBef>
                <a:spcPts val="2125"/>
              </a:spcBef>
            </a:pPr>
            <a:r>
              <a:rPr spc="-95" dirty="0"/>
              <a:t>D</a:t>
            </a:r>
            <a:r>
              <a:rPr spc="-150" dirty="0"/>
              <a:t>a</a:t>
            </a:r>
            <a:r>
              <a:rPr spc="-90" dirty="0"/>
              <a:t>t</a:t>
            </a:r>
            <a:r>
              <a:rPr spc="-70" dirty="0"/>
              <a:t>a</a:t>
            </a:r>
            <a:r>
              <a:rPr spc="-90" dirty="0"/>
              <a:t> </a:t>
            </a:r>
            <a:r>
              <a:rPr lang="en-US" spc="-15" dirty="0"/>
              <a:t>Understanding</a:t>
            </a:r>
            <a:endParaRPr spc="-4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2F2234-8F02-1FFE-76D0-CE31B388E496}"/>
              </a:ext>
            </a:extLst>
          </p:cNvPr>
          <p:cNvSpPr txBox="1"/>
          <p:nvPr/>
        </p:nvSpPr>
        <p:spPr>
          <a:xfrm>
            <a:off x="1752600" y="1821205"/>
            <a:ext cx="6172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Name: </a:t>
            </a:r>
            <a:r>
              <a:rPr lang="en-US" sz="2000" i="0" dirty="0">
                <a:solidFill>
                  <a:srgbClr val="000000"/>
                </a:solidFill>
                <a:effectLst/>
                <a:latin typeface="Helvetica Neue"/>
              </a:rPr>
              <a:t>tn.movie_budgets.csv</a:t>
            </a:r>
          </a:p>
          <a:p>
            <a:r>
              <a:rPr lang="en-US" sz="2400" dirty="0"/>
              <a:t>Type: csv</a:t>
            </a:r>
          </a:p>
          <a:p>
            <a:r>
              <a:rPr lang="en-US" sz="2400" spc="15" dirty="0">
                <a:latin typeface="Calibri"/>
                <a:cs typeface="Calibri"/>
              </a:rPr>
              <a:t>Time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10" dirty="0">
                <a:latin typeface="Calibri"/>
                <a:cs typeface="Calibri"/>
              </a:rPr>
              <a:t>frame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lang="en-US" sz="2400" spc="15" dirty="0">
                <a:latin typeface="Calibri"/>
                <a:cs typeface="Calibri"/>
              </a:rPr>
              <a:t>of the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lang="en-US" sz="2400" spc="5" dirty="0">
                <a:latin typeface="Calibri"/>
                <a:cs typeface="Calibri"/>
              </a:rPr>
              <a:t>data:</a:t>
            </a:r>
            <a:r>
              <a:rPr lang="en-US" sz="2400" spc="10" dirty="0">
                <a:latin typeface="Calibri"/>
                <a:cs typeface="Calibri"/>
              </a:rPr>
              <a:t> </a:t>
            </a:r>
            <a:r>
              <a:rPr lang="en-US" sz="2400" spc="5" dirty="0">
                <a:latin typeface="Calibri"/>
                <a:cs typeface="Calibri"/>
              </a:rPr>
              <a:t>1915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lang="en-US" sz="2400" spc="10" dirty="0">
                <a:latin typeface="Calibri"/>
                <a:cs typeface="Calibri"/>
              </a:rPr>
              <a:t>to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lang="en-US" sz="2400" spc="15" dirty="0">
                <a:latin typeface="Calibri"/>
                <a:cs typeface="Calibri"/>
              </a:rPr>
              <a:t>2020</a:t>
            </a:r>
            <a:endParaRPr lang="en-US" sz="2400" dirty="0"/>
          </a:p>
          <a:p>
            <a:r>
              <a:rPr lang="en-US" sz="2400" spc="-20" dirty="0">
                <a:latin typeface="Calibri"/>
                <a:cs typeface="Calibri"/>
              </a:rPr>
              <a:t>Total</a:t>
            </a:r>
            <a:r>
              <a:rPr lang="en-US" sz="2400" spc="1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data </a:t>
            </a:r>
            <a:r>
              <a:rPr lang="en-US" sz="2400" spc="10" dirty="0">
                <a:latin typeface="Calibri"/>
                <a:cs typeface="Calibri"/>
              </a:rPr>
              <a:t>points </a:t>
            </a:r>
            <a:r>
              <a:rPr lang="en-US" sz="2400" spc="15" dirty="0">
                <a:latin typeface="Calibri"/>
                <a:cs typeface="Calibri"/>
              </a:rPr>
              <a:t>: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/>
              <a:t>5782 </a:t>
            </a:r>
            <a:r>
              <a:rPr lang="en-US" sz="2400" dirty="0">
                <a:cs typeface="Calibri"/>
              </a:rPr>
              <a:t>records</a:t>
            </a:r>
            <a:endParaRPr lang="en-US" sz="2400" dirty="0"/>
          </a:p>
          <a:p>
            <a:r>
              <a:rPr lang="en-US" sz="2400" dirty="0"/>
              <a:t>Data columns (total 6 columns):</a:t>
            </a:r>
          </a:p>
          <a:p>
            <a:r>
              <a:rPr lang="en-US" sz="2400" dirty="0"/>
              <a:t> #   Column                                     </a:t>
            </a:r>
            <a:r>
              <a:rPr lang="en-US" sz="2400" dirty="0" err="1"/>
              <a:t>Dtype</a:t>
            </a:r>
            <a:r>
              <a:rPr lang="en-US" sz="2400" dirty="0"/>
              <a:t> </a:t>
            </a:r>
          </a:p>
          <a:p>
            <a:r>
              <a:rPr lang="en-US" sz="2400" dirty="0"/>
              <a:t>---  ------                                            ----- </a:t>
            </a:r>
          </a:p>
          <a:p>
            <a:r>
              <a:rPr lang="en-US" sz="2400" dirty="0"/>
              <a:t> 0   id                                                int64 </a:t>
            </a:r>
          </a:p>
          <a:p>
            <a:r>
              <a:rPr lang="en-US" sz="2400" dirty="0"/>
              <a:t> 1   </a:t>
            </a:r>
            <a:r>
              <a:rPr lang="en-US" sz="2400" dirty="0" err="1"/>
              <a:t>release_date</a:t>
            </a:r>
            <a:r>
              <a:rPr lang="en-US" sz="2400" dirty="0"/>
              <a:t>                            object</a:t>
            </a:r>
          </a:p>
          <a:p>
            <a:r>
              <a:rPr lang="en-US" sz="2400" dirty="0"/>
              <a:t> 2   movie                                        object</a:t>
            </a:r>
          </a:p>
          <a:p>
            <a:r>
              <a:rPr lang="en-US" sz="2400" dirty="0"/>
              <a:t> 3   </a:t>
            </a:r>
            <a:r>
              <a:rPr lang="en-US" sz="2400" dirty="0" err="1"/>
              <a:t>production_budget</a:t>
            </a:r>
            <a:r>
              <a:rPr lang="en-US" sz="2400" dirty="0"/>
              <a:t>                object</a:t>
            </a:r>
          </a:p>
          <a:p>
            <a:r>
              <a:rPr lang="en-US" sz="2400" dirty="0"/>
              <a:t> 4   </a:t>
            </a:r>
            <a:r>
              <a:rPr lang="en-US" sz="2400" dirty="0" err="1"/>
              <a:t>domestic_gross</a:t>
            </a:r>
            <a:r>
              <a:rPr lang="en-US" sz="2400" dirty="0"/>
              <a:t>                       object</a:t>
            </a:r>
          </a:p>
          <a:p>
            <a:r>
              <a:rPr lang="en-US" sz="2400" dirty="0"/>
              <a:t> 5   </a:t>
            </a:r>
            <a:r>
              <a:rPr lang="en-US" sz="2400" dirty="0" err="1"/>
              <a:t>worldwide_gross</a:t>
            </a:r>
            <a:r>
              <a:rPr lang="en-US" sz="2400" dirty="0"/>
              <a:t>                    object</a:t>
            </a:r>
          </a:p>
          <a:p>
            <a:r>
              <a:rPr lang="en-US" sz="2400" dirty="0" err="1"/>
              <a:t>dtypes</a:t>
            </a:r>
            <a:r>
              <a:rPr lang="en-US" sz="2400" dirty="0"/>
              <a:t>: int64(1), object(5)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80B738-9681-E052-BBF2-E7E8D5A84966}"/>
              </a:ext>
            </a:extLst>
          </p:cNvPr>
          <p:cNvSpPr txBox="1"/>
          <p:nvPr/>
        </p:nvSpPr>
        <p:spPr>
          <a:xfrm>
            <a:off x="-574584" y="1096873"/>
            <a:ext cx="9500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The First Dataset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11786-CD65-E02E-88CE-A17DB607F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" y="1302491"/>
            <a:ext cx="10037825" cy="553998"/>
          </a:xfrm>
        </p:spPr>
        <p:txBody>
          <a:bodyPr/>
          <a:lstStyle/>
          <a:p>
            <a:r>
              <a:rPr lang="en-US" dirty="0"/>
              <a:t>The second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F3FD9-F08E-B7B9-E1F6-A7AE58F7B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" y="2057400"/>
            <a:ext cx="10037825" cy="3385542"/>
          </a:xfrm>
        </p:spPr>
        <p:txBody>
          <a:bodyPr/>
          <a:lstStyle/>
          <a:p>
            <a:r>
              <a:rPr lang="en-US" sz="2000" dirty="0"/>
              <a:t>Name: </a:t>
            </a:r>
            <a:r>
              <a:rPr lang="en-US" sz="2000" dirty="0" err="1"/>
              <a:t>im.db</a:t>
            </a:r>
            <a:endParaRPr lang="en-US" sz="2000" dirty="0"/>
          </a:p>
          <a:p>
            <a:r>
              <a:rPr lang="en-US" sz="2000" dirty="0"/>
              <a:t>Type:  </a:t>
            </a:r>
            <a:r>
              <a:rPr lang="en-US" sz="2000" dirty="0" err="1"/>
              <a:t>sqlite</a:t>
            </a:r>
            <a:r>
              <a:rPr lang="en-US" sz="2000" dirty="0"/>
              <a:t> database</a:t>
            </a:r>
          </a:p>
          <a:p>
            <a:r>
              <a:rPr lang="en-US" sz="2000" b="1" dirty="0"/>
              <a:t>Table Names                                     </a:t>
            </a:r>
            <a:r>
              <a:rPr lang="en-US" sz="2000" b="1" u="sng" dirty="0"/>
              <a:t>columns</a:t>
            </a:r>
          </a:p>
          <a:p>
            <a:r>
              <a:rPr lang="en-US" sz="2000" dirty="0"/>
              <a:t>0 </a:t>
            </a:r>
            <a:r>
              <a:rPr lang="en-US" sz="2000" dirty="0" err="1"/>
              <a:t>movie_basics</a:t>
            </a:r>
            <a:r>
              <a:rPr lang="en-US" sz="2000" dirty="0"/>
              <a:t>      (</a:t>
            </a:r>
            <a:r>
              <a:rPr lang="en-US" sz="2000" dirty="0" err="1"/>
              <a:t>movie_id</a:t>
            </a:r>
            <a:r>
              <a:rPr lang="en-US" sz="2000" dirty="0"/>
              <a:t>, </a:t>
            </a:r>
            <a:r>
              <a:rPr lang="en-US" sz="2000" dirty="0" err="1"/>
              <a:t>primary_title</a:t>
            </a:r>
            <a:r>
              <a:rPr lang="en-US" sz="2000" dirty="0"/>
              <a:t>, </a:t>
            </a:r>
            <a:r>
              <a:rPr lang="en-US" sz="2000" dirty="0" err="1"/>
              <a:t>original_title</a:t>
            </a:r>
            <a:r>
              <a:rPr lang="en-US" sz="2000" dirty="0"/>
              <a:t>, </a:t>
            </a:r>
            <a:r>
              <a:rPr lang="en-US" sz="2000" dirty="0" err="1"/>
              <a:t>start_year</a:t>
            </a:r>
            <a:r>
              <a:rPr lang="en-US" sz="2000" dirty="0"/>
              <a:t>, </a:t>
            </a:r>
            <a:r>
              <a:rPr lang="en-US" sz="2000" dirty="0" err="1"/>
              <a:t>runtime_minutes</a:t>
            </a:r>
            <a:r>
              <a:rPr lang="en-US" sz="2000" dirty="0"/>
              <a:t>, genres)</a:t>
            </a:r>
          </a:p>
          <a:p>
            <a:r>
              <a:rPr lang="en-US" sz="2000" dirty="0"/>
              <a:t>1 directors              (</a:t>
            </a:r>
            <a:r>
              <a:rPr lang="en-US" sz="2000" dirty="0" err="1"/>
              <a:t>movie_id</a:t>
            </a:r>
            <a:r>
              <a:rPr lang="en-US" sz="2000" dirty="0"/>
              <a:t>, </a:t>
            </a:r>
            <a:r>
              <a:rPr lang="en-US" sz="2000" dirty="0" err="1"/>
              <a:t>person_id</a:t>
            </a:r>
            <a:r>
              <a:rPr lang="en-US" sz="2000" dirty="0"/>
              <a:t>)</a:t>
            </a:r>
          </a:p>
          <a:p>
            <a:r>
              <a:rPr lang="en-US" sz="2000" dirty="0"/>
              <a:t>2 </a:t>
            </a:r>
            <a:r>
              <a:rPr lang="en-US" sz="2000" dirty="0" err="1"/>
              <a:t>known_for</a:t>
            </a:r>
            <a:r>
              <a:rPr lang="en-US" sz="2000" dirty="0"/>
              <a:t>           (</a:t>
            </a:r>
            <a:r>
              <a:rPr lang="en-US" sz="2000" dirty="0" err="1"/>
              <a:t>person_id</a:t>
            </a:r>
            <a:r>
              <a:rPr lang="en-US" sz="2000" dirty="0"/>
              <a:t>, </a:t>
            </a:r>
            <a:r>
              <a:rPr lang="en-US" sz="2000" dirty="0" err="1"/>
              <a:t>movie_id</a:t>
            </a:r>
            <a:r>
              <a:rPr lang="en-US" sz="2000" dirty="0"/>
              <a:t>)</a:t>
            </a:r>
          </a:p>
          <a:p>
            <a:r>
              <a:rPr lang="en-US" sz="2000" dirty="0"/>
              <a:t>3 </a:t>
            </a:r>
            <a:r>
              <a:rPr lang="en-US" sz="2000" dirty="0" err="1"/>
              <a:t>movie_akas</a:t>
            </a:r>
            <a:r>
              <a:rPr lang="en-US" sz="2000" dirty="0"/>
              <a:t>         (</a:t>
            </a:r>
            <a:r>
              <a:rPr lang="en-US" sz="2000" dirty="0" err="1"/>
              <a:t>movie_id</a:t>
            </a:r>
            <a:r>
              <a:rPr lang="en-US" sz="2000" dirty="0"/>
              <a:t>, ordering, title, region, language, types, attributes, </a:t>
            </a:r>
            <a:r>
              <a:rPr lang="en-US" sz="2000" dirty="0" err="1"/>
              <a:t>is_original_title</a:t>
            </a:r>
            <a:r>
              <a:rPr lang="en-US" sz="2000" dirty="0"/>
              <a:t>)</a:t>
            </a:r>
          </a:p>
          <a:p>
            <a:r>
              <a:rPr lang="en-US" sz="2000" dirty="0"/>
              <a:t>4 </a:t>
            </a:r>
            <a:r>
              <a:rPr lang="en-US" sz="2000" dirty="0" err="1"/>
              <a:t>movie_ratings</a:t>
            </a:r>
            <a:r>
              <a:rPr lang="en-US" sz="2000" dirty="0"/>
              <a:t>     (</a:t>
            </a:r>
            <a:r>
              <a:rPr lang="en-US" sz="2000" dirty="0" err="1"/>
              <a:t>movie_id</a:t>
            </a:r>
            <a:r>
              <a:rPr lang="en-US" sz="2000" dirty="0"/>
              <a:t>, </a:t>
            </a:r>
            <a:r>
              <a:rPr lang="en-US" sz="2000" dirty="0" err="1"/>
              <a:t>averagerating</a:t>
            </a:r>
            <a:r>
              <a:rPr lang="en-US" sz="2000" dirty="0"/>
              <a:t>, </a:t>
            </a:r>
            <a:r>
              <a:rPr lang="en-US" sz="2000" dirty="0" err="1"/>
              <a:t>numvotes</a:t>
            </a:r>
            <a:r>
              <a:rPr lang="en-US" sz="2000" dirty="0"/>
              <a:t>)</a:t>
            </a:r>
          </a:p>
          <a:p>
            <a:r>
              <a:rPr lang="en-US" sz="2000" dirty="0"/>
              <a:t>5 persons                 (</a:t>
            </a:r>
            <a:r>
              <a:rPr lang="en-US" sz="2000" dirty="0" err="1"/>
              <a:t>person_id</a:t>
            </a:r>
            <a:r>
              <a:rPr lang="en-US" sz="2000" dirty="0"/>
              <a:t>, </a:t>
            </a:r>
            <a:r>
              <a:rPr lang="en-US" sz="2000" dirty="0" err="1"/>
              <a:t>primary_name</a:t>
            </a:r>
            <a:r>
              <a:rPr lang="en-US" sz="2000" dirty="0"/>
              <a:t>, </a:t>
            </a:r>
            <a:r>
              <a:rPr lang="en-US" sz="2000" dirty="0" err="1"/>
              <a:t>birth_year</a:t>
            </a:r>
            <a:r>
              <a:rPr lang="en-US" sz="2000" dirty="0"/>
              <a:t>, </a:t>
            </a:r>
            <a:r>
              <a:rPr lang="en-US" sz="2000" dirty="0" err="1"/>
              <a:t>death_year</a:t>
            </a:r>
            <a:r>
              <a:rPr lang="en-US" sz="2000" dirty="0"/>
              <a:t>, </a:t>
            </a:r>
            <a:r>
              <a:rPr lang="en-US" sz="2000" dirty="0" err="1"/>
              <a:t>primary_profession</a:t>
            </a:r>
            <a:r>
              <a:rPr lang="en-US" sz="2000" dirty="0"/>
              <a:t>)</a:t>
            </a:r>
          </a:p>
          <a:p>
            <a:r>
              <a:rPr lang="en-US" sz="2000" dirty="0"/>
              <a:t>6 principals              (</a:t>
            </a:r>
            <a:r>
              <a:rPr lang="en-US" sz="2000" dirty="0" err="1"/>
              <a:t>movie_id</a:t>
            </a:r>
            <a:r>
              <a:rPr lang="en-US" sz="2000" dirty="0"/>
              <a:t>, ordering, </a:t>
            </a:r>
            <a:r>
              <a:rPr lang="en-US" sz="2000" dirty="0" err="1"/>
              <a:t>person_id</a:t>
            </a:r>
            <a:r>
              <a:rPr lang="en-US" sz="2000" dirty="0"/>
              <a:t>, category, job, characters)</a:t>
            </a:r>
          </a:p>
          <a:p>
            <a:r>
              <a:rPr lang="en-US" sz="2000" dirty="0"/>
              <a:t>7 writers                   (</a:t>
            </a:r>
            <a:r>
              <a:rPr lang="en-US" sz="2000" dirty="0" err="1"/>
              <a:t>movie_id</a:t>
            </a:r>
            <a:r>
              <a:rPr lang="en-US" sz="2000" dirty="0"/>
              <a:t>, </a:t>
            </a:r>
            <a:r>
              <a:rPr lang="en-US" sz="2000" dirty="0" err="1"/>
              <a:t>person_id</a:t>
            </a:r>
            <a:r>
              <a:rPr lang="en-US" sz="2000" dirty="0"/>
              <a:t>)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2B17C923-7E29-3409-29DC-5F136AFD6C5C}"/>
              </a:ext>
            </a:extLst>
          </p:cNvPr>
          <p:cNvSpPr txBox="1">
            <a:spLocks/>
          </p:cNvSpPr>
          <p:nvPr/>
        </p:nvSpPr>
        <p:spPr>
          <a:xfrm>
            <a:off x="0" y="130808"/>
            <a:ext cx="10058400" cy="826508"/>
          </a:xfrm>
          <a:prstGeom prst="rect">
            <a:avLst/>
          </a:prstGeom>
          <a:solidFill>
            <a:srgbClr val="3B3838"/>
          </a:solidFill>
          <a:ln w="21336">
            <a:solidFill>
              <a:srgbClr val="315490"/>
            </a:solidFill>
          </a:ln>
        </p:spPr>
        <p:txBody>
          <a:bodyPr vert="horz" wrap="square" lIns="0" tIns="269875" rIns="0" bIns="0" rtlCol="0">
            <a:spAutoFit/>
          </a:bodyPr>
          <a:lstStyle>
            <a:lvl1pPr>
              <a:defRPr sz="3600" b="1" i="0">
                <a:solidFill>
                  <a:srgbClr val="ED7C3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764540">
              <a:spcBef>
                <a:spcPts val="2125"/>
              </a:spcBef>
            </a:pPr>
            <a:r>
              <a:rPr lang="en-US" kern="0" spc="-95" dirty="0"/>
              <a:t>D</a:t>
            </a:r>
            <a:r>
              <a:rPr lang="en-US" kern="0" spc="-150" dirty="0"/>
              <a:t>a</a:t>
            </a:r>
            <a:r>
              <a:rPr lang="en-US" kern="0" spc="-90" dirty="0"/>
              <a:t>t</a:t>
            </a:r>
            <a:r>
              <a:rPr lang="en-US" kern="0" spc="-70" dirty="0"/>
              <a:t>a</a:t>
            </a:r>
            <a:r>
              <a:rPr lang="en-US" kern="0" spc="-90" dirty="0"/>
              <a:t> </a:t>
            </a:r>
            <a:r>
              <a:rPr lang="en-US" kern="0" spc="-15" dirty="0"/>
              <a:t>Understanding</a:t>
            </a:r>
            <a:endParaRPr lang="en-US" kern="0" spc="-45" dirty="0"/>
          </a:p>
        </p:txBody>
      </p:sp>
    </p:spTree>
    <p:extLst>
      <p:ext uri="{BB962C8B-B14F-4D97-AF65-F5344CB8AC3E}">
        <p14:creationId xmlns:p14="http://schemas.microsoft.com/office/powerpoint/2010/main" val="264334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965" y="374631"/>
            <a:ext cx="10079990" cy="1351508"/>
            <a:chOff x="-10667" y="1046987"/>
            <a:chExt cx="10079990" cy="1153795"/>
          </a:xfrm>
        </p:grpSpPr>
        <p:sp>
          <p:nvSpPr>
            <p:cNvPr id="3" name="object 3"/>
            <p:cNvSpPr/>
            <p:nvPr/>
          </p:nvSpPr>
          <p:spPr>
            <a:xfrm>
              <a:off x="0" y="1057656"/>
              <a:ext cx="10058400" cy="1132840"/>
            </a:xfrm>
            <a:custGeom>
              <a:avLst/>
              <a:gdLst/>
              <a:ahLst/>
              <a:cxnLst/>
              <a:rect l="l" t="t" r="r" b="b"/>
              <a:pathLst>
                <a:path w="10058400" h="1132839">
                  <a:moveTo>
                    <a:pt x="10058400" y="1132331"/>
                  </a:moveTo>
                  <a:lnTo>
                    <a:pt x="0" y="1132331"/>
                  </a:lnTo>
                  <a:lnTo>
                    <a:pt x="0" y="0"/>
                  </a:lnTo>
                  <a:lnTo>
                    <a:pt x="10058400" y="0"/>
                  </a:lnTo>
                  <a:lnTo>
                    <a:pt x="10058400" y="1132331"/>
                  </a:lnTo>
                  <a:close/>
                </a:path>
              </a:pathLst>
            </a:custGeom>
            <a:solidFill>
              <a:srgbClr val="3B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057655"/>
              <a:ext cx="10058400" cy="1132840"/>
            </a:xfrm>
            <a:custGeom>
              <a:avLst/>
              <a:gdLst/>
              <a:ahLst/>
              <a:cxnLst/>
              <a:rect l="l" t="t" r="r" b="b"/>
              <a:pathLst>
                <a:path w="10058400" h="1132839">
                  <a:moveTo>
                    <a:pt x="10058400" y="0"/>
                  </a:moveTo>
                  <a:lnTo>
                    <a:pt x="10058400" y="1132332"/>
                  </a:lnTo>
                  <a:lnTo>
                    <a:pt x="0" y="1132332"/>
                  </a:lnTo>
                  <a:lnTo>
                    <a:pt x="0" y="0"/>
                  </a:lnTo>
                </a:path>
              </a:pathLst>
            </a:custGeom>
            <a:ln w="21336">
              <a:solidFill>
                <a:srgbClr val="3154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24882" y="496828"/>
            <a:ext cx="10037825" cy="94064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79450">
              <a:lnSpc>
                <a:spcPct val="100000"/>
              </a:lnSpc>
              <a:spcBef>
                <a:spcPts val="135"/>
              </a:spcBef>
            </a:pPr>
            <a:r>
              <a:rPr lang="en-US" spc="-150" dirty="0"/>
              <a:t>Data </a:t>
            </a:r>
            <a:r>
              <a:rPr spc="-150" dirty="0"/>
              <a:t>A</a:t>
            </a:r>
            <a:r>
              <a:rPr spc="-80" dirty="0"/>
              <a:t>n</a:t>
            </a:r>
            <a:r>
              <a:rPr spc="-75" dirty="0"/>
              <a:t>a</a:t>
            </a:r>
            <a:r>
              <a:rPr spc="-125" dirty="0"/>
              <a:t>l</a:t>
            </a:r>
            <a:r>
              <a:rPr spc="-185" dirty="0"/>
              <a:t>y</a:t>
            </a:r>
            <a:r>
              <a:rPr spc="-55" dirty="0"/>
              <a:t>s</a:t>
            </a:r>
            <a:r>
              <a:rPr spc="-90" dirty="0"/>
              <a:t>i</a:t>
            </a:r>
            <a:r>
              <a:rPr spc="-30" dirty="0"/>
              <a:t>s</a:t>
            </a:r>
            <a:r>
              <a:rPr lang="en-US" spc="-30" dirty="0"/>
              <a:t> </a:t>
            </a:r>
            <a:br>
              <a:rPr lang="en-US" spc="-30" dirty="0"/>
            </a:br>
            <a:r>
              <a:rPr lang="en-US" sz="2400" spc="-30" dirty="0"/>
              <a:t>what is the relationship between production budget and worldwide gross</a:t>
            </a:r>
            <a:endParaRPr spc="-30" dirty="0"/>
          </a:p>
        </p:txBody>
      </p:sp>
      <p:sp>
        <p:nvSpPr>
          <p:cNvPr id="7" name="object 7"/>
          <p:cNvSpPr txBox="1"/>
          <p:nvPr/>
        </p:nvSpPr>
        <p:spPr>
          <a:xfrm>
            <a:off x="7315200" y="3859763"/>
            <a:ext cx="2209799" cy="18757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2499"/>
              </a:lnSpc>
              <a:spcBef>
                <a:spcPts val="95"/>
              </a:spcBef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There is a positive relationship between production budget and worldwide gross</a:t>
            </a:r>
            <a:endParaRPr sz="2000" dirty="0">
              <a:latin typeface="Arial MT"/>
              <a:cs typeface="Arial M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FC0FBF-1748-9999-A6E9-53C61D866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06" y="2133600"/>
            <a:ext cx="6882582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6437" y="304800"/>
            <a:ext cx="10058400" cy="829073"/>
          </a:xfrm>
          <a:prstGeom prst="rect">
            <a:avLst/>
          </a:prstGeom>
          <a:solidFill>
            <a:srgbClr val="3B3838"/>
          </a:solidFill>
          <a:ln w="21336">
            <a:solidFill>
              <a:srgbClr val="315490"/>
            </a:solidFill>
          </a:ln>
        </p:spPr>
        <p:txBody>
          <a:bodyPr vert="horz" wrap="square" lIns="0" tIns="272415" rIns="0" bIns="0" rtlCol="0">
            <a:spAutoFit/>
          </a:bodyPr>
          <a:lstStyle/>
          <a:p>
            <a:pPr marL="690245">
              <a:lnSpc>
                <a:spcPct val="100000"/>
              </a:lnSpc>
              <a:spcBef>
                <a:spcPts val="2145"/>
              </a:spcBef>
            </a:pPr>
            <a:r>
              <a:rPr lang="en-US" spc="-110" dirty="0"/>
              <a:t>What is the distribution of  production budget</a:t>
            </a:r>
            <a:endParaRPr spc="-110" dirty="0"/>
          </a:p>
        </p:txBody>
      </p:sp>
      <p:sp>
        <p:nvSpPr>
          <p:cNvPr id="4" name="object 4"/>
          <p:cNvSpPr txBox="1"/>
          <p:nvPr/>
        </p:nvSpPr>
        <p:spPr>
          <a:xfrm>
            <a:off x="6858000" y="3367352"/>
            <a:ext cx="2769112" cy="14948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160" algn="just">
              <a:lnSpc>
                <a:spcPct val="102400"/>
              </a:lnSpc>
              <a:spcBef>
                <a:spcPts val="95"/>
              </a:spcBef>
            </a:pPr>
            <a:r>
              <a:rPr lang="en-US" sz="2400" spc="15" dirty="0">
                <a:latin typeface="Arial MT"/>
                <a:cs typeface="Arial MT"/>
              </a:rPr>
              <a:t>The number of movies increases as the production budget increases</a:t>
            </a:r>
            <a:r>
              <a:rPr sz="2400" spc="15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C1A91D-49D6-E16A-C365-42A0796D2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9" y="1905000"/>
            <a:ext cx="6541382" cy="46203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2385" y="469028"/>
            <a:ext cx="10075545" cy="1153795"/>
            <a:chOff x="-10667" y="1046987"/>
            <a:chExt cx="10075545" cy="1153795"/>
          </a:xfrm>
        </p:grpSpPr>
        <p:sp>
          <p:nvSpPr>
            <p:cNvPr id="3" name="object 3"/>
            <p:cNvSpPr/>
            <p:nvPr/>
          </p:nvSpPr>
          <p:spPr>
            <a:xfrm>
              <a:off x="0" y="1057656"/>
              <a:ext cx="10053955" cy="1132840"/>
            </a:xfrm>
            <a:custGeom>
              <a:avLst/>
              <a:gdLst/>
              <a:ahLst/>
              <a:cxnLst/>
              <a:rect l="l" t="t" r="r" b="b"/>
              <a:pathLst>
                <a:path w="10053955" h="1132839">
                  <a:moveTo>
                    <a:pt x="10053828" y="1132331"/>
                  </a:moveTo>
                  <a:lnTo>
                    <a:pt x="0" y="1132331"/>
                  </a:lnTo>
                  <a:lnTo>
                    <a:pt x="0" y="0"/>
                  </a:lnTo>
                  <a:lnTo>
                    <a:pt x="10053828" y="0"/>
                  </a:lnTo>
                  <a:lnTo>
                    <a:pt x="10053828" y="1132331"/>
                  </a:lnTo>
                  <a:close/>
                </a:path>
              </a:pathLst>
            </a:custGeom>
            <a:solidFill>
              <a:srgbClr val="3B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057655"/>
              <a:ext cx="10053955" cy="1132840"/>
            </a:xfrm>
            <a:custGeom>
              <a:avLst/>
              <a:gdLst/>
              <a:ahLst/>
              <a:cxnLst/>
              <a:rect l="l" t="t" r="r" b="b"/>
              <a:pathLst>
                <a:path w="10053955" h="1132839">
                  <a:moveTo>
                    <a:pt x="10053828" y="0"/>
                  </a:moveTo>
                  <a:lnTo>
                    <a:pt x="10053828" y="1132332"/>
                  </a:lnTo>
                  <a:lnTo>
                    <a:pt x="0" y="1132332"/>
                  </a:lnTo>
                </a:path>
              </a:pathLst>
            </a:custGeom>
            <a:ln w="21336">
              <a:solidFill>
                <a:srgbClr val="3154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16321" y="803339"/>
            <a:ext cx="10043160" cy="56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6445" algn="ctr">
              <a:lnSpc>
                <a:spcPct val="100000"/>
              </a:lnSpc>
              <a:spcBef>
                <a:spcPts val="100"/>
              </a:spcBef>
            </a:pPr>
            <a:r>
              <a:rPr lang="en-US" sz="3550" dirty="0"/>
              <a:t>Which are the highest grossing years</a:t>
            </a:r>
            <a:endParaRPr sz="3550" dirty="0"/>
          </a:p>
        </p:txBody>
      </p:sp>
      <p:sp>
        <p:nvSpPr>
          <p:cNvPr id="7" name="object 7"/>
          <p:cNvSpPr txBox="1"/>
          <p:nvPr/>
        </p:nvSpPr>
        <p:spPr>
          <a:xfrm>
            <a:off x="666217" y="6969061"/>
            <a:ext cx="8678084" cy="3077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800"/>
              </a:lnSpc>
              <a:spcBef>
                <a:spcPts val="90"/>
              </a:spcBef>
            </a:pPr>
            <a:r>
              <a:rPr lang="en-US" sz="2000" spc="15" dirty="0">
                <a:latin typeface="Arial MT"/>
                <a:cs typeface="Arial MT"/>
              </a:rPr>
              <a:t>There is no correlation between year of movie release and worldwide gross</a:t>
            </a:r>
            <a:r>
              <a:rPr sz="2000" spc="15" dirty="0">
                <a:latin typeface="Arial MT"/>
                <a:cs typeface="Arial MT"/>
              </a:rPr>
              <a:t>.</a:t>
            </a:r>
            <a:endParaRPr sz="2000" dirty="0">
              <a:latin typeface="Arial MT"/>
              <a:cs typeface="Arial M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D1AE47-1B79-C336-A55C-5EBFF8F7C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77553"/>
            <a:ext cx="6934200" cy="49940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4535" y="9822"/>
            <a:ext cx="10079990" cy="1154430"/>
            <a:chOff x="-10795" y="1046860"/>
            <a:chExt cx="10079990" cy="1154430"/>
          </a:xfrm>
        </p:grpSpPr>
        <p:sp>
          <p:nvSpPr>
            <p:cNvPr id="3" name="object 3"/>
            <p:cNvSpPr/>
            <p:nvPr/>
          </p:nvSpPr>
          <p:spPr>
            <a:xfrm>
              <a:off x="0" y="1057656"/>
              <a:ext cx="10058400" cy="1132840"/>
            </a:xfrm>
            <a:custGeom>
              <a:avLst/>
              <a:gdLst/>
              <a:ahLst/>
              <a:cxnLst/>
              <a:rect l="l" t="t" r="r" b="b"/>
              <a:pathLst>
                <a:path w="10058400" h="1132839">
                  <a:moveTo>
                    <a:pt x="10058400" y="1132331"/>
                  </a:moveTo>
                  <a:lnTo>
                    <a:pt x="0" y="1132331"/>
                  </a:lnTo>
                  <a:lnTo>
                    <a:pt x="0" y="0"/>
                  </a:lnTo>
                  <a:lnTo>
                    <a:pt x="10058400" y="0"/>
                  </a:lnTo>
                  <a:lnTo>
                    <a:pt x="10058400" y="1132331"/>
                  </a:lnTo>
                  <a:close/>
                </a:path>
              </a:pathLst>
            </a:custGeom>
            <a:solidFill>
              <a:srgbClr val="3B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057655"/>
              <a:ext cx="10058400" cy="1132840"/>
            </a:xfrm>
            <a:custGeom>
              <a:avLst/>
              <a:gdLst/>
              <a:ahLst/>
              <a:cxnLst/>
              <a:rect l="l" t="t" r="r" b="b"/>
              <a:pathLst>
                <a:path w="10058400" h="1132839">
                  <a:moveTo>
                    <a:pt x="10058400" y="0"/>
                  </a:moveTo>
                  <a:lnTo>
                    <a:pt x="10058400" y="1132332"/>
                  </a:lnTo>
                  <a:lnTo>
                    <a:pt x="0" y="1132332"/>
                  </a:lnTo>
                  <a:lnTo>
                    <a:pt x="0" y="0"/>
                  </a:lnTo>
                </a:path>
              </a:pathLst>
            </a:custGeom>
            <a:ln w="21336">
              <a:solidFill>
                <a:srgbClr val="3154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600" y="332159"/>
            <a:ext cx="10037825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79450">
              <a:lnSpc>
                <a:spcPct val="100000"/>
              </a:lnSpc>
              <a:spcBef>
                <a:spcPts val="135"/>
              </a:spcBef>
            </a:pPr>
            <a:r>
              <a:rPr lang="en-US" sz="3200" spc="-75" dirty="0"/>
              <a:t>Which are the most popular titles </a:t>
            </a:r>
            <a:endParaRPr sz="3200" spc="-10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9B2D45-98D0-36B2-F29B-D1C8AB182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52575"/>
            <a:ext cx="7010400" cy="58876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1CC4C9-0E1D-9D39-C4EC-69BD25BA0303}"/>
              </a:ext>
            </a:extLst>
          </p:cNvPr>
          <p:cNvSpPr txBox="1"/>
          <p:nvPr/>
        </p:nvSpPr>
        <p:spPr>
          <a:xfrm>
            <a:off x="7391400" y="2916704"/>
            <a:ext cx="25160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Movie sequels are very popular. They make a majority in this list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863</Words>
  <Application>Microsoft Office PowerPoint</Application>
  <PresentationFormat>Custom</PresentationFormat>
  <Paragraphs>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-apple-system</vt:lpstr>
      <vt:lpstr>Arial</vt:lpstr>
      <vt:lpstr>Arial MT</vt:lpstr>
      <vt:lpstr>Calibri</vt:lpstr>
      <vt:lpstr>Helvetica Neue</vt:lpstr>
      <vt:lpstr>Office Theme</vt:lpstr>
      <vt:lpstr>Movie Database Analysis Isaac Muturi</vt:lpstr>
      <vt:lpstr>Overview</vt:lpstr>
      <vt:lpstr>PowerPoint Presentation</vt:lpstr>
      <vt:lpstr>Data Understanding</vt:lpstr>
      <vt:lpstr>The second dataset</vt:lpstr>
      <vt:lpstr>Data Analysis  what is the relationship between production budget and worldwide gross</vt:lpstr>
      <vt:lpstr>What is the distribution of  production budget</vt:lpstr>
      <vt:lpstr>Which are the highest grossing years</vt:lpstr>
      <vt:lpstr>Which are the most popular titles </vt:lpstr>
      <vt:lpstr>              which are the most popular genres</vt:lpstr>
      <vt:lpstr>Which are the most popular regions or markets</vt:lpstr>
      <vt:lpstr>Who are the most popular actors</vt:lpstr>
      <vt:lpstr>Who are the most popular actresses</vt:lpstr>
      <vt:lpstr>PowerPoint Presentation</vt:lpstr>
      <vt:lpstr>PowerPoint Presentation</vt:lpstr>
      <vt:lpstr>PowerPoint Presentation</vt:lpstr>
      <vt:lpstr>Recommendations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Bank_Marketing(project presentation) (1).pptx</dc:title>
  <dc:creator>WILLIAM</dc:creator>
  <cp:lastModifiedBy>ISAAC NDIRANGU</cp:lastModifiedBy>
  <cp:revision>3</cp:revision>
  <dcterms:created xsi:type="dcterms:W3CDTF">2023-03-11T19:33:12Z</dcterms:created>
  <dcterms:modified xsi:type="dcterms:W3CDTF">2023-03-12T01:45:02Z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2023-03-09T00:00:00Z</vt:filetime>
  </property>
  <property fmtid="{D5CDD505-2E9C-101B-9397-08002B2CF9AE}" pid="3" name="LastSaved">
    <vt:filetime>2023-03-11T00:00:00Z</vt:filetime>
  </property>
</Properties>
</file>