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60" r:id="rId3"/>
    <p:sldId id="259" r:id="rId4"/>
    <p:sldId id="258"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9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dira\OneDrive\Documents\PERSONAL\Udacity%20Programming%20for%20data%20science\SQL%20Project\Project--Investigate-a-Relational-Database\csv%20files%20with%20outputs\set1_q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dira\OneDrive\Documents\PERSONAL\Udacity%20Programming%20for%20data%20science\SQL%20Project\Project--Investigate-a-Relational-Database\csv%20files%20with%20outputs\set1_q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dira\OneDrive\Documents\PERSONAL\Udacity%20Programming%20for%20data%20science\SQL%20Project\Project--Investigate-a-Relational-Database\csv%20files%20with%20outputs\set2_q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dira\OneDrive\Documents\PERSONAL\Udacity%20Programming%20for%20data%20science\SQL%20Project\Project--Investigate-a-Relational-Database\csv%20files%20with%20outputs\set2_q3.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[set1_q1.csv]Sheet1!PivotTable13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Count of Rentals by Category 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Sheet1!$A$4:$A$9</c:f>
              <c:strCache>
                <c:ptCount val="6"/>
                <c:pt idx="0">
                  <c:v>Animation</c:v>
                </c:pt>
                <c:pt idx="1">
                  <c:v>Children</c:v>
                </c:pt>
                <c:pt idx="2">
                  <c:v>Classics</c:v>
                </c:pt>
                <c:pt idx="3">
                  <c:v>Comedy</c:v>
                </c:pt>
                <c:pt idx="4">
                  <c:v>Family</c:v>
                </c:pt>
                <c:pt idx="5">
                  <c:v>Music</c:v>
                </c:pt>
              </c:strCache>
            </c:strRef>
          </c:cat>
          <c:val>
            <c:numRef>
              <c:f>Sheet1!$B$4:$B$9</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0-0F4D-481F-A6B6-274A00464C29}"/>
            </c:ext>
          </c:extLst>
        </c:ser>
        <c:dLbls>
          <c:dLblPos val="outEnd"/>
          <c:showLegendKey val="0"/>
          <c:showVal val="1"/>
          <c:showCatName val="0"/>
          <c:showSerName val="0"/>
          <c:showPercent val="0"/>
          <c:showBubbleSize val="0"/>
        </c:dLbls>
        <c:gapWidth val="219"/>
        <c:overlap val="-27"/>
        <c:axId val="1980813711"/>
        <c:axId val="1919292463"/>
      </c:barChart>
      <c:catAx>
        <c:axId val="19808137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Category 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9292463"/>
        <c:crosses val="autoZero"/>
        <c:auto val="1"/>
        <c:lblAlgn val="ctr"/>
        <c:lblOffset val="100"/>
        <c:noMultiLvlLbl val="0"/>
      </c:catAx>
      <c:valAx>
        <c:axId val="1919292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Sum</a:t>
                </a:r>
                <a:r>
                  <a:rPr lang="en-US" baseline="0"/>
                  <a:t> of Count of Rentals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0813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[set1_q2.csv]Sheet2!PivotTable59</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Average of Rental Duration</a:t>
            </a:r>
            <a:r>
              <a:rPr lang="en-US" sz="1400" b="0" i="0" u="none" strike="noStrike" baseline="0"/>
              <a:t> by </a:t>
            </a:r>
            <a:r>
              <a:rPr lang="en-US" sz="1400" b="1" i="0" u="none" strike="noStrike" baseline="0">
                <a:effectLst/>
              </a:rPr>
              <a:t>Category</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Sheet2!$A$4:$A$9</c:f>
              <c:strCache>
                <c:ptCount val="6"/>
                <c:pt idx="0">
                  <c:v>Animation</c:v>
                </c:pt>
                <c:pt idx="1">
                  <c:v>Children</c:v>
                </c:pt>
                <c:pt idx="2">
                  <c:v>Classics</c:v>
                </c:pt>
                <c:pt idx="3">
                  <c:v>Comedy</c:v>
                </c:pt>
                <c:pt idx="4">
                  <c:v>Family</c:v>
                </c:pt>
                <c:pt idx="5">
                  <c:v>Music</c:v>
                </c:pt>
              </c:strCache>
            </c:strRef>
          </c:cat>
          <c:val>
            <c:numRef>
              <c:f>Sheet2!$B$4:$B$9</c:f>
              <c:numCache>
                <c:formatCode>General</c:formatCode>
                <c:ptCount val="6"/>
                <c:pt idx="0">
                  <c:v>4.8939393939393936</c:v>
                </c:pt>
                <c:pt idx="1">
                  <c:v>5.0333333333333332</c:v>
                </c:pt>
                <c:pt idx="2">
                  <c:v>5.0701754385964914</c:v>
                </c:pt>
                <c:pt idx="3">
                  <c:v>4.931034482758621</c:v>
                </c:pt>
                <c:pt idx="4">
                  <c:v>5.1739130434782608</c:v>
                </c:pt>
                <c:pt idx="5">
                  <c:v>5.2352941176470589</c:v>
                </c:pt>
              </c:numCache>
            </c:numRef>
          </c:val>
          <c:extLst>
            <c:ext xmlns:c16="http://schemas.microsoft.com/office/drawing/2014/chart" uri="{C3380CC4-5D6E-409C-BE32-E72D297353CC}">
              <c16:uniqueId val="{00000000-C04E-40DD-92C2-B04FCF434DD9}"/>
            </c:ext>
          </c:extLst>
        </c:ser>
        <c:dLbls>
          <c:dLblPos val="outEnd"/>
          <c:showLegendKey val="0"/>
          <c:showVal val="1"/>
          <c:showCatName val="0"/>
          <c:showSerName val="0"/>
          <c:showPercent val="0"/>
          <c:showBubbleSize val="0"/>
        </c:dLbls>
        <c:gapWidth val="182"/>
        <c:axId val="320849695"/>
        <c:axId val="379406767"/>
      </c:barChart>
      <c:catAx>
        <c:axId val="32084969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Category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406767"/>
        <c:crosses val="autoZero"/>
        <c:auto val="1"/>
        <c:lblAlgn val="ctr"/>
        <c:lblOffset val="100"/>
        <c:noMultiLvlLbl val="0"/>
      </c:catAx>
      <c:valAx>
        <c:axId val="37940676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u="none" strike="noStrike" baseline="0">
                    <a:effectLst/>
                  </a:rPr>
                  <a:t>Average of Rental Duration</a:t>
                </a:r>
                <a:r>
                  <a:rPr lang="en-US" sz="1000" b="0" i="0" u="none" strike="noStrike"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8496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[set2_q2.csv]Sheet1!PivotTable43</c:name>
    <c:fmtId val="6"/>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Sum of Number of Payments in the Month by Full Name</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Sheet1!$A$4:$A$13</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Sheet1!$B$4:$B$13</c:f>
              <c:numCache>
                <c:formatCode>General</c:formatCode>
                <c:ptCount val="10"/>
                <c:pt idx="0">
                  <c:v>33</c:v>
                </c:pt>
                <c:pt idx="1">
                  <c:v>40</c:v>
                </c:pt>
                <c:pt idx="2">
                  <c:v>38</c:v>
                </c:pt>
                <c:pt idx="3">
                  <c:v>45</c:v>
                </c:pt>
                <c:pt idx="4">
                  <c:v>42</c:v>
                </c:pt>
                <c:pt idx="5">
                  <c:v>39</c:v>
                </c:pt>
                <c:pt idx="6">
                  <c:v>39</c:v>
                </c:pt>
                <c:pt idx="7">
                  <c:v>33</c:v>
                </c:pt>
                <c:pt idx="8">
                  <c:v>38</c:v>
                </c:pt>
                <c:pt idx="9">
                  <c:v>37</c:v>
                </c:pt>
              </c:numCache>
            </c:numRef>
          </c:val>
          <c:extLst>
            <c:ext xmlns:c16="http://schemas.microsoft.com/office/drawing/2014/chart" uri="{C3380CC4-5D6E-409C-BE32-E72D297353CC}">
              <c16:uniqueId val="{00000000-5084-4EF6-BD65-82E9DC6F5F59}"/>
            </c:ext>
          </c:extLst>
        </c:ser>
        <c:dLbls>
          <c:dLblPos val="inEnd"/>
          <c:showLegendKey val="0"/>
          <c:showVal val="1"/>
          <c:showCatName val="0"/>
          <c:showSerName val="0"/>
          <c:showPercent val="0"/>
          <c:showBubbleSize val="0"/>
        </c:dLbls>
        <c:gapWidth val="100"/>
        <c:overlap val="-24"/>
        <c:axId val="322627951"/>
        <c:axId val="1775024383"/>
      </c:barChart>
      <c:catAx>
        <c:axId val="322627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75024383"/>
        <c:crosses val="autoZero"/>
        <c:auto val="1"/>
        <c:lblAlgn val="ctr"/>
        <c:lblOffset val="100"/>
        <c:noMultiLvlLbl val="0"/>
      </c:catAx>
      <c:valAx>
        <c:axId val="17750243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226279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[set2_q3.csv]Sheet1!PivotTable34</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Payment Difference by Full 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Sheet1!$A$4:$A$13</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Sheet1!$B$4:$B$13</c:f>
              <c:numCache>
                <c:formatCode>General</c:formatCode>
                <c:ptCount val="10"/>
                <c:pt idx="0">
                  <c:v>-16.97</c:v>
                </c:pt>
                <c:pt idx="1">
                  <c:v>70.88</c:v>
                </c:pt>
                <c:pt idx="2">
                  <c:v>-19.949999999999996</c:v>
                </c:pt>
                <c:pt idx="3">
                  <c:v>77.830000000000013</c:v>
                </c:pt>
                <c:pt idx="4">
                  <c:v>47.89</c:v>
                </c:pt>
                <c:pt idx="5">
                  <c:v>-36.930000000000007</c:v>
                </c:pt>
                <c:pt idx="6">
                  <c:v>-39.929999999999993</c:v>
                </c:pt>
                <c:pt idx="7">
                  <c:v>25.94</c:v>
                </c:pt>
                <c:pt idx="8">
                  <c:v>76.849999999999994</c:v>
                </c:pt>
                <c:pt idx="9">
                  <c:v>63.89</c:v>
                </c:pt>
              </c:numCache>
            </c:numRef>
          </c:val>
          <c:extLst>
            <c:ext xmlns:c16="http://schemas.microsoft.com/office/drawing/2014/chart" uri="{C3380CC4-5D6E-409C-BE32-E72D297353CC}">
              <c16:uniqueId val="{00000000-DD35-493C-8B87-B53348802DD3}"/>
            </c:ext>
          </c:extLst>
        </c:ser>
        <c:dLbls>
          <c:dLblPos val="outEnd"/>
          <c:showLegendKey val="0"/>
          <c:showVal val="1"/>
          <c:showCatName val="0"/>
          <c:showSerName val="0"/>
          <c:showPercent val="0"/>
          <c:showBubbleSize val="0"/>
        </c:dLbls>
        <c:gapWidth val="219"/>
        <c:overlap val="-27"/>
        <c:axId val="1544108639"/>
        <c:axId val="1919592751"/>
      </c:barChart>
      <c:catAx>
        <c:axId val="1544108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Full Name</a:t>
                </a:r>
              </a:p>
            </c:rich>
          </c:tx>
          <c:layout>
            <c:manualLayout>
              <c:xMode val="edge"/>
              <c:yMode val="edge"/>
              <c:x val="0.41896872265966761"/>
              <c:y val="0.8436825605132691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9592751"/>
        <c:crosses val="autoZero"/>
        <c:auto val="1"/>
        <c:lblAlgn val="ctr"/>
        <c:lblOffset val="100"/>
        <c:noMultiLvlLbl val="0"/>
      </c:catAx>
      <c:valAx>
        <c:axId val="19195927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Sum of Payment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4108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2125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1200" b="0" i="0" dirty="0">
                <a:solidFill>
                  <a:srgbClr val="374151"/>
                </a:solidFill>
                <a:effectLst/>
                <a:latin typeface="+mn-lt"/>
              </a:rPr>
              <a:t>The “Animation" movie category has the highest total count of rentals, followed closely by the “Family" category. The "Music" category has the lowest total count of rentals among the listed categories. </a:t>
            </a:r>
            <a:endParaRPr sz="1200" dirty="0">
              <a:latin typeface="+mn-lt"/>
              <a:ea typeface="Open Sans"/>
              <a:cs typeface="Open Sans"/>
              <a:sym typeface="Open Sans"/>
            </a:endParaRPr>
          </a:p>
        </p:txBody>
      </p:sp>
      <p:sp>
        <p:nvSpPr>
          <p:cNvPr id="55" name="Shape 5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mn-lt"/>
                <a:ea typeface="Open Sans"/>
                <a:cs typeface="Open Sans"/>
                <a:sym typeface="Open Sans"/>
              </a:rPr>
              <a:t>  </a:t>
            </a:r>
            <a:r>
              <a:rPr lang="en-US" b="0" i="0" dirty="0">
                <a:solidFill>
                  <a:schemeClr val="bg1">
                    <a:lumMod val="95000"/>
                  </a:schemeClr>
                </a:solidFill>
                <a:effectLst/>
                <a:latin typeface="+mn-lt"/>
              </a:rPr>
              <a:t>Which movie category has the highest total count of rentals?</a:t>
            </a:r>
            <a:endParaRPr dirty="0">
              <a:solidFill>
                <a:schemeClr val="bg1">
                  <a:lumMod val="95000"/>
                </a:schemeClr>
              </a:solidFill>
              <a:latin typeface="+mn-lt"/>
              <a:ea typeface="Open Sans"/>
              <a:cs typeface="Open Sans"/>
              <a:sym typeface="Open Sans"/>
            </a:endParaRPr>
          </a:p>
        </p:txBody>
      </p:sp>
      <p:graphicFrame>
        <p:nvGraphicFramePr>
          <p:cNvPr id="3" name="Chart 2">
            <a:extLst>
              <a:ext uri="{FF2B5EF4-FFF2-40B4-BE49-F238E27FC236}">
                <a16:creationId xmlns:a16="http://schemas.microsoft.com/office/drawing/2014/main" id="{0B013E5C-7A36-316D-33FB-C10DD38C2934}"/>
              </a:ext>
            </a:extLst>
          </p:cNvPr>
          <p:cNvGraphicFramePr>
            <a:graphicFrameLocks/>
          </p:cNvGraphicFramePr>
          <p:nvPr>
            <p:extLst>
              <p:ext uri="{D42A27DB-BD31-4B8C-83A1-F6EECF244321}">
                <p14:modId xmlns:p14="http://schemas.microsoft.com/office/powerpoint/2010/main" val="2772846950"/>
              </p:ext>
            </p:extLst>
          </p:nvPr>
        </p:nvGraphicFramePr>
        <p:xfrm>
          <a:off x="354300" y="15831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1200" b="0" i="0" dirty="0">
                <a:solidFill>
                  <a:srgbClr val="374151"/>
                </a:solidFill>
                <a:effectLst/>
                <a:latin typeface="+mn-lt"/>
              </a:rPr>
              <a:t>Categories like "Family" and "Music" have the highest average rental durations, while categories like "Animation" and "Comedy" have relatively lower average rental durations. </a:t>
            </a:r>
            <a:endParaRPr sz="1200" dirty="0">
              <a:latin typeface="+mn-lt"/>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b="0" i="0" dirty="0">
                <a:solidFill>
                  <a:schemeClr val="bg1"/>
                </a:solidFill>
                <a:effectLst/>
                <a:latin typeface="+mn-lt"/>
              </a:rPr>
              <a:t>What is the trend in average rental duration across different film categories?</a:t>
            </a:r>
            <a:endParaRPr dirty="0">
              <a:solidFill>
                <a:schemeClr val="bg1"/>
              </a:solidFill>
              <a:latin typeface="+mn-lt"/>
              <a:ea typeface="Open Sans"/>
              <a:cs typeface="Open Sans"/>
              <a:sym typeface="Open Sans"/>
            </a:endParaRPr>
          </a:p>
        </p:txBody>
      </p:sp>
      <p:graphicFrame>
        <p:nvGraphicFramePr>
          <p:cNvPr id="2" name="Chart 1">
            <a:extLst>
              <a:ext uri="{FF2B5EF4-FFF2-40B4-BE49-F238E27FC236}">
                <a16:creationId xmlns:a16="http://schemas.microsoft.com/office/drawing/2014/main" id="{1934F477-56B9-EF88-8C27-82A3BDC8D3F5}"/>
              </a:ext>
            </a:extLst>
          </p:cNvPr>
          <p:cNvGraphicFramePr>
            <a:graphicFrameLocks/>
          </p:cNvGraphicFramePr>
          <p:nvPr>
            <p:extLst>
              <p:ext uri="{D42A27DB-BD31-4B8C-83A1-F6EECF244321}">
                <p14:modId xmlns:p14="http://schemas.microsoft.com/office/powerpoint/2010/main" val="2451075189"/>
              </p:ext>
            </p:extLst>
          </p:nvPr>
        </p:nvGraphicFramePr>
        <p:xfrm>
          <a:off x="333000" y="15831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637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1200" b="0" i="0" dirty="0">
                <a:solidFill>
                  <a:srgbClr val="374151"/>
                </a:solidFill>
                <a:effectLst/>
                <a:latin typeface="+mn-lt"/>
              </a:rPr>
              <a:t>Among the listed customers, "Eleanor Hunt" had the highest sum of number of payments in the month, with a total of 45 payments. On the other hand, "Ana Bradley" and "Mike Way" had the lowest sum of number of payments in the month, each with a total of 33 payments. </a:t>
            </a:r>
            <a:endParaRPr sz="1200" dirty="0">
              <a:latin typeface="+mn-lt"/>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b="0" i="0" dirty="0">
                <a:solidFill>
                  <a:schemeClr val="bg1"/>
                </a:solidFill>
                <a:effectLst/>
                <a:latin typeface="+mn-lt"/>
              </a:rPr>
              <a:t>Which customer had the highest sum of number of payments in the month?</a:t>
            </a:r>
            <a:endParaRPr dirty="0">
              <a:solidFill>
                <a:schemeClr val="bg1"/>
              </a:solidFill>
              <a:latin typeface="+mn-lt"/>
              <a:ea typeface="Open Sans"/>
              <a:cs typeface="Open Sans"/>
              <a:sym typeface="Open Sans"/>
            </a:endParaRPr>
          </a:p>
        </p:txBody>
      </p:sp>
      <p:graphicFrame>
        <p:nvGraphicFramePr>
          <p:cNvPr id="3" name="Chart 2">
            <a:extLst>
              <a:ext uri="{FF2B5EF4-FFF2-40B4-BE49-F238E27FC236}">
                <a16:creationId xmlns:a16="http://schemas.microsoft.com/office/drawing/2014/main" id="{ECAF5ACC-6C36-5938-C6A8-81A9CD401F19}"/>
              </a:ext>
            </a:extLst>
          </p:cNvPr>
          <p:cNvGraphicFramePr>
            <a:graphicFrameLocks/>
          </p:cNvGraphicFramePr>
          <p:nvPr>
            <p:extLst>
              <p:ext uri="{D42A27DB-BD31-4B8C-83A1-F6EECF244321}">
                <p14:modId xmlns:p14="http://schemas.microsoft.com/office/powerpoint/2010/main" val="1460656572"/>
              </p:ext>
            </p:extLst>
          </p:nvPr>
        </p:nvGraphicFramePr>
        <p:xfrm>
          <a:off x="354300" y="150123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1200" b="0" i="0" dirty="0">
                <a:solidFill>
                  <a:srgbClr val="374151"/>
                </a:solidFill>
                <a:effectLst/>
                <a:latin typeface="+mn-lt"/>
              </a:rPr>
              <a:t>Among the listed customers, "Eleanor Hunt" had the highest sum of payment differences, with a total payment difference of $77.83. On the other hand, "Marion Snyder" had the lowest sum of payment differences, with a total payment difference of -$39.93.</a:t>
            </a:r>
            <a:endParaRPr sz="1200" dirty="0">
              <a:latin typeface="+mn-lt"/>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b="0" i="0" dirty="0">
                <a:solidFill>
                  <a:schemeClr val="bg1"/>
                </a:solidFill>
                <a:effectLst/>
                <a:latin typeface="+mn-lt"/>
              </a:rPr>
              <a:t>Which customer had the highest sum of payment differences?</a:t>
            </a:r>
            <a:endParaRPr lang="en-US" dirty="0">
              <a:solidFill>
                <a:schemeClr val="bg1"/>
              </a:solidFill>
              <a:latin typeface="+mn-lt"/>
              <a:ea typeface="Open Sans"/>
              <a:cs typeface="Open Sans"/>
              <a:sym typeface="Open Sans"/>
            </a:endParaRPr>
          </a:p>
        </p:txBody>
      </p:sp>
      <p:graphicFrame>
        <p:nvGraphicFramePr>
          <p:cNvPr id="3" name="Chart 2">
            <a:extLst>
              <a:ext uri="{FF2B5EF4-FFF2-40B4-BE49-F238E27FC236}">
                <a16:creationId xmlns:a16="http://schemas.microsoft.com/office/drawing/2014/main" id="{1B024372-C3D7-F45E-9590-40B6F7C70D08}"/>
              </a:ext>
            </a:extLst>
          </p:cNvPr>
          <p:cNvGraphicFramePr>
            <a:graphicFrameLocks/>
          </p:cNvGraphicFramePr>
          <p:nvPr>
            <p:extLst>
              <p:ext uri="{D42A27DB-BD31-4B8C-83A1-F6EECF244321}">
                <p14:modId xmlns:p14="http://schemas.microsoft.com/office/powerpoint/2010/main" val="3925419640"/>
              </p:ext>
            </p:extLst>
          </p:nvPr>
        </p:nvGraphicFramePr>
        <p:xfrm>
          <a:off x="354300" y="15831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285</Words>
  <Application>Microsoft Office PowerPoint</Application>
  <PresentationFormat>On-screen Show (16:9)</PresentationFormat>
  <Paragraphs>18</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  Which movie category has the highest total count of rentals?</vt:lpstr>
      <vt:lpstr>What is the trend in average rental duration across different film categories?</vt:lpstr>
      <vt:lpstr>Which customer had the highest sum of number of payments in the month?</vt:lpstr>
      <vt:lpstr>Which customer had the highest sum of payment 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movie category has the highest total count of rentals?</dc:title>
  <dc:creator>Isaac Ndirangu</dc:creator>
  <cp:lastModifiedBy>Isaac Ndirangu</cp:lastModifiedBy>
  <cp:revision>2</cp:revision>
  <dcterms:modified xsi:type="dcterms:W3CDTF">2023-08-30T21:15:40Z</dcterms:modified>
</cp:coreProperties>
</file>