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94" r:id="rId6"/>
    <p:sldId id="295" r:id="rId7"/>
    <p:sldId id="296" r:id="rId8"/>
    <p:sldId id="293" r:id="rId9"/>
    <p:sldId id="298" r:id="rId10"/>
    <p:sldId id="299" r:id="rId11"/>
    <p:sldId id="300" r:id="rId12"/>
    <p:sldId id="301" r:id="rId13"/>
    <p:sldId id="297"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5" autoAdjust="0"/>
    <p:restoredTop sz="94660"/>
  </p:normalViewPr>
  <p:slideViewPr>
    <p:cSldViewPr snapToGrid="0">
      <p:cViewPr varScale="1">
        <p:scale>
          <a:sx n="65" d="100"/>
          <a:sy n="65" d="100"/>
        </p:scale>
        <p:origin x="84" y="22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A49006-DE92-401C-BC9A-E01A2E9A55AD}" type="datetime1">
              <a:rPr lang="es-ES" smtClean="0"/>
              <a:t>09/02/2023</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D2296-4015-4C4F-A06C-A353B4B3F106}" type="datetime1">
              <a:rPr lang="es-ES" smtClean="0"/>
              <a:pPr/>
              <a:t>09/02/2023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78683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354627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s-ES" noProof="0"/>
              <a:t>HAGA CLIC PARA EDITAR EL ESTILO DEL TÍTULO DEL PATRÓN</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s-ES" noProof="0"/>
              <a:t>Haga clic para modificar los estilos de texto del patrón</a:t>
            </a:r>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s-ES" noProof="0"/>
              <a:t>Haga clic en el icono para agregar un gráfico</a:t>
            </a:r>
          </a:p>
        </p:txBody>
      </p:sp>
      <p:sp>
        <p:nvSpPr>
          <p:cNvPr id="11" name="Marcador de tex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s-ES" noProof="0"/>
              <a:t>Haga clic para editar</a:t>
            </a:r>
          </a:p>
        </p:txBody>
      </p:sp>
      <p:sp>
        <p:nvSpPr>
          <p:cNvPr id="13" name="Marcador de contenid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s-ES" noProof="0"/>
              <a:t>Haga clic para agregar contenido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s-ES" noProof="0"/>
              <a:t>Haga clic en el icono para agregar un elemento gráfico SmartArt</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cxnSp>
        <p:nvCxnSpPr>
          <p:cNvPr id="10" name="Conector recto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iación">
    <p:bg>
      <p:bgPr>
        <a:solidFill>
          <a:schemeClr val="bg1"/>
        </a:solidFill>
        <a:effectLst/>
      </p:bgPr>
    </p:bg>
    <p:spTree>
      <p:nvGrpSpPr>
        <p:cNvPr id="1" name=""/>
        <p:cNvGrpSpPr/>
        <p:nvPr/>
      </p:nvGrpSpPr>
      <p:grpSpPr>
        <a:xfrm>
          <a:off x="0" y="0"/>
          <a:ext cx="0" cy="0"/>
          <a:chOff x="0" y="0"/>
          <a:chExt cx="0" cy="0"/>
        </a:xfrm>
      </p:grpSpPr>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ronograma">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ES"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tx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096000" y="4366417"/>
            <a:ext cx="5261811" cy="1190625"/>
          </a:xfrm>
        </p:spPr>
        <p:txBody>
          <a:bodyPr rtlCol="0"/>
          <a:lstStyle/>
          <a:p>
            <a:pPr algn="ctr" rtl="0"/>
            <a:r>
              <a:rPr lang="es-ES" sz="2800" dirty="0"/>
              <a:t>Fundamento de Base De Datos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785219"/>
            <a:ext cx="4941770" cy="396660"/>
          </a:xfrm>
        </p:spPr>
        <p:txBody>
          <a:bodyPr rtlCol="0"/>
          <a:lstStyle/>
          <a:p>
            <a:pPr rtl="0"/>
            <a:r>
              <a:rPr lang="es-ES" dirty="0"/>
              <a:t>Isaac Quezada</a:t>
            </a:r>
          </a:p>
        </p:txBody>
      </p:sp>
      <p:pic>
        <p:nvPicPr>
          <p:cNvPr id="4" name="Picture 2" descr="Resultado de imagen para logo utpl">
            <a:extLst>
              <a:ext uri="{FF2B5EF4-FFF2-40B4-BE49-F238E27FC236}">
                <a16:creationId xmlns:a16="http://schemas.microsoft.com/office/drawing/2014/main" id="{D0C03CED-6CF4-6510-3007-F53C6FE4A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19" y="5388237"/>
            <a:ext cx="29622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69538-830E-5A98-D188-34B462400AC1}"/>
              </a:ext>
            </a:extLst>
          </p:cNvPr>
          <p:cNvSpPr>
            <a:spLocks noGrp="1"/>
          </p:cNvSpPr>
          <p:nvPr>
            <p:ph type="title"/>
          </p:nvPr>
        </p:nvSpPr>
        <p:spPr>
          <a:xfrm>
            <a:off x="5476875" y="691924"/>
            <a:ext cx="5111750" cy="1204912"/>
          </a:xfrm>
        </p:spPr>
        <p:txBody>
          <a:bodyPr/>
          <a:lstStyle/>
          <a:p>
            <a:r>
              <a:rPr lang="es-ES" dirty="0"/>
              <a:t>Conclusiones</a:t>
            </a:r>
          </a:p>
        </p:txBody>
      </p:sp>
      <p:sp>
        <p:nvSpPr>
          <p:cNvPr id="3" name="Marcador de texto 2">
            <a:extLst>
              <a:ext uri="{FF2B5EF4-FFF2-40B4-BE49-F238E27FC236}">
                <a16:creationId xmlns:a16="http://schemas.microsoft.com/office/drawing/2014/main" id="{1508055A-8284-BB52-5DD0-AED3E11A3199}"/>
              </a:ext>
            </a:extLst>
          </p:cNvPr>
          <p:cNvSpPr>
            <a:spLocks noGrp="1"/>
          </p:cNvSpPr>
          <p:nvPr>
            <p:ph type="body" idx="1"/>
          </p:nvPr>
        </p:nvSpPr>
        <p:spPr>
          <a:xfrm>
            <a:off x="5833926" y="2468880"/>
            <a:ext cx="5015956" cy="2373494"/>
          </a:xfrm>
        </p:spPr>
        <p:txBody>
          <a:bodyPr>
            <a:normAutofit fontScale="32500" lnSpcReduction="20000"/>
          </a:bodyPr>
          <a:lstStyle/>
          <a:p>
            <a:pPr algn="just"/>
            <a:r>
              <a:rPr lang="es-ES" sz="4400" b="0" i="0" dirty="0">
                <a:effectLst/>
                <a:latin typeface="Söhne"/>
              </a:rPr>
              <a:t>Este proyecto se llevó a cabo siguiendo normas de modelado de bases de datos, incluyendo la normalización, el diseño conceptual y lógico, entre otros. Después de un arduo trabajo por parte de todos los miembros del equipo, logramos cumplir con todos los objetivos establecidos al inicio del proyecto. Vale destacar que nos enfrentamos a varios desafíos a medida que avanzábamos en el proyecto, pero con la orientación de nuestros profesores guías y nuestra capacidad de solución de problemas, pudimos cumplir con los requisitos establecidos.</a:t>
            </a:r>
            <a:endParaRPr lang="es-ES" sz="35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Marcador de fecha 3">
            <a:extLst>
              <a:ext uri="{FF2B5EF4-FFF2-40B4-BE49-F238E27FC236}">
                <a16:creationId xmlns:a16="http://schemas.microsoft.com/office/drawing/2014/main" id="{FE91676B-AE3A-E9BC-01D6-20B396A7A045}"/>
              </a:ext>
            </a:extLst>
          </p:cNvPr>
          <p:cNvSpPr>
            <a:spLocks noGrp="1"/>
          </p:cNvSpPr>
          <p:nvPr>
            <p:ph type="dt" sz="half" idx="10"/>
          </p:nvPr>
        </p:nvSpPr>
        <p:spPr/>
        <p:txBody>
          <a:bodyPr/>
          <a:lstStyle/>
          <a:p>
            <a:pPr rtl="0"/>
            <a:r>
              <a:rPr lang="es-ES" noProof="0"/>
              <a:t>20XX</a:t>
            </a:r>
          </a:p>
        </p:txBody>
      </p:sp>
      <p:sp>
        <p:nvSpPr>
          <p:cNvPr id="5" name="Marcador de pie de página 4">
            <a:extLst>
              <a:ext uri="{FF2B5EF4-FFF2-40B4-BE49-F238E27FC236}">
                <a16:creationId xmlns:a16="http://schemas.microsoft.com/office/drawing/2014/main" id="{33B1D729-CABD-A29E-D3EC-47934C8EBA1D}"/>
              </a:ext>
            </a:extLst>
          </p:cNvPr>
          <p:cNvSpPr>
            <a:spLocks noGrp="1"/>
          </p:cNvSpPr>
          <p:nvPr>
            <p:ph type="ftr" sz="quarter" idx="11"/>
          </p:nvPr>
        </p:nvSpPr>
        <p:spPr/>
        <p:txBody>
          <a:body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9BAFFE61-7184-D77F-CB22-5E876BD3F447}"/>
              </a:ext>
            </a:extLst>
          </p:cNvPr>
          <p:cNvSpPr>
            <a:spLocks noGrp="1"/>
          </p:cNvSpPr>
          <p:nvPr>
            <p:ph type="sldNum" sz="quarter" idx="12"/>
          </p:nvPr>
        </p:nvSpPr>
        <p:spPr/>
        <p:txBody>
          <a:bodyPr/>
          <a:lstStyle/>
          <a:p>
            <a:pPr rtl="0"/>
            <a:fld id="{B5CEABB6-07DC-46E8-9B57-56EC44A396E5}" type="slidenum">
              <a:rPr lang="es-ES" noProof="0" smtClean="0"/>
              <a:t>10</a:t>
            </a:fld>
            <a:endParaRPr lang="es-ES" noProof="0"/>
          </a:p>
        </p:txBody>
      </p:sp>
    </p:spTree>
    <p:extLst>
      <p:ext uri="{BB962C8B-B14F-4D97-AF65-F5344CB8AC3E}">
        <p14:creationId xmlns:p14="http://schemas.microsoft.com/office/powerpoint/2010/main" val="40639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76185-4732-D7EF-515C-E9165DA08332}"/>
              </a:ext>
            </a:extLst>
          </p:cNvPr>
          <p:cNvSpPr>
            <a:spLocks noGrp="1"/>
          </p:cNvSpPr>
          <p:nvPr>
            <p:ph type="title"/>
          </p:nvPr>
        </p:nvSpPr>
        <p:spPr>
          <a:xfrm>
            <a:off x="262144" y="280161"/>
            <a:ext cx="5111750" cy="501718"/>
          </a:xfrm>
        </p:spPr>
        <p:txBody>
          <a:bodyPr/>
          <a:lstStyle/>
          <a:p>
            <a:r>
              <a:rPr lang="es-ES" dirty="0"/>
              <a:t>Modelos </a:t>
            </a:r>
          </a:p>
        </p:txBody>
      </p:sp>
      <p:sp>
        <p:nvSpPr>
          <p:cNvPr id="3" name="Marcador de texto 2">
            <a:extLst>
              <a:ext uri="{FF2B5EF4-FFF2-40B4-BE49-F238E27FC236}">
                <a16:creationId xmlns:a16="http://schemas.microsoft.com/office/drawing/2014/main" id="{A0C42060-F652-F6BE-CF3A-B9285C8736E2}"/>
              </a:ext>
            </a:extLst>
          </p:cNvPr>
          <p:cNvSpPr>
            <a:spLocks noGrp="1"/>
          </p:cNvSpPr>
          <p:nvPr>
            <p:ph type="body" idx="1"/>
          </p:nvPr>
        </p:nvSpPr>
        <p:spPr>
          <a:xfrm>
            <a:off x="262144" y="2666206"/>
            <a:ext cx="5111750" cy="1525588"/>
          </a:xfrm>
        </p:spPr>
        <p:txBody>
          <a:bodyPr>
            <a:normAutofit/>
          </a:bodyPr>
          <a:lstStyle/>
          <a:p>
            <a:pPr algn="just"/>
            <a:r>
              <a:rPr lang="es-ES" sz="2000" b="0" i="0" dirty="0">
                <a:effectLst/>
                <a:latin typeface="Söhne"/>
              </a:rPr>
              <a:t>Luego de organizar los datos en una tabla universal, los normalizamos siguiendo el método Entidad-Relación, determinando los atributos asociados con cada relación.</a:t>
            </a:r>
            <a:endParaRPr lang="es-ES" sz="2000" dirty="0"/>
          </a:p>
        </p:txBody>
      </p:sp>
      <p:sp>
        <p:nvSpPr>
          <p:cNvPr id="6" name="Marcador de número de diapositiva 5">
            <a:extLst>
              <a:ext uri="{FF2B5EF4-FFF2-40B4-BE49-F238E27FC236}">
                <a16:creationId xmlns:a16="http://schemas.microsoft.com/office/drawing/2014/main" id="{B3E44367-05B5-3635-CAFA-CD0D4539A671}"/>
              </a:ext>
            </a:extLst>
          </p:cNvPr>
          <p:cNvSpPr>
            <a:spLocks noGrp="1"/>
          </p:cNvSpPr>
          <p:nvPr>
            <p:ph type="sldNum" sz="quarter" idx="12"/>
          </p:nvPr>
        </p:nvSpPr>
        <p:spPr/>
        <p:txBody>
          <a:bodyPr/>
          <a:lstStyle/>
          <a:p>
            <a:pPr rtl="0"/>
            <a:fld id="{B5CEABB6-07DC-46E8-9B57-56EC44A396E5}" type="slidenum">
              <a:rPr lang="es-ES" noProof="0" smtClean="0"/>
              <a:t>2</a:t>
            </a:fld>
            <a:endParaRPr lang="es-ES" noProof="0"/>
          </a:p>
        </p:txBody>
      </p:sp>
      <p:pic>
        <p:nvPicPr>
          <p:cNvPr id="7" name="Imagen 6" descr="Diagrama, Esquemático&#10;&#10;Descripción generada automáticamente">
            <a:extLst>
              <a:ext uri="{FF2B5EF4-FFF2-40B4-BE49-F238E27FC236}">
                <a16:creationId xmlns:a16="http://schemas.microsoft.com/office/drawing/2014/main" id="{6069F7D2-F932-2B5A-61E7-FF53464BF3F0}"/>
              </a:ext>
            </a:extLst>
          </p:cNvPr>
          <p:cNvPicPr>
            <a:picLocks noChangeAspect="1"/>
          </p:cNvPicPr>
          <p:nvPr/>
        </p:nvPicPr>
        <p:blipFill>
          <a:blip r:embed="rId2"/>
          <a:stretch>
            <a:fillRect/>
          </a:stretch>
        </p:blipFill>
        <p:spPr>
          <a:xfrm>
            <a:off x="5970982" y="1512241"/>
            <a:ext cx="5724940" cy="4729097"/>
          </a:xfrm>
          <a:prstGeom prst="rect">
            <a:avLst/>
          </a:prstGeom>
          <a:ln>
            <a:solidFill>
              <a:schemeClr val="tx1"/>
            </a:solidFill>
          </a:ln>
        </p:spPr>
      </p:pic>
    </p:spTree>
    <p:extLst>
      <p:ext uri="{BB962C8B-B14F-4D97-AF65-F5344CB8AC3E}">
        <p14:creationId xmlns:p14="http://schemas.microsoft.com/office/powerpoint/2010/main" val="7549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76185-4732-D7EF-515C-E9165DA08332}"/>
              </a:ext>
            </a:extLst>
          </p:cNvPr>
          <p:cNvSpPr>
            <a:spLocks noGrp="1"/>
          </p:cNvSpPr>
          <p:nvPr>
            <p:ph type="title"/>
          </p:nvPr>
        </p:nvSpPr>
        <p:spPr>
          <a:xfrm>
            <a:off x="262144" y="280161"/>
            <a:ext cx="5111750" cy="501718"/>
          </a:xfrm>
        </p:spPr>
        <p:txBody>
          <a:bodyPr/>
          <a:lstStyle/>
          <a:p>
            <a:r>
              <a:rPr lang="es-ES" dirty="0"/>
              <a:t>Modelos </a:t>
            </a:r>
          </a:p>
        </p:txBody>
      </p:sp>
      <p:sp>
        <p:nvSpPr>
          <p:cNvPr id="3" name="Marcador de texto 2">
            <a:extLst>
              <a:ext uri="{FF2B5EF4-FFF2-40B4-BE49-F238E27FC236}">
                <a16:creationId xmlns:a16="http://schemas.microsoft.com/office/drawing/2014/main" id="{A0C42060-F652-F6BE-CF3A-B9285C8736E2}"/>
              </a:ext>
            </a:extLst>
          </p:cNvPr>
          <p:cNvSpPr>
            <a:spLocks noGrp="1"/>
          </p:cNvSpPr>
          <p:nvPr>
            <p:ph type="body" idx="1"/>
          </p:nvPr>
        </p:nvSpPr>
        <p:spPr>
          <a:xfrm>
            <a:off x="214007" y="2050869"/>
            <a:ext cx="3717913" cy="2769325"/>
          </a:xfrm>
        </p:spPr>
        <p:txBody>
          <a:bodyPr>
            <a:normAutofit fontScale="92500" lnSpcReduction="20000"/>
          </a:bodyPr>
          <a:lstStyle/>
          <a:p>
            <a:pPr algn="just"/>
            <a:r>
              <a:rPr lang="es-ES" sz="1800" dirty="0"/>
              <a:t>Después de completar el modelo conceptual, se eligen los atributos adecuados para cada tabla y se desarrolla un borrador de estas basadas en las entidades y relaciones identificadas. Se designa una clave primaria en cada tabla y, cuando sea necesario, una clave foránea, con la finalidad de establecer una base sólida para crear la estructura de la base de datos.</a:t>
            </a:r>
          </a:p>
        </p:txBody>
      </p:sp>
      <p:sp>
        <p:nvSpPr>
          <p:cNvPr id="6" name="Marcador de número de diapositiva 5">
            <a:extLst>
              <a:ext uri="{FF2B5EF4-FFF2-40B4-BE49-F238E27FC236}">
                <a16:creationId xmlns:a16="http://schemas.microsoft.com/office/drawing/2014/main" id="{B3E44367-05B5-3635-CAFA-CD0D4539A671}"/>
              </a:ext>
            </a:extLst>
          </p:cNvPr>
          <p:cNvSpPr>
            <a:spLocks noGrp="1"/>
          </p:cNvSpPr>
          <p:nvPr>
            <p:ph type="sldNum" sz="quarter" idx="12"/>
          </p:nvPr>
        </p:nvSpPr>
        <p:spPr/>
        <p:txBody>
          <a:bodyPr/>
          <a:lstStyle/>
          <a:p>
            <a:pPr rtl="0"/>
            <a:fld id="{B5CEABB6-07DC-46E8-9B57-56EC44A396E5}" type="slidenum">
              <a:rPr lang="es-ES" noProof="0" smtClean="0"/>
              <a:t>3</a:t>
            </a:fld>
            <a:endParaRPr lang="es-ES" noProof="0"/>
          </a:p>
        </p:txBody>
      </p:sp>
      <p:pic>
        <p:nvPicPr>
          <p:cNvPr id="4" name="Imagen 3" descr="Diagrama, Escala de tiempo&#10;&#10;Descripción generada automáticamente">
            <a:extLst>
              <a:ext uri="{FF2B5EF4-FFF2-40B4-BE49-F238E27FC236}">
                <a16:creationId xmlns:a16="http://schemas.microsoft.com/office/drawing/2014/main" id="{74C419A5-EC78-084F-04B9-96B00EF7AB87}"/>
              </a:ext>
            </a:extLst>
          </p:cNvPr>
          <p:cNvPicPr>
            <a:picLocks noChangeAspect="1"/>
          </p:cNvPicPr>
          <p:nvPr/>
        </p:nvPicPr>
        <p:blipFill>
          <a:blip r:embed="rId2"/>
          <a:stretch>
            <a:fillRect/>
          </a:stretch>
        </p:blipFill>
        <p:spPr>
          <a:xfrm>
            <a:off x="4323131" y="1513623"/>
            <a:ext cx="7654862" cy="4320213"/>
          </a:xfrm>
          <a:prstGeom prst="rect">
            <a:avLst/>
          </a:prstGeom>
          <a:ln>
            <a:solidFill>
              <a:schemeClr val="tx1"/>
            </a:solidFill>
          </a:ln>
        </p:spPr>
      </p:pic>
    </p:spTree>
    <p:extLst>
      <p:ext uri="{BB962C8B-B14F-4D97-AF65-F5344CB8AC3E}">
        <p14:creationId xmlns:p14="http://schemas.microsoft.com/office/powerpoint/2010/main" val="345029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76185-4732-D7EF-515C-E9165DA08332}"/>
              </a:ext>
            </a:extLst>
          </p:cNvPr>
          <p:cNvSpPr>
            <a:spLocks noGrp="1"/>
          </p:cNvSpPr>
          <p:nvPr>
            <p:ph type="title"/>
          </p:nvPr>
        </p:nvSpPr>
        <p:spPr>
          <a:xfrm>
            <a:off x="262144" y="280161"/>
            <a:ext cx="5111750" cy="501718"/>
          </a:xfrm>
        </p:spPr>
        <p:txBody>
          <a:bodyPr/>
          <a:lstStyle/>
          <a:p>
            <a:r>
              <a:rPr lang="es-ES" dirty="0"/>
              <a:t>Modelos </a:t>
            </a:r>
          </a:p>
        </p:txBody>
      </p:sp>
      <p:sp>
        <p:nvSpPr>
          <p:cNvPr id="3" name="Marcador de texto 2">
            <a:extLst>
              <a:ext uri="{FF2B5EF4-FFF2-40B4-BE49-F238E27FC236}">
                <a16:creationId xmlns:a16="http://schemas.microsoft.com/office/drawing/2014/main" id="{A0C42060-F652-F6BE-CF3A-B9285C8736E2}"/>
              </a:ext>
            </a:extLst>
          </p:cNvPr>
          <p:cNvSpPr>
            <a:spLocks noGrp="1"/>
          </p:cNvSpPr>
          <p:nvPr>
            <p:ph type="body" idx="1"/>
          </p:nvPr>
        </p:nvSpPr>
        <p:spPr>
          <a:xfrm>
            <a:off x="214007" y="2050869"/>
            <a:ext cx="3717913" cy="2769325"/>
          </a:xfrm>
        </p:spPr>
        <p:txBody>
          <a:bodyPr>
            <a:normAutofit/>
          </a:bodyPr>
          <a:lstStyle/>
          <a:p>
            <a:pPr indent="457200" algn="just">
              <a:lnSpc>
                <a:spcPct val="200000"/>
              </a:lnSpc>
              <a:spcAft>
                <a:spcPts val="800"/>
              </a:spcAft>
            </a:pPr>
            <a:r>
              <a:rPr lang="es-EC" sz="1200" b="1" dirty="0">
                <a:effectLst/>
                <a:ea typeface="Calibri" panose="020F0502020204030204" pitchFamily="34" charset="0"/>
                <a:cs typeface="Times New Roman" panose="02020603050405020304" pitchFamily="18" charset="0"/>
              </a:rPr>
              <a:t>Una vez terminado el modelo lógico pasamos a la fase final que es la creación del modelo físico donde se especificó las tablas, columnas, claves principales y a su vez sus claves externas o foráneas con sus respectivas relaciones. Con este modelo podemos pasar a generar las respectivas sentencias DDL</a:t>
            </a:r>
            <a:endParaRPr lang="es-ES" sz="1200" b="1" dirty="0">
              <a:effectLst/>
              <a:ea typeface="Calibri" panose="020F0502020204030204" pitchFamily="34" charset="0"/>
              <a:cs typeface="Times New Roman" panose="02020603050405020304" pitchFamily="18" charset="0"/>
            </a:endParaRPr>
          </a:p>
        </p:txBody>
      </p:sp>
      <p:sp>
        <p:nvSpPr>
          <p:cNvPr id="6" name="Marcador de número de diapositiva 5">
            <a:extLst>
              <a:ext uri="{FF2B5EF4-FFF2-40B4-BE49-F238E27FC236}">
                <a16:creationId xmlns:a16="http://schemas.microsoft.com/office/drawing/2014/main" id="{B3E44367-05B5-3635-CAFA-CD0D4539A671}"/>
              </a:ext>
            </a:extLst>
          </p:cNvPr>
          <p:cNvSpPr>
            <a:spLocks noGrp="1"/>
          </p:cNvSpPr>
          <p:nvPr>
            <p:ph type="sldNum" sz="quarter" idx="12"/>
          </p:nvPr>
        </p:nvSpPr>
        <p:spPr/>
        <p:txBody>
          <a:bodyPr/>
          <a:lstStyle/>
          <a:p>
            <a:pPr rtl="0"/>
            <a:fld id="{B5CEABB6-07DC-46E8-9B57-56EC44A396E5}" type="slidenum">
              <a:rPr lang="es-ES" noProof="0" smtClean="0"/>
              <a:t>4</a:t>
            </a:fld>
            <a:endParaRPr lang="es-ES" noProof="0"/>
          </a:p>
        </p:txBody>
      </p:sp>
      <p:pic>
        <p:nvPicPr>
          <p:cNvPr id="5" name="Picture 3" descr="Diagrama, Escala de tiempo&#10;&#10;Descripción generada automáticamente">
            <a:extLst>
              <a:ext uri="{FF2B5EF4-FFF2-40B4-BE49-F238E27FC236}">
                <a16:creationId xmlns:a16="http://schemas.microsoft.com/office/drawing/2014/main" id="{CAA9FD76-ED67-A0EB-04AA-BB4C710ED4C0}"/>
              </a:ext>
            </a:extLst>
          </p:cNvPr>
          <p:cNvPicPr>
            <a:picLocks noChangeAspect="1"/>
          </p:cNvPicPr>
          <p:nvPr/>
        </p:nvPicPr>
        <p:blipFill>
          <a:blip r:embed="rId2"/>
          <a:stretch>
            <a:fillRect/>
          </a:stretch>
        </p:blipFill>
        <p:spPr>
          <a:xfrm>
            <a:off x="4764070" y="1393303"/>
            <a:ext cx="7213923" cy="4071394"/>
          </a:xfrm>
          <a:prstGeom prst="rect">
            <a:avLst/>
          </a:prstGeom>
          <a:ln>
            <a:solidFill>
              <a:schemeClr val="tx1"/>
            </a:solidFill>
          </a:ln>
        </p:spPr>
      </p:pic>
    </p:spTree>
    <p:extLst>
      <p:ext uri="{BB962C8B-B14F-4D97-AF65-F5344CB8AC3E}">
        <p14:creationId xmlns:p14="http://schemas.microsoft.com/office/powerpoint/2010/main" val="39283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D2AE59-5630-4D5C-83A9-4CDEF4D7DCFB}"/>
              </a:ext>
            </a:extLst>
          </p:cNvPr>
          <p:cNvSpPr>
            <a:spLocks noGrp="1"/>
          </p:cNvSpPr>
          <p:nvPr>
            <p:ph type="title"/>
          </p:nvPr>
        </p:nvSpPr>
        <p:spPr>
          <a:xfrm>
            <a:off x="4376056" y="136525"/>
            <a:ext cx="6979331" cy="823913"/>
          </a:xfrm>
        </p:spPr>
        <p:txBody>
          <a:bodyPr rtlCol="0"/>
          <a:lstStyle/>
          <a:p>
            <a:pPr rtl="0"/>
            <a:r>
              <a:rPr lang="es-ES" dirty="0"/>
              <a:t>Normalización </a:t>
            </a:r>
          </a:p>
        </p:txBody>
      </p:sp>
      <p:sp>
        <p:nvSpPr>
          <p:cNvPr id="5" name="Marcador de texto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r>
              <a:rPr lang="es-ES" dirty="0"/>
              <a:t>UNO A MUCHOS (N:M)</a:t>
            </a:r>
          </a:p>
        </p:txBody>
      </p:sp>
      <p:sp>
        <p:nvSpPr>
          <p:cNvPr id="6" name="Marcador de contenido 5">
            <a:extLst>
              <a:ext uri="{FF2B5EF4-FFF2-40B4-BE49-F238E27FC236}">
                <a16:creationId xmlns:a16="http://schemas.microsoft.com/office/drawing/2014/main" id="{5A6B31B0-7B84-475D-961F-09C0191F91A2}"/>
              </a:ext>
            </a:extLst>
          </p:cNvPr>
          <p:cNvSpPr>
            <a:spLocks noGrp="1"/>
          </p:cNvSpPr>
          <p:nvPr>
            <p:ph sz="half" idx="2"/>
          </p:nvPr>
        </p:nvSpPr>
        <p:spPr>
          <a:xfrm>
            <a:off x="2933699" y="3834606"/>
            <a:ext cx="4214225" cy="2368970"/>
          </a:xfrm>
        </p:spPr>
        <p:txBody>
          <a:bodyPr vert="horz" lIns="91440" tIns="45720" rIns="91440" bIns="45720" rtlCol="0" anchor="t">
            <a:normAutofit lnSpcReduction="10000"/>
          </a:bodyPr>
          <a:lstStyle/>
          <a:p>
            <a:pPr marL="285750" indent="-285750" algn="just" rtl="0">
              <a:buFont typeface="Arial" panose="020B0604020202020204" pitchFamily="34" charset="0"/>
              <a:buChar char="•"/>
            </a:pPr>
            <a:r>
              <a:rPr lang="es-ES" sz="1800" noProof="1"/>
              <a:t>Crear una tabla para entidad o elemento de relación.</a:t>
            </a:r>
          </a:p>
          <a:p>
            <a:pPr marL="285750" indent="-285750" algn="just" rtl="0">
              <a:buFont typeface="Arial" panose="020B0604020202020204" pitchFamily="34" charset="0"/>
              <a:buChar char="•"/>
            </a:pPr>
            <a:r>
              <a:rPr lang="es-ES" sz="1800" noProof="1"/>
              <a:t>Crear Claves Foraneas en la tabla M que haga referencia a las claves Primarias de la tabla N.</a:t>
            </a:r>
          </a:p>
          <a:p>
            <a:pPr marL="285750" indent="-285750" algn="just" rtl="0">
              <a:buFont typeface="Arial" panose="020B0604020202020204" pitchFamily="34" charset="0"/>
              <a:buChar char="•"/>
            </a:pPr>
            <a:r>
              <a:rPr lang="es-ES" sz="1800" noProof="1"/>
              <a:t>Asignar una calve primaria única a cada tabla.</a:t>
            </a:r>
          </a:p>
        </p:txBody>
      </p:sp>
      <p:sp>
        <p:nvSpPr>
          <p:cNvPr id="7" name="Marcador de texto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r>
              <a:rPr lang="es-ES" dirty="0"/>
              <a:t>MUCHOS A MUCHOS (M:M)</a:t>
            </a:r>
          </a:p>
        </p:txBody>
      </p:sp>
      <p:sp>
        <p:nvSpPr>
          <p:cNvPr id="11" name="Marcador de contenido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4234980" cy="2368970"/>
          </a:xfrm>
        </p:spPr>
        <p:txBody>
          <a:bodyPr rtlCol="0">
            <a:normAutofit lnSpcReduction="10000"/>
          </a:bodyPr>
          <a:lstStyle/>
          <a:p>
            <a:pPr marL="285750" indent="-285750" algn="just" rtl="0">
              <a:buFont typeface="Arial" panose="020B0604020202020204" pitchFamily="34" charset="0"/>
              <a:buChar char="•"/>
            </a:pPr>
            <a:r>
              <a:rPr lang="es-ES" sz="1600" noProof="1"/>
              <a:t>Crear una tabla para cada entiendad o elemento en la relación </a:t>
            </a:r>
          </a:p>
          <a:p>
            <a:pPr marL="285750" indent="-285750" algn="just" rtl="0">
              <a:buFont typeface="Arial" panose="020B0604020202020204" pitchFamily="34" charset="0"/>
              <a:buChar char="•"/>
            </a:pPr>
            <a:r>
              <a:rPr lang="es-ES" sz="1600" noProof="1"/>
              <a:t>Crear una tabla auxiliar que sirva como tabla intermediaria entre las dos tablas (M:M)</a:t>
            </a:r>
          </a:p>
          <a:p>
            <a:pPr marL="285750" indent="-285750" algn="just" rtl="0">
              <a:buFont typeface="Arial" panose="020B0604020202020204" pitchFamily="34" charset="0"/>
              <a:buChar char="•"/>
            </a:pPr>
            <a:r>
              <a:rPr lang="es-ES" sz="1600" noProof="1"/>
              <a:t>Asignar claves foráneas a esta tabla auxiliar, estas claves hacen referencia a las claves primarias de las tablas (M:M)</a:t>
            </a:r>
          </a:p>
        </p:txBody>
      </p:sp>
      <p:sp>
        <p:nvSpPr>
          <p:cNvPr id="12" name="Marcador de fecha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es-ES"/>
              <a:t>20XX</a:t>
            </a:r>
            <a:endParaRPr lang="es-ES" dirty="0"/>
          </a:p>
        </p:txBody>
      </p:sp>
      <p:sp>
        <p:nvSpPr>
          <p:cNvPr id="13" name="Marcador de pie de página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pPr rtl="0"/>
            <a:r>
              <a:rPr lang="es-ES"/>
              <a:t>Presentación de lanzamiento</a:t>
            </a:r>
            <a:endParaRPr lang="es-ES" dirty="0"/>
          </a:p>
        </p:txBody>
      </p:sp>
      <p:sp>
        <p:nvSpPr>
          <p:cNvPr id="14" name="Marcador de número de diapositiva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2" name="CuadroTexto 1">
            <a:extLst>
              <a:ext uri="{FF2B5EF4-FFF2-40B4-BE49-F238E27FC236}">
                <a16:creationId xmlns:a16="http://schemas.microsoft.com/office/drawing/2014/main" id="{AC2817E3-522A-BCFE-BBC8-33E2D15D4DD7}"/>
              </a:ext>
            </a:extLst>
          </p:cNvPr>
          <p:cNvSpPr txBox="1"/>
          <p:nvPr/>
        </p:nvSpPr>
        <p:spPr>
          <a:xfrm>
            <a:off x="2669664" y="1086238"/>
            <a:ext cx="89754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t>Normalizar los datos se refiere a ordenarlos de forma eficaz y estructurada en múltiples tablas relacionadas, con la meta de prevenir repeticiones y problemas de integridad de información.</a:t>
            </a:r>
            <a:endParaRPr lang="en-US" sz="2000" dirty="0"/>
          </a:p>
        </p:txBody>
      </p:sp>
    </p:spTree>
    <p:extLst>
      <p:ext uri="{BB962C8B-B14F-4D97-AF65-F5344CB8AC3E}">
        <p14:creationId xmlns:p14="http://schemas.microsoft.com/office/powerpoint/2010/main" val="105740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número de diapositiva 10">
            <a:extLst>
              <a:ext uri="{FF2B5EF4-FFF2-40B4-BE49-F238E27FC236}">
                <a16:creationId xmlns:a16="http://schemas.microsoft.com/office/drawing/2014/main" id="{97AC0184-AEB4-4759-1ECB-CAAB8A62A806}"/>
              </a:ext>
            </a:extLst>
          </p:cNvPr>
          <p:cNvSpPr>
            <a:spLocks noGrp="1"/>
          </p:cNvSpPr>
          <p:nvPr>
            <p:ph type="sldNum" sz="quarter" idx="22"/>
          </p:nvPr>
        </p:nvSpPr>
        <p:spPr/>
        <p:txBody>
          <a:bodyPr/>
          <a:lstStyle/>
          <a:p>
            <a:pPr rtl="0"/>
            <a:fld id="{B5CEABB6-07DC-46E8-9B57-56EC44A396E5}" type="slidenum">
              <a:rPr lang="es-ES" noProof="0" smtClean="0"/>
              <a:pPr rtl="0"/>
              <a:t>6</a:t>
            </a:fld>
            <a:endParaRPr lang="es-ES" noProof="0"/>
          </a:p>
        </p:txBody>
      </p:sp>
      <p:pic>
        <p:nvPicPr>
          <p:cNvPr id="13" name="Imagen 12">
            <a:extLst>
              <a:ext uri="{FF2B5EF4-FFF2-40B4-BE49-F238E27FC236}">
                <a16:creationId xmlns:a16="http://schemas.microsoft.com/office/drawing/2014/main" id="{587AB781-52BE-1C21-EC1D-6303BFE4190C}"/>
              </a:ext>
            </a:extLst>
          </p:cNvPr>
          <p:cNvPicPr>
            <a:picLocks noChangeAspect="1"/>
          </p:cNvPicPr>
          <p:nvPr/>
        </p:nvPicPr>
        <p:blipFill>
          <a:blip r:embed="rId2"/>
          <a:stretch>
            <a:fillRect/>
          </a:stretch>
        </p:blipFill>
        <p:spPr>
          <a:xfrm>
            <a:off x="5808555" y="1329481"/>
            <a:ext cx="4709568" cy="4808637"/>
          </a:xfrm>
          <a:prstGeom prst="rect">
            <a:avLst/>
          </a:prstGeom>
        </p:spPr>
      </p:pic>
      <p:sp>
        <p:nvSpPr>
          <p:cNvPr id="14" name="Título 3">
            <a:extLst>
              <a:ext uri="{FF2B5EF4-FFF2-40B4-BE49-F238E27FC236}">
                <a16:creationId xmlns:a16="http://schemas.microsoft.com/office/drawing/2014/main" id="{A85C59A2-D6B4-83D2-6F02-161BD874C809}"/>
              </a:ext>
            </a:extLst>
          </p:cNvPr>
          <p:cNvSpPr>
            <a:spLocks noGrp="1"/>
          </p:cNvSpPr>
          <p:nvPr>
            <p:ph type="title"/>
          </p:nvPr>
        </p:nvSpPr>
        <p:spPr>
          <a:xfrm>
            <a:off x="625690" y="176282"/>
            <a:ext cx="6979331" cy="823913"/>
          </a:xfrm>
        </p:spPr>
        <p:txBody>
          <a:bodyPr rtlCol="0"/>
          <a:lstStyle/>
          <a:p>
            <a:pPr rtl="0"/>
            <a:r>
              <a:rPr lang="es-ES" dirty="0"/>
              <a:t>Limpieza de </a:t>
            </a:r>
            <a:r>
              <a:rPr lang="es-ES" dirty="0" err="1"/>
              <a:t>Crew</a:t>
            </a:r>
            <a:r>
              <a:rPr lang="es-ES" dirty="0"/>
              <a:t> </a:t>
            </a:r>
          </a:p>
        </p:txBody>
      </p:sp>
    </p:spTree>
    <p:extLst>
      <p:ext uri="{BB962C8B-B14F-4D97-AF65-F5344CB8AC3E}">
        <p14:creationId xmlns:p14="http://schemas.microsoft.com/office/powerpoint/2010/main" val="253354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número de diapositiva 10">
            <a:extLst>
              <a:ext uri="{FF2B5EF4-FFF2-40B4-BE49-F238E27FC236}">
                <a16:creationId xmlns:a16="http://schemas.microsoft.com/office/drawing/2014/main" id="{97AC0184-AEB4-4759-1ECB-CAAB8A62A806}"/>
              </a:ext>
            </a:extLst>
          </p:cNvPr>
          <p:cNvSpPr>
            <a:spLocks noGrp="1"/>
          </p:cNvSpPr>
          <p:nvPr>
            <p:ph type="sldNum" sz="quarter" idx="22"/>
          </p:nvPr>
        </p:nvSpPr>
        <p:spPr/>
        <p:txBody>
          <a:bodyPr/>
          <a:lstStyle/>
          <a:p>
            <a:pPr rtl="0"/>
            <a:fld id="{B5CEABB6-07DC-46E8-9B57-56EC44A396E5}" type="slidenum">
              <a:rPr lang="es-ES" noProof="0" smtClean="0"/>
              <a:pPr rtl="0"/>
              <a:t>7</a:t>
            </a:fld>
            <a:endParaRPr lang="es-ES" noProof="0"/>
          </a:p>
        </p:txBody>
      </p:sp>
      <p:sp>
        <p:nvSpPr>
          <p:cNvPr id="14" name="Título 3">
            <a:extLst>
              <a:ext uri="{FF2B5EF4-FFF2-40B4-BE49-F238E27FC236}">
                <a16:creationId xmlns:a16="http://schemas.microsoft.com/office/drawing/2014/main" id="{A85C59A2-D6B4-83D2-6F02-161BD874C809}"/>
              </a:ext>
            </a:extLst>
          </p:cNvPr>
          <p:cNvSpPr>
            <a:spLocks noGrp="1"/>
          </p:cNvSpPr>
          <p:nvPr>
            <p:ph type="title"/>
          </p:nvPr>
        </p:nvSpPr>
        <p:spPr>
          <a:xfrm>
            <a:off x="625690" y="176282"/>
            <a:ext cx="6979331" cy="823913"/>
          </a:xfrm>
        </p:spPr>
        <p:txBody>
          <a:bodyPr rtlCol="0"/>
          <a:lstStyle/>
          <a:p>
            <a:pPr rtl="0"/>
            <a:r>
              <a:rPr lang="es-ES" dirty="0"/>
              <a:t>Cursores </a:t>
            </a:r>
          </a:p>
        </p:txBody>
      </p:sp>
      <p:pic>
        <p:nvPicPr>
          <p:cNvPr id="3" name="Imagen 2">
            <a:extLst>
              <a:ext uri="{FF2B5EF4-FFF2-40B4-BE49-F238E27FC236}">
                <a16:creationId xmlns:a16="http://schemas.microsoft.com/office/drawing/2014/main" id="{5DA74D85-D9D2-3B4E-F21D-422E1709511D}"/>
              </a:ext>
            </a:extLst>
          </p:cNvPr>
          <p:cNvPicPr>
            <a:picLocks noChangeAspect="1"/>
          </p:cNvPicPr>
          <p:nvPr/>
        </p:nvPicPr>
        <p:blipFill>
          <a:blip r:embed="rId2"/>
          <a:stretch>
            <a:fillRect/>
          </a:stretch>
        </p:blipFill>
        <p:spPr>
          <a:xfrm>
            <a:off x="5559681" y="176282"/>
            <a:ext cx="6187976" cy="2933954"/>
          </a:xfrm>
          <a:prstGeom prst="rect">
            <a:avLst/>
          </a:prstGeom>
        </p:spPr>
      </p:pic>
      <p:pic>
        <p:nvPicPr>
          <p:cNvPr id="5" name="Imagen 4">
            <a:extLst>
              <a:ext uri="{FF2B5EF4-FFF2-40B4-BE49-F238E27FC236}">
                <a16:creationId xmlns:a16="http://schemas.microsoft.com/office/drawing/2014/main" id="{2C72A7FE-B18E-DCB0-67A2-FE41383F55F4}"/>
              </a:ext>
            </a:extLst>
          </p:cNvPr>
          <p:cNvPicPr>
            <a:picLocks noChangeAspect="1"/>
          </p:cNvPicPr>
          <p:nvPr/>
        </p:nvPicPr>
        <p:blipFill>
          <a:blip r:embed="rId3"/>
          <a:stretch>
            <a:fillRect/>
          </a:stretch>
        </p:blipFill>
        <p:spPr>
          <a:xfrm>
            <a:off x="5559681" y="3178678"/>
            <a:ext cx="6187976" cy="3195815"/>
          </a:xfrm>
          <a:prstGeom prst="rect">
            <a:avLst/>
          </a:prstGeom>
        </p:spPr>
      </p:pic>
    </p:spTree>
    <p:extLst>
      <p:ext uri="{BB962C8B-B14F-4D97-AF65-F5344CB8AC3E}">
        <p14:creationId xmlns:p14="http://schemas.microsoft.com/office/powerpoint/2010/main" val="293351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3">
            <a:extLst>
              <a:ext uri="{FF2B5EF4-FFF2-40B4-BE49-F238E27FC236}">
                <a16:creationId xmlns:a16="http://schemas.microsoft.com/office/drawing/2014/main" id="{A85C59A2-D6B4-83D2-6F02-161BD874C809}"/>
              </a:ext>
            </a:extLst>
          </p:cNvPr>
          <p:cNvSpPr>
            <a:spLocks noGrp="1"/>
          </p:cNvSpPr>
          <p:nvPr>
            <p:ph type="title"/>
          </p:nvPr>
        </p:nvSpPr>
        <p:spPr>
          <a:xfrm>
            <a:off x="3942556" y="1843274"/>
            <a:ext cx="8421688" cy="1325563"/>
          </a:xfrm>
        </p:spPr>
        <p:txBody>
          <a:bodyPr rtlCol="0" anchor="ctr">
            <a:normAutofit/>
          </a:bodyPr>
          <a:lstStyle/>
          <a:p>
            <a:pPr rtl="0"/>
            <a:r>
              <a:rPr lang="es-ES" dirty="0"/>
              <a:t>Cursores - PROCEDURES</a:t>
            </a:r>
          </a:p>
        </p:txBody>
      </p:sp>
      <p:pic>
        <p:nvPicPr>
          <p:cNvPr id="4" name="Imagen 3" descr="Texto&#10;&#10;Descripción generada automáticamente">
            <a:extLst>
              <a:ext uri="{FF2B5EF4-FFF2-40B4-BE49-F238E27FC236}">
                <a16:creationId xmlns:a16="http://schemas.microsoft.com/office/drawing/2014/main" id="{C1A77B89-B6DF-62EC-F2D2-64AFEED83186}"/>
              </a:ext>
            </a:extLst>
          </p:cNvPr>
          <p:cNvPicPr>
            <a:picLocks noChangeAspect="1"/>
          </p:cNvPicPr>
          <p:nvPr/>
        </p:nvPicPr>
        <p:blipFill rotWithShape="1">
          <a:blip r:embed="rId2"/>
          <a:srcRect t="15070" r="3" b="5695"/>
          <a:stretch/>
        </p:blipFill>
        <p:spPr>
          <a:xfrm>
            <a:off x="786802" y="3168837"/>
            <a:ext cx="5232033" cy="2663636"/>
          </a:xfrm>
          <a:prstGeom prst="rect">
            <a:avLst/>
          </a:prstGeom>
          <a:noFill/>
        </p:spPr>
      </p:pic>
      <p:pic>
        <p:nvPicPr>
          <p:cNvPr id="7" name="Imagen 6" descr="Texto&#10;&#10;Descripción generada automáticamente">
            <a:extLst>
              <a:ext uri="{FF2B5EF4-FFF2-40B4-BE49-F238E27FC236}">
                <a16:creationId xmlns:a16="http://schemas.microsoft.com/office/drawing/2014/main" id="{D973F1B9-1C3A-FEB1-9CCF-93D90CE36CED}"/>
              </a:ext>
            </a:extLst>
          </p:cNvPr>
          <p:cNvPicPr>
            <a:picLocks noChangeAspect="1"/>
          </p:cNvPicPr>
          <p:nvPr/>
        </p:nvPicPr>
        <p:blipFill rotWithShape="1">
          <a:blip r:embed="rId3"/>
          <a:srcRect t="10438" r="-1" b="17702"/>
          <a:stretch/>
        </p:blipFill>
        <p:spPr>
          <a:xfrm>
            <a:off x="6096000" y="3168838"/>
            <a:ext cx="5257800" cy="2663636"/>
          </a:xfrm>
          <a:prstGeom prst="rect">
            <a:avLst/>
          </a:prstGeom>
          <a:noFill/>
        </p:spPr>
      </p:pic>
      <p:sp>
        <p:nvSpPr>
          <p:cNvPr id="23" name="Date Placeholder 6">
            <a:extLst>
              <a:ext uri="{FF2B5EF4-FFF2-40B4-BE49-F238E27FC236}">
                <a16:creationId xmlns:a16="http://schemas.microsoft.com/office/drawing/2014/main" id="{81C1BB13-C80C-A8A4-AEED-720C95D2A6C7}"/>
              </a:ext>
            </a:extLst>
          </p:cNvPr>
          <p:cNvSpPr>
            <a:spLocks noGrp="1"/>
          </p:cNvSpPr>
          <p:nvPr>
            <p:ph type="dt" sz="half" idx="10"/>
          </p:nvPr>
        </p:nvSpPr>
        <p:spPr>
          <a:xfrm>
            <a:off x="838200" y="6356350"/>
            <a:ext cx="2743200" cy="365125"/>
          </a:xfrm>
        </p:spPr>
        <p:txBody>
          <a:bodyPr/>
          <a:lstStyle/>
          <a:p>
            <a:pPr rtl="0">
              <a:spcAft>
                <a:spcPts val="600"/>
              </a:spcAft>
            </a:pPr>
            <a:r>
              <a:rPr lang="es-ES" noProof="0"/>
              <a:t>20XX</a:t>
            </a:r>
          </a:p>
        </p:txBody>
      </p:sp>
      <p:sp>
        <p:nvSpPr>
          <p:cNvPr id="25" name="Footer Placeholder 7">
            <a:extLst>
              <a:ext uri="{FF2B5EF4-FFF2-40B4-BE49-F238E27FC236}">
                <a16:creationId xmlns:a16="http://schemas.microsoft.com/office/drawing/2014/main" id="{FD8B6A55-6BDC-C0AC-6A24-30CA2C48481C}"/>
              </a:ext>
            </a:extLst>
          </p:cNvPr>
          <p:cNvSpPr>
            <a:spLocks noGrp="1"/>
          </p:cNvSpPr>
          <p:nvPr>
            <p:ph type="ftr" sz="quarter" idx="11"/>
          </p:nvPr>
        </p:nvSpPr>
        <p:spPr>
          <a:xfrm>
            <a:off x="4038600" y="6356350"/>
            <a:ext cx="4114800" cy="365125"/>
          </a:xfrm>
        </p:spPr>
        <p:txBody>
          <a:bodyPr/>
          <a:lstStyle/>
          <a:p>
            <a:pPr rtl="0">
              <a:spcAft>
                <a:spcPts val="600"/>
              </a:spcAft>
            </a:pPr>
            <a:r>
              <a:rPr lang="es-ES" noProof="0"/>
              <a:t>Presentación de lanzamiento</a:t>
            </a:r>
          </a:p>
        </p:txBody>
      </p:sp>
      <p:sp>
        <p:nvSpPr>
          <p:cNvPr id="11" name="Marcador de número de diapositiva 10">
            <a:extLst>
              <a:ext uri="{FF2B5EF4-FFF2-40B4-BE49-F238E27FC236}">
                <a16:creationId xmlns:a16="http://schemas.microsoft.com/office/drawing/2014/main" id="{97AC0184-AEB4-4759-1ECB-CAAB8A62A806}"/>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B5CEABB6-07DC-46E8-9B57-56EC44A396E5}" type="slidenum">
              <a:rPr lang="es-ES" noProof="0" smtClean="0"/>
              <a:pPr rtl="0">
                <a:spcAft>
                  <a:spcPts val="600"/>
                </a:spcAft>
              </a:pPr>
              <a:t>8</a:t>
            </a:fld>
            <a:endParaRPr lang="es-ES" noProof="0"/>
          </a:p>
        </p:txBody>
      </p:sp>
    </p:spTree>
    <p:extLst>
      <p:ext uri="{BB962C8B-B14F-4D97-AF65-F5344CB8AC3E}">
        <p14:creationId xmlns:p14="http://schemas.microsoft.com/office/powerpoint/2010/main" val="221917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03C4FC40-3C2D-C1AA-DA55-87BD4DD675B4}"/>
              </a:ext>
            </a:extLst>
          </p:cNvPr>
          <p:cNvSpPr>
            <a:spLocks noGrp="1"/>
          </p:cNvSpPr>
          <p:nvPr>
            <p:ph type="sldNum" sz="quarter" idx="12"/>
          </p:nvPr>
        </p:nvSpPr>
        <p:spPr/>
        <p:txBody>
          <a:bodyPr/>
          <a:lstStyle/>
          <a:p>
            <a:pPr rtl="0"/>
            <a:fld id="{B5CEABB6-07DC-46E8-9B57-56EC44A396E5}" type="slidenum">
              <a:rPr lang="es-ES" noProof="0" smtClean="0"/>
              <a:t>9</a:t>
            </a:fld>
            <a:endParaRPr lang="es-ES" noProof="0"/>
          </a:p>
        </p:txBody>
      </p:sp>
      <p:pic>
        <p:nvPicPr>
          <p:cNvPr id="8" name="Imagen 7">
            <a:extLst>
              <a:ext uri="{FF2B5EF4-FFF2-40B4-BE49-F238E27FC236}">
                <a16:creationId xmlns:a16="http://schemas.microsoft.com/office/drawing/2014/main" id="{267A3736-9D66-5EFB-3200-9227ACE83154}"/>
              </a:ext>
            </a:extLst>
          </p:cNvPr>
          <p:cNvPicPr>
            <a:picLocks noChangeAspect="1"/>
          </p:cNvPicPr>
          <p:nvPr/>
        </p:nvPicPr>
        <p:blipFill>
          <a:blip r:embed="rId2"/>
          <a:stretch>
            <a:fillRect/>
          </a:stretch>
        </p:blipFill>
        <p:spPr>
          <a:xfrm>
            <a:off x="1094774" y="2702518"/>
            <a:ext cx="5887651" cy="2178525"/>
          </a:xfrm>
          <a:prstGeom prst="rect">
            <a:avLst/>
          </a:prstGeom>
        </p:spPr>
      </p:pic>
      <p:pic>
        <p:nvPicPr>
          <p:cNvPr id="10" name="Imagen 9">
            <a:extLst>
              <a:ext uri="{FF2B5EF4-FFF2-40B4-BE49-F238E27FC236}">
                <a16:creationId xmlns:a16="http://schemas.microsoft.com/office/drawing/2014/main" id="{7E11CDFD-BBB5-6E3D-8FC4-D1CF7844FC44}"/>
              </a:ext>
            </a:extLst>
          </p:cNvPr>
          <p:cNvPicPr>
            <a:picLocks noChangeAspect="1"/>
          </p:cNvPicPr>
          <p:nvPr/>
        </p:nvPicPr>
        <p:blipFill>
          <a:blip r:embed="rId3"/>
          <a:stretch>
            <a:fillRect/>
          </a:stretch>
        </p:blipFill>
        <p:spPr>
          <a:xfrm>
            <a:off x="7270256" y="2241241"/>
            <a:ext cx="4744763" cy="3101081"/>
          </a:xfrm>
          <a:prstGeom prst="rect">
            <a:avLst/>
          </a:prstGeom>
        </p:spPr>
      </p:pic>
      <p:sp>
        <p:nvSpPr>
          <p:cNvPr id="11" name="Título 3">
            <a:extLst>
              <a:ext uri="{FF2B5EF4-FFF2-40B4-BE49-F238E27FC236}">
                <a16:creationId xmlns:a16="http://schemas.microsoft.com/office/drawing/2014/main" id="{0E32FC75-7114-F820-2F7B-30275D201480}"/>
              </a:ext>
            </a:extLst>
          </p:cNvPr>
          <p:cNvSpPr>
            <a:spLocks noGrp="1"/>
          </p:cNvSpPr>
          <p:nvPr>
            <p:ph type="title"/>
          </p:nvPr>
        </p:nvSpPr>
        <p:spPr>
          <a:xfrm>
            <a:off x="878229" y="840806"/>
            <a:ext cx="8421688" cy="1325563"/>
          </a:xfrm>
        </p:spPr>
        <p:txBody>
          <a:bodyPr rtlCol="0" anchor="ctr">
            <a:normAutofit/>
          </a:bodyPr>
          <a:lstStyle/>
          <a:p>
            <a:pPr rtl="0"/>
            <a:r>
              <a:rPr lang="es-ES" dirty="0"/>
              <a:t>Ejemplo de una </a:t>
            </a:r>
            <a:r>
              <a:rPr lang="es-ES"/>
              <a:t>tabla poblada</a:t>
            </a:r>
            <a:endParaRPr lang="es-ES" dirty="0"/>
          </a:p>
        </p:txBody>
      </p:sp>
    </p:spTree>
    <p:extLst>
      <p:ext uri="{BB962C8B-B14F-4D97-AF65-F5344CB8AC3E}">
        <p14:creationId xmlns:p14="http://schemas.microsoft.com/office/powerpoint/2010/main" val="3732887725"/>
      </p:ext>
    </p:extLst>
  </p:cSld>
  <p:clrMapOvr>
    <a:masterClrMapping/>
  </p:clrMapOvr>
</p:sld>
</file>

<file path=ppt/theme/theme1.xml><?xml version="1.0" encoding="utf-8"?>
<a:theme xmlns:a="http://schemas.openxmlformats.org/drawingml/2006/main" name="Una sola líne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6_TF22318419_Win32" id="{09B7D6E8-71E0-4E9F-9533-7859122552A9}" vid="{B2A888A1-2BEF-435D-8EDA-2DF8A1A8DE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Template>
  <TotalTime>1374</TotalTime>
  <Words>421</Words>
  <Application>Microsoft Office PowerPoint</Application>
  <PresentationFormat>Panorámica</PresentationFormat>
  <Paragraphs>41</Paragraphs>
  <Slides>10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Söhne</vt:lpstr>
      <vt:lpstr>Tenorite</vt:lpstr>
      <vt:lpstr>Una sola línea</vt:lpstr>
      <vt:lpstr>Fundamento de Base De Datos</vt:lpstr>
      <vt:lpstr>Modelos </vt:lpstr>
      <vt:lpstr>Modelos </vt:lpstr>
      <vt:lpstr>Modelos </vt:lpstr>
      <vt:lpstr>Normalización </vt:lpstr>
      <vt:lpstr>Limpieza de Crew </vt:lpstr>
      <vt:lpstr>Cursores </vt:lpstr>
      <vt:lpstr>Cursores - PROCEDURES</vt:lpstr>
      <vt:lpstr>Ejemplo de una tabla poblada</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 de Base De Datos</dc:title>
  <dc:creator>ISAAC MATIAS QUEZADA ALVAREZ</dc:creator>
  <cp:lastModifiedBy>ISAAC MATIAS QUEZADA ALVAREZ</cp:lastModifiedBy>
  <cp:revision>8</cp:revision>
  <dcterms:created xsi:type="dcterms:W3CDTF">2023-02-09T12:31:40Z</dcterms:created>
  <dcterms:modified xsi:type="dcterms:W3CDTF">2023-02-10T11:26:24Z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