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9" r:id="rId6"/>
    <p:sldId id="276" r:id="rId7"/>
    <p:sldId id="270" r:id="rId8"/>
    <p:sldId id="277" r:id="rId9"/>
    <p:sldId id="278" r:id="rId10"/>
    <p:sldId id="279" r:id="rId11"/>
    <p:sldId id="265" r:id="rId12"/>
    <p:sldId id="261" r:id="rId13"/>
    <p:sldId id="280" r:id="rId14"/>
    <p:sldId id="260" r:id="rId15"/>
    <p:sldId id="281" r:id="rId16"/>
    <p:sldId id="282" r:id="rId17"/>
    <p:sldId id="283" r:id="rId18"/>
    <p:sldId id="284" r:id="rId19"/>
    <p:sldId id="267" r:id="rId20"/>
    <p:sldId id="285" r:id="rId21"/>
    <p:sldId id="275" r:id="rId2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75" d="100"/>
          <a:sy n="75" d="100"/>
        </p:scale>
        <p:origin x="444" y="-22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6" d="100"/>
          <a:sy n="86" d="100"/>
        </p:scale>
        <p:origin x="30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58C64D-66BC-4563-89FD-54DD4A2A4C9D}" type="datetime1">
              <a:rPr lang="es-ES" smtClean="0"/>
              <a:t>30/07/2023</a:t>
            </a:fld>
            <a:endParaRPr lang="es-ES" dirty="0"/>
          </a:p>
        </p:txBody>
      </p:sp>
      <p:sp>
        <p:nvSpPr>
          <p:cNvPr id="4" name="Marcador de pie de página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s-ES" smtClean="0"/>
              <a:t>‹Nº›</a:t>
            </a:fld>
            <a:endParaRPr lang="es-ES"/>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CFEAA-907C-4EDC-A00E-1E4C041D46F2}" type="datetime1">
              <a:rPr lang="es-ES" smtClean="0"/>
              <a:pPr/>
              <a:t>30/07/2023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s-ES" noProof="0" smtClean="0"/>
              <a:t>‹Nº›</a:t>
            </a:fld>
            <a:endParaRPr lang="es-ES"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noProof="0"/>
          </a:p>
        </p:txBody>
      </p:sp>
      <p:sp>
        <p:nvSpPr>
          <p:cNvPr id="4" name="Marcador de número de diapositiva 3"/>
          <p:cNvSpPr>
            <a:spLocks noGrp="1"/>
          </p:cNvSpPr>
          <p:nvPr>
            <p:ph type="sldNum" sz="quarter" idx="5"/>
          </p:nvPr>
        </p:nvSpPr>
        <p:spPr/>
        <p:txBody>
          <a:bodyPr rtlCol="0"/>
          <a:lstStyle/>
          <a:p>
            <a:pPr rtl="0"/>
            <a:fld id="{F97DC217-DF71-1A49-B3EA-559F1F43B0FF}" type="slidenum">
              <a:rPr lang="es-ES" smtClean="0"/>
              <a:t>1</a:t>
            </a:fld>
            <a:endParaRPr lang="es-ES"/>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10</a:t>
            </a:fld>
            <a:endParaRPr lang="es-ES"/>
          </a:p>
        </p:txBody>
      </p:sp>
    </p:spTree>
    <p:extLst>
      <p:ext uri="{BB962C8B-B14F-4D97-AF65-F5344CB8AC3E}">
        <p14:creationId xmlns:p14="http://schemas.microsoft.com/office/powerpoint/2010/main" val="3206761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11</a:t>
            </a:fld>
            <a:endParaRPr lang="es-ES"/>
          </a:p>
        </p:txBody>
      </p:sp>
    </p:spTree>
    <p:extLst>
      <p:ext uri="{BB962C8B-B14F-4D97-AF65-F5344CB8AC3E}">
        <p14:creationId xmlns:p14="http://schemas.microsoft.com/office/powerpoint/2010/main" val="261981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12</a:t>
            </a:fld>
            <a:endParaRPr lang="es-ES"/>
          </a:p>
        </p:txBody>
      </p:sp>
    </p:spTree>
    <p:extLst>
      <p:ext uri="{BB962C8B-B14F-4D97-AF65-F5344CB8AC3E}">
        <p14:creationId xmlns:p14="http://schemas.microsoft.com/office/powerpoint/2010/main" val="3997571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13</a:t>
            </a:fld>
            <a:endParaRPr lang="es-ES"/>
          </a:p>
        </p:txBody>
      </p:sp>
    </p:spTree>
    <p:extLst>
      <p:ext uri="{BB962C8B-B14F-4D97-AF65-F5344CB8AC3E}">
        <p14:creationId xmlns:p14="http://schemas.microsoft.com/office/powerpoint/2010/main" val="2088665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14</a:t>
            </a:fld>
            <a:endParaRPr lang="es-ES"/>
          </a:p>
        </p:txBody>
      </p:sp>
    </p:spTree>
    <p:extLst>
      <p:ext uri="{BB962C8B-B14F-4D97-AF65-F5344CB8AC3E}">
        <p14:creationId xmlns:p14="http://schemas.microsoft.com/office/powerpoint/2010/main" val="2079551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15</a:t>
            </a:fld>
            <a:endParaRPr lang="es-ES"/>
          </a:p>
        </p:txBody>
      </p:sp>
    </p:spTree>
    <p:extLst>
      <p:ext uri="{BB962C8B-B14F-4D97-AF65-F5344CB8AC3E}">
        <p14:creationId xmlns:p14="http://schemas.microsoft.com/office/powerpoint/2010/main" val="1629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16</a:t>
            </a:fld>
            <a:endParaRPr lang="es-ES"/>
          </a:p>
        </p:txBody>
      </p:sp>
    </p:spTree>
    <p:extLst>
      <p:ext uri="{BB962C8B-B14F-4D97-AF65-F5344CB8AC3E}">
        <p14:creationId xmlns:p14="http://schemas.microsoft.com/office/powerpoint/2010/main" val="1899802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17</a:t>
            </a:fld>
            <a:endParaRPr lang="es-ES"/>
          </a:p>
        </p:txBody>
      </p:sp>
    </p:spTree>
    <p:extLst>
      <p:ext uri="{BB962C8B-B14F-4D97-AF65-F5344CB8AC3E}">
        <p14:creationId xmlns:p14="http://schemas.microsoft.com/office/powerpoint/2010/main" val="848496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18</a:t>
            </a:fld>
            <a:endParaRPr lang="es-ES"/>
          </a:p>
        </p:txBody>
      </p:sp>
    </p:spTree>
    <p:extLst>
      <p:ext uri="{BB962C8B-B14F-4D97-AF65-F5344CB8AC3E}">
        <p14:creationId xmlns:p14="http://schemas.microsoft.com/office/powerpoint/2010/main" val="244437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2</a:t>
            </a:fld>
            <a:endParaRPr lang="es-ES"/>
          </a:p>
        </p:txBody>
      </p:sp>
    </p:spTree>
    <p:extLst>
      <p:ext uri="{BB962C8B-B14F-4D97-AF65-F5344CB8AC3E}">
        <p14:creationId xmlns:p14="http://schemas.microsoft.com/office/powerpoint/2010/main" val="417392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3</a:t>
            </a:fld>
            <a:endParaRPr lang="es-ES"/>
          </a:p>
        </p:txBody>
      </p:sp>
    </p:spTree>
    <p:extLst>
      <p:ext uri="{BB962C8B-B14F-4D97-AF65-F5344CB8AC3E}">
        <p14:creationId xmlns:p14="http://schemas.microsoft.com/office/powerpoint/2010/main" val="106130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4</a:t>
            </a:fld>
            <a:endParaRPr lang="es-ES"/>
          </a:p>
        </p:txBody>
      </p:sp>
    </p:spTree>
    <p:extLst>
      <p:ext uri="{BB962C8B-B14F-4D97-AF65-F5344CB8AC3E}">
        <p14:creationId xmlns:p14="http://schemas.microsoft.com/office/powerpoint/2010/main" val="1677186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5</a:t>
            </a:fld>
            <a:endParaRPr lang="es-ES"/>
          </a:p>
        </p:txBody>
      </p:sp>
    </p:spTree>
    <p:extLst>
      <p:ext uri="{BB962C8B-B14F-4D97-AF65-F5344CB8AC3E}">
        <p14:creationId xmlns:p14="http://schemas.microsoft.com/office/powerpoint/2010/main" val="3036529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6</a:t>
            </a:fld>
            <a:endParaRPr lang="es-ES"/>
          </a:p>
        </p:txBody>
      </p:sp>
    </p:spTree>
    <p:extLst>
      <p:ext uri="{BB962C8B-B14F-4D97-AF65-F5344CB8AC3E}">
        <p14:creationId xmlns:p14="http://schemas.microsoft.com/office/powerpoint/2010/main" val="42500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7</a:t>
            </a:fld>
            <a:endParaRPr lang="es-ES"/>
          </a:p>
        </p:txBody>
      </p:sp>
    </p:spTree>
    <p:extLst>
      <p:ext uri="{BB962C8B-B14F-4D97-AF65-F5344CB8AC3E}">
        <p14:creationId xmlns:p14="http://schemas.microsoft.com/office/powerpoint/2010/main" val="416995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8</a:t>
            </a:fld>
            <a:endParaRPr lang="es-ES"/>
          </a:p>
        </p:txBody>
      </p:sp>
    </p:spTree>
    <p:extLst>
      <p:ext uri="{BB962C8B-B14F-4D97-AF65-F5344CB8AC3E}">
        <p14:creationId xmlns:p14="http://schemas.microsoft.com/office/powerpoint/2010/main" val="231739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97DC217-DF71-1A49-B3EA-559F1F43B0FF}" type="slidenum">
              <a:rPr lang="es-ES" smtClean="0"/>
              <a:t>9</a:t>
            </a:fld>
            <a:endParaRPr lang="es-ES"/>
          </a:p>
        </p:txBody>
      </p:sp>
    </p:spTree>
    <p:extLst>
      <p:ext uri="{BB962C8B-B14F-4D97-AF65-F5344CB8AC3E}">
        <p14:creationId xmlns:p14="http://schemas.microsoft.com/office/powerpoint/2010/main" val="156933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Haga clic para editar el estilo de subtítulo del patrón</a:t>
            </a:r>
          </a:p>
        </p:txBody>
      </p:sp>
      <p:sp>
        <p:nvSpPr>
          <p:cNvPr id="4" name="Rectángulo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Elipse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Forma lib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9" name="Forma lib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6" name="Grupo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orma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6" name="Forma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sp>
        <p:nvSpPr>
          <p:cNvPr id="22" name="Forma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8" name="Forma lib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Escala de tiempo">
    <p:bg>
      <p:bgPr>
        <a:solidFill>
          <a:schemeClr val="accent1"/>
        </a:solidFill>
        <a:effectLst/>
      </p:bgPr>
    </p:bg>
    <p:spTree>
      <p:nvGrpSpPr>
        <p:cNvPr id="1" name=""/>
        <p:cNvGrpSpPr/>
        <p:nvPr/>
      </p:nvGrpSpPr>
      <p:grpSpPr>
        <a:xfrm>
          <a:off x="0" y="0"/>
          <a:ext cx="0" cy="0"/>
          <a:chOff x="0" y="0"/>
          <a:chExt cx="0" cy="0"/>
        </a:xfrm>
      </p:grpSpPr>
      <p:sp>
        <p:nvSpPr>
          <p:cNvPr id="4" name="Forma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5" name="Forma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CCA0E6ED-F59A-4085-95D8-2F411E5C30DD}" type="datetime1">
              <a:rPr lang="es-ES" noProof="0" smtClean="0"/>
              <a:t>30/07/2023</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s-ES" noProof="0"/>
              <a:t>TÍTULO DE LA PRESENTACIÓN</a:t>
            </a:r>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Forma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5" name="Forma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6" name="Forma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a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sp>
          <p:nvSpPr>
            <p:cNvPr id="8" name="Forma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gr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81C333B6-8070-486E-8CD3-36258EACCD99}" type="datetime1">
              <a:rPr lang="es-ES" noProof="0" smtClean="0"/>
              <a:t>30/07/2023</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s-ES" noProof="0"/>
              <a:t>TÍTULO DE LA PRESENTACIÓN</a:t>
            </a:r>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s-ES" noProof="0" smtClean="0"/>
              <a:pPr rtl="0"/>
              <a:t>‹Nº›</a:t>
            </a:fld>
            <a:endParaRPr lang="es-ES" noProof="0"/>
          </a:p>
        </p:txBody>
      </p:sp>
      <p:sp>
        <p:nvSpPr>
          <p:cNvPr id="13" name="Marcador de contenido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4" name="Marcador de contenido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5" name="Marcador de contenido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y contenido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Forma lib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5" name="Forma lib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sp>
        <p:nvSpPr>
          <p:cNvPr id="6" name="Forma libre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a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sp>
          <p:nvSpPr>
            <p:cNvPr id="8" name="Forma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gr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57854652-5AB7-452A-B145-ECBC7DEC5BBC}" type="datetime1">
              <a:rPr lang="es-ES" noProof="0" smtClean="0"/>
              <a:t>30/07/2023</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s-ES" noProof="0"/>
              <a:t>TÍTULO DE LA PRESENTACIÓN</a:t>
            </a:r>
          </a:p>
        </p:txBody>
      </p:sp>
      <p:sp>
        <p:nvSpPr>
          <p:cNvPr id="13" name="Marcador de contenido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4" name="Marcador de contenido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5" name="Marcador de contenido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6" name="Marcador de contenido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7" name="Marcador de contenido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Finalizar diapositiv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Rectángulo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6" name="Grupo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a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6" name="Forma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sp>
        <p:nvSpPr>
          <p:cNvPr id="22" name="Forma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7" name="Forma lib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Forma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5" name="Forma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sp>
        <p:nvSpPr>
          <p:cNvPr id="6" name="Forma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a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sp>
          <p:nvSpPr>
            <p:cNvPr id="8" name="Forma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latin typeface="+mn-lt"/>
              </a:endParaRPr>
            </a:p>
          </p:txBody>
        </p:sp>
      </p:gr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38073041-D0C9-4DF9-B439-C737B84491AD}" type="datetime1">
              <a:rPr lang="es-ES" noProof="0" smtClean="0"/>
              <a:t>30/07/2023</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s-ES" noProof="0"/>
              <a:t>TÍTULO DE LA PRESENTACIÓN</a:t>
            </a:r>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solidFill>
          <a:schemeClr val="accent2"/>
        </a:solidFill>
        <a:effectLst/>
      </p:bgPr>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Forma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5" name="Forma lib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3" name="Título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F0F56FD1-1BFB-4E3C-9F5A-7520D1DE9908}" type="datetime1">
              <a:rPr lang="es-ES" noProof="0" smtClean="0"/>
              <a:t>30/07/2023</a:t>
            </a:fld>
            <a:endParaRPr lang="es-ES" noProof="0"/>
          </a:p>
        </p:txBody>
      </p:sp>
      <p:sp>
        <p:nvSpPr>
          <p:cNvPr id="5" name="Marcador de pie de página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ítulo de sección">
    <p:spTree>
      <p:nvGrpSpPr>
        <p:cNvPr id="1" name=""/>
        <p:cNvGrpSpPr/>
        <p:nvPr/>
      </p:nvGrpSpPr>
      <p:grpSpPr>
        <a:xfrm>
          <a:off x="0" y="0"/>
          <a:ext cx="0" cy="0"/>
          <a:chOff x="0" y="0"/>
          <a:chExt cx="0" cy="0"/>
        </a:xfrm>
      </p:grpSpPr>
      <p:sp>
        <p:nvSpPr>
          <p:cNvPr id="23" name="Forma lib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grpSp>
        <p:nvGrpSpPr>
          <p:cNvPr id="6" name="Grupo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a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6" name="Forma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sp>
        <p:nvSpPr>
          <p:cNvPr id="17" name="Forma lib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áfic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Forma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5" name="Forma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ABA50180-E869-42B9-8A50-AF2135304E43}" type="datetime1">
              <a:rPr lang="es-ES" noProof="0" smtClean="0"/>
              <a:t>30/07/2023</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s-ES" noProof="0"/>
              <a:t>TÍTULO DE LA PRESENTACIÓN</a:t>
            </a:r>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áfico 2">
    <p:bg>
      <p:bgPr>
        <a:solidFill>
          <a:schemeClr val="accent2"/>
        </a:solidFill>
        <a:effectLst/>
      </p:bgPr>
    </p:bg>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orma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sp>
        <p:nvSpPr>
          <p:cNvPr id="2" name="Título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A1D3AE0F-1691-4F4B-8A86-14AB5199DCB5}" type="datetime1">
              <a:rPr lang="es-ES" noProof="0" smtClean="0"/>
              <a:t>30/07/2023</a:t>
            </a:fld>
            <a:endParaRPr lang="es-ES" noProof="0"/>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s-ES" noProof="0"/>
              <a:t>TÍTULO DE LA PRESENTACIÓN</a:t>
            </a:r>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ferta">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s-ES" noProof="0"/>
              <a:t>Haga clic para modificar el estilo de título del patrón</a:t>
            </a:r>
          </a:p>
        </p:txBody>
      </p:sp>
      <p:sp>
        <p:nvSpPr>
          <p:cNvPr id="8" name="Marcador de texto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s-ES" noProof="0"/>
              <a:t>“</a:t>
            </a:r>
          </a:p>
        </p:txBody>
      </p:sp>
      <p:sp>
        <p:nvSpPr>
          <p:cNvPr id="10" name="Marcador de texto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s-ES" noProof="0"/>
              <a:t>Haga clic para modificar los estilos de texto del patrón</a:t>
            </a:r>
          </a:p>
        </p:txBody>
      </p:sp>
      <p:sp>
        <p:nvSpPr>
          <p:cNvPr id="9" name="Marcador de texto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s-ES" noProof="0"/>
              <a:t>”</a:t>
            </a:r>
          </a:p>
        </p:txBody>
      </p:sp>
      <p:sp>
        <p:nvSpPr>
          <p:cNvPr id="3" name="Marcador de fecha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20613ED6-BFEB-4033-8386-D89306E17237}" type="datetime1">
              <a:rPr lang="es-ES" noProof="0" smtClean="0"/>
              <a:t>30/07/2023</a:t>
            </a:fld>
            <a:endParaRPr lang="es-ES" noProof="0"/>
          </a:p>
        </p:txBody>
      </p:sp>
      <p:sp>
        <p:nvSpPr>
          <p:cNvPr id="4" name="Marcador de pie de página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0" name="Rectángulo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Título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s-ES" noProof="0"/>
              <a:t>Haga clic para modificar el estilo de título del patrón</a:t>
            </a:r>
          </a:p>
        </p:txBody>
      </p:sp>
      <p:sp>
        <p:nvSpPr>
          <p:cNvPr id="6" name="Marcador de posición de imagen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s-ES" noProof="0"/>
              <a:t>Haga clic en el icono para agregar una imagen</a:t>
            </a:r>
          </a:p>
        </p:txBody>
      </p:sp>
      <p:sp>
        <p:nvSpPr>
          <p:cNvPr id="10" name="Marcador de texto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11" name="Marcador de texto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7" name="Marcador de posición de imagen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s-ES" noProof="0"/>
              <a:t>Haga clic en el icono para agregar una imagen</a:t>
            </a:r>
          </a:p>
        </p:txBody>
      </p:sp>
      <p:sp>
        <p:nvSpPr>
          <p:cNvPr id="12" name="Marcador de texto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13" name="Marcador de texto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8" name="Marcador de posición de imagen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s-ES" noProof="0"/>
              <a:t>Haga clic en el icono para agregar una imagen</a:t>
            </a:r>
          </a:p>
        </p:txBody>
      </p:sp>
      <p:sp>
        <p:nvSpPr>
          <p:cNvPr id="14" name="Marcador de texto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15" name="Marcador de texto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9" name="Marcador de posición de imagen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s-ES" noProof="0"/>
              <a:t>Haga clic en el icono para agregar una imagen</a:t>
            </a:r>
          </a:p>
        </p:txBody>
      </p:sp>
      <p:sp>
        <p:nvSpPr>
          <p:cNvPr id="16" name="Marcador de texto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17" name="Marcador de texto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3" name="Marcador de fecha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fld id="{CB0169B8-D5C0-4D8A-9FD1-FBFE09615870}" type="datetime1">
              <a:rPr lang="es-ES" noProof="0" smtClean="0"/>
              <a:t>30/07/2023</a:t>
            </a:fld>
            <a:endParaRPr lang="es-ES" noProof="0"/>
          </a:p>
        </p:txBody>
      </p:sp>
      <p:sp>
        <p:nvSpPr>
          <p:cNvPr id="4" name="Marcador de pie de página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s-ES" noProof="0" smtClean="0"/>
              <a:pPr rtl="0"/>
              <a:t>‹Nº›</a:t>
            </a:fld>
            <a:endParaRPr lang="es-ES" noProof="0"/>
          </a:p>
        </p:txBody>
      </p:sp>
      <p:sp>
        <p:nvSpPr>
          <p:cNvPr id="19" name="Forma libre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1" name="Forma libre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5" name="Forma libre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6" name="Elipse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noProof="0"/>
          </a:p>
        </p:txBody>
      </p:sp>
      <p:sp>
        <p:nvSpPr>
          <p:cNvPr id="27" name="Forma libre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8" name="Forma libre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9" name="Forma libre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do el equipo">
    <p:bg>
      <p:bgPr>
        <a:solidFill>
          <a:schemeClr val="accent2"/>
        </a:solidFill>
        <a:effectLst/>
      </p:bgPr>
    </p:bg>
    <p:spTree>
      <p:nvGrpSpPr>
        <p:cNvPr id="1" name=""/>
        <p:cNvGrpSpPr/>
        <p:nvPr/>
      </p:nvGrpSpPr>
      <p:grpSpPr>
        <a:xfrm>
          <a:off x="0" y="0"/>
          <a:ext cx="0" cy="0"/>
          <a:chOff x="0" y="0"/>
          <a:chExt cx="0" cy="0"/>
        </a:xfrm>
      </p:grpSpPr>
      <p:sp>
        <p:nvSpPr>
          <p:cNvPr id="54" name="Título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s-ES" noProof="0"/>
              <a:t>Haga clic para modificar el estilo de título del patrón</a:t>
            </a:r>
          </a:p>
        </p:txBody>
      </p:sp>
      <p:sp>
        <p:nvSpPr>
          <p:cNvPr id="6" name="Marcador de posición de imagen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s-ES" noProof="0"/>
              <a:t>Haga clic en el icono para agregar una imagen</a:t>
            </a:r>
          </a:p>
        </p:txBody>
      </p:sp>
      <p:sp>
        <p:nvSpPr>
          <p:cNvPr id="31" name="Marcador de texto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32" name="Marcador de texto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33" name="Marcador de posición de imagen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s-ES" noProof="0"/>
              <a:t>Haga clic en el icono para agregar una imagen</a:t>
            </a:r>
          </a:p>
        </p:txBody>
      </p:sp>
      <p:sp>
        <p:nvSpPr>
          <p:cNvPr id="34" name="Marcador de texto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35" name="Marcador de texto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36" name="Marcador de posición de imagen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s-ES" noProof="0"/>
              <a:t>Haga clic en el icono para agregar una imagen</a:t>
            </a:r>
          </a:p>
        </p:txBody>
      </p:sp>
      <p:sp>
        <p:nvSpPr>
          <p:cNvPr id="37" name="Marcador de texto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38" name="Marcador de texto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39" name="Marcador de posición de imagen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s-ES" noProof="0"/>
              <a:t>Haga clic en el icono para agregar una imagen</a:t>
            </a:r>
          </a:p>
        </p:txBody>
      </p:sp>
      <p:sp>
        <p:nvSpPr>
          <p:cNvPr id="40" name="Marcador de texto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41" name="Marcador de texto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42" name="Marcador de posición de imagen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s-ES" noProof="0"/>
              <a:t>Haga clic en el icono para agregar una imagen</a:t>
            </a:r>
          </a:p>
        </p:txBody>
      </p:sp>
      <p:sp>
        <p:nvSpPr>
          <p:cNvPr id="43" name="Marcador de texto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44" name="Marcador de texto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45" name="Marcador de posición de imagen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s-ES" noProof="0"/>
              <a:t>Haga clic en el icono para agregar una imagen</a:t>
            </a:r>
          </a:p>
        </p:txBody>
      </p:sp>
      <p:sp>
        <p:nvSpPr>
          <p:cNvPr id="46" name="Marcador de texto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47" name="Marcador de texto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48" name="Marcador de posición de imagen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s-ES" noProof="0"/>
              <a:t>Haga clic en el icono para agregar una imagen</a:t>
            </a:r>
          </a:p>
        </p:txBody>
      </p:sp>
      <p:sp>
        <p:nvSpPr>
          <p:cNvPr id="49" name="Marcador de texto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50" name="Marcador de texto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51" name="Marcador de posición de imagen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s-ES" noProof="0"/>
              <a:t>Haga clic en el icono para agregar una imagen</a:t>
            </a:r>
          </a:p>
        </p:txBody>
      </p:sp>
      <p:sp>
        <p:nvSpPr>
          <p:cNvPr id="52" name="Marcador de texto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s-ES" noProof="0"/>
              <a:t>Nombre</a:t>
            </a:r>
          </a:p>
        </p:txBody>
      </p:sp>
      <p:sp>
        <p:nvSpPr>
          <p:cNvPr id="53" name="Marcador de texto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s-ES" noProof="0"/>
              <a:t>Título</a:t>
            </a:r>
          </a:p>
        </p:txBody>
      </p:sp>
      <p:sp>
        <p:nvSpPr>
          <p:cNvPr id="18" name="Marcador de fecha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fld id="{F6FDEA51-DC76-4EF3-B961-2CAD3C8CFEA0}" type="datetime1">
              <a:rPr lang="es-ES" noProof="0" smtClean="0"/>
              <a:t>30/07/2023</a:t>
            </a:fld>
            <a:endParaRPr lang="es-ES" noProof="0"/>
          </a:p>
        </p:txBody>
      </p:sp>
      <p:sp>
        <p:nvSpPr>
          <p:cNvPr id="22" name="Marcador de pie de página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s-ES" noProof="0"/>
              <a:t>TÍTULO DE LA PRESENTACIÓN</a:t>
            </a:r>
          </a:p>
        </p:txBody>
      </p:sp>
      <p:sp>
        <p:nvSpPr>
          <p:cNvPr id="23" name="Marcador de número de diapositiva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fld id="{1EEB8945-721B-49C6-AE63-0EF796C5C26F}" type="datetime1">
              <a:rPr lang="es-ES" noProof="0" smtClean="0"/>
              <a:t>30/07/2023</a:t>
            </a:fld>
            <a:endParaRPr lang="es-ES" noProof="0"/>
          </a:p>
        </p:txBody>
      </p:sp>
      <p:sp>
        <p:nvSpPr>
          <p:cNvPr id="5" name="Marcador de pie de página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s-ES" noProof="0" smtClean="0"/>
              <a:pPr rtl="0"/>
              <a:t>‹Nº›</a:t>
            </a:fld>
            <a:endParaRPr lang="es-ES"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7" Type="http://schemas.microsoft.com/office/2007/relationships/hdphoto" Target="../media/hdphoto2.wdp"/><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s-ES" sz="7200" dirty="0"/>
              <a:t>Memoria Final </a:t>
            </a:r>
          </a:p>
        </p:txBody>
      </p:sp>
      <p:sp>
        <p:nvSpPr>
          <p:cNvPr id="3" name="Subtítulo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6439807" cy="806675"/>
          </a:xfrm>
        </p:spPr>
        <p:txBody>
          <a:bodyPr rtlCol="0"/>
          <a:lstStyle/>
          <a:p>
            <a:pPr rtl="0"/>
            <a:r>
              <a:rPr lang="es-ES" sz="2800" dirty="0"/>
              <a:t>Isaac Quezada , Jhandry Solorzano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0295B-54B9-4937-90E3-BAB9CE69E30B}"/>
              </a:ext>
            </a:extLst>
          </p:cNvPr>
          <p:cNvSpPr>
            <a:spLocks noGrp="1"/>
          </p:cNvSpPr>
          <p:nvPr>
            <p:ph type="ctrTitle"/>
          </p:nvPr>
        </p:nvSpPr>
        <p:spPr>
          <a:xfrm>
            <a:off x="1054951" y="2928815"/>
            <a:ext cx="6245912" cy="1000369"/>
          </a:xfrm>
        </p:spPr>
        <p:txBody>
          <a:bodyPr rtlCol="0"/>
          <a:lstStyle/>
          <a:p>
            <a:pPr algn="ctr" rtl="0"/>
            <a:r>
              <a:rPr lang="es-ES" dirty="0"/>
              <a:t>Consultas</a:t>
            </a:r>
          </a:p>
        </p:txBody>
      </p:sp>
    </p:spTree>
    <p:extLst>
      <p:ext uri="{BB962C8B-B14F-4D97-AF65-F5344CB8AC3E}">
        <p14:creationId xmlns:p14="http://schemas.microsoft.com/office/powerpoint/2010/main" val="120546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F75DE-8A44-4EC5-83C6-95BDDF10DFD9}"/>
              </a:ext>
            </a:extLst>
          </p:cNvPr>
          <p:cNvSpPr>
            <a:spLocks noGrp="1"/>
          </p:cNvSpPr>
          <p:nvPr>
            <p:ph type="title"/>
          </p:nvPr>
        </p:nvSpPr>
        <p:spPr>
          <a:xfrm>
            <a:off x="1167492" y="746761"/>
            <a:ext cx="9779183" cy="1251086"/>
          </a:xfrm>
        </p:spPr>
        <p:txBody>
          <a:bodyPr rtlCol="0"/>
          <a:lstStyle/>
          <a:p>
            <a:r>
              <a:rPr lang="es-ES" sz="2800" dirty="0"/>
              <a:t>Consulta 1</a:t>
            </a:r>
            <a:br>
              <a:rPr lang="es-ES" sz="2800" dirty="0"/>
            </a:br>
            <a:br>
              <a:rPr lang="es-ES" sz="2800" dirty="0"/>
            </a:br>
            <a:r>
              <a:rPr lang="es-EC" sz="1800" dirty="0">
                <a:effectLst/>
                <a:latin typeface="Arial" panose="020B0604020202020204" pitchFamily="34" charset="0"/>
                <a:ea typeface="Calibri" panose="020F0502020204030204" pitchFamily="34" charset="0"/>
                <a:cs typeface="Arial" panose="020B0604020202020204" pitchFamily="34" charset="0"/>
              </a:rPr>
              <a:t>Conteo de Homicidios por Tipo</a:t>
            </a:r>
            <a:br>
              <a:rPr lang="es-ES" sz="2800" dirty="0">
                <a:effectLst/>
                <a:latin typeface="Arial" panose="020B0604020202020204" pitchFamily="34" charset="0"/>
                <a:ea typeface="Calibri" panose="020F0502020204030204" pitchFamily="34" charset="0"/>
                <a:cs typeface="Arial" panose="020B0604020202020204" pitchFamily="34" charset="0"/>
              </a:rPr>
            </a:br>
            <a:endParaRPr lang="es-ES" sz="2800" dirty="0"/>
          </a:p>
        </p:txBody>
      </p:sp>
      <p:sp>
        <p:nvSpPr>
          <p:cNvPr id="6" name="Marcador de número de diapositiva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es-ES" smtClean="0"/>
              <a:pPr rtl="0"/>
              <a:t>11</a:t>
            </a:fld>
            <a:endParaRPr lang="es-ES"/>
          </a:p>
        </p:txBody>
      </p:sp>
      <p:pic>
        <p:nvPicPr>
          <p:cNvPr id="9" name="Imagen 8" descr="Gráfico, Gráfico circular&#10;&#10;Descripción generada automáticamente">
            <a:extLst>
              <a:ext uri="{FF2B5EF4-FFF2-40B4-BE49-F238E27FC236}">
                <a16:creationId xmlns:a16="http://schemas.microsoft.com/office/drawing/2014/main" id="{4BC2539F-C1FD-418D-AFAB-4B501E52B7C9}"/>
              </a:ext>
            </a:extLst>
          </p:cNvPr>
          <p:cNvPicPr>
            <a:picLocks noChangeAspect="1"/>
          </p:cNvPicPr>
          <p:nvPr/>
        </p:nvPicPr>
        <p:blipFill>
          <a:blip r:embed="rId3"/>
          <a:stretch>
            <a:fillRect/>
          </a:stretch>
        </p:blipFill>
        <p:spPr>
          <a:xfrm>
            <a:off x="5846097" y="3711476"/>
            <a:ext cx="5494473" cy="2644874"/>
          </a:xfrm>
          <a:prstGeom prst="rect">
            <a:avLst/>
          </a:prstGeom>
          <a:ln>
            <a:solidFill>
              <a:schemeClr val="tx1"/>
            </a:solidFill>
          </a:ln>
        </p:spPr>
      </p:pic>
      <p:sp>
        <p:nvSpPr>
          <p:cNvPr id="11" name="CuadroTexto 10">
            <a:extLst>
              <a:ext uri="{FF2B5EF4-FFF2-40B4-BE49-F238E27FC236}">
                <a16:creationId xmlns:a16="http://schemas.microsoft.com/office/drawing/2014/main" id="{FDC0F530-BD3E-54CB-F8C7-ACFB1900607D}"/>
              </a:ext>
            </a:extLst>
          </p:cNvPr>
          <p:cNvSpPr txBox="1"/>
          <p:nvPr/>
        </p:nvSpPr>
        <p:spPr>
          <a:xfrm>
            <a:off x="1772529" y="1700438"/>
            <a:ext cx="8584626" cy="959943"/>
          </a:xfrm>
          <a:prstGeom prst="rect">
            <a:avLst/>
          </a:prstGeom>
          <a:noFill/>
        </p:spPr>
        <p:txBody>
          <a:bodyPr wrap="square">
            <a:spAutoFit/>
          </a:bodyPr>
          <a:lstStyle/>
          <a:p>
            <a:pPr algn="just">
              <a:lnSpc>
                <a:spcPct val="107000"/>
              </a:lnSpc>
              <a:spcAft>
                <a:spcPts val="800"/>
              </a:spcAft>
            </a:pPr>
            <a:r>
              <a:rPr lang="es-EC" sz="1800" dirty="0">
                <a:effectLst/>
                <a:latin typeface="Arial" panose="020B0604020202020204" pitchFamily="34" charset="0"/>
                <a:ea typeface="Calibri" panose="020F0502020204030204" pitchFamily="34" charset="0"/>
                <a:cs typeface="Arial" panose="020B0604020202020204" pitchFamily="34" charset="0"/>
              </a:rPr>
              <a:t>Esta consulta cuenta el número de homicidios registrados, agrupados por el tipo de homicidio. Proporciona una visión general de la distribución de homicidios según las distintas categorías de crímenes violentos.</a:t>
            </a:r>
            <a:endParaRPr lang="es-ES"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15" name="Imagen 14">
            <a:extLst>
              <a:ext uri="{FF2B5EF4-FFF2-40B4-BE49-F238E27FC236}">
                <a16:creationId xmlns:a16="http://schemas.microsoft.com/office/drawing/2014/main" id="{85026C7C-9749-5F34-0556-DB65154A63CF}"/>
              </a:ext>
            </a:extLst>
          </p:cNvPr>
          <p:cNvPicPr>
            <a:picLocks noChangeAspect="1"/>
          </p:cNvPicPr>
          <p:nvPr/>
        </p:nvPicPr>
        <p:blipFill>
          <a:blip r:embed="rId4"/>
          <a:stretch>
            <a:fillRect/>
          </a:stretch>
        </p:blipFill>
        <p:spPr>
          <a:xfrm>
            <a:off x="344569" y="4238484"/>
            <a:ext cx="5220175" cy="1314633"/>
          </a:xfrm>
          <a:prstGeom prst="rect">
            <a:avLst/>
          </a:prstGeom>
          <a:ln>
            <a:solidFill>
              <a:schemeClr val="tx1"/>
            </a:solidFill>
          </a:ln>
        </p:spPr>
      </p:pic>
    </p:spTree>
    <p:extLst>
      <p:ext uri="{BB962C8B-B14F-4D97-AF65-F5344CB8AC3E}">
        <p14:creationId xmlns:p14="http://schemas.microsoft.com/office/powerpoint/2010/main" val="421291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F75DE-8A44-4EC5-83C6-95BDDF10DFD9}"/>
              </a:ext>
            </a:extLst>
          </p:cNvPr>
          <p:cNvSpPr>
            <a:spLocks noGrp="1"/>
          </p:cNvSpPr>
          <p:nvPr>
            <p:ph type="title"/>
          </p:nvPr>
        </p:nvSpPr>
        <p:spPr>
          <a:xfrm>
            <a:off x="1167492" y="746761"/>
            <a:ext cx="9779183" cy="1251086"/>
          </a:xfrm>
        </p:spPr>
        <p:txBody>
          <a:bodyPr rtlCol="0"/>
          <a:lstStyle/>
          <a:p>
            <a:r>
              <a:rPr lang="es-ES" sz="2800" dirty="0"/>
              <a:t>Consulta 2</a:t>
            </a:r>
            <a:br>
              <a:rPr lang="es-ES" sz="2800" dirty="0"/>
            </a:br>
            <a:br>
              <a:rPr lang="es-ES" sz="2800" dirty="0"/>
            </a:br>
            <a:r>
              <a:rPr lang="es-EC" sz="1800" dirty="0">
                <a:effectLst/>
                <a:latin typeface="Arial" panose="020B0604020202020204" pitchFamily="34" charset="0"/>
                <a:ea typeface="Calibri" panose="020F0502020204030204" pitchFamily="34" charset="0"/>
                <a:cs typeface="Arial" panose="020B0604020202020204" pitchFamily="34" charset="0"/>
              </a:rPr>
              <a:t>Provincias con más Matrimonios</a:t>
            </a:r>
            <a:br>
              <a:rPr lang="es-ES" sz="2800" dirty="0">
                <a:effectLst/>
                <a:latin typeface="Arial" panose="020B0604020202020204" pitchFamily="34" charset="0"/>
                <a:ea typeface="Calibri" panose="020F0502020204030204" pitchFamily="34" charset="0"/>
                <a:cs typeface="Arial" panose="020B0604020202020204" pitchFamily="34" charset="0"/>
              </a:rPr>
            </a:br>
            <a:endParaRPr lang="es-ES" sz="2800" dirty="0"/>
          </a:p>
        </p:txBody>
      </p:sp>
      <p:sp>
        <p:nvSpPr>
          <p:cNvPr id="6" name="Marcador de número de diapositiva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es-ES" smtClean="0"/>
              <a:pPr rtl="0"/>
              <a:t>12</a:t>
            </a:fld>
            <a:endParaRPr lang="es-ES"/>
          </a:p>
        </p:txBody>
      </p:sp>
      <p:sp>
        <p:nvSpPr>
          <p:cNvPr id="11" name="CuadroTexto 10">
            <a:extLst>
              <a:ext uri="{FF2B5EF4-FFF2-40B4-BE49-F238E27FC236}">
                <a16:creationId xmlns:a16="http://schemas.microsoft.com/office/drawing/2014/main" id="{FDC0F530-BD3E-54CB-F8C7-ACFB1900607D}"/>
              </a:ext>
            </a:extLst>
          </p:cNvPr>
          <p:cNvSpPr txBox="1"/>
          <p:nvPr/>
        </p:nvSpPr>
        <p:spPr>
          <a:xfrm>
            <a:off x="1772529" y="1700438"/>
            <a:ext cx="8584626" cy="959943"/>
          </a:xfrm>
          <a:prstGeom prst="rect">
            <a:avLst/>
          </a:prstGeom>
          <a:noFill/>
        </p:spPr>
        <p:txBody>
          <a:bodyPr wrap="square">
            <a:spAutoFit/>
          </a:bodyPr>
          <a:lstStyle/>
          <a:p>
            <a:pPr>
              <a:lnSpc>
                <a:spcPct val="107000"/>
              </a:lnSpc>
              <a:spcAft>
                <a:spcPts val="800"/>
              </a:spcAft>
            </a:pPr>
            <a:r>
              <a:rPr lang="es-EC" sz="1800" dirty="0">
                <a:effectLst/>
                <a:latin typeface="Arial" panose="020B0604020202020204" pitchFamily="34" charset="0"/>
                <a:ea typeface="Calibri" panose="020F0502020204030204" pitchFamily="34" charset="0"/>
                <a:cs typeface="Arial" panose="020B0604020202020204" pitchFamily="34" charset="0"/>
              </a:rPr>
              <a:t>Esta consulta muestra las cinco provincias con el mayor número de matrimonios registrados. Ordena las provincias en función de la cantidad total de matrimonios, lo que permite identificar las áreas con más actividad matrimonial.</a:t>
            </a:r>
            <a:endParaRPr lang="es-ES"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Imagen 2" descr="Gráfico, Gráfico circular&#10;&#10;Descripción generada automáticamente">
            <a:extLst>
              <a:ext uri="{FF2B5EF4-FFF2-40B4-BE49-F238E27FC236}">
                <a16:creationId xmlns:a16="http://schemas.microsoft.com/office/drawing/2014/main" id="{7B3BDE75-48A9-08AB-122F-A8F0941F694A}"/>
              </a:ext>
            </a:extLst>
          </p:cNvPr>
          <p:cNvPicPr>
            <a:picLocks noChangeAspect="1"/>
          </p:cNvPicPr>
          <p:nvPr/>
        </p:nvPicPr>
        <p:blipFill>
          <a:blip r:embed="rId3"/>
          <a:stretch>
            <a:fillRect/>
          </a:stretch>
        </p:blipFill>
        <p:spPr>
          <a:xfrm>
            <a:off x="547346" y="3429000"/>
            <a:ext cx="5923827" cy="2399763"/>
          </a:xfrm>
          <a:prstGeom prst="rect">
            <a:avLst/>
          </a:prstGeom>
          <a:ln>
            <a:solidFill>
              <a:schemeClr val="tx1"/>
            </a:solidFill>
          </a:ln>
        </p:spPr>
      </p:pic>
      <p:pic>
        <p:nvPicPr>
          <p:cNvPr id="5" name="Imagen 4">
            <a:extLst>
              <a:ext uri="{FF2B5EF4-FFF2-40B4-BE49-F238E27FC236}">
                <a16:creationId xmlns:a16="http://schemas.microsoft.com/office/drawing/2014/main" id="{B7A5C2CE-AD4D-3CA5-4363-7A45C454B39F}"/>
              </a:ext>
            </a:extLst>
          </p:cNvPr>
          <p:cNvPicPr>
            <a:picLocks noChangeAspect="1"/>
          </p:cNvPicPr>
          <p:nvPr/>
        </p:nvPicPr>
        <p:blipFill>
          <a:blip r:embed="rId4"/>
          <a:stretch>
            <a:fillRect/>
          </a:stretch>
        </p:blipFill>
        <p:spPr>
          <a:xfrm>
            <a:off x="7382442" y="3738169"/>
            <a:ext cx="3419952" cy="1781424"/>
          </a:xfrm>
          <a:prstGeom prst="rect">
            <a:avLst/>
          </a:prstGeom>
          <a:ln>
            <a:solidFill>
              <a:schemeClr val="tx1"/>
            </a:solidFill>
          </a:ln>
        </p:spPr>
      </p:pic>
    </p:spTree>
    <p:extLst>
      <p:ext uri="{BB962C8B-B14F-4D97-AF65-F5344CB8AC3E}">
        <p14:creationId xmlns:p14="http://schemas.microsoft.com/office/powerpoint/2010/main" val="241851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F75DE-8A44-4EC5-83C6-95BDDF10DFD9}"/>
              </a:ext>
            </a:extLst>
          </p:cNvPr>
          <p:cNvSpPr>
            <a:spLocks noGrp="1"/>
          </p:cNvSpPr>
          <p:nvPr>
            <p:ph type="title"/>
          </p:nvPr>
        </p:nvSpPr>
        <p:spPr>
          <a:xfrm>
            <a:off x="1167492" y="746761"/>
            <a:ext cx="9779183" cy="1251086"/>
          </a:xfrm>
        </p:spPr>
        <p:txBody>
          <a:bodyPr rtlCol="0"/>
          <a:lstStyle/>
          <a:p>
            <a:r>
              <a:rPr lang="es-ES" sz="2800" dirty="0"/>
              <a:t>Consulta 3</a:t>
            </a:r>
            <a:br>
              <a:rPr lang="es-ES" sz="2800" dirty="0"/>
            </a:br>
            <a:br>
              <a:rPr lang="es-ES" sz="2800" dirty="0"/>
            </a:br>
            <a:r>
              <a:rPr lang="es-EC" sz="1800" dirty="0">
                <a:effectLst/>
                <a:latin typeface="Arial" panose="020B0604020202020204" pitchFamily="34" charset="0"/>
                <a:ea typeface="Calibri" panose="020F0502020204030204" pitchFamily="34" charset="0"/>
                <a:cs typeface="Arial" panose="020B0604020202020204" pitchFamily="34" charset="0"/>
              </a:rPr>
              <a:t>Matrimonios y Población por Provincia</a:t>
            </a:r>
            <a:br>
              <a:rPr lang="es-ES" sz="2800" dirty="0">
                <a:effectLst/>
                <a:latin typeface="Arial" panose="020B0604020202020204" pitchFamily="34" charset="0"/>
                <a:ea typeface="Calibri" panose="020F0502020204030204" pitchFamily="34" charset="0"/>
                <a:cs typeface="Arial" panose="020B0604020202020204" pitchFamily="34" charset="0"/>
              </a:rPr>
            </a:br>
            <a:endParaRPr lang="es-ES" sz="2800" dirty="0"/>
          </a:p>
        </p:txBody>
      </p:sp>
      <p:sp>
        <p:nvSpPr>
          <p:cNvPr id="6" name="Marcador de número de diapositiva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es-ES" smtClean="0"/>
              <a:pPr rtl="0"/>
              <a:t>13</a:t>
            </a:fld>
            <a:endParaRPr lang="es-ES"/>
          </a:p>
        </p:txBody>
      </p:sp>
      <p:sp>
        <p:nvSpPr>
          <p:cNvPr id="11" name="CuadroTexto 10">
            <a:extLst>
              <a:ext uri="{FF2B5EF4-FFF2-40B4-BE49-F238E27FC236}">
                <a16:creationId xmlns:a16="http://schemas.microsoft.com/office/drawing/2014/main" id="{FDC0F530-BD3E-54CB-F8C7-ACFB1900607D}"/>
              </a:ext>
            </a:extLst>
          </p:cNvPr>
          <p:cNvSpPr txBox="1"/>
          <p:nvPr/>
        </p:nvSpPr>
        <p:spPr>
          <a:xfrm>
            <a:off x="1772529" y="1700438"/>
            <a:ext cx="8584626" cy="959943"/>
          </a:xfrm>
          <a:prstGeom prst="rect">
            <a:avLst/>
          </a:prstGeom>
          <a:noFill/>
        </p:spPr>
        <p:txBody>
          <a:bodyPr wrap="square">
            <a:spAutoFit/>
          </a:bodyPr>
          <a:lstStyle/>
          <a:p>
            <a:pPr>
              <a:lnSpc>
                <a:spcPct val="107000"/>
              </a:lnSpc>
              <a:spcAft>
                <a:spcPts val="800"/>
              </a:spcAft>
            </a:pPr>
            <a:r>
              <a:rPr lang="es-EC" sz="1800" dirty="0">
                <a:effectLst/>
                <a:latin typeface="Arial" panose="020B0604020202020204" pitchFamily="34" charset="0"/>
                <a:ea typeface="Calibri" panose="020F0502020204030204" pitchFamily="34" charset="0"/>
                <a:cs typeface="Arial" panose="020B0604020202020204" pitchFamily="34" charset="0"/>
              </a:rPr>
              <a:t>Esta consulta presenta el número total de matrimonios y la población total para cada provincia. Al combinar estos datos, se puede analizar la correlación entre el número de matrimonios y el tamaño de la población en cada área.</a:t>
            </a:r>
            <a:endParaRPr lang="es-ES"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Imagen 2" descr="Gráfico, Histograma&#10;&#10;Descripción generada automáticamente">
            <a:extLst>
              <a:ext uri="{FF2B5EF4-FFF2-40B4-BE49-F238E27FC236}">
                <a16:creationId xmlns:a16="http://schemas.microsoft.com/office/drawing/2014/main" id="{5397326D-0C7B-6919-C40B-95C6981D913D}"/>
              </a:ext>
            </a:extLst>
          </p:cNvPr>
          <p:cNvPicPr>
            <a:picLocks noChangeAspect="1"/>
          </p:cNvPicPr>
          <p:nvPr/>
        </p:nvPicPr>
        <p:blipFill>
          <a:blip r:embed="rId3"/>
          <a:stretch>
            <a:fillRect/>
          </a:stretch>
        </p:blipFill>
        <p:spPr>
          <a:xfrm>
            <a:off x="5618492" y="3540835"/>
            <a:ext cx="5793740" cy="2778760"/>
          </a:xfrm>
          <a:prstGeom prst="rect">
            <a:avLst/>
          </a:prstGeom>
          <a:ln>
            <a:solidFill>
              <a:schemeClr val="tx1"/>
            </a:solidFill>
          </a:ln>
        </p:spPr>
      </p:pic>
      <p:pic>
        <p:nvPicPr>
          <p:cNvPr id="5" name="Imagen 4">
            <a:extLst>
              <a:ext uri="{FF2B5EF4-FFF2-40B4-BE49-F238E27FC236}">
                <a16:creationId xmlns:a16="http://schemas.microsoft.com/office/drawing/2014/main" id="{202E4A86-23E8-0E49-209D-0FD98B51BCD6}"/>
              </a:ext>
            </a:extLst>
          </p:cNvPr>
          <p:cNvPicPr>
            <a:picLocks noChangeAspect="1"/>
          </p:cNvPicPr>
          <p:nvPr/>
        </p:nvPicPr>
        <p:blipFill>
          <a:blip r:embed="rId4"/>
          <a:stretch>
            <a:fillRect/>
          </a:stretch>
        </p:blipFill>
        <p:spPr>
          <a:xfrm>
            <a:off x="381767" y="3790218"/>
            <a:ext cx="4957150" cy="2060410"/>
          </a:xfrm>
          <a:prstGeom prst="rect">
            <a:avLst/>
          </a:prstGeom>
          <a:ln>
            <a:solidFill>
              <a:schemeClr val="tx1"/>
            </a:solidFill>
          </a:ln>
        </p:spPr>
      </p:pic>
    </p:spTree>
    <p:extLst>
      <p:ext uri="{BB962C8B-B14F-4D97-AF65-F5344CB8AC3E}">
        <p14:creationId xmlns:p14="http://schemas.microsoft.com/office/powerpoint/2010/main" val="208608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F75DE-8A44-4EC5-83C6-95BDDF10DFD9}"/>
              </a:ext>
            </a:extLst>
          </p:cNvPr>
          <p:cNvSpPr>
            <a:spLocks noGrp="1"/>
          </p:cNvSpPr>
          <p:nvPr>
            <p:ph type="title"/>
          </p:nvPr>
        </p:nvSpPr>
        <p:spPr>
          <a:xfrm>
            <a:off x="1167492" y="746761"/>
            <a:ext cx="9779183" cy="1251086"/>
          </a:xfrm>
        </p:spPr>
        <p:txBody>
          <a:bodyPr rtlCol="0"/>
          <a:lstStyle/>
          <a:p>
            <a:r>
              <a:rPr lang="es-ES" sz="2800" dirty="0"/>
              <a:t>Consulta 4</a:t>
            </a:r>
            <a:br>
              <a:rPr lang="es-ES" sz="2800" dirty="0"/>
            </a:br>
            <a:br>
              <a:rPr lang="es-ES" sz="2800" dirty="0"/>
            </a:br>
            <a:r>
              <a:rPr lang="es-EC" sz="1800" dirty="0">
                <a:effectLst/>
                <a:latin typeface="Arial" panose="020B0604020202020204" pitchFamily="34" charset="0"/>
                <a:ea typeface="Calibri" panose="020F0502020204030204" pitchFamily="34" charset="0"/>
                <a:cs typeface="Arial" panose="020B0604020202020204" pitchFamily="34" charset="0"/>
              </a:rPr>
              <a:t>Número de Hogares y Promedio de Cuartos por Hogar por Provincia</a:t>
            </a:r>
            <a:br>
              <a:rPr lang="es-ES" sz="2800" dirty="0">
                <a:effectLst/>
                <a:latin typeface="Arial" panose="020B0604020202020204" pitchFamily="34" charset="0"/>
                <a:ea typeface="Calibri" panose="020F0502020204030204" pitchFamily="34" charset="0"/>
                <a:cs typeface="Arial" panose="020B0604020202020204" pitchFamily="34" charset="0"/>
              </a:rPr>
            </a:br>
            <a:endParaRPr lang="es-ES" sz="2800" dirty="0"/>
          </a:p>
        </p:txBody>
      </p:sp>
      <p:sp>
        <p:nvSpPr>
          <p:cNvPr id="6" name="Marcador de número de diapositiva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es-ES" smtClean="0"/>
              <a:pPr rtl="0"/>
              <a:t>14</a:t>
            </a:fld>
            <a:endParaRPr lang="es-ES"/>
          </a:p>
        </p:txBody>
      </p:sp>
      <p:sp>
        <p:nvSpPr>
          <p:cNvPr id="11" name="CuadroTexto 10">
            <a:extLst>
              <a:ext uri="{FF2B5EF4-FFF2-40B4-BE49-F238E27FC236}">
                <a16:creationId xmlns:a16="http://schemas.microsoft.com/office/drawing/2014/main" id="{FDC0F530-BD3E-54CB-F8C7-ACFB1900607D}"/>
              </a:ext>
            </a:extLst>
          </p:cNvPr>
          <p:cNvSpPr txBox="1"/>
          <p:nvPr/>
        </p:nvSpPr>
        <p:spPr>
          <a:xfrm>
            <a:off x="1772529" y="1700438"/>
            <a:ext cx="8584626" cy="1552669"/>
          </a:xfrm>
          <a:prstGeom prst="rect">
            <a:avLst/>
          </a:prstGeom>
          <a:noFill/>
        </p:spPr>
        <p:txBody>
          <a:bodyPr wrap="square">
            <a:spAutoFit/>
          </a:bodyPr>
          <a:lstStyle/>
          <a:p>
            <a:pPr>
              <a:lnSpc>
                <a:spcPct val="107000"/>
              </a:lnSpc>
              <a:spcAft>
                <a:spcPts val="800"/>
              </a:spcAft>
            </a:pPr>
            <a:r>
              <a:rPr lang="es-EC" sz="1800" dirty="0">
                <a:effectLst/>
                <a:latin typeface="Arial" panose="020B0604020202020204" pitchFamily="34" charset="0"/>
                <a:ea typeface="Calibri" panose="020F0502020204030204" pitchFamily="34" charset="0"/>
                <a:cs typeface="Arial" panose="020B0604020202020204" pitchFamily="34" charset="0"/>
              </a:rPr>
              <a:t>Esta consulta proporciona varias estadísticas sobre las viviendas en cada provincia, incluyendo el número total de hogares, la suma de cuartos para dormir y cocinar, el promedio de cuartos por hogar, así como el máximo y mínimo de vehículos por hogar. Estos datos brindan una visión general de las condiciones de vida en diferentes áreas geográficas.</a:t>
            </a:r>
            <a:endParaRPr lang="es-ES"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Imagen 4">
            <a:extLst>
              <a:ext uri="{FF2B5EF4-FFF2-40B4-BE49-F238E27FC236}">
                <a16:creationId xmlns:a16="http://schemas.microsoft.com/office/drawing/2014/main" id="{D3C08650-17FE-5FB8-3E31-797A8B3A3942}"/>
              </a:ext>
            </a:extLst>
          </p:cNvPr>
          <p:cNvPicPr>
            <a:picLocks noChangeAspect="1"/>
          </p:cNvPicPr>
          <p:nvPr/>
        </p:nvPicPr>
        <p:blipFill>
          <a:blip r:embed="rId3"/>
          <a:stretch>
            <a:fillRect/>
          </a:stretch>
        </p:blipFill>
        <p:spPr>
          <a:xfrm>
            <a:off x="1167492" y="3429000"/>
            <a:ext cx="8462888" cy="1172527"/>
          </a:xfrm>
          <a:prstGeom prst="rect">
            <a:avLst/>
          </a:prstGeom>
          <a:ln>
            <a:solidFill>
              <a:schemeClr val="tx1"/>
            </a:solidFill>
          </a:ln>
        </p:spPr>
      </p:pic>
      <p:pic>
        <p:nvPicPr>
          <p:cNvPr id="3" name="Imagen 2" descr="Gráfico, Gráfico de barras&#10;&#10;Descripción generada automáticamente">
            <a:extLst>
              <a:ext uri="{FF2B5EF4-FFF2-40B4-BE49-F238E27FC236}">
                <a16:creationId xmlns:a16="http://schemas.microsoft.com/office/drawing/2014/main" id="{99C65D24-3999-3CBD-75AA-E72745C60DA1}"/>
              </a:ext>
            </a:extLst>
          </p:cNvPr>
          <p:cNvPicPr>
            <a:picLocks noChangeAspect="1"/>
          </p:cNvPicPr>
          <p:nvPr/>
        </p:nvPicPr>
        <p:blipFill>
          <a:blip r:embed="rId4"/>
          <a:stretch>
            <a:fillRect/>
          </a:stretch>
        </p:blipFill>
        <p:spPr>
          <a:xfrm>
            <a:off x="5753686" y="3884786"/>
            <a:ext cx="5660046" cy="2654126"/>
          </a:xfrm>
          <a:prstGeom prst="rect">
            <a:avLst/>
          </a:prstGeom>
          <a:ln>
            <a:solidFill>
              <a:schemeClr val="tx1"/>
            </a:solidFill>
          </a:ln>
        </p:spPr>
      </p:pic>
    </p:spTree>
    <p:extLst>
      <p:ext uri="{BB962C8B-B14F-4D97-AF65-F5344CB8AC3E}">
        <p14:creationId xmlns:p14="http://schemas.microsoft.com/office/powerpoint/2010/main" val="384675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F75DE-8A44-4EC5-83C6-95BDDF10DFD9}"/>
              </a:ext>
            </a:extLst>
          </p:cNvPr>
          <p:cNvSpPr>
            <a:spLocks noGrp="1"/>
          </p:cNvSpPr>
          <p:nvPr>
            <p:ph type="title"/>
          </p:nvPr>
        </p:nvSpPr>
        <p:spPr>
          <a:xfrm>
            <a:off x="1167492" y="746761"/>
            <a:ext cx="9779183" cy="1251086"/>
          </a:xfrm>
        </p:spPr>
        <p:txBody>
          <a:bodyPr rtlCol="0"/>
          <a:lstStyle/>
          <a:p>
            <a:r>
              <a:rPr lang="es-ES" sz="2800" dirty="0"/>
              <a:t>Consulta 5</a:t>
            </a:r>
            <a:br>
              <a:rPr lang="es-ES" sz="2800" dirty="0"/>
            </a:br>
            <a:br>
              <a:rPr lang="es-ES" sz="2800" dirty="0"/>
            </a:br>
            <a:r>
              <a:rPr lang="es-EC" sz="1800" dirty="0">
                <a:effectLst/>
                <a:latin typeface="Arial" panose="020B0604020202020204" pitchFamily="34" charset="0"/>
                <a:ea typeface="Calibri" panose="020F0502020204030204" pitchFamily="34" charset="0"/>
                <a:cs typeface="Arial" panose="020B0604020202020204" pitchFamily="34" charset="0"/>
              </a:rPr>
              <a:t>Estadísticas Adicionales de Viviendas por Provincia</a:t>
            </a:r>
            <a:br>
              <a:rPr lang="es-ES" sz="2800" dirty="0">
                <a:effectLst/>
                <a:latin typeface="Arial" panose="020B0604020202020204" pitchFamily="34" charset="0"/>
                <a:ea typeface="Calibri" panose="020F0502020204030204" pitchFamily="34" charset="0"/>
                <a:cs typeface="Arial" panose="020B0604020202020204" pitchFamily="34" charset="0"/>
              </a:rPr>
            </a:br>
            <a:endParaRPr lang="es-ES" sz="2800" dirty="0"/>
          </a:p>
        </p:txBody>
      </p:sp>
      <p:sp>
        <p:nvSpPr>
          <p:cNvPr id="6" name="Marcador de número de diapositiva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es-ES" smtClean="0"/>
              <a:pPr rtl="0"/>
              <a:t>15</a:t>
            </a:fld>
            <a:endParaRPr lang="es-ES"/>
          </a:p>
        </p:txBody>
      </p:sp>
      <p:sp>
        <p:nvSpPr>
          <p:cNvPr id="11" name="CuadroTexto 10">
            <a:extLst>
              <a:ext uri="{FF2B5EF4-FFF2-40B4-BE49-F238E27FC236}">
                <a16:creationId xmlns:a16="http://schemas.microsoft.com/office/drawing/2014/main" id="{FDC0F530-BD3E-54CB-F8C7-ACFB1900607D}"/>
              </a:ext>
            </a:extLst>
          </p:cNvPr>
          <p:cNvSpPr txBox="1"/>
          <p:nvPr/>
        </p:nvSpPr>
        <p:spPr>
          <a:xfrm>
            <a:off x="1772529" y="1700438"/>
            <a:ext cx="8584626" cy="959943"/>
          </a:xfrm>
          <a:prstGeom prst="rect">
            <a:avLst/>
          </a:prstGeom>
          <a:noFill/>
        </p:spPr>
        <p:txBody>
          <a:bodyPr wrap="square">
            <a:spAutoFit/>
          </a:bodyPr>
          <a:lstStyle/>
          <a:p>
            <a:pPr algn="just">
              <a:lnSpc>
                <a:spcPct val="107000"/>
              </a:lnSpc>
              <a:spcAft>
                <a:spcPts val="800"/>
              </a:spcAft>
            </a:pPr>
            <a:r>
              <a:rPr lang="es-EC" sz="1800" dirty="0">
                <a:effectLst/>
                <a:latin typeface="Arial" panose="020B0604020202020204" pitchFamily="34" charset="0"/>
                <a:ea typeface="Calibri" panose="020F0502020204030204" pitchFamily="34" charset="0"/>
                <a:cs typeface="Arial" panose="020B0604020202020204" pitchFamily="34" charset="0"/>
              </a:rPr>
              <a:t>Esta consulta cuenta el número de homicidios registrados, agrupados por el tipo de homicidio. Proporciona una visión general de la distribución de homicidios según las distintas categorías de crímenes violentos.</a:t>
            </a:r>
            <a:endParaRPr lang="es-ES"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A3BB57C1-9B2A-D5FD-0137-F8A266D1E9E0}"/>
              </a:ext>
            </a:extLst>
          </p:cNvPr>
          <p:cNvPicPr>
            <a:picLocks noChangeAspect="1"/>
          </p:cNvPicPr>
          <p:nvPr/>
        </p:nvPicPr>
        <p:blipFill>
          <a:blip r:embed="rId3"/>
          <a:stretch>
            <a:fillRect/>
          </a:stretch>
        </p:blipFill>
        <p:spPr>
          <a:xfrm>
            <a:off x="672854" y="4757102"/>
            <a:ext cx="10768457" cy="1251086"/>
          </a:xfrm>
          <a:prstGeom prst="rect">
            <a:avLst/>
          </a:prstGeom>
          <a:ln>
            <a:solidFill>
              <a:schemeClr val="tx1"/>
            </a:solidFill>
          </a:ln>
        </p:spPr>
      </p:pic>
      <p:pic>
        <p:nvPicPr>
          <p:cNvPr id="5" name="Imagen 4">
            <a:extLst>
              <a:ext uri="{FF2B5EF4-FFF2-40B4-BE49-F238E27FC236}">
                <a16:creationId xmlns:a16="http://schemas.microsoft.com/office/drawing/2014/main" id="{C74A2E09-A9F3-CE7A-1B6E-1270619B12FF}"/>
              </a:ext>
            </a:extLst>
          </p:cNvPr>
          <p:cNvPicPr>
            <a:picLocks noChangeAspect="1"/>
          </p:cNvPicPr>
          <p:nvPr/>
        </p:nvPicPr>
        <p:blipFill>
          <a:blip r:embed="rId4"/>
          <a:stretch>
            <a:fillRect/>
          </a:stretch>
        </p:blipFill>
        <p:spPr>
          <a:xfrm>
            <a:off x="4059293" y="2715234"/>
            <a:ext cx="3749745" cy="1877806"/>
          </a:xfrm>
          <a:prstGeom prst="rect">
            <a:avLst/>
          </a:prstGeom>
          <a:ln>
            <a:solidFill>
              <a:schemeClr val="tx1"/>
            </a:solidFill>
          </a:ln>
        </p:spPr>
      </p:pic>
    </p:spTree>
    <p:extLst>
      <p:ext uri="{BB962C8B-B14F-4D97-AF65-F5344CB8AC3E}">
        <p14:creationId xmlns:p14="http://schemas.microsoft.com/office/powerpoint/2010/main" val="362802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es-ES"/>
              <a:t>Resumen </a:t>
            </a:r>
          </a:p>
        </p:txBody>
      </p:sp>
      <p:sp>
        <p:nvSpPr>
          <p:cNvPr id="3" name="Marcador de contenido 2">
            <a:extLst>
              <a:ext uri="{FF2B5EF4-FFF2-40B4-BE49-F238E27FC236}">
                <a16:creationId xmlns:a16="http://schemas.microsoft.com/office/drawing/2014/main" id="{7B943E7C-A74D-4CB3-844B-51917C88C95F}"/>
              </a:ext>
            </a:extLst>
          </p:cNvPr>
          <p:cNvSpPr>
            <a:spLocks noGrp="1"/>
          </p:cNvSpPr>
          <p:nvPr>
            <p:ph type="body" idx="1"/>
          </p:nvPr>
        </p:nvSpPr>
        <p:spPr>
          <a:xfrm>
            <a:off x="1167492" y="2625032"/>
            <a:ext cx="10020461" cy="3436483"/>
          </a:xfrm>
        </p:spPr>
        <p:txBody>
          <a:bodyPr vert="horz" lIns="91440" tIns="45720" rIns="91440" bIns="45720" rtlCol="0" anchor="t">
            <a:noAutofit/>
          </a:bodyPr>
          <a:lstStyle/>
          <a:p>
            <a:pPr rtl="0"/>
            <a:r>
              <a:rPr lang="es-ES" sz="1600" b="0" i="0" dirty="0">
                <a:solidFill>
                  <a:srgbClr val="D1D5DB"/>
                </a:solidFill>
                <a:effectLst/>
                <a:latin typeface="Söhne"/>
              </a:rPr>
              <a:t>En nuestro proyecto integrador, implementamos un entorno de programación avanzada utilizando una máquina virtual con Ubuntu y las herramientas Zeppelin, </a:t>
            </a:r>
            <a:r>
              <a:rPr lang="es-ES" sz="1600" b="0" i="0" dirty="0" err="1">
                <a:solidFill>
                  <a:srgbClr val="D1D5DB"/>
                </a:solidFill>
                <a:effectLst/>
                <a:latin typeface="Söhne"/>
              </a:rPr>
              <a:t>Spark</a:t>
            </a:r>
            <a:r>
              <a:rPr lang="es-ES" sz="1600" b="0" i="0" dirty="0">
                <a:solidFill>
                  <a:srgbClr val="D1D5DB"/>
                </a:solidFill>
                <a:effectLst/>
                <a:latin typeface="Söhne"/>
              </a:rPr>
              <a:t> y MySQL. A través de Zeppelin, ejecutamos consultas y analizamos datos de manera interactiva, obteniendo información relevante sobre distintos aspectos sociales y demográficos en diferentes regiones. La población manual de la base de datos y la adición de datos complementarios enriquecieron la información almacenada. Los resultados obtenidos nos permitieron tomar decisiones informadas y desarrollar estrategias específicas para abordar las necesidades particulares de cada provincia. Nuestro proyecto resalta la importancia de la programación y el análisis de datos como herramientas fundamentales para el desarrollo de soluciones efectivas y precisas en problemáticas sociales y demográficas.</a:t>
            </a:r>
            <a:endParaRPr lang="es-ES" sz="1600" dirty="0"/>
          </a:p>
        </p:txBody>
      </p:sp>
      <p:sp>
        <p:nvSpPr>
          <p:cNvPr id="6" name="Marcador de número de diapositiva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s-ES" smtClean="0"/>
              <a:pPr rtl="0"/>
              <a:t>16</a:t>
            </a:fld>
            <a:endParaRPr lang="es-ES"/>
          </a:p>
        </p:txBody>
      </p:sp>
    </p:spTree>
    <p:extLst>
      <p:ext uri="{BB962C8B-B14F-4D97-AF65-F5344CB8AC3E}">
        <p14:creationId xmlns:p14="http://schemas.microsoft.com/office/powerpoint/2010/main" val="4450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es-ES" dirty="0"/>
              <a:t>Conclusión </a:t>
            </a:r>
          </a:p>
        </p:txBody>
      </p:sp>
      <p:sp>
        <p:nvSpPr>
          <p:cNvPr id="3" name="Marcador de contenido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10020461" cy="3436483"/>
          </a:xfrm>
        </p:spPr>
        <p:txBody>
          <a:bodyPr vert="horz" lIns="91440" tIns="45720" rIns="91440" bIns="45720" rtlCol="0" anchor="t">
            <a:noAutofit/>
          </a:bodyPr>
          <a:lstStyle/>
          <a:p>
            <a:pPr algn="just" rtl="0"/>
            <a:r>
              <a:rPr lang="es-ES" sz="1600" b="0" i="0" dirty="0">
                <a:solidFill>
                  <a:srgbClr val="D1D5DB"/>
                </a:solidFill>
                <a:effectLst/>
                <a:latin typeface="Söhne"/>
              </a:rPr>
              <a:t>En conclusión, ha sido una experiencia enriquecedora y desafiante que nos ha permitido aplicar de manera efectiva nuestros conocimientos en bases de datos y programación avanzada. La configuración de la máquina virtual con Ubuntu y la instalación de Apache Zeppelin, </a:t>
            </a:r>
            <a:r>
              <a:rPr lang="es-ES" sz="1600" b="0" i="0" dirty="0" err="1">
                <a:solidFill>
                  <a:srgbClr val="D1D5DB"/>
                </a:solidFill>
                <a:effectLst/>
                <a:latin typeface="Söhne"/>
              </a:rPr>
              <a:t>Spark</a:t>
            </a:r>
            <a:r>
              <a:rPr lang="es-ES" sz="1600" b="0" i="0" dirty="0">
                <a:solidFill>
                  <a:srgbClr val="D1D5DB"/>
                </a:solidFill>
                <a:effectLst/>
                <a:latin typeface="Söhne"/>
              </a:rPr>
              <a:t> y MySQL han sido fundamentales para habilitar un entorno óptimo de análisis de datos. A través de Zeppelin, hemos logrado ejecutar consultas y visualizar los resultados de forma interactiva, proporcionándonos una comprensión profunda y valiosa de diversos aspectos sociales y demográficos en diferentes regiones. La población manual de la base de datos, junto con la incorporación de datos complementarios, ha garantizado la integridad y calidad de nuestros registros. Nuestros análisis y hallazgos obtenidos en Zeppelin servirán como base sólida para la toma de decisiones informadas y el desarrollo de políticas públicas adaptadas a las necesidades específicas de cada provincia.</a:t>
            </a:r>
            <a:endParaRPr lang="es-ES" sz="1600" dirty="0"/>
          </a:p>
        </p:txBody>
      </p:sp>
      <p:sp>
        <p:nvSpPr>
          <p:cNvPr id="6" name="Marcador de número de diapositiva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s-ES" smtClean="0"/>
              <a:pPr rtl="0"/>
              <a:t>17</a:t>
            </a:fld>
            <a:endParaRPr lang="es-ES"/>
          </a:p>
        </p:txBody>
      </p:sp>
    </p:spTree>
    <p:extLst>
      <p:ext uri="{BB962C8B-B14F-4D97-AF65-F5344CB8AC3E}">
        <p14:creationId xmlns:p14="http://schemas.microsoft.com/office/powerpoint/2010/main" val="3135931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es-ES" dirty="0"/>
              <a:t>Gracias</a:t>
            </a:r>
          </a:p>
        </p:txBody>
      </p:sp>
      <p:sp>
        <p:nvSpPr>
          <p:cNvPr id="3" name="Marcador de contenido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rtl="0"/>
            <a:r>
              <a:rPr lang="es-ES" dirty="0"/>
              <a:t>Isaac Quezada</a:t>
            </a:r>
            <a:br>
              <a:rPr lang="es-ES" dirty="0"/>
            </a:br>
            <a:r>
              <a:rPr lang="es-ES" dirty="0"/>
              <a:t>Jhandry Solorzano</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algn="ctr" rtl="0"/>
            <a:r>
              <a:rPr lang="es-ES" dirty="0"/>
              <a:t>Base De Datos </a:t>
            </a:r>
          </a:p>
        </p:txBody>
      </p:sp>
    </p:spTree>
    <p:extLst>
      <p:ext uri="{BB962C8B-B14F-4D97-AF65-F5344CB8AC3E}">
        <p14:creationId xmlns:p14="http://schemas.microsoft.com/office/powerpoint/2010/main" val="344679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43F67-9C70-4748-8C0C-3A7863422F99}"/>
              </a:ext>
            </a:extLst>
          </p:cNvPr>
          <p:cNvSpPr>
            <a:spLocks noGrp="1"/>
          </p:cNvSpPr>
          <p:nvPr>
            <p:ph type="title"/>
          </p:nvPr>
        </p:nvSpPr>
        <p:spPr>
          <a:xfrm>
            <a:off x="1167493" y="381000"/>
            <a:ext cx="9038826" cy="1325563"/>
          </a:xfrm>
        </p:spPr>
        <p:txBody>
          <a:bodyPr rtlCol="0"/>
          <a:lstStyle/>
          <a:p>
            <a:pPr algn="ctr" rtl="0"/>
            <a:r>
              <a:rPr lang="es-ES" sz="3600" b="0" i="0" dirty="0">
                <a:effectLst/>
                <a:latin typeface="Söhne"/>
              </a:rPr>
              <a:t>Optimizando Datos con Normalización y Estructuración de Base de Datos</a:t>
            </a:r>
            <a:endParaRPr lang="es-ES" sz="3600" dirty="0"/>
          </a:p>
        </p:txBody>
      </p:sp>
      <p:sp>
        <p:nvSpPr>
          <p:cNvPr id="3" name="Marcador de contenido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s-ES" sz="1800" b="0" i="0" dirty="0">
                <a:solidFill>
                  <a:srgbClr val="ECECF1"/>
                </a:solidFill>
                <a:effectLst/>
                <a:latin typeface="Söhne"/>
              </a:rPr>
              <a:t>Este trabajo ha sido realizado con el objetivo de aplicar nuestros conocimientos en bases de datos y programación avanzada para gestionar la información contenida en un archivo CSV proporcionado. Nuestra tarea consistió en llevar a cabo la normalización de los datos, diseñar y crear la estructura de la base de datos, y finalmente, poblarla con los datos contenidos en el CSV. Además, como parte del enriquecimiento de la base de datos, se nos asignó la tarea de agregar cinco datos complementarios relevantes. Estos datos adicionales fueron cuidadosamente seleccionados para brindar una mayor profundidad y contexto a la información existente, enriqueciendo así el conjunto de datos y permitiendo un análisis más completo y significativo.</a:t>
            </a:r>
            <a:endParaRPr lang="es-ES" sz="3200" dirty="0"/>
          </a:p>
        </p:txBody>
      </p:sp>
      <p:sp>
        <p:nvSpPr>
          <p:cNvPr id="6" name="Marcador de número de diapositiva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s-ES" smtClean="0"/>
              <a:pPr rtl="0"/>
              <a:t>3</a:t>
            </a:fld>
            <a:endParaRPr lang="es-ES"/>
          </a:p>
        </p:txBody>
      </p:sp>
    </p:spTree>
    <p:extLst>
      <p:ext uri="{BB962C8B-B14F-4D97-AF65-F5344CB8AC3E}">
        <p14:creationId xmlns:p14="http://schemas.microsoft.com/office/powerpoint/2010/main" val="266823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55E2E3E-148D-4BE4-88A4-447C4BC35E68}"/>
              </a:ext>
            </a:extLst>
          </p:cNvPr>
          <p:cNvSpPr>
            <a:spLocks noGrp="1"/>
          </p:cNvSpPr>
          <p:nvPr>
            <p:ph type="title"/>
          </p:nvPr>
        </p:nvSpPr>
        <p:spPr/>
        <p:txBody>
          <a:bodyPr rtlCol="0"/>
          <a:lstStyle/>
          <a:p>
            <a:pPr rtl="0"/>
            <a:r>
              <a:rPr lang="es-ES" dirty="0"/>
              <a:t>Datos Complementarios </a:t>
            </a:r>
          </a:p>
        </p:txBody>
      </p:sp>
      <p:sp>
        <p:nvSpPr>
          <p:cNvPr id="6" name="Marcador de número de diapositiva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rtlCol="0"/>
          <a:lstStyle/>
          <a:p>
            <a:pPr rtl="0"/>
            <a:fld id="{294A09A9-5501-47C1-A89A-A340965A2BE2}" type="slidenum">
              <a:rPr lang="es-ES" smtClean="0"/>
              <a:t>4</a:t>
            </a:fld>
            <a:endParaRPr lang="es-ES" dirty="0"/>
          </a:p>
        </p:txBody>
      </p:sp>
      <p:sp>
        <p:nvSpPr>
          <p:cNvPr id="10" name="CuadroTexto 9">
            <a:extLst>
              <a:ext uri="{FF2B5EF4-FFF2-40B4-BE49-F238E27FC236}">
                <a16:creationId xmlns:a16="http://schemas.microsoft.com/office/drawing/2014/main" id="{128AE4F7-A87E-EAB0-F04B-0A301C317118}"/>
              </a:ext>
            </a:extLst>
          </p:cNvPr>
          <p:cNvSpPr txBox="1"/>
          <p:nvPr/>
        </p:nvSpPr>
        <p:spPr>
          <a:xfrm>
            <a:off x="999977" y="2212916"/>
            <a:ext cx="4627098" cy="2849050"/>
          </a:xfrm>
          <a:prstGeom prst="rect">
            <a:avLst/>
          </a:prstGeom>
          <a:noFill/>
        </p:spPr>
        <p:txBody>
          <a:bodyPr wrap="square">
            <a:spAutoFit/>
          </a:bodyPr>
          <a:lstStyle/>
          <a:p>
            <a:pPr>
              <a:lnSpc>
                <a:spcPct val="107000"/>
              </a:lnSpc>
              <a:spcAft>
                <a:spcPts val="800"/>
              </a:spcAft>
            </a:pPr>
            <a:r>
              <a:rPr lang="es-E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Matrimonios y Divorcios:</a:t>
            </a:r>
          </a:p>
          <a:p>
            <a:pPr algn="just">
              <a:lnSpc>
                <a:spcPct val="107000"/>
              </a:lnSpc>
              <a:spcAft>
                <a:spcPts val="800"/>
              </a:spcAft>
            </a:pPr>
            <a:r>
              <a:rPr lang="es-E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 objetivo de incluir los datos de matrimonios y divorcios es cuantificar los hechos vitales de estos eventos ocurridos e inscritos a nivel nacional en las oficinas de Registro Civil. Esta información complementa nuestra base de datos al proporcionar detalles sobre el estado civil y las tendencias matrimoniales en diferentes áreas geográficas.</a:t>
            </a:r>
          </a:p>
        </p:txBody>
      </p:sp>
      <p:sp>
        <p:nvSpPr>
          <p:cNvPr id="14" name="CuadroTexto 13">
            <a:extLst>
              <a:ext uri="{FF2B5EF4-FFF2-40B4-BE49-F238E27FC236}">
                <a16:creationId xmlns:a16="http://schemas.microsoft.com/office/drawing/2014/main" id="{76D667D5-3B19-0483-3823-55000A14D344}"/>
              </a:ext>
            </a:extLst>
          </p:cNvPr>
          <p:cNvSpPr txBox="1"/>
          <p:nvPr/>
        </p:nvSpPr>
        <p:spPr>
          <a:xfrm>
            <a:off x="6057083" y="2212916"/>
            <a:ext cx="4627098" cy="2849050"/>
          </a:xfrm>
          <a:prstGeom prst="rect">
            <a:avLst/>
          </a:prstGeom>
          <a:noFill/>
        </p:spPr>
        <p:txBody>
          <a:bodyPr wrap="square">
            <a:spAutoFit/>
          </a:bodyPr>
          <a:lstStyle/>
          <a:p>
            <a:pPr algn="just">
              <a:lnSpc>
                <a:spcPct val="107000"/>
              </a:lnSpc>
              <a:spcAft>
                <a:spcPts val="800"/>
              </a:spcAft>
            </a:pPr>
            <a:r>
              <a:rPr lang="es-E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Salud:</a:t>
            </a:r>
          </a:p>
          <a:p>
            <a:pPr algn="just">
              <a:lnSpc>
                <a:spcPct val="107000"/>
              </a:lnSpc>
              <a:spcAft>
                <a:spcPts val="800"/>
              </a:spcAft>
            </a:pPr>
            <a:r>
              <a:rPr lang="es-E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 objetivo de incluir indicadores de salud a nivel de ciudad/parroquia es obtener el porcentaje de salud en un rango del 0 al 100% para analizar los niveles de salud de los ciudadanos en diferentes áreas geográficas. Estos datos complementan la información a nivel de ciudad, brindando un análisis más detallado de la salud en cada parroquia.</a:t>
            </a:r>
          </a:p>
        </p:txBody>
      </p:sp>
    </p:spTree>
    <p:extLst>
      <p:ext uri="{BB962C8B-B14F-4D97-AF65-F5344CB8AC3E}">
        <p14:creationId xmlns:p14="http://schemas.microsoft.com/office/powerpoint/2010/main" val="93249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55E2E3E-148D-4BE4-88A4-447C4BC35E68}"/>
              </a:ext>
            </a:extLst>
          </p:cNvPr>
          <p:cNvSpPr>
            <a:spLocks noGrp="1"/>
          </p:cNvSpPr>
          <p:nvPr>
            <p:ph type="title"/>
          </p:nvPr>
        </p:nvSpPr>
        <p:spPr/>
        <p:txBody>
          <a:bodyPr rtlCol="0"/>
          <a:lstStyle/>
          <a:p>
            <a:pPr rtl="0"/>
            <a:r>
              <a:rPr lang="es-ES" dirty="0"/>
              <a:t>Datos Complementarios </a:t>
            </a:r>
          </a:p>
        </p:txBody>
      </p:sp>
      <p:sp>
        <p:nvSpPr>
          <p:cNvPr id="6" name="Marcador de número de diapositiva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rtlCol="0"/>
          <a:lstStyle/>
          <a:p>
            <a:pPr rtl="0"/>
            <a:fld id="{294A09A9-5501-47C1-A89A-A340965A2BE2}" type="slidenum">
              <a:rPr lang="es-ES" smtClean="0"/>
              <a:t>5</a:t>
            </a:fld>
            <a:endParaRPr lang="es-ES" dirty="0"/>
          </a:p>
        </p:txBody>
      </p:sp>
      <p:sp>
        <p:nvSpPr>
          <p:cNvPr id="10" name="CuadroTexto 9">
            <a:extLst>
              <a:ext uri="{FF2B5EF4-FFF2-40B4-BE49-F238E27FC236}">
                <a16:creationId xmlns:a16="http://schemas.microsoft.com/office/drawing/2014/main" id="{128AE4F7-A87E-EAB0-F04B-0A301C317118}"/>
              </a:ext>
            </a:extLst>
          </p:cNvPr>
          <p:cNvSpPr txBox="1"/>
          <p:nvPr/>
        </p:nvSpPr>
        <p:spPr>
          <a:xfrm>
            <a:off x="999977" y="2212916"/>
            <a:ext cx="4627098" cy="2256323"/>
          </a:xfrm>
          <a:prstGeom prst="rect">
            <a:avLst/>
          </a:prstGeom>
          <a:noFill/>
        </p:spPr>
        <p:txBody>
          <a:bodyPr wrap="square">
            <a:spAutoFit/>
          </a:bodyPr>
          <a:lstStyle/>
          <a:p>
            <a:pPr algn="just">
              <a:lnSpc>
                <a:spcPct val="107000"/>
              </a:lnSpc>
              <a:spcAft>
                <a:spcPts val="800"/>
              </a:spcAft>
            </a:pPr>
            <a:r>
              <a:rPr lang="es-E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Homicidios Enero-junio 2023:</a:t>
            </a:r>
          </a:p>
          <a:p>
            <a:pPr algn="just">
              <a:lnSpc>
                <a:spcPct val="107000"/>
              </a:lnSpc>
              <a:spcAft>
                <a:spcPts val="800"/>
              </a:spcAft>
            </a:pPr>
            <a:r>
              <a:rPr lang="es-E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 inclusión de datos sobre homicidios a nivel de ciudad nos permite comprender mejor el nivel de delincuencia y peligrosidad en distintas ubicaciones. Esta información complementa la base de datos al proporcionar un contexto más amplio sobre la seguridad en cada cantón.</a:t>
            </a:r>
          </a:p>
        </p:txBody>
      </p:sp>
      <p:sp>
        <p:nvSpPr>
          <p:cNvPr id="14" name="CuadroTexto 13">
            <a:extLst>
              <a:ext uri="{FF2B5EF4-FFF2-40B4-BE49-F238E27FC236}">
                <a16:creationId xmlns:a16="http://schemas.microsoft.com/office/drawing/2014/main" id="{76D667D5-3B19-0483-3823-55000A14D344}"/>
              </a:ext>
            </a:extLst>
          </p:cNvPr>
          <p:cNvSpPr txBox="1"/>
          <p:nvPr/>
        </p:nvSpPr>
        <p:spPr>
          <a:xfrm>
            <a:off x="6057083" y="2212916"/>
            <a:ext cx="4627098" cy="2430281"/>
          </a:xfrm>
          <a:prstGeom prst="rect">
            <a:avLst/>
          </a:prstGeom>
          <a:noFill/>
        </p:spPr>
        <p:txBody>
          <a:bodyPr wrap="square">
            <a:spAutoFit/>
          </a:bodyPr>
          <a:lstStyle/>
          <a:p>
            <a:pPr algn="just">
              <a:lnSpc>
                <a:spcPct val="107000"/>
              </a:lnSpc>
              <a:spcAft>
                <a:spcPts val="800"/>
              </a:spcAft>
            </a:pPr>
            <a:r>
              <a:rPr lang="es-E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Hospitalización INEC:</a:t>
            </a:r>
          </a:p>
          <a:p>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 inclusión de datos sobre camas y egresos hospitalarios a nivel provincial nos proporciona información relevante sobre la disponibilidad hospitalaria en cada área geográfica. Estos datos complementan nuestra base de datos al evaluar el sector salud para cada hogar en diferentes provincias.</a:t>
            </a:r>
            <a:endParaRPr lang="es-E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687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55E2E3E-148D-4BE4-88A4-447C4BC35E68}"/>
              </a:ext>
            </a:extLst>
          </p:cNvPr>
          <p:cNvSpPr>
            <a:spLocks noGrp="1"/>
          </p:cNvSpPr>
          <p:nvPr>
            <p:ph type="title"/>
          </p:nvPr>
        </p:nvSpPr>
        <p:spPr/>
        <p:txBody>
          <a:bodyPr rtlCol="0"/>
          <a:lstStyle/>
          <a:p>
            <a:pPr rtl="0"/>
            <a:r>
              <a:rPr lang="es-ES" dirty="0"/>
              <a:t>Datos Complementarios </a:t>
            </a:r>
          </a:p>
        </p:txBody>
      </p:sp>
      <p:sp>
        <p:nvSpPr>
          <p:cNvPr id="6" name="Marcador de número de diapositiva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rtlCol="0"/>
          <a:lstStyle/>
          <a:p>
            <a:pPr rtl="0"/>
            <a:fld id="{294A09A9-5501-47C1-A89A-A340965A2BE2}" type="slidenum">
              <a:rPr lang="es-ES" smtClean="0"/>
              <a:t>6</a:t>
            </a:fld>
            <a:endParaRPr lang="es-ES" dirty="0"/>
          </a:p>
        </p:txBody>
      </p:sp>
      <p:sp>
        <p:nvSpPr>
          <p:cNvPr id="10" name="CuadroTexto 9">
            <a:extLst>
              <a:ext uri="{FF2B5EF4-FFF2-40B4-BE49-F238E27FC236}">
                <a16:creationId xmlns:a16="http://schemas.microsoft.com/office/drawing/2014/main" id="{128AE4F7-A87E-EAB0-F04B-0A301C317118}"/>
              </a:ext>
            </a:extLst>
          </p:cNvPr>
          <p:cNvSpPr txBox="1"/>
          <p:nvPr/>
        </p:nvSpPr>
        <p:spPr>
          <a:xfrm>
            <a:off x="1468902" y="2603616"/>
            <a:ext cx="4627098" cy="2552686"/>
          </a:xfrm>
          <a:prstGeom prst="rect">
            <a:avLst/>
          </a:prstGeom>
          <a:noFill/>
        </p:spPr>
        <p:txBody>
          <a:bodyPr wrap="square">
            <a:spAutoFit/>
          </a:bodyPr>
          <a:lstStyle/>
          <a:p>
            <a:pPr algn="just">
              <a:lnSpc>
                <a:spcPct val="107000"/>
              </a:lnSpc>
              <a:spcAft>
                <a:spcPts val="800"/>
              </a:spcAft>
            </a:pPr>
            <a:r>
              <a:rPr lang="es-E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Emergencias abril 2023:</a:t>
            </a:r>
          </a:p>
          <a:p>
            <a:pPr algn="just">
              <a:lnSpc>
                <a:spcPct val="107000"/>
              </a:lnSpc>
              <a:spcAft>
                <a:spcPts val="800"/>
              </a:spcAft>
            </a:pPr>
            <a:r>
              <a:rPr lang="es-E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 inclusión de datos sobre los reportes de incidentes al servicio de emergencias Ecu911 a nivel parroquial/ciudad nos permite evaluar la inseguridad a nivel cantonal y su impacto en los hogares. Estos datos complementan nuestra base de datos al brindar información sobre la seguridad en diferentes áreas geográficas.</a:t>
            </a:r>
          </a:p>
        </p:txBody>
      </p:sp>
      <p:pic>
        <p:nvPicPr>
          <p:cNvPr id="9" name="Imagen 8">
            <a:extLst>
              <a:ext uri="{FF2B5EF4-FFF2-40B4-BE49-F238E27FC236}">
                <a16:creationId xmlns:a16="http://schemas.microsoft.com/office/drawing/2014/main" id="{3882555C-6119-3122-538C-01B93EEDAE0A}"/>
              </a:ext>
            </a:extLst>
          </p:cNvPr>
          <p:cNvPicPr>
            <a:picLocks noChangeAspect="1"/>
          </p:cNvPicPr>
          <p:nvPr/>
        </p:nvPicPr>
        <p:blipFill>
          <a:blip r:embed="rId3"/>
          <a:stretch>
            <a:fillRect/>
          </a:stretch>
        </p:blipFill>
        <p:spPr>
          <a:xfrm>
            <a:off x="7843291" y="4082767"/>
            <a:ext cx="2309985" cy="2458569"/>
          </a:xfrm>
          <a:prstGeom prst="rect">
            <a:avLst/>
          </a:prstGeom>
          <a:ln>
            <a:solidFill>
              <a:schemeClr val="tx1"/>
            </a:solidFill>
          </a:ln>
        </p:spPr>
      </p:pic>
      <p:pic>
        <p:nvPicPr>
          <p:cNvPr id="7" name="Imagen 6">
            <a:extLst>
              <a:ext uri="{FF2B5EF4-FFF2-40B4-BE49-F238E27FC236}">
                <a16:creationId xmlns:a16="http://schemas.microsoft.com/office/drawing/2014/main" id="{0DF1C3D4-B060-027A-C387-1B4ABF85C134}"/>
              </a:ext>
            </a:extLst>
          </p:cNvPr>
          <p:cNvPicPr>
            <a:picLocks noChangeAspect="1"/>
          </p:cNvPicPr>
          <p:nvPr/>
        </p:nvPicPr>
        <p:blipFill>
          <a:blip r:embed="rId4"/>
          <a:stretch>
            <a:fillRect/>
          </a:stretch>
        </p:blipFill>
        <p:spPr>
          <a:xfrm>
            <a:off x="7366895" y="1725384"/>
            <a:ext cx="3246120" cy="2254762"/>
          </a:xfrm>
          <a:prstGeom prst="rect">
            <a:avLst/>
          </a:prstGeom>
          <a:ln>
            <a:solidFill>
              <a:schemeClr val="tx1"/>
            </a:solidFill>
          </a:ln>
        </p:spPr>
      </p:pic>
    </p:spTree>
    <p:extLst>
      <p:ext uri="{BB962C8B-B14F-4D97-AF65-F5344CB8AC3E}">
        <p14:creationId xmlns:p14="http://schemas.microsoft.com/office/powerpoint/2010/main" val="390485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0295B-54B9-4937-90E3-BAB9CE69E30B}"/>
              </a:ext>
            </a:extLst>
          </p:cNvPr>
          <p:cNvSpPr>
            <a:spLocks noGrp="1"/>
          </p:cNvSpPr>
          <p:nvPr>
            <p:ph type="ctrTitle"/>
          </p:nvPr>
        </p:nvSpPr>
        <p:spPr>
          <a:xfrm>
            <a:off x="1139358" y="2235200"/>
            <a:ext cx="6245912" cy="2387600"/>
          </a:xfrm>
        </p:spPr>
        <p:txBody>
          <a:bodyPr rtlCol="0"/>
          <a:lstStyle/>
          <a:p>
            <a:pPr algn="ctr" rtl="0"/>
            <a:r>
              <a:rPr lang="es-ES" dirty="0"/>
              <a:t>Programacion Avanzada</a:t>
            </a:r>
          </a:p>
        </p:txBody>
      </p:sp>
    </p:spTree>
    <p:extLst>
      <p:ext uri="{BB962C8B-B14F-4D97-AF65-F5344CB8AC3E}">
        <p14:creationId xmlns:p14="http://schemas.microsoft.com/office/powerpoint/2010/main" val="52066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rtlCol="0"/>
          <a:lstStyle/>
          <a:p>
            <a:pPr rtl="0"/>
            <a:r>
              <a:rPr lang="es-ES" dirty="0"/>
              <a:t>Herramientas</a:t>
            </a:r>
          </a:p>
        </p:txBody>
      </p:sp>
      <p:sp>
        <p:nvSpPr>
          <p:cNvPr id="9" name="Marcador de número de diapositiva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s-ES" smtClean="0"/>
              <a:pPr rtl="0"/>
              <a:t>8</a:t>
            </a:fld>
            <a:endParaRPr lang="es-ES"/>
          </a:p>
        </p:txBody>
      </p:sp>
      <p:sp>
        <p:nvSpPr>
          <p:cNvPr id="19" name="CuadroTexto 18">
            <a:extLst>
              <a:ext uri="{FF2B5EF4-FFF2-40B4-BE49-F238E27FC236}">
                <a16:creationId xmlns:a16="http://schemas.microsoft.com/office/drawing/2014/main" id="{F6A70595-7010-65AB-5993-F5502F5204F6}"/>
              </a:ext>
            </a:extLst>
          </p:cNvPr>
          <p:cNvSpPr txBox="1"/>
          <p:nvPr/>
        </p:nvSpPr>
        <p:spPr>
          <a:xfrm>
            <a:off x="1167491" y="1867995"/>
            <a:ext cx="8159389" cy="1264642"/>
          </a:xfrm>
          <a:prstGeom prst="rect">
            <a:avLst/>
          </a:prstGeom>
          <a:noFill/>
        </p:spPr>
        <p:txBody>
          <a:bodyPr wrap="square">
            <a:spAutoFit/>
          </a:bodyPr>
          <a:lstStyle/>
          <a:p>
            <a:pPr algn="just">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El componente de programación de nuestro proyecto fue una parte fundamental para poder gestionar y analizar los datos de manera efectiva. Para ello, comenzamos descargando e instalando una máquina virtual mediante VirtualBox, en la cual utilizamos el sistema operativo Ubuntu.</a:t>
            </a:r>
          </a:p>
        </p:txBody>
      </p:sp>
      <p:pic>
        <p:nvPicPr>
          <p:cNvPr id="21" name="Imagen 20">
            <a:extLst>
              <a:ext uri="{FF2B5EF4-FFF2-40B4-BE49-F238E27FC236}">
                <a16:creationId xmlns:a16="http://schemas.microsoft.com/office/drawing/2014/main" id="{EA2F2F4F-29BD-5225-C2F8-ECCEAC1ED9F4}"/>
              </a:ext>
            </a:extLst>
          </p:cNvPr>
          <p:cNvPicPr>
            <a:picLocks noChangeAspect="1"/>
          </p:cNvPicPr>
          <p:nvPr/>
        </p:nvPicPr>
        <p:blipFill>
          <a:blip r:embed="rId3"/>
          <a:stretch>
            <a:fillRect/>
          </a:stretch>
        </p:blipFill>
        <p:spPr>
          <a:xfrm>
            <a:off x="9339625" y="2808597"/>
            <a:ext cx="1238423" cy="1276528"/>
          </a:xfrm>
          <a:prstGeom prst="rect">
            <a:avLst/>
          </a:prstGeom>
        </p:spPr>
      </p:pic>
      <p:sp>
        <p:nvSpPr>
          <p:cNvPr id="23" name="CuadroTexto 22">
            <a:extLst>
              <a:ext uri="{FF2B5EF4-FFF2-40B4-BE49-F238E27FC236}">
                <a16:creationId xmlns:a16="http://schemas.microsoft.com/office/drawing/2014/main" id="{06D9A861-C273-E6EB-DA33-8C39C22A96B8}"/>
              </a:ext>
            </a:extLst>
          </p:cNvPr>
          <p:cNvSpPr txBox="1"/>
          <p:nvPr/>
        </p:nvSpPr>
        <p:spPr>
          <a:xfrm>
            <a:off x="1167490" y="4042761"/>
            <a:ext cx="7080633" cy="1561005"/>
          </a:xfrm>
          <a:prstGeom prst="rect">
            <a:avLst/>
          </a:prstGeom>
          <a:noFill/>
        </p:spPr>
        <p:txBody>
          <a:bodyPr wrap="square">
            <a:spAutoFit/>
          </a:bodyPr>
          <a:lstStyle/>
          <a:p>
            <a:pPr algn="just">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Instalación de Máquina Virtual y Ubuntu: Iniciamos la instalación de la máquina virtual, lo que nos permitió crear un entorno aislado y seguro para trabajar en nuestro proyecto. A continuación, procedimos a instalar Ubuntu dentro de la máquina virtual, lo que nos brindó una plataforma confiable y ampliamente utilizada para desarrollar nuestro trabajo.</a:t>
            </a:r>
          </a:p>
        </p:txBody>
      </p:sp>
      <p:pic>
        <p:nvPicPr>
          <p:cNvPr id="25" name="Imagen 24">
            <a:extLst>
              <a:ext uri="{FF2B5EF4-FFF2-40B4-BE49-F238E27FC236}">
                <a16:creationId xmlns:a16="http://schemas.microsoft.com/office/drawing/2014/main" id="{A40020EE-E303-39F6-D255-945E5766A13F}"/>
              </a:ext>
            </a:extLst>
          </p:cNvPr>
          <p:cNvPicPr>
            <a:picLocks noChangeAspect="1"/>
          </p:cNvPicPr>
          <p:nvPr/>
        </p:nvPicPr>
        <p:blipFill>
          <a:blip r:embed="rId4"/>
          <a:stretch>
            <a:fillRect/>
          </a:stretch>
        </p:blipFill>
        <p:spPr>
          <a:xfrm>
            <a:off x="8482565" y="4344718"/>
            <a:ext cx="2541945" cy="1059144"/>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stall mysql-workbench-community on Manjaro Linux using the Snap Store |  Snapcraft">
            <a:extLst>
              <a:ext uri="{FF2B5EF4-FFF2-40B4-BE49-F238E27FC236}">
                <a16:creationId xmlns:a16="http://schemas.microsoft.com/office/drawing/2014/main" id="{3226098F-029E-AB86-3518-39F4407FF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743" y="2075985"/>
            <a:ext cx="885239" cy="88523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es-ES" dirty="0"/>
              <a:t>Herramientas</a:t>
            </a:r>
          </a:p>
        </p:txBody>
      </p:sp>
      <p:sp>
        <p:nvSpPr>
          <p:cNvPr id="7" name="Marcador de número de diapositiva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s-ES" smtClean="0"/>
              <a:pPr rtl="0"/>
              <a:t>9</a:t>
            </a:fld>
            <a:endParaRPr lang="es-ES" dirty="0"/>
          </a:p>
        </p:txBody>
      </p:sp>
      <p:sp>
        <p:nvSpPr>
          <p:cNvPr id="11" name="CuadroTexto 10">
            <a:extLst>
              <a:ext uri="{FF2B5EF4-FFF2-40B4-BE49-F238E27FC236}">
                <a16:creationId xmlns:a16="http://schemas.microsoft.com/office/drawing/2014/main" id="{1F08DD73-607B-F5F3-9C49-35DDD2C549F9}"/>
              </a:ext>
            </a:extLst>
          </p:cNvPr>
          <p:cNvSpPr txBox="1"/>
          <p:nvPr/>
        </p:nvSpPr>
        <p:spPr>
          <a:xfrm>
            <a:off x="671731" y="2032565"/>
            <a:ext cx="4040945" cy="363554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Instalación de Zeppelin y </a:t>
            </a:r>
            <a:r>
              <a:rPr lang="es-ES" sz="1800" kern="100" dirty="0" err="1">
                <a:effectLst/>
                <a:latin typeface="Calibri" panose="020F0502020204030204" pitchFamily="34" charset="0"/>
                <a:ea typeface="Calibri" panose="020F0502020204030204" pitchFamily="34" charset="0"/>
                <a:cs typeface="Times New Roman" panose="02020603050405020304" pitchFamily="18" charset="0"/>
              </a:rPr>
              <a:t>Spark</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Zeppelin fue una herramienta esencial para nuestro análisis, ya que nos permitió ejecutar consultas en nuestra base de datos y visualizar los resultados de manera interactiva. Instalamos Zeppelin dentro de Ubuntu y configuramos sus respectivos intérpretes para poder acceder a los datos de la base de datos y realizar las consultas necesarias.</a:t>
            </a:r>
          </a:p>
        </p:txBody>
      </p:sp>
      <p:sp>
        <p:nvSpPr>
          <p:cNvPr id="13" name="CuadroTexto 12">
            <a:extLst>
              <a:ext uri="{FF2B5EF4-FFF2-40B4-BE49-F238E27FC236}">
                <a16:creationId xmlns:a16="http://schemas.microsoft.com/office/drawing/2014/main" id="{6190C9C3-F396-7710-6782-2B129ED07D13}"/>
              </a:ext>
            </a:extLst>
          </p:cNvPr>
          <p:cNvSpPr txBox="1"/>
          <p:nvPr/>
        </p:nvSpPr>
        <p:spPr>
          <a:xfrm>
            <a:off x="7076050" y="2032565"/>
            <a:ext cx="3582574" cy="2450094"/>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Instalación de MySQL: La base de datos que utilizamos fue MySQL, por lo que también procedimos a instalarlo dentro de la máquina virtual. MySQL nos proporcionó una sólida base para gestionar y manipular los datos almacenados en nuestra base de datos.</a:t>
            </a:r>
          </a:p>
        </p:txBody>
      </p:sp>
      <p:pic>
        <p:nvPicPr>
          <p:cNvPr id="1026" name="Picture 2" descr="How To Locally Install &amp; Configure Apache Spark &amp; Zeppelin - Standard  Deviations">
            <a:extLst>
              <a:ext uri="{FF2B5EF4-FFF2-40B4-BE49-F238E27FC236}">
                <a16:creationId xmlns:a16="http://schemas.microsoft.com/office/drawing/2014/main" id="{4DD39779-FC46-DD8B-AFDE-30518701CA2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278" b="88660" l="9653" r="89961">
                        <a14:foregroundMark x1="74131" y1="22680" x2="67181" y2="10309"/>
                        <a14:foregroundMark x1="30116" y1="81443" x2="30116" y2="81443"/>
                        <a14:foregroundMark x1="21622" y1="82990" x2="52510" y2="88660"/>
                        <a14:foregroundMark x1="45560" y1="81443" x2="77220" y2="85567"/>
                        <a14:foregroundMark x1="77220" y1="82990" x2="83398" y2="85567"/>
                        <a14:foregroundMark x1="48649" y1="78866" x2="78378" y2="80412"/>
                        <a14:foregroundMark x1="58687" y1="80412" x2="83398" y2="80412"/>
                        <a14:foregroundMark x1="69112" y1="81443" x2="82625" y2="81443"/>
                        <a14:foregroundMark x1="74131" y1="77320" x2="29730" y2="78866"/>
                        <a14:foregroundMark x1="29730" y1="78866" x2="84556" y2="76289"/>
                        <a14:foregroundMark x1="20849" y1="78866" x2="41313" y2="78866"/>
                        <a14:foregroundMark x1="17761" y1="81443" x2="24710" y2="88660"/>
                        <a14:foregroundMark x1="33205" y1="26804" x2="33205" y2="26804"/>
                        <a14:foregroundMark x1="32046" y1="29381" x2="32046" y2="29381"/>
                        <a14:foregroundMark x1="64093" y1="8763" x2="64093" y2="8763"/>
                        <a14:foregroundMark x1="64865" y1="8763" x2="64865" y2="8763"/>
                        <a14:foregroundMark x1="18533" y1="58247" x2="18533" y2="58247"/>
                      </a14:backgroundRemoval>
                    </a14:imgEffect>
                  </a14:imgLayer>
                </a14:imgProps>
              </a:ext>
              <a:ext uri="{28A0092B-C50C-407E-A947-70E740481C1C}">
                <a14:useLocalDpi xmlns:a14="http://schemas.microsoft.com/office/drawing/2010/main" val="0"/>
              </a:ext>
            </a:extLst>
          </a:blip>
          <a:srcRect b="4187"/>
          <a:stretch/>
        </p:blipFill>
        <p:spPr bwMode="auto">
          <a:xfrm>
            <a:off x="5277619" y="3330648"/>
            <a:ext cx="1233488" cy="8852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09D616-A88E-1CCB-6C9B-3DEFDEFC3F9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33841" y1="57792" x2="33841" y2="57792"/>
                        <a14:foregroundMark x1="28963" y1="53896" x2="28963" y2="53896"/>
                        <a14:foregroundMark x1="46037" y1="60390" x2="46037" y2="60390"/>
                        <a14:foregroundMark x1="57012" y1="55195" x2="57012" y2="55195"/>
                        <a14:foregroundMark x1="62805" y1="57143" x2="62805" y2="57143"/>
                        <a14:foregroundMark x1="37500" y1="46104" x2="37500" y2="46104"/>
                        <a14:foregroundMark x1="41463" y1="42208" x2="41463" y2="42208"/>
                        <a14:foregroundMark x1="44512" y1="44156" x2="44512" y2="44156"/>
                        <a14:foregroundMark x1="37500" y1="44805" x2="53659" y2="44805"/>
                        <a14:foregroundMark x1="35976" y1="41558" x2="42378" y2="41558"/>
                        <a14:foregroundMark x1="35061" y1="46104" x2="37805" y2="47403"/>
                        <a14:foregroundMark x1="46951" y1="44805" x2="52134" y2="44805"/>
                        <a14:foregroundMark x1="44817" y1="44156" x2="50000" y2="44156"/>
                        <a14:foregroundMark x1="43902" y1="42208" x2="50000" y2="42208"/>
                        <a14:foregroundMark x1="47561" y1="42208" x2="52439" y2="41558"/>
                        <a14:foregroundMark x1="39939" y1="40909" x2="45122" y2="43506"/>
                        <a14:foregroundMark x1="42073" y1="42208" x2="48780" y2="42208"/>
                        <a14:foregroundMark x1="46037" y1="39610" x2="52439" y2="40909"/>
                        <a14:foregroundMark x1="53049" y1="40909" x2="54878" y2="40909"/>
                        <a14:foregroundMark x1="33537" y1="68182" x2="33537" y2="68182"/>
                        <a14:foregroundMark x1="70427" y1="69481" x2="74390" y2="70130"/>
                      </a14:backgroundRemoval>
                    </a14:imgEffect>
                  </a14:imgLayer>
                </a14:imgProps>
              </a:ext>
              <a:ext uri="{28A0092B-C50C-407E-A947-70E740481C1C}">
                <a14:useLocalDpi xmlns:a14="http://schemas.microsoft.com/office/drawing/2010/main" val="0"/>
              </a:ext>
            </a:extLst>
          </a:blip>
          <a:srcRect/>
          <a:stretch>
            <a:fillRect/>
          </a:stretch>
        </p:blipFill>
        <p:spPr bwMode="auto">
          <a:xfrm>
            <a:off x="4864572" y="4551546"/>
            <a:ext cx="2099756" cy="985861"/>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a:extLst>
              <a:ext uri="{FF2B5EF4-FFF2-40B4-BE49-F238E27FC236}">
                <a16:creationId xmlns:a16="http://schemas.microsoft.com/office/drawing/2014/main" id="{45802417-5E78-0A44-FF74-2ECD0ACD0457}"/>
              </a:ext>
            </a:extLst>
          </p:cNvPr>
          <p:cNvSpPr/>
          <p:nvPr/>
        </p:nvSpPr>
        <p:spPr>
          <a:xfrm>
            <a:off x="5215438" y="1944334"/>
            <a:ext cx="1357850" cy="114176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a:extLst>
              <a:ext uri="{FF2B5EF4-FFF2-40B4-BE49-F238E27FC236}">
                <a16:creationId xmlns:a16="http://schemas.microsoft.com/office/drawing/2014/main" id="{414972BB-69FC-702F-C185-9F241FA7ACEC}"/>
              </a:ext>
            </a:extLst>
          </p:cNvPr>
          <p:cNvSpPr/>
          <p:nvPr/>
        </p:nvSpPr>
        <p:spPr>
          <a:xfrm>
            <a:off x="5215437" y="3172009"/>
            <a:ext cx="1357850" cy="114176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DD397800-E772-326C-E56C-5DEA7C5F1592}"/>
              </a:ext>
            </a:extLst>
          </p:cNvPr>
          <p:cNvSpPr/>
          <p:nvPr/>
        </p:nvSpPr>
        <p:spPr>
          <a:xfrm>
            <a:off x="5215437" y="4472414"/>
            <a:ext cx="1357850" cy="114176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27386939"/>
      </p:ext>
    </p:extLst>
  </p:cSld>
  <p:clrMapOvr>
    <a:masterClrMapping/>
  </p:clrMapOvr>
</p:sld>
</file>

<file path=ppt/theme/theme1.xml><?xml version="1.0" encoding="utf-8"?>
<a:theme xmlns:a="http://schemas.openxmlformats.org/drawingml/2006/main" name="Tema de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4_TF45331398_Win32" id="{C31B48D8-30FF-44BD-90C4-10D541B25F44}" vid="{FC2E6B5B-1082-4C45-857B-09287BBCB6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universal</Template>
  <TotalTime>803</TotalTime>
  <Words>1217</Words>
  <Application>Microsoft Office PowerPoint</Application>
  <PresentationFormat>Panorámica</PresentationFormat>
  <Paragraphs>73</Paragraphs>
  <Slides>18</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Söhne</vt:lpstr>
      <vt:lpstr>Tenorite</vt:lpstr>
      <vt:lpstr>Tema de Office</vt:lpstr>
      <vt:lpstr>Memoria Final </vt:lpstr>
      <vt:lpstr>Base De Datos </vt:lpstr>
      <vt:lpstr>Optimizando Datos con Normalización y Estructuración de Base de Datos</vt:lpstr>
      <vt:lpstr>Datos Complementarios </vt:lpstr>
      <vt:lpstr>Datos Complementarios </vt:lpstr>
      <vt:lpstr>Datos Complementarios </vt:lpstr>
      <vt:lpstr>Programacion Avanzada</vt:lpstr>
      <vt:lpstr>Herramientas</vt:lpstr>
      <vt:lpstr>Herramientas</vt:lpstr>
      <vt:lpstr>Consultas</vt:lpstr>
      <vt:lpstr>Consulta 1  Conteo de Homicidios por Tipo </vt:lpstr>
      <vt:lpstr>Consulta 2  Provincias con más Matrimonios </vt:lpstr>
      <vt:lpstr>Consulta 3  Matrimonios y Población por Provincia </vt:lpstr>
      <vt:lpstr>Consulta 4  Número de Hogares y Promedio de Cuartos por Hogar por Provincia </vt:lpstr>
      <vt:lpstr>Consulta 5  Estadísticas Adicionales de Viviendas por Provincia </vt:lpstr>
      <vt:lpstr>Resumen </vt:lpstr>
      <vt:lpstr>Conclusión </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Memoria Final </dc:title>
  <dc:creator>ISAAC MATIAS QUEZADA ALVAREZ</dc:creator>
  <cp:lastModifiedBy>ISAAC MATIAS QUEZADA ALVAREZ</cp:lastModifiedBy>
  <cp:revision>3</cp:revision>
  <dcterms:created xsi:type="dcterms:W3CDTF">2023-07-30T23:51:56Z</dcterms:created>
  <dcterms:modified xsi:type="dcterms:W3CDTF">2023-07-31T13:15:26Z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