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7" r:id="rId17"/>
    <p:sldId id="274" r:id="rId18"/>
    <p:sldId id="275" r:id="rId19"/>
    <p:sldId id="278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3F4BB-4420-49DF-9E28-D5EC6F036E15}" v="28" dt="2022-11-28T15:32:37.383"/>
    <p1510:client id="{03B4D5CB-914C-4760-9473-2B086D63BBB1}" v="1073" dt="2022-11-29T12:51:13.862"/>
    <p1510:client id="{7A9E326C-F5EE-4C7D-82FB-7AD776A3234D}" v="189" dt="2022-11-28T11:20:53.795"/>
    <p1510:client id="{7BB0EFBA-5751-4703-96B9-4FCFB378DE2C}" v="1069" dt="2022-11-30T13:30:40.129"/>
    <p1510:client id="{99BDA313-DA8A-45EF-9715-9194CAB7A90F}" v="308" dt="2022-11-28T17:24:31.396"/>
    <p1510:client id="{AA4F7E3F-079F-4C88-84A0-2693BC39DAEB}" v="436" dt="2022-11-27T17:57:2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9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9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petro.or.kr/lay1/S1T602C603/contents.do&#50640;&#49436;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BF0512CB-73A1-2305-E619-400E7AEBC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5" t="9091" r="9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>
                <a:ea typeface="맑은 고딕"/>
                <a:cs typeface="Microsoft GothicNeo"/>
              </a:rPr>
              <a:t>기계학습 3조</a:t>
            </a:r>
            <a:br>
              <a:rPr lang="ko-KR" altLang="en-US" sz="4800">
                <a:ea typeface="맑은 고딕"/>
                <a:cs typeface="Microsoft GothicNeo"/>
              </a:rPr>
            </a:b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980" y="4695713"/>
            <a:ext cx="4023359" cy="1704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2000" dirty="0">
                <a:ea typeface="Microsoft GothicNeo Light"/>
                <a:cs typeface="Microsoft GothicNeo Light"/>
              </a:rPr>
              <a:t>팀장 및 데이터 시각화 - 이승원</a:t>
            </a:r>
          </a:p>
          <a:p>
            <a:pPr algn="l"/>
            <a:r>
              <a:rPr lang="ko-KR" altLang="en-US" sz="2000" dirty="0">
                <a:ea typeface="Microsoft GothicNeo Light"/>
                <a:cs typeface="Microsoft GothicNeo Light"/>
              </a:rPr>
              <a:t>데이터 조사 및 예측- 박현수</a:t>
            </a:r>
          </a:p>
          <a:p>
            <a:pPr algn="l"/>
            <a:r>
              <a:rPr lang="ko-KR" altLang="en-US" sz="2000" dirty="0">
                <a:ea typeface="Microsoft GothicNeo Light"/>
                <a:cs typeface="Microsoft GothicNeo Light"/>
              </a:rPr>
              <a:t>발표 자료 준비 및 발표 - </a:t>
            </a:r>
            <a:r>
              <a:rPr lang="ko-KR" altLang="en-US" sz="2000" dirty="0" err="1">
                <a:ea typeface="Microsoft GothicNeo Light"/>
                <a:cs typeface="Microsoft GothicNeo Light"/>
              </a:rPr>
              <a:t>김도원</a:t>
            </a:r>
            <a:endParaRPr lang="ko-KR" altLang="en-US" sz="2000" dirty="0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2000" dirty="0">
                <a:ea typeface="Microsoft GothicNeo Light"/>
                <a:cs typeface="Microsoft GothicNeo Light"/>
              </a:rPr>
              <a:t>보조 - 송수빈, </a:t>
            </a:r>
            <a:r>
              <a:rPr lang="ko-KR" altLang="en-US" sz="2000" dirty="0" err="1">
                <a:ea typeface="Microsoft GothicNeo Light"/>
                <a:cs typeface="Microsoft GothicNeo Light"/>
              </a:rPr>
              <a:t>황지해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8CD665-30CE-509D-3B9F-6AB9B3D2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5" y="1064837"/>
            <a:ext cx="6593010" cy="41352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A995A-D4DB-E1C6-1979-000E382F68B3}"/>
              </a:ext>
            </a:extLst>
          </p:cNvPr>
          <p:cNvSpPr txBox="1"/>
          <p:nvPr/>
        </p:nvSpPr>
        <p:spPr>
          <a:xfrm>
            <a:off x="7230814" y="1062517"/>
            <a:ext cx="4207653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 latinLnBrk="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2000" dirty="0" err="1">
                <a:ea typeface="+mn-lt"/>
                <a:cs typeface="+mn-lt"/>
              </a:rPr>
              <a:t>Ordianl을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통해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altLang="ko-KR" sz="2000" dirty="0" err="1">
                <a:ea typeface="+mn-lt"/>
                <a:cs typeface="+mn-lt"/>
              </a:rPr>
              <a:t>전처리</a:t>
            </a:r>
            <a:endParaRPr lang="en-US" altLang="ko-KR" sz="2000">
              <a:ea typeface="맑은 고딕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sz="2000" dirty="0">
                <a:ea typeface="+mn-lt"/>
                <a:cs typeface="+mn-lt"/>
              </a:rPr>
              <a:t>적절한 전기차 </a:t>
            </a:r>
            <a:r>
              <a:rPr lang="ko-KR" altLang="en-US" sz="2000" dirty="0">
                <a:ea typeface="+mn-lt"/>
                <a:cs typeface="+mn-lt"/>
              </a:rPr>
              <a:t>충전소 개수 예측을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위해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b="1" dirty="0">
                <a:ea typeface="+mn-lt"/>
                <a:cs typeface="+mn-lt"/>
              </a:rPr>
              <a:t>선형회귀모델</a:t>
            </a:r>
            <a:r>
              <a:rPr lang="ko-KR" sz="2000" dirty="0">
                <a:ea typeface="+mn-lt"/>
                <a:cs typeface="+mn-lt"/>
              </a:rPr>
              <a:t>을 사용</a:t>
            </a:r>
            <a:endParaRPr lang="ko-KR" altLang="en-US" sz="2000">
              <a:ea typeface="맑은 고딕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sz="2000" dirty="0">
                <a:ea typeface="+mn-lt"/>
                <a:cs typeface="+mn-lt"/>
              </a:rPr>
              <a:t>데이터 편차 제거와 </a:t>
            </a:r>
            <a:r>
              <a:rPr lang="ko-KR" sz="2000" dirty="0" err="1">
                <a:ea typeface="+mn-lt"/>
                <a:cs typeface="+mn-lt"/>
              </a:rPr>
              <a:t>이상값</a:t>
            </a:r>
            <a:r>
              <a:rPr lang="ko-KR" sz="2000" dirty="0">
                <a:ea typeface="+mn-lt"/>
                <a:cs typeface="+mn-lt"/>
              </a:rPr>
              <a:t> 제거를 위해서 0미만을 0으로 변경</a:t>
            </a:r>
          </a:p>
        </p:txBody>
      </p:sp>
    </p:spTree>
    <p:extLst>
      <p:ext uri="{BB962C8B-B14F-4D97-AF65-F5344CB8AC3E}">
        <p14:creationId xmlns:p14="http://schemas.microsoft.com/office/powerpoint/2010/main" val="344395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A995A-D4DB-E1C6-1979-000E382F68B3}"/>
              </a:ext>
            </a:extLst>
          </p:cNvPr>
          <p:cNvSpPr txBox="1"/>
          <p:nvPr/>
        </p:nvSpPr>
        <p:spPr>
          <a:xfrm>
            <a:off x="7230814" y="1062517"/>
            <a:ext cx="4207653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 latinLnBrk="0">
              <a:lnSpc>
                <a:spcPct val="15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ko-KR" altLang="en-US" dirty="0">
                <a:ea typeface="맑은 고딕"/>
                <a:cs typeface="Calibri"/>
              </a:rPr>
              <a:t>차량 수 예측과 같은 이유로 데이터 </a:t>
            </a:r>
            <a:r>
              <a:rPr lang="ko-KR" altLang="en-US" dirty="0" err="1">
                <a:ea typeface="맑은 고딕"/>
                <a:cs typeface="Calibri"/>
              </a:rPr>
              <a:t>전처리</a:t>
            </a:r>
            <a:r>
              <a:rPr lang="ko-KR" altLang="en-US" dirty="0">
                <a:ea typeface="맑은 고딕"/>
                <a:cs typeface="Calibri"/>
              </a:rPr>
              <a:t>, 선형회귀분석 사용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86D614-A15D-06F3-D6E4-C8D7DA8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8" y="1062875"/>
            <a:ext cx="6572014" cy="39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B42B02-A1CC-6B14-87BB-773797EF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33" y="322084"/>
            <a:ext cx="9160822" cy="260902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1618A0AA-EFB1-F068-F45B-2DF55CAB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35" y="3217372"/>
            <a:ext cx="9160821" cy="2801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EF8DD-0DE7-52F7-ACE0-DE1F20CD8614}"/>
              </a:ext>
            </a:extLst>
          </p:cNvPr>
          <p:cNvSpPr txBox="1"/>
          <p:nvPr/>
        </p:nvSpPr>
        <p:spPr>
          <a:xfrm>
            <a:off x="9208080" y="842683"/>
            <a:ext cx="2474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7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CA995A-D4DB-E1C6-1979-000E382F68B3}"/>
              </a:ext>
            </a:extLst>
          </p:cNvPr>
          <p:cNvSpPr txBox="1"/>
          <p:nvPr/>
        </p:nvSpPr>
        <p:spPr>
          <a:xfrm>
            <a:off x="-59280" y="2241177"/>
            <a:ext cx="4635046" cy="11856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 latinLnBrk="0">
              <a:lnSpc>
                <a:spcPct val="160000"/>
              </a:lnSpc>
              <a:spcAft>
                <a:spcPts val="600"/>
              </a:spcAft>
              <a:buFont typeface="Arial"/>
              <a:buChar char="•"/>
            </a:pPr>
            <a:r>
              <a:rPr lang="ko-KR" altLang="en-US" sz="2000" dirty="0">
                <a:ea typeface="맑은 고딕"/>
                <a:cs typeface="+mn-lt"/>
              </a:rPr>
              <a:t>각 연도별로 예측하기 위해 </a:t>
            </a:r>
            <a:r>
              <a:rPr lang="ko-KR" altLang="en-US" sz="2000" dirty="0" err="1">
                <a:ea typeface="맑은 고딕"/>
                <a:cs typeface="+mn-lt"/>
              </a:rPr>
              <a:t>for문을</a:t>
            </a:r>
            <a:r>
              <a:rPr lang="ko-KR" altLang="en-US" sz="2000" dirty="0">
                <a:ea typeface="맑은 고딕"/>
                <a:cs typeface="+mn-lt"/>
              </a:rPr>
              <a:t> 사용</a:t>
            </a:r>
            <a:endParaRPr lang="ko-KR" sz="2000" dirty="0">
              <a:ea typeface="맑은 고딕"/>
              <a:cs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71A511-9512-7178-0C81-0B18C8CF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79332"/>
            <a:ext cx="6019331" cy="32960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13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DF979E-53C5-98A5-B367-6D582BB2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65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A142D41-C1B3-E46B-039E-C62E2BE8A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78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F08509B-A33B-2C4C-134B-22ED78CA6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3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A995A-D4DB-E1C6-1979-000E382F68B3}"/>
              </a:ext>
            </a:extLst>
          </p:cNvPr>
          <p:cNvSpPr txBox="1"/>
          <p:nvPr/>
        </p:nvSpPr>
        <p:spPr>
          <a:xfrm>
            <a:off x="8045753" y="349625"/>
            <a:ext cx="3667036" cy="58682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다른 </a:t>
            </a:r>
            <a:r>
              <a:rPr lang="ko-KR" dirty="0" err="1">
                <a:ea typeface="+mn-lt"/>
                <a:cs typeface="+mn-lt"/>
              </a:rPr>
              <a:t>y와</a:t>
            </a:r>
            <a:r>
              <a:rPr lang="ko-KR" dirty="0">
                <a:ea typeface="+mn-lt"/>
                <a:cs typeface="+mn-lt"/>
              </a:rPr>
              <a:t> 같은 </a:t>
            </a:r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 값을 가지는 막대 그래프를 그리기로 계획</a:t>
            </a:r>
            <a:endParaRPr lang="ko-KR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dirty="0">
                <a:ea typeface="+mn-lt"/>
                <a:cs typeface="+mn-lt"/>
              </a:rPr>
              <a:t> X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 연도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Y1</a:t>
            </a:r>
            <a:r>
              <a:rPr lang="ko-KR" dirty="0">
                <a:ea typeface="+mn-lt"/>
                <a:cs typeface="+mn-lt"/>
              </a:rPr>
              <a:t> = '전기 자동차 수', y2 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 '필요한 전기차 충전기 수'</a:t>
            </a:r>
          </a:p>
          <a:p>
            <a:pPr marL="285750" indent="-285750">
              <a:buFont typeface="Arial,Sans-Serif"/>
              <a:buChar char="•"/>
            </a:pPr>
            <a:endParaRPr lang="ko-KR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ko-KR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tick_params로</a:t>
            </a:r>
            <a:r>
              <a:rPr lang="ko-KR" dirty="0">
                <a:ea typeface="+mn-lt"/>
                <a:cs typeface="+mn-lt"/>
              </a:rPr>
              <a:t> 눈금을 지정</a:t>
            </a:r>
          </a:p>
          <a:p>
            <a:pPr marL="285750" indent="-285750">
              <a:buFont typeface="Arial,Sans-Serif"/>
              <a:buChar char="•"/>
            </a:pPr>
            <a:r>
              <a:rPr lang="ko-KR" dirty="0">
                <a:ea typeface="+mn-lt"/>
                <a:cs typeface="+mn-lt"/>
              </a:rPr>
              <a:t>- </a:t>
            </a:r>
            <a:r>
              <a:rPr lang="en-US" altLang="ko-KR" dirty="0">
                <a:ea typeface="+mn-lt"/>
                <a:cs typeface="+mn-lt"/>
              </a:rPr>
              <a:t>axis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통해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축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지정</a:t>
            </a:r>
            <a:endParaRPr lang="ko-KR" dirty="0"/>
          </a:p>
          <a:p>
            <a:pPr>
              <a:buFont typeface="Arial" panose="020B0604020202020204" pitchFamily="34" charset="0"/>
              <a:buChar char="•"/>
            </a:pPr>
            <a:endParaRPr lang="ko-KR"/>
          </a:p>
          <a:p>
            <a:pPr>
              <a:buFont typeface="Arial" panose="020B0604020202020204" pitchFamily="34" charset="0"/>
              <a:buChar char="•"/>
            </a:pPr>
            <a:endParaRPr lang="ko-KR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42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FFC48-49BF-E5A7-10D3-457FB2B6DE4C}"/>
              </a:ext>
            </a:extLst>
          </p:cNvPr>
          <p:cNvSpPr txBox="1"/>
          <p:nvPr/>
        </p:nvSpPr>
        <p:spPr>
          <a:xfrm>
            <a:off x="264348" y="762588"/>
            <a:ext cx="4453811" cy="4764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1900" dirty="0">
              <a:ea typeface="맑은 고딕"/>
              <a:cs typeface="Calibri"/>
            </a:endParaRPr>
          </a:p>
          <a:p>
            <a:pPr marL="28575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>
                <a:ea typeface="맑은 고딕"/>
                <a:cs typeface="Calibri"/>
              </a:rPr>
              <a:t>전기차 충전소 하나당 감당할 수 있는 전기차 수가 적음 </a:t>
            </a:r>
            <a:endParaRPr lang="ko-KR" altLang="en-US" sz="1900" dirty="0">
              <a:ea typeface="맑은 고딕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>
                <a:ea typeface="맑은 고딕"/>
              </a:rPr>
              <a:t>이 데이터에서 얻은 결론 중 하나는</a:t>
            </a:r>
            <a:r>
              <a:rPr lang="en-US" altLang="ko-KR" sz="1900" dirty="0">
                <a:ea typeface="맑은 고딕"/>
              </a:rPr>
              <a:t>, </a:t>
            </a:r>
            <a:r>
              <a:rPr lang="en-US" altLang="ko-KR" sz="1900" dirty="0" err="1">
                <a:ea typeface="맑은 고딕"/>
              </a:rPr>
              <a:t>단순히</a:t>
            </a:r>
            <a:r>
              <a:rPr lang="en-US" altLang="ko-KR" sz="1900" dirty="0">
                <a:ea typeface="맑은 고딕"/>
              </a:rPr>
              <a:t> </a:t>
            </a:r>
            <a:r>
              <a:rPr lang="ko-KR" altLang="en-US" sz="1900" dirty="0">
                <a:ea typeface="맑은 고딕"/>
              </a:rPr>
              <a:t>충전기와 충전소 숫자를 늘린다고 충전소 부족이 해결되지 않는다는 것</a:t>
            </a:r>
            <a:endParaRPr lang="ko-KR" altLang="en-US" sz="1900">
              <a:ea typeface="맑은 고딕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>
                <a:ea typeface="맑은 고딕"/>
              </a:rPr>
              <a:t>전기차의 보급률 상승을 위해선 충전 속도 자체의 기술적 발전이 필요함</a:t>
            </a:r>
            <a:endParaRPr lang="ko-KR" altLang="en-US" sz="1900" dirty="0">
              <a:ea typeface="맑은 고딕"/>
              <a:cs typeface="Calibri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403A888-717E-DDBE-5F80-A863E1FC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" b="2"/>
          <a:stretch/>
        </p:blipFill>
        <p:spPr>
          <a:xfrm>
            <a:off x="4995352" y="765986"/>
            <a:ext cx="6932299" cy="47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3">
            <a:extLst>
              <a:ext uri="{FF2B5EF4-FFF2-40B4-BE49-F238E27FC236}">
                <a16:creationId xmlns:a16="http://schemas.microsoft.com/office/drawing/2014/main" id="{931DE728-8710-4D0D-ABEA-461458917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5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967A8CBD-F1A2-A3B4-8ECF-5A0867DC9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7"/>
          <a:stretch/>
        </p:blipFill>
        <p:spPr>
          <a:xfrm>
            <a:off x="1243660" y="231893"/>
            <a:ext cx="9375420" cy="4020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A995A-D4DB-E1C6-1979-000E382F68B3}"/>
              </a:ext>
            </a:extLst>
          </p:cNvPr>
          <p:cNvSpPr txBox="1"/>
          <p:nvPr/>
        </p:nvSpPr>
        <p:spPr>
          <a:xfrm>
            <a:off x="2443741" y="4553036"/>
            <a:ext cx="7769320" cy="22146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dirty="0">
                <a:ea typeface="+mn-lt"/>
                <a:cs typeface="+mn-lt"/>
              </a:rPr>
              <a:t> 예측 결과를 </a:t>
            </a:r>
            <a:r>
              <a:rPr lang="en-US" altLang="ko-KR" dirty="0" err="1">
                <a:ea typeface="+mn-lt"/>
                <a:cs typeface="+mn-lt"/>
              </a:rPr>
              <a:t>colab</a:t>
            </a:r>
            <a:r>
              <a:rPr lang="ko-KR" altLang="en-US" dirty="0">
                <a:ea typeface="+mn-lt"/>
                <a:cs typeface="+mn-lt"/>
              </a:rPr>
              <a:t> 외부에서 활용하기 위해 데이터를 내보냄</a:t>
            </a:r>
            <a:endParaRPr lang="ko-KR" alt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dirty="0">
                <a:ea typeface="+mn-lt"/>
                <a:cs typeface="+mn-lt"/>
              </a:rPr>
              <a:t>해당 자료를 </a:t>
            </a:r>
            <a:r>
              <a:rPr lang="ko-KR" dirty="0" err="1">
                <a:ea typeface="+mn-lt"/>
                <a:cs typeface="+mn-lt"/>
              </a:rPr>
              <a:t>pairplot</a:t>
            </a:r>
            <a:r>
              <a:rPr lang="ko-KR" dirty="0">
                <a:ea typeface="+mn-lt"/>
                <a:cs typeface="+mn-lt"/>
              </a:rPr>
              <a:t> 그래프로 </a:t>
            </a:r>
            <a:r>
              <a:rPr lang="ko-KR" dirty="0" err="1">
                <a:ea typeface="+mn-lt"/>
                <a:cs typeface="+mn-lt"/>
              </a:rPr>
              <a:t>구현기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위해선</a:t>
            </a:r>
            <a:r>
              <a:rPr lang="ko-KR" dirty="0">
                <a:ea typeface="+mn-lt"/>
                <a:cs typeface="+mn-lt"/>
              </a:rPr>
              <a:t> 데이터의 행렬 전환이 </a:t>
            </a:r>
            <a:r>
              <a:rPr lang="ko-KR" altLang="en-US" dirty="0">
                <a:ea typeface="+mn-lt"/>
                <a:cs typeface="+mn-lt"/>
              </a:rPr>
              <a:t>필요</a:t>
            </a:r>
            <a:endParaRPr lang="ko-KR" alt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a typeface="+mn-lt"/>
                <a:cs typeface="+mn-lt"/>
              </a:rPr>
              <a:t>따라서</a:t>
            </a:r>
            <a:r>
              <a:rPr lang="ko-KR" dirty="0">
                <a:ea typeface="+mn-lt"/>
                <a:cs typeface="+mn-lt"/>
              </a:rPr>
              <a:t> 데이터를 외부로 내보낸 뒤, </a:t>
            </a:r>
            <a:r>
              <a:rPr lang="ko-KR" dirty="0" err="1">
                <a:ea typeface="+mn-lt"/>
                <a:cs typeface="+mn-lt"/>
              </a:rPr>
              <a:t>csv</a:t>
            </a:r>
            <a:r>
              <a:rPr lang="ko-KR" dirty="0">
                <a:ea typeface="+mn-lt"/>
                <a:cs typeface="+mn-lt"/>
              </a:rPr>
              <a:t> 파일을 </a:t>
            </a:r>
            <a:r>
              <a:rPr lang="ko-KR" altLang="en-US" dirty="0">
                <a:ea typeface="+mn-lt"/>
                <a:cs typeface="+mn-lt"/>
              </a:rPr>
              <a:t>행렬 전환 후 </a:t>
            </a:r>
            <a:r>
              <a:rPr lang="ko-KR" dirty="0" err="1">
                <a:ea typeface="+mn-lt"/>
                <a:cs typeface="+mn-lt"/>
              </a:rPr>
              <a:t>pairplot</a:t>
            </a:r>
            <a:r>
              <a:rPr lang="ko-KR" dirty="0">
                <a:ea typeface="+mn-lt"/>
                <a:cs typeface="+mn-lt"/>
              </a:rPr>
              <a:t> 그래프를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000" dirty="0"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3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82A04A6C-9B68-6FF6-DD02-37B9AE76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" y="1438"/>
            <a:ext cx="7089422" cy="6854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8A02D-F9E2-B03A-7AE1-9C08AD69E88A}"/>
              </a:ext>
            </a:extLst>
          </p:cNvPr>
          <p:cNvSpPr txBox="1"/>
          <p:nvPr/>
        </p:nvSpPr>
        <p:spPr>
          <a:xfrm>
            <a:off x="8071998" y="40950"/>
            <a:ext cx="317029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+mn-lt"/>
                <a:cs typeface="+mn-lt"/>
              </a:rPr>
              <a:t> </a:t>
            </a:r>
            <a:r>
              <a:rPr lang="ko-KR" sz="2000" dirty="0">
                <a:ea typeface="+mn-lt"/>
                <a:cs typeface="+mn-lt"/>
              </a:rPr>
              <a:t>결과 데이터를 다양하게 </a:t>
            </a:r>
            <a:r>
              <a:rPr lang="ko-KR" altLang="en-US" sz="2000" dirty="0">
                <a:ea typeface="+mn-lt"/>
                <a:cs typeface="+mn-lt"/>
              </a:rPr>
              <a:t>조합</a:t>
            </a:r>
            <a:r>
              <a:rPr lang="en-US" altLang="ko-KR" sz="2000" dirty="0">
                <a:ea typeface="+mn-lt"/>
                <a:cs typeface="+mn-lt"/>
              </a:rPr>
              <a:t>,</a:t>
            </a:r>
            <a:r>
              <a:rPr lang="ko-KR" altLang="en-US" sz="2000" dirty="0">
                <a:ea typeface="+mn-lt"/>
                <a:cs typeface="+mn-lt"/>
              </a:rPr>
              <a:t> </a:t>
            </a:r>
            <a:r>
              <a:rPr lang="ko-KR" sz="2000" dirty="0" err="1">
                <a:ea typeface="+mn-lt"/>
                <a:cs typeface="+mn-lt"/>
              </a:rPr>
              <a:t>산점도를</a:t>
            </a:r>
            <a:r>
              <a:rPr lang="ko-KR" altLang="en-US" sz="2000" dirty="0">
                <a:ea typeface="+mn-lt"/>
                <a:cs typeface="+mn-lt"/>
              </a:rPr>
              <a:t> 통해</a:t>
            </a:r>
            <a:r>
              <a:rPr lang="ko-KR" sz="2000" dirty="0">
                <a:ea typeface="+mn-lt"/>
                <a:cs typeface="+mn-lt"/>
              </a:rPr>
              <a:t> 어떤 </a:t>
            </a:r>
            <a:r>
              <a:rPr lang="ko-KR" altLang="en-US" sz="2000" dirty="0">
                <a:ea typeface="+mn-lt"/>
                <a:cs typeface="+mn-lt"/>
              </a:rPr>
              <a:t>데이터 증감이 서로 미치는 영향을 확인할 의도</a:t>
            </a:r>
            <a:endParaRPr lang="ko-KR" sz="20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+mn-lt"/>
                <a:cs typeface="+mn-lt"/>
              </a:rPr>
              <a:t> </a:t>
            </a:r>
            <a:r>
              <a:rPr lang="ko-KR" sz="2000" dirty="0">
                <a:ea typeface="+mn-lt"/>
                <a:cs typeface="+mn-lt"/>
              </a:rPr>
              <a:t>하지만 유의미한 결론을 도출하기엔 </a:t>
            </a:r>
            <a:r>
              <a:rPr lang="ko-KR" altLang="en-US" sz="2000" dirty="0">
                <a:ea typeface="+mn-lt"/>
                <a:cs typeface="+mn-lt"/>
              </a:rPr>
              <a:t>데이터 양이 턱 없이 부족</a:t>
            </a:r>
            <a:endParaRPr lang="ko-KR" altLang="en-US" sz="2000" dirty="0">
              <a:ea typeface="맑은 고딕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dirty="0"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4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E461B-5DBC-ECCD-A5C1-738F52AA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  <a:cs typeface="Calibri Light"/>
              </a:rPr>
              <a:t>예측 결론</a:t>
            </a:r>
            <a:endParaRPr 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4FF94-6649-6A43-124F-2CAE1455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endParaRPr lang="ko-KR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+mn-lt"/>
                <a:cs typeface="+mn-lt"/>
              </a:rPr>
              <a:t>예측한 데이터에 따르면, 2050년에는 석유 주유소의 수가 지금의 절반</a:t>
            </a:r>
            <a:endParaRPr lang="ko-KR" sz="24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+mn-lt"/>
                <a:cs typeface="+mn-lt"/>
              </a:rPr>
              <a:t>전기차 수는 지금의 </a:t>
            </a:r>
            <a:r>
              <a:rPr lang="ko-KR" sz="2400" dirty="0">
                <a:ea typeface="+mn-lt"/>
                <a:cs typeface="+mn-lt"/>
              </a:rPr>
              <a:t>5배, 전기차 충전기는 3배가 될 것으로 </a:t>
            </a:r>
            <a:r>
              <a:rPr lang="ko-KR" altLang="en-US" sz="2400" dirty="0">
                <a:ea typeface="+mn-lt"/>
                <a:cs typeface="+mn-lt"/>
              </a:rPr>
              <a:t>예상됨</a:t>
            </a:r>
            <a:endParaRPr lang="en-US" altLang="ko-KR" sz="24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ea typeface="맑은 고딕"/>
                <a:cs typeface="Calibri"/>
              </a:rPr>
              <a:t>다만</a:t>
            </a:r>
            <a:r>
              <a:rPr lang="en-US" altLang="ko-KR" sz="2400" dirty="0">
                <a:ea typeface="맑은 고딕"/>
                <a:cs typeface="Calibri"/>
              </a:rPr>
              <a:t>, </a:t>
            </a:r>
            <a:r>
              <a:rPr lang="en-US" sz="2400" dirty="0">
                <a:ea typeface="+mn-lt"/>
                <a:cs typeface="+mn-lt"/>
              </a:rPr>
              <a:t>이 </a:t>
            </a:r>
            <a:r>
              <a:rPr lang="en-US" sz="2400" dirty="0" err="1">
                <a:ea typeface="+mn-lt"/>
                <a:cs typeface="+mn-lt"/>
              </a:rPr>
              <a:t>데이터는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현재까지의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>
                <a:ea typeface="+mn-lt"/>
                <a:cs typeface="+mn-lt"/>
              </a:rPr>
              <a:t>변화율을 통해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수직적으로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예측한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>
                <a:ea typeface="+mn-lt"/>
                <a:cs typeface="+mn-lt"/>
              </a:rPr>
              <a:t>것이기에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전기차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기술이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ko-KR" altLang="en-US" sz="2400" dirty="0">
                <a:ea typeface="+mn-lt"/>
                <a:cs typeface="+mn-lt"/>
              </a:rPr>
              <a:t>발전한다면</a:t>
            </a:r>
            <a:r>
              <a:rPr lang="en-US" altLang="ko-KR" sz="2400" dirty="0">
                <a:ea typeface="+mn-lt"/>
                <a:cs typeface="+mn-lt"/>
              </a:rPr>
              <a:t> 2050년 </a:t>
            </a:r>
            <a:r>
              <a:rPr lang="ko-KR" altLang="en-US" sz="2400" dirty="0">
                <a:ea typeface="+mn-lt"/>
                <a:cs typeface="+mn-lt"/>
              </a:rPr>
              <a:t>보다</a:t>
            </a:r>
            <a:r>
              <a:rPr lang="en-US" altLang="ko-KR" sz="2400" dirty="0">
                <a:ea typeface="+mn-lt"/>
                <a:cs typeface="+mn-lt"/>
              </a:rPr>
              <a:t> </a:t>
            </a:r>
            <a:r>
              <a:rPr lang="en-US" altLang="ko-KR" sz="2400" dirty="0" err="1">
                <a:ea typeface="+mn-lt"/>
                <a:cs typeface="+mn-lt"/>
              </a:rPr>
              <a:t>빠르게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실생활에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적용</a:t>
            </a:r>
            <a:r>
              <a:rPr lang="en-US" altLang="ko-KR" sz="2400" dirty="0">
                <a:ea typeface="+mn-lt"/>
                <a:cs typeface="+mn-lt"/>
              </a:rPr>
              <a:t> 될 </a:t>
            </a:r>
            <a:r>
              <a:rPr lang="en-US" altLang="ko-KR" sz="2400" dirty="0" err="1">
                <a:ea typeface="+mn-lt"/>
                <a:cs typeface="+mn-lt"/>
              </a:rPr>
              <a:t>가능성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있음</a:t>
            </a:r>
            <a:r>
              <a:rPr lang="en-US" altLang="ko-KR" sz="2400" dirty="0"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ea typeface="맑은 고딕"/>
                <a:cs typeface="Calibri"/>
              </a:rPr>
              <a:t>지역별</a:t>
            </a:r>
            <a:r>
              <a:rPr lang="en-US" altLang="ko-KR" sz="2400" dirty="0">
                <a:ea typeface="맑은 고딕"/>
                <a:cs typeface="Calibri"/>
              </a:rPr>
              <a:t> </a:t>
            </a:r>
            <a:r>
              <a:rPr lang="en-US" altLang="ko-KR" sz="2400" dirty="0" err="1">
                <a:ea typeface="맑은 고딕"/>
                <a:cs typeface="Calibri"/>
              </a:rPr>
              <a:t>주유소</a:t>
            </a:r>
            <a:r>
              <a:rPr lang="en-US" altLang="ko-KR" sz="2400" dirty="0">
                <a:ea typeface="맑은 고딕"/>
                <a:cs typeface="Calibri"/>
              </a:rPr>
              <a:t> </a:t>
            </a:r>
            <a:r>
              <a:rPr lang="en-US" altLang="ko-KR" sz="2400" dirty="0" err="1">
                <a:ea typeface="맑은 고딕"/>
                <a:cs typeface="Calibri"/>
              </a:rPr>
              <a:t>배치</a:t>
            </a:r>
            <a:r>
              <a:rPr lang="en-US" altLang="ko-KR" sz="2400" dirty="0">
                <a:ea typeface="맑은 고딕"/>
                <a:cs typeface="Calibri"/>
              </a:rPr>
              <a:t> </a:t>
            </a:r>
            <a:r>
              <a:rPr lang="en-US" altLang="ko-KR" sz="2400" dirty="0" err="1">
                <a:ea typeface="맑은 고딕"/>
                <a:cs typeface="Calibri"/>
              </a:rPr>
              <a:t>비율을</a:t>
            </a:r>
            <a:r>
              <a:rPr lang="en-US" altLang="ko-KR" sz="2400" dirty="0">
                <a:ea typeface="맑은 고딕"/>
                <a:cs typeface="Calibri"/>
              </a:rPr>
              <a:t> </a:t>
            </a:r>
            <a:r>
              <a:rPr lang="en-US" altLang="ko-KR" sz="2400" dirty="0" err="1">
                <a:ea typeface="맑은 고딕"/>
                <a:cs typeface="Calibri"/>
              </a:rPr>
              <a:t>참고하여</a:t>
            </a:r>
            <a:r>
              <a:rPr lang="en-US" altLang="ko-KR" sz="2400" dirty="0">
                <a:ea typeface="맑은 고딕"/>
                <a:cs typeface="Calibri"/>
              </a:rPr>
              <a:t> </a:t>
            </a:r>
            <a:r>
              <a:rPr lang="en-US" altLang="ko-KR" sz="2400" dirty="0" err="1">
                <a:ea typeface="맑은 고딕"/>
                <a:cs typeface="Calibri"/>
              </a:rPr>
              <a:t>충전소를</a:t>
            </a:r>
            <a:r>
              <a:rPr lang="en-US" altLang="ko-KR" sz="2400" dirty="0">
                <a:ea typeface="맑은 고딕"/>
                <a:cs typeface="Calibri"/>
              </a:rPr>
              <a:t> </a:t>
            </a:r>
            <a:r>
              <a:rPr lang="en-US" altLang="ko-KR" sz="2400" dirty="0" err="1">
                <a:ea typeface="맑은 고딕"/>
                <a:cs typeface="Calibri"/>
              </a:rPr>
              <a:t>설치해야</a:t>
            </a:r>
            <a:r>
              <a:rPr lang="en-US" altLang="ko-KR" sz="2400" dirty="0">
                <a:ea typeface="맑은 고딕"/>
                <a:cs typeface="Calibri"/>
              </a:rPr>
              <a:t> 할 것</a:t>
            </a:r>
          </a:p>
        </p:txBody>
      </p:sp>
    </p:spTree>
    <p:extLst>
      <p:ext uri="{BB962C8B-B14F-4D97-AF65-F5344CB8AC3E}">
        <p14:creationId xmlns:p14="http://schemas.microsoft.com/office/powerpoint/2010/main" val="7983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BF0512CB-73A1-2305-E619-400E7AEBC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75382"/>
            <a:ext cx="9144000" cy="1542693"/>
          </a:xfrm>
        </p:spPr>
        <p:txBody>
          <a:bodyPr>
            <a:normAutofit/>
          </a:bodyPr>
          <a:lstStyle/>
          <a:p>
            <a:r>
              <a:rPr lang="ko-KR" altLang="en-US" sz="5100" dirty="0">
                <a:solidFill>
                  <a:srgbClr val="FFFFFF"/>
                </a:solidFill>
                <a:ea typeface="맑은 고딕"/>
                <a:cs typeface="Microsoft GothicNeo"/>
              </a:rPr>
              <a:t>주제</a:t>
            </a:r>
            <a:br>
              <a:rPr lang="ko-KR" altLang="en-US" sz="5100" dirty="0">
                <a:ea typeface="맑은 고딕"/>
                <a:cs typeface="Microsoft GothicNeo"/>
              </a:rPr>
            </a:br>
            <a:endParaRPr lang="ko-KR" altLang="en-US" sz="4800">
              <a:ea typeface="맑은 고딕"/>
              <a:cs typeface="Microsoft Gothic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49805-0A33-7F83-E5DE-EDE6095AF5FE}"/>
              </a:ext>
            </a:extLst>
          </p:cNvPr>
          <p:cNvSpPr txBox="1"/>
          <p:nvPr/>
        </p:nvSpPr>
        <p:spPr>
          <a:xfrm>
            <a:off x="1524001" y="1807535"/>
            <a:ext cx="91439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4000" dirty="0">
                <a:latin typeface="Calibri Light"/>
                <a:ea typeface="맑은 고딕"/>
                <a:cs typeface="Calibri Light"/>
              </a:rPr>
              <a:t>전기차 </a:t>
            </a:r>
            <a:r>
              <a:rPr lang="ko-KR" sz="4000" dirty="0" err="1">
                <a:latin typeface="Calibri Light"/>
                <a:ea typeface="맑은 고딕"/>
                <a:cs typeface="Calibri Light"/>
              </a:rPr>
              <a:t>이용량</a:t>
            </a:r>
            <a:r>
              <a:rPr lang="ko-KR" sz="4000" dirty="0">
                <a:latin typeface="Calibri Light"/>
                <a:ea typeface="맑은 고딕"/>
                <a:cs typeface="Calibri Light"/>
              </a:rPr>
              <a:t> 증가에 따른</a:t>
            </a:r>
            <a:br>
              <a:rPr lang="ko-KR" sz="4000" dirty="0">
                <a:latin typeface="Calibri Light"/>
                <a:cs typeface="Calibri Light"/>
              </a:rPr>
            </a:br>
            <a:r>
              <a:rPr lang="ko-KR" sz="4000" dirty="0">
                <a:latin typeface="Calibri Light"/>
                <a:ea typeface="맑은 고딕"/>
                <a:cs typeface="Calibri Light"/>
              </a:rPr>
              <a:t>필요 전기차 충전소 개수 </a:t>
            </a:r>
            <a:r>
              <a:rPr lang="ko-KR" altLang="en-US" sz="4000" dirty="0">
                <a:latin typeface="Calibri Light"/>
                <a:ea typeface="맑은 고딕"/>
                <a:cs typeface="Calibri Light"/>
              </a:rPr>
              <a:t>예측</a:t>
            </a:r>
            <a:endParaRPr lang="ko-KR" sz="4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05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11A5-A89A-5C13-6C2B-A1683BFD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3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  <a:cs typeface="Calibri 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29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BF0512CB-73A1-2305-E619-400E7AEBC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99396" y="1906982"/>
            <a:ext cx="6266278" cy="3146141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기간</a:t>
            </a:r>
            <a:r>
              <a:rPr lang="ko-KR" sz="2800" b="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: 2025 ~ 2050</a:t>
            </a:r>
            <a:endParaRPr lang="en-US" altLang="ko-KR" sz="2800" b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sz="2800" b="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간격 : 5년</a:t>
            </a:r>
            <a:b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br>
              <a:rPr lang="ko-KR" altLang="en-US" sz="2800" dirty="0">
                <a:ea typeface="+mj-lt"/>
                <a:cs typeface="+mj-lt"/>
              </a:rPr>
            </a:b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평균 주유기 개수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:</a:t>
            </a: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8</a:t>
            </a: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개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내연기관 자동차의 충전 시간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:</a:t>
            </a: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 약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5</a:t>
            </a: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분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전기차 평균 충전 시간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:</a:t>
            </a: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 약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200</a:t>
            </a:r>
            <a:r>
              <a:rPr lang="ko-KR" sz="2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Calibri"/>
              </a:rPr>
              <a:t>분</a:t>
            </a:r>
            <a:endParaRPr 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C9441-754A-E202-F410-B54AF55CC497}"/>
              </a:ext>
            </a:extLst>
          </p:cNvPr>
          <p:cNvSpPr txBox="1"/>
          <p:nvPr/>
        </p:nvSpPr>
        <p:spPr>
          <a:xfrm>
            <a:off x="3402418" y="1178442"/>
            <a:ext cx="6262160" cy="5326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Microsoft GothicNeo Light"/>
                <a:cs typeface="Microsoft GothicNeo Light"/>
              </a:rPr>
              <a:t>예측 조건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298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B3010B7-158B-8231-3974-A1F0AC93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109541"/>
            <a:ext cx="5426764" cy="1329556"/>
          </a:xfrm>
          <a:prstGeom prst="rect">
            <a:avLst/>
          </a:prstGeom>
        </p:spPr>
      </p:pic>
      <p:sp>
        <p:nvSpPr>
          <p:cNvPr id="50" name="Rectangle 1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8A9E48-08DD-8B02-E7BE-21731A4B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687893"/>
            <a:ext cx="5112595" cy="2172852"/>
          </a:xfrm>
          <a:prstGeom prst="rect">
            <a:avLst/>
          </a:prstGeom>
        </p:spPr>
      </p:pic>
      <p:sp>
        <p:nvSpPr>
          <p:cNvPr id="51" name="Rectangle 1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3A9F00-9BC4-B476-7400-C5C1F121E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509401"/>
            <a:ext cx="5426764" cy="1003950"/>
          </a:xfrm>
          <a:prstGeom prst="rect">
            <a:avLst/>
          </a:prstGeom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704E1E-5D19-8CEF-9CC6-609347AF6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4161407"/>
            <a:ext cx="5112595" cy="16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E822178-DDF5-DAC3-A6F8-10A18ABB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9" y="3670771"/>
            <a:ext cx="5306247" cy="2905170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447CC45-82BC-0FE2-A740-109A502F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5" y="652304"/>
            <a:ext cx="5426764" cy="1587329"/>
          </a:xfrm>
          <a:prstGeom prst="rect">
            <a:avLst/>
          </a:prstGeom>
        </p:spPr>
      </p:pic>
      <p:sp>
        <p:nvSpPr>
          <p:cNvPr id="127" name="Rectangle 1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499E898-05CB-F62C-011C-FAC9AF7E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08" y="942544"/>
            <a:ext cx="5925356" cy="39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A20837-8580-BEBB-C32E-A10B4A9C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30420"/>
            <a:ext cx="5959591" cy="228160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48DE2340-E83E-E669-B990-9C59102E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" y="2469445"/>
            <a:ext cx="12093222" cy="41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4331310-2661-28A0-5B8A-9D1DCF9A4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8" r="1387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D3416A-D115-661A-DA0E-7B946D2A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3"/>
              </a:rPr>
              <a:t>https://www.kpetro.or.kr/lay1/S1T602C603/contents.do</a:t>
            </a:r>
            <a:r>
              <a:rPr lang="ko-KR" altLang="en-US" sz="2000" dirty="0">
                <a:ea typeface="+mn-lt"/>
                <a:cs typeface="+mn-lt"/>
                <a:hlinkClick r:id="rId3"/>
              </a:rPr>
              <a:t>에서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얻은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자료입니다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</a:p>
          <a:p>
            <a:endParaRPr lang="en-US" altLang="ko-K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81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7B81A0-36FB-8608-010B-4F02A548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3017483"/>
            <a:ext cx="12188236" cy="2967923"/>
          </a:xfrm>
          <a:prstGeom prst="rect">
            <a:avLst/>
          </a:prstGeom>
        </p:spPr>
      </p:pic>
      <p:pic>
        <p:nvPicPr>
          <p:cNvPr id="6" name="그림 6" descr="텍스트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BADDF424-1E06-62D6-9EA7-D42FC15D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41" y="1709"/>
            <a:ext cx="12216458" cy="25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FA0DD3B-59AB-64C8-310A-6A0D899E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1" r="14719" b="1"/>
          <a:stretch/>
        </p:blipFill>
        <p:spPr>
          <a:xfrm>
            <a:off x="1" y="10"/>
            <a:ext cx="9076976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C298C-7D0D-157D-1E6F-E543402C4336}"/>
              </a:ext>
            </a:extLst>
          </p:cNvPr>
          <p:cNvSpPr txBox="1"/>
          <p:nvPr/>
        </p:nvSpPr>
        <p:spPr>
          <a:xfrm>
            <a:off x="8289350" y="2284309"/>
            <a:ext cx="3822189" cy="11519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ea typeface="맑은 고딕"/>
              </a:rPr>
              <a:t>경기권과 경상권에 </a:t>
            </a:r>
            <a:r>
              <a:rPr lang="en-US" altLang="ko-KR" sz="2400" dirty="0">
                <a:ea typeface="맑은 고딕"/>
              </a:rPr>
              <a:t>40</a:t>
            </a:r>
            <a:r>
              <a:rPr lang="ko-KR" altLang="en-US" sz="2400" dirty="0">
                <a:ea typeface="맑은 고딕"/>
              </a:rPr>
              <a:t>퍼센트 이상이 설치되어 있음</a:t>
            </a:r>
            <a:endParaRPr lang="ko-KR" altLang="en-US" sz="2400" dirty="0">
              <a:ea typeface="맑은 고딕" panose="020B0503020000020004" pitchFamily="34" charset="-127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95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기계학습 3조 </vt:lpstr>
      <vt:lpstr>주제 </vt:lpstr>
      <vt:lpstr>기간 : 2025 ~ 2050 간격 : 5년  평균 주유기 개수 : 8개 내연기관 자동차의 충전 시간 : 약 5분 전기차 평균 충전 시간 : 약 200분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예측 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651</cp:revision>
  <dcterms:created xsi:type="dcterms:W3CDTF">2022-11-27T10:17:28Z</dcterms:created>
  <dcterms:modified xsi:type="dcterms:W3CDTF">2022-11-30T13:30:46Z</dcterms:modified>
</cp:coreProperties>
</file>