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8" r:id="rId22"/>
    <p:sldId id="276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2"/>
    <a:srgbClr val="FFCB77"/>
    <a:srgbClr val="888888"/>
    <a:srgbClr val="BABABA"/>
    <a:srgbClr val="FFFFFF"/>
    <a:srgbClr val="70C1B3"/>
    <a:srgbClr val="247BA0"/>
    <a:srgbClr val="FFE066"/>
    <a:srgbClr val="F25F5C"/>
    <a:srgbClr val="505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19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F0F90-CAE0-433F-85DC-B99BD3175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2D43DB-8BFB-4EC9-B663-385C1F6B9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B5CFBD-51B7-4355-84D2-785B31E2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84D-69A8-4850-B623-ECE5CD9B1DD5}" type="datetimeFigureOut">
              <a:rPr lang="es-PE" smtClean="0"/>
              <a:t>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AE5461-9512-4285-BE9A-191A49D7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B73CF5-8EF6-4222-8F09-14985536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FF4A-D263-4998-9F99-27BF5867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721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1EA8C-30E0-4E02-8987-2A4548F1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26D37B-B6F5-44A3-A0F8-FA989EAB8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7FDCA3-F14E-41AD-AB01-F596DB22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84D-69A8-4850-B623-ECE5CD9B1DD5}" type="datetimeFigureOut">
              <a:rPr lang="es-PE" smtClean="0"/>
              <a:t>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DC4094-BFD5-43A9-9414-6F46D510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62C1C-3CF9-42B9-8B03-20FC19F7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FF4A-D263-4998-9F99-27BF5867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139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AADEEF-1496-4535-AAE4-E2028AF0C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38AD7C-E1D3-41B9-9588-BBC2E718B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EE9F6-7DC4-4109-AA1C-D0ED8319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84D-69A8-4850-B623-ECE5CD9B1DD5}" type="datetimeFigureOut">
              <a:rPr lang="es-PE" smtClean="0"/>
              <a:t>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C6AC6-3A58-4225-928A-A647D817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B99F7-0D1C-4E90-9494-5151601C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FF4A-D263-4998-9F99-27BF5867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142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045A9-E66B-498C-B49B-9CCD4D2D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E790E-5EA9-4BE7-BA3C-8B727E17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ED68CB-796A-4DD2-9046-25ED03D4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84D-69A8-4850-B623-ECE5CD9B1DD5}" type="datetimeFigureOut">
              <a:rPr lang="es-PE" smtClean="0"/>
              <a:t>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BBBE2C-A5F9-4DBE-9631-363FBFAC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41243E-0362-433B-9018-269240E4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FF4A-D263-4998-9F99-27BF5867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385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2D086-607C-4C21-AFD4-058BDE78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6E4B93-C74D-472C-AADF-2B99D980B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59C91-1CD4-413D-9132-D00844A5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84D-69A8-4850-B623-ECE5CD9B1DD5}" type="datetimeFigureOut">
              <a:rPr lang="es-PE" smtClean="0"/>
              <a:t>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82807B-9FB0-4181-B47F-F4DA1A9A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E7AEF-71A9-4956-8E43-85EE579B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FF4A-D263-4998-9F99-27BF5867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779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9EDBE-E0E1-467B-8687-F48B80E5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0E5E0-56B1-439B-9AD6-B800C0BD4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043BBF-069F-4C2A-BFAD-74315FEE1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48D9B4-44AD-45B0-B01E-4008AEEA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84D-69A8-4850-B623-ECE5CD9B1DD5}" type="datetimeFigureOut">
              <a:rPr lang="es-PE" smtClean="0"/>
              <a:t>9/04/2021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A43FEB-FCDE-40B7-86FF-7D504BDF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7D5EA8-6A8A-491B-A2A3-98A2A83A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FF4A-D263-4998-9F99-27BF5867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121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81173-6541-46BE-83F8-3181FF9A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5AFFCC-B489-49E9-AAE1-CEC0BE1A2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11D35F-D52D-4D42-89F5-42F7D5CA3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5A3B37-538E-4AEE-AD40-AB62E5E5F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D46AB7-2B08-461B-8111-16D55390C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B9D8AF-3ED3-481E-8787-4EF17D6A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84D-69A8-4850-B623-ECE5CD9B1DD5}" type="datetimeFigureOut">
              <a:rPr lang="es-PE" smtClean="0"/>
              <a:t>9/04/2021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D9ADED-6342-419D-8A4E-E5BD1A53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DB70B9-3091-40F0-B53F-D1275F7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FF4A-D263-4998-9F99-27BF5867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79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80D75-AA07-46B1-9866-688F89E8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556778-213A-40B0-A6D3-E1153845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84D-69A8-4850-B623-ECE5CD9B1DD5}" type="datetimeFigureOut">
              <a:rPr lang="es-PE" smtClean="0"/>
              <a:t>9/04/2021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9465FB-3595-4D0D-8424-D743958F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020F99-8C63-4148-B44D-416606B7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FF4A-D263-4998-9F99-27BF5867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57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5AE7B6-6A33-40F5-BBC9-84457E28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84D-69A8-4850-B623-ECE5CD9B1DD5}" type="datetimeFigureOut">
              <a:rPr lang="es-PE" smtClean="0"/>
              <a:t>9/04/2021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DD68F2-4D80-466F-958D-6B566640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81C82C-1305-4689-89EE-27669F33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FF4A-D263-4998-9F99-27BF5867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756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FE121-D5DE-4B66-88D9-222CFCC1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850271-0BB7-42DC-82FC-0A5F8C1C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D61FF-9706-4594-8FE2-C49B7BBD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FC4F20-FF8A-436E-9190-0BD2D50C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84D-69A8-4850-B623-ECE5CD9B1DD5}" type="datetimeFigureOut">
              <a:rPr lang="es-PE" smtClean="0"/>
              <a:t>9/04/2021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2C6F75-E2EF-4B8D-B312-FE31BD4F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A59E2C-C333-451D-A402-7DF7A411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FF4A-D263-4998-9F99-27BF5867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87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C0E1F-3900-4173-8605-67FF918B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2F7BCC-CFC5-487E-8C69-7C0810259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93D2B8-0880-4F3A-A267-A0B771BA9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18D648-8223-438E-BD8B-6CC26CFE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84D-69A8-4850-B623-ECE5CD9B1DD5}" type="datetimeFigureOut">
              <a:rPr lang="es-PE" smtClean="0"/>
              <a:t>9/04/2021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F3FC57-AD4A-4EA3-A6EA-B7109F9B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EF4EC6-3769-4592-A2EF-71B8FB2C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FF4A-D263-4998-9F99-27BF5867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632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EF062B-879E-4574-980F-944B31C4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4671D-90E3-4409-9E69-9B819386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F8DB4E-25CF-499F-AD86-8C27CBBA8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E84D-69A8-4850-B623-ECE5CD9B1DD5}" type="datetimeFigureOut">
              <a:rPr lang="es-PE" smtClean="0"/>
              <a:t>9/04/2021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5D041-00D8-4946-A559-354347F7C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2F7C0-A403-4454-91FA-FBD76669D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FF4A-D263-4998-9F99-27BF5867F9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315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hyperlink" Target="https://github.com/MrKath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www.google.com/imgres?imgurl=https%3A%2F%2Flogodownload.org%2Fwp-content%2Fuploads%2F2018%2F03%2Fgmail-logo-2-1.png&amp;imgrefurl=https%3A%2F%2Fes.logodownload.org%2Fgmail-logo%2F&amp;tbnid=KkjO_osoen0U4M&amp;vet=12ahUKEwjb_r6ThurvAhW9bDABHYSBDH4QMygBegUIARCxAQ..i&amp;docid=l0MXC-9NkYL_hM&amp;w=1440&amp;h=1080&amp;q=gmail%20png&amp;safe=active&amp;client=firefox-b-d&amp;ved=2ahUKEwjb_r6ThurvAhW9bDABHYSBDH4QMygBegUIARCxAQ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hyperlink" Target="https://github.com/MrKath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www.google.com/imgres?imgurl=https%3A%2F%2Flogodownload.org%2Fwp-content%2Fuploads%2F2018%2F03%2Fgmail-logo-2-1.png&amp;imgrefurl=https%3A%2F%2Fes.logodownload.org%2Fgmail-logo%2F&amp;tbnid=KkjO_osoen0U4M&amp;vet=12ahUKEwjb_r6ThurvAhW9bDABHYSBDH4QMygBegUIARCxAQ..i&amp;docid=l0MXC-9NkYL_hM&amp;w=1440&amp;h=1080&amp;q=gmail%20png&amp;safe=active&amp;client=firefox-b-d&amp;ved=2ahUKEwjb_r6ThurvAhW9bDABHYSBDH4QMygBegUIARCxAQ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pseint.sourceforge.net/?page=descargas.php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B69DEA7D-4F86-4C63-87D5-2D6500AE0C50}"/>
              </a:ext>
            </a:extLst>
          </p:cNvPr>
          <p:cNvSpPr/>
          <p:nvPr/>
        </p:nvSpPr>
        <p:spPr>
          <a:xfrm rot="10800000">
            <a:off x="0" y="-9837404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A7358E3-BDA6-4EF4-ACEC-4889C7CFE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30" name="Elipse 29">
            <a:extLst>
              <a:ext uri="{FF2B5EF4-FFF2-40B4-BE49-F238E27FC236}">
                <a16:creationId xmlns:a16="http://schemas.microsoft.com/office/drawing/2014/main" id="{748FB3FD-6543-4334-8302-B66A40AEAC47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DC07EB-E529-4890-AFB6-64F3D68567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59C20923-02DD-42FD-A111-B458765379E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2" y="356975"/>
            <a:ext cx="615536" cy="615536"/>
          </a:xfrm>
          <a:prstGeom prst="rect">
            <a:avLst/>
          </a:prstGeom>
        </p:spPr>
      </p:pic>
      <p:sp>
        <p:nvSpPr>
          <p:cNvPr id="40" name="Elipse 39">
            <a:extLst>
              <a:ext uri="{FF2B5EF4-FFF2-40B4-BE49-F238E27FC236}">
                <a16:creationId xmlns:a16="http://schemas.microsoft.com/office/drawing/2014/main" id="{4D5C042E-610A-4B06-9456-79BF39E46430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4327849-F7AA-4A2C-9313-4A98B61552FA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8136A08E-678C-4FE8-98EA-F910B54BB026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4113F77-586F-48FA-8E7B-3B524D211431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5C3C6ADD-7123-4769-B636-45AF1B68EC6E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11E4B68-3C17-4317-8D5B-A93CB7EA4B24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A8A8829E-6A9B-4E59-8467-DA2E3228929F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F37ED83-FB29-4C13-AF83-B7B7C3310A0E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660389A-37EA-46E1-842B-71C36322B26A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8A267DE-BA02-4837-BFAE-2B603053EE0F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988D6805-9C7D-41B3-B9A0-BECE5B9EEE4E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28D99E2C-3C6F-491E-9E29-0770B4260B0E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2A20534E-C114-4D01-9539-FB0ABE64DB3E}"/>
              </a:ext>
            </a:extLst>
          </p:cNvPr>
          <p:cNvGrpSpPr/>
          <p:nvPr/>
        </p:nvGrpSpPr>
        <p:grpSpPr>
          <a:xfrm>
            <a:off x="1084601" y="373395"/>
            <a:ext cx="828000" cy="828000"/>
            <a:chOff x="1523569" y="270312"/>
            <a:chExt cx="828000" cy="828000"/>
          </a:xfrm>
        </p:grpSpPr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D37849A5-48F0-4DE3-87F8-786ECD687A40}"/>
                </a:ext>
              </a:extLst>
            </p:cNvPr>
            <p:cNvSpPr/>
            <p:nvPr/>
          </p:nvSpPr>
          <p:spPr>
            <a:xfrm>
              <a:off x="1523569" y="27031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77" name="Imagen 76">
              <a:extLst>
                <a:ext uri="{FF2B5EF4-FFF2-40B4-BE49-F238E27FC236}">
                  <a16:creationId xmlns:a16="http://schemas.microsoft.com/office/drawing/2014/main" id="{DDE15945-7640-43CE-B802-420D1391C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800" y="363633"/>
              <a:ext cx="615536" cy="615536"/>
            </a:xfrm>
            <a:prstGeom prst="rect">
              <a:avLst/>
            </a:prstGeom>
          </p:spPr>
        </p:pic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2A03AD6-9447-4BA6-9787-D1675CCFE498}"/>
              </a:ext>
            </a:extLst>
          </p:cNvPr>
          <p:cNvSpPr txBox="1"/>
          <p:nvPr/>
        </p:nvSpPr>
        <p:spPr>
          <a:xfrm>
            <a:off x="1806368" y="1079462"/>
            <a:ext cx="1726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1" dirty="0">
                <a:solidFill>
                  <a:srgbClr val="FF0000"/>
                </a:solidFill>
              </a:rPr>
              <a:t>Profesor: </a:t>
            </a:r>
            <a:endParaRPr lang="es-PE" sz="3000" b="1" dirty="0">
              <a:solidFill>
                <a:srgbClr val="FF0000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F9808CEB-86DE-4D35-A646-58DACE396347}"/>
              </a:ext>
            </a:extLst>
          </p:cNvPr>
          <p:cNvSpPr txBox="1"/>
          <p:nvPr/>
        </p:nvSpPr>
        <p:spPr>
          <a:xfrm>
            <a:off x="4614850" y="1545899"/>
            <a:ext cx="2807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Adair José Arteaga Uribe</a:t>
            </a:r>
            <a:endParaRPr lang="es-PE" sz="2000" b="1" dirty="0">
              <a:solidFill>
                <a:schemeClr val="bg1"/>
              </a:solidFill>
            </a:endParaRPr>
          </a:p>
        </p:txBody>
      </p:sp>
      <p:pic>
        <p:nvPicPr>
          <p:cNvPr id="81" name="Imagen 80">
            <a:extLst>
              <a:ext uri="{FF2B5EF4-FFF2-40B4-BE49-F238E27FC236}">
                <a16:creationId xmlns:a16="http://schemas.microsoft.com/office/drawing/2014/main" id="{5C835988-7ABD-478A-ACA8-0C2F10EB56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109" b="87516" l="20250" r="75667">
                        <a14:foregroundMark x1="32917" y1="46192" x2="65833" y2="46192"/>
                        <a14:foregroundMark x1="50000" y1="27216" x2="48417" y2="78277"/>
                        <a14:foregroundMark x1="36500" y1="75905" x2="67833" y2="46192"/>
                        <a14:foregroundMark x1="29417" y1="59301" x2="57917" y2="81273"/>
                        <a14:foregroundMark x1="42083" y1="80025" x2="43667" y2="27216"/>
                        <a14:foregroundMark x1="70583" y1="64045" x2="52000" y2="30712"/>
                        <a14:foregroundMark x1="60667" y1="77029" x2="42500" y2="78277"/>
                        <a14:foregroundMark x1="42833" y1="81773" x2="57167" y2="81773"/>
                        <a14:foregroundMark x1="42667" y1="82522" x2="56917" y2="82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59" t="13903" r="26108" b="13471"/>
          <a:stretch/>
        </p:blipFill>
        <p:spPr>
          <a:xfrm>
            <a:off x="1918207" y="6326003"/>
            <a:ext cx="403894" cy="407644"/>
          </a:xfrm>
          <a:prstGeom prst="rect">
            <a:avLst/>
          </a:prstGeom>
        </p:spPr>
      </p:pic>
      <p:sp>
        <p:nvSpPr>
          <p:cNvPr id="84" name="CuadroTexto 83">
            <a:extLst>
              <a:ext uri="{FF2B5EF4-FFF2-40B4-BE49-F238E27FC236}">
                <a16:creationId xmlns:a16="http://schemas.microsoft.com/office/drawing/2014/main" id="{0B021855-2987-4510-9DB7-52DEB7EDCEB6}"/>
              </a:ext>
            </a:extLst>
          </p:cNvPr>
          <p:cNvSpPr txBox="1"/>
          <p:nvPr/>
        </p:nvSpPr>
        <p:spPr>
          <a:xfrm>
            <a:off x="1806368" y="2110241"/>
            <a:ext cx="12796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1" dirty="0">
                <a:solidFill>
                  <a:srgbClr val="FF0000"/>
                </a:solidFill>
              </a:rPr>
              <a:t>Curso: </a:t>
            </a:r>
            <a:endParaRPr lang="es-PE" sz="3000" b="1" dirty="0">
              <a:solidFill>
                <a:srgbClr val="FF0000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83ABFCB-461E-48D3-889A-5181F0C035D1}"/>
              </a:ext>
            </a:extLst>
          </p:cNvPr>
          <p:cNvSpPr txBox="1"/>
          <p:nvPr/>
        </p:nvSpPr>
        <p:spPr>
          <a:xfrm>
            <a:off x="4614850" y="2431477"/>
            <a:ext cx="3877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Fundamentos de la programación I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AAD23FE-27EF-4E0A-BDB4-98186A6F7D92}"/>
              </a:ext>
            </a:extLst>
          </p:cNvPr>
          <p:cNvSpPr txBox="1"/>
          <p:nvPr/>
        </p:nvSpPr>
        <p:spPr>
          <a:xfrm>
            <a:off x="1806368" y="3141020"/>
            <a:ext cx="20681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1" dirty="0">
                <a:solidFill>
                  <a:srgbClr val="FF0000"/>
                </a:solidFill>
              </a:rPr>
              <a:t>Ocupación: </a:t>
            </a:r>
            <a:endParaRPr lang="es-PE" sz="3000" b="1" dirty="0">
              <a:solidFill>
                <a:srgbClr val="FF0000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298533E-8FEE-48EF-9524-4106F123FF4F}"/>
              </a:ext>
            </a:extLst>
          </p:cNvPr>
          <p:cNvSpPr txBox="1"/>
          <p:nvPr/>
        </p:nvSpPr>
        <p:spPr>
          <a:xfrm>
            <a:off x="4614850" y="3317055"/>
            <a:ext cx="3374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Analista de Ciberseguridad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E4F2EB1-6125-4554-B5F2-1AAE32ED67EB}"/>
              </a:ext>
            </a:extLst>
          </p:cNvPr>
          <p:cNvSpPr txBox="1"/>
          <p:nvPr/>
        </p:nvSpPr>
        <p:spPr>
          <a:xfrm>
            <a:off x="1806368" y="4171799"/>
            <a:ext cx="27183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1" dirty="0">
                <a:solidFill>
                  <a:srgbClr val="FF0000"/>
                </a:solidFill>
              </a:rPr>
              <a:t>Certificaciones: </a:t>
            </a:r>
            <a:endParaRPr lang="es-PE" sz="3000" b="1" dirty="0">
              <a:solidFill>
                <a:srgbClr val="FF0000"/>
              </a:solidFill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47AA0D3E-E3DD-46C1-832E-80E1433254CE}"/>
              </a:ext>
            </a:extLst>
          </p:cNvPr>
          <p:cNvSpPr txBox="1"/>
          <p:nvPr/>
        </p:nvSpPr>
        <p:spPr>
          <a:xfrm>
            <a:off x="4614850" y="4510409"/>
            <a:ext cx="750282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00" b="1" dirty="0">
                <a:solidFill>
                  <a:schemeClr val="bg1"/>
                </a:solidFill>
              </a:rPr>
              <a:t>CPTE – </a:t>
            </a:r>
            <a:r>
              <a:rPr lang="es-ES" sz="1900" b="1" dirty="0" err="1">
                <a:solidFill>
                  <a:schemeClr val="bg1"/>
                </a:solidFill>
              </a:rPr>
              <a:t>Certified</a:t>
            </a:r>
            <a:r>
              <a:rPr lang="es-ES" sz="1900" b="1" dirty="0">
                <a:solidFill>
                  <a:schemeClr val="bg1"/>
                </a:solidFill>
              </a:rPr>
              <a:t> </a:t>
            </a:r>
            <a:r>
              <a:rPr lang="es-ES" sz="1900" b="1" dirty="0" err="1">
                <a:solidFill>
                  <a:schemeClr val="bg1"/>
                </a:solidFill>
              </a:rPr>
              <a:t>Penetration</a:t>
            </a:r>
            <a:r>
              <a:rPr lang="es-ES" sz="1900" b="1" dirty="0">
                <a:solidFill>
                  <a:schemeClr val="bg1"/>
                </a:solidFill>
              </a:rPr>
              <a:t> </a:t>
            </a:r>
            <a:r>
              <a:rPr lang="es-ES" sz="1900" b="1" dirty="0" err="1">
                <a:solidFill>
                  <a:schemeClr val="bg1"/>
                </a:solidFill>
              </a:rPr>
              <a:t>Testing</a:t>
            </a:r>
            <a:r>
              <a:rPr lang="es-ES" sz="1900" b="1" dirty="0">
                <a:solidFill>
                  <a:schemeClr val="bg1"/>
                </a:solidFill>
              </a:rPr>
              <a:t> </a:t>
            </a:r>
            <a:r>
              <a:rPr lang="es-ES" sz="1900" b="1" dirty="0" err="1">
                <a:solidFill>
                  <a:schemeClr val="bg1"/>
                </a:solidFill>
              </a:rPr>
              <a:t>Engineer</a:t>
            </a:r>
            <a:endParaRPr lang="es-ES" sz="19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00" b="1" dirty="0" err="1">
                <a:solidFill>
                  <a:schemeClr val="bg1"/>
                </a:solidFill>
              </a:rPr>
              <a:t>CertiProf</a:t>
            </a:r>
            <a:r>
              <a:rPr lang="es-ES" sz="1900" b="1" dirty="0">
                <a:solidFill>
                  <a:schemeClr val="bg1"/>
                </a:solidFill>
              </a:rPr>
              <a:t> - </a:t>
            </a:r>
            <a:r>
              <a:rPr lang="es-ES" sz="1900" b="1" dirty="0" err="1">
                <a:solidFill>
                  <a:schemeClr val="bg1"/>
                </a:solidFill>
              </a:rPr>
              <a:t>Cyber</a:t>
            </a:r>
            <a:r>
              <a:rPr lang="es-ES" sz="1900" b="1" dirty="0">
                <a:solidFill>
                  <a:schemeClr val="bg1"/>
                </a:solidFill>
              </a:rPr>
              <a:t> Security </a:t>
            </a:r>
            <a:r>
              <a:rPr lang="es-ES" sz="1900" b="1" dirty="0" err="1">
                <a:solidFill>
                  <a:schemeClr val="bg1"/>
                </a:solidFill>
              </a:rPr>
              <a:t>Foundation</a:t>
            </a:r>
            <a:r>
              <a:rPr lang="es-ES" sz="1900" b="1" dirty="0">
                <a:solidFill>
                  <a:schemeClr val="bg1"/>
                </a:solidFill>
              </a:rPr>
              <a:t> Professional </a:t>
            </a:r>
            <a:r>
              <a:rPr lang="es-ES" sz="1900" b="1" dirty="0" err="1">
                <a:solidFill>
                  <a:schemeClr val="bg1"/>
                </a:solidFill>
              </a:rPr>
              <a:t>Certificate</a:t>
            </a:r>
            <a:r>
              <a:rPr lang="es-ES" sz="1900" b="1" dirty="0">
                <a:solidFill>
                  <a:schemeClr val="bg1"/>
                </a:solidFill>
              </a:rPr>
              <a:t> (CSFPC)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00" b="1" dirty="0">
                <a:solidFill>
                  <a:schemeClr val="bg1"/>
                </a:solidFill>
              </a:rPr>
              <a:t>Sophos EDR </a:t>
            </a:r>
            <a:r>
              <a:rPr lang="es-ES" sz="1900" b="1" dirty="0" err="1">
                <a:solidFill>
                  <a:schemeClr val="bg1"/>
                </a:solidFill>
              </a:rPr>
              <a:t>Certified</a:t>
            </a:r>
            <a:r>
              <a:rPr lang="es-ES" sz="1900" b="1" dirty="0">
                <a:solidFill>
                  <a:schemeClr val="bg1"/>
                </a:solidFill>
              </a:rPr>
              <a:t> </a:t>
            </a:r>
            <a:r>
              <a:rPr lang="es-ES" sz="1900" b="1" dirty="0" err="1">
                <a:solidFill>
                  <a:schemeClr val="bg1"/>
                </a:solidFill>
              </a:rPr>
              <a:t>Admin</a:t>
            </a:r>
            <a:endParaRPr lang="es-PE" sz="24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Gmail Logo - PNG y Vector">
            <a:hlinkClick r:id="rId9"/>
            <a:extLst>
              <a:ext uri="{FF2B5EF4-FFF2-40B4-BE49-F238E27FC236}">
                <a16:creationId xmlns:a16="http://schemas.microsoft.com/office/drawing/2014/main" id="{A91E5C2A-C5D0-48ED-9483-0CFE4E4F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8108" y1="18041" x2="7336" y2="91753"/>
                        <a14:foregroundMark x1="7336" y1="25258" x2="47490" y2="57216"/>
                        <a14:foregroundMark x1="44788" y1="58763" x2="90734" y2="17010"/>
                        <a14:foregroundMark x1="89961" y1="89175" x2="88803" y2="21649"/>
                        <a14:foregroundMark x1="7336" y1="7216" x2="25483" y2="39175"/>
                        <a14:foregroundMark x1="16216" y1="95361" x2="16216" y2="13402"/>
                        <a14:foregroundMark x1="20077" y1="96392" x2="1544" y2="72165"/>
                        <a14:foregroundMark x1="1931" y1="92268" x2="14672" y2="95876"/>
                        <a14:foregroundMark x1="4247" y1="96392" x2="12741" y2="58763"/>
                        <a14:foregroundMark x1="18533" y1="65464" x2="20849" y2="98454"/>
                        <a14:foregroundMark x1="18147" y1="83505" x2="20849" y2="29897"/>
                        <a14:foregroundMark x1="3089" y1="13402" x2="20077" y2="12371"/>
                        <a14:foregroundMark x1="29344" y1="29897" x2="15444" y2="11340"/>
                        <a14:foregroundMark x1="10425" y1="73711" x2="12741" y2="21649"/>
                        <a14:foregroundMark x1="13514" y1="96392" x2="1931" y2="7216"/>
                        <a14:foregroundMark x1="11583" y1="3608" x2="2703" y2="92784"/>
                        <a14:foregroundMark x1="2703" y1="86598" x2="3089" y2="25258"/>
                        <a14:foregroundMark x1="80695" y1="96907" x2="88803" y2="53093"/>
                        <a14:foregroundMark x1="88803" y1="56186" x2="86100" y2="95876"/>
                        <a14:foregroundMark x1="84556" y1="75258" x2="84556" y2="75258"/>
                        <a14:foregroundMark x1="84556" y1="75258" x2="84556" y2="75258"/>
                        <a14:foregroundMark x1="84556" y1="74227" x2="84556" y2="74227"/>
                        <a14:foregroundMark x1="84556" y1="74227" x2="81081" y2="54124"/>
                        <a14:foregroundMark x1="81081" y1="57216" x2="84556" y2="25258"/>
                        <a14:foregroundMark x1="39768" y1="40722" x2="14672" y2="5155"/>
                        <a14:foregroundMark x1="98069" y1="95876" x2="76062" y2="17010"/>
                        <a14:foregroundMark x1="77992" y1="96907" x2="96139" y2="96907"/>
                        <a14:foregroundMark x1="94208" y1="93299" x2="96139" y2="67526"/>
                        <a14:foregroundMark x1="79151" y1="8763" x2="97683" y2="28351"/>
                        <a14:foregroundMark x1="81467" y1="96907" x2="77992" y2="31959"/>
                        <a14:foregroundMark x1="90347" y1="92268" x2="95753" y2="27835"/>
                        <a14:foregroundMark x1="75676" y1="13918" x2="98456" y2="37113"/>
                        <a14:foregroundMark x1="68340" y1="27835" x2="87259" y2="4124"/>
                        <a14:foregroundMark x1="70656" y1="48969" x2="94208" y2="6701"/>
                        <a14:foregroundMark x1="96139" y1="23711" x2="85714" y2="3608"/>
                        <a14:foregroundMark x1="96911" y1="17010" x2="94981" y2="6701"/>
                        <a14:foregroundMark x1="88417" y1="16495" x2="89961" y2="1031"/>
                        <a14:foregroundMark x1="80695" y1="40722" x2="98069" y2="57732"/>
                        <a14:foregroundMark x1="81081" y1="36598" x2="99614" y2="49485"/>
                        <a14:foregroundMark x1="89575" y1="66495" x2="99614" y2="77320"/>
                        <a14:foregroundMark x1="87645" y1="78351" x2="99228" y2="60825"/>
                        <a14:foregroundMark x1="90347" y1="11856" x2="99228" y2="211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74" y="6356561"/>
            <a:ext cx="518130" cy="38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>
            <a:extLst>
              <a:ext uri="{FF2B5EF4-FFF2-40B4-BE49-F238E27FC236}">
                <a16:creationId xmlns:a16="http://schemas.microsoft.com/office/drawing/2014/main" id="{ABDCC526-078A-4BF6-BD2A-BE801443AB2B}"/>
              </a:ext>
            </a:extLst>
          </p:cNvPr>
          <p:cNvSpPr txBox="1"/>
          <p:nvPr/>
        </p:nvSpPr>
        <p:spPr>
          <a:xfrm>
            <a:off x="2338258" y="6345049"/>
            <a:ext cx="1483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hlinkClick r:id="rId12"/>
              </a:rPr>
              <a:t>@MrKathad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AB27047-C00F-4CFE-96A3-AEB1DD61769D}"/>
              </a:ext>
            </a:extLst>
          </p:cNvPr>
          <p:cNvSpPr txBox="1"/>
          <p:nvPr/>
        </p:nvSpPr>
        <p:spPr>
          <a:xfrm>
            <a:off x="5186372" y="6333537"/>
            <a:ext cx="321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adair.arteaga@enhacke.com</a:t>
            </a:r>
            <a:endParaRPr lang="es-P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3179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C8A843C-5D5F-4013-A5EA-F6FCB84C7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37D0EBD-399E-477E-AAF6-F7BC61B4582D}"/>
              </a:ext>
            </a:extLst>
          </p:cNvPr>
          <p:cNvSpPr/>
          <p:nvPr/>
        </p:nvSpPr>
        <p:spPr>
          <a:xfrm rot="10800000">
            <a:off x="0" y="-581693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45399A7-E0E6-4676-A8E5-39DA6346F9CF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68A64F5-FA78-4D11-9DF3-B9A6978B41E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66E311E3-383E-477F-BD7D-0AF0158AB8A4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C45E19D-89F8-4F5C-AEDD-DFFFB24C7F77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1BB23C0-8717-4DB6-A3C0-74D56E0064D7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6A14243-4B18-489C-9338-4D00D9341E0D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FD09E762-C7C7-4ABD-AF2B-5ACC72A7177F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DF6220E-543A-4778-B449-8EBD1D96F5A1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9672570-0B6B-46A3-BABC-A64427E582AC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10FE6AC-670E-47D9-9C99-A4CE121F972E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A181545-2B3F-4352-B23B-D8C88F2EB8F6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07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35B0DFD-F7E0-4EB8-A3A2-88D8AFFD0DB9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99914FE-5365-42C2-8288-49263F814CE3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09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4D87B9F-0914-486F-93A7-87D2815C8D37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06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3A602C10-4115-4B4B-99D3-851CA79D1F80}"/>
              </a:ext>
            </a:extLst>
          </p:cNvPr>
          <p:cNvGrpSpPr/>
          <p:nvPr/>
        </p:nvGrpSpPr>
        <p:grpSpPr>
          <a:xfrm>
            <a:off x="1048798" y="4377069"/>
            <a:ext cx="899605" cy="828000"/>
            <a:chOff x="-732319" y="4529469"/>
            <a:chExt cx="899605" cy="828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887A5D5-C7A7-4C03-A5B1-0C7EAFFD0496}"/>
                </a:ext>
              </a:extLst>
            </p:cNvPr>
            <p:cNvSpPr/>
            <p:nvPr/>
          </p:nvSpPr>
          <p:spPr>
            <a:xfrm>
              <a:off x="-700569" y="452946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31B20289-9D5F-4516-92B9-1C1E5B48EB3E}"/>
                </a:ext>
              </a:extLst>
            </p:cNvPr>
            <p:cNvSpPr txBox="1"/>
            <p:nvPr/>
          </p:nvSpPr>
          <p:spPr>
            <a:xfrm>
              <a:off x="-732319" y="4662809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08</a:t>
              </a:r>
            </a:p>
          </p:txBody>
        </p:sp>
      </p:grp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E3AF503-62C6-4A26-82A8-88F43A7D27B2}"/>
              </a:ext>
            </a:extLst>
          </p:cNvPr>
          <p:cNvSpPr txBox="1"/>
          <p:nvPr/>
        </p:nvSpPr>
        <p:spPr>
          <a:xfrm>
            <a:off x="74326" y="49760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05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22987E6-48E5-4823-92C5-2F481E1979B6}"/>
              </a:ext>
            </a:extLst>
          </p:cNvPr>
          <p:cNvSpPr txBox="1"/>
          <p:nvPr/>
        </p:nvSpPr>
        <p:spPr>
          <a:xfrm>
            <a:off x="1948403" y="3167390"/>
            <a:ext cx="3169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EXAMEN PARCIAL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308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B2C1E0B-1EB7-4C85-9DD0-FE5BE87C1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AEF5500A-8BCA-4FAB-ADEE-F19D95F3D51D}"/>
              </a:ext>
            </a:extLst>
          </p:cNvPr>
          <p:cNvSpPr/>
          <p:nvPr/>
        </p:nvSpPr>
        <p:spPr>
          <a:xfrm rot="10800000">
            <a:off x="0" y="-4525167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65B691E-D52E-4BAF-A5D5-3AF4B1915850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0061B47-0405-4C2B-BCF5-F2763957A9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E56F178A-C49A-41B2-B96D-731DAB7E2FC7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CC1FAFA-FC0D-4E88-9CEE-7B087A1277CA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C44FB18-BC86-458B-899C-39AE62E701DD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162E089-BB42-4E2D-903D-D7251970D18D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A2A24F8-C802-4D22-99F7-B983BF4636FA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5AD5850-4C7B-4A16-AE14-6A6FB3C5921A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3D70138-F678-4C5A-860B-61EAA6CCFA2E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9A2A065-BC60-480F-B7A1-1B49E97FB8A1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94732AF-C44B-41D7-8DE6-07F8B1110DF9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07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0611738-F1C1-4649-B619-FD2D5008FB09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1500" b="1">
                <a:solidFill>
                  <a:srgbClr val="727272"/>
                </a:solidFill>
              </a:defRPr>
            </a:lvl1pPr>
          </a:lstStyle>
          <a:p>
            <a:r>
              <a:rPr lang="es-ES" dirty="0"/>
              <a:t>SEMANA</a:t>
            </a:r>
          </a:p>
          <a:p>
            <a:r>
              <a:rPr lang="es-ES" dirty="0"/>
              <a:t>08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CE028D5-B341-4633-A0D0-3D41F7BB44C7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7D91170-CEB9-4B40-A84A-136A9AD3D4C6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06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C9D68402-4E62-4D4D-A4A4-8DDA69E4B506}"/>
              </a:ext>
            </a:extLst>
          </p:cNvPr>
          <p:cNvGrpSpPr/>
          <p:nvPr/>
        </p:nvGrpSpPr>
        <p:grpSpPr>
          <a:xfrm>
            <a:off x="1042031" y="5694392"/>
            <a:ext cx="899605" cy="828000"/>
            <a:chOff x="-732319" y="5805056"/>
            <a:chExt cx="899605" cy="828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13833C3-5DBE-4750-920E-EE5B5875ACAE}"/>
                </a:ext>
              </a:extLst>
            </p:cNvPr>
            <p:cNvSpPr/>
            <p:nvPr/>
          </p:nvSpPr>
          <p:spPr>
            <a:xfrm>
              <a:off x="-700569" y="580505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EC1FBE11-C811-4BF6-B2D4-8AFA4ACEEAB3}"/>
                </a:ext>
              </a:extLst>
            </p:cNvPr>
            <p:cNvSpPr txBox="1"/>
            <p:nvPr/>
          </p:nvSpPr>
          <p:spPr>
            <a:xfrm>
              <a:off x="-732319" y="5938396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09</a:t>
              </a:r>
            </a:p>
          </p:txBody>
        </p:sp>
      </p:grp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E94D8A1-5DB6-473F-B3DE-641F163ED06C}"/>
              </a:ext>
            </a:extLst>
          </p:cNvPr>
          <p:cNvSpPr txBox="1"/>
          <p:nvPr/>
        </p:nvSpPr>
        <p:spPr>
          <a:xfrm>
            <a:off x="74326" y="49760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05</a:t>
            </a: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81C39888-7E4E-4C58-AB2C-50EAD7D56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83" y="1111348"/>
            <a:ext cx="8225052" cy="46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259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B2C1E0B-1EB7-4C85-9DD0-FE5BE87C1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AEF5500A-8BCA-4FAB-ADEE-F19D95F3D51D}"/>
              </a:ext>
            </a:extLst>
          </p:cNvPr>
          <p:cNvSpPr/>
          <p:nvPr/>
        </p:nvSpPr>
        <p:spPr>
          <a:xfrm rot="10800000">
            <a:off x="0" y="-4525167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65B691E-D52E-4BAF-A5D5-3AF4B1915850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0061B47-0405-4C2B-BCF5-F2763957A9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E56F178A-C49A-41B2-B96D-731DAB7E2FC7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CC1FAFA-FC0D-4E88-9CEE-7B087A1277CA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C44FB18-BC86-458B-899C-39AE62E701DD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162E089-BB42-4E2D-903D-D7251970D18D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A2A24F8-C802-4D22-99F7-B983BF4636FA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5AD5850-4C7B-4A16-AE14-6A6FB3C5921A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3D70138-F678-4C5A-860B-61EAA6CCFA2E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9A2A065-BC60-480F-B7A1-1B49E97FB8A1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94732AF-C44B-41D7-8DE6-07F8B1110DF9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07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0611738-F1C1-4649-B619-FD2D5008FB09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1500" b="1">
                <a:solidFill>
                  <a:srgbClr val="727272"/>
                </a:solidFill>
              </a:defRPr>
            </a:lvl1pPr>
          </a:lstStyle>
          <a:p>
            <a:r>
              <a:rPr lang="es-ES" dirty="0"/>
              <a:t>SEMANA</a:t>
            </a:r>
          </a:p>
          <a:p>
            <a:r>
              <a:rPr lang="es-ES" dirty="0"/>
              <a:t>08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CE028D5-B341-4633-A0D0-3D41F7BB44C7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7D91170-CEB9-4B40-A84A-136A9AD3D4C6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06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C9D68402-4E62-4D4D-A4A4-8DDA69E4B506}"/>
              </a:ext>
            </a:extLst>
          </p:cNvPr>
          <p:cNvGrpSpPr/>
          <p:nvPr/>
        </p:nvGrpSpPr>
        <p:grpSpPr>
          <a:xfrm>
            <a:off x="1042031" y="5694392"/>
            <a:ext cx="899605" cy="828000"/>
            <a:chOff x="-732319" y="5805056"/>
            <a:chExt cx="899605" cy="828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13833C3-5DBE-4750-920E-EE5B5875ACAE}"/>
                </a:ext>
              </a:extLst>
            </p:cNvPr>
            <p:cNvSpPr/>
            <p:nvPr/>
          </p:nvSpPr>
          <p:spPr>
            <a:xfrm>
              <a:off x="-700569" y="580505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EC1FBE11-C811-4BF6-B2D4-8AFA4ACEEAB3}"/>
                </a:ext>
              </a:extLst>
            </p:cNvPr>
            <p:cNvSpPr txBox="1"/>
            <p:nvPr/>
          </p:nvSpPr>
          <p:spPr>
            <a:xfrm>
              <a:off x="-732319" y="5938396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09</a:t>
              </a:r>
            </a:p>
          </p:txBody>
        </p:sp>
      </p:grp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E94D8A1-5DB6-473F-B3DE-641F163ED06C}"/>
              </a:ext>
            </a:extLst>
          </p:cNvPr>
          <p:cNvSpPr txBox="1"/>
          <p:nvPr/>
        </p:nvSpPr>
        <p:spPr>
          <a:xfrm>
            <a:off x="74326" y="49760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05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F78D02D-18DF-46A4-9FD6-4B5C202A83EA}"/>
              </a:ext>
            </a:extLst>
          </p:cNvPr>
          <p:cNvSpPr txBox="1"/>
          <p:nvPr/>
        </p:nvSpPr>
        <p:spPr>
          <a:xfrm>
            <a:off x="1948403" y="1751618"/>
            <a:ext cx="10059677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Introducción a las listas en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Definición de estructura de datos dinámico que nos permite almacenar un conjunto</a:t>
            </a:r>
            <a:br>
              <a:rPr lang="es-ES" sz="2000" b="1" dirty="0">
                <a:solidFill>
                  <a:schemeClr val="bg1"/>
                </a:solidFill>
              </a:rPr>
            </a:br>
            <a:r>
              <a:rPr lang="es-ES" sz="2000" b="1" dirty="0">
                <a:solidFill>
                  <a:schemeClr val="bg1"/>
                </a:solidFill>
              </a:rPr>
              <a:t>de datos.</a:t>
            </a:r>
            <a:endParaRPr lang="es-ES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Listas unidimensionales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Definición de tipos de datos estructurados que está formado por una colección</a:t>
            </a:r>
            <a:br>
              <a:rPr lang="es-ES" sz="2000" b="1" dirty="0">
                <a:solidFill>
                  <a:schemeClr val="bg1"/>
                </a:solidFill>
              </a:rPr>
            </a:br>
            <a:r>
              <a:rPr lang="es-ES" sz="2000" b="1" dirty="0">
                <a:solidFill>
                  <a:schemeClr val="bg1"/>
                </a:solidFill>
              </a:rPr>
              <a:t>dinámica y ordenada.</a:t>
            </a:r>
            <a:endParaRPr lang="es-ES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Tratamiento de listas unidimensionales en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Entender y comprender el uso básico de listas unidimensionales en Python mediante </a:t>
            </a:r>
            <a:br>
              <a:rPr lang="es-PE" sz="2000" b="1" dirty="0">
                <a:solidFill>
                  <a:schemeClr val="bg1"/>
                </a:solidFill>
              </a:rPr>
            </a:br>
            <a:r>
              <a:rPr lang="es-PE" sz="2000" b="1" dirty="0">
                <a:solidFill>
                  <a:schemeClr val="bg1"/>
                </a:solidFill>
              </a:rPr>
              <a:t>la aplicación de ejercicios básicos.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8876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07A8264-F678-48DA-94DD-27DD8141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D8456CA5-AF2F-4E95-B4D3-D0D144337999}"/>
              </a:ext>
            </a:extLst>
          </p:cNvPr>
          <p:cNvSpPr/>
          <p:nvPr/>
        </p:nvSpPr>
        <p:spPr>
          <a:xfrm rot="10800000">
            <a:off x="0" y="-9837404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4B3100B-E28A-4D57-ADF1-FFCB30253CF7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52BD4463-3181-46FC-80F5-6BFCB75451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CFF95D64-9C0E-4229-A7D5-B0841225739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2" y="356975"/>
            <a:ext cx="615536" cy="615536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04A56E26-0C77-47F0-A408-15B017E829B3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D97C17-40E3-4149-86F1-A95CAF1E84CA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5E1078A-14E2-4D34-B697-862EA124F910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CD3EB15-B947-43FC-AACD-C7FD7BE3D6FB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1616565-D927-41A2-AD26-601688B4CD64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345A575-6BF6-4813-9899-8729B47609CA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B26B945-4D84-481C-A62D-3C1B662619D0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CF10F61-5845-4047-A047-59ADD4866535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4509BF5-4E76-40DB-B789-A3B0DA8DD31B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F93EA51-7771-4609-8BE4-E41E55C72911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13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E5724E-FB5B-49B9-A29B-D1CB118CC058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14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6A311AB-7C78-4ADF-AE14-92FA964A7DB8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11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86A79DC7-F298-40D9-BF00-12DADB7A567A}"/>
              </a:ext>
            </a:extLst>
          </p:cNvPr>
          <p:cNvGrpSpPr/>
          <p:nvPr/>
        </p:nvGrpSpPr>
        <p:grpSpPr>
          <a:xfrm>
            <a:off x="1044745" y="351685"/>
            <a:ext cx="899605" cy="828000"/>
            <a:chOff x="-728631" y="529744"/>
            <a:chExt cx="899605" cy="828000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DC8D55D-2CD6-4671-85C7-3F66429291B8}"/>
                </a:ext>
              </a:extLst>
            </p:cNvPr>
            <p:cNvSpPr/>
            <p:nvPr/>
          </p:nvSpPr>
          <p:spPr>
            <a:xfrm>
              <a:off x="-696881" y="52974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0B228FDB-9670-41E4-90B9-68C7ABD53783}"/>
                </a:ext>
              </a:extLst>
            </p:cNvPr>
            <p:cNvSpPr txBox="1"/>
            <p:nvPr/>
          </p:nvSpPr>
          <p:spPr>
            <a:xfrm>
              <a:off x="-728631" y="663084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10</a:t>
              </a:r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C0FD991-526A-43C8-97FC-0C87FFCA8DE0}"/>
              </a:ext>
            </a:extLst>
          </p:cNvPr>
          <p:cNvSpPr txBox="1"/>
          <p:nvPr/>
        </p:nvSpPr>
        <p:spPr>
          <a:xfrm>
            <a:off x="1948403" y="2336393"/>
            <a:ext cx="1011097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Listas bidimensionales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Definición de tipos de datos dinámicos que está formado mediante filas y columnas</a:t>
            </a:r>
            <a:br>
              <a:rPr lang="es-ES" sz="2000" b="1" dirty="0">
                <a:solidFill>
                  <a:schemeClr val="bg1"/>
                </a:solidFill>
              </a:rPr>
            </a:br>
            <a:r>
              <a:rPr lang="es-ES" sz="2000" b="1" dirty="0">
                <a:solidFill>
                  <a:schemeClr val="bg1"/>
                </a:solidFill>
              </a:rPr>
              <a:t>dinámicas.</a:t>
            </a:r>
            <a:endParaRPr lang="es-ES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Tratamiento de listas bidimensionales en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Entender y comprender el uso básico de listas bidimensionales en Python mediante la</a:t>
            </a:r>
            <a:br>
              <a:rPr lang="es-ES" sz="2000" b="1" dirty="0">
                <a:solidFill>
                  <a:schemeClr val="bg1"/>
                </a:solidFill>
              </a:rPr>
            </a:br>
            <a:r>
              <a:rPr lang="es-ES" sz="2000" b="1" dirty="0">
                <a:solidFill>
                  <a:schemeClr val="bg1"/>
                </a:solidFill>
              </a:rPr>
              <a:t>aplicación de ejercicios básicos.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7258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668981-CC56-4A75-9273-24FC984D3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B5F3DF51-D66A-4777-AC3D-A6421BF85B37}"/>
              </a:ext>
            </a:extLst>
          </p:cNvPr>
          <p:cNvSpPr/>
          <p:nvPr/>
        </p:nvSpPr>
        <p:spPr>
          <a:xfrm rot="10800000">
            <a:off x="0" y="-863270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C41DD0B-440A-4D2D-A614-57E03FDC92C1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BC8796F-1151-48CB-A00E-ACA76B3162F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FB816420-7073-4825-8EFE-9C65788124DC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8561819-ABD6-4246-ACE8-AD085065C911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2AFAA8E-2046-444D-9352-0502FE04E92D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50E07B5-7EAB-4CBA-9888-05DC6F1D35B7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DDE25DE-6CF0-4637-94AC-52591B3B62C2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4F54733-87F6-4EAF-A3DE-8705587D8B72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33866CA-0F47-4CC1-A180-F2440A4BB8E6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CAA16EF-D262-4BAB-B22D-4509FAD9BF8C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7936155-970A-4800-A869-53CAECEFCD14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71EA47-8957-4989-B1D7-7664AB53386C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13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C913AE9-4B2D-48CA-8A97-DD370AA94AC2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14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4A33E7B-F124-4C44-8B86-49C77D326F2A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A64B88FB-8A2A-4CCC-9D6A-CB48479DDD18}"/>
              </a:ext>
            </a:extLst>
          </p:cNvPr>
          <p:cNvGrpSpPr/>
          <p:nvPr/>
        </p:nvGrpSpPr>
        <p:grpSpPr>
          <a:xfrm>
            <a:off x="1048798" y="1578090"/>
            <a:ext cx="899605" cy="828000"/>
            <a:chOff x="1558414" y="1545899"/>
            <a:chExt cx="899605" cy="828000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359FFF5-923D-414B-864D-A553D750FB25}"/>
                </a:ext>
              </a:extLst>
            </p:cNvPr>
            <p:cNvSpPr/>
            <p:nvPr/>
          </p:nvSpPr>
          <p:spPr>
            <a:xfrm>
              <a:off x="1590164" y="154589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54E5D10E-92B2-4534-AFEE-CD5F97958FF1}"/>
                </a:ext>
              </a:extLst>
            </p:cNvPr>
            <p:cNvSpPr txBox="1"/>
            <p:nvPr/>
          </p:nvSpPr>
          <p:spPr>
            <a:xfrm>
              <a:off x="1558414" y="1679239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11</a:t>
              </a:r>
            </a:p>
          </p:txBody>
        </p: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88B196B-4B81-47F2-A01B-1BA31874C276}"/>
              </a:ext>
            </a:extLst>
          </p:cNvPr>
          <p:cNvSpPr txBox="1"/>
          <p:nvPr/>
        </p:nvSpPr>
        <p:spPr>
          <a:xfrm>
            <a:off x="81857" y="49760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10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3326290-05CC-4452-9DD0-11D84D133BA9}"/>
              </a:ext>
            </a:extLst>
          </p:cNvPr>
          <p:cNvSpPr txBox="1"/>
          <p:nvPr/>
        </p:nvSpPr>
        <p:spPr>
          <a:xfrm>
            <a:off x="1948403" y="1474619"/>
            <a:ext cx="9433929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TERCERCA PRACTICA CALIFICADA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Introducción a las Tuplas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Definición y uso básico de las tuplas.</a:t>
            </a:r>
            <a:endParaRPr lang="es-E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Introducción a los diccionarios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Definición y uso básico de las tuplas.</a:t>
            </a:r>
            <a:endParaRPr lang="es-E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Introducción a los conjuntos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Definición y uso básico de las tuplas.</a:t>
            </a:r>
            <a:endParaRPr lang="es-E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Introducción a las funciones en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Definición e implementación del uso básico de los diferentes tipos de funciones</a:t>
            </a:r>
            <a:endParaRPr lang="es-ES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 Resolución de problemas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878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931B87-366B-4C93-A02B-96699A18A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6EABBCF-2424-4166-A327-5E545301FDEB}"/>
              </a:ext>
            </a:extLst>
          </p:cNvPr>
          <p:cNvSpPr/>
          <p:nvPr/>
        </p:nvSpPr>
        <p:spPr>
          <a:xfrm rot="10800000">
            <a:off x="0" y="-719579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01CBF5D-DD6B-4D67-A0C2-E79D12844B6D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ED1960DB-3793-49F2-AFCC-B8CA91AB3DE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4C56ACE5-2FD4-4ECF-ACFF-88829F0B2A65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A8CB34F-2D4A-4FCC-9FAB-9249E322579C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FB8D38C-B69C-4011-9FC3-741F4EB2BA8D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1208DB2-6542-4CD6-A94D-0B475786FBA5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9A3CAC7-4985-43F9-AEBB-DAD997FEA59B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F0422F2-460B-4E99-8D4E-4969CF989308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0E97191-4B4F-41D5-B8F5-639424D56AA1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8A3F3D7-82B0-4592-916B-3D5483684F89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06FFF08-89E3-4BA4-91FA-E8C87B6F1315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02</a:t>
            </a:r>
            <a:endParaRPr lang="es-PE" sz="1500" b="1" dirty="0">
              <a:solidFill>
                <a:schemeClr val="bg1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644C8C6-486B-40C9-AD48-9899DB21EF94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13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C25AA72-8A4F-41BA-8969-DE76E3A4FFB2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14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8BC005D-FA7B-42E7-B8FF-23F3BE241B06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11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146F6E73-2D52-4E59-8C27-20D4358AC5E5}"/>
              </a:ext>
            </a:extLst>
          </p:cNvPr>
          <p:cNvGrpSpPr/>
          <p:nvPr/>
        </p:nvGrpSpPr>
        <p:grpSpPr>
          <a:xfrm>
            <a:off x="1048798" y="3020797"/>
            <a:ext cx="899605" cy="828000"/>
            <a:chOff x="1112292" y="3015000"/>
            <a:chExt cx="899605" cy="828000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21C03E1E-6AF1-4C92-B63F-77AC1B442225}"/>
                </a:ext>
              </a:extLst>
            </p:cNvPr>
            <p:cNvSpPr/>
            <p:nvPr/>
          </p:nvSpPr>
          <p:spPr>
            <a:xfrm>
              <a:off x="1144042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399FD92B-BFC5-4303-A50F-DE30A5695DF1}"/>
                </a:ext>
              </a:extLst>
            </p:cNvPr>
            <p:cNvSpPr txBox="1"/>
            <p:nvPr/>
          </p:nvSpPr>
          <p:spPr>
            <a:xfrm>
              <a:off x="1112292" y="3148340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12</a:t>
              </a:r>
              <a:endParaRPr lang="es-PE" sz="1500" b="1" dirty="0">
                <a:solidFill>
                  <a:srgbClr val="727272"/>
                </a:solidFill>
              </a:endParaRPr>
            </a:p>
          </p:txBody>
        </p: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47310F2-F5C3-42E2-80CF-148196DC4C91}"/>
              </a:ext>
            </a:extLst>
          </p:cNvPr>
          <p:cNvSpPr txBox="1"/>
          <p:nvPr/>
        </p:nvSpPr>
        <p:spPr>
          <a:xfrm>
            <a:off x="81857" y="49760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10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D0D6AF8-FA69-43B6-AB42-AD8014718873}"/>
              </a:ext>
            </a:extLst>
          </p:cNvPr>
          <p:cNvSpPr txBox="1"/>
          <p:nvPr/>
        </p:nvSpPr>
        <p:spPr>
          <a:xfrm>
            <a:off x="1948403" y="2859614"/>
            <a:ext cx="95819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Laboratorio II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Consiste en resolver problemas y dudas para consolidar todos los conocimientos </a:t>
            </a:r>
            <a:br>
              <a:rPr lang="es-PE" sz="2000" b="1" dirty="0">
                <a:solidFill>
                  <a:schemeClr val="bg1"/>
                </a:solidFill>
              </a:rPr>
            </a:br>
            <a:r>
              <a:rPr lang="es-PE" sz="2000" b="1" dirty="0">
                <a:solidFill>
                  <a:schemeClr val="bg1"/>
                </a:solidFill>
              </a:rPr>
              <a:t>previos adquiridos.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3614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B1E6E9C-E423-4FB8-9A0A-0E151762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22F59C76-7E77-412D-B8A5-DDD0F0E9CF22}"/>
              </a:ext>
            </a:extLst>
          </p:cNvPr>
          <p:cNvSpPr/>
          <p:nvPr/>
        </p:nvSpPr>
        <p:spPr>
          <a:xfrm rot="10800000">
            <a:off x="0" y="-581693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8564711-1EC9-41C8-B754-EE631CF1F83F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00D6B894-886F-45D7-9508-2523DDD57A6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8C221133-8C2A-4E50-990F-61C9377F5686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282DA71-1F80-4F5F-9622-7F7DADA646E4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FB8980-2B7C-461D-9106-6AE95BD3273C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EC7A7A7-796C-4AD0-B563-60AAD0BBD1B2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CB5BBD9-4C07-4C95-A4E6-6D17F72B5E48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28081D8-2E86-4B5E-81F1-5161F8B82BEC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A795910-B448-419F-A751-F355DC686532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F3D893D-AD09-408A-80E8-8736E4C51372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2A699D0-69FF-4809-90EA-809E9592F904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6F5E8B4-7267-4B6E-8F61-8553053EE8D9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63F6469-7027-470E-A95D-5B130B6CD9D0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14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95D89E5-C9D6-4150-9A00-842A97CF6C20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11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7A7F930-94F9-4A1E-A1C2-9141F24BCA4D}"/>
              </a:ext>
            </a:extLst>
          </p:cNvPr>
          <p:cNvGrpSpPr/>
          <p:nvPr/>
        </p:nvGrpSpPr>
        <p:grpSpPr>
          <a:xfrm>
            <a:off x="1048798" y="4377069"/>
            <a:ext cx="899605" cy="828000"/>
            <a:chOff x="-732319" y="4529469"/>
            <a:chExt cx="899605" cy="828000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21056744-32BE-449F-8141-FD893C3783E2}"/>
                </a:ext>
              </a:extLst>
            </p:cNvPr>
            <p:cNvSpPr/>
            <p:nvPr/>
          </p:nvSpPr>
          <p:spPr>
            <a:xfrm>
              <a:off x="-700569" y="452946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6535398A-7E65-41E2-AFCB-2024711A2E88}"/>
                </a:ext>
              </a:extLst>
            </p:cNvPr>
            <p:cNvSpPr txBox="1"/>
            <p:nvPr/>
          </p:nvSpPr>
          <p:spPr>
            <a:xfrm>
              <a:off x="-732319" y="4662809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13</a:t>
              </a:r>
            </a:p>
          </p:txBody>
        </p: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C9F1AFE-E33C-489A-99E3-54974B992673}"/>
              </a:ext>
            </a:extLst>
          </p:cNvPr>
          <p:cNvSpPr txBox="1"/>
          <p:nvPr/>
        </p:nvSpPr>
        <p:spPr>
          <a:xfrm>
            <a:off x="74326" y="49760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10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788392B-3D35-4CF5-9FE2-C81CE97CF0CC}"/>
              </a:ext>
            </a:extLst>
          </p:cNvPr>
          <p:cNvSpPr txBox="1"/>
          <p:nvPr/>
        </p:nvSpPr>
        <p:spPr>
          <a:xfrm>
            <a:off x="1948403" y="2859614"/>
            <a:ext cx="95819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Laboratorio III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Consiste en resolver problemas y dudas para consolidar todos los conocimientos </a:t>
            </a:r>
            <a:br>
              <a:rPr lang="es-PE" sz="2000" b="1" dirty="0">
                <a:solidFill>
                  <a:schemeClr val="bg1"/>
                </a:solidFill>
              </a:rPr>
            </a:br>
            <a:r>
              <a:rPr lang="es-PE" sz="2000" b="1" dirty="0">
                <a:solidFill>
                  <a:schemeClr val="bg1"/>
                </a:solidFill>
              </a:rPr>
              <a:t>previos adquiridos.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038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D323D3A-1A8F-4410-8DE4-714C487E9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55F2FD12-A6EE-41DB-8AF5-E7E4D37073EC}"/>
              </a:ext>
            </a:extLst>
          </p:cNvPr>
          <p:cNvSpPr/>
          <p:nvPr/>
        </p:nvSpPr>
        <p:spPr>
          <a:xfrm rot="10800000">
            <a:off x="0" y="-4525167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2778037-E1EF-47C9-BE34-477283E06984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EED9405F-C258-4172-8880-DA07BA92A43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E48B4EE4-E002-4127-9544-96507BB31DDE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80A4A7D-EE91-4A8C-A98F-E713A171D0E4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4A84978-B79D-4264-B481-1E7FA7757BD8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B43E760-1E13-40A4-B205-356DC2B7318A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B942DBB-CED3-4C99-B31E-1687CA56F291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C5E3101-3E52-4C4A-9408-D00BAFB301AD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08CEAC7-0DE9-49AE-BEE8-0EBA3208895D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8342FFA-029B-4C51-804E-C1E390B4B57D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78F7E85-040E-4B6D-98CF-3A55E164325F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26CAC4F-6430-4D31-9206-D64CA767F7F1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1500" b="1">
                <a:solidFill>
                  <a:srgbClr val="727272"/>
                </a:solidFill>
              </a:defRPr>
            </a:lvl1pPr>
          </a:lstStyle>
          <a:p>
            <a:r>
              <a:rPr lang="es-ES" dirty="0"/>
              <a:t>SEMANA</a:t>
            </a:r>
          </a:p>
          <a:p>
            <a:r>
              <a:rPr lang="es-ES" dirty="0"/>
              <a:t>13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B8D08C1-6C75-451A-8B76-A6C4A59BCD85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09DB7CF-9E94-4DF0-ABF6-844B1819B305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11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78AE0314-5839-49FF-AA9E-EDFA68E2BE1D}"/>
              </a:ext>
            </a:extLst>
          </p:cNvPr>
          <p:cNvGrpSpPr/>
          <p:nvPr/>
        </p:nvGrpSpPr>
        <p:grpSpPr>
          <a:xfrm>
            <a:off x="1042031" y="5694392"/>
            <a:ext cx="899605" cy="828000"/>
            <a:chOff x="-732319" y="5805056"/>
            <a:chExt cx="899605" cy="828000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072720DA-E8CD-43D3-90BA-4C1AE005184A}"/>
                </a:ext>
              </a:extLst>
            </p:cNvPr>
            <p:cNvSpPr/>
            <p:nvPr/>
          </p:nvSpPr>
          <p:spPr>
            <a:xfrm>
              <a:off x="-700569" y="580505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27A1FA59-1BFB-4E05-B6FF-DE0989E7FD95}"/>
                </a:ext>
              </a:extLst>
            </p:cNvPr>
            <p:cNvSpPr txBox="1"/>
            <p:nvPr/>
          </p:nvSpPr>
          <p:spPr>
            <a:xfrm>
              <a:off x="-732319" y="5938396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14</a:t>
              </a:r>
            </a:p>
          </p:txBody>
        </p: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83EEB23-5D6F-4C8D-A890-609AD71D5F9B}"/>
              </a:ext>
            </a:extLst>
          </p:cNvPr>
          <p:cNvSpPr txBox="1"/>
          <p:nvPr/>
        </p:nvSpPr>
        <p:spPr>
          <a:xfrm>
            <a:off x="74326" y="49760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10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AB332CC-4C27-4838-ACB4-1B69B0730DDE}"/>
              </a:ext>
            </a:extLst>
          </p:cNvPr>
          <p:cNvSpPr txBox="1"/>
          <p:nvPr/>
        </p:nvSpPr>
        <p:spPr>
          <a:xfrm>
            <a:off x="1948403" y="674400"/>
            <a:ext cx="946528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Manejo de archivos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Definición y uso básico de la librería os para crear, abrir, renombrar, modificar y </a:t>
            </a:r>
            <a:br>
              <a:rPr lang="es-ES" sz="2000" b="1" dirty="0">
                <a:solidFill>
                  <a:schemeClr val="bg1"/>
                </a:solidFill>
              </a:rPr>
            </a:br>
            <a:r>
              <a:rPr lang="es-ES" sz="2000" b="1" dirty="0">
                <a:solidFill>
                  <a:schemeClr val="bg1"/>
                </a:solidFill>
              </a:rPr>
              <a:t>borrar archivos del sistema.</a:t>
            </a:r>
          </a:p>
        </p:txBody>
      </p:sp>
    </p:spTree>
    <p:extLst>
      <p:ext uri="{BB962C8B-B14F-4D97-AF65-F5344CB8AC3E}">
        <p14:creationId xmlns:p14="http://schemas.microsoft.com/office/powerpoint/2010/main" val="208534132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E9ECF4B-4882-4021-A1B7-BF5ECADB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BBE0EDB7-744E-44E6-8270-83F5FDEBD974}"/>
              </a:ext>
            </a:extLst>
          </p:cNvPr>
          <p:cNvSpPr/>
          <p:nvPr/>
        </p:nvSpPr>
        <p:spPr>
          <a:xfrm rot="10800000">
            <a:off x="0" y="-9851915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36055BA-C194-4474-96AF-0E026A92F1DA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C8B5E71-6354-496C-B360-B73B291F9C9D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06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2CA717B-8FE2-46B1-91A7-E23BC0D07598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22E6CC5-0E8C-41C7-9DAB-223806AE8F09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07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23961A6-5992-4A09-9331-977EADB121B9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91906BB-EBB4-4FF6-8328-E294BF65F78F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08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2563D96-0D61-4809-A148-685C5C133EEE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2453051-A214-448E-AD05-7EA82658F813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05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6E95DC8-7E13-44AC-8548-C57D2116BB45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16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6316C5D-04BF-4833-8C60-7EFA439F58E6}"/>
              </a:ext>
            </a:extLst>
          </p:cNvPr>
          <p:cNvSpPr/>
          <p:nvPr/>
        </p:nvSpPr>
        <p:spPr>
          <a:xfrm>
            <a:off x="-849281" y="37734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96D3057-B580-4D8B-A69E-EC0AABE5734C}"/>
              </a:ext>
            </a:extLst>
          </p:cNvPr>
          <p:cNvSpPr txBox="1"/>
          <p:nvPr/>
        </p:nvSpPr>
        <p:spPr>
          <a:xfrm>
            <a:off x="-881031" y="51068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EAB768B7-6BAC-44D8-A2C7-D8ADC6E609A0}"/>
              </a:ext>
            </a:extLst>
          </p:cNvPr>
          <p:cNvGrpSpPr/>
          <p:nvPr/>
        </p:nvGrpSpPr>
        <p:grpSpPr>
          <a:xfrm>
            <a:off x="1044745" y="351685"/>
            <a:ext cx="899605" cy="828000"/>
            <a:chOff x="-728631" y="529744"/>
            <a:chExt cx="899605" cy="828000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D16A83EB-584B-4EBA-8DF4-B9E652EC31FE}"/>
                </a:ext>
              </a:extLst>
            </p:cNvPr>
            <p:cNvSpPr/>
            <p:nvPr/>
          </p:nvSpPr>
          <p:spPr>
            <a:xfrm>
              <a:off x="-696881" y="52974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8CB6349F-FD43-42C3-8135-F71153CEED5B}"/>
                </a:ext>
              </a:extLst>
            </p:cNvPr>
            <p:cNvSpPr txBox="1"/>
            <p:nvPr/>
          </p:nvSpPr>
          <p:spPr>
            <a:xfrm>
              <a:off x="-728631" y="663084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15</a:t>
              </a:r>
            </a:p>
          </p:txBody>
        </p: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90959FF-FFB1-477A-984B-5E0C8CE3DA46}"/>
              </a:ext>
            </a:extLst>
          </p:cNvPr>
          <p:cNvSpPr txBox="1"/>
          <p:nvPr/>
        </p:nvSpPr>
        <p:spPr>
          <a:xfrm>
            <a:off x="81857" y="49760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D8B8F0A-CE12-4187-94C1-EE226B0FBD51}"/>
              </a:ext>
            </a:extLst>
          </p:cNvPr>
          <p:cNvSpPr txBox="1"/>
          <p:nvPr/>
        </p:nvSpPr>
        <p:spPr>
          <a:xfrm>
            <a:off x="1948403" y="2644170"/>
            <a:ext cx="96355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CUARTA PRACTICA CALIFICADA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Presentación de Proyectos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Presentación de un sistema de ventas, biblioteca, control de asistencia, un cajero,</a:t>
            </a:r>
            <a:br>
              <a:rPr lang="es-ES" sz="2000" b="1" dirty="0">
                <a:solidFill>
                  <a:schemeClr val="bg1"/>
                </a:solidFill>
              </a:rPr>
            </a:br>
            <a:r>
              <a:rPr lang="es-ES" sz="2000" b="1" dirty="0">
                <a:solidFill>
                  <a:schemeClr val="bg1"/>
                </a:solidFill>
              </a:rPr>
              <a:t>control de inventario, etc.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292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5914AF6-EAD0-46E0-887B-AB9B8C284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5F35AE34-FB83-4B18-BB6E-4CC3380B8819}"/>
              </a:ext>
            </a:extLst>
          </p:cNvPr>
          <p:cNvSpPr/>
          <p:nvPr/>
        </p:nvSpPr>
        <p:spPr>
          <a:xfrm rot="10800000">
            <a:off x="0" y="-863270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34DC869-7C46-4331-996C-93C27451EE1B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91B0AFEB-0C27-4E2B-9072-C08F8A5C71D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49B450EA-0F4C-4278-B916-44F1ABB347EC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C4258B1-8C8C-4482-9041-3C2C4F38BC4F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80AD892-1690-4C4D-92A1-58B8BD0118B4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7915952-46A7-48F1-A074-33E4E8F8D1A7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A69DA3F-30A8-4471-9F6E-B7A718CB206A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38F0CF6-2B35-4EFC-9E87-3CE94519E175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81722DE-2BE5-433B-A9E4-9C9F54341B4E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DD2CDFB-26D3-4B43-8D2B-27C2A8F780C7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4B7FCEA-F0C9-4C26-B2C5-FBE886D2ADB7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E118C05D-4E17-4711-B4E2-4F26745AA053}"/>
              </a:ext>
            </a:extLst>
          </p:cNvPr>
          <p:cNvGrpSpPr/>
          <p:nvPr/>
        </p:nvGrpSpPr>
        <p:grpSpPr>
          <a:xfrm>
            <a:off x="1048798" y="1578090"/>
            <a:ext cx="899605" cy="828000"/>
            <a:chOff x="1558414" y="1545899"/>
            <a:chExt cx="899605" cy="828000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7DAFF572-9226-423F-8595-874A50B92607}"/>
                </a:ext>
              </a:extLst>
            </p:cNvPr>
            <p:cNvSpPr/>
            <p:nvPr/>
          </p:nvSpPr>
          <p:spPr>
            <a:xfrm>
              <a:off x="1590164" y="154589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49F9664E-F605-44FF-9962-02517E9EB67C}"/>
                </a:ext>
              </a:extLst>
            </p:cNvPr>
            <p:cNvSpPr txBox="1"/>
            <p:nvPr/>
          </p:nvSpPr>
          <p:spPr>
            <a:xfrm>
              <a:off x="1558414" y="1679239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16</a:t>
              </a:r>
            </a:p>
          </p:txBody>
        </p: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D50F9B5-FD18-48F4-830F-045CFF4AA58A}"/>
              </a:ext>
            </a:extLst>
          </p:cNvPr>
          <p:cNvSpPr txBox="1"/>
          <p:nvPr/>
        </p:nvSpPr>
        <p:spPr>
          <a:xfrm>
            <a:off x="81857" y="49760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15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7B26EBD-F7E6-40DB-A88E-44E9F92F288D}"/>
              </a:ext>
            </a:extLst>
          </p:cNvPr>
          <p:cNvSpPr txBox="1"/>
          <p:nvPr/>
        </p:nvSpPr>
        <p:spPr>
          <a:xfrm>
            <a:off x="1948403" y="3167390"/>
            <a:ext cx="279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EXAMEN FINAL</a:t>
            </a:r>
            <a:endParaRPr lang="es-PE" sz="2800" b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hlinkClick r:id="rId5" action="ppaction://hlinksldjump"/>
            <a:extLst>
              <a:ext uri="{FF2B5EF4-FFF2-40B4-BE49-F238E27FC236}">
                <a16:creationId xmlns:a16="http://schemas.microsoft.com/office/drawing/2014/main" id="{255D91FB-6E50-4A6C-87AD-92ED04130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340" y="5601340"/>
            <a:ext cx="1256660" cy="12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48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B69DEA7D-4F86-4C63-87D5-2D6500AE0C50}"/>
              </a:ext>
            </a:extLst>
          </p:cNvPr>
          <p:cNvSpPr/>
          <p:nvPr/>
        </p:nvSpPr>
        <p:spPr>
          <a:xfrm rot="10800000">
            <a:off x="0" y="-9837404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A7358E3-BDA6-4EF4-ACEC-4889C7CFE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30" name="Elipse 29">
            <a:extLst>
              <a:ext uri="{FF2B5EF4-FFF2-40B4-BE49-F238E27FC236}">
                <a16:creationId xmlns:a16="http://schemas.microsoft.com/office/drawing/2014/main" id="{748FB3FD-6543-4334-8302-B66A40AEAC47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DC07EB-E529-4890-AFB6-64F3D68567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59C20923-02DD-42FD-A111-B458765379E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2" y="356975"/>
            <a:ext cx="615536" cy="615536"/>
          </a:xfrm>
          <a:prstGeom prst="rect">
            <a:avLst/>
          </a:prstGeom>
        </p:spPr>
      </p:pic>
      <p:sp>
        <p:nvSpPr>
          <p:cNvPr id="40" name="Elipse 39">
            <a:extLst>
              <a:ext uri="{FF2B5EF4-FFF2-40B4-BE49-F238E27FC236}">
                <a16:creationId xmlns:a16="http://schemas.microsoft.com/office/drawing/2014/main" id="{4D5C042E-610A-4B06-9456-79BF39E46430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4327849-F7AA-4A2C-9313-4A98B61552FA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8136A08E-678C-4FE8-98EA-F910B54BB026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4113F77-586F-48FA-8E7B-3B524D211431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5C3C6ADD-7123-4769-B636-45AF1B68EC6E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11E4B68-3C17-4317-8D5B-A93CB7EA4B24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A8A8829E-6A9B-4E59-8467-DA2E3228929F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F37ED83-FB29-4C13-AF83-B7B7C3310A0E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660389A-37EA-46E1-842B-71C36322B26A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8A267DE-BA02-4837-BFAE-2B603053EE0F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988D6805-9C7D-41B3-B9A0-BECE5B9EEE4E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28D99E2C-3C6F-491E-9E29-0770B4260B0E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2A20534E-C114-4D01-9539-FB0ABE64DB3E}"/>
              </a:ext>
            </a:extLst>
          </p:cNvPr>
          <p:cNvGrpSpPr/>
          <p:nvPr/>
        </p:nvGrpSpPr>
        <p:grpSpPr>
          <a:xfrm>
            <a:off x="1084601" y="373395"/>
            <a:ext cx="828000" cy="828000"/>
            <a:chOff x="1523569" y="270312"/>
            <a:chExt cx="828000" cy="828000"/>
          </a:xfrm>
        </p:grpSpPr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D37849A5-48F0-4DE3-87F8-786ECD687A40}"/>
                </a:ext>
              </a:extLst>
            </p:cNvPr>
            <p:cNvSpPr/>
            <p:nvPr/>
          </p:nvSpPr>
          <p:spPr>
            <a:xfrm>
              <a:off x="1523569" y="27031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77" name="Imagen 76">
              <a:extLst>
                <a:ext uri="{FF2B5EF4-FFF2-40B4-BE49-F238E27FC236}">
                  <a16:creationId xmlns:a16="http://schemas.microsoft.com/office/drawing/2014/main" id="{DDE15945-7640-43CE-B802-420D1391C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800" y="363633"/>
              <a:ext cx="615536" cy="615536"/>
            </a:xfrm>
            <a:prstGeom prst="rect">
              <a:avLst/>
            </a:prstGeom>
          </p:spPr>
        </p:pic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2A03AD6-9447-4BA6-9787-D1675CCFE498}"/>
              </a:ext>
            </a:extLst>
          </p:cNvPr>
          <p:cNvSpPr txBox="1"/>
          <p:nvPr/>
        </p:nvSpPr>
        <p:spPr>
          <a:xfrm>
            <a:off x="1912601" y="1079462"/>
            <a:ext cx="27630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1" dirty="0">
                <a:solidFill>
                  <a:srgbClr val="FF0000"/>
                </a:solidFill>
              </a:rPr>
              <a:t>Entrenamiento: </a:t>
            </a:r>
            <a:endParaRPr lang="es-PE" sz="3000" b="1" dirty="0">
              <a:solidFill>
                <a:srgbClr val="FF0000"/>
              </a:solidFill>
            </a:endParaRPr>
          </a:p>
        </p:txBody>
      </p:sp>
      <p:pic>
        <p:nvPicPr>
          <p:cNvPr id="81" name="Imagen 80">
            <a:extLst>
              <a:ext uri="{FF2B5EF4-FFF2-40B4-BE49-F238E27FC236}">
                <a16:creationId xmlns:a16="http://schemas.microsoft.com/office/drawing/2014/main" id="{5C835988-7ABD-478A-ACA8-0C2F10EB56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109" b="87516" l="20250" r="75667">
                        <a14:foregroundMark x1="32917" y1="46192" x2="65833" y2="46192"/>
                        <a14:foregroundMark x1="50000" y1="27216" x2="48417" y2="78277"/>
                        <a14:foregroundMark x1="36500" y1="75905" x2="67833" y2="46192"/>
                        <a14:foregroundMark x1="29417" y1="59301" x2="57917" y2="81273"/>
                        <a14:foregroundMark x1="42083" y1="80025" x2="43667" y2="27216"/>
                        <a14:foregroundMark x1="70583" y1="64045" x2="52000" y2="30712"/>
                        <a14:foregroundMark x1="60667" y1="77029" x2="42500" y2="78277"/>
                        <a14:foregroundMark x1="42833" y1="81773" x2="57167" y2="81773"/>
                        <a14:foregroundMark x1="42667" y1="82522" x2="56917" y2="82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59" t="13903" r="26108" b="13471"/>
          <a:stretch/>
        </p:blipFill>
        <p:spPr>
          <a:xfrm>
            <a:off x="1918207" y="6326003"/>
            <a:ext cx="403894" cy="407644"/>
          </a:xfrm>
          <a:prstGeom prst="rect">
            <a:avLst/>
          </a:prstGeom>
        </p:spPr>
      </p:pic>
      <p:sp>
        <p:nvSpPr>
          <p:cNvPr id="89" name="CuadroTexto 88">
            <a:extLst>
              <a:ext uri="{FF2B5EF4-FFF2-40B4-BE49-F238E27FC236}">
                <a16:creationId xmlns:a16="http://schemas.microsoft.com/office/drawing/2014/main" id="{47AA0D3E-E3DD-46C1-832E-80E1433254CE}"/>
              </a:ext>
            </a:extLst>
          </p:cNvPr>
          <p:cNvSpPr txBox="1"/>
          <p:nvPr/>
        </p:nvSpPr>
        <p:spPr>
          <a:xfrm>
            <a:off x="4524741" y="1408552"/>
            <a:ext cx="742934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00" b="1" dirty="0">
                <a:solidFill>
                  <a:schemeClr val="bg1"/>
                </a:solidFill>
              </a:rPr>
              <a:t>Curso de cibercrimen por la Policía Nacional de España – C1b3rWALL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00" b="1" dirty="0">
                <a:solidFill>
                  <a:schemeClr val="bg1"/>
                </a:solidFill>
              </a:rPr>
              <a:t>Curso oficial de informática forense por la firma </a:t>
            </a:r>
            <a:r>
              <a:rPr lang="es-ES" sz="1900" b="1" dirty="0" err="1">
                <a:solidFill>
                  <a:schemeClr val="bg1"/>
                </a:solidFill>
              </a:rPr>
              <a:t>Autopsy</a:t>
            </a:r>
            <a:endParaRPr lang="es-ES" sz="19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00" b="1" dirty="0">
                <a:solidFill>
                  <a:schemeClr val="bg1"/>
                </a:solidFill>
              </a:rPr>
              <a:t>Entrenamiento en </a:t>
            </a:r>
            <a:r>
              <a:rPr lang="es-ES" sz="1900" b="1" dirty="0" err="1">
                <a:solidFill>
                  <a:schemeClr val="bg1"/>
                </a:solidFill>
              </a:rPr>
              <a:t>IntelCon</a:t>
            </a:r>
            <a:r>
              <a:rPr lang="es-ES" sz="1900" b="1" dirty="0">
                <a:solidFill>
                  <a:schemeClr val="bg1"/>
                </a:solidFill>
              </a:rPr>
              <a:t> – Congreso de </a:t>
            </a:r>
            <a:r>
              <a:rPr lang="es-ES" sz="1900" b="1" dirty="0" err="1">
                <a:solidFill>
                  <a:schemeClr val="bg1"/>
                </a:solidFill>
              </a:rPr>
              <a:t>Ciberinteligencia</a:t>
            </a:r>
            <a:r>
              <a:rPr lang="es-ES" sz="1900" b="1" dirty="0">
                <a:solidFill>
                  <a:schemeClr val="bg1"/>
                </a:solidFill>
              </a:rPr>
              <a:t> </a:t>
            </a:r>
            <a:endParaRPr lang="es-PE" sz="24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Gmail Logo - PNG y Vector">
            <a:hlinkClick r:id="rId9"/>
            <a:extLst>
              <a:ext uri="{FF2B5EF4-FFF2-40B4-BE49-F238E27FC236}">
                <a16:creationId xmlns:a16="http://schemas.microsoft.com/office/drawing/2014/main" id="{A91E5C2A-C5D0-48ED-9483-0CFE4E4F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8108" y1="18041" x2="7336" y2="91753"/>
                        <a14:foregroundMark x1="7336" y1="25258" x2="47490" y2="57216"/>
                        <a14:foregroundMark x1="44788" y1="58763" x2="90734" y2="17010"/>
                        <a14:foregroundMark x1="89961" y1="89175" x2="88803" y2="21649"/>
                        <a14:foregroundMark x1="7336" y1="7216" x2="25483" y2="39175"/>
                        <a14:foregroundMark x1="16216" y1="95361" x2="16216" y2="13402"/>
                        <a14:foregroundMark x1="20077" y1="96392" x2="1544" y2="72165"/>
                        <a14:foregroundMark x1="1931" y1="92268" x2="14672" y2="95876"/>
                        <a14:foregroundMark x1="4247" y1="96392" x2="12741" y2="58763"/>
                        <a14:foregroundMark x1="18533" y1="65464" x2="20849" y2="98454"/>
                        <a14:foregroundMark x1="18147" y1="83505" x2="20849" y2="29897"/>
                        <a14:foregroundMark x1="3089" y1="13402" x2="20077" y2="12371"/>
                        <a14:foregroundMark x1="29344" y1="29897" x2="15444" y2="11340"/>
                        <a14:foregroundMark x1="10425" y1="73711" x2="12741" y2="21649"/>
                        <a14:foregroundMark x1="13514" y1="96392" x2="1931" y2="7216"/>
                        <a14:foregroundMark x1="11583" y1="3608" x2="2703" y2="92784"/>
                        <a14:foregroundMark x1="2703" y1="86598" x2="3089" y2="25258"/>
                        <a14:foregroundMark x1="80695" y1="96907" x2="88803" y2="53093"/>
                        <a14:foregroundMark x1="88803" y1="56186" x2="86100" y2="95876"/>
                        <a14:foregroundMark x1="84556" y1="75258" x2="84556" y2="75258"/>
                        <a14:foregroundMark x1="84556" y1="75258" x2="84556" y2="75258"/>
                        <a14:foregroundMark x1="84556" y1="74227" x2="84556" y2="74227"/>
                        <a14:foregroundMark x1="84556" y1="74227" x2="81081" y2="54124"/>
                        <a14:foregroundMark x1="81081" y1="57216" x2="84556" y2="25258"/>
                        <a14:foregroundMark x1="39768" y1="40722" x2="14672" y2="5155"/>
                        <a14:foregroundMark x1="98069" y1="95876" x2="76062" y2="17010"/>
                        <a14:foregroundMark x1="77992" y1="96907" x2="96139" y2="96907"/>
                        <a14:foregroundMark x1="94208" y1="93299" x2="96139" y2="67526"/>
                        <a14:foregroundMark x1="79151" y1="8763" x2="97683" y2="28351"/>
                        <a14:foregroundMark x1="81467" y1="96907" x2="77992" y2="31959"/>
                        <a14:foregroundMark x1="90347" y1="92268" x2="95753" y2="27835"/>
                        <a14:foregroundMark x1="75676" y1="13918" x2="98456" y2="37113"/>
                        <a14:foregroundMark x1="68340" y1="27835" x2="87259" y2="4124"/>
                        <a14:foregroundMark x1="70656" y1="48969" x2="94208" y2="6701"/>
                        <a14:foregroundMark x1="96139" y1="23711" x2="85714" y2="3608"/>
                        <a14:foregroundMark x1="96911" y1="17010" x2="94981" y2="6701"/>
                        <a14:foregroundMark x1="88417" y1="16495" x2="89961" y2="1031"/>
                        <a14:foregroundMark x1="80695" y1="40722" x2="98069" y2="57732"/>
                        <a14:foregroundMark x1="81081" y1="36598" x2="99614" y2="49485"/>
                        <a14:foregroundMark x1="89575" y1="66495" x2="99614" y2="77320"/>
                        <a14:foregroundMark x1="87645" y1="78351" x2="99228" y2="60825"/>
                        <a14:foregroundMark x1="90347" y1="11856" x2="99228" y2="211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74" y="6356561"/>
            <a:ext cx="518130" cy="38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>
            <a:extLst>
              <a:ext uri="{FF2B5EF4-FFF2-40B4-BE49-F238E27FC236}">
                <a16:creationId xmlns:a16="http://schemas.microsoft.com/office/drawing/2014/main" id="{ABDCC526-078A-4BF6-BD2A-BE801443AB2B}"/>
              </a:ext>
            </a:extLst>
          </p:cNvPr>
          <p:cNvSpPr txBox="1"/>
          <p:nvPr/>
        </p:nvSpPr>
        <p:spPr>
          <a:xfrm>
            <a:off x="2338258" y="6345049"/>
            <a:ext cx="1483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hlinkClick r:id="rId12"/>
              </a:rPr>
              <a:t>@MrKathad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AB27047-C00F-4CFE-96A3-AEB1DD61769D}"/>
              </a:ext>
            </a:extLst>
          </p:cNvPr>
          <p:cNvSpPr txBox="1"/>
          <p:nvPr/>
        </p:nvSpPr>
        <p:spPr>
          <a:xfrm>
            <a:off x="5186372" y="6333537"/>
            <a:ext cx="321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adair.arteaga@enhacke.com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A85F8B5-F95B-414F-9C38-074D559ACAC7}"/>
              </a:ext>
            </a:extLst>
          </p:cNvPr>
          <p:cNvSpPr txBox="1"/>
          <p:nvPr/>
        </p:nvSpPr>
        <p:spPr>
          <a:xfrm>
            <a:off x="1912601" y="2707138"/>
            <a:ext cx="22172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1" dirty="0">
                <a:solidFill>
                  <a:srgbClr val="FF0000"/>
                </a:solidFill>
              </a:rPr>
              <a:t>Experiencia: </a:t>
            </a:r>
            <a:endParaRPr lang="es-PE" sz="3000" b="1" dirty="0">
              <a:solidFill>
                <a:srgbClr val="FF0000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58748FA-FA93-4B09-8961-4131DC9D6FAB}"/>
              </a:ext>
            </a:extLst>
          </p:cNvPr>
          <p:cNvSpPr txBox="1"/>
          <p:nvPr/>
        </p:nvSpPr>
        <p:spPr>
          <a:xfrm>
            <a:off x="4524740" y="3126456"/>
            <a:ext cx="656102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00" b="1" dirty="0">
                <a:solidFill>
                  <a:schemeClr val="bg1"/>
                </a:solidFill>
              </a:rPr>
              <a:t>Desarrollo e implementación de aplicaciones móviles y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1900" b="1" dirty="0">
                <a:solidFill>
                  <a:schemeClr val="bg1"/>
                </a:solidFill>
              </a:rPr>
              <a:t>Desarrollo de automatización de scripts (BASH y Python)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1900" b="1" dirty="0">
                <a:solidFill>
                  <a:schemeClr val="bg1"/>
                </a:solidFill>
              </a:rPr>
              <a:t>Desarrollo de </a:t>
            </a:r>
            <a:r>
              <a:rPr lang="es-PE" sz="1900" b="1" dirty="0" err="1">
                <a:solidFill>
                  <a:schemeClr val="bg1"/>
                </a:solidFill>
              </a:rPr>
              <a:t>webscraping</a:t>
            </a:r>
            <a:r>
              <a:rPr lang="es-PE" sz="19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25040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DC7B53-27BF-497E-8D64-656C2B25F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B03136F6-001E-479E-BF4B-A201477BA107}"/>
              </a:ext>
            </a:extLst>
          </p:cNvPr>
          <p:cNvSpPr/>
          <p:nvPr/>
        </p:nvSpPr>
        <p:spPr>
          <a:xfrm rot="10800000">
            <a:off x="0" y="-863270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4D9401-1CA9-47D4-A74C-193FFD1B45D8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32C597-2FCB-4169-BED2-C3BDC06744E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3B0586-0025-4BCD-B302-2ADB85B652C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2" y="356975"/>
            <a:ext cx="615536" cy="615536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BFB3CE5-9FAF-4F57-82E4-A0F2068AC429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2CAAE5-63F3-461C-9217-DF22538246D3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898A832-4752-42E6-B68F-6D1C9A0FE55A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C5E48C-330B-4330-9607-4973FB9AA3A0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8AD1F1-2535-4099-98D7-7D36E8442E72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E4F3016-63A2-42CB-B429-664DA3A17A8E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99E6920-B91F-4571-89FC-35983E24C370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58080ED-4E00-4E82-94B4-38A26B940692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705F293-9E1D-4975-95D0-F3DCFA70B441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1C5B4AA-B683-4207-84C3-B6346B1976B1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F0FBA33-4313-4AFC-A025-5510AA943502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39B722-98D5-43ED-AEB8-9AD7D6F96B8D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C86658E-BFD5-4BB7-BEFD-533934AEC864}"/>
              </a:ext>
            </a:extLst>
          </p:cNvPr>
          <p:cNvGrpSpPr/>
          <p:nvPr/>
        </p:nvGrpSpPr>
        <p:grpSpPr>
          <a:xfrm>
            <a:off x="1048798" y="1578090"/>
            <a:ext cx="899605" cy="828000"/>
            <a:chOff x="1558414" y="1545899"/>
            <a:chExt cx="899605" cy="828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26DE010-4B07-492F-98D5-CEF789FCC01C}"/>
                </a:ext>
              </a:extLst>
            </p:cNvPr>
            <p:cNvSpPr/>
            <p:nvPr/>
          </p:nvSpPr>
          <p:spPr>
            <a:xfrm>
              <a:off x="1590164" y="154589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C2A076A-11C6-4021-9A46-79EBF821675C}"/>
                </a:ext>
              </a:extLst>
            </p:cNvPr>
            <p:cNvSpPr txBox="1"/>
            <p:nvPr/>
          </p:nvSpPr>
          <p:spPr>
            <a:xfrm>
              <a:off x="1558414" y="1679239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01</a:t>
              </a: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E88A5D6-D6CD-49AF-89DC-449000859F48}"/>
              </a:ext>
            </a:extLst>
          </p:cNvPr>
          <p:cNvSpPr txBox="1"/>
          <p:nvPr/>
        </p:nvSpPr>
        <p:spPr>
          <a:xfrm>
            <a:off x="1948403" y="582067"/>
            <a:ext cx="9820830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Algoritmo computacionales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bg1"/>
                </a:solidFill>
              </a:rPr>
              <a:t>¿Qué es algoritmo computacional?</a:t>
            </a:r>
          </a:p>
          <a:p>
            <a:pPr lvl="1"/>
            <a:r>
              <a:rPr lang="es-ES" sz="1900" dirty="0">
                <a:solidFill>
                  <a:schemeClr val="bg1"/>
                </a:solidFill>
              </a:rPr>
              <a:t>La palabra ***algoritmo*** proviene del sobrenombre de un matemático árabe del IX, </a:t>
            </a:r>
          </a:p>
          <a:p>
            <a:pPr lvl="1"/>
            <a:r>
              <a:rPr lang="es-ES" sz="1900" dirty="0">
                <a:solidFill>
                  <a:schemeClr val="bg1"/>
                </a:solidFill>
              </a:rPr>
              <a:t>Al-</a:t>
            </a:r>
            <a:r>
              <a:rPr lang="es-ES" sz="1900" dirty="0" err="1">
                <a:solidFill>
                  <a:schemeClr val="bg1"/>
                </a:solidFill>
              </a:rPr>
              <a:t>Khwarizmi</a:t>
            </a:r>
            <a:r>
              <a:rPr lang="es-ES" sz="1900" dirty="0">
                <a:solidFill>
                  <a:schemeClr val="bg1"/>
                </a:solidFill>
              </a:rPr>
              <a:t>, que fue reconocido por enunciar paso a paso las reglas para las operaciones </a:t>
            </a:r>
          </a:p>
          <a:p>
            <a:pPr lvl="1"/>
            <a:r>
              <a:rPr lang="es-ES" sz="1900" dirty="0">
                <a:solidFill>
                  <a:schemeClr val="bg1"/>
                </a:solidFill>
              </a:rPr>
              <a:t>matemáticas básicas con decimales (suma, resta, multiplicación y división).</a:t>
            </a:r>
          </a:p>
          <a:p>
            <a:pPr lvl="1"/>
            <a:endParaRPr lang="es-ES" sz="2000" b="1" dirty="0">
              <a:solidFill>
                <a:schemeClr val="bg1"/>
              </a:solidFill>
            </a:endParaRPr>
          </a:p>
          <a:p>
            <a:pPr lvl="1"/>
            <a:endParaRPr lang="es-ES" sz="2000" b="1" dirty="0">
              <a:solidFill>
                <a:schemeClr val="bg1"/>
              </a:solidFill>
            </a:endParaRPr>
          </a:p>
          <a:p>
            <a:pPr lvl="1"/>
            <a:endParaRPr lang="es-ES" sz="2000" b="1" dirty="0">
              <a:solidFill>
                <a:schemeClr val="bg1"/>
              </a:solidFill>
            </a:endParaRPr>
          </a:p>
          <a:p>
            <a:pPr lvl="1"/>
            <a:endParaRPr lang="es-ES" sz="2000" b="1" dirty="0">
              <a:solidFill>
                <a:schemeClr val="bg1"/>
              </a:solidFill>
            </a:endParaRPr>
          </a:p>
          <a:p>
            <a:pPr lvl="1"/>
            <a:endParaRPr lang="es-ES" sz="2000" b="1" dirty="0">
              <a:solidFill>
                <a:schemeClr val="bg1"/>
              </a:solidFill>
            </a:endParaRPr>
          </a:p>
          <a:p>
            <a:pPr lvl="1"/>
            <a:endParaRPr lang="es-ES" sz="2000" b="1" dirty="0">
              <a:solidFill>
                <a:schemeClr val="bg1"/>
              </a:solidFill>
            </a:endParaRPr>
          </a:p>
          <a:p>
            <a:pPr lvl="1"/>
            <a:endParaRPr lang="es-ES" sz="2000" b="1" dirty="0">
              <a:solidFill>
                <a:schemeClr val="bg1"/>
              </a:solidFill>
            </a:endParaRPr>
          </a:p>
          <a:p>
            <a:pPr lvl="1"/>
            <a:endParaRPr lang="es-ES" sz="2000" b="1" dirty="0">
              <a:solidFill>
                <a:schemeClr val="bg1"/>
              </a:solidFill>
            </a:endParaRPr>
          </a:p>
          <a:p>
            <a:pPr lvl="1"/>
            <a:endParaRPr lang="es-ES" sz="2000" b="1" dirty="0">
              <a:solidFill>
                <a:schemeClr val="bg1"/>
              </a:solidFill>
            </a:endParaRPr>
          </a:p>
          <a:p>
            <a:pPr lvl="1"/>
            <a:endParaRPr lang="es-ES" sz="2000" b="1" dirty="0">
              <a:solidFill>
                <a:schemeClr val="bg1"/>
              </a:solidFill>
            </a:endParaRPr>
          </a:p>
          <a:p>
            <a:pPr lvl="1"/>
            <a:endParaRPr lang="es-ES" sz="2000" b="1" dirty="0">
              <a:solidFill>
                <a:schemeClr val="bg1"/>
              </a:solidFill>
            </a:endParaRPr>
          </a:p>
          <a:p>
            <a:pPr lvl="1"/>
            <a:endParaRPr lang="es-ES" sz="2000" b="1" dirty="0">
              <a:solidFill>
                <a:schemeClr val="bg1"/>
              </a:solidFill>
            </a:endParaRPr>
          </a:p>
          <a:p>
            <a:pPr lvl="1"/>
            <a:endParaRPr lang="es-ES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Biografia de Al-Khwarizmi">
            <a:extLst>
              <a:ext uri="{FF2B5EF4-FFF2-40B4-BE49-F238E27FC236}">
                <a16:creationId xmlns:a16="http://schemas.microsoft.com/office/drawing/2014/main" id="{B124638E-7F80-4742-86D7-B847A2BCB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07" y="3147345"/>
            <a:ext cx="3266366" cy="3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24845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DC7B53-27BF-497E-8D64-656C2B25F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B03136F6-001E-479E-BF4B-A201477BA107}"/>
              </a:ext>
            </a:extLst>
          </p:cNvPr>
          <p:cNvSpPr/>
          <p:nvPr/>
        </p:nvSpPr>
        <p:spPr>
          <a:xfrm rot="10800000">
            <a:off x="0" y="-863270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4D9401-1CA9-47D4-A74C-193FFD1B45D8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32C597-2FCB-4169-BED2-C3BDC06744E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3B0586-0025-4BCD-B302-2ADB85B652C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2" y="356975"/>
            <a:ext cx="615536" cy="615536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BFB3CE5-9FAF-4F57-82E4-A0F2068AC429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2CAAE5-63F3-461C-9217-DF22538246D3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898A832-4752-42E6-B68F-6D1C9A0FE55A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C5E48C-330B-4330-9607-4973FB9AA3A0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8AD1F1-2535-4099-98D7-7D36E8442E72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E4F3016-63A2-42CB-B429-664DA3A17A8E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99E6920-B91F-4571-89FC-35983E24C370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58080ED-4E00-4E82-94B4-38A26B940692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705F293-9E1D-4975-95D0-F3DCFA70B441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1C5B4AA-B683-4207-84C3-B6346B1976B1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F0FBA33-4313-4AFC-A025-5510AA943502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39B722-98D5-43ED-AEB8-9AD7D6F96B8D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C86658E-BFD5-4BB7-BEFD-533934AEC864}"/>
              </a:ext>
            </a:extLst>
          </p:cNvPr>
          <p:cNvGrpSpPr/>
          <p:nvPr/>
        </p:nvGrpSpPr>
        <p:grpSpPr>
          <a:xfrm>
            <a:off x="1048798" y="1578090"/>
            <a:ext cx="899605" cy="828000"/>
            <a:chOff x="1558414" y="1545899"/>
            <a:chExt cx="899605" cy="828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26DE010-4B07-492F-98D5-CEF789FCC01C}"/>
                </a:ext>
              </a:extLst>
            </p:cNvPr>
            <p:cNvSpPr/>
            <p:nvPr/>
          </p:nvSpPr>
          <p:spPr>
            <a:xfrm>
              <a:off x="1590164" y="154589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C2A076A-11C6-4021-9A46-79EBF821675C}"/>
                </a:ext>
              </a:extLst>
            </p:cNvPr>
            <p:cNvSpPr txBox="1"/>
            <p:nvPr/>
          </p:nvSpPr>
          <p:spPr>
            <a:xfrm>
              <a:off x="1558414" y="1679239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01</a:t>
              </a: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E88A5D6-D6CD-49AF-89DC-449000859F48}"/>
              </a:ext>
            </a:extLst>
          </p:cNvPr>
          <p:cNvSpPr txBox="1"/>
          <p:nvPr/>
        </p:nvSpPr>
        <p:spPr>
          <a:xfrm>
            <a:off x="1948403" y="1705451"/>
            <a:ext cx="9653861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Algoritmo computacionales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900" u="sng" dirty="0">
                <a:solidFill>
                  <a:schemeClr val="bg1"/>
                </a:solidFill>
              </a:rPr>
              <a:t>¿Qué es un algoritmo en informática?</a:t>
            </a:r>
          </a:p>
          <a:p>
            <a:pPr lvl="1"/>
            <a:r>
              <a:rPr lang="es-ES" sz="1900" dirty="0">
                <a:solidFill>
                  <a:schemeClr val="bg1"/>
                </a:solidFill>
              </a:rPr>
              <a:t>Un algoritmo informático es una secuencia de instrucciones finitas que llevan a cabo una </a:t>
            </a:r>
          </a:p>
          <a:p>
            <a:pPr lvl="1"/>
            <a:r>
              <a:rPr lang="es-ES" sz="1900" dirty="0">
                <a:solidFill>
                  <a:schemeClr val="bg1"/>
                </a:solidFill>
              </a:rPr>
              <a:t>serie de procesos para dar respuesta a determinados problemas. </a:t>
            </a:r>
          </a:p>
          <a:p>
            <a:pPr lvl="1"/>
            <a:r>
              <a:rPr lang="es-ES" sz="1900" dirty="0">
                <a:solidFill>
                  <a:schemeClr val="bg1"/>
                </a:solidFill>
              </a:rPr>
              <a:t>Es decir, un algoritmo informático resuelve cualquier problema a través de unas</a:t>
            </a:r>
          </a:p>
          <a:p>
            <a:pPr lvl="1"/>
            <a:r>
              <a:rPr lang="es-ES" sz="1900" dirty="0">
                <a:solidFill>
                  <a:schemeClr val="bg1"/>
                </a:solidFill>
              </a:rPr>
              <a:t>instrucciones y reglas concisas, mostrando el resultado obtenido.</a:t>
            </a:r>
          </a:p>
          <a:p>
            <a:pPr lvl="1"/>
            <a:endParaRPr lang="es-ES" sz="1900" dirty="0">
              <a:solidFill>
                <a:schemeClr val="bg1"/>
              </a:solidFill>
            </a:endParaRPr>
          </a:p>
          <a:p>
            <a:pPr lvl="1"/>
            <a:r>
              <a:rPr lang="es-ES" sz="1900" dirty="0">
                <a:solidFill>
                  <a:schemeClr val="bg1"/>
                </a:solidFill>
              </a:rPr>
              <a:t>Los algoritmos son muy importantes en el mundo de la informática ya que permiten al </a:t>
            </a:r>
          </a:p>
          <a:p>
            <a:pPr lvl="1"/>
            <a:r>
              <a:rPr lang="es-ES" sz="1900" dirty="0">
                <a:solidFill>
                  <a:schemeClr val="bg1"/>
                </a:solidFill>
              </a:rPr>
              <a:t>programador resolver el problema antes de escribirlo en un lenguaje de programación </a:t>
            </a:r>
          </a:p>
          <a:p>
            <a:pPr lvl="1"/>
            <a:r>
              <a:rPr lang="es-ES" sz="1900" dirty="0">
                <a:solidFill>
                  <a:schemeClr val="bg1"/>
                </a:solidFill>
              </a:rPr>
              <a:t>que entienda la máquina u ordenador. Antes de escribir el código de un programa hay </a:t>
            </a:r>
          </a:p>
          <a:p>
            <a:pPr lvl="1"/>
            <a:r>
              <a:rPr lang="es-ES" sz="1900" dirty="0">
                <a:solidFill>
                  <a:schemeClr val="bg1"/>
                </a:solidFill>
              </a:rPr>
              <a:t>que resolver con un algoritmo el problema que se nos plantea.</a:t>
            </a:r>
          </a:p>
        </p:txBody>
      </p:sp>
    </p:spTree>
    <p:extLst>
      <p:ext uri="{BB962C8B-B14F-4D97-AF65-F5344CB8AC3E}">
        <p14:creationId xmlns:p14="http://schemas.microsoft.com/office/powerpoint/2010/main" val="374937430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DC7B53-27BF-497E-8D64-656C2B25F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B03136F6-001E-479E-BF4B-A201477BA107}"/>
              </a:ext>
            </a:extLst>
          </p:cNvPr>
          <p:cNvSpPr/>
          <p:nvPr/>
        </p:nvSpPr>
        <p:spPr>
          <a:xfrm rot="10800000">
            <a:off x="0" y="-863270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4D9401-1CA9-47D4-A74C-193FFD1B45D8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32C597-2FCB-4169-BED2-C3BDC06744E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3B0586-0025-4BCD-B302-2ADB85B652C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2" y="356975"/>
            <a:ext cx="615536" cy="615536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BFB3CE5-9FAF-4F57-82E4-A0F2068AC429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2CAAE5-63F3-461C-9217-DF22538246D3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898A832-4752-42E6-B68F-6D1C9A0FE55A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C5E48C-330B-4330-9607-4973FB9AA3A0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8AD1F1-2535-4099-98D7-7D36E8442E72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E4F3016-63A2-42CB-B429-664DA3A17A8E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99E6920-B91F-4571-89FC-35983E24C370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58080ED-4E00-4E82-94B4-38A26B940692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705F293-9E1D-4975-95D0-F3DCFA70B441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1C5B4AA-B683-4207-84C3-B6346B1976B1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F0FBA33-4313-4AFC-A025-5510AA943502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39B722-98D5-43ED-AEB8-9AD7D6F96B8D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C86658E-BFD5-4BB7-BEFD-533934AEC864}"/>
              </a:ext>
            </a:extLst>
          </p:cNvPr>
          <p:cNvGrpSpPr/>
          <p:nvPr/>
        </p:nvGrpSpPr>
        <p:grpSpPr>
          <a:xfrm>
            <a:off x="1048798" y="1578090"/>
            <a:ext cx="899605" cy="828000"/>
            <a:chOff x="1558414" y="1545899"/>
            <a:chExt cx="899605" cy="828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26DE010-4B07-492F-98D5-CEF789FCC01C}"/>
                </a:ext>
              </a:extLst>
            </p:cNvPr>
            <p:cNvSpPr/>
            <p:nvPr/>
          </p:nvSpPr>
          <p:spPr>
            <a:xfrm>
              <a:off x="1590164" y="154589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C2A076A-11C6-4021-9A46-79EBF821675C}"/>
                </a:ext>
              </a:extLst>
            </p:cNvPr>
            <p:cNvSpPr txBox="1"/>
            <p:nvPr/>
          </p:nvSpPr>
          <p:spPr>
            <a:xfrm>
              <a:off x="1558414" y="1679239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01</a:t>
              </a: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E88A5D6-D6CD-49AF-89DC-449000859F48}"/>
              </a:ext>
            </a:extLst>
          </p:cNvPr>
          <p:cNvSpPr txBox="1"/>
          <p:nvPr/>
        </p:nvSpPr>
        <p:spPr>
          <a:xfrm>
            <a:off x="1733814" y="243513"/>
            <a:ext cx="1025678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Algoritmo computacionales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bg1"/>
                </a:solidFill>
              </a:rPr>
              <a:t>¿Cómo hacer un algoritmo?</a:t>
            </a:r>
          </a:p>
          <a:p>
            <a:pPr lvl="1"/>
            <a:r>
              <a:rPr lang="es-ES" sz="1900" dirty="0">
                <a:solidFill>
                  <a:schemeClr val="bg1"/>
                </a:solidFill>
              </a:rPr>
              <a:t>Todo algoritmo consta de tres partes.</a:t>
            </a:r>
          </a:p>
          <a:p>
            <a:pPr lvl="1"/>
            <a:r>
              <a:rPr lang="es-ES" sz="1900" u="sng" dirty="0">
                <a:solidFill>
                  <a:schemeClr val="bg1"/>
                </a:solidFill>
              </a:rPr>
              <a:t>Entrada:</a:t>
            </a:r>
            <a:r>
              <a:rPr lang="es-ES" sz="1900" dirty="0">
                <a:solidFill>
                  <a:schemeClr val="bg1"/>
                </a:solidFill>
              </a:rPr>
              <a:t> En la entrada o input del algoritmo será donde se introduzcan todos aquellos </a:t>
            </a:r>
            <a:br>
              <a:rPr lang="es-ES" sz="1900" dirty="0">
                <a:solidFill>
                  <a:schemeClr val="bg1"/>
                </a:solidFill>
              </a:rPr>
            </a:br>
            <a:r>
              <a:rPr lang="es-ES" sz="1900" dirty="0">
                <a:solidFill>
                  <a:schemeClr val="bg1"/>
                </a:solidFill>
              </a:rPr>
              <a:t>datos que el algoritmo necesite para operar.</a:t>
            </a:r>
          </a:p>
          <a:p>
            <a:pPr lvl="1"/>
            <a:r>
              <a:rPr lang="es-ES" sz="1900" u="sng" dirty="0">
                <a:solidFill>
                  <a:schemeClr val="bg1"/>
                </a:solidFill>
              </a:rPr>
              <a:t>Procesamiento:</a:t>
            </a:r>
            <a:r>
              <a:rPr lang="es-ES" sz="1900" dirty="0">
                <a:solidFill>
                  <a:schemeClr val="bg1"/>
                </a:solidFill>
              </a:rPr>
              <a:t>  Con lo recibido en la entrada o input, el algoritmo realizará una serie de </a:t>
            </a:r>
            <a:br>
              <a:rPr lang="es-ES" sz="1900" dirty="0">
                <a:solidFill>
                  <a:schemeClr val="bg1"/>
                </a:solidFill>
              </a:rPr>
            </a:br>
            <a:r>
              <a:rPr lang="es-ES" sz="1900" dirty="0">
                <a:solidFill>
                  <a:schemeClr val="bg1"/>
                </a:solidFill>
              </a:rPr>
              <a:t>cálculos lógicos para resolver el problema.</a:t>
            </a:r>
          </a:p>
          <a:p>
            <a:pPr lvl="1"/>
            <a:r>
              <a:rPr lang="es-ES" sz="1900" u="sng" dirty="0">
                <a:solidFill>
                  <a:schemeClr val="bg1"/>
                </a:solidFill>
              </a:rPr>
              <a:t>Salida:</a:t>
            </a:r>
            <a:r>
              <a:rPr lang="es-ES" sz="1900" dirty="0">
                <a:solidFill>
                  <a:schemeClr val="bg1"/>
                </a:solidFill>
              </a:rPr>
              <a:t> Los resultados obtenidos en el procesamiento se mostrarán en la salida o output </a:t>
            </a:r>
            <a:br>
              <a:rPr lang="es-ES" sz="1900" dirty="0">
                <a:solidFill>
                  <a:schemeClr val="bg1"/>
                </a:solidFill>
              </a:rPr>
            </a:br>
            <a:r>
              <a:rPr lang="es-ES" sz="1900" dirty="0">
                <a:solidFill>
                  <a:schemeClr val="bg1"/>
                </a:solidFill>
              </a:rPr>
              <a:t>del algoritmo.</a:t>
            </a:r>
          </a:p>
          <a:p>
            <a:pPr lvl="1"/>
            <a:endParaRPr lang="es-ES" sz="1900" dirty="0">
              <a:solidFill>
                <a:schemeClr val="bg1"/>
              </a:solidFill>
            </a:endParaRPr>
          </a:p>
          <a:p>
            <a:pPr lvl="1"/>
            <a:r>
              <a:rPr lang="es-ES" sz="1900" dirty="0">
                <a:solidFill>
                  <a:schemeClr val="bg1"/>
                </a:solidFill>
              </a:rPr>
              <a:t>Para  hacer un algoritmo hay que tener en cuenta sus características: </a:t>
            </a:r>
          </a:p>
          <a:p>
            <a:pPr lvl="1"/>
            <a:r>
              <a:rPr lang="es-ES" sz="1900" u="sng" dirty="0">
                <a:solidFill>
                  <a:schemeClr val="bg1"/>
                </a:solidFill>
              </a:rPr>
              <a:t>secuenciales</a:t>
            </a:r>
            <a:r>
              <a:rPr lang="es-ES" sz="1900" dirty="0">
                <a:solidFill>
                  <a:schemeClr val="bg1"/>
                </a:solidFill>
              </a:rPr>
              <a:t>, se procesan uno después del otro; </a:t>
            </a:r>
          </a:p>
          <a:p>
            <a:pPr lvl="1"/>
            <a:r>
              <a:rPr lang="es-ES" sz="1900" u="sng" dirty="0">
                <a:solidFill>
                  <a:schemeClr val="bg1"/>
                </a:solidFill>
              </a:rPr>
              <a:t>precisos</a:t>
            </a:r>
            <a:r>
              <a:rPr lang="es-ES" sz="1900" dirty="0">
                <a:solidFill>
                  <a:schemeClr val="bg1"/>
                </a:solidFill>
              </a:rPr>
              <a:t>, deben ser objetivos al resolver el problema; </a:t>
            </a:r>
          </a:p>
          <a:p>
            <a:pPr lvl="1"/>
            <a:r>
              <a:rPr lang="es-ES" sz="1900" u="sng" dirty="0">
                <a:solidFill>
                  <a:schemeClr val="bg1"/>
                </a:solidFill>
              </a:rPr>
              <a:t>ordenados</a:t>
            </a:r>
            <a:r>
              <a:rPr lang="es-ES" sz="1900" dirty="0">
                <a:solidFill>
                  <a:schemeClr val="bg1"/>
                </a:solidFill>
              </a:rPr>
              <a:t>, deben ser leídos y ejecutados de forma precisa; </a:t>
            </a:r>
          </a:p>
          <a:p>
            <a:pPr lvl="1"/>
            <a:r>
              <a:rPr lang="es-ES" sz="1900" u="sng" dirty="0">
                <a:solidFill>
                  <a:schemeClr val="bg1"/>
                </a:solidFill>
              </a:rPr>
              <a:t>finitos</a:t>
            </a:r>
            <a:r>
              <a:rPr lang="es-ES" sz="1900" dirty="0">
                <a:solidFill>
                  <a:schemeClr val="bg1"/>
                </a:solidFill>
              </a:rPr>
              <a:t>, deben tener un número determinado de pasos; </a:t>
            </a:r>
          </a:p>
          <a:p>
            <a:pPr lvl="1"/>
            <a:r>
              <a:rPr lang="es-ES" sz="1900" u="sng" dirty="0">
                <a:solidFill>
                  <a:schemeClr val="bg1"/>
                </a:solidFill>
              </a:rPr>
              <a:t>concretos</a:t>
            </a:r>
            <a:r>
              <a:rPr lang="es-ES" sz="1900" dirty="0">
                <a:solidFill>
                  <a:schemeClr val="bg1"/>
                </a:solidFill>
              </a:rPr>
              <a:t>, deben mostrar un resultado al problema resuelto; y </a:t>
            </a:r>
          </a:p>
          <a:p>
            <a:pPr lvl="1"/>
            <a:r>
              <a:rPr lang="es-ES" sz="1900" u="sng" dirty="0">
                <a:solidFill>
                  <a:schemeClr val="bg1"/>
                </a:solidFill>
              </a:rPr>
              <a:t>definidos</a:t>
            </a:r>
            <a:r>
              <a:rPr lang="es-ES" sz="1900" dirty="0">
                <a:solidFill>
                  <a:schemeClr val="bg1"/>
                </a:solidFill>
              </a:rPr>
              <a:t>, ante los mismos inputs siempre deben obtenerse los mismos outputs.</a:t>
            </a:r>
          </a:p>
          <a:p>
            <a:pPr lvl="1"/>
            <a:endParaRPr lang="es-ES" sz="1900" dirty="0">
              <a:solidFill>
                <a:schemeClr val="bg1"/>
              </a:solidFill>
            </a:endParaRPr>
          </a:p>
          <a:p>
            <a:pPr lvl="1"/>
            <a:r>
              <a:rPr lang="es-ES" sz="1900" dirty="0">
                <a:solidFill>
                  <a:schemeClr val="bg1"/>
                </a:solidFill>
              </a:rPr>
              <a:t>En resumen, un algoritmo debe ser suficiente para resolver el problema y ante varios algoritmos que resuelvan el mismo problema, siempre será preferible el que tenga un </a:t>
            </a:r>
          </a:p>
          <a:p>
            <a:pPr lvl="1"/>
            <a:r>
              <a:rPr lang="es-ES" sz="1900" dirty="0">
                <a:solidFill>
                  <a:schemeClr val="bg1"/>
                </a:solidFill>
              </a:rPr>
              <a:t>camino más corto.</a:t>
            </a:r>
            <a:endParaRPr lang="es-PE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3989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DC7B53-27BF-497E-8D64-656C2B25F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B03136F6-001E-479E-BF4B-A201477BA107}"/>
              </a:ext>
            </a:extLst>
          </p:cNvPr>
          <p:cNvSpPr/>
          <p:nvPr/>
        </p:nvSpPr>
        <p:spPr>
          <a:xfrm rot="10800000">
            <a:off x="0" y="-863270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4D9401-1CA9-47D4-A74C-193FFD1B45D8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32C597-2FCB-4169-BED2-C3BDC06744E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3B0586-0025-4BCD-B302-2ADB85B652C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2" y="356975"/>
            <a:ext cx="615536" cy="615536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BFB3CE5-9FAF-4F57-82E4-A0F2068AC429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2CAAE5-63F3-461C-9217-DF22538246D3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898A832-4752-42E6-B68F-6D1C9A0FE55A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C5E48C-330B-4330-9607-4973FB9AA3A0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8AD1F1-2535-4099-98D7-7D36E8442E72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E4F3016-63A2-42CB-B429-664DA3A17A8E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99E6920-B91F-4571-89FC-35983E24C370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58080ED-4E00-4E82-94B4-38A26B940692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705F293-9E1D-4975-95D0-F3DCFA70B441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1C5B4AA-B683-4207-84C3-B6346B1976B1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F0FBA33-4313-4AFC-A025-5510AA943502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39B722-98D5-43ED-AEB8-9AD7D6F96B8D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C86658E-BFD5-4BB7-BEFD-533934AEC864}"/>
              </a:ext>
            </a:extLst>
          </p:cNvPr>
          <p:cNvGrpSpPr/>
          <p:nvPr/>
        </p:nvGrpSpPr>
        <p:grpSpPr>
          <a:xfrm>
            <a:off x="1048798" y="1578090"/>
            <a:ext cx="899605" cy="828000"/>
            <a:chOff x="1558414" y="1545899"/>
            <a:chExt cx="899605" cy="828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26DE010-4B07-492F-98D5-CEF789FCC01C}"/>
                </a:ext>
              </a:extLst>
            </p:cNvPr>
            <p:cNvSpPr/>
            <p:nvPr/>
          </p:nvSpPr>
          <p:spPr>
            <a:xfrm>
              <a:off x="1590164" y="154589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C2A076A-11C6-4021-9A46-79EBF821675C}"/>
                </a:ext>
              </a:extLst>
            </p:cNvPr>
            <p:cNvSpPr txBox="1"/>
            <p:nvPr/>
          </p:nvSpPr>
          <p:spPr>
            <a:xfrm>
              <a:off x="1558414" y="1679239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01</a:t>
              </a: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E88A5D6-D6CD-49AF-89DC-449000859F48}"/>
              </a:ext>
            </a:extLst>
          </p:cNvPr>
          <p:cNvSpPr txBox="1"/>
          <p:nvPr/>
        </p:nvSpPr>
        <p:spPr>
          <a:xfrm>
            <a:off x="1908548" y="682094"/>
            <a:ext cx="10435677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Algoritmo computacionales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1900" u="sng" dirty="0">
                <a:solidFill>
                  <a:schemeClr val="bg1"/>
                </a:solidFill>
              </a:rPr>
              <a:t>Tipos de algoritmo</a:t>
            </a:r>
          </a:p>
          <a:p>
            <a:pPr lvl="2"/>
            <a:r>
              <a:rPr lang="es-ES" sz="1900" dirty="0">
                <a:solidFill>
                  <a:schemeClr val="bg1"/>
                </a:solidFill>
              </a:rPr>
              <a:t>De acuerdo con alguno de sus atributos los algoritmos pueden clasificarse de </a:t>
            </a:r>
            <a:br>
              <a:rPr lang="es-ES" sz="1900" dirty="0">
                <a:solidFill>
                  <a:schemeClr val="bg1"/>
                </a:solidFill>
              </a:rPr>
            </a:br>
            <a:r>
              <a:rPr lang="es-ES" sz="1900" dirty="0">
                <a:solidFill>
                  <a:schemeClr val="bg1"/>
                </a:solidFill>
              </a:rPr>
              <a:t>distintas formas:</a:t>
            </a:r>
          </a:p>
          <a:p>
            <a:pPr lvl="2"/>
            <a:endParaRPr lang="es-ES" sz="1900" dirty="0">
              <a:solidFill>
                <a:schemeClr val="bg1"/>
              </a:solidFill>
            </a:endParaRPr>
          </a:p>
          <a:p>
            <a:pPr lvl="2"/>
            <a:r>
              <a:rPr lang="es-ES" sz="1900" dirty="0">
                <a:solidFill>
                  <a:schemeClr val="bg1"/>
                </a:solidFill>
              </a:rPr>
              <a:t>Según su sistema de signos tenemos los algoritmos </a:t>
            </a:r>
            <a:r>
              <a:rPr lang="es-ES" sz="1900" u="sng" dirty="0">
                <a:solidFill>
                  <a:schemeClr val="bg1"/>
                </a:solidFill>
              </a:rPr>
              <a:t>cualitativos</a:t>
            </a:r>
            <a:r>
              <a:rPr lang="es-ES" sz="1900" dirty="0">
                <a:solidFill>
                  <a:schemeClr val="bg1"/>
                </a:solidFill>
              </a:rPr>
              <a:t> (paso a paso) </a:t>
            </a:r>
            <a:br>
              <a:rPr lang="es-ES" sz="1900" dirty="0">
                <a:solidFill>
                  <a:schemeClr val="bg1"/>
                </a:solidFill>
              </a:rPr>
            </a:br>
            <a:r>
              <a:rPr lang="es-ES" sz="1900" dirty="0">
                <a:solidFill>
                  <a:schemeClr val="bg1"/>
                </a:solidFill>
              </a:rPr>
              <a:t>o </a:t>
            </a:r>
            <a:r>
              <a:rPr lang="es-ES" sz="1900" u="sng" dirty="0">
                <a:solidFill>
                  <a:schemeClr val="bg1"/>
                </a:solidFill>
              </a:rPr>
              <a:t>cuantitativos</a:t>
            </a:r>
            <a:r>
              <a:rPr lang="es-ES" sz="1900" dirty="0">
                <a:solidFill>
                  <a:schemeClr val="bg1"/>
                </a:solidFill>
              </a:rPr>
              <a:t> (utilizan cálculos numéricos)</a:t>
            </a:r>
          </a:p>
          <a:p>
            <a:pPr lvl="2"/>
            <a:endParaRPr lang="es-ES" sz="1900" dirty="0">
              <a:solidFill>
                <a:schemeClr val="bg1"/>
              </a:solidFill>
            </a:endParaRPr>
          </a:p>
          <a:p>
            <a:pPr lvl="2"/>
            <a:r>
              <a:rPr lang="es-ES" sz="1900" dirty="0">
                <a:solidFill>
                  <a:schemeClr val="bg1"/>
                </a:solidFill>
              </a:rPr>
              <a:t>A los algoritmos que requieran del uso de un ordenador para su resolución se le conocen </a:t>
            </a:r>
            <a:br>
              <a:rPr lang="es-ES" sz="1900" dirty="0">
                <a:solidFill>
                  <a:schemeClr val="bg1"/>
                </a:solidFill>
              </a:rPr>
            </a:br>
            <a:r>
              <a:rPr lang="es-ES" sz="1900" dirty="0">
                <a:solidFill>
                  <a:schemeClr val="bg1"/>
                </a:solidFill>
              </a:rPr>
              <a:t>como algoritmos </a:t>
            </a:r>
            <a:r>
              <a:rPr lang="es-ES" sz="1900" u="sng" dirty="0">
                <a:solidFill>
                  <a:schemeClr val="bg1"/>
                </a:solidFill>
              </a:rPr>
              <a:t>computacionales</a:t>
            </a:r>
            <a:r>
              <a:rPr lang="es-ES" sz="1900" dirty="0">
                <a:solidFill>
                  <a:schemeClr val="bg1"/>
                </a:solidFill>
              </a:rPr>
              <a:t> (siendo los </a:t>
            </a:r>
            <a:r>
              <a:rPr lang="es-ES" sz="1900" u="sng" dirty="0">
                <a:solidFill>
                  <a:schemeClr val="bg1"/>
                </a:solidFill>
              </a:rPr>
              <a:t>no </a:t>
            </a:r>
            <a:r>
              <a:rPr lang="es-ES" sz="1900" u="sng" dirty="0" err="1">
                <a:solidFill>
                  <a:schemeClr val="bg1"/>
                </a:solidFill>
              </a:rPr>
              <a:t>computacionesles</a:t>
            </a:r>
            <a:r>
              <a:rPr lang="es-ES" sz="1900" dirty="0">
                <a:solidFill>
                  <a:schemeClr val="bg1"/>
                </a:solidFill>
              </a:rPr>
              <a:t> aquellos que no </a:t>
            </a:r>
            <a:br>
              <a:rPr lang="es-ES" sz="1900" dirty="0">
                <a:solidFill>
                  <a:schemeClr val="bg1"/>
                </a:solidFill>
              </a:rPr>
            </a:br>
            <a:r>
              <a:rPr lang="es-ES" sz="1900" dirty="0">
                <a:solidFill>
                  <a:schemeClr val="bg1"/>
                </a:solidFill>
              </a:rPr>
              <a:t>requieran el uso de un ordenador).</a:t>
            </a:r>
          </a:p>
          <a:p>
            <a:pPr lvl="2"/>
            <a:endParaRPr lang="es-ES" sz="1900" dirty="0">
              <a:solidFill>
                <a:schemeClr val="bg1"/>
              </a:solidFill>
            </a:endParaRPr>
          </a:p>
          <a:p>
            <a:pPr lvl="2"/>
            <a:r>
              <a:rPr lang="es-ES" sz="1900" dirty="0">
                <a:solidFill>
                  <a:schemeClr val="bg1"/>
                </a:solidFill>
              </a:rPr>
              <a:t>Los algoritmos </a:t>
            </a:r>
            <a:r>
              <a:rPr lang="es-ES" sz="1900" u="sng" dirty="0">
                <a:solidFill>
                  <a:schemeClr val="bg1"/>
                </a:solidFill>
              </a:rPr>
              <a:t>condicionales</a:t>
            </a:r>
            <a:r>
              <a:rPr lang="es-ES" sz="1900" dirty="0">
                <a:solidFill>
                  <a:schemeClr val="bg1"/>
                </a:solidFill>
              </a:rPr>
              <a:t> llegados a un punto del mismo, presentan varias acciones para </a:t>
            </a:r>
            <a:br>
              <a:rPr lang="es-ES" sz="1900" dirty="0">
                <a:solidFill>
                  <a:schemeClr val="bg1"/>
                </a:solidFill>
              </a:rPr>
            </a:br>
            <a:r>
              <a:rPr lang="es-ES" sz="1900" dirty="0">
                <a:solidFill>
                  <a:schemeClr val="bg1"/>
                </a:solidFill>
              </a:rPr>
              <a:t>ejecutarse y resolver el problema. Estas acciones no se presentan al azar sino que hay una </a:t>
            </a:r>
            <a:br>
              <a:rPr lang="es-ES" sz="1900" dirty="0">
                <a:solidFill>
                  <a:schemeClr val="bg1"/>
                </a:solidFill>
              </a:rPr>
            </a:br>
            <a:r>
              <a:rPr lang="es-ES" sz="1900" dirty="0">
                <a:solidFill>
                  <a:schemeClr val="bg1"/>
                </a:solidFill>
              </a:rPr>
              <a:t>condición previa que según la cual se ejecutará una u otra acción.</a:t>
            </a:r>
          </a:p>
          <a:p>
            <a:pPr lvl="2"/>
            <a:endParaRPr lang="es-ES" sz="1900" dirty="0">
              <a:solidFill>
                <a:schemeClr val="bg1"/>
              </a:solidFill>
            </a:endParaRPr>
          </a:p>
          <a:p>
            <a:pPr lvl="2"/>
            <a:r>
              <a:rPr lang="es-ES" sz="1900" dirty="0">
                <a:solidFill>
                  <a:schemeClr val="bg1"/>
                </a:solidFill>
              </a:rPr>
              <a:t>Se conoce como algoritmos </a:t>
            </a:r>
            <a:r>
              <a:rPr lang="es-ES" sz="1900" u="sng" dirty="0">
                <a:solidFill>
                  <a:schemeClr val="bg1"/>
                </a:solidFill>
              </a:rPr>
              <a:t>secuenciales</a:t>
            </a:r>
            <a:r>
              <a:rPr lang="es-ES" sz="1900" dirty="0">
                <a:solidFill>
                  <a:schemeClr val="bg1"/>
                </a:solidFill>
              </a:rPr>
              <a:t> aquellos con estructura secuencial, es decir, </a:t>
            </a:r>
            <a:br>
              <a:rPr lang="es-ES" sz="1900" dirty="0">
                <a:solidFill>
                  <a:schemeClr val="bg1"/>
                </a:solidFill>
              </a:rPr>
            </a:br>
            <a:r>
              <a:rPr lang="es-ES" sz="1900" dirty="0">
                <a:solidFill>
                  <a:schemeClr val="bg1"/>
                </a:solidFill>
              </a:rPr>
              <a:t>la salida de una secuencia es la entrada de la siguiente.</a:t>
            </a:r>
            <a:endParaRPr lang="es-P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2838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DC7B53-27BF-497E-8D64-656C2B25F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B03136F6-001E-479E-BF4B-A201477BA107}"/>
              </a:ext>
            </a:extLst>
          </p:cNvPr>
          <p:cNvSpPr/>
          <p:nvPr/>
        </p:nvSpPr>
        <p:spPr>
          <a:xfrm rot="10800000">
            <a:off x="0" y="-863270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4D9401-1CA9-47D4-A74C-193FFD1B45D8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32C597-2FCB-4169-BED2-C3BDC06744E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3B0586-0025-4BCD-B302-2ADB85B652C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2" y="356975"/>
            <a:ext cx="615536" cy="615536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BFB3CE5-9FAF-4F57-82E4-A0F2068AC429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2CAAE5-63F3-461C-9217-DF22538246D3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898A832-4752-42E6-B68F-6D1C9A0FE55A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C5E48C-330B-4330-9607-4973FB9AA3A0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8AD1F1-2535-4099-98D7-7D36E8442E72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E4F3016-63A2-42CB-B429-664DA3A17A8E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99E6920-B91F-4571-89FC-35983E24C370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58080ED-4E00-4E82-94B4-38A26B940692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705F293-9E1D-4975-95D0-F3DCFA70B441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1C5B4AA-B683-4207-84C3-B6346B1976B1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F0FBA33-4313-4AFC-A025-5510AA943502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39B722-98D5-43ED-AEB8-9AD7D6F96B8D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C86658E-BFD5-4BB7-BEFD-533934AEC864}"/>
              </a:ext>
            </a:extLst>
          </p:cNvPr>
          <p:cNvGrpSpPr/>
          <p:nvPr/>
        </p:nvGrpSpPr>
        <p:grpSpPr>
          <a:xfrm>
            <a:off x="1048798" y="1578090"/>
            <a:ext cx="899605" cy="828000"/>
            <a:chOff x="1558414" y="1545899"/>
            <a:chExt cx="899605" cy="828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26DE010-4B07-492F-98D5-CEF789FCC01C}"/>
                </a:ext>
              </a:extLst>
            </p:cNvPr>
            <p:cNvSpPr/>
            <p:nvPr/>
          </p:nvSpPr>
          <p:spPr>
            <a:xfrm>
              <a:off x="1590164" y="154589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C2A076A-11C6-4021-9A46-79EBF821675C}"/>
                </a:ext>
              </a:extLst>
            </p:cNvPr>
            <p:cNvSpPr txBox="1"/>
            <p:nvPr/>
          </p:nvSpPr>
          <p:spPr>
            <a:xfrm>
              <a:off x="1558414" y="1679239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01</a:t>
              </a: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E88A5D6-D6CD-49AF-89DC-449000859F48}"/>
              </a:ext>
            </a:extLst>
          </p:cNvPr>
          <p:cNvSpPr txBox="1"/>
          <p:nvPr/>
        </p:nvSpPr>
        <p:spPr>
          <a:xfrm>
            <a:off x="1908548" y="1266870"/>
            <a:ext cx="10187084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Algoritmo computacionales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1900" u="sng" dirty="0">
                <a:solidFill>
                  <a:schemeClr val="bg1"/>
                </a:solidFill>
              </a:rPr>
              <a:t>Análisis del problema</a:t>
            </a:r>
          </a:p>
          <a:p>
            <a:pPr lvl="2"/>
            <a:r>
              <a:rPr lang="es-ES" sz="1900" dirty="0">
                <a:solidFill>
                  <a:schemeClr val="bg1"/>
                </a:solidFill>
              </a:rPr>
              <a:t>1. Tenemos que leer la longitud de los dos catetos y calcular la hipotenusa</a:t>
            </a:r>
          </a:p>
          <a:p>
            <a:pPr lvl="2"/>
            <a:r>
              <a:rPr lang="es-ES" sz="1900" dirty="0">
                <a:solidFill>
                  <a:schemeClr val="bg1"/>
                </a:solidFill>
              </a:rPr>
              <a:t>2. (Teorema de Pitágoras)</a:t>
            </a:r>
          </a:p>
          <a:p>
            <a:pPr lvl="2"/>
            <a:r>
              <a:rPr lang="es-ES" sz="1900" dirty="0">
                <a:solidFill>
                  <a:schemeClr val="bg1"/>
                </a:solidFill>
              </a:rPr>
              <a:t>3. Variables de entrada: cateto1(real), cateto2(real)</a:t>
            </a:r>
          </a:p>
          <a:p>
            <a:pPr lvl="2"/>
            <a:r>
              <a:rPr lang="es-ES" sz="1900" dirty="0">
                <a:solidFill>
                  <a:schemeClr val="bg1"/>
                </a:solidFill>
              </a:rPr>
              <a:t>4. Variables de salida: hipotenusa (real)</a:t>
            </a:r>
          </a:p>
          <a:p>
            <a:pPr lvl="2"/>
            <a:endParaRPr lang="es-ES" sz="1900" dirty="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1900" u="sng" dirty="0">
                <a:solidFill>
                  <a:schemeClr val="bg1"/>
                </a:solidFill>
              </a:rPr>
              <a:t>Diseño de algoritmo</a:t>
            </a:r>
          </a:p>
          <a:p>
            <a:pPr lvl="2"/>
            <a:r>
              <a:rPr lang="es-ES" sz="1900" dirty="0">
                <a:solidFill>
                  <a:schemeClr val="bg1"/>
                </a:solidFill>
              </a:rPr>
              <a:t>1. Leer la longitud de los catetos</a:t>
            </a:r>
          </a:p>
          <a:p>
            <a:pPr lvl="2"/>
            <a:r>
              <a:rPr lang="es-ES" sz="1900" dirty="0">
                <a:solidFill>
                  <a:schemeClr val="bg1"/>
                </a:solidFill>
              </a:rPr>
              <a:t>2. Calcular hipotenusa (En un triángulo rectángulo el cuadrado de la hipotenusa es igual a </a:t>
            </a:r>
            <a:br>
              <a:rPr lang="es-ES" sz="1900" dirty="0">
                <a:solidFill>
                  <a:schemeClr val="bg1"/>
                </a:solidFill>
              </a:rPr>
            </a:br>
            <a:r>
              <a:rPr lang="es-ES" sz="1900" dirty="0">
                <a:solidFill>
                  <a:schemeClr val="bg1"/>
                </a:solidFill>
              </a:rPr>
              <a:t>la suma de los cuadrados de los catetos). </a:t>
            </a:r>
            <a:br>
              <a:rPr lang="es-ES" sz="1900" dirty="0">
                <a:solidFill>
                  <a:schemeClr val="bg1"/>
                </a:solidFill>
              </a:rPr>
            </a:br>
            <a:r>
              <a:rPr lang="es-ES" sz="1900" dirty="0">
                <a:solidFill>
                  <a:schemeClr val="bg1"/>
                </a:solidFill>
              </a:rPr>
              <a:t>Por lo tanto la hipotenusa es igual a la raíz cuadrada de la suma de los cuadrados de los </a:t>
            </a:r>
            <a:br>
              <a:rPr lang="es-ES" sz="1900" dirty="0">
                <a:solidFill>
                  <a:schemeClr val="bg1"/>
                </a:solidFill>
              </a:rPr>
            </a:br>
            <a:r>
              <a:rPr lang="es-ES" sz="1900" dirty="0">
                <a:solidFill>
                  <a:schemeClr val="bg1"/>
                </a:solidFill>
              </a:rPr>
              <a:t>catetos.</a:t>
            </a:r>
          </a:p>
          <a:p>
            <a:pPr lvl="2"/>
            <a:r>
              <a:rPr lang="es-ES" sz="1900" dirty="0">
                <a:solidFill>
                  <a:schemeClr val="bg1"/>
                </a:solidFill>
              </a:rPr>
              <a:t>3. Mostrar la hipotenusa</a:t>
            </a:r>
            <a:endParaRPr lang="es-P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3138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DC7B53-27BF-497E-8D64-656C2B25F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B03136F6-001E-479E-BF4B-A201477BA107}"/>
              </a:ext>
            </a:extLst>
          </p:cNvPr>
          <p:cNvSpPr/>
          <p:nvPr/>
        </p:nvSpPr>
        <p:spPr>
          <a:xfrm rot="10800000">
            <a:off x="0" y="-863270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4D9401-1CA9-47D4-A74C-193FFD1B45D8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32C597-2FCB-4169-BED2-C3BDC06744E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3B0586-0025-4BCD-B302-2ADB85B652C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2" y="356975"/>
            <a:ext cx="615536" cy="615536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BFB3CE5-9FAF-4F57-82E4-A0F2068AC429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2CAAE5-63F3-461C-9217-DF22538246D3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898A832-4752-42E6-B68F-6D1C9A0FE55A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C5E48C-330B-4330-9607-4973FB9AA3A0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8AD1F1-2535-4099-98D7-7D36E8442E72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E4F3016-63A2-42CB-B429-664DA3A17A8E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99E6920-B91F-4571-89FC-35983E24C370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58080ED-4E00-4E82-94B4-38A26B940692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705F293-9E1D-4975-95D0-F3DCFA70B441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1C5B4AA-B683-4207-84C3-B6346B1976B1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F0FBA33-4313-4AFC-A025-5510AA943502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39B722-98D5-43ED-AEB8-9AD7D6F96B8D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C86658E-BFD5-4BB7-BEFD-533934AEC864}"/>
              </a:ext>
            </a:extLst>
          </p:cNvPr>
          <p:cNvGrpSpPr/>
          <p:nvPr/>
        </p:nvGrpSpPr>
        <p:grpSpPr>
          <a:xfrm>
            <a:off x="1048798" y="1578090"/>
            <a:ext cx="899605" cy="828000"/>
            <a:chOff x="1558414" y="1545899"/>
            <a:chExt cx="899605" cy="828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26DE010-4B07-492F-98D5-CEF789FCC01C}"/>
                </a:ext>
              </a:extLst>
            </p:cNvPr>
            <p:cNvSpPr/>
            <p:nvPr/>
          </p:nvSpPr>
          <p:spPr>
            <a:xfrm>
              <a:off x="1590164" y="154589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C2A076A-11C6-4021-9A46-79EBF821675C}"/>
                </a:ext>
              </a:extLst>
            </p:cNvPr>
            <p:cNvSpPr txBox="1"/>
            <p:nvPr/>
          </p:nvSpPr>
          <p:spPr>
            <a:xfrm>
              <a:off x="1558414" y="1679239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01</a:t>
              </a: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E88A5D6-D6CD-49AF-89DC-449000859F48}"/>
              </a:ext>
            </a:extLst>
          </p:cNvPr>
          <p:cNvSpPr txBox="1"/>
          <p:nvPr/>
        </p:nvSpPr>
        <p:spPr>
          <a:xfrm>
            <a:off x="1908548" y="1109665"/>
            <a:ext cx="463383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Algoritmo computacionales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bg1"/>
                </a:solidFill>
              </a:rPr>
              <a:t>Ejemplos</a:t>
            </a:r>
            <a:endParaRPr lang="es-ES" sz="1900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DB6605-0D29-42D4-A917-EE161F102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401" y="2373899"/>
            <a:ext cx="8527960" cy="24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848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DC7B53-27BF-497E-8D64-656C2B25F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B03136F6-001E-479E-BF4B-A201477BA107}"/>
              </a:ext>
            </a:extLst>
          </p:cNvPr>
          <p:cNvSpPr/>
          <p:nvPr/>
        </p:nvSpPr>
        <p:spPr>
          <a:xfrm rot="10800000">
            <a:off x="0" y="-863270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4D9401-1CA9-47D4-A74C-193FFD1B45D8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32C597-2FCB-4169-BED2-C3BDC06744E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3B0586-0025-4BCD-B302-2ADB85B652C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2" y="356975"/>
            <a:ext cx="615536" cy="615536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BFB3CE5-9FAF-4F57-82E4-A0F2068AC429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2CAAE5-63F3-461C-9217-DF22538246D3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898A832-4752-42E6-B68F-6D1C9A0FE55A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C5E48C-330B-4330-9607-4973FB9AA3A0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8AD1F1-2535-4099-98D7-7D36E8442E72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E4F3016-63A2-42CB-B429-664DA3A17A8E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99E6920-B91F-4571-89FC-35983E24C370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58080ED-4E00-4E82-94B4-38A26B940692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705F293-9E1D-4975-95D0-F3DCFA70B441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1C5B4AA-B683-4207-84C3-B6346B1976B1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F0FBA33-4313-4AFC-A025-5510AA943502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39B722-98D5-43ED-AEB8-9AD7D6F96B8D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C86658E-BFD5-4BB7-BEFD-533934AEC864}"/>
              </a:ext>
            </a:extLst>
          </p:cNvPr>
          <p:cNvGrpSpPr/>
          <p:nvPr/>
        </p:nvGrpSpPr>
        <p:grpSpPr>
          <a:xfrm>
            <a:off x="1048798" y="1578090"/>
            <a:ext cx="899605" cy="828000"/>
            <a:chOff x="1558414" y="1545899"/>
            <a:chExt cx="899605" cy="828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26DE010-4B07-492F-98D5-CEF789FCC01C}"/>
                </a:ext>
              </a:extLst>
            </p:cNvPr>
            <p:cNvSpPr/>
            <p:nvPr/>
          </p:nvSpPr>
          <p:spPr>
            <a:xfrm>
              <a:off x="1590164" y="154589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C2A076A-11C6-4021-9A46-79EBF821675C}"/>
                </a:ext>
              </a:extLst>
            </p:cNvPr>
            <p:cNvSpPr txBox="1"/>
            <p:nvPr/>
          </p:nvSpPr>
          <p:spPr>
            <a:xfrm>
              <a:off x="1558414" y="1679239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01</a:t>
              </a: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E88A5D6-D6CD-49AF-89DC-449000859F48}"/>
              </a:ext>
            </a:extLst>
          </p:cNvPr>
          <p:cNvSpPr txBox="1"/>
          <p:nvPr/>
        </p:nvSpPr>
        <p:spPr>
          <a:xfrm>
            <a:off x="1908548" y="1320731"/>
            <a:ext cx="10137647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Introducción al pseudocódigo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¿Qué es?</a:t>
            </a:r>
          </a:p>
          <a:p>
            <a:pPr lvl="1"/>
            <a:r>
              <a:rPr lang="es-ES" sz="1900" b="1" dirty="0">
                <a:solidFill>
                  <a:schemeClr val="bg1"/>
                </a:solidFill>
              </a:rPr>
              <a:t>Es una herramienta para la representación de un algoritmo en un lenguaje de fácil </a:t>
            </a:r>
          </a:p>
          <a:p>
            <a:pPr lvl="1"/>
            <a:r>
              <a:rPr lang="es-ES" sz="1900" b="1" dirty="0">
                <a:solidFill>
                  <a:schemeClr val="bg1"/>
                </a:solidFill>
              </a:rPr>
              <a:t>interpretación para el ser humano, que especifica sin ambigüedades los pasos para </a:t>
            </a:r>
          </a:p>
          <a:p>
            <a:pPr lvl="1"/>
            <a:r>
              <a:rPr lang="es-ES" sz="1900" b="1" dirty="0">
                <a:solidFill>
                  <a:schemeClr val="bg1"/>
                </a:solidFill>
              </a:rPr>
              <a:t>resolver un problema.</a:t>
            </a:r>
          </a:p>
          <a:p>
            <a:pPr lvl="1"/>
            <a:endParaRPr lang="es-ES" sz="2000" b="1" dirty="0">
              <a:solidFill>
                <a:schemeClr val="bg1"/>
              </a:solidFill>
            </a:endParaRPr>
          </a:p>
          <a:p>
            <a:pPr lvl="1"/>
            <a:r>
              <a:rPr lang="es-ES" sz="20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“Un algoritmo en pseudocódigo puede ser representado en un lenguaje de programación”.</a:t>
            </a:r>
            <a:r>
              <a:rPr lang="es-ES" sz="2000" dirty="0"/>
              <a:t> </a:t>
            </a:r>
            <a:br>
              <a:rPr lang="es-ES" sz="2000" dirty="0"/>
            </a:br>
            <a:endParaRPr lang="es-ES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900" b="1" dirty="0">
                <a:solidFill>
                  <a:schemeClr val="bg1"/>
                </a:solidFill>
              </a:rPr>
              <a:t>Detallando la elaboración de un pseudocódigo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bg1"/>
              </a:solidFill>
            </a:endParaRPr>
          </a:p>
          <a:p>
            <a:pPr lvl="1"/>
            <a:endParaRPr lang="es-ES" sz="2000" b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C761AD-D67A-4938-9FF1-7F9A8A519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820" y="4324874"/>
            <a:ext cx="5386318" cy="242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457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DC7B53-27BF-497E-8D64-656C2B25F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B03136F6-001E-479E-BF4B-A201477BA107}"/>
              </a:ext>
            </a:extLst>
          </p:cNvPr>
          <p:cNvSpPr/>
          <p:nvPr/>
        </p:nvSpPr>
        <p:spPr>
          <a:xfrm rot="10800000">
            <a:off x="0" y="-863270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4D9401-1CA9-47D4-A74C-193FFD1B45D8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32C597-2FCB-4169-BED2-C3BDC06744E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3B0586-0025-4BCD-B302-2ADB85B652C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2" y="356975"/>
            <a:ext cx="615536" cy="615536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BFB3CE5-9FAF-4F57-82E4-A0F2068AC429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2CAAE5-63F3-461C-9217-DF22538246D3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898A832-4752-42E6-B68F-6D1C9A0FE55A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C5E48C-330B-4330-9607-4973FB9AA3A0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8AD1F1-2535-4099-98D7-7D36E8442E72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E4F3016-63A2-42CB-B429-664DA3A17A8E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99E6920-B91F-4571-89FC-35983E24C370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58080ED-4E00-4E82-94B4-38A26B940692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705F293-9E1D-4975-95D0-F3DCFA70B441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1C5B4AA-B683-4207-84C3-B6346B1976B1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F0FBA33-4313-4AFC-A025-5510AA943502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39B722-98D5-43ED-AEB8-9AD7D6F96B8D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C86658E-BFD5-4BB7-BEFD-533934AEC864}"/>
              </a:ext>
            </a:extLst>
          </p:cNvPr>
          <p:cNvGrpSpPr/>
          <p:nvPr/>
        </p:nvGrpSpPr>
        <p:grpSpPr>
          <a:xfrm>
            <a:off x="1048798" y="1578090"/>
            <a:ext cx="899605" cy="828000"/>
            <a:chOff x="1558414" y="1545899"/>
            <a:chExt cx="899605" cy="828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26DE010-4B07-492F-98D5-CEF789FCC01C}"/>
                </a:ext>
              </a:extLst>
            </p:cNvPr>
            <p:cNvSpPr/>
            <p:nvPr/>
          </p:nvSpPr>
          <p:spPr>
            <a:xfrm>
              <a:off x="1590164" y="154589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C2A076A-11C6-4021-9A46-79EBF821675C}"/>
                </a:ext>
              </a:extLst>
            </p:cNvPr>
            <p:cNvSpPr txBox="1"/>
            <p:nvPr/>
          </p:nvSpPr>
          <p:spPr>
            <a:xfrm>
              <a:off x="1558414" y="1679239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01</a:t>
              </a: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E88A5D6-D6CD-49AF-89DC-449000859F48}"/>
              </a:ext>
            </a:extLst>
          </p:cNvPr>
          <p:cNvSpPr txBox="1"/>
          <p:nvPr/>
        </p:nvSpPr>
        <p:spPr>
          <a:xfrm>
            <a:off x="1908548" y="1320731"/>
            <a:ext cx="101134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Implementación de algoritmos computacionales y pseudocódigo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Descarga e instalación de </a:t>
            </a:r>
            <a:r>
              <a:rPr lang="es-ES" sz="2000" dirty="0" err="1">
                <a:solidFill>
                  <a:schemeClr val="bg1"/>
                </a:solidFill>
              </a:rPr>
              <a:t>Pseint</a:t>
            </a:r>
            <a:endParaRPr lang="es-ES" sz="2000" dirty="0">
              <a:solidFill>
                <a:schemeClr val="bg1"/>
              </a:solidFill>
            </a:endParaRP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Enlace de descarga: </a:t>
            </a:r>
            <a:r>
              <a:rPr lang="es-ES" sz="2000" dirty="0">
                <a:solidFill>
                  <a:schemeClr val="bg1"/>
                </a:solidFill>
                <a:hlinkClick r:id="rId5"/>
              </a:rPr>
              <a:t>http://pseint.sourceforge.net/?page=descargas.php</a:t>
            </a:r>
            <a:endParaRPr lang="es-ES" sz="2000" dirty="0">
              <a:solidFill>
                <a:schemeClr val="bg1"/>
              </a:solidFill>
            </a:endParaRPr>
          </a:p>
          <a:p>
            <a:pPr lvl="1"/>
            <a:endParaRPr lang="es-E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Conociendo la plataforma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C47E19-3196-4981-8A6F-02B0D1E94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8418" y="3094824"/>
            <a:ext cx="6833734" cy="36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346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DC7B53-27BF-497E-8D64-656C2B25F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B03136F6-001E-479E-BF4B-A201477BA107}"/>
              </a:ext>
            </a:extLst>
          </p:cNvPr>
          <p:cNvSpPr/>
          <p:nvPr/>
        </p:nvSpPr>
        <p:spPr>
          <a:xfrm rot="10800000">
            <a:off x="0" y="-863270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4D9401-1CA9-47D4-A74C-193FFD1B45D8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32C597-2FCB-4169-BED2-C3BDC06744E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3B0586-0025-4BCD-B302-2ADB85B652C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2" y="356975"/>
            <a:ext cx="615536" cy="615536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BFB3CE5-9FAF-4F57-82E4-A0F2068AC429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2CAAE5-63F3-461C-9217-DF22538246D3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898A832-4752-42E6-B68F-6D1C9A0FE55A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C5E48C-330B-4330-9607-4973FB9AA3A0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8AD1F1-2535-4099-98D7-7D36E8442E72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E4F3016-63A2-42CB-B429-664DA3A17A8E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99E6920-B91F-4571-89FC-35983E24C370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58080ED-4E00-4E82-94B4-38A26B940692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705F293-9E1D-4975-95D0-F3DCFA70B441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1C5B4AA-B683-4207-84C3-B6346B1976B1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F0FBA33-4313-4AFC-A025-5510AA943502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39B722-98D5-43ED-AEB8-9AD7D6F96B8D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C86658E-BFD5-4BB7-BEFD-533934AEC864}"/>
              </a:ext>
            </a:extLst>
          </p:cNvPr>
          <p:cNvGrpSpPr/>
          <p:nvPr/>
        </p:nvGrpSpPr>
        <p:grpSpPr>
          <a:xfrm>
            <a:off x="1048798" y="1578090"/>
            <a:ext cx="899605" cy="828000"/>
            <a:chOff x="1558414" y="1545899"/>
            <a:chExt cx="899605" cy="828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26DE010-4B07-492F-98D5-CEF789FCC01C}"/>
                </a:ext>
              </a:extLst>
            </p:cNvPr>
            <p:cNvSpPr/>
            <p:nvPr/>
          </p:nvSpPr>
          <p:spPr>
            <a:xfrm>
              <a:off x="1590164" y="154589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C2A076A-11C6-4021-9A46-79EBF821675C}"/>
                </a:ext>
              </a:extLst>
            </p:cNvPr>
            <p:cNvSpPr txBox="1"/>
            <p:nvPr/>
          </p:nvSpPr>
          <p:spPr>
            <a:xfrm>
              <a:off x="1558414" y="1679239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01</a:t>
              </a: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E88A5D6-D6CD-49AF-89DC-449000859F48}"/>
              </a:ext>
            </a:extLst>
          </p:cNvPr>
          <p:cNvSpPr txBox="1"/>
          <p:nvPr/>
        </p:nvSpPr>
        <p:spPr>
          <a:xfrm>
            <a:off x="1948403" y="674400"/>
            <a:ext cx="1011347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Algoritmo computacionales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¿Qué es algoritmo computacional?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¿Qué es un algoritmo en informática?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¿Cómo hacer un algoritmo?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Tipos de algoritmo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Análisis del problema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Diseño de algoritmo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Ejemplos</a:t>
            </a:r>
            <a:endParaRPr lang="es-ES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Introducción al pseudocódigo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¿Qué 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Detallando la elaboración de un pseudocódigo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Ejemplos</a:t>
            </a:r>
            <a:endParaRPr lang="es-ES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Implementación de algoritmos computacionales y pseudocódigo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Descarga e instalación de </a:t>
            </a:r>
            <a:r>
              <a:rPr lang="es-ES" sz="2000" b="1" dirty="0" err="1">
                <a:solidFill>
                  <a:schemeClr val="bg1"/>
                </a:solidFill>
              </a:rPr>
              <a:t>Pseint</a:t>
            </a:r>
            <a:endParaRPr lang="es-ES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Conociendo la plataforma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Elaboración de ejemplos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142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C3B4FE0-B6A4-433F-A26A-2588CEC4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DA294E2-D7F7-4EEC-BDCE-F4B1CDDDD05C}"/>
              </a:ext>
            </a:extLst>
          </p:cNvPr>
          <p:cNvSpPr/>
          <p:nvPr/>
        </p:nvSpPr>
        <p:spPr>
          <a:xfrm rot="10800000">
            <a:off x="0" y="-719579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332AED5-B9D6-4E83-B858-32EAA2E61291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D3FA148-8362-4AAC-8ECB-EF0B2E1C68A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BD04AE7-FC0E-442B-AD51-D7CEF9CF92E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2" y="356975"/>
            <a:ext cx="615536" cy="615536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2EB83899-EF8B-4208-87BE-96739D018E01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4FD1867-47F5-463F-A822-17A4E000FEFF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BDC5AE5-11B9-4B9A-B1BC-CC1C964D23ED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F88A2D-CFC2-4028-ABE0-CF77AB1CCDC3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993B40F-45A0-4C9B-8B17-FEDDEB564376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8864D5-32E4-40F9-BC4B-F279AF84E75B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35E5EA4-4AD7-47F2-933B-5370BC5A00A0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ECC9DE-9E15-46CE-B3B1-F1EE0180E596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58CDBAC-64EE-4B73-AFEA-A7A23EFFA7D6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02</a:t>
            </a:r>
            <a:endParaRPr lang="es-PE" sz="1500" b="1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43E906C-6125-4825-9BDC-C857AD306F1F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E28E4B1-2577-4DAE-8BEB-5869EDC46B8D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D21E308-207A-4296-AE55-6CE2214B98EA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1185387-321D-45BE-B9C9-3397CF5AE553}"/>
              </a:ext>
            </a:extLst>
          </p:cNvPr>
          <p:cNvGrpSpPr/>
          <p:nvPr/>
        </p:nvGrpSpPr>
        <p:grpSpPr>
          <a:xfrm>
            <a:off x="1048798" y="3020797"/>
            <a:ext cx="899605" cy="828000"/>
            <a:chOff x="1112292" y="3015000"/>
            <a:chExt cx="899605" cy="82800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18A3EC2-EBE0-4046-BAB3-878DAA70F215}"/>
                </a:ext>
              </a:extLst>
            </p:cNvPr>
            <p:cNvSpPr/>
            <p:nvPr/>
          </p:nvSpPr>
          <p:spPr>
            <a:xfrm>
              <a:off x="1144042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9769B46-27BE-48AA-9192-EB8DA9B8AACC}"/>
                </a:ext>
              </a:extLst>
            </p:cNvPr>
            <p:cNvSpPr txBox="1"/>
            <p:nvPr/>
          </p:nvSpPr>
          <p:spPr>
            <a:xfrm>
              <a:off x="1112292" y="3148340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02</a:t>
              </a:r>
              <a:endParaRPr lang="es-PE" sz="1500" b="1" dirty="0">
                <a:solidFill>
                  <a:srgbClr val="727272"/>
                </a:solidFill>
              </a:endParaRP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FF7AC35-F9E1-4F2C-94F8-0A616CA88198}"/>
              </a:ext>
            </a:extLst>
          </p:cNvPr>
          <p:cNvSpPr txBox="1"/>
          <p:nvPr/>
        </p:nvSpPr>
        <p:spPr>
          <a:xfrm>
            <a:off x="1948403" y="1874729"/>
            <a:ext cx="102550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Resolver problemas básicos con algoritmos usando pseudocódigo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Entender y comprender el desarrollo de la lógica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Elaboración de ejercicios básicos</a:t>
            </a:r>
            <a:endParaRPr lang="es-ES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Instalación de Python y transcripción de pseudocódigo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¿Qué es un lenguaje de programación?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¿Porqué Python?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Descarga e instalación de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Conociendo la plataforma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Transcribir los ejercicios básicos a lenguaje de programación Python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760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C9DAA06-635A-40A0-957C-C33BC4322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780EF98F-FC4A-47FF-A615-7810030ECC30}"/>
              </a:ext>
            </a:extLst>
          </p:cNvPr>
          <p:cNvSpPr/>
          <p:nvPr/>
        </p:nvSpPr>
        <p:spPr>
          <a:xfrm rot="10800000">
            <a:off x="0" y="-581693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E64EB49-5B58-441C-BCD7-8226AF897D28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CC25E6A-E9EB-4160-81D0-95BA3317C8D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2A7DB99-92AF-4926-8716-23275CE3BB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2" y="356975"/>
            <a:ext cx="615536" cy="615536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77AC3F46-A07B-4D3A-91A3-0E533725597C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94AD885-043F-4391-98B1-D89EF799ED13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A014450-3EA3-4E83-A97A-EB445BAD1EA3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F933433-45D7-4F75-830C-886FC5F39A63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35A34B2-A737-4912-89B3-13D0352090FA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5290CBE-F91F-44F6-9675-39F13E69748B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73136AA-CDDD-439D-85F0-CFC9EDDDFFC8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C478885-BD3F-4488-B42C-BF51D0786AA9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A9E4F3B-488B-40A9-A8F9-5D694660395B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F891E2C-06E5-4B0C-923A-3F1F034678FE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B850FB5-0C2A-4AF9-A6FB-394D74DC8FC6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01F7CBD-6B74-491A-ACB0-D1A26847D2C0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12A056B-369B-4288-AA90-BCC27535633C}"/>
              </a:ext>
            </a:extLst>
          </p:cNvPr>
          <p:cNvGrpSpPr/>
          <p:nvPr/>
        </p:nvGrpSpPr>
        <p:grpSpPr>
          <a:xfrm>
            <a:off x="1048798" y="4377069"/>
            <a:ext cx="899605" cy="828000"/>
            <a:chOff x="-732319" y="4529469"/>
            <a:chExt cx="899605" cy="828000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BA1B82F-CBC6-49C0-841A-5B0B1AF4709B}"/>
                </a:ext>
              </a:extLst>
            </p:cNvPr>
            <p:cNvSpPr/>
            <p:nvPr/>
          </p:nvSpPr>
          <p:spPr>
            <a:xfrm>
              <a:off x="-700569" y="452946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15880D27-0825-431D-B6C9-F1D5E9ED4BFB}"/>
                </a:ext>
              </a:extLst>
            </p:cNvPr>
            <p:cNvSpPr txBox="1"/>
            <p:nvPr/>
          </p:nvSpPr>
          <p:spPr>
            <a:xfrm>
              <a:off x="-732319" y="4662809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03</a:t>
              </a:r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409F08B-BB92-4233-A8FC-8A07AB7F4B49}"/>
              </a:ext>
            </a:extLst>
          </p:cNvPr>
          <p:cNvSpPr txBox="1"/>
          <p:nvPr/>
        </p:nvSpPr>
        <p:spPr>
          <a:xfrm>
            <a:off x="1948403" y="1628507"/>
            <a:ext cx="55946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Primera PRÁCTICA CALIFICADA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Entornos de desarrollo utilizados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Conocer el entorno de desarrollo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Instalación de un entorno de desarrollo</a:t>
            </a:r>
            <a:endParaRPr lang="es-ES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Tipos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Ámbitos de variables y constantes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Operadores aritméticos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Métodos de entrada y salida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895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EDDA3F-7793-4713-90CC-63954CAB2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0007122C-0D69-449D-9117-95BF9823C389}"/>
              </a:ext>
            </a:extLst>
          </p:cNvPr>
          <p:cNvSpPr/>
          <p:nvPr/>
        </p:nvSpPr>
        <p:spPr>
          <a:xfrm rot="10800000">
            <a:off x="0" y="-4525167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B57952D-4610-42BF-9E64-C9D51670A829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19327B-EC72-41DE-8FF9-1C9CA0220BC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00707A2-6F10-45EF-BA8D-20BE984A216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2" y="356975"/>
            <a:ext cx="615536" cy="615536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7F90A649-437D-41BC-9754-8B11E9C78C1C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2175073-87EE-40AE-8B52-D5216CBE2373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E4E94D-C1C7-4E41-A7B5-9195C4B0AB53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130C98E-E048-4CB8-BE98-3654B9E2D9EF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208DE4F-9998-4946-A0E4-20C7F85CD98B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1BE2803-3D11-4667-83CD-46601D407868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D007BCB-7259-4CA6-BE3D-B87169AFD62C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007606B-1FC5-4F43-B938-FF0B11B74724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3F94DD5-A679-4132-9EB1-F598973F798C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0A99064-00B2-4600-AA9F-89480014BA58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1500" b="1">
                <a:solidFill>
                  <a:srgbClr val="727272"/>
                </a:solidFill>
              </a:defRPr>
            </a:lvl1pPr>
          </a:lstStyle>
          <a:p>
            <a:r>
              <a:rPr lang="es-ES" dirty="0"/>
              <a:t>SEMANA</a:t>
            </a:r>
          </a:p>
          <a:p>
            <a:r>
              <a:rPr lang="es-ES" dirty="0"/>
              <a:t>03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54D8A4A-D026-4C08-90BC-AD7488876843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D964396-8DDD-4BFC-A12C-A0A12A1CA5AA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ABF06714-CE48-4394-B0E5-044420AC27F3}"/>
              </a:ext>
            </a:extLst>
          </p:cNvPr>
          <p:cNvGrpSpPr/>
          <p:nvPr/>
        </p:nvGrpSpPr>
        <p:grpSpPr>
          <a:xfrm>
            <a:off x="1042031" y="5694392"/>
            <a:ext cx="899605" cy="828000"/>
            <a:chOff x="-732319" y="5805056"/>
            <a:chExt cx="899605" cy="828000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C30EEA70-780B-455B-8CEA-5BF0040C04DA}"/>
                </a:ext>
              </a:extLst>
            </p:cNvPr>
            <p:cNvSpPr/>
            <p:nvPr/>
          </p:nvSpPr>
          <p:spPr>
            <a:xfrm>
              <a:off x="-700569" y="580505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41AA1B90-4DA5-4D95-A3D5-A4D9C25DEB20}"/>
                </a:ext>
              </a:extLst>
            </p:cNvPr>
            <p:cNvSpPr txBox="1"/>
            <p:nvPr/>
          </p:nvSpPr>
          <p:spPr>
            <a:xfrm>
              <a:off x="-732319" y="5938396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04</a:t>
              </a: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6C53903-3D6C-4311-BEF0-3DC7A135BB4E}"/>
              </a:ext>
            </a:extLst>
          </p:cNvPr>
          <p:cNvSpPr txBox="1"/>
          <p:nvPr/>
        </p:nvSpPr>
        <p:spPr>
          <a:xfrm>
            <a:off x="1948403" y="2644170"/>
            <a:ext cx="7537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Estructura de control: Sentencias condicionales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IF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ELSE</a:t>
            </a:r>
            <a:endParaRPr lang="es-ES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Resolución de problemas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944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E587C63-B63E-4694-A278-E14089BE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B4350D8B-8FEB-40FF-913F-3A7D39369C67}"/>
              </a:ext>
            </a:extLst>
          </p:cNvPr>
          <p:cNvSpPr/>
          <p:nvPr/>
        </p:nvSpPr>
        <p:spPr>
          <a:xfrm rot="10800000">
            <a:off x="0" y="-9851915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2A5F30F-22E1-410A-A0EF-82145BC32C89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43C3CA-FE4D-4E27-A3B7-3F0BD006DFDD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06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572862-1D1B-47A1-B87B-C0F0019B5606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4596A3-ECAC-47C5-A09A-DF0A175B6612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3E6249F-BD1F-41EB-ACDB-4A10D17F0C91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67494CF-23FB-40BB-86CB-7EDACEA7EA79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08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D57F601-2976-42A2-B7A3-DB4234BD44C4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936991B-4F83-4890-8A1B-0951F4B8520E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4BB976B-AA0A-470B-BEE7-073C1AC34572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07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16FB2B6-43A4-49BE-8CA3-6C9CE88157C5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1905D03-362E-4BC7-A24E-777A1E7D21C0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09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79AFA60-0FF0-4EB1-99C3-0D0CB7F7E7A2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E9E2704-1627-4D33-B59B-EBCCBA3A70B5}"/>
              </a:ext>
            </a:extLst>
          </p:cNvPr>
          <p:cNvSpPr/>
          <p:nvPr/>
        </p:nvSpPr>
        <p:spPr>
          <a:xfrm>
            <a:off x="-849281" y="37734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5266A4C-D216-4909-AD10-9C6A65ED4C03}"/>
              </a:ext>
            </a:extLst>
          </p:cNvPr>
          <p:cNvSpPr txBox="1"/>
          <p:nvPr/>
        </p:nvSpPr>
        <p:spPr>
          <a:xfrm>
            <a:off x="-881031" y="51068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B70A0552-3EE0-4BF5-BCB5-20164865944D}"/>
              </a:ext>
            </a:extLst>
          </p:cNvPr>
          <p:cNvGrpSpPr/>
          <p:nvPr/>
        </p:nvGrpSpPr>
        <p:grpSpPr>
          <a:xfrm>
            <a:off x="1044745" y="351685"/>
            <a:ext cx="899605" cy="828000"/>
            <a:chOff x="-728631" y="529744"/>
            <a:chExt cx="899605" cy="828000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B80BE04-608F-4C44-9750-B63EB03F0BF8}"/>
                </a:ext>
              </a:extLst>
            </p:cNvPr>
            <p:cNvSpPr/>
            <p:nvPr/>
          </p:nvSpPr>
          <p:spPr>
            <a:xfrm>
              <a:off x="-696881" y="52974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C5F01C2-F650-4305-B49F-FE69298B8562}"/>
                </a:ext>
              </a:extLst>
            </p:cNvPr>
            <p:cNvSpPr txBox="1"/>
            <p:nvPr/>
          </p:nvSpPr>
          <p:spPr>
            <a:xfrm>
              <a:off x="-728631" y="663084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05</a:t>
              </a:r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E25336C-84A9-4F3C-9807-B969CB33DA5D}"/>
              </a:ext>
            </a:extLst>
          </p:cNvPr>
          <p:cNvSpPr txBox="1"/>
          <p:nvPr/>
        </p:nvSpPr>
        <p:spPr>
          <a:xfrm>
            <a:off x="81857" y="49760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B7DF52B-0A4D-4B22-81C7-62174255CC57}"/>
              </a:ext>
            </a:extLst>
          </p:cNvPr>
          <p:cNvSpPr txBox="1"/>
          <p:nvPr/>
        </p:nvSpPr>
        <p:spPr>
          <a:xfrm>
            <a:off x="1948403" y="2305616"/>
            <a:ext cx="77110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IF – ELSE – IF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Operadores lógicos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Los 4 modos de uso de la sentencia IF – ELSE – 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Resolución de problemas</a:t>
            </a:r>
            <a:endParaRPr lang="es-ES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390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A45511C-9BB6-44A5-BC0B-A3C2BF9C9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F10E3D73-DCB2-49D7-BE45-4FFEBBD3A105}"/>
              </a:ext>
            </a:extLst>
          </p:cNvPr>
          <p:cNvSpPr/>
          <p:nvPr/>
        </p:nvSpPr>
        <p:spPr>
          <a:xfrm rot="10800000">
            <a:off x="0" y="-863270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04C435C-A720-4D81-BCF1-6B00CF9F432B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91FE37CA-56A3-40FA-B5EB-48C4362D6F5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33748B19-422C-40CD-AD7D-693ABDD7AF54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1E7A46D-8250-4436-9EA5-906AB95AA601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3639A2D-E820-41CD-939F-681D2954529F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7DC3895-8996-4AC6-91C9-69EFF01677E1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D7731D3-0D94-4418-8B7D-A3469267B655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50FBCC0-31AD-456E-9335-399DB6483CA2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62D886E-9074-4ADF-AB07-8AEF6CF8A09E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63DF030-D336-498B-9C66-D320827A32E6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1EA1FBB-AF17-4417-A17F-B2014DD8A816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07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0AA8FDE-F246-4FD5-B622-1643248555F7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08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26BA8C3-E240-4101-B224-6DD982EEF1A2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09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863E4C4-6828-490D-8879-B302E830BDCC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14FE306C-C7A2-4E57-8246-74791747C2B0}"/>
              </a:ext>
            </a:extLst>
          </p:cNvPr>
          <p:cNvGrpSpPr/>
          <p:nvPr/>
        </p:nvGrpSpPr>
        <p:grpSpPr>
          <a:xfrm>
            <a:off x="1048798" y="1578090"/>
            <a:ext cx="899605" cy="828000"/>
            <a:chOff x="1558414" y="1545899"/>
            <a:chExt cx="899605" cy="828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AED5282-EA1E-483D-AACD-CA1E116FAFA9}"/>
                </a:ext>
              </a:extLst>
            </p:cNvPr>
            <p:cNvSpPr/>
            <p:nvPr/>
          </p:nvSpPr>
          <p:spPr>
            <a:xfrm>
              <a:off x="1590164" y="154589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FCF43FE9-88A0-4C66-928D-95D4590D4F62}"/>
                </a:ext>
              </a:extLst>
            </p:cNvPr>
            <p:cNvSpPr txBox="1"/>
            <p:nvPr/>
          </p:nvSpPr>
          <p:spPr>
            <a:xfrm>
              <a:off x="1558414" y="1679239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06</a:t>
              </a:r>
            </a:p>
          </p:txBody>
        </p:sp>
      </p:grp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24CFEDA-2C0A-40A7-9809-4D7A614D14C4}"/>
              </a:ext>
            </a:extLst>
          </p:cNvPr>
          <p:cNvSpPr txBox="1"/>
          <p:nvPr/>
        </p:nvSpPr>
        <p:spPr>
          <a:xfrm>
            <a:off x="81857" y="49760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05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69896FA-5CC6-43D0-9B1B-D6509F8AF7D2}"/>
              </a:ext>
            </a:extLst>
          </p:cNvPr>
          <p:cNvSpPr txBox="1"/>
          <p:nvPr/>
        </p:nvSpPr>
        <p:spPr>
          <a:xfrm>
            <a:off x="1948403" y="2213283"/>
            <a:ext cx="753732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Estructura de control: Sentencias condicionales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WHILE</a:t>
            </a:r>
            <a:endParaRPr lang="es-ES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Resolución de problemas</a:t>
            </a:r>
            <a:endParaRPr lang="es-E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Estructura de control: Sentencias repetitivas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Resolución de problemas</a:t>
            </a:r>
          </a:p>
        </p:txBody>
      </p:sp>
    </p:spTree>
    <p:extLst>
      <p:ext uri="{BB962C8B-B14F-4D97-AF65-F5344CB8AC3E}">
        <p14:creationId xmlns:p14="http://schemas.microsoft.com/office/powerpoint/2010/main" val="42604995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222F0E-28B4-46EF-A6CD-DD8148CE9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0" b="97015" l="2069" r="967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48" y="0"/>
            <a:ext cx="2275852" cy="1051602"/>
          </a:xfrm>
          <a:prstGeom prst="rect">
            <a:avLst/>
          </a:prstGeom>
        </p:spPr>
      </p:pic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665A0F87-DE08-4C85-8C42-E6FF0A1C16B4}"/>
              </a:ext>
            </a:extLst>
          </p:cNvPr>
          <p:cNvSpPr/>
          <p:nvPr/>
        </p:nvSpPr>
        <p:spPr>
          <a:xfrm rot="10800000">
            <a:off x="0" y="-7195799"/>
            <a:ext cx="1498600" cy="20421598"/>
          </a:xfrm>
          <a:custGeom>
            <a:avLst/>
            <a:gdLst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619200 w 1498600"/>
              <a:gd name="connsiteY2" fmla="*/ 9796799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  <a:gd name="connsiteX0" fmla="*/ 0 w 1498600"/>
              <a:gd name="connsiteY0" fmla="*/ 20421598 h 20421598"/>
              <a:gd name="connsiteX1" fmla="*/ 0 w 1498600"/>
              <a:gd name="connsiteY1" fmla="*/ 10633799 h 20421598"/>
              <a:gd name="connsiteX2" fmla="*/ 566812 w 1498600"/>
              <a:gd name="connsiteY2" fmla="*/ 9794418 h 20421598"/>
              <a:gd name="connsiteX3" fmla="*/ 0 w 1498600"/>
              <a:gd name="connsiteY3" fmla="*/ 8959799 h 20421598"/>
              <a:gd name="connsiteX4" fmla="*/ 0 w 1498600"/>
              <a:gd name="connsiteY4" fmla="*/ 0 h 20421598"/>
              <a:gd name="connsiteX5" fmla="*/ 1498600 w 1498600"/>
              <a:gd name="connsiteY5" fmla="*/ 0 h 20421598"/>
              <a:gd name="connsiteX6" fmla="*/ 1498600 w 1498600"/>
              <a:gd name="connsiteY6" fmla="*/ 20421598 h 20421598"/>
              <a:gd name="connsiteX7" fmla="*/ 0 w 1498600"/>
              <a:gd name="connsiteY7" fmla="*/ 20421598 h 2042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600" h="20421598">
                <a:moveTo>
                  <a:pt x="0" y="20421598"/>
                </a:moveTo>
                <a:lnTo>
                  <a:pt x="0" y="10633799"/>
                </a:lnTo>
                <a:cubicBezTo>
                  <a:pt x="3994" y="10211924"/>
                  <a:pt x="566043" y="10413937"/>
                  <a:pt x="566812" y="9794418"/>
                </a:cubicBezTo>
                <a:cubicBezTo>
                  <a:pt x="567581" y="9174899"/>
                  <a:pt x="1613" y="9372149"/>
                  <a:pt x="0" y="8959799"/>
                </a:cubicBezTo>
                <a:lnTo>
                  <a:pt x="0" y="0"/>
                </a:lnTo>
                <a:lnTo>
                  <a:pt x="1498600" y="0"/>
                </a:lnTo>
                <a:lnTo>
                  <a:pt x="1498600" y="20421598"/>
                </a:lnTo>
                <a:lnTo>
                  <a:pt x="0" y="20421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4768EB8-EB5B-48A5-9657-AF79A7EBF878}"/>
              </a:ext>
            </a:extLst>
          </p:cNvPr>
          <p:cNvSpPr/>
          <p:nvPr/>
        </p:nvSpPr>
        <p:spPr>
          <a:xfrm>
            <a:off x="-852969" y="27031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AF9D3D14-85AA-491A-879E-52254BB5C6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738" y="363633"/>
            <a:ext cx="615536" cy="615536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EE54E99C-34DB-43C5-91A8-F5191494C3F5}"/>
              </a:ext>
            </a:extLst>
          </p:cNvPr>
          <p:cNvSpPr/>
          <p:nvPr/>
        </p:nvSpPr>
        <p:spPr>
          <a:xfrm>
            <a:off x="-852969" y="296148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9CBFC9D-4E9E-439C-8E17-EECF31DAD1F1}"/>
              </a:ext>
            </a:extLst>
          </p:cNvPr>
          <p:cNvSpPr txBox="1"/>
          <p:nvPr/>
        </p:nvSpPr>
        <p:spPr>
          <a:xfrm>
            <a:off x="-884719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02</a:t>
            </a:r>
            <a:endParaRPr lang="es-PE" sz="1500" b="1" dirty="0">
              <a:solidFill>
                <a:srgbClr val="727272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4F5A96D-1C80-4A22-A6B6-3956D0394CAC}"/>
              </a:ext>
            </a:extLst>
          </p:cNvPr>
          <p:cNvSpPr/>
          <p:nvPr/>
        </p:nvSpPr>
        <p:spPr>
          <a:xfrm>
            <a:off x="-852969" y="437706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D3574B4-C65F-4CA5-B292-4C92C4362D03}"/>
              </a:ext>
            </a:extLst>
          </p:cNvPr>
          <p:cNvSpPr txBox="1"/>
          <p:nvPr/>
        </p:nvSpPr>
        <p:spPr>
          <a:xfrm>
            <a:off x="-884719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03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A42BA18-215C-402D-BDF6-86402CD4D273}"/>
              </a:ext>
            </a:extLst>
          </p:cNvPr>
          <p:cNvSpPr/>
          <p:nvPr/>
        </p:nvSpPr>
        <p:spPr>
          <a:xfrm>
            <a:off x="-852969" y="5652656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AAF582D-A8F9-4FD2-BD8F-5D9E2FA8DC19}"/>
              </a:ext>
            </a:extLst>
          </p:cNvPr>
          <p:cNvSpPr txBox="1"/>
          <p:nvPr/>
        </p:nvSpPr>
        <p:spPr>
          <a:xfrm>
            <a:off x="-884719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04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ECCE46C-7A70-4361-8DBA-333675A4135C}"/>
              </a:ext>
            </a:extLst>
          </p:cNvPr>
          <p:cNvSpPr/>
          <p:nvPr/>
        </p:nvSpPr>
        <p:spPr>
          <a:xfrm>
            <a:off x="-852969" y="15458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9FBD7B5-CD22-4046-88B1-08C6BF569BF2}"/>
              </a:ext>
            </a:extLst>
          </p:cNvPr>
          <p:cNvSpPr txBox="1"/>
          <p:nvPr/>
        </p:nvSpPr>
        <p:spPr>
          <a:xfrm>
            <a:off x="-884719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5A214EA-CFCF-454F-B2A1-590BED49182B}"/>
              </a:ext>
            </a:extLst>
          </p:cNvPr>
          <p:cNvSpPr txBox="1"/>
          <p:nvPr/>
        </p:nvSpPr>
        <p:spPr>
          <a:xfrm>
            <a:off x="74327" y="309482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</a:rPr>
              <a:t>02</a:t>
            </a:r>
            <a:endParaRPr lang="es-PE" sz="1500" b="1" dirty="0">
              <a:solidFill>
                <a:schemeClr val="bg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374C288-E60A-4FF3-A6DF-63A9F4D3DEE1}"/>
              </a:ext>
            </a:extLst>
          </p:cNvPr>
          <p:cNvSpPr txBox="1"/>
          <p:nvPr/>
        </p:nvSpPr>
        <p:spPr>
          <a:xfrm>
            <a:off x="74327" y="451040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08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EADB989-4636-4347-AB94-F49D22AAD0BA}"/>
              </a:ext>
            </a:extLst>
          </p:cNvPr>
          <p:cNvSpPr txBox="1"/>
          <p:nvPr/>
        </p:nvSpPr>
        <p:spPr>
          <a:xfrm>
            <a:off x="74327" y="5785996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09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32AC0E4-DCF9-4F1D-B223-020108152D97}"/>
              </a:ext>
            </a:extLst>
          </p:cNvPr>
          <p:cNvSpPr txBox="1"/>
          <p:nvPr/>
        </p:nvSpPr>
        <p:spPr>
          <a:xfrm>
            <a:off x="74327" y="1679239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06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A11292EC-B14A-456B-B999-F4E5912ED304}"/>
              </a:ext>
            </a:extLst>
          </p:cNvPr>
          <p:cNvGrpSpPr/>
          <p:nvPr/>
        </p:nvGrpSpPr>
        <p:grpSpPr>
          <a:xfrm>
            <a:off x="1048798" y="3020797"/>
            <a:ext cx="899605" cy="828000"/>
            <a:chOff x="1112292" y="3015000"/>
            <a:chExt cx="899605" cy="828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3821FA77-CC2D-41E9-BDDD-70DB23DB5E85}"/>
                </a:ext>
              </a:extLst>
            </p:cNvPr>
            <p:cNvSpPr/>
            <p:nvPr/>
          </p:nvSpPr>
          <p:spPr>
            <a:xfrm>
              <a:off x="1144042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BD782860-E53E-4568-9AB4-9109EDBAAEA1}"/>
                </a:ext>
              </a:extLst>
            </p:cNvPr>
            <p:cNvSpPr txBox="1"/>
            <p:nvPr/>
          </p:nvSpPr>
          <p:spPr>
            <a:xfrm>
              <a:off x="1112292" y="3148340"/>
              <a:ext cx="899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SEMANA</a:t>
              </a:r>
            </a:p>
            <a:p>
              <a:pPr algn="ctr"/>
              <a:r>
                <a:rPr lang="es-ES" sz="1500" b="1" dirty="0">
                  <a:solidFill>
                    <a:srgbClr val="727272"/>
                  </a:solidFill>
                </a:rPr>
                <a:t>07</a:t>
              </a:r>
              <a:endParaRPr lang="es-PE" sz="1500" b="1" dirty="0">
                <a:solidFill>
                  <a:srgbClr val="727272"/>
                </a:solidFill>
              </a:endParaRPr>
            </a:p>
          </p:txBody>
        </p:sp>
      </p:grp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886865-11F0-441C-BEC9-98459057112C}"/>
              </a:ext>
            </a:extLst>
          </p:cNvPr>
          <p:cNvSpPr txBox="1"/>
          <p:nvPr/>
        </p:nvSpPr>
        <p:spPr>
          <a:xfrm>
            <a:off x="81857" y="497604"/>
            <a:ext cx="899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500" b="1" dirty="0">
                <a:solidFill>
                  <a:srgbClr val="727272"/>
                </a:solidFill>
              </a:rPr>
              <a:t>SEMANA</a:t>
            </a:r>
          </a:p>
          <a:p>
            <a:pPr algn="ctr"/>
            <a:r>
              <a:rPr lang="es-ES" sz="1500" b="1" dirty="0">
                <a:solidFill>
                  <a:srgbClr val="727272"/>
                </a:solidFill>
              </a:rPr>
              <a:t>05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6318186-11C9-4B93-9534-B237029EB15E}"/>
              </a:ext>
            </a:extLst>
          </p:cNvPr>
          <p:cNvSpPr txBox="1"/>
          <p:nvPr/>
        </p:nvSpPr>
        <p:spPr>
          <a:xfrm>
            <a:off x="1948403" y="2644170"/>
            <a:ext cx="95819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SEGUNDA PRACTICA CALIFICADA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</a:rPr>
              <a:t>Laboratorio 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Consiste en resolver problemas y dudas para consolidar todos los conocimientos </a:t>
            </a:r>
            <a:br>
              <a:rPr lang="es-PE" sz="2000" b="1" dirty="0">
                <a:solidFill>
                  <a:schemeClr val="bg1"/>
                </a:solidFill>
              </a:rPr>
            </a:br>
            <a:r>
              <a:rPr lang="es-PE" sz="2000" b="1" dirty="0">
                <a:solidFill>
                  <a:schemeClr val="bg1"/>
                </a:solidFill>
              </a:rPr>
              <a:t>previos adquiridos.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63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1812</Words>
  <Application>Microsoft Office PowerPoint</Application>
  <PresentationFormat>Panorámica</PresentationFormat>
  <Paragraphs>692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3nh4ck3-4ud1t0r</dc:creator>
  <cp:lastModifiedBy>3nh4ck3-4ud1t0r</cp:lastModifiedBy>
  <cp:revision>41</cp:revision>
  <dcterms:created xsi:type="dcterms:W3CDTF">2021-04-06T02:44:53Z</dcterms:created>
  <dcterms:modified xsi:type="dcterms:W3CDTF">2021-04-10T05:23:03Z</dcterms:modified>
</cp:coreProperties>
</file>