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_rels/theme4.xml.rels" ContentType="application/vnd.openxmlformats-package.relationships+xml"/>
  <Override PartName="/ppt/theme/_rels/theme13.xml.rels" ContentType="application/vnd.openxmlformats-package.relationships+xml"/>
  <Override PartName="/ppt/theme/_rels/theme3.xml.rels" ContentType="application/vnd.openxmlformats-package.relationships+xml"/>
  <Override PartName="/ppt/theme/_rels/theme12.xml.rels" ContentType="application/vnd.openxmlformats-package.relationships+xml"/>
  <Override PartName="/ppt/theme/_rels/theme10.xml.rels" ContentType="application/vnd.openxmlformats-package.relationships+xml"/>
  <Override PartName="/ppt/theme/_rels/theme1.xml.rels" ContentType="application/vnd.openxmlformats-package.relationships+xml"/>
  <Override PartName="/ppt/theme/_rels/theme9.xml.rels" ContentType="application/vnd.openxmlformats-package.relationships+xml"/>
  <Override PartName="/ppt/theme/_rels/theme8.xml.rels" ContentType="application/vnd.openxmlformats-package.relationships+xml"/>
  <Override PartName="/ppt/theme/_rels/theme17.xml.rels" ContentType="application/vnd.openxmlformats-package.relationships+xml"/>
  <Override PartName="/ppt/theme/_rels/theme7.xml.rels" ContentType="application/vnd.openxmlformats-package.relationships+xml"/>
  <Override PartName="/ppt/theme/_rels/theme16.xml.rels" ContentType="application/vnd.openxmlformats-package.relationships+xml"/>
  <Override PartName="/ppt/theme/_rels/theme15.xml.rels" ContentType="application/vnd.openxmlformats-package.relationships+xml"/>
  <Override PartName="/ppt/theme/_rels/theme6.xml.rels" ContentType="application/vnd.openxmlformats-package.relationships+xml"/>
  <Override PartName="/ppt/theme/_rels/theme14.xml.rels" ContentType="application/vnd.openxmlformats-package.relationships+xml"/>
  <Override PartName="/ppt/theme/_rels/theme5.xml.rels" ContentType="application/vnd.openxmlformats-package.relationships+xml"/>
  <Override PartName="/ppt/theme/_rels/theme11.xml.rels" ContentType="application/vnd.openxmlformats-package.relationships+xml"/>
  <Override PartName="/ppt/theme/_rels/theme2.xml.rels" ContentType="application/vnd.openxmlformats-package.relationships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12.png" ContentType="image/png"/>
  <Override PartName="/ppt/media/image3.png" ContentType="image/png"/>
  <Override PartName="/ppt/media/image19.png" ContentType="image/png"/>
  <Override PartName="/ppt/media/image1.jpeg" ContentType="image/jpeg"/>
  <Override PartName="/ppt/media/image10.png" ContentType="image/png"/>
  <Override PartName="/ppt/media/image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17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BO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440" y="2095920"/>
            <a:ext cx="7764480" cy="369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BO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D46EF1-882C-4702-828B-9555C75A27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B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BO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85440" y="2095920"/>
            <a:ext cx="7764480" cy="369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BO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55ADD3E-6314-4AB1-877B-A226B0359F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B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479D4AA-034B-4984-AD3A-095A7D9C62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BO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BO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85440" y="2095920"/>
            <a:ext cx="3789000" cy="369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BO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64160" y="2095920"/>
            <a:ext cx="3789000" cy="369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BO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34AF2C5-60D3-4B9D-A941-7AB8382B0A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s-BO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4B1B58D1-C05C-4844-8FE9-7EB1B5CEE0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s-BO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BO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C2EBB479-B3E1-4341-BF41-E50BAC662B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s-BO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6C44E777-1F77-45BC-94E8-83B36359E5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s-BO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BE93048E-C0E5-4937-B2E0-0E18F2CE19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s-BO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49983EB7-8D76-4F70-A7DA-5D388CE498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s-B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D53AA79-EB69-4CBC-A254-A8FAA36689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B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44A8E79-D737-4F24-90A5-F036819A60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B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10083C5-1DD0-41EA-A747-139B6455DD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B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17B072B-24DD-4F8B-A343-87537C959C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B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199CC4D-1D72-43D3-B1DA-59C8864233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B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C98B5C0-F92B-4043-89EC-924E2E7B40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B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8FB614E-2B66-4A7A-AAF5-737E75C531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B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AED8504-0DB6-48E5-BF9F-7C66A3455C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B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685440" y="5883120"/>
            <a:ext cx="500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885440" y="5883120"/>
            <a:ext cx="564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74CE324-59FA-4E93-BEDB-7469CC4871C4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&lt;número&gt;</a:t>
            </a:fld>
            <a:endParaRPr b="0" lang="es-BO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758920" y="58831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BO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BO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BO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BO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BO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BO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BO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BO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BO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440" y="2095920"/>
            <a:ext cx="7764480" cy="369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ftr" idx="28"/>
          </p:nvPr>
        </p:nvSpPr>
        <p:spPr>
          <a:xfrm>
            <a:off x="685440" y="5883120"/>
            <a:ext cx="500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29"/>
          </p:nvPr>
        </p:nvSpPr>
        <p:spPr>
          <a:xfrm>
            <a:off x="7885440" y="5883120"/>
            <a:ext cx="564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512D308-CC48-4420-8FA9-B7BF4965DE0E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&lt;número&gt;</a:t>
            </a:fld>
            <a:endParaRPr b="0" lang="es-BO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dt" idx="30"/>
          </p:nvPr>
        </p:nvSpPr>
        <p:spPr>
          <a:xfrm>
            <a:off x="5758920" y="58831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31"/>
          </p:nvPr>
        </p:nvSpPr>
        <p:spPr>
          <a:xfrm>
            <a:off x="685440" y="5883120"/>
            <a:ext cx="500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32"/>
          </p:nvPr>
        </p:nvSpPr>
        <p:spPr>
          <a:xfrm>
            <a:off x="7885440" y="5883120"/>
            <a:ext cx="564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D3E0943-2FFC-48C5-93EA-F9E1CA6DBC77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&lt;número&gt;</a:t>
            </a:fld>
            <a:endParaRPr b="0" lang="es-BO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33"/>
          </p:nvPr>
        </p:nvSpPr>
        <p:spPr>
          <a:xfrm>
            <a:off x="5758920" y="58831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85440" y="2095920"/>
            <a:ext cx="3788640" cy="369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64160" y="2095920"/>
            <a:ext cx="3788640" cy="3694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34"/>
          </p:nvPr>
        </p:nvSpPr>
        <p:spPr>
          <a:xfrm>
            <a:off x="685440" y="5883120"/>
            <a:ext cx="500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35"/>
          </p:nvPr>
        </p:nvSpPr>
        <p:spPr>
          <a:xfrm>
            <a:off x="7885440" y="5883120"/>
            <a:ext cx="564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50FF0B6-8CAC-486A-B7E7-E7CB833ACA03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&lt;número&gt;</a:t>
            </a:fld>
            <a:endParaRPr b="0" lang="es-BO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dt" idx="36"/>
          </p:nvPr>
        </p:nvSpPr>
        <p:spPr>
          <a:xfrm>
            <a:off x="5758920" y="58831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ftr" idx="37"/>
          </p:nvPr>
        </p:nvSpPr>
        <p:spPr>
          <a:xfrm>
            <a:off x="685440" y="5883120"/>
            <a:ext cx="500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38"/>
          </p:nvPr>
        </p:nvSpPr>
        <p:spPr>
          <a:xfrm>
            <a:off x="7885440" y="5883120"/>
            <a:ext cx="564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D75FD5D-39BA-4E86-99D0-6FFE17ECD761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&lt;número&gt;</a:t>
            </a:fld>
            <a:endParaRPr b="0" lang="es-BO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39"/>
          </p:nvPr>
        </p:nvSpPr>
        <p:spPr>
          <a:xfrm>
            <a:off x="5758920" y="58831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BO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ftr" idx="40"/>
          </p:nvPr>
        </p:nvSpPr>
        <p:spPr>
          <a:xfrm>
            <a:off x="685440" y="5883120"/>
            <a:ext cx="500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41"/>
          </p:nvPr>
        </p:nvSpPr>
        <p:spPr>
          <a:xfrm>
            <a:off x="7885440" y="5883120"/>
            <a:ext cx="564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C36B007-105C-4434-B572-414921AA9048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&lt;número&gt;</a:t>
            </a:fld>
            <a:endParaRPr b="0" lang="es-BO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42"/>
          </p:nvPr>
        </p:nvSpPr>
        <p:spPr>
          <a:xfrm>
            <a:off x="5758920" y="58831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ftr" idx="43"/>
          </p:nvPr>
        </p:nvSpPr>
        <p:spPr>
          <a:xfrm>
            <a:off x="685440" y="5883120"/>
            <a:ext cx="500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44"/>
          </p:nvPr>
        </p:nvSpPr>
        <p:spPr>
          <a:xfrm>
            <a:off x="7885440" y="5883120"/>
            <a:ext cx="564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235E8A2-3EED-4542-8A67-DB0DF2FDE84C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&lt;número&gt;</a:t>
            </a:fld>
            <a:endParaRPr b="0" lang="es-BO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45"/>
          </p:nvPr>
        </p:nvSpPr>
        <p:spPr>
          <a:xfrm>
            <a:off x="5758920" y="58831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ftr" idx="46"/>
          </p:nvPr>
        </p:nvSpPr>
        <p:spPr>
          <a:xfrm>
            <a:off x="685440" y="5883120"/>
            <a:ext cx="500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47"/>
          </p:nvPr>
        </p:nvSpPr>
        <p:spPr>
          <a:xfrm>
            <a:off x="7885440" y="5883120"/>
            <a:ext cx="564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A873E7B-100B-4B23-AC97-3F930A8EA5E6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&lt;número&gt;</a:t>
            </a:fld>
            <a:endParaRPr b="0" lang="es-BO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48"/>
          </p:nvPr>
        </p:nvSpPr>
        <p:spPr>
          <a:xfrm>
            <a:off x="5758920" y="58831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ftr" idx="49"/>
          </p:nvPr>
        </p:nvSpPr>
        <p:spPr>
          <a:xfrm>
            <a:off x="685440" y="5883120"/>
            <a:ext cx="500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50"/>
          </p:nvPr>
        </p:nvSpPr>
        <p:spPr>
          <a:xfrm>
            <a:off x="7885440" y="5883120"/>
            <a:ext cx="564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5194C55-CACD-498E-8103-3916E23C1FD6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&lt;número&gt;</a:t>
            </a:fld>
            <a:endParaRPr b="0" lang="es-BO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 idx="51"/>
          </p:nvPr>
        </p:nvSpPr>
        <p:spPr>
          <a:xfrm>
            <a:off x="5758920" y="58831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685440" y="5883120"/>
            <a:ext cx="500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7885440" y="5883120"/>
            <a:ext cx="564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1EC103D-00DB-4E4A-897C-C5A21771F185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&lt;número&gt;</a:t>
            </a:fld>
            <a:endParaRPr b="0" lang="es-BO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5758920" y="58831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685440" y="5883120"/>
            <a:ext cx="500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7885440" y="5883120"/>
            <a:ext cx="564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C42075E-00BF-4E4F-B853-EDBC94704B5C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&lt;número&gt;</a:t>
            </a:fld>
            <a:endParaRPr b="0" lang="es-BO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5758920" y="58831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9"/>
          <p:cNvSpPr/>
          <p:nvPr/>
        </p:nvSpPr>
        <p:spPr>
          <a:xfrm>
            <a:off x="505080" y="641880"/>
            <a:ext cx="45648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Rockwell"/>
              </a:rPr>
              <a:t>“</a:t>
            </a:r>
            <a:endParaRPr b="0" lang="es-BO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TextBox 13"/>
          <p:cNvSpPr/>
          <p:nvPr/>
        </p:nvSpPr>
        <p:spPr>
          <a:xfrm>
            <a:off x="7946640" y="3073320"/>
            <a:ext cx="45648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Rockwell"/>
              </a:rPr>
              <a:t>”</a:t>
            </a:r>
            <a:endParaRPr b="0" lang="es-BO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ftr" idx="10"/>
          </p:nvPr>
        </p:nvSpPr>
        <p:spPr>
          <a:xfrm>
            <a:off x="685440" y="5883120"/>
            <a:ext cx="500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11"/>
          </p:nvPr>
        </p:nvSpPr>
        <p:spPr>
          <a:xfrm>
            <a:off x="7885440" y="5883120"/>
            <a:ext cx="564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C8DEA17-6EE8-407B-B2B3-277CA42CB540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&lt;número&gt;</a:t>
            </a:fld>
            <a:endParaRPr b="0" lang="es-BO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2"/>
          </p:nvPr>
        </p:nvSpPr>
        <p:spPr>
          <a:xfrm>
            <a:off x="5758920" y="58831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ftr" idx="13"/>
          </p:nvPr>
        </p:nvSpPr>
        <p:spPr>
          <a:xfrm>
            <a:off x="685440" y="5883120"/>
            <a:ext cx="500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ldNum" idx="14"/>
          </p:nvPr>
        </p:nvSpPr>
        <p:spPr>
          <a:xfrm>
            <a:off x="7885440" y="5883120"/>
            <a:ext cx="564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714FF74-DC6A-4C8C-96AB-3DA62440A236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&lt;número&gt;</a:t>
            </a:fld>
            <a:endParaRPr b="0" lang="es-BO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15"/>
          </p:nvPr>
        </p:nvSpPr>
        <p:spPr>
          <a:xfrm>
            <a:off x="5758920" y="58831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ftr" idx="16"/>
          </p:nvPr>
        </p:nvSpPr>
        <p:spPr>
          <a:xfrm>
            <a:off x="685440" y="5883120"/>
            <a:ext cx="500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17"/>
          </p:nvPr>
        </p:nvSpPr>
        <p:spPr>
          <a:xfrm>
            <a:off x="7885440" y="5883120"/>
            <a:ext cx="564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5ECE54E-8B4F-43BD-B8A1-6A25A9AC6B60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&lt;número&gt;</a:t>
            </a:fld>
            <a:endParaRPr b="0" lang="es-BO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8"/>
          </p:nvPr>
        </p:nvSpPr>
        <p:spPr>
          <a:xfrm>
            <a:off x="5758920" y="58831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ftr" idx="19"/>
          </p:nvPr>
        </p:nvSpPr>
        <p:spPr>
          <a:xfrm>
            <a:off x="685440" y="5883120"/>
            <a:ext cx="500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20"/>
          </p:nvPr>
        </p:nvSpPr>
        <p:spPr>
          <a:xfrm>
            <a:off x="7885440" y="5883120"/>
            <a:ext cx="564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EF7C5DF-3AA1-4978-8E27-A5DCC6087FC6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&lt;número&gt;</a:t>
            </a:fld>
            <a:endParaRPr b="0" lang="es-BO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21"/>
          </p:nvPr>
        </p:nvSpPr>
        <p:spPr>
          <a:xfrm>
            <a:off x="5758920" y="58831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ftr" idx="22"/>
          </p:nvPr>
        </p:nvSpPr>
        <p:spPr>
          <a:xfrm>
            <a:off x="685440" y="5883120"/>
            <a:ext cx="500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23"/>
          </p:nvPr>
        </p:nvSpPr>
        <p:spPr>
          <a:xfrm>
            <a:off x="7885440" y="5883120"/>
            <a:ext cx="564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CA69790-F19C-439E-A10C-D3EF42335D15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&lt;número&gt;</a:t>
            </a:fld>
            <a:endParaRPr b="0" lang="es-BO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24"/>
          </p:nvPr>
        </p:nvSpPr>
        <p:spPr>
          <a:xfrm>
            <a:off x="5758920" y="58831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ftr" idx="25"/>
          </p:nvPr>
        </p:nvSpPr>
        <p:spPr>
          <a:xfrm>
            <a:off x="685440" y="5883120"/>
            <a:ext cx="5004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26"/>
          </p:nvPr>
        </p:nvSpPr>
        <p:spPr>
          <a:xfrm>
            <a:off x="7885440" y="5883120"/>
            <a:ext cx="564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50D4219-5A37-462E-915A-9F899DD30978}" type="slidenum">
              <a:rPr b="0" lang="en-US" sz="1000" spc="-1" strike="noStrike">
                <a:solidFill>
                  <a:schemeClr val="dk1">
                    <a:tint val="75000"/>
                  </a:schemeClr>
                </a:solidFill>
                <a:latin typeface="Rockwell"/>
              </a:rPr>
              <a:t>&lt;número&gt;</a:t>
            </a:fld>
            <a:endParaRPr b="0" lang="es-BO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27"/>
          </p:nvPr>
        </p:nvSpPr>
        <p:spPr>
          <a:xfrm>
            <a:off x="5758920" y="58831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BO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BO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BO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1122480"/>
            <a:ext cx="777276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800" spc="-1" strike="noStrike" cap="all">
                <a:solidFill>
                  <a:srgbClr val="ffffff"/>
                </a:solidFill>
                <a:latin typeface="Bookman Old Style"/>
                <a:ea typeface="Calibri"/>
              </a:rPr>
              <a:t>MODELO MATEMÁTICO COMPUTACIONAL PARA LA SALUD FINANCIERA JUVENIL</a:t>
            </a:r>
            <a:endParaRPr b="0" lang="es-BO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685440" y="3602160"/>
            <a:ext cx="777276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BO" sz="2400" spc="-1" strike="noStrike">
                <a:solidFill>
                  <a:srgbClr val="ffffff"/>
                </a:solidFill>
                <a:latin typeface="Rockwell"/>
              </a:rPr>
              <a:t>Taller de Simulación de </a:t>
            </a:r>
            <a:r>
              <a:rPr b="0" lang="es-AR" sz="2400" spc="-1" strike="noStrike">
                <a:solidFill>
                  <a:srgbClr val="ffffff"/>
                </a:solidFill>
                <a:latin typeface="Rockwell"/>
              </a:rPr>
              <a:t>Sistemas</a:t>
            </a:r>
            <a:endParaRPr b="0" lang="es-BO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AR" sz="2400" spc="-1" strike="noStrike">
                <a:solidFill>
                  <a:srgbClr val="ffffff"/>
                </a:solidFill>
                <a:latin typeface="Rockwell"/>
              </a:rPr>
              <a:t>Universitario: Isaac Gutierrez Huarachi</a:t>
            </a:r>
            <a:endParaRPr b="0" lang="es-BO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AR" sz="2400" spc="-1" strike="noStrike">
                <a:solidFill>
                  <a:srgbClr val="ffffff"/>
                </a:solidFill>
                <a:latin typeface="Rockwell"/>
              </a:rPr>
              <a:t>Carrera: Ingeniería de Sistemas</a:t>
            </a:r>
            <a:endParaRPr b="0" lang="es-BO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AR" sz="2400" spc="-1" strike="noStrike">
                <a:solidFill>
                  <a:srgbClr val="ffffff"/>
                </a:solidFill>
                <a:latin typeface="Rockwell"/>
              </a:rPr>
              <a:t>Docente: Henry Frank Villarroel Tapia</a:t>
            </a:r>
            <a:endParaRPr b="0" lang="es-BO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400" spc="-1" strike="noStrike" cap="all">
                <a:solidFill>
                  <a:srgbClr val="ffffff"/>
                </a:solidFill>
                <a:latin typeface="Bookman Old Style"/>
              </a:rPr>
              <a:t>Implementación en Java – vistas del programa</a:t>
            </a:r>
            <a:endParaRPr b="0" lang="es-BO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89520" y="1884240"/>
            <a:ext cx="3390120" cy="459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624"/>
              </a:spcBef>
              <a:spcAft>
                <a:spcPts val="425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  <a:ea typeface="Noto Sans CJK SC"/>
              </a:rPr>
              <a:t>VentanaModeloDiscreto.java (en view): </a:t>
            </a:r>
            <a:endParaRPr b="0" lang="es-BO" sz="2000" spc="-1" strike="noStrike">
              <a:solidFill>
                <a:srgbClr val="ffffff"/>
              </a:solidFill>
              <a:latin typeface="Arial"/>
            </a:endParaRPr>
          </a:p>
          <a:p>
            <a:pPr marL="228600" indent="0" defTabSz="914400">
              <a:lnSpc>
                <a:spcPct val="12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  <a:ea typeface="Noto Sans CJK SC"/>
              </a:rPr>
              <a:t>Muestra el cálculo del ahorro a 10 años con gastos máximos y mínimos, y tasas de interés del 0%, 3% y 7%.</a:t>
            </a:r>
            <a:r>
              <a:rPr b="0" lang="en-US" sz="2000" spc="-1" strike="noStrike">
                <a:solidFill>
                  <a:schemeClr val="dk1"/>
                </a:solidFill>
                <a:latin typeface="Rockwell"/>
                <a:ea typeface="Noto Sans CJK SC"/>
              </a:rPr>
              <a:t>  </a:t>
            </a:r>
            <a:endParaRPr b="0" lang="es-BO" sz="2000" spc="-1" strike="noStrike">
              <a:solidFill>
                <a:srgbClr val="ffffff"/>
              </a:solidFill>
              <a:latin typeface="Arial"/>
            </a:endParaRPr>
          </a:p>
          <a:p>
            <a:pPr marL="228600" indent="0" defTabSz="914400">
              <a:lnSpc>
                <a:spcPct val="12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endParaRPr b="0" lang="es-BO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3780000" y="1884240"/>
            <a:ext cx="4799880" cy="439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400" spc="-1" strike="noStrike" cap="all">
                <a:solidFill>
                  <a:srgbClr val="ffffff"/>
                </a:solidFill>
                <a:latin typeface="Bookman Old Style"/>
              </a:rPr>
              <a:t>Implementación en Java – vistas del programa</a:t>
            </a:r>
            <a:endParaRPr b="0" lang="es-BO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89520" y="1884240"/>
            <a:ext cx="8250120" cy="153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624"/>
              </a:spcBef>
              <a:spcAft>
                <a:spcPts val="425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  <a:ea typeface="Noto Sans CJK SC"/>
              </a:rPr>
              <a:t>VentanaModeloContinuo.java (en view): </a:t>
            </a:r>
            <a:endParaRPr b="0" lang="es-BO" sz="2000" spc="-1" strike="noStrike">
              <a:solidFill>
                <a:srgbClr val="ffffff"/>
              </a:solidFill>
              <a:latin typeface="Arial"/>
            </a:endParaRPr>
          </a:p>
          <a:p>
            <a:pPr marL="228600" indent="0" defTabSz="914400">
              <a:lnSpc>
                <a:spcPct val="120000"/>
              </a:lnSpc>
              <a:spcBef>
                <a:spcPts val="624"/>
              </a:spcBef>
              <a:spcAft>
                <a:spcPts val="425"/>
              </a:spcAft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  <a:ea typeface="Noto Sans CJK SC"/>
              </a:rPr>
              <a:t>Similar a VentanaModeloDiscreto.java, pero para el modelo continuo.</a:t>
            </a:r>
            <a:r>
              <a:rPr b="0" lang="en-US" sz="1000" spc="-1" strike="noStrike">
                <a:solidFill>
                  <a:srgbClr val="ffffff"/>
                </a:solidFill>
                <a:latin typeface="Rockwell"/>
                <a:ea typeface="Noto Sans CJK SC"/>
              </a:rPr>
              <a:t> </a:t>
            </a:r>
            <a:endParaRPr b="0" lang="es-BO" sz="1000" spc="-1" strike="noStrike">
              <a:solidFill>
                <a:srgbClr val="ffffff"/>
              </a:solidFill>
              <a:latin typeface="Arial"/>
            </a:endParaRPr>
          </a:p>
          <a:p>
            <a:pPr marL="228600" indent="0" defTabSz="914400">
              <a:lnSpc>
                <a:spcPct val="12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endParaRPr b="0" lang="es-BO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878840" y="3278880"/>
            <a:ext cx="4780800" cy="338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400" spc="-1" strike="noStrike" cap="all">
                <a:solidFill>
                  <a:srgbClr val="ffffff"/>
                </a:solidFill>
                <a:latin typeface="Bookman Old Style"/>
              </a:rPr>
              <a:t>Implementacion en excel</a:t>
            </a:r>
            <a:endParaRPr b="0" lang="es-BO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85440" y="1691280"/>
            <a:ext cx="776448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BO" sz="2000" spc="-1" strike="noStrike">
                <a:solidFill>
                  <a:srgbClr val="ffffff"/>
                </a:solidFill>
                <a:latin typeface="Rockwell"/>
              </a:rPr>
              <a:t>Uso de archivo TSS_Simulador_Ahorro.xlsx.  </a:t>
            </a:r>
            <a:endParaRPr b="0" lang="es-BO" sz="20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s-BO" sz="2000" spc="-1" strike="noStrike">
                <a:solidFill>
                  <a:srgbClr val="ffffff"/>
                </a:solidFill>
                <a:latin typeface="Rockwell"/>
              </a:rPr>
              <a:t>Hoja 1: Ingreso de salario mensual y gastos.</a:t>
            </a:r>
            <a:r>
              <a:rPr b="0" lang="es-BO" sz="2000" spc="-1" strike="noStrike">
                <a:solidFill>
                  <a:schemeClr val="dk1"/>
                </a:solidFill>
                <a:latin typeface="Rockwell"/>
              </a:rPr>
              <a:t> </a:t>
            </a:r>
            <a:endParaRPr b="0" lang="es-BO" sz="20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s-BO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80000" y="3060000"/>
            <a:ext cx="8639640" cy="180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400" spc="-1" strike="noStrike" cap="all">
                <a:solidFill>
                  <a:srgbClr val="ffffff"/>
                </a:solidFill>
                <a:latin typeface="Bookman Old Style"/>
              </a:rPr>
              <a:t>Implementación en excel</a:t>
            </a:r>
            <a:endParaRPr b="0" lang="es-BO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85440" y="2051280"/>
            <a:ext cx="3994200" cy="334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es-BO" sz="1800" spc="-1" strike="noStrike">
                <a:solidFill>
                  <a:srgbClr val="ffffff"/>
                </a:solidFill>
                <a:latin typeface="Rockwell"/>
              </a:rPr>
              <a:t>Hoja 2 (“Cálculos”): Cálculo del ahorro a 10 años con el modelo discreto. 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es-BO" sz="1800" spc="-1" strike="noStrike">
                <a:solidFill>
                  <a:srgbClr val="ffffff"/>
                </a:solidFill>
                <a:latin typeface="Rockwell"/>
              </a:rPr>
              <a:t>Fórmulas: Ahorro Mensual = Salario Neto – Gasto Maximo/Minimo Estimado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es-BO" sz="1800" spc="-1" strike="noStrike">
                <a:solidFill>
                  <a:srgbClr val="ffffff"/>
                </a:solidFill>
                <a:latin typeface="Rockwell"/>
              </a:rPr>
              <a:t>Ahorro Total = Ahorro Mensual * ((1+Tasa de Interes)^Cantidad de Meses-1)/(Tasa de interes/12)</a:t>
            </a:r>
            <a:r>
              <a:rPr b="0" lang="es-BO" sz="1800" spc="-1" strike="noStrike">
                <a:solidFill>
                  <a:schemeClr val="dk1"/>
                </a:solidFill>
                <a:latin typeface="Rockwell"/>
              </a:rPr>
              <a:t> 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860000" y="1935360"/>
            <a:ext cx="3742560" cy="37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400" spc="-1" strike="noStrike" cap="all">
                <a:solidFill>
                  <a:srgbClr val="ffffff"/>
                </a:solidFill>
                <a:latin typeface="Bookman Old Style"/>
              </a:rPr>
              <a:t>Implementación en excel</a:t>
            </a:r>
            <a:endParaRPr b="0" lang="es-BO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85440" y="2051280"/>
            <a:ext cx="7917120" cy="334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  <a:ea typeface="Noto Sans CJK SC"/>
              </a:rPr>
              <a:t>Hojas 3 y 4: Cálculo con el modelo continuo (ahorro mensual hasta el mes 120). 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  <a:ea typeface="Noto Sans CJK SC"/>
              </a:rPr>
              <a:t>Fórmulas: Ingreso Neto = Ingreso * (1 – 0,1271)  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  <a:ea typeface="Noto Sans CJK SC"/>
              </a:rPr>
              <a:t>Consumo del Mes = Gasto Minimo/Maximo Estimado + (Gasto Mensual - Gasto Minimo/Maximo Estimado) / Ingreso Neto * Ingreso Neto – 0,001 * Ahorro Actual  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  <a:ea typeface="Noto Sans CJK SC"/>
              </a:rPr>
              <a:t>Ahorro Actual = Ahorro Actual + (Ingreso – Consumo del mes + Tasa de interes * Ahorro Actual)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5440" y="3430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400" spc="-1" strike="noStrike" cap="all">
                <a:solidFill>
                  <a:srgbClr val="ffffff"/>
                </a:solidFill>
                <a:latin typeface="Bookman Old Style"/>
              </a:rPr>
              <a:t>Comparación Java vs Excel</a:t>
            </a:r>
            <a:endParaRPr b="0" lang="es-BO" sz="3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60" y="1260000"/>
            <a:ext cx="9143280" cy="270396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2566440" y="4218120"/>
            <a:ext cx="3733200" cy="136152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0" y="5760000"/>
            <a:ext cx="9143280" cy="17964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4"/>
          <a:stretch/>
        </p:blipFill>
        <p:spPr>
          <a:xfrm>
            <a:off x="0" y="6120000"/>
            <a:ext cx="9143280" cy="17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400" spc="-1" strike="noStrike" cap="all">
                <a:solidFill>
                  <a:srgbClr val="ffffff"/>
                </a:solidFill>
                <a:latin typeface="Bookman Old Style"/>
              </a:rPr>
              <a:t>Conclusión</a:t>
            </a:r>
            <a:endParaRPr b="0" lang="es-BO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85440" y="2095920"/>
            <a:ext cx="776448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BO" sz="20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El programa reproduce los resultados de Excel, facilitando la planificación financiera.  </a:t>
            </a:r>
            <a:endParaRPr b="0" lang="es-BO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La herramienta ayuda a realizar proyecciones realistas de gastos y planes de vida.  </a:t>
            </a:r>
            <a:endParaRPr b="0" lang="es-BO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Rockwell"/>
              </a:rPr>
              <a:t>Al mantener el sueldo fijo, se enfoca la atención en los factores controlables (gastos).  </a:t>
            </a:r>
            <a:endParaRPr b="0" lang="es-BO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51111"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s-ES" sz="8800" spc="-1" strike="noStrike" cap="all">
                <a:solidFill>
                  <a:srgbClr val="ffffff"/>
                </a:solidFill>
                <a:latin typeface="Bookman Old Style"/>
              </a:rPr>
              <a:t>GRACIAS POR SU ATENCIÓN</a:t>
            </a:r>
            <a:endParaRPr b="0" lang="es-BO" sz="8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16" name="Imagen 5" descr=""/>
          <p:cNvPicPr/>
          <p:nvPr/>
        </p:nvPicPr>
        <p:blipFill>
          <a:blip r:embed="rId1"/>
          <a:stretch/>
        </p:blipFill>
        <p:spPr>
          <a:xfrm>
            <a:off x="1717200" y="2304360"/>
            <a:ext cx="5708880" cy="427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85440" y="14544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400" spc="-1" strike="noStrike" cap="all">
                <a:solidFill>
                  <a:srgbClr val="ffffff"/>
                </a:solidFill>
                <a:latin typeface="Bookman Old Style"/>
              </a:rPr>
              <a:t>Introducción</a:t>
            </a:r>
            <a:endParaRPr b="0" lang="es-BO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89880" y="1330920"/>
            <a:ext cx="5475600" cy="447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ffffff"/>
                </a:solidFill>
                <a:latin typeface="Rockwell"/>
              </a:rPr>
              <a:t>Los patrones de consumo y ahorro varían a lo largo del ciclo de vida, este en especifico es el mas variable de todos, pues estamos entre el limbo de no tener empleo y no estar capacitados para uno real.  </a:t>
            </a:r>
            <a:endParaRPr b="0" lang="es-BO" sz="16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ffffff"/>
                </a:solidFill>
                <a:latin typeface="Rockwell"/>
              </a:rPr>
              <a:t>Los jóvenes enfrentan la transición entre la formación académica y los primeros empleos.  </a:t>
            </a:r>
            <a:endParaRPr b="0" lang="es-BO" sz="16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ffffff"/>
                </a:solidFill>
                <a:latin typeface="Rockwell"/>
              </a:rPr>
              <a:t>La percepción de ingresos y consumo influye en la gestión financiera, pero esta no siempre es acertada por cosas como el positivismo extremo y la confianza desmedida.  </a:t>
            </a:r>
            <a:endParaRPr b="0" lang="es-BO" sz="16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Arial"/>
              <a:buChar char="•"/>
            </a:pPr>
            <a:r>
              <a:rPr b="1" lang="es-ES" sz="1600" spc="-1" strike="noStrike">
                <a:solidFill>
                  <a:srgbClr val="ffffff"/>
                </a:solidFill>
                <a:latin typeface="Rockwell"/>
              </a:rPr>
              <a:t>La mala gestión del dinero puede llevar a la falta de ahorro o al endeudamiento.</a:t>
            </a:r>
            <a:endParaRPr b="0" lang="es-BO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6137280" y="3617280"/>
            <a:ext cx="2142360" cy="214236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6069600" y="1620000"/>
            <a:ext cx="2390040" cy="191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440" y="11412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400" spc="-1" strike="noStrike" cap="all">
                <a:solidFill>
                  <a:srgbClr val="ffffff"/>
                </a:solidFill>
                <a:latin typeface="Bookman Old Style"/>
              </a:rPr>
              <a:t>Descripción del Problema</a:t>
            </a:r>
            <a:endParaRPr b="0" lang="es-BO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40000" y="1165320"/>
            <a:ext cx="813420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s-BO" sz="2000" spc="-1" strike="noStrike">
                <a:solidFill>
                  <a:srgbClr val="ffffff"/>
                </a:solidFill>
                <a:latin typeface="Rockwell"/>
              </a:rPr>
              <a:t>El análisis se centra en el consumo y el ahorro.  </a:t>
            </a:r>
            <a:endParaRPr b="0" lang="es-BO" sz="20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s-BO" sz="1600" spc="-1" strike="noStrike">
                <a:solidFill>
                  <a:srgbClr val="ffffff"/>
                </a:solidFill>
                <a:latin typeface="Rockwell"/>
              </a:rPr>
              <a:t>Consumo: </a:t>
            </a:r>
            <a:endParaRPr b="0" lang="es-BO" sz="16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s-BO" sz="1600" spc="-1" strike="noStrike">
                <a:solidFill>
                  <a:srgbClr val="ffffff"/>
                </a:solidFill>
                <a:latin typeface="Rockwell"/>
              </a:rPr>
              <a:t>Ingresos destinados a formación, vivienda, transporte y estilo de vida.  </a:t>
            </a:r>
            <a:endParaRPr b="0" lang="es-BO" sz="16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s-BO" sz="1600" spc="-1" strike="noStrike">
                <a:solidFill>
                  <a:srgbClr val="ffffff"/>
                </a:solidFill>
                <a:latin typeface="Rockwell"/>
              </a:rPr>
              <a:t>El consumo discrecional puede ser alto en relación con los ingresos.  </a:t>
            </a:r>
            <a:endParaRPr b="0" lang="es-BO" sz="16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s-BO" sz="1600" spc="-1" strike="noStrike">
                <a:solidFill>
                  <a:srgbClr val="ffffff"/>
                </a:solidFill>
                <a:latin typeface="Rockwell"/>
              </a:rPr>
              <a:t>Ahorro: </a:t>
            </a:r>
            <a:endParaRPr b="0" lang="es-BO" sz="16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s-BO" sz="1600" spc="-1" strike="noStrike">
                <a:solidFill>
                  <a:srgbClr val="ffffff"/>
                </a:solidFill>
                <a:latin typeface="Rockwell"/>
              </a:rPr>
              <a:t>Suele ser bajo, inexistente o negativo debido a deudas.  </a:t>
            </a:r>
            <a:endParaRPr b="0" lang="es-BO" sz="16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s-BO" sz="1600" spc="-1" strike="noStrike">
                <a:solidFill>
                  <a:srgbClr val="ffffff"/>
                </a:solidFill>
                <a:latin typeface="Rockwell"/>
              </a:rPr>
              <a:t>Prioridad en la inversión en capital humano (educación y habilidades).</a:t>
            </a:r>
            <a:endParaRPr b="0" lang="es-BO" sz="1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3025800" y="4774680"/>
            <a:ext cx="2913840" cy="157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5440" y="47412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400" spc="-1" strike="noStrike" cap="all">
                <a:solidFill>
                  <a:srgbClr val="ffffff"/>
                </a:solidFill>
                <a:latin typeface="Bookman Old Style"/>
              </a:rPr>
              <a:t>Objetivos del Proyecto</a:t>
            </a:r>
            <a:endParaRPr b="0" lang="es-BO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800000"/>
            <a:ext cx="6299640" cy="44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ffffff"/>
                </a:solidFill>
                <a:latin typeface="Rockwell"/>
              </a:rPr>
              <a:t>Objetivo General: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Rockwell"/>
                <a:ea typeface="Noto Sans CJK SC"/>
              </a:rPr>
              <a:t>Obtener el estimado del ahorro que se va ha hacer a 10 años en base al sueldo y los gastos mensuales que se tiene</a:t>
            </a:r>
            <a:r>
              <a:rPr b="0" i="1" lang="en-US" sz="1400" spc="-1" strike="noStrike">
                <a:solidFill>
                  <a:srgbClr val="ffffff"/>
                </a:solidFill>
                <a:latin typeface="Rockwell"/>
                <a:ea typeface="Noto Sans CJK SC"/>
              </a:rPr>
              <a:t>.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ffffff"/>
                </a:solidFill>
                <a:latin typeface="Rockwell"/>
                <a:ea typeface="Noto Sans CJK SC"/>
              </a:rPr>
              <a:t>Objetivos Específicos: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Rockwell"/>
                <a:ea typeface="Noto Sans CJK SC"/>
              </a:rPr>
              <a:t>Obtener</a:t>
            </a:r>
            <a:r>
              <a:rPr b="0" i="1" lang="en-US" sz="1400" spc="-1" strike="noStrike">
                <a:solidFill>
                  <a:srgbClr val="ffffff"/>
                </a:solidFill>
                <a:latin typeface="Rockwell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Rockwell"/>
                <a:ea typeface="Noto Sans CJK SC"/>
              </a:rPr>
              <a:t>la cantidad de ahorro total a lo largo del tiempo con una tasa de interés del 0%, 3% y 7%</a:t>
            </a:r>
            <a:r>
              <a:rPr b="0" i="1" lang="en-US" sz="1400" spc="-1" strike="noStrike">
                <a:solidFill>
                  <a:srgbClr val="ffffff"/>
                </a:solidFill>
                <a:latin typeface="Rockwell"/>
                <a:ea typeface="Noto Sans CJK SC"/>
              </a:rPr>
              <a:t>.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Rockwell"/>
                <a:ea typeface="Noto Sans CJK SC"/>
              </a:rPr>
              <a:t>Obtener</a:t>
            </a:r>
            <a:r>
              <a:rPr b="0" i="1" lang="en-US" sz="1400" spc="-1" strike="noStrike">
                <a:solidFill>
                  <a:srgbClr val="ffffff"/>
                </a:solidFill>
                <a:latin typeface="Rockwell"/>
                <a:ea typeface="Noto Sans CJK SC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Rockwell"/>
                <a:ea typeface="Noto Sans CJK SC"/>
              </a:rPr>
              <a:t>la cantidad de ahorro total a lo largo del tiempo dependiendo si hacemos el gasto mínimo o máximo.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Rockwell"/>
                <a:ea typeface="Noto Sans CJK SC"/>
              </a:rPr>
              <a:t>Comparar la diferencia entre los resultados obtenidos por el modelo discreto y el modelo continuo.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Rockwell"/>
                <a:ea typeface="Noto Sans CJK SC"/>
              </a:rPr>
              <a:t>Comparar los resultados obtenidos en el programa de Java con los hechos obtenidos hechos en formulas de hojas en Excel</a:t>
            </a:r>
            <a:r>
              <a:rPr b="0" lang="en-US" sz="1400" spc="-1" strike="noStrike">
                <a:solidFill>
                  <a:schemeClr val="dk1"/>
                </a:solidFill>
                <a:latin typeface="Rockwell"/>
                <a:ea typeface="Noto Sans CJK SC"/>
              </a:rPr>
              <a:t>.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0" name="Picture 4" descr="Java, el lenguaje más usado y su evolución"/>
          <p:cNvPicPr/>
          <p:nvPr/>
        </p:nvPicPr>
        <p:blipFill>
          <a:blip r:embed="rId1"/>
          <a:stretch/>
        </p:blipFill>
        <p:spPr>
          <a:xfrm>
            <a:off x="6929280" y="2179800"/>
            <a:ext cx="1779840" cy="177984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6" descr="Icono De Microsoft Excel PNG ,dibujos Microsoft, Azure, Palabra PNG y  Vector para Descargar Gratis | Pngtree"/>
          <p:cNvPicPr/>
          <p:nvPr/>
        </p:nvPicPr>
        <p:blipFill>
          <a:blip r:embed="rId2"/>
          <a:stretch/>
        </p:blipFill>
        <p:spPr>
          <a:xfrm>
            <a:off x="6929280" y="4140000"/>
            <a:ext cx="1779840" cy="177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400" spc="-1" strike="noStrike" cap="all">
                <a:solidFill>
                  <a:srgbClr val="ffffff"/>
                </a:solidFill>
                <a:latin typeface="Bookman Old Style"/>
              </a:rPr>
              <a:t>IMPLEMENTACIÓN – modelos matemáticos</a:t>
            </a:r>
            <a:endParaRPr b="0" lang="es-BO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85440" y="2095920"/>
            <a:ext cx="776448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5000" lnSpcReduction="10000"/>
          </a:bodyPr>
          <a:p>
            <a:pPr indent="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Rockwell"/>
              </a:rPr>
              <a:t>Modelo Discreto: 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Rockwell"/>
              </a:rPr>
              <a:t>Modelo simplificado para la relación entre ingreso, consumo y ahorro.  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Rockwell"/>
              </a:rPr>
              <a:t>Definición de variables: I(t) (Ingreso), C(t) (Consumo), S(t) (Ahorro).  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Rockwell"/>
              </a:rPr>
              <a:t>Ecuación fundamental: S(t) = I(t) - C(t).  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Rockwell"/>
              </a:rPr>
              <a:t>Ahorro acumulado: A(n) = Σ{t=1}^n S(t) = Σ{t=1}^n [I(t) - C(t)].  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Rockwell"/>
              </a:rPr>
              <a:t>Valor futuro del ahorro con interés compuesto: FV(N) = Σ{t=1}^N S(t) x (1+r)^(N-t).  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Rockwell"/>
              </a:rPr>
              <a:t>Fórmula simplificada con ahorro y tasa de interés constante: FV(N) = S x [(1+r</a:t>
            </a:r>
            <a:r>
              <a:rPr b="1" lang="es-ES" sz="1800" spc="-1" strike="noStrike">
                <a:solidFill>
                  <a:schemeClr val="dk1"/>
                </a:solidFill>
                <a:latin typeface="Rockwell"/>
              </a:rPr>
              <a:t>)^N - 1] / r.  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400" spc="-1" strike="noStrike" cap="all">
                <a:solidFill>
                  <a:srgbClr val="ffffff"/>
                </a:solidFill>
                <a:latin typeface="Bookman Old Style"/>
              </a:rPr>
              <a:t>IMPLEMENTACIÓN – modelos matemáticos</a:t>
            </a:r>
            <a:endParaRPr b="0" lang="es-BO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5440" y="1800000"/>
            <a:ext cx="8134200" cy="474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s-ES" sz="1800" spc="-1" strike="noStrike">
                <a:solidFill>
                  <a:srgbClr val="ffffff"/>
                </a:solidFill>
                <a:latin typeface="Rockwell"/>
              </a:rPr>
              <a:t>Modelo Continuo: 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1400" spc="-1" strike="noStrike">
                <a:solidFill>
                  <a:srgbClr val="ffffff"/>
                </a:solidFill>
                <a:latin typeface="Rockwell"/>
              </a:rPr>
              <a:t>Modelo basado en ecuaciones diferenciales.  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1400" spc="-1" strike="noStrike">
                <a:solidFill>
                  <a:srgbClr val="ffffff"/>
                </a:solidFill>
                <a:latin typeface="Rockwell"/>
              </a:rPr>
              <a:t>Definición de variables: I(t) (Ingreso), C(t) (Consumo), A(t) (Ahorro acumulado).  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1400" spc="-1" strike="noStrike">
                <a:solidFill>
                  <a:srgbClr val="ffffff"/>
                </a:solidFill>
                <a:latin typeface="Rockwell"/>
              </a:rPr>
              <a:t>Tasa de cambio del ahorro: dA/dt = I(t) - C(t) + r(t)A(t).  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1400" spc="-1" strike="noStrike">
                <a:solidFill>
                  <a:srgbClr val="ffffff"/>
                </a:solidFill>
                <a:latin typeface="Rockwell"/>
              </a:rPr>
              <a:t>Modelo de Ingreso: dI/dt = g1 * I(t) -&gt; I(t) = I0 * e^(g1 * t).  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1400" spc="-1" strike="noStrike">
                <a:solidFill>
                  <a:srgbClr val="ffffff"/>
                </a:solidFill>
                <a:latin typeface="Rockwell"/>
              </a:rPr>
              <a:t>Modelo de Consumo: C(t) = c0 + c1 * I(t) - c2 * A(t).  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1400" spc="-1" strike="noStrike">
                <a:solidFill>
                  <a:srgbClr val="ffffff"/>
                </a:solidFill>
                <a:latin typeface="Rockwell"/>
              </a:rPr>
              <a:t>Ecuación diferencial del ahorro acumulado: dA/dt = (1-c1) * I0 * e^(g1 * t) - c0 + (c2 + r(t)) * A(t).  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s-ES" sz="1400" spc="-1" strike="noStrike">
                <a:solidFill>
                  <a:srgbClr val="ffffff"/>
                </a:solidFill>
                <a:latin typeface="Rockwell"/>
              </a:rPr>
              <a:t>Consideraciones para el programa: sueldo constante (g1 = 0), r(t) = 0%, 3%, 7%, tiempo = 120 meses, c2 = 0.001. </a:t>
            </a:r>
            <a:endParaRPr b="0" lang="es-BO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400" spc="-1" strike="noStrike" cap="all">
                <a:solidFill>
                  <a:srgbClr val="ffffff"/>
                </a:solidFill>
                <a:latin typeface="Bookman Old Style"/>
              </a:rPr>
              <a:t>Datos de Entrada</a:t>
            </a:r>
            <a:endParaRPr b="0" lang="es-BO" sz="3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40000" y="2797920"/>
            <a:ext cx="8279640" cy="152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400" spc="-1" strike="noStrike" cap="all">
                <a:solidFill>
                  <a:srgbClr val="ffffff"/>
                </a:solidFill>
                <a:latin typeface="Bookman Old Style"/>
              </a:rPr>
              <a:t>Implementación en Java</a:t>
            </a:r>
            <a:endParaRPr b="0" lang="es-BO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85440" y="1575360"/>
            <a:ext cx="7764480" cy="2627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111"/>
          </a:bodyPr>
          <a:p>
            <a:pPr marL="228600" indent="-228600" defTabSz="914400">
              <a:lnSpc>
                <a:spcPct val="12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ffff"/>
                </a:solidFill>
                <a:latin typeface="Rockwell"/>
              </a:rPr>
              <a:t>Realizada en NetBeans 25 con Java 21.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57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Rockwell"/>
              </a:rPr>
              <a:t>Estructura del programa: 5 clases en 2 paquetes (model y view). 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57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Rockwell"/>
              </a:rPr>
              <a:t>Clase Gasto.java (en model): 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Rockwell"/>
              </a:rPr>
              <a:t>Atributos: titulo (String), gastoMin (double), gastoMax (double), descripcion (String). 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57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1800" spc="-1" strike="noStrike">
                <a:solidFill>
                  <a:srgbClr val="ffffff"/>
                </a:solidFill>
                <a:latin typeface="Rockwell"/>
              </a:rPr>
              <a:t>Clase CategoriaGasto.java (en model): Almacena gastos por categoría, permite agregar, editar y eliminar gastos, y calcular sumas máximas y mínimas. 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ffffff"/>
                </a:solidFill>
                <a:latin typeface="Rockwell"/>
              </a:rPr>
              <a:t>Atributos: nombre (String), gastos (List&amp;lt;Gasto&gt;).</a:t>
            </a:r>
            <a:r>
              <a:rPr b="0" lang="es-ES" sz="1800" spc="-1" strike="noStrike">
                <a:solidFill>
                  <a:schemeClr val="dk1"/>
                </a:solidFill>
                <a:latin typeface="Rockwell"/>
              </a:rPr>
              <a:t> </a:t>
            </a:r>
            <a:endParaRPr b="0" lang="es-BO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627280" y="4320000"/>
            <a:ext cx="3672360" cy="205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5440" y="609480"/>
            <a:ext cx="7764480" cy="132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400" spc="-1" strike="noStrike" cap="all">
                <a:solidFill>
                  <a:srgbClr val="ffffff"/>
                </a:solidFill>
                <a:latin typeface="Bookman Old Style"/>
              </a:rPr>
              <a:t>Implementación en Java – vistas del programa</a:t>
            </a:r>
            <a:endParaRPr b="0" lang="es-BO" sz="3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89520" y="1884240"/>
            <a:ext cx="8250120" cy="117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624"/>
              </a:spcBef>
              <a:spcAft>
                <a:spcPts val="425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  <a:ea typeface="Noto Sans CJK SC"/>
              </a:rPr>
              <a:t>VentanaInicial.java (en view): </a:t>
            </a:r>
            <a:endParaRPr b="0" lang="es-BO" sz="2000" spc="-1" strike="noStrike">
              <a:solidFill>
                <a:srgbClr val="ffffff"/>
              </a:solidFill>
              <a:latin typeface="Arial"/>
            </a:endParaRPr>
          </a:p>
          <a:p>
            <a:pPr marL="228600" indent="0" defTabSz="914400">
              <a:lnSpc>
                <a:spcPct val="12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Rockwell"/>
                <a:ea typeface="Noto Sans CJK SC"/>
              </a:rPr>
              <a:t>Vista inicial para ingresar salario y crear categorías de gasto.</a:t>
            </a:r>
            <a:r>
              <a:rPr b="0" lang="en-US" sz="2000" spc="-1" strike="noStrike">
                <a:solidFill>
                  <a:schemeClr val="dk1"/>
                </a:solidFill>
                <a:latin typeface="Rockwell"/>
                <a:ea typeface="Noto Sans CJK SC"/>
              </a:rPr>
              <a:t>  </a:t>
            </a:r>
            <a:endParaRPr b="0" lang="es-BO" sz="2000" spc="-1" strike="noStrike">
              <a:solidFill>
                <a:srgbClr val="ffffff"/>
              </a:solidFill>
              <a:latin typeface="Arial"/>
            </a:endParaRPr>
          </a:p>
          <a:p>
            <a:pPr marL="228600" indent="0" defTabSz="914400">
              <a:lnSpc>
                <a:spcPct val="120000"/>
              </a:lnSpc>
              <a:spcBef>
                <a:spcPts val="624"/>
              </a:spcBef>
              <a:spcAft>
                <a:spcPts val="425"/>
              </a:spcAft>
              <a:buNone/>
              <a:tabLst>
                <a:tab algn="l" pos="0"/>
              </a:tabLst>
            </a:pPr>
            <a:endParaRPr b="0" lang="es-BO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80000" y="3060000"/>
            <a:ext cx="8736120" cy="344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48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4000"/>
              </a:schemeClr>
            </a:gs>
            <a:gs pos="69000">
              <a:schemeClr val="phClr">
                <a:shade val="86000"/>
                <a:lumMod val="102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</a:ln>
        <a:ln w="1905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82</TotalTime>
  <Application>LibreOffice/24.2.7.2$Linux_X86_64 LibreOffice_project/420$Build-2</Application>
  <AppVersion>15.0000</AppVersion>
  <Words>639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es-BO</dc:language>
  <cp:lastModifiedBy/>
  <dcterms:modified xsi:type="dcterms:W3CDTF">2025-05-02T20:39:19Z</dcterms:modified>
  <cp:revision>6</cp:revision>
  <dc:subject/>
  <dc:title>Problema de Corte de Piezas Rectangulares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15</vt:i4>
  </property>
</Properties>
</file>