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2" r:id="rId6"/>
    <p:sldMasterId id="2147483703" r:id="rId7"/>
  </p:sldMasterIdLst>
  <p:notesMasterIdLst>
    <p:notesMasterId r:id="rId19"/>
  </p:notesMasterIdLst>
  <p:handoutMasterIdLst>
    <p:handoutMasterId r:id="rId20"/>
  </p:handoutMasterIdLst>
  <p:sldIdLst>
    <p:sldId id="433" r:id="rId8"/>
    <p:sldId id="676" r:id="rId9"/>
    <p:sldId id="684" r:id="rId10"/>
    <p:sldId id="677" r:id="rId11"/>
    <p:sldId id="678" r:id="rId12"/>
    <p:sldId id="685" r:id="rId13"/>
    <p:sldId id="687" r:id="rId14"/>
    <p:sldId id="688" r:id="rId15"/>
    <p:sldId id="689" r:id="rId16"/>
    <p:sldId id="686" r:id="rId17"/>
    <p:sldId id="657" r:id="rId18"/>
  </p:sldIdLst>
  <p:sldSz cx="12192000" cy="6858000"/>
  <p:notesSz cx="7010400" cy="9296400"/>
  <p:defaultTextStyle>
    <a:defPPr>
      <a:defRPr lang="en-US"/>
    </a:defPPr>
    <a:lvl1pPr algn="l" rtl="0" fontAlgn="base">
      <a:spcBef>
        <a:spcPct val="50000"/>
      </a:spcBef>
      <a:spcAft>
        <a:spcPct val="0"/>
      </a:spcAft>
      <a:defRPr sz="2400" kern="1200">
        <a:solidFill>
          <a:schemeClr val="tx1"/>
        </a:solidFill>
        <a:latin typeface="Arial" charset="0"/>
        <a:ea typeface="+mn-ea"/>
        <a:cs typeface="+mn-cs"/>
      </a:defRPr>
    </a:lvl1pPr>
    <a:lvl2pPr marL="457200" algn="l" rtl="0" fontAlgn="base">
      <a:spcBef>
        <a:spcPct val="50000"/>
      </a:spcBef>
      <a:spcAft>
        <a:spcPct val="0"/>
      </a:spcAft>
      <a:defRPr sz="2400" kern="1200">
        <a:solidFill>
          <a:schemeClr val="tx1"/>
        </a:solidFill>
        <a:latin typeface="Arial" charset="0"/>
        <a:ea typeface="+mn-ea"/>
        <a:cs typeface="+mn-cs"/>
      </a:defRPr>
    </a:lvl2pPr>
    <a:lvl3pPr marL="914400" algn="l" rtl="0" fontAlgn="base">
      <a:spcBef>
        <a:spcPct val="50000"/>
      </a:spcBef>
      <a:spcAft>
        <a:spcPct val="0"/>
      </a:spcAft>
      <a:defRPr sz="2400" kern="1200">
        <a:solidFill>
          <a:schemeClr val="tx1"/>
        </a:solidFill>
        <a:latin typeface="Arial" charset="0"/>
        <a:ea typeface="+mn-ea"/>
        <a:cs typeface="+mn-cs"/>
      </a:defRPr>
    </a:lvl3pPr>
    <a:lvl4pPr marL="1371600" algn="l" rtl="0" fontAlgn="base">
      <a:spcBef>
        <a:spcPct val="50000"/>
      </a:spcBef>
      <a:spcAft>
        <a:spcPct val="0"/>
      </a:spcAft>
      <a:defRPr sz="2400" kern="1200">
        <a:solidFill>
          <a:schemeClr val="tx1"/>
        </a:solidFill>
        <a:latin typeface="Arial" charset="0"/>
        <a:ea typeface="+mn-ea"/>
        <a:cs typeface="+mn-cs"/>
      </a:defRPr>
    </a:lvl4pPr>
    <a:lvl5pPr marL="1828800" algn="l" rtl="0" fontAlgn="base">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userDrawn="1">
          <p15:clr>
            <a:srgbClr val="A4A3A4"/>
          </p15:clr>
        </p15:guide>
        <p15:guide id="4" pos="11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ANA PRABHAKAR" initials="PP" lastIdx="49" clrIdx="0">
    <p:extLst>
      <p:ext uri="{19B8F6BF-5375-455C-9EA6-DF929625EA0E}">
        <p15:presenceInfo xmlns:p15="http://schemas.microsoft.com/office/powerpoint/2012/main" userId="S::pprabhakar4@wisc.edu::564c9414-184e-4349-8c1a-897f2c4e4580" providerId="AD"/>
      </p:ext>
    </p:extLst>
  </p:cmAuthor>
  <p:cmAuthor id="2" name="Vinay Damodaran" initials="VD" lastIdx="3" clrIdx="1">
    <p:extLst>
      <p:ext uri="{19B8F6BF-5375-455C-9EA6-DF929625EA0E}">
        <p15:presenceInfo xmlns:p15="http://schemas.microsoft.com/office/powerpoint/2012/main" userId="4f846804793d1854" providerId="Windows Live"/>
      </p:ext>
    </p:extLst>
  </p:cmAuthor>
  <p:cmAuthor id="3" name="htewani" initials="h" lastIdx="1" clrIdx="2">
    <p:extLst>
      <p:ext uri="{19B8F6BF-5375-455C-9EA6-DF929625EA0E}">
        <p15:presenceInfo xmlns:p15="http://schemas.microsoft.com/office/powerpoint/2012/main" userId="S-1-5-21-3244188599-301892486-250641936-1329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AC0000"/>
    <a:srgbClr val="7F7F7F"/>
    <a:srgbClr val="CB1D00"/>
    <a:srgbClr val="CCFFFF"/>
    <a:srgbClr val="9BD45E"/>
    <a:srgbClr val="D75E5E"/>
    <a:srgbClr val="BC0000"/>
    <a:srgbClr val="59595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6058" autoAdjust="0"/>
  </p:normalViewPr>
  <p:slideViewPr>
    <p:cSldViewPr>
      <p:cViewPr varScale="1">
        <p:scale>
          <a:sx n="109" d="100"/>
          <a:sy n="109" d="100"/>
        </p:scale>
        <p:origin x="354" y="78"/>
      </p:cViewPr>
      <p:guideLst>
        <p:guide orient="horz" pos="2160"/>
        <p:guide pos="3840"/>
        <p:guide orient="horz"/>
        <p:guide pos="119"/>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6" d="100"/>
          <a:sy n="86"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defTabSz="915988">
              <a:spcBef>
                <a:spcPct val="0"/>
              </a:spcBef>
              <a:defRPr sz="1200"/>
            </a:lvl1pPr>
          </a:lstStyle>
          <a:p>
            <a:endParaRPr lang="en-US"/>
          </a:p>
        </p:txBody>
      </p:sp>
      <p:sp>
        <p:nvSpPr>
          <p:cNvPr id="4099" name="Rectangle 3"/>
          <p:cNvSpPr>
            <a:spLocks noGrp="1" noChangeArrowheads="1"/>
          </p:cNvSpPr>
          <p:nvPr>
            <p:ph type="dt" sz="quarter" idx="1"/>
          </p:nvPr>
        </p:nvSpPr>
        <p:spPr bwMode="auto">
          <a:xfrm>
            <a:off x="3972282"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defTabSz="915988">
              <a:spcBef>
                <a:spcPct val="0"/>
              </a:spcBef>
              <a:defRPr sz="1200"/>
            </a:lvl1pPr>
          </a:lstStyle>
          <a:p>
            <a:endParaRPr lang="en-US"/>
          </a:p>
        </p:txBody>
      </p:sp>
      <p:sp>
        <p:nvSpPr>
          <p:cNvPr id="4100" name="Rectangle 4"/>
          <p:cNvSpPr>
            <a:spLocks noGrp="1" noChangeArrowheads="1"/>
          </p:cNvSpPr>
          <p:nvPr>
            <p:ph type="ftr" sz="quarter" idx="2"/>
          </p:nvPr>
        </p:nvSpPr>
        <p:spPr bwMode="auto">
          <a:xfrm>
            <a:off x="1" y="8830677"/>
            <a:ext cx="3038118" cy="465724"/>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defTabSz="915988">
              <a:spcBef>
                <a:spcPct val="0"/>
              </a:spcBef>
              <a:defRPr sz="1200"/>
            </a:lvl1pPr>
          </a:lstStyle>
          <a:p>
            <a:endParaRPr lang="en-US"/>
          </a:p>
        </p:txBody>
      </p:sp>
      <p:sp>
        <p:nvSpPr>
          <p:cNvPr id="4101" name="Rectangle 5"/>
          <p:cNvSpPr>
            <a:spLocks noGrp="1" noChangeArrowheads="1"/>
          </p:cNvSpPr>
          <p:nvPr>
            <p:ph type="sldNum" sz="quarter" idx="3"/>
          </p:nvPr>
        </p:nvSpPr>
        <p:spPr bwMode="auto">
          <a:xfrm>
            <a:off x="3972282" y="8830677"/>
            <a:ext cx="3038118" cy="465724"/>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defTabSz="915988">
              <a:spcBef>
                <a:spcPct val="0"/>
              </a:spcBef>
              <a:defRPr sz="1200"/>
            </a:lvl1pPr>
          </a:lstStyle>
          <a:p>
            <a:fld id="{E699BB0A-43C8-43DD-82E2-CFE6CE385885}" type="slidenum">
              <a:rPr lang="en-US"/>
              <a:pPr/>
              <a:t>‹#›</a:t>
            </a:fld>
            <a:endParaRPr lang="en-US"/>
          </a:p>
        </p:txBody>
      </p:sp>
    </p:spTree>
    <p:extLst>
      <p:ext uri="{BB962C8B-B14F-4D97-AF65-F5344CB8AC3E}">
        <p14:creationId xmlns:p14="http://schemas.microsoft.com/office/powerpoint/2010/main" val="32976382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defTabSz="915988">
              <a:spcBef>
                <a:spcPct val="0"/>
              </a:spcBef>
              <a:defRPr sz="1200">
                <a:latin typeface="Times New Roman" pitchFamily="18" charset="0"/>
              </a:defRPr>
            </a:lvl1pPr>
          </a:lstStyle>
          <a:p>
            <a:endParaRPr lang="en-US"/>
          </a:p>
        </p:txBody>
      </p:sp>
      <p:sp>
        <p:nvSpPr>
          <p:cNvPr id="3075" name="Rectangle 3"/>
          <p:cNvSpPr>
            <a:spLocks noGrp="1" noChangeArrowheads="1"/>
          </p:cNvSpPr>
          <p:nvPr>
            <p:ph type="dt" idx="1"/>
          </p:nvPr>
        </p:nvSpPr>
        <p:spPr bwMode="auto">
          <a:xfrm>
            <a:off x="3970611"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defTabSz="915988">
              <a:spcBef>
                <a:spcPct val="0"/>
              </a:spcBef>
              <a:defRPr sz="1200">
                <a:latin typeface="Times New Roman" pitchFamily="18" charset="0"/>
              </a:defRPr>
            </a:lvl1pPr>
          </a:lstStyle>
          <a:p>
            <a:endParaRPr lang="en-US"/>
          </a:p>
        </p:txBody>
      </p:sp>
      <p:sp>
        <p:nvSpPr>
          <p:cNvPr id="3076" name="Rectangle 4"/>
          <p:cNvSpPr>
            <a:spLocks noGrp="1" noRot="1" noChangeAspect="1" noChangeArrowheads="1" noTextEdit="1"/>
          </p:cNvSpPr>
          <p:nvPr>
            <p:ph type="sldImg" idx="2"/>
          </p:nvPr>
        </p:nvSpPr>
        <p:spPr bwMode="auto">
          <a:xfrm>
            <a:off x="411163" y="700088"/>
            <a:ext cx="6188075" cy="3481387"/>
          </a:xfrm>
          <a:prstGeom prst="rect">
            <a:avLst/>
          </a:prstGeom>
          <a:noFill/>
          <a:ln w="12700">
            <a:solidFill>
              <a:srgbClr val="000000"/>
            </a:solidFill>
            <a:miter lim="800000"/>
            <a:headEnd/>
            <a:tailEnd/>
          </a:ln>
          <a:effectLst/>
        </p:spPr>
      </p:sp>
      <p:sp>
        <p:nvSpPr>
          <p:cNvPr id="3077" name="Rectangle 5"/>
          <p:cNvSpPr>
            <a:spLocks noGrp="1" noChangeArrowheads="1"/>
          </p:cNvSpPr>
          <p:nvPr>
            <p:ph type="body" sz="quarter" idx="3"/>
          </p:nvPr>
        </p:nvSpPr>
        <p:spPr bwMode="auto">
          <a:xfrm>
            <a:off x="701876" y="4416092"/>
            <a:ext cx="5606649" cy="418247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p>
        </p:txBody>
      </p:sp>
      <p:sp>
        <p:nvSpPr>
          <p:cNvPr id="3078" name="Rectangle 6"/>
          <p:cNvSpPr>
            <a:spLocks noGrp="1" noChangeArrowheads="1"/>
          </p:cNvSpPr>
          <p:nvPr>
            <p:ph type="ftr" sz="quarter" idx="4"/>
          </p:nvPr>
        </p:nvSpPr>
        <p:spPr bwMode="auto">
          <a:xfrm>
            <a:off x="1" y="8829168"/>
            <a:ext cx="3038118" cy="465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defTabSz="915988">
              <a:spcBef>
                <a:spcPct val="0"/>
              </a:spcBef>
              <a:defRPr sz="1200">
                <a:latin typeface="Times New Roman" pitchFamily="18" charset="0"/>
              </a:defRPr>
            </a:lvl1pPr>
          </a:lstStyle>
          <a:p>
            <a:endParaRPr lang="en-US"/>
          </a:p>
        </p:txBody>
      </p:sp>
      <p:sp>
        <p:nvSpPr>
          <p:cNvPr id="3079" name="Rectangle 7"/>
          <p:cNvSpPr>
            <a:spLocks noGrp="1" noChangeArrowheads="1"/>
          </p:cNvSpPr>
          <p:nvPr>
            <p:ph type="sldNum" sz="quarter" idx="5"/>
          </p:nvPr>
        </p:nvSpPr>
        <p:spPr bwMode="auto">
          <a:xfrm>
            <a:off x="3970611" y="8829168"/>
            <a:ext cx="3038118" cy="465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defTabSz="915988">
              <a:spcBef>
                <a:spcPct val="0"/>
              </a:spcBef>
              <a:defRPr sz="1200">
                <a:latin typeface="Times New Roman" pitchFamily="18" charset="0"/>
              </a:defRPr>
            </a:lvl1pPr>
          </a:lstStyle>
          <a:p>
            <a:fld id="{ED8C41BF-319A-4728-9EB4-D516846E2FBA}" type="slidenum">
              <a:rPr lang="en-US"/>
              <a:pPr/>
              <a:t>‹#›</a:t>
            </a:fld>
            <a:endParaRPr lang="en-US"/>
          </a:p>
        </p:txBody>
      </p:sp>
    </p:spTree>
    <p:extLst>
      <p:ext uri="{BB962C8B-B14F-4D97-AF65-F5344CB8AC3E}">
        <p14:creationId xmlns:p14="http://schemas.microsoft.com/office/powerpoint/2010/main" val="87834694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1163" y="700088"/>
            <a:ext cx="6188075" cy="348138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634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930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795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65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739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403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7287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21" name="Rectangle 20"/>
          <p:cNvSpPr/>
          <p:nvPr/>
        </p:nvSpPr>
        <p:spPr>
          <a:xfrm>
            <a:off x="0" y="3"/>
            <a:ext cx="190501" cy="160019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 name="Rectangle 21"/>
          <p:cNvSpPr/>
          <p:nvPr userDrawn="1"/>
        </p:nvSpPr>
        <p:spPr>
          <a:xfrm>
            <a:off x="0" y="1828800"/>
            <a:ext cx="190501" cy="50292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Title 1"/>
          <p:cNvSpPr>
            <a:spLocks noGrp="1"/>
          </p:cNvSpPr>
          <p:nvPr>
            <p:ph type="title"/>
          </p:nvPr>
        </p:nvSpPr>
        <p:spPr>
          <a:xfrm>
            <a:off x="890236" y="600640"/>
            <a:ext cx="10363200" cy="136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lang="en-US" sz="3000" b="0" cap="all" dirty="0">
                <a:solidFill>
                  <a:srgbClr val="C00000"/>
                </a:solidFill>
                <a:latin typeface="+mj-lt"/>
                <a:ea typeface="ＭＳ Ｐゴシック" charset="-128"/>
                <a:cs typeface="Arial Narrow" pitchFamily="34" charset="0"/>
              </a:defRPr>
            </a:lvl1pPr>
          </a:lstStyle>
          <a:p>
            <a:r>
              <a:rPr lang="en-US" dirty="0"/>
              <a:t>Click to edit Master title style</a:t>
            </a:r>
          </a:p>
        </p:txBody>
      </p:sp>
      <p:sp>
        <p:nvSpPr>
          <p:cNvPr id="11" name="Text Placeholder 2"/>
          <p:cNvSpPr>
            <a:spLocks noGrp="1"/>
          </p:cNvSpPr>
          <p:nvPr>
            <p:ph type="body" idx="1" hasCustomPrompt="1"/>
          </p:nvPr>
        </p:nvSpPr>
        <p:spPr>
          <a:xfrm>
            <a:off x="890236" y="1371605"/>
            <a:ext cx="10363200" cy="1500187"/>
          </a:xfrm>
          <a:prstGeom prst="rect">
            <a:avLst/>
          </a:prstGeom>
        </p:spPr>
        <p:txBody>
          <a:bodyPr/>
          <a:lstStyle>
            <a:lvl1pPr marL="0" indent="0" algn="ctr">
              <a:buNone/>
              <a:defRPr sz="2400" b="0">
                <a:solidFill>
                  <a:schemeClr val="tx1">
                    <a:lumMod val="65000"/>
                    <a:lumOff val="35000"/>
                  </a:schemeClr>
                </a:solidFill>
              </a:defRPr>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dirty="0"/>
              <a:t>CLICK TO EDIT MASTER TEXT STYLES</a:t>
            </a:r>
          </a:p>
        </p:txBody>
      </p:sp>
    </p:spTree>
    <p:extLst>
      <p:ext uri="{BB962C8B-B14F-4D97-AF65-F5344CB8AC3E}">
        <p14:creationId xmlns:p14="http://schemas.microsoft.com/office/powerpoint/2010/main" val="383085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567564" y="1099757"/>
            <a:ext cx="11243733" cy="5361444"/>
          </a:xfrm>
          <a:prstGeom prst="rect">
            <a:avLst/>
          </a:prstGeom>
        </p:spPr>
        <p:txBody>
          <a:bodyPr/>
          <a:lstStyle>
            <a:lvl1pPr marL="0" indent="0" algn="just">
              <a:buNone/>
              <a:defRPr sz="1800" b="0"/>
            </a:lvl1pPr>
            <a:lvl2pPr algn="just">
              <a:defRPr sz="1600"/>
            </a:lvl2pPr>
            <a:lvl3pPr algn="just">
              <a:defRPr sz="1400"/>
            </a:lvl3pPr>
            <a:lvl4pPr algn="just">
              <a:defRPr sz="1200"/>
            </a:lvl4pPr>
            <a:lvl5pPr algn="just">
              <a:defRPr sz="1200"/>
            </a:lvl5pPr>
            <a:lvl6pPr>
              <a:defRPr sz="1013"/>
            </a:lvl6pPr>
            <a:lvl7pPr>
              <a:defRPr sz="1013"/>
            </a:lvl7pPr>
            <a:lvl8pPr>
              <a:defRPr sz="1013"/>
            </a:lvl8pPr>
            <a:lvl9pPr>
              <a:defRPr sz="10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6" name="Title Placeholder 1"/>
          <p:cNvSpPr>
            <a:spLocks noGrp="1"/>
          </p:cNvSpPr>
          <p:nvPr>
            <p:ph type="title" hasCustomPrompt="1"/>
          </p:nvPr>
        </p:nvSpPr>
        <p:spPr>
          <a:xfrm>
            <a:off x="567564" y="2"/>
            <a:ext cx="11256013" cy="1099757"/>
          </a:xfrm>
          <a:prstGeom prst="rect">
            <a:avLst/>
          </a:prstGeom>
        </p:spPr>
        <p:txBody>
          <a:bodyPr vert="horz" lIns="91440" tIns="45720" rIns="91440" bIns="45720" rtlCol="0" anchor="ctr" anchorCtr="0">
            <a:noAutofit/>
          </a:bodyPr>
          <a:lstStyle>
            <a:lvl1pPr>
              <a:defRPr sz="2400" b="1">
                <a:latin typeface="+mj-lt"/>
              </a:defRPr>
            </a:lvl1pPr>
          </a:lstStyle>
          <a:p>
            <a:r>
              <a:rPr lang="en-US" dirty="0"/>
              <a:t>CLICK TO EDIT MASTER TITLE STYLE</a:t>
            </a:r>
          </a:p>
        </p:txBody>
      </p:sp>
      <p:sp>
        <p:nvSpPr>
          <p:cNvPr id="17" name="Rectangle 16"/>
          <p:cNvSpPr/>
          <p:nvPr/>
        </p:nvSpPr>
        <p:spPr>
          <a:xfrm>
            <a:off x="0" y="0"/>
            <a:ext cx="190501" cy="13716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Rectangle 17"/>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Rectangle 7">
            <a:extLst>
              <a:ext uri="{FF2B5EF4-FFF2-40B4-BE49-F238E27FC236}">
                <a16:creationId xmlns:a16="http://schemas.microsoft.com/office/drawing/2014/main" id="{EA387AA5-CF6B-46F6-BED4-293F67075EEA}"/>
              </a:ext>
            </a:extLst>
          </p:cNvPr>
          <p:cNvSpPr/>
          <p:nvPr userDrawn="1"/>
        </p:nvSpPr>
        <p:spPr>
          <a:xfrm>
            <a:off x="0" y="3"/>
            <a:ext cx="190501" cy="160019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C30D01B7-B5CF-4228-B327-CAB8170C08D9}"/>
              </a:ext>
            </a:extLst>
          </p:cNvPr>
          <p:cNvSpPr>
            <a:spLocks noGrp="1"/>
          </p:cNvSpPr>
          <p:nvPr>
            <p:ph type="dt" sz="half" idx="10"/>
          </p:nvPr>
        </p:nvSpPr>
        <p:spPr/>
        <p:txBody>
          <a:bodyPr/>
          <a:lstStyle/>
          <a:p>
            <a:fld id="{C6D9D0ED-2457-43E6-B6A2-54F585546213}" type="datetime1">
              <a:rPr lang="en-US" smtClean="0"/>
              <a:t>9/20/2021</a:t>
            </a:fld>
            <a:endParaRPr lang="en-US"/>
          </a:p>
        </p:txBody>
      </p:sp>
      <p:sp>
        <p:nvSpPr>
          <p:cNvPr id="3" name="Footer Placeholder 2">
            <a:extLst>
              <a:ext uri="{FF2B5EF4-FFF2-40B4-BE49-F238E27FC236}">
                <a16:creationId xmlns:a16="http://schemas.microsoft.com/office/drawing/2014/main" id="{C1835DF6-7E31-407C-8831-2551936C9A81}"/>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8C83B733-A1CD-4BC5-B39B-C46F82A81A88}"/>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333031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8" name="Rectangle 17"/>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Title Placeholder 1">
            <a:extLst>
              <a:ext uri="{FF2B5EF4-FFF2-40B4-BE49-F238E27FC236}">
                <a16:creationId xmlns:a16="http://schemas.microsoft.com/office/drawing/2014/main" id="{DD6C6B04-A6C6-48A0-AA69-DE23576739A6}"/>
              </a:ext>
            </a:extLst>
          </p:cNvPr>
          <p:cNvSpPr>
            <a:spLocks noGrp="1"/>
          </p:cNvSpPr>
          <p:nvPr>
            <p:ph type="title" hasCustomPrompt="1"/>
          </p:nvPr>
        </p:nvSpPr>
        <p:spPr>
          <a:xfrm>
            <a:off x="567564" y="2"/>
            <a:ext cx="11256013" cy="1099757"/>
          </a:xfrm>
          <a:prstGeom prst="rect">
            <a:avLst/>
          </a:prstGeom>
        </p:spPr>
        <p:txBody>
          <a:bodyPr vert="horz" lIns="91440" tIns="45720" rIns="91440" bIns="45720" rtlCol="0" anchor="ctr" anchorCtr="0">
            <a:noAutofit/>
          </a:bodyPr>
          <a:lstStyle>
            <a:lvl1pPr>
              <a:defRPr sz="2400" b="1">
                <a:latin typeface="+mj-lt"/>
              </a:defRPr>
            </a:lvl1pPr>
          </a:lstStyle>
          <a:p>
            <a:r>
              <a:rPr lang="en-US" dirty="0"/>
              <a:t>CLICK TO EDIT MASTER TITLE STYLE</a:t>
            </a:r>
          </a:p>
        </p:txBody>
      </p:sp>
      <p:sp>
        <p:nvSpPr>
          <p:cNvPr id="17" name="Rectangle 16"/>
          <p:cNvSpPr/>
          <p:nvPr/>
        </p:nvSpPr>
        <p:spPr>
          <a:xfrm>
            <a:off x="0" y="0"/>
            <a:ext cx="190501" cy="16002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3F0E7E88-8574-4A76-8893-B95B455DFFE3}"/>
              </a:ext>
            </a:extLst>
          </p:cNvPr>
          <p:cNvSpPr>
            <a:spLocks noGrp="1"/>
          </p:cNvSpPr>
          <p:nvPr>
            <p:ph type="dt" sz="half" idx="10"/>
          </p:nvPr>
        </p:nvSpPr>
        <p:spPr/>
        <p:txBody>
          <a:bodyPr/>
          <a:lstStyle/>
          <a:p>
            <a:fld id="{2BBA30DB-35E9-44D1-9ECC-189EE9EA123A}" type="datetime1">
              <a:rPr lang="en-US" smtClean="0"/>
              <a:t>9/20/2021</a:t>
            </a:fld>
            <a:endParaRPr lang="en-US"/>
          </a:p>
        </p:txBody>
      </p:sp>
      <p:sp>
        <p:nvSpPr>
          <p:cNvPr id="3" name="Footer Placeholder 2">
            <a:extLst>
              <a:ext uri="{FF2B5EF4-FFF2-40B4-BE49-F238E27FC236}">
                <a16:creationId xmlns:a16="http://schemas.microsoft.com/office/drawing/2014/main" id="{D5E0D1CB-E435-4B80-84AE-02526C0DCAFB}"/>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6D8BB61E-8FDC-4074-B898-147397D05C71}"/>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305459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21" name="Rectangle 20"/>
          <p:cNvSpPr/>
          <p:nvPr/>
        </p:nvSpPr>
        <p:spPr>
          <a:xfrm>
            <a:off x="0" y="0"/>
            <a:ext cx="190501" cy="13716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 name="Rectangle 21"/>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Content Placeholder 2"/>
          <p:cNvSpPr>
            <a:spLocks noGrp="1"/>
          </p:cNvSpPr>
          <p:nvPr>
            <p:ph idx="11" hasCustomPrompt="1"/>
          </p:nvPr>
        </p:nvSpPr>
        <p:spPr>
          <a:xfrm>
            <a:off x="567208" y="1112163"/>
            <a:ext cx="5486400" cy="5361443"/>
          </a:xfrm>
          <a:prstGeom prst="rect">
            <a:avLst/>
          </a:prstGeom>
        </p:spPr>
        <p:txBody>
          <a:bodyPr/>
          <a:lstStyle>
            <a:lvl1pPr algn="just">
              <a:spcBef>
                <a:spcPts val="720"/>
              </a:spcBef>
              <a:buClr>
                <a:srgbClr val="C00000"/>
              </a:buClr>
              <a:defRPr sz="1800" b="1"/>
            </a:lvl1pPr>
            <a:lvl2pPr algn="just">
              <a:spcBef>
                <a:spcPts val="324"/>
              </a:spcBef>
              <a:defRPr sz="1500" b="0"/>
            </a:lvl2pPr>
            <a:lvl3pPr algn="just">
              <a:spcBef>
                <a:spcPts val="288"/>
              </a:spcBef>
              <a:buClr>
                <a:srgbClr val="C00000"/>
              </a:buClr>
              <a:defRPr sz="1350" b="0"/>
            </a:lvl3pPr>
            <a:lvl4pPr algn="just">
              <a:spcBef>
                <a:spcPts val="252"/>
              </a:spcBef>
              <a:defRPr sz="1200" b="0"/>
            </a:lvl4pPr>
            <a:lvl5pPr algn="just">
              <a:spcBef>
                <a:spcPts val="234"/>
              </a:spcBef>
              <a:defRPr sz="1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2"/>
          </p:nvPr>
        </p:nvSpPr>
        <p:spPr>
          <a:xfrm>
            <a:off x="6337177" y="1112163"/>
            <a:ext cx="5486400" cy="5361443"/>
          </a:xfrm>
          <a:prstGeom prst="rect">
            <a:avLst/>
          </a:prstGeom>
        </p:spPr>
        <p:txBody>
          <a:bodyPr/>
          <a:lstStyle>
            <a:lvl1pPr algn="just">
              <a:spcBef>
                <a:spcPts val="720"/>
              </a:spcBef>
              <a:buClr>
                <a:srgbClr val="C00000"/>
              </a:buClr>
              <a:defRPr sz="1800" b="1"/>
            </a:lvl1pPr>
            <a:lvl2pPr algn="just">
              <a:spcBef>
                <a:spcPts val="324"/>
              </a:spcBef>
              <a:defRPr sz="1500" b="0"/>
            </a:lvl2pPr>
            <a:lvl3pPr algn="just">
              <a:spcBef>
                <a:spcPts val="288"/>
              </a:spcBef>
              <a:buClr>
                <a:srgbClr val="C00000"/>
              </a:buClr>
              <a:defRPr sz="1350" b="0"/>
            </a:lvl3pPr>
            <a:lvl4pPr algn="just">
              <a:spcBef>
                <a:spcPts val="252"/>
              </a:spcBef>
              <a:defRPr sz="750" b="0"/>
            </a:lvl4pPr>
            <a:lvl5pPr algn="just">
              <a:spcBef>
                <a:spcPts val="234"/>
              </a:spcBef>
              <a:defRPr sz="675"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a:extLst>
              <a:ext uri="{FF2B5EF4-FFF2-40B4-BE49-F238E27FC236}">
                <a16:creationId xmlns:a16="http://schemas.microsoft.com/office/drawing/2014/main" id="{3F8285BB-78FF-4878-8EB2-7396BCA85958}"/>
              </a:ext>
            </a:extLst>
          </p:cNvPr>
          <p:cNvSpPr>
            <a:spLocks noGrp="1"/>
          </p:cNvSpPr>
          <p:nvPr>
            <p:ph type="title" hasCustomPrompt="1"/>
          </p:nvPr>
        </p:nvSpPr>
        <p:spPr>
          <a:xfrm>
            <a:off x="567564" y="2"/>
            <a:ext cx="11256013" cy="1099757"/>
          </a:xfrm>
          <a:prstGeom prst="rect">
            <a:avLst/>
          </a:prstGeom>
        </p:spPr>
        <p:txBody>
          <a:bodyPr vert="horz" lIns="91440" tIns="45720" rIns="91440" bIns="45720" rtlCol="0" anchor="ctr" anchorCtr="0">
            <a:noAutofit/>
          </a:bodyPr>
          <a:lstStyle>
            <a:lvl1pPr>
              <a:defRPr sz="2400" b="1">
                <a:latin typeface="+mj-lt"/>
              </a:defRPr>
            </a:lvl1pPr>
          </a:lstStyle>
          <a:p>
            <a:r>
              <a:rPr lang="en-US" dirty="0"/>
              <a:t>CLICK TO EDIT MASTER TITLE STYLE</a:t>
            </a:r>
          </a:p>
        </p:txBody>
      </p:sp>
      <p:sp>
        <p:nvSpPr>
          <p:cNvPr id="9" name="Rectangle 8">
            <a:extLst>
              <a:ext uri="{FF2B5EF4-FFF2-40B4-BE49-F238E27FC236}">
                <a16:creationId xmlns:a16="http://schemas.microsoft.com/office/drawing/2014/main" id="{D7F173F9-453C-4F78-916A-795C55DE3A0D}"/>
              </a:ext>
            </a:extLst>
          </p:cNvPr>
          <p:cNvSpPr/>
          <p:nvPr userDrawn="1"/>
        </p:nvSpPr>
        <p:spPr>
          <a:xfrm>
            <a:off x="0" y="3"/>
            <a:ext cx="190501" cy="160019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E7C2B057-705A-420F-BBD0-10855DA89BCF}"/>
              </a:ext>
            </a:extLst>
          </p:cNvPr>
          <p:cNvSpPr>
            <a:spLocks noGrp="1"/>
          </p:cNvSpPr>
          <p:nvPr>
            <p:ph type="dt" sz="half" idx="13"/>
          </p:nvPr>
        </p:nvSpPr>
        <p:spPr/>
        <p:txBody>
          <a:bodyPr/>
          <a:lstStyle/>
          <a:p>
            <a:fld id="{416BF735-A9CC-44D3-8076-F146688FBC57}" type="datetime1">
              <a:rPr lang="en-US" smtClean="0"/>
              <a:t>9/20/2021</a:t>
            </a:fld>
            <a:endParaRPr lang="en-US"/>
          </a:p>
        </p:txBody>
      </p:sp>
      <p:sp>
        <p:nvSpPr>
          <p:cNvPr id="3" name="Footer Placeholder 2">
            <a:extLst>
              <a:ext uri="{FF2B5EF4-FFF2-40B4-BE49-F238E27FC236}">
                <a16:creationId xmlns:a16="http://schemas.microsoft.com/office/drawing/2014/main" id="{E8F8AB84-A174-413F-B056-7399A9D30024}"/>
              </a:ext>
            </a:extLst>
          </p:cNvPr>
          <p:cNvSpPr>
            <a:spLocks noGrp="1"/>
          </p:cNvSpPr>
          <p:nvPr>
            <p:ph type="ftr" sz="quarter" idx="14"/>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2D9111A1-DC4F-468E-B9D1-94358E509056}"/>
              </a:ext>
            </a:extLst>
          </p:cNvPr>
          <p:cNvSpPr>
            <a:spLocks noGrp="1"/>
          </p:cNvSpPr>
          <p:nvPr>
            <p:ph type="sldNum" sz="quarter" idx="15"/>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401972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orkshop Suggested Steps">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7" name="Content Placeholder 2"/>
          <p:cNvSpPr>
            <a:spLocks noGrp="1"/>
          </p:cNvSpPr>
          <p:nvPr>
            <p:ph sz="half" idx="1"/>
          </p:nvPr>
        </p:nvSpPr>
        <p:spPr>
          <a:xfrm>
            <a:off x="567564" y="381000"/>
            <a:ext cx="11243733" cy="6080200"/>
          </a:xfrm>
          <a:prstGeom prst="rect">
            <a:avLst/>
          </a:prstGeom>
        </p:spPr>
        <p:txBody>
          <a:bodyPr/>
          <a:lstStyle>
            <a:lvl1pPr>
              <a:defRPr sz="1800"/>
            </a:lvl1pPr>
            <a:lvl2pPr marL="450056" indent="-192881">
              <a:buFont typeface="+mj-lt"/>
              <a:buAutoNum type="arabicPeriod"/>
              <a:defRPr sz="1500"/>
            </a:lvl2pPr>
            <a:lvl3pPr>
              <a:defRPr sz="1350"/>
            </a:lvl3pPr>
            <a:lvl4pPr>
              <a:defRPr sz="1200"/>
            </a:lvl4pPr>
            <a:lvl5pPr>
              <a:defRPr sz="1200"/>
            </a:lvl5pPr>
            <a:lvl6pPr>
              <a:defRPr sz="1013"/>
            </a:lvl6pPr>
            <a:lvl7pPr>
              <a:defRPr sz="1013"/>
            </a:lvl7pPr>
            <a:lvl8pPr>
              <a:defRPr sz="1013"/>
            </a:lvl8pPr>
            <a:lvl9pPr>
              <a:defRPr sz="10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0" y="0"/>
            <a:ext cx="190501" cy="16002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5BB4B578-C54B-4F57-9F23-CFB6C7845CDC}"/>
              </a:ext>
            </a:extLst>
          </p:cNvPr>
          <p:cNvSpPr>
            <a:spLocks noGrp="1"/>
          </p:cNvSpPr>
          <p:nvPr>
            <p:ph type="dt" sz="half" idx="10"/>
          </p:nvPr>
        </p:nvSpPr>
        <p:spPr/>
        <p:txBody>
          <a:bodyPr/>
          <a:lstStyle/>
          <a:p>
            <a:fld id="{1AACBCD6-5388-4CA6-BA5F-FF62AF4E98FB}" type="datetime1">
              <a:rPr lang="en-US" smtClean="0"/>
              <a:t>9/20/2021</a:t>
            </a:fld>
            <a:endParaRPr lang="en-US"/>
          </a:p>
        </p:txBody>
      </p:sp>
      <p:sp>
        <p:nvSpPr>
          <p:cNvPr id="3" name="Footer Placeholder 2">
            <a:extLst>
              <a:ext uri="{FF2B5EF4-FFF2-40B4-BE49-F238E27FC236}">
                <a16:creationId xmlns:a16="http://schemas.microsoft.com/office/drawing/2014/main" id="{0FCFD105-9FFE-4E34-93D4-4613A5CB1AB8}"/>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722EFF87-C74F-4A11-86BB-055BED10EBD1}"/>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16744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orkshop Objectives">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567564" y="381000"/>
            <a:ext cx="11243733" cy="5932738"/>
          </a:xfrm>
          <a:prstGeom prst="rect">
            <a:avLst/>
          </a:prstGeom>
        </p:spPr>
        <p:txBody>
          <a:bodyPr/>
          <a:lstStyle>
            <a:lvl1pPr>
              <a:defRPr sz="1800"/>
            </a:lvl1pPr>
            <a:lvl2pPr marL="450056" indent="-192881">
              <a:buFont typeface="Arial" panose="020B0604020202020204" pitchFamily="34" charset="0"/>
              <a:buChar char="–"/>
              <a:defRPr sz="1500"/>
            </a:lvl2pPr>
            <a:lvl3pPr>
              <a:defRPr sz="1350"/>
            </a:lvl3pPr>
            <a:lvl4pPr>
              <a:defRPr sz="1200"/>
            </a:lvl4pPr>
            <a:lvl5pPr>
              <a:defRPr sz="975"/>
            </a:lvl5pPr>
            <a:lvl6pPr>
              <a:defRPr sz="1013"/>
            </a:lvl6pPr>
            <a:lvl7pPr>
              <a:defRPr sz="1013"/>
            </a:lvl7pPr>
            <a:lvl8pPr>
              <a:defRPr sz="1013"/>
            </a:lvl8pPr>
            <a:lvl9pPr>
              <a:defRPr sz="10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7" name="Rectangle 16"/>
          <p:cNvSpPr/>
          <p:nvPr/>
        </p:nvSpPr>
        <p:spPr>
          <a:xfrm>
            <a:off x="0" y="-228600"/>
            <a:ext cx="190502" cy="18288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90AF8093-205F-485D-A817-C183C11E5408}"/>
              </a:ext>
            </a:extLst>
          </p:cNvPr>
          <p:cNvSpPr>
            <a:spLocks noGrp="1"/>
          </p:cNvSpPr>
          <p:nvPr>
            <p:ph type="dt" sz="half" idx="10"/>
          </p:nvPr>
        </p:nvSpPr>
        <p:spPr/>
        <p:txBody>
          <a:bodyPr/>
          <a:lstStyle/>
          <a:p>
            <a:fld id="{897BD623-7D25-40A6-ABAC-1B778035CE51}" type="datetime1">
              <a:rPr lang="en-US" smtClean="0"/>
              <a:t>9/20/2021</a:t>
            </a:fld>
            <a:endParaRPr lang="en-US"/>
          </a:p>
        </p:txBody>
      </p:sp>
      <p:sp>
        <p:nvSpPr>
          <p:cNvPr id="3" name="Footer Placeholder 2">
            <a:extLst>
              <a:ext uri="{FF2B5EF4-FFF2-40B4-BE49-F238E27FC236}">
                <a16:creationId xmlns:a16="http://schemas.microsoft.com/office/drawing/2014/main" id="{809D10AA-7FC3-4ECD-BB6C-83DD1FC05010}"/>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8636A517-95A7-46E5-B665-85FA38AF54C8}"/>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177289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1" name="Rectangle 10"/>
          <p:cNvSpPr/>
          <p:nvPr/>
        </p:nvSpPr>
        <p:spPr>
          <a:xfrm>
            <a:off x="0" y="-1"/>
            <a:ext cx="186267" cy="1604433"/>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3D935CD7-34CB-490B-96A5-8432CCAA6187}"/>
              </a:ext>
            </a:extLst>
          </p:cNvPr>
          <p:cNvSpPr>
            <a:spLocks noGrp="1"/>
          </p:cNvSpPr>
          <p:nvPr>
            <p:ph type="dt" sz="half" idx="10"/>
          </p:nvPr>
        </p:nvSpPr>
        <p:spPr/>
        <p:txBody>
          <a:bodyPr/>
          <a:lstStyle/>
          <a:p>
            <a:fld id="{69BA299D-8AFA-4ED4-A048-9DD94CC911FA}" type="datetime1">
              <a:rPr lang="en-US" smtClean="0"/>
              <a:t>9/20/2021</a:t>
            </a:fld>
            <a:endParaRPr lang="en-US"/>
          </a:p>
        </p:txBody>
      </p:sp>
      <p:sp>
        <p:nvSpPr>
          <p:cNvPr id="3" name="Footer Placeholder 2">
            <a:extLst>
              <a:ext uri="{FF2B5EF4-FFF2-40B4-BE49-F238E27FC236}">
                <a16:creationId xmlns:a16="http://schemas.microsoft.com/office/drawing/2014/main" id="{E26F1407-D540-4722-9372-7B0B68C35D95}"/>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856D252A-8D2B-4EA4-9604-29D81A909D6A}"/>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156063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gradFill flip="none" rotWithShape="1">
          <a:gsLst>
            <a:gs pos="0">
              <a:schemeClr val="accent1">
                <a:lumMod val="94000"/>
                <a:lumOff val="6000"/>
              </a:schemeClr>
            </a:gs>
            <a:gs pos="80000">
              <a:schemeClr val="accent1"/>
            </a:gs>
            <a:gs pos="100000">
              <a:srgbClr val="AC0000">
                <a:lumMod val="100000"/>
              </a:srgb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3F7CEB-81D1-46CC-A114-E2F9BF96D482}"/>
              </a:ext>
            </a:extLst>
          </p:cNvPr>
          <p:cNvSpPr>
            <a:spLocks noGrp="1"/>
          </p:cNvSpPr>
          <p:nvPr>
            <p:ph type="title" hasCustomPrompt="1"/>
          </p:nvPr>
        </p:nvSpPr>
        <p:spPr>
          <a:xfrm>
            <a:off x="0" y="2658037"/>
            <a:ext cx="12192000" cy="136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lang="en-US" sz="3000" b="1" cap="none" dirty="0">
                <a:solidFill>
                  <a:schemeClr val="bg1"/>
                </a:solidFill>
                <a:latin typeface="+mj-lt"/>
                <a:ea typeface="ＭＳ Ｐゴシック" charset="-128"/>
                <a:cs typeface="Arial Narrow" pitchFamily="34" charset="0"/>
              </a:defRPr>
            </a:lvl1pPr>
          </a:lstStyle>
          <a:p>
            <a:r>
              <a:rPr lang="en-US" dirty="0"/>
              <a:t>Click to edit master title style</a:t>
            </a:r>
          </a:p>
        </p:txBody>
      </p:sp>
      <p:sp>
        <p:nvSpPr>
          <p:cNvPr id="4" name="Text Placeholder 2">
            <a:extLst>
              <a:ext uri="{FF2B5EF4-FFF2-40B4-BE49-F238E27FC236}">
                <a16:creationId xmlns:a16="http://schemas.microsoft.com/office/drawing/2014/main" id="{89D2FA4C-8EB6-4291-9F8B-F10B52AC8762}"/>
              </a:ext>
            </a:extLst>
          </p:cNvPr>
          <p:cNvSpPr>
            <a:spLocks noGrp="1"/>
          </p:cNvSpPr>
          <p:nvPr>
            <p:ph type="body" idx="1" hasCustomPrompt="1"/>
          </p:nvPr>
        </p:nvSpPr>
        <p:spPr>
          <a:xfrm>
            <a:off x="0" y="3429002"/>
            <a:ext cx="12192000" cy="1500187"/>
          </a:xfrm>
          <a:prstGeom prst="rect">
            <a:avLst/>
          </a:prstGeom>
        </p:spPr>
        <p:txBody>
          <a:bodyPr/>
          <a:lstStyle>
            <a:lvl1pPr marL="0" indent="0" algn="ctr">
              <a:buNone/>
              <a:defRPr sz="2100" b="0">
                <a:solidFill>
                  <a:schemeClr val="bg1"/>
                </a:solidFill>
              </a:defRPr>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dirty="0"/>
              <a:t>Click to edit master text styles</a:t>
            </a:r>
          </a:p>
        </p:txBody>
      </p:sp>
    </p:spTree>
    <p:extLst>
      <p:ext uri="{BB962C8B-B14F-4D97-AF65-F5344CB8AC3E}">
        <p14:creationId xmlns:p14="http://schemas.microsoft.com/office/powerpoint/2010/main" val="341882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567564" y="797859"/>
            <a:ext cx="11243733" cy="5413416"/>
          </a:xfrm>
          <a:prstGeom prst="rect">
            <a:avLst/>
          </a:prstGeom>
        </p:spPr>
        <p:txBody>
          <a:bodyPr/>
          <a:lstStyle>
            <a:lvl1pPr>
              <a:defRPr sz="2000"/>
            </a:lvl1pPr>
            <a:lvl2pPr>
              <a:defRPr sz="1800"/>
            </a:lvl2pPr>
            <a:lvl3pPr>
              <a:defRPr sz="1600"/>
            </a:lvl3pPr>
            <a:lvl4pPr>
              <a:defRPr sz="1400"/>
            </a:lvl4pPr>
            <a:lvl5pPr>
              <a:defRPr sz="13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4353" y="6461201"/>
            <a:ext cx="1428139" cy="283240"/>
          </a:xfrm>
          <a:prstGeom prst="rect">
            <a:avLst/>
          </a:prstGeom>
        </p:spPr>
      </p:pic>
      <p:sp>
        <p:nvSpPr>
          <p:cNvPr id="16" name="Title Placeholder 1"/>
          <p:cNvSpPr>
            <a:spLocks noGrp="1"/>
          </p:cNvSpPr>
          <p:nvPr>
            <p:ph type="title" hasCustomPrompt="1"/>
          </p:nvPr>
        </p:nvSpPr>
        <p:spPr>
          <a:xfrm>
            <a:off x="559692" y="215156"/>
            <a:ext cx="11256013" cy="470647"/>
          </a:xfrm>
          <a:prstGeom prst="rect">
            <a:avLst/>
          </a:prstGeom>
        </p:spPr>
        <p:txBody>
          <a:bodyPr vert="horz" lIns="91440" tIns="45720" rIns="91440" bIns="45720" rtlCol="0" anchor="t" anchorCtr="0">
            <a:noAutofit/>
          </a:bodyPr>
          <a:lstStyle>
            <a:lvl1pPr>
              <a:defRPr sz="2800">
                <a:latin typeface="Arial Narrow" panose="020B0606020202030204" pitchFamily="34" charset="0"/>
              </a:defRPr>
            </a:lvl1pPr>
          </a:lstStyle>
          <a:p>
            <a:r>
              <a:rPr lang="en-US" dirty="0"/>
              <a:t>CLICK TO EDIT MASTER TITLE STYLE</a:t>
            </a:r>
          </a:p>
        </p:txBody>
      </p:sp>
      <p:sp>
        <p:nvSpPr>
          <p:cNvPr id="17" name="Rectangle 16"/>
          <p:cNvSpPr/>
          <p:nvPr/>
        </p:nvSpPr>
        <p:spPr>
          <a:xfrm>
            <a:off x="0" y="0"/>
            <a:ext cx="190501" cy="13716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3031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txBox="1">
            <a:spLocks noChangeArrowheads="1"/>
          </p:cNvSpPr>
          <p:nvPr userDrawn="1"/>
        </p:nvSpPr>
        <p:spPr bwMode="auto">
          <a:xfrm>
            <a:off x="11379200" y="6610236"/>
            <a:ext cx="1107416" cy="247767"/>
          </a:xfrm>
          <a:prstGeom prst="rect">
            <a:avLst/>
          </a:prstGeom>
          <a:noFill/>
          <a:ln w="9525">
            <a:noFill/>
            <a:miter lim="800000"/>
            <a:headEnd/>
            <a:tailEnd/>
          </a:ln>
          <a:effectLst>
            <a:reflection blurRad="6350" stA="52000" endA="300" endPos="35000" dir="5400000" sy="-100000" algn="bl" rotWithShape="0"/>
          </a:effectLst>
        </p:spPr>
        <p:txBody>
          <a:bodyPr vert="horz" wrap="square" lIns="68580" tIns="34290" rIns="68580" bIns="34290" numCol="1" anchor="t" anchorCtr="0" compatLnSpc="1">
            <a:prstTxWarp prst="textNoShape">
              <a:avLst/>
            </a:prstTxWarp>
          </a:bodyPr>
          <a:lstStyle>
            <a:lvl1pPr>
              <a:defRPr sz="700" smtClean="0">
                <a:solidFill>
                  <a:srgbClr val="FFFFFF"/>
                </a:solidFill>
                <a:latin typeface="HelveticaNeueLT Pro 65 Md" pitchFamily="-60" charset="0"/>
                <a:ea typeface="HelveticaNeueLT Pro 65 Md" pitchFamily="-60" charset="0"/>
                <a:cs typeface="HelveticaNeueLT Pro 65 Md" pitchFamily="-60" charset="0"/>
              </a:defRPr>
            </a:lvl1pPr>
          </a:lstStyle>
          <a:p>
            <a:pPr marL="0" marR="0" lvl="0" indent="0" algn="ctr" defTabSz="685800" rtl="0" eaLnBrk="1" fontAlgn="base" latinLnBrk="0" hangingPunct="1">
              <a:lnSpc>
                <a:spcPct val="100000"/>
              </a:lnSpc>
              <a:spcBef>
                <a:spcPct val="20000"/>
              </a:spcBef>
              <a:spcAft>
                <a:spcPct val="0"/>
              </a:spcAft>
              <a:buClr>
                <a:srgbClr val="FF0000"/>
              </a:buClr>
              <a:buSzTx/>
              <a:buFontTx/>
              <a:buNone/>
              <a:tabLst/>
              <a:defRPr/>
            </a:pPr>
            <a:fld id="{A2751A12-F2C6-48F2-9D31-CCB9CC98D449}" type="slidenum">
              <a:rPr lang="en-US" sz="750" b="0" kern="1200" smtClean="0">
                <a:solidFill>
                  <a:schemeClr val="bg1">
                    <a:lumMod val="65000"/>
                  </a:schemeClr>
                </a:solidFill>
                <a:latin typeface="Arial"/>
                <a:ea typeface="+mn-ea"/>
                <a:cs typeface="Arial"/>
              </a:rPr>
              <a:pPr marL="0" marR="0" lvl="0" indent="0" algn="ctr" defTabSz="685800" rtl="0" eaLnBrk="1" fontAlgn="base" latinLnBrk="0" hangingPunct="1">
                <a:lnSpc>
                  <a:spcPct val="100000"/>
                </a:lnSpc>
                <a:spcBef>
                  <a:spcPct val="20000"/>
                </a:spcBef>
                <a:spcAft>
                  <a:spcPct val="0"/>
                </a:spcAft>
                <a:buClr>
                  <a:srgbClr val="FF0000"/>
                </a:buClr>
                <a:buSzTx/>
                <a:buFontTx/>
                <a:buNone/>
                <a:tabLst/>
                <a:defRPr/>
              </a:pPr>
              <a:t>‹#›</a:t>
            </a:fld>
            <a:endParaRPr lang="en-US" sz="750" b="0" kern="1200" dirty="0">
              <a:solidFill>
                <a:schemeClr val="bg1">
                  <a:lumMod val="65000"/>
                </a:schemeClr>
              </a:solidFill>
              <a:latin typeface="Arial"/>
              <a:ea typeface="+mn-ea"/>
              <a:cs typeface="Arial"/>
            </a:endParaRPr>
          </a:p>
        </p:txBody>
      </p:sp>
      <p:sp>
        <p:nvSpPr>
          <p:cNvPr id="3" name="Rectangle 2">
            <a:extLst>
              <a:ext uri="{FF2B5EF4-FFF2-40B4-BE49-F238E27FC236}">
                <a16:creationId xmlns:a16="http://schemas.microsoft.com/office/drawing/2014/main" id="{A9C54138-4809-42EF-94B4-EED27B6A9EEF}"/>
              </a:ext>
            </a:extLst>
          </p:cNvPr>
          <p:cNvSpPr/>
          <p:nvPr userDrawn="1"/>
        </p:nvSpPr>
        <p:spPr>
          <a:xfrm>
            <a:off x="0" y="3"/>
            <a:ext cx="190501" cy="109975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a:extLst>
              <a:ext uri="{FF2B5EF4-FFF2-40B4-BE49-F238E27FC236}">
                <a16:creationId xmlns:a16="http://schemas.microsoft.com/office/drawing/2014/main" id="{C68B0956-BEC8-4108-810A-7E6F82804F8A}"/>
              </a:ext>
            </a:extLst>
          </p:cNvPr>
          <p:cNvSpPr/>
          <p:nvPr userDrawn="1"/>
        </p:nvSpPr>
        <p:spPr>
          <a:xfrm>
            <a:off x="0" y="1099758"/>
            <a:ext cx="190501" cy="575824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E2EC40D5-D01A-4EFD-ACFD-9F41A7F52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52843-0511-4711-A828-2D57B58D0095}" type="datetime1">
              <a:rPr lang="en-US" smtClean="0"/>
              <a:t>9/20/2021</a:t>
            </a:fld>
            <a:endParaRPr lang="en-US"/>
          </a:p>
        </p:txBody>
      </p:sp>
      <p:sp>
        <p:nvSpPr>
          <p:cNvPr id="6" name="Footer Placeholder 5">
            <a:extLst>
              <a:ext uri="{FF2B5EF4-FFF2-40B4-BE49-F238E27FC236}">
                <a16:creationId xmlns:a16="http://schemas.microsoft.com/office/drawing/2014/main" id="{1E7EB0CE-F240-433D-8DAA-8A32DD684D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Manufacturing and Mechanics Lab</a:t>
            </a:r>
          </a:p>
        </p:txBody>
      </p:sp>
      <p:sp>
        <p:nvSpPr>
          <p:cNvPr id="7" name="Slide Number Placeholder 6">
            <a:extLst>
              <a:ext uri="{FF2B5EF4-FFF2-40B4-BE49-F238E27FC236}">
                <a16:creationId xmlns:a16="http://schemas.microsoft.com/office/drawing/2014/main" id="{37C24D9E-4B7C-48F7-81F8-9D56721AF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00272-1FEE-4390-8DA2-9C90DD5CDFE1}" type="slidenum">
              <a:rPr lang="en-US" smtClean="0"/>
              <a:t>‹#›</a:t>
            </a:fld>
            <a:endParaRPr lang="en-US"/>
          </a:p>
        </p:txBody>
      </p:sp>
    </p:spTree>
    <p:extLst>
      <p:ext uri="{BB962C8B-B14F-4D97-AF65-F5344CB8AC3E}">
        <p14:creationId xmlns:p14="http://schemas.microsoft.com/office/powerpoint/2010/main" val="3874038230"/>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7" r:id="rId3"/>
    <p:sldLayoutId id="2147483698" r:id="rId4"/>
    <p:sldLayoutId id="2147483699" r:id="rId5"/>
    <p:sldLayoutId id="2147483700" r:id="rId6"/>
    <p:sldLayoutId id="2147483701" r:id="rId7"/>
    <p:sldLayoutId id="2147483702" r:id="rId8"/>
  </p:sldLayoutIdLst>
  <p:hf sldNum="0" hdr="0" ftr="0" dt="0"/>
  <p:txStyles>
    <p:titleStyle>
      <a:lvl1pPr algn="l" rtl="0" eaLnBrk="1" fontAlgn="base" hangingPunct="1">
        <a:spcBef>
          <a:spcPct val="0"/>
        </a:spcBef>
        <a:spcAft>
          <a:spcPct val="0"/>
        </a:spcAft>
        <a:defRPr sz="1575" b="1" baseline="0">
          <a:solidFill>
            <a:srgbClr val="000000"/>
          </a:solidFill>
          <a:effectLst/>
          <a:latin typeface="+mj-lt"/>
          <a:ea typeface="ＭＳ Ｐゴシック" charset="-128"/>
          <a:cs typeface="ＭＳ Ｐゴシック" charset="-128"/>
        </a:defRPr>
      </a:lvl1pPr>
      <a:lvl2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2pPr>
      <a:lvl3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3pPr>
      <a:lvl4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4pPr>
      <a:lvl5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5pPr>
      <a:lvl6pPr marL="257175" algn="l" rtl="0" eaLnBrk="1" fontAlgn="base" hangingPunct="1">
        <a:spcBef>
          <a:spcPct val="0"/>
        </a:spcBef>
        <a:spcAft>
          <a:spcPct val="0"/>
        </a:spcAft>
        <a:defRPr sz="1575" b="1">
          <a:solidFill>
            <a:schemeClr val="tx2"/>
          </a:solidFill>
          <a:latin typeface="Arial" charset="0"/>
        </a:defRPr>
      </a:lvl6pPr>
      <a:lvl7pPr marL="514350" algn="l" rtl="0" eaLnBrk="1" fontAlgn="base" hangingPunct="1">
        <a:spcBef>
          <a:spcPct val="0"/>
        </a:spcBef>
        <a:spcAft>
          <a:spcPct val="0"/>
        </a:spcAft>
        <a:defRPr sz="1575" b="1">
          <a:solidFill>
            <a:schemeClr val="tx2"/>
          </a:solidFill>
          <a:latin typeface="Arial" charset="0"/>
        </a:defRPr>
      </a:lvl7pPr>
      <a:lvl8pPr marL="771525" algn="l" rtl="0" eaLnBrk="1" fontAlgn="base" hangingPunct="1">
        <a:spcBef>
          <a:spcPct val="0"/>
        </a:spcBef>
        <a:spcAft>
          <a:spcPct val="0"/>
        </a:spcAft>
        <a:defRPr sz="1575" b="1">
          <a:solidFill>
            <a:schemeClr val="tx2"/>
          </a:solidFill>
          <a:latin typeface="Arial" charset="0"/>
        </a:defRPr>
      </a:lvl8pPr>
      <a:lvl9pPr marL="1028700" algn="l" rtl="0" eaLnBrk="1" fontAlgn="base" hangingPunct="1">
        <a:spcBef>
          <a:spcPct val="0"/>
        </a:spcBef>
        <a:spcAft>
          <a:spcPct val="0"/>
        </a:spcAft>
        <a:defRPr sz="1575" b="1">
          <a:solidFill>
            <a:schemeClr val="tx2"/>
          </a:solidFill>
          <a:latin typeface="Arial" charset="0"/>
        </a:defRPr>
      </a:lvl9pPr>
    </p:titleStyle>
    <p:bodyStyle>
      <a:lvl1pPr marL="192881" indent="-192881" algn="l" rtl="0" eaLnBrk="1" fontAlgn="base" hangingPunct="1">
        <a:spcBef>
          <a:spcPct val="40000"/>
        </a:spcBef>
        <a:spcAft>
          <a:spcPct val="0"/>
        </a:spcAft>
        <a:buClr>
          <a:srgbClr val="D90000"/>
        </a:buClr>
        <a:buFont typeface="Times" pitchFamily="-60" charset="0"/>
        <a:buChar char="•"/>
        <a:defRPr sz="1013" b="1">
          <a:solidFill>
            <a:schemeClr val="tx1"/>
          </a:solidFill>
          <a:latin typeface="+mn-lt"/>
          <a:ea typeface="ＭＳ Ｐゴシック" charset="-128"/>
          <a:cs typeface="ＭＳ Ｐゴシック" charset="-128"/>
        </a:defRPr>
      </a:lvl1pPr>
      <a:lvl2pPr marL="417910" indent="-160735" algn="l" rtl="0" eaLnBrk="1" fontAlgn="base" hangingPunct="1">
        <a:spcBef>
          <a:spcPct val="20000"/>
        </a:spcBef>
        <a:spcAft>
          <a:spcPct val="0"/>
        </a:spcAft>
        <a:buChar char="–"/>
        <a:defRPr sz="956">
          <a:solidFill>
            <a:schemeClr val="tx1"/>
          </a:solidFill>
          <a:latin typeface="+mn-lt"/>
          <a:ea typeface="ＭＳ Ｐゴシック" charset="-128"/>
        </a:defRPr>
      </a:lvl2pPr>
      <a:lvl3pPr marL="642938" indent="-128588" algn="l" rtl="0" eaLnBrk="1" fontAlgn="base" hangingPunct="1">
        <a:spcBef>
          <a:spcPct val="20000"/>
        </a:spcBef>
        <a:spcAft>
          <a:spcPct val="0"/>
        </a:spcAft>
        <a:buClr>
          <a:srgbClr val="CD0921"/>
        </a:buClr>
        <a:buFont typeface="Times" pitchFamily="-60" charset="0"/>
        <a:buChar char="•"/>
        <a:defRPr sz="900">
          <a:solidFill>
            <a:schemeClr val="tx1"/>
          </a:solidFill>
          <a:latin typeface="+mn-lt"/>
          <a:ea typeface="ＭＳ Ｐゴシック" charset="-128"/>
        </a:defRPr>
      </a:lvl3pPr>
      <a:lvl4pPr marL="900113" indent="-128588" algn="l" rtl="0" eaLnBrk="1" fontAlgn="base" hangingPunct="1">
        <a:spcBef>
          <a:spcPct val="20000"/>
        </a:spcBef>
        <a:spcAft>
          <a:spcPct val="0"/>
        </a:spcAft>
        <a:buChar char="–"/>
        <a:defRPr sz="788">
          <a:solidFill>
            <a:schemeClr val="tx1"/>
          </a:solidFill>
          <a:latin typeface="+mn-lt"/>
          <a:ea typeface="ＭＳ Ｐゴシック" charset="-128"/>
        </a:defRPr>
      </a:lvl4pPr>
      <a:lvl5pPr marL="1157288" indent="-128588" algn="l" rtl="0" eaLnBrk="1" fontAlgn="base" hangingPunct="1">
        <a:spcBef>
          <a:spcPct val="20000"/>
        </a:spcBef>
        <a:spcAft>
          <a:spcPct val="0"/>
        </a:spcAft>
        <a:buChar char="»"/>
        <a:defRPr sz="731">
          <a:solidFill>
            <a:schemeClr val="tx1"/>
          </a:solidFill>
          <a:latin typeface="+mn-lt"/>
          <a:ea typeface="ＭＳ Ｐゴシック" charset="-128"/>
        </a:defRPr>
      </a:lvl5pPr>
      <a:lvl6pPr marL="1414463" indent="-128588" algn="l" rtl="0" eaLnBrk="1" fontAlgn="base" hangingPunct="1">
        <a:spcBef>
          <a:spcPct val="20000"/>
        </a:spcBef>
        <a:spcAft>
          <a:spcPct val="0"/>
        </a:spcAft>
        <a:buChar char="»"/>
        <a:defRPr sz="675">
          <a:solidFill>
            <a:schemeClr val="tx1"/>
          </a:solidFill>
          <a:latin typeface="+mn-lt"/>
          <a:ea typeface="ＭＳ Ｐゴシック" charset="-128"/>
        </a:defRPr>
      </a:lvl6pPr>
      <a:lvl7pPr marL="1671638" indent="-128588" algn="l" rtl="0" eaLnBrk="1" fontAlgn="base" hangingPunct="1">
        <a:spcBef>
          <a:spcPct val="20000"/>
        </a:spcBef>
        <a:spcAft>
          <a:spcPct val="0"/>
        </a:spcAft>
        <a:buChar char="»"/>
        <a:defRPr sz="675">
          <a:solidFill>
            <a:schemeClr val="tx1"/>
          </a:solidFill>
          <a:latin typeface="+mn-lt"/>
          <a:ea typeface="ＭＳ Ｐゴシック" charset="-128"/>
        </a:defRPr>
      </a:lvl7pPr>
      <a:lvl8pPr marL="1928813" indent="-128588" algn="l" rtl="0" eaLnBrk="1" fontAlgn="base" hangingPunct="1">
        <a:spcBef>
          <a:spcPct val="20000"/>
        </a:spcBef>
        <a:spcAft>
          <a:spcPct val="0"/>
        </a:spcAft>
        <a:buChar char="»"/>
        <a:defRPr sz="675">
          <a:solidFill>
            <a:schemeClr val="tx1"/>
          </a:solidFill>
          <a:latin typeface="+mn-lt"/>
          <a:ea typeface="ＭＳ Ｐゴシック" charset="-128"/>
        </a:defRPr>
      </a:lvl8pPr>
      <a:lvl9pPr marL="2185988" indent="-128588" algn="l" rtl="0" eaLnBrk="1" fontAlgn="base" hangingPunct="1">
        <a:spcBef>
          <a:spcPct val="20000"/>
        </a:spcBef>
        <a:spcAft>
          <a:spcPct val="0"/>
        </a:spcAft>
        <a:buChar char="»"/>
        <a:defRPr sz="675">
          <a:solidFill>
            <a:schemeClr val="tx1"/>
          </a:solidFill>
          <a:latin typeface="+mn-lt"/>
          <a:ea typeface="ＭＳ Ｐゴシック" charset="-128"/>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txBox="1">
            <a:spLocks noChangeArrowheads="1"/>
          </p:cNvSpPr>
          <p:nvPr userDrawn="1"/>
        </p:nvSpPr>
        <p:spPr bwMode="auto">
          <a:xfrm>
            <a:off x="11379200" y="6610234"/>
            <a:ext cx="1107416" cy="247767"/>
          </a:xfrm>
          <a:prstGeom prst="rect">
            <a:avLst/>
          </a:prstGeom>
          <a:noFill/>
          <a:ln w="9525">
            <a:noFill/>
            <a:miter lim="800000"/>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lvl1pPr>
              <a:defRPr sz="700" smtClean="0">
                <a:solidFill>
                  <a:srgbClr val="FFFFFF"/>
                </a:solidFill>
                <a:latin typeface="HelveticaNeueLT Pro 65 Md" pitchFamily="-60" charset="0"/>
                <a:ea typeface="HelveticaNeueLT Pro 65 Md" pitchFamily="-60" charset="0"/>
                <a:cs typeface="HelveticaNeueLT Pro 65 Md" pitchFamily="-60" charset="0"/>
              </a:defRPr>
            </a:lvl1p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defRPr/>
            </a:pPr>
            <a:fld id="{A2751A12-F2C6-48F2-9D31-CCB9CC98D449}" type="slidenum">
              <a:rPr lang="en-US" sz="1000" b="0" kern="1200" smtClean="0">
                <a:solidFill>
                  <a:schemeClr val="bg1">
                    <a:lumMod val="65000"/>
                  </a:schemeClr>
                </a:solidFill>
                <a:latin typeface="Arial"/>
                <a:ea typeface="+mn-ea"/>
                <a:cs typeface="Arial"/>
              </a:rPr>
              <a:pPr marL="0" marR="0" lvl="0" indent="0" algn="ctr" defTabSz="914400" rtl="0" eaLnBrk="1" fontAlgn="base" latinLnBrk="0" hangingPunct="1">
                <a:lnSpc>
                  <a:spcPct val="100000"/>
                </a:lnSpc>
                <a:spcBef>
                  <a:spcPct val="20000"/>
                </a:spcBef>
                <a:spcAft>
                  <a:spcPct val="0"/>
                </a:spcAft>
                <a:buClr>
                  <a:srgbClr val="FF0000"/>
                </a:buClr>
                <a:buSzTx/>
                <a:buFontTx/>
                <a:buNone/>
                <a:tabLst/>
                <a:defRPr/>
              </a:pPr>
              <a:t>‹#›</a:t>
            </a:fld>
            <a:endParaRPr lang="en-US" sz="1000" b="0" kern="1200" dirty="0">
              <a:solidFill>
                <a:schemeClr val="bg1">
                  <a:lumMod val="65000"/>
                </a:schemeClr>
              </a:solidFill>
              <a:latin typeface="Arial"/>
              <a:ea typeface="+mn-ea"/>
              <a:cs typeface="Arial"/>
            </a:endParaRPr>
          </a:p>
        </p:txBody>
      </p:sp>
    </p:spTree>
    <p:extLst>
      <p:ext uri="{BB962C8B-B14F-4D97-AF65-F5344CB8AC3E}">
        <p14:creationId xmlns:p14="http://schemas.microsoft.com/office/powerpoint/2010/main" val="3874038230"/>
      </p:ext>
    </p:extLst>
  </p:cSld>
  <p:clrMap bg1="lt1" tx1="dk1" bg2="lt2" tx2="dk2" accent1="accent1" accent2="accent2" accent3="accent3" accent4="accent4" accent5="accent5" accent6="accent6" hlink="hlink" folHlink="folHlink"/>
  <p:sldLayoutIdLst>
    <p:sldLayoutId id="2147483704" r:id="rId1"/>
  </p:sldLayoutIdLst>
  <p:hf sldNum="0" hdr="0" ftr="0" dt="0"/>
  <p:txStyles>
    <p:titleStyle>
      <a:lvl1pPr algn="l" rtl="0" eaLnBrk="1" fontAlgn="base" hangingPunct="1">
        <a:spcBef>
          <a:spcPct val="0"/>
        </a:spcBef>
        <a:spcAft>
          <a:spcPct val="0"/>
        </a:spcAft>
        <a:defRPr sz="2100" b="1" baseline="0">
          <a:solidFill>
            <a:srgbClr val="000000"/>
          </a:solidFill>
          <a:effectLst/>
          <a:latin typeface="+mj-lt"/>
          <a:ea typeface="ＭＳ Ｐゴシック" charset="-128"/>
          <a:cs typeface="ＭＳ Ｐゴシック" charset="-128"/>
        </a:defRPr>
      </a:lvl1pPr>
      <a:lvl2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2pPr>
      <a:lvl3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3pPr>
      <a:lvl4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4pPr>
      <a:lvl5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5pPr>
      <a:lvl6pPr marL="342900" algn="l" rtl="0" eaLnBrk="1" fontAlgn="base" hangingPunct="1">
        <a:spcBef>
          <a:spcPct val="0"/>
        </a:spcBef>
        <a:spcAft>
          <a:spcPct val="0"/>
        </a:spcAft>
        <a:defRPr sz="2100" b="1">
          <a:solidFill>
            <a:schemeClr val="tx2"/>
          </a:solidFill>
          <a:latin typeface="Arial" charset="0"/>
        </a:defRPr>
      </a:lvl6pPr>
      <a:lvl7pPr marL="685800" algn="l" rtl="0" eaLnBrk="1" fontAlgn="base" hangingPunct="1">
        <a:spcBef>
          <a:spcPct val="0"/>
        </a:spcBef>
        <a:spcAft>
          <a:spcPct val="0"/>
        </a:spcAft>
        <a:defRPr sz="2100" b="1">
          <a:solidFill>
            <a:schemeClr val="tx2"/>
          </a:solidFill>
          <a:latin typeface="Arial" charset="0"/>
        </a:defRPr>
      </a:lvl7pPr>
      <a:lvl8pPr marL="1028700" algn="l" rtl="0" eaLnBrk="1" fontAlgn="base" hangingPunct="1">
        <a:spcBef>
          <a:spcPct val="0"/>
        </a:spcBef>
        <a:spcAft>
          <a:spcPct val="0"/>
        </a:spcAft>
        <a:defRPr sz="2100" b="1">
          <a:solidFill>
            <a:schemeClr val="tx2"/>
          </a:solidFill>
          <a:latin typeface="Arial" charset="0"/>
        </a:defRPr>
      </a:lvl8pPr>
      <a:lvl9pPr marL="1371600" algn="l" rtl="0" eaLnBrk="1" fontAlgn="base" hangingPunct="1">
        <a:spcBef>
          <a:spcPct val="0"/>
        </a:spcBef>
        <a:spcAft>
          <a:spcPct val="0"/>
        </a:spcAft>
        <a:defRPr sz="2100" b="1">
          <a:solidFill>
            <a:schemeClr val="tx2"/>
          </a:solidFill>
          <a:latin typeface="Arial" charset="0"/>
        </a:defRPr>
      </a:lvl9pPr>
    </p:titleStyle>
    <p:bodyStyle>
      <a:lvl1pPr marL="257175" indent="-257175" algn="l" rtl="0" eaLnBrk="1" fontAlgn="base" hangingPunct="1">
        <a:spcBef>
          <a:spcPct val="40000"/>
        </a:spcBef>
        <a:spcAft>
          <a:spcPct val="0"/>
        </a:spcAft>
        <a:buClr>
          <a:srgbClr val="D90000"/>
        </a:buClr>
        <a:buFont typeface="Times" pitchFamily="-60" charset="0"/>
        <a:buChar char="•"/>
        <a:defRPr sz="1350" b="1">
          <a:solidFill>
            <a:schemeClr val="tx1"/>
          </a:solidFill>
          <a:latin typeface="+mn-lt"/>
          <a:ea typeface="ＭＳ Ｐゴシック" charset="-128"/>
          <a:cs typeface="ＭＳ Ｐゴシック" charset="-128"/>
        </a:defRPr>
      </a:lvl1pPr>
      <a:lvl2pPr marL="557213" indent="-214313" algn="l" rtl="0" eaLnBrk="1" fontAlgn="base" hangingPunct="1">
        <a:spcBef>
          <a:spcPct val="20000"/>
        </a:spcBef>
        <a:spcAft>
          <a:spcPct val="0"/>
        </a:spcAft>
        <a:buChar char="–"/>
        <a:defRPr sz="1275">
          <a:solidFill>
            <a:schemeClr val="tx1"/>
          </a:solidFill>
          <a:latin typeface="+mn-lt"/>
          <a:ea typeface="ＭＳ Ｐゴシック" charset="-128"/>
        </a:defRPr>
      </a:lvl2pPr>
      <a:lvl3pPr marL="857250" indent="-171450" algn="l" rtl="0" eaLnBrk="1" fontAlgn="base" hangingPunct="1">
        <a:spcBef>
          <a:spcPct val="20000"/>
        </a:spcBef>
        <a:spcAft>
          <a:spcPct val="0"/>
        </a:spcAft>
        <a:buClr>
          <a:srgbClr val="CD0921"/>
        </a:buClr>
        <a:buFont typeface="Times" pitchFamily="-60" charset="0"/>
        <a:buChar char="•"/>
        <a:defRPr sz="1200">
          <a:solidFill>
            <a:schemeClr val="tx1"/>
          </a:solidFill>
          <a:latin typeface="+mn-lt"/>
          <a:ea typeface="ＭＳ Ｐゴシック" charset="-128"/>
        </a:defRPr>
      </a:lvl3pPr>
      <a:lvl4pPr marL="1200150" indent="-171450" algn="l" rtl="0" eaLnBrk="1" fontAlgn="base" hangingPunct="1">
        <a:spcBef>
          <a:spcPct val="20000"/>
        </a:spcBef>
        <a:spcAft>
          <a:spcPct val="0"/>
        </a:spcAft>
        <a:buChar char="–"/>
        <a:defRPr sz="1050">
          <a:solidFill>
            <a:schemeClr val="tx1"/>
          </a:solidFill>
          <a:latin typeface="+mn-lt"/>
          <a:ea typeface="ＭＳ Ｐゴシック" charset="-128"/>
        </a:defRPr>
      </a:lvl4pPr>
      <a:lvl5pPr marL="1543050" indent="-171450" algn="l" rtl="0" eaLnBrk="1" fontAlgn="base" hangingPunct="1">
        <a:spcBef>
          <a:spcPct val="20000"/>
        </a:spcBef>
        <a:spcAft>
          <a:spcPct val="0"/>
        </a:spcAft>
        <a:buChar char="»"/>
        <a:defRPr sz="975">
          <a:solidFill>
            <a:schemeClr val="tx1"/>
          </a:solidFill>
          <a:latin typeface="+mn-lt"/>
          <a:ea typeface="ＭＳ Ｐゴシック" charset="-128"/>
        </a:defRPr>
      </a:lvl5pPr>
      <a:lvl6pPr marL="1885950" indent="-171450" algn="l" rtl="0" eaLnBrk="1" fontAlgn="base" hangingPunct="1">
        <a:spcBef>
          <a:spcPct val="20000"/>
        </a:spcBef>
        <a:spcAft>
          <a:spcPct val="0"/>
        </a:spcAft>
        <a:buChar char="»"/>
        <a:defRPr sz="900">
          <a:solidFill>
            <a:schemeClr val="tx1"/>
          </a:solidFill>
          <a:latin typeface="+mn-lt"/>
          <a:ea typeface="ＭＳ Ｐゴシック" charset="-128"/>
        </a:defRPr>
      </a:lvl6pPr>
      <a:lvl7pPr marL="2228850" indent="-171450" algn="l" rtl="0" eaLnBrk="1" fontAlgn="base" hangingPunct="1">
        <a:spcBef>
          <a:spcPct val="20000"/>
        </a:spcBef>
        <a:spcAft>
          <a:spcPct val="0"/>
        </a:spcAft>
        <a:buChar char="»"/>
        <a:defRPr sz="900">
          <a:solidFill>
            <a:schemeClr val="tx1"/>
          </a:solidFill>
          <a:latin typeface="+mn-lt"/>
          <a:ea typeface="ＭＳ Ｐゴシック" charset="-128"/>
        </a:defRPr>
      </a:lvl7pPr>
      <a:lvl8pPr marL="2571750" indent="-171450" algn="l" rtl="0" eaLnBrk="1" fontAlgn="base" hangingPunct="1">
        <a:spcBef>
          <a:spcPct val="20000"/>
        </a:spcBef>
        <a:spcAft>
          <a:spcPct val="0"/>
        </a:spcAft>
        <a:buChar char="»"/>
        <a:defRPr sz="900">
          <a:solidFill>
            <a:schemeClr val="tx1"/>
          </a:solidFill>
          <a:latin typeface="+mn-lt"/>
          <a:ea typeface="ＭＳ Ｐゴシック" charset="-128"/>
        </a:defRPr>
      </a:lvl8pPr>
      <a:lvl9pPr marL="2914650" indent="-171450" algn="l" rtl="0" eaLnBrk="1" fontAlgn="base" hangingPunct="1">
        <a:spcBef>
          <a:spcPct val="20000"/>
        </a:spcBef>
        <a:spcAft>
          <a:spcPct val="0"/>
        </a:spcAft>
        <a:buChar char="»"/>
        <a:defRPr sz="90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
            <a:extLst>
              <a:ext uri="{FF2B5EF4-FFF2-40B4-BE49-F238E27FC236}">
                <a16:creationId xmlns:a16="http://schemas.microsoft.com/office/drawing/2014/main" id="{B01F3A34-608C-224F-8FC3-8DAC577C77C4}"/>
              </a:ext>
            </a:extLst>
          </p:cNvPr>
          <p:cNvPicPr>
            <a:picLocks noChangeAspect="1"/>
          </p:cNvPicPr>
          <p:nvPr/>
        </p:nvPicPr>
        <p:blipFill rotWithShape="1">
          <a:blip r:embed="rId3">
            <a:extLst>
              <a:ext uri="{28A0092B-C50C-407E-A947-70E740481C1C}">
                <a14:useLocalDpi xmlns:a14="http://schemas.microsoft.com/office/drawing/2010/main" val="0"/>
              </a:ext>
            </a:extLst>
          </a:blip>
          <a:srcRect l="29661" t="2902" r="4446" b="3467"/>
          <a:stretch/>
        </p:blipFill>
        <p:spPr bwMode="auto">
          <a:xfrm>
            <a:off x="3429001" y="0"/>
            <a:ext cx="8763000" cy="161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Subtitle 2"/>
          <p:cNvSpPr>
            <a:spLocks noGrp="1"/>
          </p:cNvSpPr>
          <p:nvPr>
            <p:ph type="body" idx="1"/>
          </p:nvPr>
        </p:nvSpPr>
        <p:spPr>
          <a:xfrm>
            <a:off x="205477" y="2973380"/>
            <a:ext cx="12003087" cy="2513020"/>
          </a:xfrm>
        </p:spPr>
        <p:txBody>
          <a:bodyPr anchor="ctr"/>
          <a:lstStyle/>
          <a:p>
            <a:pPr>
              <a:spcBef>
                <a:spcPts val="0"/>
              </a:spcBef>
              <a:spcAft>
                <a:spcPts val="600"/>
              </a:spcAft>
            </a:pPr>
            <a:endParaRPr lang="es-MX" altLang="en-US" sz="1600" b="1" dirty="0">
              <a:solidFill>
                <a:schemeClr val="tx1"/>
              </a:solidFill>
            </a:endParaRPr>
          </a:p>
          <a:p>
            <a:pPr>
              <a:spcBef>
                <a:spcPts val="0"/>
              </a:spcBef>
              <a:spcAft>
                <a:spcPts val="600"/>
              </a:spcAft>
            </a:pPr>
            <a:r>
              <a:rPr lang="es-MX" altLang="en-US" b="1" u="sng" dirty="0" err="1">
                <a:solidFill>
                  <a:schemeClr val="tx1"/>
                </a:solidFill>
              </a:rPr>
              <a:t>Haotian</a:t>
            </a:r>
            <a:r>
              <a:rPr lang="es-MX" altLang="en-US" b="1" u="sng" dirty="0">
                <a:solidFill>
                  <a:schemeClr val="tx1"/>
                </a:solidFill>
              </a:rPr>
              <a:t> Feng</a:t>
            </a:r>
            <a:r>
              <a:rPr lang="es-MX" altLang="en-US" b="1" dirty="0">
                <a:solidFill>
                  <a:schemeClr val="tx1"/>
                </a:solidFill>
              </a:rPr>
              <a:t>, </a:t>
            </a:r>
            <a:r>
              <a:rPr lang="es-MX" altLang="en-US" b="1" dirty="0" err="1">
                <a:solidFill>
                  <a:schemeClr val="tx1"/>
                </a:solidFill>
              </a:rPr>
              <a:t>Sabarinathan</a:t>
            </a:r>
            <a:r>
              <a:rPr lang="es-MX" altLang="en-US" b="1" dirty="0">
                <a:solidFill>
                  <a:schemeClr val="tx1"/>
                </a:solidFill>
              </a:rPr>
              <a:t> P. </a:t>
            </a:r>
            <a:r>
              <a:rPr lang="es-MX" altLang="en-US" b="1" dirty="0" err="1">
                <a:solidFill>
                  <a:schemeClr val="tx1"/>
                </a:solidFill>
              </a:rPr>
              <a:t>Subramaniyan</a:t>
            </a:r>
            <a:r>
              <a:rPr lang="es-MX" altLang="en-US" sz="2000" b="1" dirty="0">
                <a:solidFill>
                  <a:schemeClr val="tx1"/>
                </a:solidFill>
              </a:rPr>
              <a:t>, </a:t>
            </a:r>
            <a:r>
              <a:rPr lang="es-MX" altLang="en-US" b="1" dirty="0">
                <a:solidFill>
                  <a:schemeClr val="tx1"/>
                </a:solidFill>
              </a:rPr>
              <a:t>H. R. </a:t>
            </a:r>
            <a:r>
              <a:rPr lang="es-MX" altLang="en-US" b="1" dirty="0" err="1">
                <a:solidFill>
                  <a:schemeClr val="tx1"/>
                </a:solidFill>
              </a:rPr>
              <a:t>Tewani</a:t>
            </a:r>
            <a:r>
              <a:rPr lang="es-MX" altLang="en-US" sz="2000" b="1" dirty="0">
                <a:solidFill>
                  <a:schemeClr val="tx1"/>
                </a:solidFill>
              </a:rPr>
              <a:t>, </a:t>
            </a:r>
            <a:r>
              <a:rPr lang="es-MX" altLang="en-US" b="1" dirty="0" err="1">
                <a:solidFill>
                  <a:schemeClr val="tx1"/>
                </a:solidFill>
              </a:rPr>
              <a:t>Guanjin</a:t>
            </a:r>
            <a:r>
              <a:rPr lang="es-MX" altLang="en-US" b="1" dirty="0">
                <a:solidFill>
                  <a:schemeClr val="tx1"/>
                </a:solidFill>
              </a:rPr>
              <a:t> Yan</a:t>
            </a:r>
            <a:endParaRPr lang="es-MX" altLang="en-US" sz="1400" b="1" baseline="30000" dirty="0">
              <a:solidFill>
                <a:schemeClr val="tx1"/>
              </a:solidFill>
            </a:endParaRPr>
          </a:p>
          <a:p>
            <a:pPr>
              <a:spcBef>
                <a:spcPts val="0"/>
              </a:spcBef>
            </a:pPr>
            <a:r>
              <a:rPr lang="en-US" altLang="en-US" sz="1600" b="1" dirty="0">
                <a:solidFill>
                  <a:schemeClr val="tx1"/>
                </a:solidFill>
              </a:rPr>
              <a:t>University of Wisconsin-Madison, Madison, WI, USA</a:t>
            </a:r>
          </a:p>
        </p:txBody>
      </p:sp>
      <p:sp>
        <p:nvSpPr>
          <p:cNvPr id="16389" name="AutoShape 10" descr="data:image/jpeg;base64,/9j/4AAQSkZJRgABAQAAAQABAAD/2wCEAAkGBxQTEhQUEhQVFhUWGR8XGRgYGR0cGhgiISAYGhsfHhwgHCggGB0mHh4cIjEiJSkrMC4uGyAzODMsNygtLisBCgoKDg0OGxAQGywmICQsNDQ0MCwsLCwsNCwsLCwsLCwsLCwsLCwsLCwsLCwsLCwsLCwsLCwsLCwsLCwsLCwsLP/AABEIAOMA3gMBEQACEQEDEQH/xAAcAAACAwEBAQEAAAAAAAAAAAAABgQFBwMCAQj/xABGEAACAQIEBAMFBAYIBgEFAAABAgMEEQAFEiEGEzFBIlFhBxQycYEjQlKRM2JyocHRFSRDgpKisbIWU8LS4fCDJTRUY5P/xAAbAQEAAwEBAQEAAAAAAAAAAAAAAwQFAgEGB//EAEIRAAEDAgMDCQUHAwMDBQAAAAEAAgMEERIhMQVBURMiMmFxgZGx8AYUocHRIzNCUmLh8RVykiRDgqKy4iU0U8LS/9oADAMBAAIRAxEAPwDccERgiMERgiMERgiMERgi+MwHXbHLnBou42CaqI+Yrey3Y/qjGXJtmnDsEV3u4NF/jophA7U5dq88yZuiqo9Tc4j5baU3QjawfqNz4D5r3DE3Uk9iPdXPxSn6C378e/0+sk+9qD/xAb8U5Rg0b4qtrcyoof09ZEn7cyL/AKkY9GxYvxyPd2uKcu7cB4Kz/oyPyP5nHn9BoTq0n/kfqnvMnFU82cZck3IaqgWa+nQZVDA+Vr7N6dcejYVGOiCOxx+qe8Sb1cHLx2dx9ceHYzR0JZG9jk5c72jwRyJR8MgPow/jgaTaEecc4d1Ob8xmmOM6t8Ee8SL8Udx5r/LHnvtdD99DiHFhv8DmmCN3Rd4rpDXI217HyO2LFPtalmOEOs7g7I/H5Ll0L27lJxpKJGCIwRGCIwRGCIwRGCIwRGCIwRGCIwRGCIwReXcAXJsMcPkbG0uebAcV6ASbBQ2rGbaJb/rHpjHdtOWoOGiZf9Tsm/Uqbkg3OQ929Q80ngp05tZOqKO7sFX5Adz6DHrdkcocdW8vPDRvgPXUnLWyYLeam5NWxTwxzQG8Ug1KdJW487EAj641o4mRtwsAA6hZQkk5lKVdUT1+Y1FFHUy00FJHGZTDpEsjyguoDsDoQKOwuTf6SLxGTVFRS5gcuqZnqYJ4Wlp5ZLc0aTpkjcgDXsdWqw/kRJns2omFJGqZLBUvHJJG9TI8K3IdvxK0hIBA6Dpgi2meZUVnYhVUFmJ6ADck/TBFjwyx6OgljmpYcwy59cpqoHUVARrtzGVhaR16hlbYAeWCK8zF/e5suy6CeUUjUoqZHDESzRgKkal9iNR3bub9sEVvQ8GtR1UD5e5jpvEtTA8sjqwI8DoHLaXDddxcfW5FGyvjR/dszrZ9Jgp5pEgAsC4jAUeLvrcgDyOCLrQ8d08hjjrYJqOWSwQTodDlgCAkoGk9e+k32titUUcFQLStB8/HVdNe5uhTR7o6fo22/C3T/wAYzf6fU02dJJl+R+Y7jqPWal5Rr+mO8L1FXC+lxob16H64kg2s3FyVS3k39eh7Dp63rx0JtduYUzGuoUYIjBEYIjBEYIjBEYIjBEYIjBEYIo1VVhdhux6Af+7Yzq3aLKchgGJ50aNe/gFIyIuz0HFRnh2MlQwCqCxF7KoG5JPoMVY9nSVLhLWm/Bg6I7eJ9ZhdmUNFo/Helyk44kk5bwZbVSUjsFWcaASCbBxETr5ffUbbb42mtDRYDJQJZ4ggNJnZZqQVr1kYNJzXFoZI/wBIoZ7hFt47gXF1AGPUWh5FPUKNNdJTieRiUjiuAFAHhGo6pCLElrDrgipM8yWqhrvf6BY5WkjEVRTu3L5oX4HV7EK46b7WwRGU5dUS1orq8RQGOIxQU6PzCmogu7vYAsbAAAWtiCWphi+8eB2kBdBrjoFO4YoIqJZ1WUuJqiSo+G2jWQdI8wLdfXFB+3KFhsZPAE+QUgp5DuVtJmUZBBBIOxFtiMQn2ioRvPgV17tIkn/gmmEbQJV10dIx3plkHLAJuUBKl1Q73UNvc+ePR7Q0J/EfAp7tIrPOcjR2ppqGZKaelUxR6kJiaMgDlOtwdOwsQdv9LEe2KKTSQd+XnZcGCQblyp8qzDVPWTzxzVCwPHBTU5KQBrEgku3iYmwu2w367W0GSMkF2EEdRuoyCNUk5/l6U9BlGVVLmmimPMqpTYBLBpDGXIKajISB1A0DtjteLQcnSohDSVFbBVUKxtIJWQCVdNmUlkPLdAoYlrA3A9cESrwBm1VPmr1E7usFZSvNDCSdKIksccZIvbUUu1x+K/fBE25TxdTVMDTy6YYDO0EUkjALNY6QyHawJBA/ZOIZ6eKdmCVtx68F01xabhXOh4vh8aeXcfLGOYqrZ2cV5IvynpNHVxHV/KmuyXXI/BS6eoVxdTjVpauKpZjiNx8R1FQvYWGxXXFlcowRGCIwRGCIwRGCIwRGCKHU1Jvoj3buey4yKyukdJ7tS5v3nc0cT19X8KZkYtjfp5qrzPOqeiaJJCzzzuEREXXI1zZmCjcIouSfIdzYYsUWz2UwJ6Tzq46n6DqXMkhf2cEu5nmU8stflVXoR6mKQ0UoBVJFKkaDufGh677i+wFr31GunCPHlIlGkdZKlLUUyCKaGUhGBQAXVerggXGm/W2CKNRZJNmGWwPVTSwzrUGpgmZRzUXWxS67AExnp0Hh2NrYjllZE3HIQBxK9AJNgpdJldDQE1B+0mHWrqn1SdCNmb4bgkWULsbYwZdvco/kqOMvd2G3hr5KwKewvIbKizv2sQLcRcyY/q+BP8R3Pz0nEjNkbXrM6iURt4DXwHzco3VdPH0RcpOrvadVuTy0ijHyLt+ZNv8ALi9B7IULM5S556zYfDP4qu/ach6IAVJUcY1z/FUyf3bJ/tAxqx7C2dH0YW9+fndV3Vkx/EoTZ5UnrU1B/wDlf/uxbFBSDSJn+Lfoo/eJfzHxXqPP6pelTUD/AOV/+7HLtnUbtYWf4t+ie8S/mPirGm45r0taoZh5Oqtf6lb/AL8UpfZ7ZsmsQHZceRUra6cfiV/lvtVnU/bQxv6oSh/fqBP5YypfZCAHFTSuYfHysfNWWbTdo9oKdcp9pNJUDlyOF1bGOoUaT/e3U/U/TFJ9Ntuhzylb1Zn5O81O2aml6j67lPl4TopKeaCEGlSpZGl5R8LhTfSBeyBhsdNvrveSl2/TynDLzHdenj9bLp9O4ZjMKr9peVVTVNFHQIVWaGSjaRVJSBGMRJ22HgVrbjobb43QbqurnjWanoctSkSBZjIFpqanYauY9rLcd7HxFtt+4JGCKHw7QVWT06GrrI5KKOG8okvrhcAWWFv7RCTpCnfpbrbBE4Q2lRJ6ckB1Di4K6gRcXUgEG3njHq9nva/3ikOF+8bndR6+v+RMyQWwv08lLpKoP6MOo8sWaGvbUgi2F7dWnUft1rmSMs7FIxfUaMERgiMERgiMERgih1dQSeWnxHqfw4yK6skdJ7rTdM6nc0cT18P4U0bBbG/TzVXW57DSz09KFeWec/BGAWVfvSvcgLGD63O9gbHFyjo46WPAzvO8niVw95eblIOZPU5XmMx0RzPmDBKatnawhJ6xSH7qjYqqhdVh1tZba4TdnnBj1FDHDJUM9ZCebFVMArLKDqBso8KX2072AHUgHBFNrJIkRJKlad540GuYooVSB4iC26i99r7Yw6/bLYn8jTjHIcrDMA92p6h32U8cFxidkFmvFftS3K0g1npzXHhH7C9/mbD0OPaX2cnq3CbaTz/aPmdB2DxUUtcyMYYR3rNcxzGWd9c0jSN5senyHRR6C2PrqalhpmYIWho6vnx71mSSvkN3G6i4nUaMERgiZ+F+CKmsVpET7MRyMrAqdTqDpj63UlrdR0+mIZJmsyUzIS4XVFmeXS08hjmXRIOq3BIv52JsfQ74la4OFwo3NLTYqLj1cowRGCK3yLiSppD9jIQveNvFGf7vb5rY+uM+v2VS1wtMy54jJ3j9bhWIaqSLolazwd7SopiEf7GU7aWPgf8AZbsT5Gx+ePkptm7Q2Tz6c8pFvG8Ds+Y7wtOOoiqMnZOTdBk0M1cta7O0scfLjjYjRFcnUyC3xMDYnyxpUG04KxvMNnbwdf3HWvJInM1SfnVatdNLU12qHKsvchUkBU1Uy7XKEXKKfCF7nbuwGiolyyXPMyq2mzCndSIW5f8ARjXDcvrdifgmb4lNrG1rnpgi0ChqRVQx1MSyRl11BZFKOPNWU9/XoeoJBBxl19C6QieA2kboeI4FSxyAc12isKOpDjyI2I8sTUFc2qZe1nDJw3g/TgvJI8B6lIxeUaMERgiMERgijVtRpFhux2AxnbRrTTxgRi73ZNHXx7ApIo8Rz0Gq4h46dbyyIhY7s7BbnyuTjrZ9CKaPM3e7Nx4n6DckkmM9W5ZdnklXlU9TMpjljr3ULmEm7UtyFAkABDIq7rYBbgX8hfUafv8AheCXLxRyu9REyfpXfW7E+LmBzfe5uLbDYdMCbIq7OM+ioKVFeV2SNRGHY6pZiBbbpqY9z9TYY+ZnrajaM3ulDpvdut27h16nQddoMZC3lJfBYhxVxXNWt4joiB8MQO3zY/fb17dgMfU7J2LT7OZzM3nVx17uA6vG6y6mrfMeA4KgxrqojBFqXCfClBNl5eSdZXSYlbE093Ma2gLyC7BioNxb073pySvD8hbLt71cYxhYswnUhmDLpIJBXfwm+43JO3TcnFwaKodV4wXiYuFeMJsvV/dlTXIyl2cFrqt7IF2tclrnruLWtfEUkIkOalZKWDJUdbMHkkcDSHdnte9rkm1+9r9e+JALCy4cbm6449XKbfZ1QUsszrXGEQEAAvIUk13GkJYhiNyG7bi/bEE7nAc3VTwtB6S8e0mGnWum5EjMQ5Vo+XoWIqAmlTq8QFrfCPrj2DFgF15NbFklXEyhRgie+C/aDJTlY6ks8Q2V+rx/xdfTqO1+mPl9rezzZXe8UfMlGeWQP0PXod/FaVNXYRgkzC1yShpswNNJP9pyW5sQDXikJGxK/C9uo/kSMUdm7WMrjT1Awyjdpe3z6u8dVqWHCMTcwuXGNXRUMqV0qt70VMMSREiSoJsAhQfpADaxYELcd7Y3FAq/JcxemkarzitjglqFAjpDIBHCgNxte7v5v6keViJsMquq1FOyupF7oQyuPMEbHGLtCnfC/wB8pxzh0h+Zv1HrRTxuDhgdpu6lYQyhgCOhxqU87J4xJGbgqJzS02K94mXKMERgi8u4AJPQY4ke2Npe42AXoBJsFDokLsZW77KPIYxtmxuqZDXSjXJg4N49p9ZFTSkNHJjv7UkZBllPX1uZNXxpNNBOYY4pPEIoQqmNlQ7DWdTavTG4oEZbkiUWYmgj8dDWQSSGmc61hZWUNpve0bhuh7/LBFNzSupsroxHHqWCK4VSxZnJJIRSxJ639AB5DHzNbPNtGo9xpNPxHdbf3DfxOQ67LQ2FnKSdywniDPJayUyyn0VR8KDyH8T3x9ls/Z8NDCIoh2neTxPyG5ZE87pnXKrtB0lrHSDYm2wJuQL9Lmx29Di8obFeqiBkYq6lWHVWFiNr7jsfTAEHMIQRkV5gjLtpHXte+/yABJ2v0B6YrTVHJatNlYhp+V0IXecSrGFcMIrmQd0uQFLXF1vYAbn+OEdTC83Bz68l7JTTMGYy6lFU+WLKrFXHC3Dk1fPyafTqCl2ZyQqqLC5IBPUgAAb/ACBIilmEYUkcReVouR+x5URpMyqAgX7sTAIBe12kde+1gAtvM3sKj6px6OSstp2jXNQ839j0xmHuMsb07LqDyvup8vAh1i1iDYevS56ZVkDnC68dTgnJIPEOQz0UxgqFCuAGBU3V1NwGU2FxcEbgHbcYtRSiQXCrSRlhVacSKNdLvIWbxObks3X1JZjsPmTiF88ceRKmZBJJoF9lpnUFmQgdrkC/7IJu30viNtZG42F7qV1FI0XNrKTSZRNLGZIo3kUOIyEBZgWF1uo3s1iAfMW8r2C9oNiVXDCRcKNUwNG7I4syEqwuDYjYi422O2Ogbi4XJFjYpn4F4wajcRyEmnY7jqYz+JfTzH1G/X5/bmxG1zeViylbodL23H5Hd2K7SVfJHC7orc6Glpp5Y6sxxyVCRlYpepKHfwnp3O/YM1tmOMvZO0nTgwz5SN1Gl7b7ceKvTRBvOboUvey7IoJqf3+oVZ6upZmlkkGoxkMy8tQ1+WFA029PIADaUCseDsvaCvzKOOJoqTVE0akWj1shMpiA+6fDfsD5dMETEn2UlvuP09DjBj/9Pq+T/wBqQ5cGu4dh3fsrB+0ZfePJWGN5V0YIjBFBrjrZYx33b5f+/wAMYm03GpmZRN35u/tG7vPyU8XNBkPd2r5SZrC80tPG4MsAQyKAfAHBKXNrXIF7XvjaaA0WGigVRxHwVDVTLUJJNTVKjTzoG0sy/hcEEOvzHYdtseookGTRUHNmeaWaeRftKidgWWNbnSLALGg3NgPU9BjD2zXOiaKeHOR+QtqAcvE6D9lPBGDznaBYdxlxG1bOW3ESXES+Q/Ef1m6+mw7Y39i7JZs+nwfjObj18OwbvHes6rqTM/qGioMa6qJ+9k+fUtLOVn16pyEJOnkoAdSs1zdm1W3sNN8VqljnC43eKswOaMilfifMoamoknhiki5jF2V5Nd2Y3JHhBUX7XPpYbYmjaWtsVFI4F1wqm9iCLXG4uAR+RFsczRCRtv2XsMhjdf8AdX2X1DsupHKk9QdZF+/zP1Y+ZPXGDIzC6xHkt+N5c27T5rny+ZfUiuemoI1z6eCMMCP1mx0HmM8027/3XJYJOkAe79lo/stzCioywccp5PB7w0jaHsTZZAW0RODcXsAdxsTpMgnMnTOagkpxHmzT1qmbNJcvNYkyzwSTOwDrqRyqhCNQYeOEjSLEEAsbWJIx2oVccPV0Anq4YpEsGScKtgoWRFuV7EF1ZyR3c9zgiS/ahmFFOSoVJ5QhjMvxJTgnfRb4pybAAX02ueul+HSlnR1UscOPXRZeaWNdvsQb7X8TD5h9Q+vh+mIzLI7UkqwIY26AD13qTLqCAvKpQbjdFW46bgtf08J3tbe2Ixa+Q81Kb2uTl3evgl2Z9Ts1gL+V+na5O5PmTvjdpYuTZY6rBqZeUfcaJ84A48WhiqF5EIPLDKy6g8zhlUK7Fm2Adm2AACtYb48mgLyM0jlDQknMJkeR3jQxqxuELl9N+2ogEj57+p64sNBAsVA4gnJR8erlaL7K+LDG60sreFj9ix+634Pk3b1277fI+0ezHC20KbJ7Nesce7fxHYtShqB90/Q6LTv+CaKaX3gJIjs4ldY5XRGkBDB2RWA1XANxa5364sUFYyrhEre8cDvHrcpJGFjrFX2dZ3T0kZkqZUiTzY2v6KOrH0AJxcXCq+HuJafM4pTT6xy20+NdLbgMjgddDA3BNri+KddSiqgdGddx4EaFdxvwOurugn1Lv8Q2PzxFsuqNRBz+m02d2j6r2VmF2WhUnGio18ZrC57Y5c4NaXHQJqoFITpeULqY3KrcAm3QXOwv0vjH2QwyB9W/WQ5f2jID11KeY2swbvNY5FnjRQPQ1PNo6+vqi1TNLZECM13aKQkqVEYEai/VtsbSgWjUmdySZjJDC39Uo4AJj8ReV7FFDEXOmMXJB6vY9rRzStiYZH6AXXoBJsFn/tf4kO1Kh3fxy27L9xPra59APPGR7OUrqud+0Zhvs35nuGQ717XyiNghb3rK8farIRgiMERgiMEQNjcbH/3r5j0OI5ImSdIKRkrmdEplyPLa2phmlgHNEOlGAF5VVr35aLYGwG9vFuLXtbGXU0zGOs1acFVI4c7sXmim5YGkjcbDexvsCF2OnYWv4m0kKAN8UnC/r1+29X2uwjL168TuCuYZUlUBgN+xtuQBq0772Jtcd8Q2LTkrAIeLFR5oKeIaREnXVp0r16A77C5st/UY6GJ29eEMZkAq6rmMq2OnYbixAFtidO/h637rqswtuJGjCfXr1koXHEPXr6b1FzOaph0LMgXmIHQsL8yO7qpYXIJ8J32Pfvi7BSNkzJVCesczIC/r4qmk8R1MSx8yb2+V+gxpRwMj0CzZJ3yHMoxMoUYIjBEYIvoJG4JBG4I6j+WBF8ivQbZr9A+zfib3qnVmNnH2ctvxdmHzFj5bkdsfn5i/pG0+S/2pdOrh4HLsIK3GP94hxbwqbi7guGipmzCad6irgdJRJUvdXswJhVPhVWFwBYkG1iMfTKurfh+uepzY1ENLUwRGm5dQZ4zGHcMDEAD8TqCwJHY/K5E5N4Jr9pNvqMYjv9LtEH8Mot/yGniPEqcc+Lrb5KfjbUCh5m50aR1Y6cZG2pHCnETNZCG+Ovw81NAOdc7s0vcV11TzaahoXSKWZXdpmUPyo49IJVDszlmUC+3X5jTijbGwMboBbwURNzcrhxxUGmooTVQJXQIVWrZ1UMBsplWMC1wx1WHTtbqJF4un9G0mWUrx068uEFp33LHp5kknYAC57DHzm3pHycnRxdJ5Hnl8fJWacBt5DoF+eM0r2nmkmf4pGLH08h8gLAfLH21LTMpoWws0aLfv36rFlkMjy471bcH8KvXy8uOSJSpBdWYh9FwGdBps9vK/W3njuWUMFyF7HHjXHivh6WineORNKl25d2UlkBIVrAki4t1AwjkDxkvJGYSqXEijRgiMERgidPZHmfJzBVacwrKui2kMsr6l0I+21wXswIIYgX3INOrbkHWVqmdqFee0LhWOnqW5UqHns0hhK/oVa+p2a5BUyXIUgFthfShxlyWbn69eS1YC53NA9evHsSzUTAovLH2a+CP5r4i1vIaQAe9/Ii8AGeeqtOItlpu7t65FRZmbwgkq7dfjsQWB+JDfQR20ra1rjrqHr1qubDMn1f5blf8AB3C/OZpZ+W0NIBJNEpLSyaVZl0qUC8tyux1f8xOh8MsYB5wVaZxbzSEv8e8WHMqkS6OXGi6I1Ni1rkksRtck9BsLDruTs08RYM9SsiaQONglvE6gRgiMERgi0H2f8CR10FQxqI9ehVUKGLwMWDAsrBQbhWXwkggtY4rTTFhGX7qzFEHApGzGJEkdYmZ0UlQzJoLW2J0XJXfsTfzsdhYaSRmoHAA2CY/ZtnHu9Yqk/Zz/AGbfP7h/xeH++cYPtLQe9UTiBzmc4fMeHkFcoJsEttxWp8cinRaeulpGq5kZaeOMuFjVnPhdg3hUlrDVY9V8gRT2VV+9UrXnXQ9o+uvercrMDyFXVE2cVlTLSS1EdA3u/PRIF1s4JZLGYnwlW03KfiFvPGio02cMZoazLYJ2vzQtpLixEiEpJt28Qbb5Yy9sQmSlLm9JnOHaP2upoHWfnvyTJBJqUHzF8XqeYTRNkG8XUbm4SQosvinUdlF/z2/ljLm+22nGzcxpd3nIfVSt5sRPE2SvxjFFPUwimroYMyp78pWZTrDgFo5I73KsAD0uOoxtKBRqrJ81rlFPX+5w0xIMxpzI0kwUhtC6to1Yjc3vb64IqX2zZvpp+Up3mfT/AHUsT+/SPrjA2Qz3za8lQejGLDt0H/2Klq3cnThu8rF8fcrFVnkmfT0hdqZhG7gKZNILgA3IUsCACbX230jHL2Nf0l2x5bouWd5kameSd1CtIQzBel7AEi/QEi9u17YMbhbZHuxG6g46XCMERgiDgiZsgyPMIKmjmSkkLMyyxBtKiQAayuotZWKA7Gzd7bYpyzsewgK3HC5rgU9caRJmLRTQQ1ccskRJRohpkRfEGvzhHqALDT43APweEYz3MBzV5khaLJJhyOqvGVglKvE0wFlC8sgMxQ6ystyVNgS4Ci4uSTFyZKn5ZosvNXlFXeUmnlCpDzyCEKvGtnVgeYNWliSShJAcbA2t6IyF4Zmn14Jpy0TUFPWJDT1E1Q6RxHWqRxQK5dVKgykyglrakATwdRYnErWgKCR5cs9q8jqIY+ZLA6RiTkktYFXA1aWW+pfDuCQAdrHcY1WVDHOwhZr4XAYioGJlCjBEYIjBFMps0mjjMccjIpcSHQSpLLspLDfw7kDzN+uOSwE3IXYeQLBRp5mdmdjdmJYnzJ3J+ZOOgLCy5JubleQSNwbEbgjqMLA5FAbL9A0kQzTK3juAamC4PZZF6H+7IP8ALj4DZTTR189EdL3HZ+4I8FuyHlImyLrHnNIWNRUTaqnK4SlS0Wrl6pFAkUXA5niTYdja+/T6VVlN4Hz+lqOdFDTzUrk894po+W7iQ35oFyGVjtcHqPljwgEWKJgys+Er+FiMY+xCWwugP+24juvcKefpB3EL5SHxysegNvy6482f9pV1EvWG/wCIzSTJjR3rDRm2W1GXSuZIVzCer5nMbwTQ6qgaWEhAKqkVj4TYb+uNpQLUuG+D8vpCaiiXfQRqEzyKb2ubFiuo2G4xBUy8lC+TgCfALpoxOAWR+1us11iR32jjH0LEsf3aMVvZCDBRGU6vcfAZed1FtN95A3gEkY+qWajBEYIjBEYIjBEy5FwZLPEs0ssNNDIwSJ5yRzmPTQvUr+t08ri5Fd1RnZourDIDa7jZNeYZfXZe0UcudCHSlo1Kysmn4bAcso9thvcrt0viq1oeOaz4qwSW6n4KspauWMAR5+iqqcsDTMVC/smO2r9e2r1x1yX6D4rzlB+b4L5T1MqIETPkVBGIQgWbSEAsAF5dlIG2oDV64cl+g+K85Qfm+CDUylHj/p6PlvHymTRKV0WtYLyrJttdbH1wMX6D4r3lB+b4K2p8or54JHTOObCSrPZJWA0kFbDlkoARuFABsb33xG7ADbD8V0LnO/wVBmkvOj5NRnsUiK+vRIsxIbcbkx6trnwk2HYDHrZGtdiDfivHNLhYn4Km4k4Zlo+W7FJYJQDFPEbxvcXtfs3XY9QLi9ja5FOH5aFVZIS3MaKlxOoUYIjBEYIjBEYItl9ilfeAof7KUgfsuAf9xbHxG22+77YgnH4xY9ubfIhbNGcdO5vD+VFz6lqRSVeULRztLUVReOdEvC0bzLLreT7rBQVIPSw3xuqNP9NlE7ZrJVyaFhjp/d4Qpu8mopI7N+EBhpA+vzIrmHwzOPMBv4YxqX7PaMzPzBrvkfip35xNPDJcoKpIoZZpGComp2Y9gBcn8hj3Yo+ye/8AM9x+KT9IDqCRq7NaqtTnDIY56dhqT3iSISuvZgjKdG3QXJ8sbCgVrwfHQ+6yz0EHu5kYJNGQVdHQ2KOpPgK3Owt8V++MnbjyyhkI32HiQFNTi8gWJccz68wqT+vp/wAICf8ATjb2FHyezoW/pv45/NZ1Y7FM5RuHsklqpo4445GVpER3RCwjDEAsxAsoAud/LGm94aCSoGMLiunEXDVRRNpqFVbkhfEpLgEjWFBLBT2JA/1x4yRr9F6+Ms1VPjtRowRBOC9Wg8O8CtFStmFZA0qookjpBYM47PL3EYG+gAkgbi11xRkmMhwNyV2KJrOc/wCHrVfeKs7hzSnR7COoiGgoL8t1/UB+BgfunqDsWsMZ+N9PK1zxYjwI6vNfSxUkdTTvigdiY7MHRzXDTF1HS+nZdS+Fs6jzCH+i8zJEinTTzt8aMNgjX31joL/EPCd7X05GGM8pHpvXy7Xh4wP1SJxFkctFO0E4sy7gj4XXsynuD+43B3GLLHh4uFXewtNiq3HS4UihonmbRGpZtLNYeSgsT+Q/Mgd8Qz1EcDcchsLgd5Nh6712yNzzZqteEuJZaKUOjEKfiA/1t39R3+gt5PDjFxqpIZcOR0WjZnw1Q50mtNMFWRcFdlk9R5/LqN/njMItkrySaWasyVnpa6H3jL5DaSM7rYn40P3Hvv1sSOt7MPQUXHifhdY4lrKKTn0Mh2f78JJACSjqDcgBvobGxa9BUX5rtVTlhtzmpYxbVZGCIwRPfBnAQraaWoSZW0xyJy2BQpNpBS7XsUsQ1/lcdcVpZ8DgCP4VmOEOF0lVlMY3ZGKEqbEo6uv0ZSQfzxYBuLquRY2T/wCxme0tSvmiN/hLD/qx8f7YgthhlGrXeYv8lqbLObm9Sfc1hq6nNJqaOumpokp45lWNUN9TOjeIi43UfnjWBuLolTITOkWUV8ldWyNUVa08sUkpMQuZkPgA/Gg63x6i1itbTKD5rb9+Pn69/I1zZOLCPBwVmMYoyOv5KDmOVe9UE9OG0maN0DdgSCAT6XxPsDOhaes+ZXNT94UvUfHVRAiw1WV1xqEAUmniEkLkbalfULA9bb6b97Y2VApvDWXTx088tSgjmq6g1DRKbiIEKqoT0Zgqgk+Zxh+0RtQntHmrFN94sC4ha9XUnznk/wB7Y+r2eLUkQ/Q3/tCyKj713aV24XztqOpSddR0XJVWKh9jZWt1XVa48sWJGY22XMb8JuvXE3EUlc6yzqnNVdBdAV1i91uLkXFyLjtbywjjDMhoj5Meqp8dqNGCIwRahkHFssWX09Ul2aik90qEJ2lgbeIn1U2RW7HV2JBockMZj45hXhIcAeuPE+TLHy84yggw6tboFvyW+9dOyX+Jfu9RtYrIx2L7KXX16C5s5pxxnVd87yyLOac11EoSsjA94gHV9tmXzNh4W+8BbqLYNcYXYHabkcBIMTdUZHmcWc04oK1tFZGD7vUHq1uqt5mw8S/eAv8AEL48e0wuxt03o0iQYXarOs4yuWlmeGddEiGxHY+RB7qeoOLbXBwuFWewtNir3gMzaqjkxPIeWPgIBVgwdA1yPAxWxtjJ2vR+8tjFwLOzvwIsbdYBuFdoJzCXG17gjxCVmXSSp6jYj5bY173zVAgpiyCsnplWR45hTM20mhgobzR7WJ9Ae224xVniD+j0lZheWjnaJg4w4tLGAVTa4tB0ONwT3vYHqCu462se989XFD43VaSkpKCMaC962dQLHVISIlNtvAtxb9VDi3Ssu7FwVaodZtuKScX1SRgiMEVxlvE9TAoRJTygrpyv7Ng4IfUotqJv8R3G2/bEbomuz3qRsrhkqcYkUad/ZC39dcecDf74sfLe2Avs8H9Y8nLS2Z96exabxTXPQ1QzD3RpofdlhlkSUB4xrZv0TbSblbEEHc4tQG8TT1DyUjtSpeQZtlVUqU8QRGhk5q00qmOSOQEvqEbWJYFibi4ucSrxXedndfkf4Y+Q9p3lj4iOB+Su0guCoGf1MkWWVckTFJI4ZXVh1BVWYH92NfYQtRhvAkfEqGo+8uq4cVaanLQ1Qiwz00jyaigGoLCyksd12Ztri+NhQJgqMxhniZoJY5VVgpMbqwB2NiQTY2INvUYxPaEXoXdo81PTfeL8z8Sx6ayqB/58n+9iP3Y+o2a4Oo4SPyN/7QsqoFpXdpVbi6oEYIjBEYIjBE2+z8c0V9L159IzKPOSIh4/9WxWn5r2u9etVZhza5qjcDcXyUEt7a4JNpouzDpqW+wcD6EbHsRJLEJB1riKTAbHRM+eZY2XyRZrlLaqSTcgX0pc7o468snbfdWAGxAxC13KDk5NVI4YTjbovXFOSxZhD/SmWArKp1VEC/GrDcutt9Y67fEPEPFcFG8xnk39y9czFz2arvl1XFn1MKedlTMYVJil6CYDre3+YDp8Q2uB44GB1x0SgIlFjqkalzKqy+SWEKsbhgJFkijcgi9ra1NhY3uNiCDvtiwWMkAKgDnR5J74A42hnZqXM46dhJskjRRqv7DgKAL9j57eWK80JbzmKxFKHZOWl1nDFJyDHLq92UAmNpXEShbMPvbKtgbXsLdMVA917jVTlotmsmzSTL8wrKSlo4WVBUICNCrEyoWZ2UA6iWW4sQOgPXEz4XhuNxUbZWk4QlXjzMfeMxq5L3HNaNflH9kLeh03+uLVM20faq85u+yocTqBGCIwRGCIwRPPsgj/AK5K3lAR+bx/yOPlPbF4FC1vF48nLS2YPtT2LUOPoK6pjNDSU6GOSNC9TLJpRCGvp0AFmPhG4/Fi7ELRtHUFIdV9h4EknmiqMyqmqJIXEkaRosUUZBBHQF3sfNvpiReJhzkXZR6H+GPk/aKIyyxtHAn4hXKU2BK9R0iSxTwSjUj643W5F1YaSLggi4vuMaexshNGfwyOUU/4T1BU9P7NcrTpRRH9rU3+4m+NlQK1jyeCnheOmijiU+MrGoUE7bkDqbC1/TGbtiPHRSDqv4Z/JSwG0gX549olPozCo22Yq49bqpP7740vZ2USbNiPAEeBI8rKjXNtOUuHG0qasKvJKiLmGSF1EWnWxHhGq2mzdG1XBFr3G/THIkadCuzG4ahV+OlwjBEYImz2Un/6tSjseaG+XJmP8BitV9AdqsU/SPYlCL4R8hi0VC7Upw4B4xNE7RTDmUk20sZFwL7FgD1NtiPvD1AxBNFjzGoUkUmHI6K8zOilyaoSvy9ubQzWtvdSp35bn/Y/UdDvfVG0iYYH5Eev5UpBjN26I4tyRJY1zfKSyrfXKi7PA43LADpY7sOm+oXU7I3kHkpF48X57FMtFn9N9yPM4F+SzqP4X/wMfI785wO/SV1lK3rWZe6FZeVMeSQ2ly4bwW63VQW28gDi3iyuM1Vw52K0qpzXLGoPdhXuXEQQaoZ+VqAAvp0Gwvv3I64qCOXHiw7+IVslmG11Q+yONf6XguQbczSRexPLcXFwD0udwDiWpJ5MqGDppQq2Jkct1LsT8yST+/EkXQHYuJOmVyx2o0YIjBExVHB06Uxq2Ke7ctJFkBvrLkKqBfiDhjZriwsdz3iEwLsO9TGEgXS7iVQrTPYtSktUv2PLjH+Yn/px8Z7XESOp4PzOPyHzK1tmiwe5O/tHyGiMVTWyMy1EMJsyTshuoYxrYNa5Y26b3xsrxVGV5TNST5SozCslaqJaWKWXXGQkRkfSCLhdVh1OxG+CLRZ11TW8k/jjCnZy20sHCPzcrDThiv1/Je6faaQeYDfz/wBcSUh5PaM8f5gHDyPxXj84mnhks6zfMc0l/pSop6pIUonkiWm5KsXCxh9fMJ1KxDaltcXAHS99lQJl4NyGmp41lSaSaWqiW8s0pd5RpLiwJtaxJ2HTHEjA9hadCLL0Gxusu9seXlZ4ZvxIYz5XQ3H1IY/4cZvshKWxS0ztWO88j8R8VztJmbXjeEhUkiq6s6CRQd0LFQ3oSu4Hyx9cQSMlmNIBzT9xlx7DV0VPT+7i+jX4JCogdS8agDSdY0C9j2cdDuK0UDmPJurMkrXNtZZ3i0qqMERgidvZJRGSskINitPIFY9FdykSf72/LFSrOgVmnGpShX0TwSPDILPGxRh6jb8sWWPD2hwUL2lriCrvgXhdswqeSCVRULu/4Ray+lyxG3lq8scTScm266ijxlXHBvExoXloMwTXSuzRyod+U17My+a33IH7Q3+LiWPGA9mqkY8sOB2isaiOfIKtZoSZqGo6b3WReoUnoJAN1bowv+sBwLTtscnBe5xOvuK4cVZCIeXm2UOfdyddk607dDt2S91Kn4bkfCdvY33+zk1Xr2W57FYZlSR57TGppwqZjCoEsQ2EwHQi/wDlJ/ZPYjlpMDsLuiUIEouNVljqQSCCCDYgixBGxBHYg9sXFVIsmD2e1YizKjc/80J/jBj/AOrEcwvGVJCbPCh8W0nJrquM/dnkt8mYsv8AlIxzTm8YXs4s8qqxMoUYIvSNYg2Bsb2IuD8x3GC9GSdKj2kVTUQp9SBtZBtDFyzFoAVNBUr8Vz06AYrinaH39XU5nOGySTiwq63H2PZfy6RHbbmO0xv2A8IPysoP1x8NtB/vW3WsGkY+OvmQtunbgpb8VDr8wyqWdqsZTV1K6yxqlhZo3PQsAX8aDz02Ftsb6hTNwHw1l40VtFJJKpQpFrkZ1hU21IitunSxB3GCJopPFJI3qF/LrjFoPtKyol3XDR3DP4qeTKNo719qvDLG3Y+E/wAMK77Gtgn3G7D36fFI+dG5vekni7huNJ56ibNJKKCpC8yNGWMuyLouHYk7rYaVX88bSgS1w++XRSJJlOX1ddJGLCqkZkiUDwm0kpCKQt9tK+V7dCJh9q+UiekkZLMVtOhG97A6rW63Ut+7Hz0L/cdtgnoyi3ef/IDxU8reVpiN4WC4+7WGjBEYIjBFpHs1yinMKzTU0dSXks/MsRDEHWFSFNwXaUs2/VI3tuADm1Mhc8jcFfhYA26u+KMviyo101MuhJGo/COkX2khcr5DwqbdjfttiEuJGe5S2AVV7WspEqQ5jENpVAlt0DDa/wDD6E4sUsljhO/zUNRHcXG5OfsrydaGjVpVcTVAEr2jdrL/AGaXCncAk6et2bHFRJjf1BdQswtSf7bMhHMSuiB0yWjl8JFnA8DEEX3Xw/NAOpxPSSXGAqKoZ+JVPAnFsYjbL8x8dHLsGb+xJOxv1C33v9079L2kliN8bNVzFIDzXKwiafIKsxyXnoKjrsCJF6XA6CVRsR0YfTTwcM7bjJwXWcR6lG4myV8ulizLK5L0rnUjDcR6v7Nx3jbpv0PhNmAJ9jfygMb9V44FhxN0U7P8qizinavoV01aD+s046tt8S/iNhsfvAW+IWx4xxhdgdpuK9eBIMTdVmUNQY2WReqEOPmDcf6YtkXFlWbqt9reHKIVeY19VCswSJJdDqGVQsXiIVvCWIQbnpbtc4x8Rth3LSsL3WW+0jKY4JoykSQM4dZYIzdI3QobpcDwvHJGw2HfYG4xcpZCbtKrVDB0ko4uKojBEYIu9DSNLIkSfFIwQfMm35d8RzSthjdI/RoJPdmu2NL3Bo3r9HJkWqgmpoiE1wNTxk9vAVH/AJ+Rx8LsFr5nS1kmr3fufp3LcqLNDWDcjh/PBTZYktfEaMUyrDIrC4GnTGCgS5KMbWt+8bn6RVVG9nS/Z1tUsbRQVNQ00KMNJK6UUyafu62Ut8rHviOaURRukdoBfwXoFzZNWWJaME9W8WM3YsRbSB7tXkuPf+1lLObvsN2S9ZhFqQ26jcfTEu1acz0rg3UZjtGf7LyF2F4Kh1eXU1SsclRFFJy7spkUMEP3iL7Dp19MT0VSKiBso3j47/iuXtwuIWc8aZ3LXwyNTqy5VTsvPkUlXqkDKJVh2/RIuolvvWsMWlwtBeKAwKlOYykSKFVSCFS1gLeVh+7GHt6kM1NyjekzMdm/69ysU78L7HQr848XZKaSqkit4Pjj9UN7fluvzXH0myK8V1Iybfof7hr4696yqqHkpC1U2NJV1dZFwtU1RQxRkxuxUy9UTSLtrIvosN7GxNxa9xiN8rW3upGxlyrsooHqZYoYRd5WCr5C/Un0Aux9AceyvwNujGFzsK/QfD/ClPHUFYx9nSrCjC5tNMqqyySr8LMiGNlP4nud0QjIWio/tLyU1EdREoJaqp9Me/WWnZp40A/FIrSfSI49CJX9lFatflstHJYso8N/MAD8iNN/m2PETvw+4rU+1NpoRypAUjJPWzeJCfEO3TUGFjbHpRWmacOxz0k1K5usgIvpUaTtpYAAC6kA/Ty2x6x5a4OC8IuLL8wZhRPDK8Uo0vGxRh6jbbzHcHuLY12kEXCzXCxsnvgfiWGeD+i8y3gewglJ3hb7o1dgD8J7fCfCbCvLGWnlGaqeOTEMLl2y+slyWpeirl51DPe+11KnYyIP3OnXyvtq8IEzcbMiPX8LppMZwu0UfOsrmyapjraF+ZSybxvfUrK2/KcjqCNw3ewPUYNcJm4Harxw5M4m6K0zXhWHN+VXZfZeZIq1cNwChJAd/mAST+IeIb3vy2V0V2P7iujG1/OC1LIUEnvMp8STSsFBG2hFWG3qrFHceYk8sUVZSRxZwSs0dbDGrPURLFPA7FmYp9sqwXY720zKOnxxk3Iue434HBy5e3ELLIOHsokqpo40SRlZ0VyiFtCsQCx2sthc3O22NRzwG3uqDYyXWU3irhSagYLO0d2LaArXZlBtrItZVPYE39NjbyOUSaL2SPAqHEiiWg+yPIzJM1Sw8Mfgj9XYbkfJTb+/6Y+T9qqwiJtHF0pD8L/M+RWns6LMyHQLWM5yeirkNNLIC9Mwc8uXTJC9rh9jsbNcagRvi1SU7aeFsTdw/k95Uj3YnFxSdwlX5wIOfCEzCkMjrEk76Klo1bSj8wqFN7E+K58r3xYXK0zMmJCoOrm388Y22Xl0baZusht3DMlTwCxLjuUxVsAB2xrsaGtDRoFATdfcdIq2KJbyQuAUcHY9CDsR8sYdB/paqSkOh5zew6ju+pU8nPYH9xS9F7K8qW39UBtsNUsrAfRpCBjcUCu8k4WpKQsaanjiLDSxUdR1sfPBEle1PhQzw6oxeWK7x2+8v3k+fceoHnj5uhm/o+0DE/7qXTgDu8ND1EFTzx+8RXHSCwvH3yw07cAccjLxy+UNMjEyyaizdCE0psFCk3PUnf0ArzQmTO6nilDclR0fFNQlZHWko06EndFVWurKQVQL2Y79enljp8LXMwjJeCUh2Jap7LONZKp6xJFjNTI4nRV+zRhpjhYb6iAoRCfiPi72xRmh5MhW45MYTBSZo1VzIJGCTK2uCUaNGtBGfCFkLMgLAb2Lq7DbfEKkSPXcLyxVU89JrjMnjqaYXMkbG93i2+2ge7WKjYmxGzKvqJAquIG58scM8q73VldkJb7yGxFweo/Wvb4sSQuDXc4ZLiQEt5uq4/09Vf8A5VT/AP2k/wC7GnybOA8FR5R/FQqidnYs7M7HqzEsx7bk7nbHQAGQXBJOZXPBeLSuEs+izCAZZmR8XSmqD8St0VST97sCfiHhO9r1ZGGM8ozvCtskDxhcpHC8s1FUPk9fC09PNsoVWawJ2kS2/LJ3NvhIJ2IN+ZLPbyrDYhGXacB0V9wzwaKGapjp6hnkkHLLjZaWLZtUn3WnsfALd9VgpOIJZzIALKaOPArSvqpWMK0ClYoLJGY5D0BMZjki0lQpC+BmPh0m5S+8CkSjxf7Sp6avkWm5EnLiWCVmRtLSKXLlQJLqFZrWJO4YXPXFmKnxtveygkmwGyznIs1enqIpgz+GRXfSxUuAwZlJH4tx5b4vGMFmHqVVshDsSl8S8UT1xDVGgspYqwXSyqxvouPiUdrgn13N/I4ms0R8hfqq3LaB55UiiF3c2Hl6k+QAuT6DHNRUR08TpZDZrRc+vJeRsL3Bo3r9J8GZGlPCiJ8MYsCerHqzH1Jufr6Y+G2W19dVP2hMNcmj4fAZdt1uS2iYImrlxN7PqKsYyPGYpzf7eE6JNxY3I2fbbxA7bY+lVVeeDMlrqM+7yzwz0ccYWE8spMtrBVax0FQt99yT5dyK9pvHIz9l8K/xOMOk/wBVWvqfws5re38R+XYrD+ZGG7zmVPxuKujBFEzCI2Dr8Sbj+OMnatO9zBPF048x1jeO8KaFwBwnQrvBKGUMO+L9NUMqImys0Pq3co3NLTYqPmmZxU6cyd1jj1BS7GygsbC5OwF7C+J1yvsqLNGGUggjUjDob9D8iMUNpULayExnXUHgfpxUkUhY66wj2ncImGRqmJfs2P2qj+zY/e/ZY/kfmLc+zu1nP/0VTlIzIX3gbu0fEZqGuprfas0KQMfVrMRgik5ZXyU80c0LaZI21Keo8iCO4IJBHcE44kjD22K7Y8sNwtmy2uizOITwA8xCrTUxc6oypX4bC7RlQQCu/h0gAvKDlPYWGxWg1wcLhW6VpkWNKoGaXnGzIVjkp7vyjZlPhseYPi3SOzFi1jyulV55wbBXxiZozUgkhamECGrGk6LspCxVAuGOoBdgNKte59Xiz3MvZ7Ouo0rirC7sgUx1CA9NdO9nH0uT5YvQ1DbBrlVlhN7hKDKQSCCCDYg7EEdQR2OLarEWXungZ2VI1Z3Y2VVBLMfIAbk4EgZlACdE95F7OTrHvzmM7EU0P2lSwPQsFuIVP42289PXFSSqAyarLKc6uWrzNIVRJi0CldCRJJrqpANIs85a0ZJIBKsTcqeaCcUFbCq5apnQRQA0yaI5oRFfx6m1NrIAbmE38F/EQ+onUDgiXOLM9jyxHiiZWrX3AX4aUFApJtZHlAuqHQpCFRYIoUzQxGQ9SjkkDAsgxqAACwWeSSblGC8QBgvVtfsw4MMC8yUWnkG//wCpOun9o9T9B2N/gtqVbtsVQpID9k0848ev5N4nPTTapoRTsxu6RWqRoFAA6DG/FE2JgYwWAURJJuV6xIvFEzCYgaV+Jth/PGXtWqdFGIoum82HzPcpYWAm50C7U0IRQo7Yt0lM2mhbE3cP5K4e4ucSV1xZXKMERgir1+ye33H6fqnGCw/06qwH7qQ5cGu4dh9aFWD9qy+8eSj8ScNU1cipUxq4VgwuBqFiCQG6qGtY26i4xvKurOlgEaKi3soCjUxY2GwuxJLH1JJPfBFDzbLRKp2BuLEHow6EHzxi7V2Yai00JtI3Q6Xt8+BU8MuHmu0KwDjrgpqRjLCC1OT8zEfJu5Xyb6HexOjsTborByE/NlGo0vbeOviPDLSlV0Zj5zM2+STsfRqgjBF2o6p4nWSJ2jkX4XQkMPqO3mOh745exrxYrpry03C0PJ/aeJAI8zh5g6CohAWQbobvH8Li6qxtsdIGhsUpKUjNuatsqAeknikqEnkgnpJxNToGjbkqTLAtlKIEuXUtazkqG3vcALpqkEGxVgG6m01fFUBVqwrskPPEq3SSJbMGYspDRSadJIjII5lrWGo+IqPjPgxKlBIzcwEeCrjUNIgtsJkSwqY/10AdfDsRqbE0UzmdijfGHqZwzwpHSws3ip4tLF3Phqp1AuSWG9NHa5EaWf4SWVtQxzJK55zXrGBoyVjUVjRXgpYEiIKl4Rp50gcy6irK9g5VNVzc7kkjriNdqizOopaNjJWVGiRn5ghj1PLIAoSJirFmRhy431s27CzfCtumsc42AXhcBmUk8R+0+eUGOjX3SEljdTeZtRLN4/7O5N7JuD0bFyOl3v8ABVn1G5qQyepO5JuSepJ6knufXFsAAWCqkkm5Rj1eIAwXq1n2c8BMjLPUL9r1jjP9n+s/63kO3z+H4na+15K6T3Gh0PSdutvAPDid+g69alpREOVl7gthpKYIth9T54v0FDHRxCNneeJXskheblL3GmR1VSaf3WpMASXU9trrokB3BDbkhdiLatXVRi6uEyagq3O1hvvf9/fEcsjYmF7zYBegEmwUWiQuxlbvso8hjI2dG6plNbKNcmDg3j2n1kVNKQ0cmO/tU7G2oEYIjBEYIudRCHUqe+K9VTMqYjFJofV101xabhRqOYg8t/iHQ/iGM7Z9U+N/udQeeND+Zv14/wAqWRgIxt08lNxsqBU8uclqoU0ChyniqHJ8MIIJRdusrbEL2W5NrrcikV1EkuoDSWHhYbEdAbMPkR17HGNtPZLar7SM4ZBoezj8jqFPFNgyOYWM8Z+zVkLSUa+rQHqPWM9x+qfoegx1s72ifE/3baIwuH4tx7fqMuNtVBUUIcMcPgs2dCpIYEEGxBFiD5EHcHH2AIIuNFlkEGxXnHq8Rgi7UVXJDIJIXeORejoSrfK46j0Ox745fG145wXbXubon/IvaGrgx14KF+tVAgBJ8JVpolH2lmVTdLX0hStib0ZaYtzbn5q3HOHZHJPeVBoJIjTyq1PLGz610GKRtVyt9r21jSNQbSjDxaLYqqdeP6U5BnnzJrQSoqqHKHWGjBaONUXW+53UbC7eJrXx6ASbBeE2zKz3iL2lzSAx0Yanj3vIx1VMlwAS0m/L2A+E38I8W1sXI6Xe/wAFWfUbmpFY3JJJJJuSdySepJ6k+pxcDQ0WCqlxJuV8x6vEYIpWWZdLUSCOFC7nsO3qT0UepxBUVMVNGZJnBoHH1n2BSRxukNmhbHwH7PFgIkktJOPvfci/Zv1b9Y/QDe/xFXtOq2w4wUoLYt7jqe3/API13la8NNHTjE/Nyd80rxSiOKJOZUTkrEhOkMQLszN91FG5tc26AnGvRUEVJHgjHad57VxJI55uVPyquWRSOYsjxHlysikJrAGsLcnoT01HT0JuDi6uFOwRVzHnNYfo1O5/Ef5Y+fef6pNgb9yw5n8x4dg9blZH2Lb/AIj8FYAY3wABYKsvuPURgiMERgiMEXCrpg48iOh8sUa+hZVMsTZwzDhqCpI5Cw9S5UlUb6H2cfkfUYr0Ne5z/dqnKQeDhxH0/cDqSMWxN08ktzR1NGlSsSw8t5JKj3qR7CEOS7mVLXcp0WxsVVQdNr41lCqPhgNST+8TSSR07Us0zJITq/SQFZph96oku7EW8IZYwPDuRNlDn1PUkRSfZT/8pyA6tpVygPRnVWUsqk6dQvirV0UNUzBK2/mOwrtj3MNwqfivgSGqBLpdugkTaQfP8Q9Df6Yw44tpbJN6Y8pH+U/T5t7wpncjOOeLHisnz32dVUFzFadB+DZx80PX+6TjdofaijqObL9m7g7Tx+tlRm2fIzNuYShLGVJVgVYdQRYj5g7jH0TXBwxNNwqBBBsV5x6vEYIrfhziWponLU72DfFGw1Rv+0l+v6wsduttsQywNf2qZkzm9ih5rmk1TIZaiRpJDtduw8lA2RfQADHccbWDJcvkc/VRMdqNGCKTQUEszaYY3kbyUE2+fYD1OIp6iKBuOVwaOJNl2yNzzZounvh72XSOQaptA/5cfic/NvhX6avmMfLVftUwu5KhYXu42NvDU/BaMWzssUpstZyHheKmTSiLGnUgdT6s3Un1JOM5myqmtk5baDyf0jd4ZDsHirfKsjGGIKFnfGEaU8vugkZijiGVYi0LuqM9kb4ZDZSRbwsVK3vtj6KONkbQxgsBuCrEkm5XDPMjpBRNMrTShxHpl96kLXZ0CSxksVEoLXUqovfRsrWx2vFY8P5PUoIlnaOOKmGmOOnuiS2uBJINtIt0hFwDckt4dJFbyymU6E2QfE3n6DGBNO/aLzBTm0Y6T+P6W/X5a2GtEQxO13D5lTYowoAGwGNqGFkMYjjFgFA5xcble8SrxGCIwRGCIwRGCIwRcKqmDjfYjoe4xSraGOrZZ2RGhGoPUu45Cw5KOtQV8EwFjtq7N88UYdoSUzxBW5cH/hPbwPrtkdGHDFH4Km4q4ekmlSoiYM8SERwttG0mpTHJIfvLGbvotuVU3BAxtqBV1Rk0chiyxbvHFpqqyQ/Gzai6AsNxJLKGckWIVSNtS4IuPC2dTvzTTzRVMKueXBM5FSIhZVkEpvrVrMy618SlbyXvgivctz2krCoXUruutA6NGZF/HGSAJVsQbqTa4vbFGq2bTVX3jc+Oh8fqpGSvZoUZtwpFOLSJHIO3MUEj5G1x9LYyBsaqpTiopy3qP7Zf9KmMzH/eNSZmXsmpm+BZov2G1D8mDH94xO3au26f72IPHEDP/pPyURpaZ+hsl6q9krA+Cp28niI/eG/hiYe1xYPtqdze/wCoCj/pgPReoL+yyp7TQH56x/0nEg9sqM6sf4D6rg7Lk4heo/ZXP96eEfIMf9QMcu9s6QdGN58B8yvRst+8hWdF7I7/AKSodvSOO37yzf6Y4d7VVEn3FM49tz5D5rsbOYOk9M2Vey2lSxMJkI7zNf8ANRZT/hxC+q27VZDDGO7/AMj5KRsNLH1pxocgjjUKAqqOioAqj6DEbPZ8SP5Srkc89vzNz5KQ1NhZgsvEWcR84wU8MkrI4SVlXTHFsCdTuQHYKQdKajuLgA3xuQU0UDcMTQB1es1Xc5zjclUkMFTXUZqFqLGZGK0rxx+7lTcCKW6GUkjwuwcWN7AAWM65VXwrRPWRqk89QqxxRzUZQ6CI3T7OR3H6WdLtGwbwkKDpOu5ImbKuFqeAJJIq8xPGdLSCAOerxwFzHGxNzdRe5PniOWVkTC95sBvK9AJNgrMs02wusfn3b/xjDL5tp81t2Q8d7uzgPXUrFmxa5u8lOijCiwFgMbcMLIWCOMWAVdzi43K94lXiMERgiMERgiMERgiMERgi8SxhhYi4xFNDHMwskFwV61xabhQuU8XweJPwnqPljG5CqoM4OfH+U9If2nf2fyp8TJOlkeO5fKlI6mKWLUycxCjFTpkAIINj2Iv17Y0KTaMFVkw57wciO76KN8TmapazrJakUrQhIptCiKGWJFSeJG+ylKqToDrCWsyMtzYaBi8o13MwqpaOKmhlSKmkErvLDJCIwqOiRpzFUsxLAHTcBA1zuLkUPO66XnTOaiWKE2Slni0tTRuvgdKgaWIPOBUsw02sAVa+CKwfMK9KkQD3WUtC0xBEkQjsyKFMgMmu5ZrNoHwHbfBF9o+MDKkrx00jiOzAK8d3iIYpMNbKNDlH073IAPewIvEXGOowgZfWFp4zLGP6t4kGjU3/ANztbWmxsfF02NucDeCKX/xI2rlpRVJmCcx47wAxqS6oWbnaCXKNYKx+HfTtf0NA3Ip82cotG1XZgiwtMVdSrABSxBU7g7Wtj1Ev1HEc7wx9KeYVApahQNfLMqssLoSPEpd4XBItYkHcEAioKDMWEdLWGOuHLce+TvNeJbaop15JlsyLJ1KxgKFLAkixImXNMhDZgrMJTT1KfarGzKnNjA0NLosSrR3WxOk8tAQbjBFLm4VF5BFU1EMUrFpIYygUlt3KsULxajcnQy7kkWJJwRWSTJEqxQqLIoRUXooAsB6AAWxlVG1Y2P5KEY38Bu7ToFM2EkXdkF6jpCx1Sm/ko6D+eIY9myVDhLWnFwaOiPqfWa9MoaLR+O9TQMbYFlAvuCIwRGCIwRGCIwRGCIwRGCIwRGCIwRR6ijV9yLHzGxxQq9nQVObxZ35hkfH6qRkrmaLjplTpaQeuxxTw7RpeiRK3ryd46HvuSu7xP1yPwXqPMV6NdT5MMSx7ZpycEt2O4OFvjovDA7UZ9iqanhWKTmKJplgmYtLAjIYpCxu/VC6BjcsEZQST5m+ox7XjE03HUoSLarxnPD0ssk7pIFFRHDTt1DJErStLpI6u4kKg7W69rY6RV9fw5NC07UxeVZKKSAK7rdXTenVSbeE65Rc3tcbgYIvOf5O/NoDyamSOGCWNvdpeU6sfdtN2E0ZKkI2wJGw26YIvFRl1yjNQVboE0q61FqxDrdirymqDPE11K2kNjcEAWsRT/wChqmXLTTTN9pI2luY+plhMtyjOvxyCn8OodW7nqSIreBoma8UkkYZdMup3maTSwkhbXI7EPHILqTcWZhbcEEVzFl0ESSxkAxzO7uj2KnmbyDSdirEkkfrHzxDNURQi8jgO0rprS7QL2K0fDEha2wsLKP5Yy3bYbIcNKx0h46N8SpeQt0zZffdnf9I1h+Ff4nHnuNXVf+6kwt/Kz5lOUYzoDPiVKhgVRZRbGnT0sNO3DE0AeteKic9zjcldMWFyjBEYIjBEYIjBEYIjBEYIjBEYIjBEYIjBEYIjBF5eMHqAfniOSJkowvAI6xdegkZhRXy5Oq3U+hxlv2JTXxR3YeLSQpRO/Q59q+e7SD4ZL/tD+OPPcq6P7uouODmg/HVe8pGdW+CPtx+A/nhfarf/AIz/AJBPsTx+C+8yb8C/nj3l9pD/AGm/5Jhi4nwXzmTfgX8//OHLbTOkTB2u+iYYuJRac90HyvgG7Vdq6NvYCfNLwjiUe5ufilb6bY8/ptTJ99UO/wCIDfJOVaOi0d+a9x5eg7X+e+JYdj0kZxYMR4uz88vguTO87/BSQLdMaYAAsFEvuPURgiMERgiMERgiMERgiMERgiMERgiMERgiMERgiMERgiMERgiMERgiMERgiMERgiMERgiMERgiMERgiMERgiMERgiMEX//2Q=="/>
          <p:cNvSpPr>
            <a:spLocks noChangeAspect="1" noChangeArrowheads="1"/>
          </p:cNvSpPr>
          <p:nvPr/>
        </p:nvSpPr>
        <p:spPr bwMode="auto">
          <a:xfrm>
            <a:off x="2783681" y="-111349"/>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9" name="AutoShape 10" descr="data:image/jpeg;base64,/9j/4AAQSkZJRgABAQAAAQABAAD/2wCEAAkGBxQTEhQUEhQVFhUWGR8XGRgYGR0cGhgiISAYGhsfHhwgHCggGB0mHh4cIjEiJSkrMC4uGyAzODMsNygtLisBCgoKDg0OGxAQGywmICQsNDQ0MCwsLCwsNCwsLCwsLCwsLCwsLCwsLCwsLCwsLCwsLCwsLCwsLCwsLCwsLCwsLP/AABEIAOMA3gMBEQACEQEDEQH/xAAcAAACAwEBAQEAAAAAAAAAAAAABgQFBwMCAQj/xABGEAACAQIEBAMFBAYIBgEFAAABAgMEEQAFEiEGEzFBIlFhBxQycYEjQlKRM2JyocHRFSRDgpKisbIWU8LS4fCDJTRUY5P/xAAbAQEAAwEBAQEAAAAAAAAAAAAAAwQFAgEGB//EAEIRAAEDAgMDCQUHAwMDBQAAAAEAAgMEERIhMQVBURMiMmFxgZGx8AYUocHRIzNCUmLh8RVykiRDgqKy4iU0U8LS/9oADAMBAAIRAxEAPwDccERgiMERgiMERgiMERgi+MwHXbHLnBou42CaqI+Yrey3Y/qjGXJtmnDsEV3u4NF/jophA7U5dq88yZuiqo9Tc4j5baU3QjawfqNz4D5r3DE3Uk9iPdXPxSn6C378e/0+sk+9qD/xAb8U5Rg0b4qtrcyoof09ZEn7cyL/AKkY9GxYvxyPd2uKcu7cB4Kz/oyPyP5nHn9BoTq0n/kfqnvMnFU82cZck3IaqgWa+nQZVDA+Vr7N6dcejYVGOiCOxx+qe8Sb1cHLx2dx9ceHYzR0JZG9jk5c72jwRyJR8MgPow/jgaTaEecc4d1Ob8xmmOM6t8Ee8SL8Udx5r/LHnvtdD99DiHFhv8DmmCN3Rd4rpDXI217HyO2LFPtalmOEOs7g7I/H5Ll0L27lJxpKJGCIwRGCIwRGCIwRGCIwRGCIwRGCIwRGCIwReXcAXJsMcPkbG0uebAcV6ASbBQ2rGbaJb/rHpjHdtOWoOGiZf9Tsm/Uqbkg3OQ929Q80ngp05tZOqKO7sFX5Adz6DHrdkcocdW8vPDRvgPXUnLWyYLeam5NWxTwxzQG8Ug1KdJW487EAj641o4mRtwsAA6hZQkk5lKVdUT1+Y1FFHUy00FJHGZTDpEsjyguoDsDoQKOwuTf6SLxGTVFRS5gcuqZnqYJ4Wlp5ZLc0aTpkjcgDXsdWqw/kRJns2omFJGqZLBUvHJJG9TI8K3IdvxK0hIBA6Dpgi2meZUVnYhVUFmJ6ADck/TBFjwyx6OgljmpYcwy59cpqoHUVARrtzGVhaR16hlbYAeWCK8zF/e5suy6CeUUjUoqZHDESzRgKkal9iNR3bub9sEVvQ8GtR1UD5e5jpvEtTA8sjqwI8DoHLaXDddxcfW5FGyvjR/dszrZ9Jgp5pEgAsC4jAUeLvrcgDyOCLrQ8d08hjjrYJqOWSwQTodDlgCAkoGk9e+k32titUUcFQLStB8/HVdNe5uhTR7o6fo22/C3T/wAYzf6fU02dJJl+R+Y7jqPWal5Rr+mO8L1FXC+lxob16H64kg2s3FyVS3k39eh7Dp63rx0JtduYUzGuoUYIjBEYIjBEYIjBEYIjBEYIjBEYIo1VVhdhux6Af+7Yzq3aLKchgGJ50aNe/gFIyIuz0HFRnh2MlQwCqCxF7KoG5JPoMVY9nSVLhLWm/Bg6I7eJ9ZhdmUNFo/Helyk44kk5bwZbVSUjsFWcaASCbBxETr5ffUbbb42mtDRYDJQJZ4ggNJnZZqQVr1kYNJzXFoZI/wBIoZ7hFt47gXF1AGPUWh5FPUKNNdJTieRiUjiuAFAHhGo6pCLElrDrgipM8yWqhrvf6BY5WkjEVRTu3L5oX4HV7EK46b7WwRGU5dUS1orq8RQGOIxQU6PzCmogu7vYAsbAAAWtiCWphi+8eB2kBdBrjoFO4YoIqJZ1WUuJqiSo+G2jWQdI8wLdfXFB+3KFhsZPAE+QUgp5DuVtJmUZBBBIOxFtiMQn2ioRvPgV17tIkn/gmmEbQJV10dIx3plkHLAJuUBKl1Q73UNvc+ePR7Q0J/EfAp7tIrPOcjR2ppqGZKaelUxR6kJiaMgDlOtwdOwsQdv9LEe2KKTSQd+XnZcGCQblyp8qzDVPWTzxzVCwPHBTU5KQBrEgku3iYmwu2w367W0GSMkF2EEdRuoyCNUk5/l6U9BlGVVLmmimPMqpTYBLBpDGXIKajISB1A0DtjteLQcnSohDSVFbBVUKxtIJWQCVdNmUlkPLdAoYlrA3A9cESrwBm1VPmr1E7usFZSvNDCSdKIksccZIvbUUu1x+K/fBE25TxdTVMDTy6YYDO0EUkjALNY6QyHawJBA/ZOIZ6eKdmCVtx68F01xabhXOh4vh8aeXcfLGOYqrZ2cV5IvynpNHVxHV/KmuyXXI/BS6eoVxdTjVpauKpZjiNx8R1FQvYWGxXXFlcowRGCIwRGCIwRGCIwRGCKHU1Jvoj3buey4yKyukdJ7tS5v3nc0cT19X8KZkYtjfp5qrzPOqeiaJJCzzzuEREXXI1zZmCjcIouSfIdzYYsUWz2UwJ6Tzq46n6DqXMkhf2cEu5nmU8stflVXoR6mKQ0UoBVJFKkaDufGh677i+wFr31GunCPHlIlGkdZKlLUUyCKaGUhGBQAXVerggXGm/W2CKNRZJNmGWwPVTSwzrUGpgmZRzUXWxS67AExnp0Hh2NrYjllZE3HIQBxK9AJNgpdJldDQE1B+0mHWrqn1SdCNmb4bgkWULsbYwZdvco/kqOMvd2G3hr5KwKewvIbKizv2sQLcRcyY/q+BP8R3Pz0nEjNkbXrM6iURt4DXwHzco3VdPH0RcpOrvadVuTy0ijHyLt+ZNv8ALi9B7IULM5S556zYfDP4qu/ach6IAVJUcY1z/FUyf3bJ/tAxqx7C2dH0YW9+fndV3Vkx/EoTZ5UnrU1B/wDlf/uxbFBSDSJn+Lfoo/eJfzHxXqPP6pelTUD/AOV/+7HLtnUbtYWf4t+ie8S/mPirGm45r0taoZh5Oqtf6lb/AL8UpfZ7ZsmsQHZceRUra6cfiV/lvtVnU/bQxv6oSh/fqBP5YypfZCAHFTSuYfHysfNWWbTdo9oKdcp9pNJUDlyOF1bGOoUaT/e3U/U/TFJ9Ntuhzylb1Zn5O81O2aml6j67lPl4TopKeaCEGlSpZGl5R8LhTfSBeyBhsdNvrveSl2/TynDLzHdenj9bLp9O4ZjMKr9peVVTVNFHQIVWaGSjaRVJSBGMRJ22HgVrbjobb43QbqurnjWanoctSkSBZjIFpqanYauY9rLcd7HxFtt+4JGCKHw7QVWT06GrrI5KKOG8okvrhcAWWFv7RCTpCnfpbrbBE4Q2lRJ6ckB1Di4K6gRcXUgEG3njHq9nva/3ikOF+8bndR6+v+RMyQWwv08lLpKoP6MOo8sWaGvbUgi2F7dWnUft1rmSMs7FIxfUaMERgiMERgiMERgih1dQSeWnxHqfw4yK6skdJ7rTdM6nc0cT18P4U0bBbG/TzVXW57DSz09KFeWec/BGAWVfvSvcgLGD63O9gbHFyjo46WPAzvO8niVw95eblIOZPU5XmMx0RzPmDBKatnawhJ6xSH7qjYqqhdVh1tZba4TdnnBj1FDHDJUM9ZCebFVMArLKDqBso8KX2072AHUgHBFNrJIkRJKlad540GuYooVSB4iC26i99r7Yw6/bLYn8jTjHIcrDMA92p6h32U8cFxidkFmvFftS3K0g1npzXHhH7C9/mbD0OPaX2cnq3CbaTz/aPmdB2DxUUtcyMYYR3rNcxzGWd9c0jSN5senyHRR6C2PrqalhpmYIWho6vnx71mSSvkN3G6i4nUaMERgiZ+F+CKmsVpET7MRyMrAqdTqDpj63UlrdR0+mIZJmsyUzIS4XVFmeXS08hjmXRIOq3BIv52JsfQ74la4OFwo3NLTYqLj1cowRGCK3yLiSppD9jIQveNvFGf7vb5rY+uM+v2VS1wtMy54jJ3j9bhWIaqSLolazwd7SopiEf7GU7aWPgf8AZbsT5Gx+ePkptm7Q2Tz6c8pFvG8Ds+Y7wtOOoiqMnZOTdBk0M1cta7O0scfLjjYjRFcnUyC3xMDYnyxpUG04KxvMNnbwdf3HWvJInM1SfnVatdNLU12qHKsvchUkBU1Uy7XKEXKKfCF7nbuwGiolyyXPMyq2mzCndSIW5f8ARjXDcvrdifgmb4lNrG1rnpgi0ChqRVQx1MSyRl11BZFKOPNWU9/XoeoJBBxl19C6QieA2kboeI4FSxyAc12isKOpDjyI2I8sTUFc2qZe1nDJw3g/TgvJI8B6lIxeUaMERgiMERgijVtRpFhux2AxnbRrTTxgRi73ZNHXx7ApIo8Rz0Gq4h46dbyyIhY7s7BbnyuTjrZ9CKaPM3e7Nx4n6DckkmM9W5ZdnklXlU9TMpjljr3ULmEm7UtyFAkABDIq7rYBbgX8hfUafv8AheCXLxRyu9REyfpXfW7E+LmBzfe5uLbDYdMCbIq7OM+ioKVFeV2SNRGHY6pZiBbbpqY9z9TYY+ZnrajaM3ulDpvdut27h16nQddoMZC3lJfBYhxVxXNWt4joiB8MQO3zY/fb17dgMfU7J2LT7OZzM3nVx17uA6vG6y6mrfMeA4KgxrqojBFqXCfClBNl5eSdZXSYlbE093Ma2gLyC7BioNxb073pySvD8hbLt71cYxhYswnUhmDLpIJBXfwm+43JO3TcnFwaKodV4wXiYuFeMJsvV/dlTXIyl2cFrqt7IF2tclrnruLWtfEUkIkOalZKWDJUdbMHkkcDSHdnte9rkm1+9r9e+JALCy4cbm6449XKbfZ1QUsszrXGEQEAAvIUk13GkJYhiNyG7bi/bEE7nAc3VTwtB6S8e0mGnWum5EjMQ5Vo+XoWIqAmlTq8QFrfCPrj2DFgF15NbFklXEyhRgie+C/aDJTlY6ks8Q2V+rx/xdfTqO1+mPl9rezzZXe8UfMlGeWQP0PXod/FaVNXYRgkzC1yShpswNNJP9pyW5sQDXikJGxK/C9uo/kSMUdm7WMrjT1Awyjdpe3z6u8dVqWHCMTcwuXGNXRUMqV0qt70VMMSREiSoJsAhQfpADaxYELcd7Y3FAq/JcxemkarzitjglqFAjpDIBHCgNxte7v5v6keViJsMquq1FOyupF7oQyuPMEbHGLtCnfC/wB8pxzh0h+Zv1HrRTxuDhgdpu6lYQyhgCOhxqU87J4xJGbgqJzS02K94mXKMERgi8u4AJPQY4ke2Npe42AXoBJsFDokLsZW77KPIYxtmxuqZDXSjXJg4N49p9ZFTSkNHJjv7UkZBllPX1uZNXxpNNBOYY4pPEIoQqmNlQ7DWdTavTG4oEZbkiUWYmgj8dDWQSSGmc61hZWUNpve0bhuh7/LBFNzSupsroxHHqWCK4VSxZnJJIRSxJ639AB5DHzNbPNtGo9xpNPxHdbf3DfxOQ67LQ2FnKSdywniDPJayUyyn0VR8KDyH8T3x9ls/Z8NDCIoh2neTxPyG5ZE87pnXKrtB0lrHSDYm2wJuQL9Lmx29Di8obFeqiBkYq6lWHVWFiNr7jsfTAEHMIQRkV5gjLtpHXte+/yABJ2v0B6YrTVHJatNlYhp+V0IXecSrGFcMIrmQd0uQFLXF1vYAbn+OEdTC83Bz68l7JTTMGYy6lFU+WLKrFXHC3Dk1fPyafTqCl2ZyQqqLC5IBPUgAAb/ACBIilmEYUkcReVouR+x5URpMyqAgX7sTAIBe12kde+1gAtvM3sKj6px6OSstp2jXNQ839j0xmHuMsb07LqDyvup8vAh1i1iDYevS56ZVkDnC68dTgnJIPEOQz0UxgqFCuAGBU3V1NwGU2FxcEbgHbcYtRSiQXCrSRlhVacSKNdLvIWbxObks3X1JZjsPmTiF88ceRKmZBJJoF9lpnUFmQgdrkC/7IJu30viNtZG42F7qV1FI0XNrKTSZRNLGZIo3kUOIyEBZgWF1uo3s1iAfMW8r2C9oNiVXDCRcKNUwNG7I4syEqwuDYjYi422O2Ogbi4XJFjYpn4F4wajcRyEmnY7jqYz+JfTzH1G/X5/bmxG1zeViylbodL23H5Hd2K7SVfJHC7orc6Glpp5Y6sxxyVCRlYpepKHfwnp3O/YM1tmOMvZO0nTgwz5SN1Gl7b7ceKvTRBvOboUvey7IoJqf3+oVZ6upZmlkkGoxkMy8tQ1+WFA029PIADaUCseDsvaCvzKOOJoqTVE0akWj1shMpiA+6fDfsD5dMETEn2UlvuP09DjBj/9Pq+T/wBqQ5cGu4dh3fsrB+0ZfePJWGN5V0YIjBFBrjrZYx33b5f+/wAMYm03GpmZRN35u/tG7vPyU8XNBkPd2r5SZrC80tPG4MsAQyKAfAHBKXNrXIF7XvjaaA0WGigVRxHwVDVTLUJJNTVKjTzoG0sy/hcEEOvzHYdtseookGTRUHNmeaWaeRftKidgWWNbnSLALGg3NgPU9BjD2zXOiaKeHOR+QtqAcvE6D9lPBGDznaBYdxlxG1bOW3ESXES+Q/Ef1m6+mw7Y39i7JZs+nwfjObj18OwbvHes6rqTM/qGioMa6qJ+9k+fUtLOVn16pyEJOnkoAdSs1zdm1W3sNN8VqljnC43eKswOaMilfifMoamoknhiki5jF2V5Nd2Y3JHhBUX7XPpYbYmjaWtsVFI4F1wqm9iCLXG4uAR+RFsczRCRtv2XsMhjdf8AdX2X1DsupHKk9QdZF+/zP1Y+ZPXGDIzC6xHkt+N5c27T5rny+ZfUiuemoI1z6eCMMCP1mx0HmM8027/3XJYJOkAe79lo/stzCioywccp5PB7w0jaHsTZZAW0RODcXsAdxsTpMgnMnTOagkpxHmzT1qmbNJcvNYkyzwSTOwDrqRyqhCNQYeOEjSLEEAsbWJIx2oVccPV0Anq4YpEsGScKtgoWRFuV7EF1ZyR3c9zgiS/ahmFFOSoVJ5QhjMvxJTgnfRb4pybAAX02ueul+HSlnR1UscOPXRZeaWNdvsQb7X8TD5h9Q+vh+mIzLI7UkqwIY26AD13qTLqCAvKpQbjdFW46bgtf08J3tbe2Ixa+Q81Kb2uTl3evgl2Z9Ts1gL+V+na5O5PmTvjdpYuTZY6rBqZeUfcaJ84A48WhiqF5EIPLDKy6g8zhlUK7Fm2Adm2AACtYb48mgLyM0jlDQknMJkeR3jQxqxuELl9N+2ogEj57+p64sNBAsVA4gnJR8erlaL7K+LDG60sreFj9ix+634Pk3b1277fI+0ezHC20KbJ7Nesce7fxHYtShqB90/Q6LTv+CaKaX3gJIjs4ldY5XRGkBDB2RWA1XANxa5364sUFYyrhEre8cDvHrcpJGFjrFX2dZ3T0kZkqZUiTzY2v6KOrH0AJxcXCq+HuJafM4pTT6xy20+NdLbgMjgddDA3BNri+KddSiqgdGddx4EaFdxvwOurugn1Lv8Q2PzxFsuqNRBz+m02d2j6r2VmF2WhUnGio18ZrC57Y5c4NaXHQJqoFITpeULqY3KrcAm3QXOwv0vjH2QwyB9W/WQ5f2jID11KeY2swbvNY5FnjRQPQ1PNo6+vqi1TNLZECM13aKQkqVEYEai/VtsbSgWjUmdySZjJDC39Uo4AJj8ReV7FFDEXOmMXJB6vY9rRzStiYZH6AXXoBJsFn/tf4kO1Kh3fxy27L9xPra59APPGR7OUrqud+0Zhvs35nuGQ717XyiNghb3rK8farIRgiMERgiMEQNjcbH/3r5j0OI5ImSdIKRkrmdEplyPLa2phmlgHNEOlGAF5VVr35aLYGwG9vFuLXtbGXU0zGOs1acFVI4c7sXmim5YGkjcbDexvsCF2OnYWv4m0kKAN8UnC/r1+29X2uwjL168TuCuYZUlUBgN+xtuQBq0772Jtcd8Q2LTkrAIeLFR5oKeIaREnXVp0r16A77C5st/UY6GJ29eEMZkAq6rmMq2OnYbixAFtidO/h637rqswtuJGjCfXr1koXHEPXr6b1FzOaph0LMgXmIHQsL8yO7qpYXIJ8J32Pfvi7BSNkzJVCesczIC/r4qmk8R1MSx8yb2+V+gxpRwMj0CzZJ3yHMoxMoUYIjBEYIvoJG4JBG4I6j+WBF8ivQbZr9A+zfib3qnVmNnH2ctvxdmHzFj5bkdsfn5i/pG0+S/2pdOrh4HLsIK3GP94hxbwqbi7guGipmzCad6irgdJRJUvdXswJhVPhVWFwBYkG1iMfTKurfh+uepzY1ENLUwRGm5dQZ4zGHcMDEAD8TqCwJHY/K5E5N4Jr9pNvqMYjv9LtEH8Mot/yGniPEqcc+Lrb5KfjbUCh5m50aR1Y6cZG2pHCnETNZCG+Ovw81NAOdc7s0vcV11TzaahoXSKWZXdpmUPyo49IJVDszlmUC+3X5jTijbGwMboBbwURNzcrhxxUGmooTVQJXQIVWrZ1UMBsplWMC1wx1WHTtbqJF4un9G0mWUrx068uEFp33LHp5kknYAC57DHzm3pHycnRxdJ5Hnl8fJWacBt5DoF+eM0r2nmkmf4pGLH08h8gLAfLH21LTMpoWws0aLfv36rFlkMjy471bcH8KvXy8uOSJSpBdWYh9FwGdBps9vK/W3njuWUMFyF7HHjXHivh6WineORNKl25d2UlkBIVrAki4t1AwjkDxkvJGYSqXEijRgiMERgidPZHmfJzBVacwrKui2kMsr6l0I+21wXswIIYgX3INOrbkHWVqmdqFee0LhWOnqW5UqHns0hhK/oVa+p2a5BUyXIUgFthfShxlyWbn69eS1YC53NA9evHsSzUTAovLH2a+CP5r4i1vIaQAe9/Ii8AGeeqtOItlpu7t65FRZmbwgkq7dfjsQWB+JDfQR20ra1rjrqHr1qubDMn1f5blf8AB3C/OZpZ+W0NIBJNEpLSyaVZl0qUC8tyux1f8xOh8MsYB5wVaZxbzSEv8e8WHMqkS6OXGi6I1Ni1rkksRtck9BsLDruTs08RYM9SsiaQONglvE6gRgiMERgi0H2f8CR10FQxqI9ehVUKGLwMWDAsrBQbhWXwkggtY4rTTFhGX7qzFEHApGzGJEkdYmZ0UlQzJoLW2J0XJXfsTfzsdhYaSRmoHAA2CY/ZtnHu9Yqk/Zz/AGbfP7h/xeH++cYPtLQe9UTiBzmc4fMeHkFcoJsEttxWp8cinRaeulpGq5kZaeOMuFjVnPhdg3hUlrDVY9V8gRT2VV+9UrXnXQ9o+uvercrMDyFXVE2cVlTLSS1EdA3u/PRIF1s4JZLGYnwlW03KfiFvPGio02cMZoazLYJ2vzQtpLixEiEpJt28Qbb5Yy9sQmSlLm9JnOHaP2upoHWfnvyTJBJqUHzF8XqeYTRNkG8XUbm4SQosvinUdlF/z2/ljLm+22nGzcxpd3nIfVSt5sRPE2SvxjFFPUwimroYMyp78pWZTrDgFo5I73KsAD0uOoxtKBRqrJ81rlFPX+5w0xIMxpzI0kwUhtC6to1Yjc3vb64IqX2zZvpp+Up3mfT/AHUsT+/SPrjA2Qz3za8lQejGLDt0H/2Klq3cnThu8rF8fcrFVnkmfT0hdqZhG7gKZNILgA3IUsCACbX230jHL2Nf0l2x5bouWd5kameSd1CtIQzBel7AEi/QEi9u17YMbhbZHuxG6g46XCMERgiDgiZsgyPMIKmjmSkkLMyyxBtKiQAayuotZWKA7Gzd7bYpyzsewgK3HC5rgU9caRJmLRTQQ1ccskRJRohpkRfEGvzhHqALDT43APweEYz3MBzV5khaLJJhyOqvGVglKvE0wFlC8sgMxQ6ystyVNgS4Ci4uSTFyZKn5ZosvNXlFXeUmnlCpDzyCEKvGtnVgeYNWliSShJAcbA2t6IyF4Zmn14Jpy0TUFPWJDT1E1Q6RxHWqRxQK5dVKgykyglrakATwdRYnErWgKCR5cs9q8jqIY+ZLA6RiTkktYFXA1aWW+pfDuCQAdrHcY1WVDHOwhZr4XAYioGJlCjBEYIjBFMps0mjjMccjIpcSHQSpLLspLDfw7kDzN+uOSwE3IXYeQLBRp5mdmdjdmJYnzJ3J+ZOOgLCy5JubleQSNwbEbgjqMLA5FAbL9A0kQzTK3juAamC4PZZF6H+7IP8ALj4DZTTR189EdL3HZ+4I8FuyHlImyLrHnNIWNRUTaqnK4SlS0Wrl6pFAkUXA5niTYdja+/T6VVlN4Hz+lqOdFDTzUrk894po+W7iQ35oFyGVjtcHqPljwgEWKJgys+Er+FiMY+xCWwugP+24juvcKefpB3EL5SHxysegNvy6482f9pV1EvWG/wCIzSTJjR3rDRm2W1GXSuZIVzCer5nMbwTQ6qgaWEhAKqkVj4TYb+uNpQLUuG+D8vpCaiiXfQRqEzyKb2ubFiuo2G4xBUy8lC+TgCfALpoxOAWR+1us11iR32jjH0LEsf3aMVvZCDBRGU6vcfAZed1FtN95A3gEkY+qWajBEYIjBEYIjBEy5FwZLPEs0ssNNDIwSJ5yRzmPTQvUr+t08ri5Fd1RnZourDIDa7jZNeYZfXZe0UcudCHSlo1Kysmn4bAcso9thvcrt0viq1oeOaz4qwSW6n4KspauWMAR5+iqqcsDTMVC/smO2r9e2r1x1yX6D4rzlB+b4L5T1MqIETPkVBGIQgWbSEAsAF5dlIG2oDV64cl+g+K85Qfm+CDUylHj/p6PlvHymTRKV0WtYLyrJttdbH1wMX6D4r3lB+b4K2p8or54JHTOObCSrPZJWA0kFbDlkoARuFABsb33xG7ADbD8V0LnO/wVBmkvOj5NRnsUiK+vRIsxIbcbkx6trnwk2HYDHrZGtdiDfivHNLhYn4Km4k4Zlo+W7FJYJQDFPEbxvcXtfs3XY9QLi9ja5FOH5aFVZIS3MaKlxOoUYIjBEYIjBEYItl9ilfeAof7KUgfsuAf9xbHxG22+77YgnH4xY9ubfIhbNGcdO5vD+VFz6lqRSVeULRztLUVReOdEvC0bzLLreT7rBQVIPSw3xuqNP9NlE7ZrJVyaFhjp/d4Qpu8mopI7N+EBhpA+vzIrmHwzOPMBv4YxqX7PaMzPzBrvkfip35xNPDJcoKpIoZZpGComp2Y9gBcn8hj3Yo+ye/8AM9x+KT9IDqCRq7NaqtTnDIY56dhqT3iSISuvZgjKdG3QXJ8sbCgVrwfHQ+6yz0EHu5kYJNGQVdHQ2KOpPgK3Owt8V++MnbjyyhkI32HiQFNTi8gWJccz68wqT+vp/wAICf8ATjb2FHyezoW/pv45/NZ1Y7FM5RuHsklqpo4445GVpER3RCwjDEAsxAsoAud/LGm94aCSoGMLiunEXDVRRNpqFVbkhfEpLgEjWFBLBT2JA/1x4yRr9F6+Ms1VPjtRowRBOC9Wg8O8CtFStmFZA0qookjpBYM47PL3EYG+gAkgbi11xRkmMhwNyV2KJrOc/wCHrVfeKs7hzSnR7COoiGgoL8t1/UB+BgfunqDsWsMZ+N9PK1zxYjwI6vNfSxUkdTTvigdiY7MHRzXDTF1HS+nZdS+Fs6jzCH+i8zJEinTTzt8aMNgjX31joL/EPCd7X05GGM8pHpvXy7Xh4wP1SJxFkctFO0E4sy7gj4XXsynuD+43B3GLLHh4uFXewtNiq3HS4UihonmbRGpZtLNYeSgsT+Q/Mgd8Qz1EcDcchsLgd5Nh6712yNzzZqteEuJZaKUOjEKfiA/1t39R3+gt5PDjFxqpIZcOR0WjZnw1Q50mtNMFWRcFdlk9R5/LqN/njMItkrySaWasyVnpa6H3jL5DaSM7rYn40P3Hvv1sSOt7MPQUXHifhdY4lrKKTn0Mh2f78JJACSjqDcgBvobGxa9BUX5rtVTlhtzmpYxbVZGCIwRPfBnAQraaWoSZW0xyJy2BQpNpBS7XsUsQ1/lcdcVpZ8DgCP4VmOEOF0lVlMY3ZGKEqbEo6uv0ZSQfzxYBuLquRY2T/wCxme0tSvmiN/hLD/qx8f7YgthhlGrXeYv8lqbLObm9Sfc1hq6nNJqaOumpokp45lWNUN9TOjeIi43UfnjWBuLolTITOkWUV8ldWyNUVa08sUkpMQuZkPgA/Gg63x6i1itbTKD5rb9+Pn69/I1zZOLCPBwVmMYoyOv5KDmOVe9UE9OG0maN0DdgSCAT6XxPsDOhaes+ZXNT94UvUfHVRAiw1WV1xqEAUmniEkLkbalfULA9bb6b97Y2VApvDWXTx088tSgjmq6g1DRKbiIEKqoT0Zgqgk+Zxh+0RtQntHmrFN94sC4ha9XUnznk/wB7Y+r2eLUkQ/Q3/tCyKj713aV24XztqOpSddR0XJVWKh9jZWt1XVa48sWJGY22XMb8JuvXE3EUlc6yzqnNVdBdAV1i91uLkXFyLjtbywjjDMhoj5Meqp8dqNGCIwRahkHFssWX09Ul2aik90qEJ2lgbeIn1U2RW7HV2JBockMZj45hXhIcAeuPE+TLHy84yggw6tboFvyW+9dOyX+Jfu9RtYrIx2L7KXX16C5s5pxxnVd87yyLOac11EoSsjA94gHV9tmXzNh4W+8BbqLYNcYXYHabkcBIMTdUZHmcWc04oK1tFZGD7vUHq1uqt5mw8S/eAv8AEL48e0wuxt03o0iQYXarOs4yuWlmeGddEiGxHY+RB7qeoOLbXBwuFWewtNir3gMzaqjkxPIeWPgIBVgwdA1yPAxWxtjJ2vR+8tjFwLOzvwIsbdYBuFdoJzCXG17gjxCVmXSSp6jYj5bY173zVAgpiyCsnplWR45hTM20mhgobzR7WJ9Ae224xVniD+j0lZheWjnaJg4w4tLGAVTa4tB0ONwT3vYHqCu462se989XFD43VaSkpKCMaC962dQLHVISIlNtvAtxb9VDi3Ssu7FwVaodZtuKScX1SRgiMEVxlvE9TAoRJTygrpyv7Ng4IfUotqJv8R3G2/bEbomuz3qRsrhkqcYkUad/ZC39dcecDf74sfLe2Avs8H9Y8nLS2Z96exabxTXPQ1QzD3RpofdlhlkSUB4xrZv0TbSblbEEHc4tQG8TT1DyUjtSpeQZtlVUqU8QRGhk5q00qmOSOQEvqEbWJYFibi4ucSrxXedndfkf4Y+Q9p3lj4iOB+Su0guCoGf1MkWWVckTFJI4ZXVh1BVWYH92NfYQtRhvAkfEqGo+8uq4cVaanLQ1Qiwz00jyaigGoLCyksd12Ztri+NhQJgqMxhniZoJY5VVgpMbqwB2NiQTY2INvUYxPaEXoXdo81PTfeL8z8Sx6ayqB/58n+9iP3Y+o2a4Oo4SPyN/7QsqoFpXdpVbi6oEYIjBEYIjBE2+z8c0V9L159IzKPOSIh4/9WxWn5r2u9etVZhza5qjcDcXyUEt7a4JNpouzDpqW+wcD6EbHsRJLEJB1riKTAbHRM+eZY2XyRZrlLaqSTcgX0pc7o468snbfdWAGxAxC13KDk5NVI4YTjbovXFOSxZhD/SmWArKp1VEC/GrDcutt9Y67fEPEPFcFG8xnk39y9czFz2arvl1XFn1MKedlTMYVJil6CYDre3+YDp8Q2uB44GB1x0SgIlFjqkalzKqy+SWEKsbhgJFkijcgi9ra1NhY3uNiCDvtiwWMkAKgDnR5J74A42hnZqXM46dhJskjRRqv7DgKAL9j57eWK80JbzmKxFKHZOWl1nDFJyDHLq92UAmNpXEShbMPvbKtgbXsLdMVA917jVTlotmsmzSTL8wrKSlo4WVBUICNCrEyoWZ2UA6iWW4sQOgPXEz4XhuNxUbZWk4QlXjzMfeMxq5L3HNaNflH9kLeh03+uLVM20faq85u+yocTqBGCIwRGCIwRPPsgj/AK5K3lAR+bx/yOPlPbF4FC1vF48nLS2YPtT2LUOPoK6pjNDSU6GOSNC9TLJpRCGvp0AFmPhG4/Fi7ELRtHUFIdV9h4EknmiqMyqmqJIXEkaRosUUZBBHQF3sfNvpiReJhzkXZR6H+GPk/aKIyyxtHAn4hXKU2BK9R0iSxTwSjUj643W5F1YaSLggi4vuMaexshNGfwyOUU/4T1BU9P7NcrTpRRH9rU3+4m+NlQK1jyeCnheOmijiU+MrGoUE7bkDqbC1/TGbtiPHRSDqv4Z/JSwG0gX549olPozCo22Yq49bqpP7740vZ2USbNiPAEeBI8rKjXNtOUuHG0qasKvJKiLmGSF1EWnWxHhGq2mzdG1XBFr3G/THIkadCuzG4ahV+OlwjBEYImz2Un/6tSjseaG+XJmP8BitV9AdqsU/SPYlCL4R8hi0VC7Upw4B4xNE7RTDmUk20sZFwL7FgD1NtiPvD1AxBNFjzGoUkUmHI6K8zOilyaoSvy9ubQzWtvdSp35bn/Y/UdDvfVG0iYYH5Eev5UpBjN26I4tyRJY1zfKSyrfXKi7PA43LADpY7sOm+oXU7I3kHkpF48X57FMtFn9N9yPM4F+SzqP4X/wMfI785wO/SV1lK3rWZe6FZeVMeSQ2ly4bwW63VQW28gDi3iyuM1Vw52K0qpzXLGoPdhXuXEQQaoZ+VqAAvp0Gwvv3I64qCOXHiw7+IVslmG11Q+yONf6XguQbczSRexPLcXFwD0udwDiWpJ5MqGDppQq2Jkct1LsT8yST+/EkXQHYuJOmVyx2o0YIjBExVHB06Uxq2Ke7ctJFkBvrLkKqBfiDhjZriwsdz3iEwLsO9TGEgXS7iVQrTPYtSktUv2PLjH+Yn/px8Z7XESOp4PzOPyHzK1tmiwe5O/tHyGiMVTWyMy1EMJsyTshuoYxrYNa5Y26b3xsrxVGV5TNST5SozCslaqJaWKWXXGQkRkfSCLhdVh1OxG+CLRZ11TW8k/jjCnZy20sHCPzcrDThiv1/Je6faaQeYDfz/wBcSUh5PaM8f5gHDyPxXj84mnhks6zfMc0l/pSop6pIUonkiWm5KsXCxh9fMJ1KxDaltcXAHS99lQJl4NyGmp41lSaSaWqiW8s0pd5RpLiwJtaxJ2HTHEjA9hadCLL0Gxusu9seXlZ4ZvxIYz5XQ3H1IY/4cZvshKWxS0ztWO88j8R8VztJmbXjeEhUkiq6s6CRQd0LFQ3oSu4Hyx9cQSMlmNIBzT9xlx7DV0VPT+7i+jX4JCogdS8agDSdY0C9j2cdDuK0UDmPJurMkrXNtZZ3i0qqMERgidvZJRGSskINitPIFY9FdykSf72/LFSrOgVmnGpShX0TwSPDILPGxRh6jb8sWWPD2hwUL2lriCrvgXhdswqeSCVRULu/4Ray+lyxG3lq8scTScm266ijxlXHBvExoXloMwTXSuzRyod+U17My+a33IH7Q3+LiWPGA9mqkY8sOB2isaiOfIKtZoSZqGo6b3WReoUnoJAN1bowv+sBwLTtscnBe5xOvuK4cVZCIeXm2UOfdyddk607dDt2S91Kn4bkfCdvY33+zk1Xr2W57FYZlSR57TGppwqZjCoEsQ2EwHQi/wDlJ/ZPYjlpMDsLuiUIEouNVljqQSCCCDYgixBGxBHYg9sXFVIsmD2e1YizKjc/80J/jBj/AOrEcwvGVJCbPCh8W0nJrquM/dnkt8mYsv8AlIxzTm8YXs4s8qqxMoUYIvSNYg2Bsb2IuD8x3GC9GSdKj2kVTUQp9SBtZBtDFyzFoAVNBUr8Vz06AYrinaH39XU5nOGySTiwq63H2PZfy6RHbbmO0xv2A8IPysoP1x8NtB/vW3WsGkY+OvmQtunbgpb8VDr8wyqWdqsZTV1K6yxqlhZo3PQsAX8aDz02Ftsb6hTNwHw1l40VtFJJKpQpFrkZ1hU21IitunSxB3GCJopPFJI3qF/LrjFoPtKyol3XDR3DP4qeTKNo719qvDLG3Y+E/wAMK77Gtgn3G7D36fFI+dG5vekni7huNJ56ibNJKKCpC8yNGWMuyLouHYk7rYaVX88bSgS1w++XRSJJlOX1ddJGLCqkZkiUDwm0kpCKQt9tK+V7dCJh9q+UiekkZLMVtOhG97A6rW63Ut+7Hz0L/cdtgnoyi3ef/IDxU8reVpiN4WC4+7WGjBEYIjBFpHs1yinMKzTU0dSXks/MsRDEHWFSFNwXaUs2/VI3tuADm1Mhc8jcFfhYA26u+KMviyo101MuhJGo/COkX2khcr5DwqbdjfttiEuJGe5S2AVV7WspEqQ5jENpVAlt0DDa/wDD6E4sUsljhO/zUNRHcXG5OfsrydaGjVpVcTVAEr2jdrL/AGaXCncAk6et2bHFRJjf1BdQswtSf7bMhHMSuiB0yWjl8JFnA8DEEX3Xw/NAOpxPSSXGAqKoZ+JVPAnFsYjbL8x8dHLsGb+xJOxv1C33v9079L2kliN8bNVzFIDzXKwiafIKsxyXnoKjrsCJF6XA6CVRsR0YfTTwcM7bjJwXWcR6lG4myV8ulizLK5L0rnUjDcR6v7Nx3jbpv0PhNmAJ9jfygMb9V44FhxN0U7P8qizinavoV01aD+s046tt8S/iNhsfvAW+IWx4xxhdgdpuK9eBIMTdVmUNQY2WReqEOPmDcf6YtkXFlWbqt9reHKIVeY19VCswSJJdDqGVQsXiIVvCWIQbnpbtc4x8Rth3LSsL3WW+0jKY4JoykSQM4dZYIzdI3QobpcDwvHJGw2HfYG4xcpZCbtKrVDB0ko4uKojBEYIu9DSNLIkSfFIwQfMm35d8RzSthjdI/RoJPdmu2NL3Bo3r9HJkWqgmpoiE1wNTxk9vAVH/AJ+Rx8LsFr5nS1kmr3fufp3LcqLNDWDcjh/PBTZYktfEaMUyrDIrC4GnTGCgS5KMbWt+8bn6RVVG9nS/Z1tUsbRQVNQ00KMNJK6UUyafu62Ut8rHviOaURRukdoBfwXoFzZNWWJaME9W8WM3YsRbSB7tXkuPf+1lLObvsN2S9ZhFqQ26jcfTEu1acz0rg3UZjtGf7LyF2F4Kh1eXU1SsclRFFJy7spkUMEP3iL7Dp19MT0VSKiBso3j47/iuXtwuIWc8aZ3LXwyNTqy5VTsvPkUlXqkDKJVh2/RIuolvvWsMWlwtBeKAwKlOYykSKFVSCFS1gLeVh+7GHt6kM1NyjekzMdm/69ysU78L7HQr848XZKaSqkit4Pjj9UN7fluvzXH0myK8V1Iybfof7hr4696yqqHkpC1U2NJV1dZFwtU1RQxRkxuxUy9UTSLtrIvosN7GxNxa9xiN8rW3upGxlyrsooHqZYoYRd5WCr5C/Un0Aux9AceyvwNujGFzsK/QfD/ClPHUFYx9nSrCjC5tNMqqyySr8LMiGNlP4nud0QjIWio/tLyU1EdREoJaqp9Me/WWnZp40A/FIrSfSI49CJX9lFatflstHJYso8N/MAD8iNN/m2PETvw+4rU+1NpoRypAUjJPWzeJCfEO3TUGFjbHpRWmacOxz0k1K5usgIvpUaTtpYAAC6kA/Ty2x6x5a4OC8IuLL8wZhRPDK8Uo0vGxRh6jbbzHcHuLY12kEXCzXCxsnvgfiWGeD+i8y3gewglJ3hb7o1dgD8J7fCfCbCvLGWnlGaqeOTEMLl2y+slyWpeirl51DPe+11KnYyIP3OnXyvtq8IEzcbMiPX8LppMZwu0UfOsrmyapjraF+ZSybxvfUrK2/KcjqCNw3ewPUYNcJm4Harxw5M4m6K0zXhWHN+VXZfZeZIq1cNwChJAd/mAST+IeIb3vy2V0V2P7iujG1/OC1LIUEnvMp8STSsFBG2hFWG3qrFHceYk8sUVZSRxZwSs0dbDGrPURLFPA7FmYp9sqwXY720zKOnxxk3Iue434HBy5e3ELLIOHsokqpo40SRlZ0VyiFtCsQCx2sthc3O22NRzwG3uqDYyXWU3irhSagYLO0d2LaArXZlBtrItZVPYE39NjbyOUSaL2SPAqHEiiWg+yPIzJM1Sw8Mfgj9XYbkfJTb+/6Y+T9qqwiJtHF0pD8L/M+RWns6LMyHQLWM5yeirkNNLIC9Mwc8uXTJC9rh9jsbNcagRvi1SU7aeFsTdw/k95Uj3YnFxSdwlX5wIOfCEzCkMjrEk76Klo1bSj8wqFN7E+K58r3xYXK0zMmJCoOrm388Y22Xl0baZusht3DMlTwCxLjuUxVsAB2xrsaGtDRoFATdfcdIq2KJbyQuAUcHY9CDsR8sYdB/paqSkOh5zew6ju+pU8nPYH9xS9F7K8qW39UBtsNUsrAfRpCBjcUCu8k4WpKQsaanjiLDSxUdR1sfPBEle1PhQzw6oxeWK7x2+8v3k+fceoHnj5uhm/o+0DE/7qXTgDu8ND1EFTzx+8RXHSCwvH3yw07cAccjLxy+UNMjEyyaizdCE0psFCk3PUnf0ArzQmTO6nilDclR0fFNQlZHWko06EndFVWurKQVQL2Y79enljp8LXMwjJeCUh2Jap7LONZKp6xJFjNTI4nRV+zRhpjhYb6iAoRCfiPi72xRmh5MhW45MYTBSZo1VzIJGCTK2uCUaNGtBGfCFkLMgLAb2Lq7DbfEKkSPXcLyxVU89JrjMnjqaYXMkbG93i2+2ge7WKjYmxGzKvqJAquIG58scM8q73VldkJb7yGxFweo/Wvb4sSQuDXc4ZLiQEt5uq4/09Vf8A5VT/AP2k/wC7GnybOA8FR5R/FQqidnYs7M7HqzEsx7bk7nbHQAGQXBJOZXPBeLSuEs+izCAZZmR8XSmqD8St0VST97sCfiHhO9r1ZGGM8ozvCtskDxhcpHC8s1FUPk9fC09PNsoVWawJ2kS2/LJ3NvhIJ2IN+ZLPbyrDYhGXacB0V9wzwaKGapjp6hnkkHLLjZaWLZtUn3WnsfALd9VgpOIJZzIALKaOPArSvqpWMK0ClYoLJGY5D0BMZjki0lQpC+BmPh0m5S+8CkSjxf7Sp6avkWm5EnLiWCVmRtLSKXLlQJLqFZrWJO4YXPXFmKnxtveygkmwGyznIs1enqIpgz+GRXfSxUuAwZlJH4tx5b4vGMFmHqVVshDsSl8S8UT1xDVGgspYqwXSyqxvouPiUdrgn13N/I4ms0R8hfqq3LaB55UiiF3c2Hl6k+QAuT6DHNRUR08TpZDZrRc+vJeRsL3Bo3r9J8GZGlPCiJ8MYsCerHqzH1Jufr6Y+G2W19dVP2hMNcmj4fAZdt1uS2iYImrlxN7PqKsYyPGYpzf7eE6JNxY3I2fbbxA7bY+lVVeeDMlrqM+7yzwz0ccYWE8spMtrBVax0FQt99yT5dyK9pvHIz9l8K/xOMOk/wBVWvqfws5re38R+XYrD+ZGG7zmVPxuKujBFEzCI2Dr8Sbj+OMnatO9zBPF048x1jeO8KaFwBwnQrvBKGUMO+L9NUMqImys0Pq3co3NLTYqPmmZxU6cyd1jj1BS7GygsbC5OwF7C+J1yvsqLNGGUggjUjDob9D8iMUNpULayExnXUHgfpxUkUhY66wj2ncImGRqmJfs2P2qj+zY/e/ZY/kfmLc+zu1nP/0VTlIzIX3gbu0fEZqGuprfas0KQMfVrMRgik5ZXyU80c0LaZI21Keo8iCO4IJBHcE44kjD22K7Y8sNwtmy2uizOITwA8xCrTUxc6oypX4bC7RlQQCu/h0gAvKDlPYWGxWg1wcLhW6VpkWNKoGaXnGzIVjkp7vyjZlPhseYPi3SOzFi1jyulV55wbBXxiZozUgkhamECGrGk6LspCxVAuGOoBdgNKte59Xiz3MvZ7Ouo0rirC7sgUx1CA9NdO9nH0uT5YvQ1DbBrlVlhN7hKDKQSCCCDYg7EEdQR2OLarEWXungZ2VI1Z3Y2VVBLMfIAbk4EgZlACdE95F7OTrHvzmM7EU0P2lSwPQsFuIVP42289PXFSSqAyarLKc6uWrzNIVRJi0CldCRJJrqpANIs85a0ZJIBKsTcqeaCcUFbCq5apnQRQA0yaI5oRFfx6m1NrIAbmE38F/EQ+onUDgiXOLM9jyxHiiZWrX3AX4aUFApJtZHlAuqHQpCFRYIoUzQxGQ9SjkkDAsgxqAACwWeSSblGC8QBgvVtfsw4MMC8yUWnkG//wCpOun9o9T9B2N/gtqVbtsVQpID9k0848ev5N4nPTTapoRTsxu6RWqRoFAA6DG/FE2JgYwWAURJJuV6xIvFEzCYgaV+Jth/PGXtWqdFGIoum82HzPcpYWAm50C7U0IRQo7Yt0lM2mhbE3cP5K4e4ucSV1xZXKMERgir1+ye33H6fqnGCw/06qwH7qQ5cGu4dh9aFWD9qy+8eSj8ScNU1cipUxq4VgwuBqFiCQG6qGtY26i4xvKurOlgEaKi3soCjUxY2GwuxJLH1JJPfBFDzbLRKp2BuLEHow6EHzxi7V2Yai00JtI3Q6Xt8+BU8MuHmu0KwDjrgpqRjLCC1OT8zEfJu5Xyb6HexOjsTborByE/NlGo0vbeOviPDLSlV0Zj5zM2+STsfRqgjBF2o6p4nWSJ2jkX4XQkMPqO3mOh745exrxYrpry03C0PJ/aeJAI8zh5g6CohAWQbobvH8Li6qxtsdIGhsUpKUjNuatsqAeknikqEnkgnpJxNToGjbkqTLAtlKIEuXUtazkqG3vcALpqkEGxVgG6m01fFUBVqwrskPPEq3SSJbMGYspDRSadJIjII5lrWGo+IqPjPgxKlBIzcwEeCrjUNIgtsJkSwqY/10AdfDsRqbE0UzmdijfGHqZwzwpHSws3ip4tLF3Phqp1AuSWG9NHa5EaWf4SWVtQxzJK55zXrGBoyVjUVjRXgpYEiIKl4Rp50gcy6irK9g5VNVzc7kkjriNdqizOopaNjJWVGiRn5ghj1PLIAoSJirFmRhy431s27CzfCtumsc42AXhcBmUk8R+0+eUGOjX3SEljdTeZtRLN4/7O5N7JuD0bFyOl3v8ABVn1G5qQyepO5JuSepJ6knufXFsAAWCqkkm5Rj1eIAwXq1n2c8BMjLPUL9r1jjP9n+s/63kO3z+H4na+15K6T3Gh0PSdutvAPDid+g69alpREOVl7gthpKYIth9T54v0FDHRxCNneeJXskheblL3GmR1VSaf3WpMASXU9trrokB3BDbkhdiLatXVRi6uEyagq3O1hvvf9/fEcsjYmF7zYBegEmwUWiQuxlbvso8hjI2dG6plNbKNcmDg3j2n1kVNKQ0cmO/tU7G2oEYIjBEYIudRCHUqe+K9VTMqYjFJofV101xabhRqOYg8t/iHQ/iGM7Z9U+N/udQeeND+Zv14/wAqWRgIxt08lNxsqBU8uclqoU0ChyniqHJ8MIIJRdusrbEL2W5NrrcikV1EkuoDSWHhYbEdAbMPkR17HGNtPZLar7SM4ZBoezj8jqFPFNgyOYWM8Z+zVkLSUa+rQHqPWM9x+qfoegx1s72ifE/3baIwuH4tx7fqMuNtVBUUIcMcPgs2dCpIYEEGxBFiD5EHcHH2AIIuNFlkEGxXnHq8Rgi7UVXJDIJIXeORejoSrfK46j0Ox745fG145wXbXubon/IvaGrgx14KF+tVAgBJ8JVpolH2lmVTdLX0hStib0ZaYtzbn5q3HOHZHJPeVBoJIjTyq1PLGz610GKRtVyt9r21jSNQbSjDxaLYqqdeP6U5BnnzJrQSoqqHKHWGjBaONUXW+53UbC7eJrXx6ASbBeE2zKz3iL2lzSAx0Yanj3vIx1VMlwAS0m/L2A+E38I8W1sXI6Xe/wAFWfUbmpFY3JJJJJuSdySepJ6k+pxcDQ0WCqlxJuV8x6vEYIpWWZdLUSCOFC7nsO3qT0UepxBUVMVNGZJnBoHH1n2BSRxukNmhbHwH7PFgIkktJOPvfci/Zv1b9Y/QDe/xFXtOq2w4wUoLYt7jqe3/API13la8NNHTjE/Nyd80rxSiOKJOZUTkrEhOkMQLszN91FG5tc26AnGvRUEVJHgjHad57VxJI55uVPyquWRSOYsjxHlysikJrAGsLcnoT01HT0JuDi6uFOwRVzHnNYfo1O5/Ef5Y+fef6pNgb9yw5n8x4dg9blZH2Lb/AIj8FYAY3wABYKsvuPURgiMERgiMEXCrpg48iOh8sUa+hZVMsTZwzDhqCpI5Cw9S5UlUb6H2cfkfUYr0Ne5z/dqnKQeDhxH0/cDqSMWxN08ktzR1NGlSsSw8t5JKj3qR7CEOS7mVLXcp0WxsVVQdNr41lCqPhgNST+8TSSR07Us0zJITq/SQFZph96oku7EW8IZYwPDuRNlDn1PUkRSfZT/8pyA6tpVygPRnVWUsqk6dQvirV0UNUzBK2/mOwrtj3MNwqfivgSGqBLpdugkTaQfP8Q9Df6Yw44tpbJN6Y8pH+U/T5t7wpncjOOeLHisnz32dVUFzFadB+DZx80PX+6TjdofaijqObL9m7g7Tx+tlRm2fIzNuYShLGVJVgVYdQRYj5g7jH0TXBwxNNwqBBBsV5x6vEYIrfhziWponLU72DfFGw1Rv+0l+v6wsduttsQywNf2qZkzm9ih5rmk1TIZaiRpJDtduw8lA2RfQADHccbWDJcvkc/VRMdqNGCKTQUEszaYY3kbyUE2+fYD1OIp6iKBuOVwaOJNl2yNzzZounvh72XSOQaptA/5cfic/NvhX6avmMfLVftUwu5KhYXu42NvDU/BaMWzssUpstZyHheKmTSiLGnUgdT6s3Un1JOM5myqmtk5baDyf0jd4ZDsHirfKsjGGIKFnfGEaU8vugkZijiGVYi0LuqM9kb4ZDZSRbwsVK3vtj6KONkbQxgsBuCrEkm5XDPMjpBRNMrTShxHpl96kLXZ0CSxksVEoLXUqovfRsrWx2vFY8P5PUoIlnaOOKmGmOOnuiS2uBJINtIt0hFwDckt4dJFbyymU6E2QfE3n6DGBNO/aLzBTm0Y6T+P6W/X5a2GtEQxO13D5lTYowoAGwGNqGFkMYjjFgFA5xcble8SrxGCIwRGCIwRGCIwRcKqmDjfYjoe4xSraGOrZZ2RGhGoPUu45Cw5KOtQV8EwFjtq7N88UYdoSUzxBW5cH/hPbwPrtkdGHDFH4Km4q4ekmlSoiYM8SERwttG0mpTHJIfvLGbvotuVU3BAxtqBV1Rk0chiyxbvHFpqqyQ/Gzai6AsNxJLKGckWIVSNtS4IuPC2dTvzTTzRVMKueXBM5FSIhZVkEpvrVrMy618SlbyXvgivctz2krCoXUruutA6NGZF/HGSAJVsQbqTa4vbFGq2bTVX3jc+Oh8fqpGSvZoUZtwpFOLSJHIO3MUEj5G1x9LYyBsaqpTiopy3qP7Zf9KmMzH/eNSZmXsmpm+BZov2G1D8mDH94xO3au26f72IPHEDP/pPyURpaZ+hsl6q9krA+Cp28niI/eG/hiYe1xYPtqdze/wCoCj/pgPReoL+yyp7TQH56x/0nEg9sqM6sf4D6rg7Lk4heo/ZXP96eEfIMf9QMcu9s6QdGN58B8yvRst+8hWdF7I7/AKSodvSOO37yzf6Y4d7VVEn3FM49tz5D5rsbOYOk9M2Vey2lSxMJkI7zNf8ANRZT/hxC+q27VZDDGO7/AMj5KRsNLH1pxocgjjUKAqqOioAqj6DEbPZ8SP5Srkc89vzNz5KQ1NhZgsvEWcR84wU8MkrI4SVlXTHFsCdTuQHYKQdKajuLgA3xuQU0UDcMTQB1es1Xc5zjclUkMFTXUZqFqLGZGK0rxx+7lTcCKW6GUkjwuwcWN7AAWM65VXwrRPWRqk89QqxxRzUZQ6CI3T7OR3H6WdLtGwbwkKDpOu5ImbKuFqeAJJIq8xPGdLSCAOerxwFzHGxNzdRe5PniOWVkTC95sBvK9AJNgrMs02wusfn3b/xjDL5tp81t2Q8d7uzgPXUrFmxa5u8lOijCiwFgMbcMLIWCOMWAVdzi43K94lXiMERgiMERgiMERgiMERgi8SxhhYi4xFNDHMwskFwV61xabhQuU8XweJPwnqPljG5CqoM4OfH+U9If2nf2fyp8TJOlkeO5fKlI6mKWLUycxCjFTpkAIINj2Iv17Y0KTaMFVkw57wciO76KN8TmapazrJakUrQhIptCiKGWJFSeJG+ylKqToDrCWsyMtzYaBi8o13MwqpaOKmhlSKmkErvLDJCIwqOiRpzFUsxLAHTcBA1zuLkUPO66XnTOaiWKE2Slni0tTRuvgdKgaWIPOBUsw02sAVa+CKwfMK9KkQD3WUtC0xBEkQjsyKFMgMmu5ZrNoHwHbfBF9o+MDKkrx00jiOzAK8d3iIYpMNbKNDlH073IAPewIvEXGOowgZfWFp4zLGP6t4kGjU3/ANztbWmxsfF02NucDeCKX/xI2rlpRVJmCcx47wAxqS6oWbnaCXKNYKx+HfTtf0NA3Ip82cotG1XZgiwtMVdSrABSxBU7g7Wtj1Ev1HEc7wx9KeYVApahQNfLMqssLoSPEpd4XBItYkHcEAioKDMWEdLWGOuHLce+TvNeJbaop15JlsyLJ1KxgKFLAkixImXNMhDZgrMJTT1KfarGzKnNjA0NLosSrR3WxOk8tAQbjBFLm4VF5BFU1EMUrFpIYygUlt3KsULxajcnQy7kkWJJwRWSTJEqxQqLIoRUXooAsB6AAWxlVG1Y2P5KEY38Bu7ToFM2EkXdkF6jpCx1Sm/ko6D+eIY9myVDhLWnFwaOiPqfWa9MoaLR+O9TQMbYFlAvuCIwRGCIwRGCIwRGCIwRGCIwRGCIwRR6ijV9yLHzGxxQq9nQVObxZ35hkfH6qRkrmaLjplTpaQeuxxTw7RpeiRK3ryd46HvuSu7xP1yPwXqPMV6NdT5MMSx7ZpycEt2O4OFvjovDA7UZ9iqanhWKTmKJplgmYtLAjIYpCxu/VC6BjcsEZQST5m+ox7XjE03HUoSLarxnPD0ssk7pIFFRHDTt1DJErStLpI6u4kKg7W69rY6RV9fw5NC07UxeVZKKSAK7rdXTenVSbeE65Rc3tcbgYIvOf5O/NoDyamSOGCWNvdpeU6sfdtN2E0ZKkI2wJGw26YIvFRl1yjNQVboE0q61FqxDrdirymqDPE11K2kNjcEAWsRT/wChqmXLTTTN9pI2luY+plhMtyjOvxyCn8OodW7nqSIreBoma8UkkYZdMup3maTSwkhbXI7EPHILqTcWZhbcEEVzFl0ESSxkAxzO7uj2KnmbyDSdirEkkfrHzxDNURQi8jgO0rprS7QL2K0fDEha2wsLKP5Yy3bYbIcNKx0h46N8SpeQt0zZffdnf9I1h+Ff4nHnuNXVf+6kwt/Kz5lOUYzoDPiVKhgVRZRbGnT0sNO3DE0AeteKic9zjcldMWFyjBEYIjBEYIjBEYIjBEYIjBEYIjBEYIjBEYIjBF5eMHqAfniOSJkowvAI6xdegkZhRXy5Oq3U+hxlv2JTXxR3YeLSQpRO/Q59q+e7SD4ZL/tD+OPPcq6P7uouODmg/HVe8pGdW+CPtx+A/nhfarf/AIz/AJBPsTx+C+8yb8C/nj3l9pD/AGm/5Jhi4nwXzmTfgX8//OHLbTOkTB2u+iYYuJRac90HyvgG7Vdq6NvYCfNLwjiUe5ufilb6bY8/ptTJ99UO/wCIDfJOVaOi0d+a9x5eg7X+e+JYdj0kZxYMR4uz88vguTO87/BSQLdMaYAAsFEvuPURgiMERgiMERgiMERgiMERgiMERgiMERgiMERgiMERgiMERgiMERgiMERgiMERgiMERgiMERgiMERgiMERgiMERgiMEX//2Q==">
            <a:extLst>
              <a:ext uri="{FF2B5EF4-FFF2-40B4-BE49-F238E27FC236}">
                <a16:creationId xmlns:a16="http://schemas.microsoft.com/office/drawing/2014/main" id="{DFA3D154-15F0-2B4A-84BB-37C8B0746557}"/>
              </a:ext>
            </a:extLst>
          </p:cNvPr>
          <p:cNvSpPr>
            <a:spLocks noChangeAspect="1" noChangeArrowheads="1"/>
          </p:cNvSpPr>
          <p:nvPr/>
        </p:nvSpPr>
        <p:spPr bwMode="auto">
          <a:xfrm>
            <a:off x="2783681" y="71137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6386" name="Title 1"/>
          <p:cNvSpPr>
            <a:spLocks noGrp="1"/>
          </p:cNvSpPr>
          <p:nvPr>
            <p:ph type="title"/>
          </p:nvPr>
        </p:nvSpPr>
        <p:spPr>
          <a:xfrm>
            <a:off x="188913" y="1600200"/>
            <a:ext cx="12003087" cy="1828800"/>
          </a:xfrm>
          <a:solidFill>
            <a:schemeClr val="accent1"/>
          </a:solidFill>
        </p:spPr>
        <p:txBody>
          <a:bodyPr vert="horz" wrap="square" lIns="457200" tIns="0" rIns="457200" bIns="0" numCol="1" anchor="ctr" anchorCtr="0" compatLnSpc="1">
            <a:prstTxWarp prst="textNoShape">
              <a:avLst/>
            </a:prstTxWarp>
          </a:bodyPr>
          <a:lstStyle/>
          <a:p>
            <a:r>
              <a:rPr lang="en-US" b="1" dirty="0">
                <a:solidFill>
                  <a:schemeClr val="bg1"/>
                </a:solidFill>
              </a:rPr>
              <a:t>Optimization of co-curing process for honeycomb sandwich</a:t>
            </a:r>
          </a:p>
        </p:txBody>
      </p:sp>
      <p:sp>
        <p:nvSpPr>
          <p:cNvPr id="21" name="TextBox 20">
            <a:extLst>
              <a:ext uri="{FF2B5EF4-FFF2-40B4-BE49-F238E27FC236}">
                <a16:creationId xmlns:a16="http://schemas.microsoft.com/office/drawing/2014/main" id="{0B347EE1-BC04-9E40-AA60-E00D2BA103DF}"/>
              </a:ext>
            </a:extLst>
          </p:cNvPr>
          <p:cNvSpPr txBox="1"/>
          <p:nvPr/>
        </p:nvSpPr>
        <p:spPr>
          <a:xfrm>
            <a:off x="990600" y="219809"/>
            <a:ext cx="2438400" cy="1200329"/>
          </a:xfrm>
          <a:prstGeom prst="rect">
            <a:avLst/>
          </a:prstGeom>
          <a:solidFill>
            <a:schemeClr val="bg1"/>
          </a:solidFill>
        </p:spPr>
        <p:txBody>
          <a:bodyPr wrap="square">
            <a:spAutoFit/>
          </a:bodyPr>
          <a:lstStyle/>
          <a:p>
            <a:pPr algn="ctr">
              <a:defRPr/>
            </a:pPr>
            <a:r>
              <a:rPr lang="en-US" b="1" dirty="0"/>
              <a:t> M</a:t>
            </a:r>
            <a:r>
              <a:rPr lang="en-US" b="1" dirty="0">
                <a:solidFill>
                  <a:schemeClr val="tx1">
                    <a:lumMod val="65000"/>
                    <a:lumOff val="35000"/>
                  </a:schemeClr>
                </a:solidFill>
              </a:rPr>
              <a:t>anufacturing</a:t>
            </a:r>
            <a:r>
              <a:rPr lang="en-US" b="1" dirty="0"/>
              <a:t> </a:t>
            </a:r>
            <a:r>
              <a:rPr lang="en-US" b="1" dirty="0">
                <a:solidFill>
                  <a:schemeClr val="tx1">
                    <a:lumMod val="65000"/>
                    <a:lumOff val="35000"/>
                  </a:schemeClr>
                </a:solidFill>
              </a:rPr>
              <a:t>and</a:t>
            </a:r>
            <a:r>
              <a:rPr lang="en-US" b="1" dirty="0"/>
              <a:t>            M</a:t>
            </a:r>
            <a:r>
              <a:rPr lang="en-US" b="1" dirty="0">
                <a:solidFill>
                  <a:schemeClr val="tx1">
                    <a:lumMod val="65000"/>
                    <a:lumOff val="35000"/>
                  </a:schemeClr>
                </a:solidFill>
              </a:rPr>
              <a:t>echanics</a:t>
            </a:r>
            <a:r>
              <a:rPr lang="en-US" b="1" dirty="0"/>
              <a:t> L</a:t>
            </a:r>
            <a:r>
              <a:rPr lang="en-US" b="1" dirty="0">
                <a:solidFill>
                  <a:schemeClr val="tx1">
                    <a:lumMod val="65000"/>
                    <a:lumOff val="35000"/>
                  </a:schemeClr>
                </a:solidFill>
              </a:rPr>
              <a:t>ab</a:t>
            </a:r>
          </a:p>
        </p:txBody>
      </p:sp>
      <p:pic>
        <p:nvPicPr>
          <p:cNvPr id="2" name="Picture 1">
            <a:extLst>
              <a:ext uri="{FF2B5EF4-FFF2-40B4-BE49-F238E27FC236}">
                <a16:creationId xmlns:a16="http://schemas.microsoft.com/office/drawing/2014/main" id="{3F2ED8B3-A583-5F4B-8B61-20A2AC64688C}"/>
              </a:ext>
            </a:extLst>
          </p:cNvPr>
          <p:cNvPicPr>
            <a:picLocks noChangeAspect="1"/>
          </p:cNvPicPr>
          <p:nvPr/>
        </p:nvPicPr>
        <p:blipFill>
          <a:blip r:embed="rId4"/>
          <a:stretch>
            <a:fillRect/>
          </a:stretch>
        </p:blipFill>
        <p:spPr>
          <a:xfrm>
            <a:off x="286171" y="190379"/>
            <a:ext cx="776012" cy="1259190"/>
          </a:xfrm>
          <a:prstGeom prst="rect">
            <a:avLst/>
          </a:prstGeom>
        </p:spPr>
      </p:pic>
      <p:sp>
        <p:nvSpPr>
          <p:cNvPr id="3" name="TextBox 2">
            <a:extLst>
              <a:ext uri="{FF2B5EF4-FFF2-40B4-BE49-F238E27FC236}">
                <a16:creationId xmlns:a16="http://schemas.microsoft.com/office/drawing/2014/main" id="{94D7ED03-FF89-46C0-97A8-B0689282D835}"/>
              </a:ext>
            </a:extLst>
          </p:cNvPr>
          <p:cNvSpPr txBox="1"/>
          <p:nvPr/>
        </p:nvSpPr>
        <p:spPr>
          <a:xfrm>
            <a:off x="3139817" y="5888960"/>
            <a:ext cx="6101287" cy="646331"/>
          </a:xfrm>
          <a:prstGeom prst="rect">
            <a:avLst/>
          </a:prstGeom>
          <a:noFill/>
        </p:spPr>
        <p:txBody>
          <a:bodyPr wrap="none" rtlCol="0">
            <a:spAutoFit/>
          </a:bodyPr>
          <a:lstStyle/>
          <a:p>
            <a:pPr algn="ctr"/>
            <a:r>
              <a:rPr lang="en-US" sz="1800" b="1" dirty="0">
                <a:solidFill>
                  <a:srgbClr val="7F7F7F"/>
                </a:solidFill>
              </a:rPr>
              <a:t>36</a:t>
            </a:r>
            <a:r>
              <a:rPr lang="en-US" sz="1800" b="1" baseline="30000" dirty="0">
                <a:solidFill>
                  <a:srgbClr val="7F7F7F"/>
                </a:solidFill>
              </a:rPr>
              <a:t>th</a:t>
            </a:r>
            <a:r>
              <a:rPr lang="en-US" sz="1800" b="1" dirty="0">
                <a:solidFill>
                  <a:srgbClr val="7F7F7F"/>
                </a:solidFill>
              </a:rPr>
              <a:t> ASC Technical Conference – Student Competition</a:t>
            </a:r>
            <a:br>
              <a:rPr lang="en-US" sz="1800" b="1" dirty="0">
                <a:solidFill>
                  <a:srgbClr val="7F7F7F"/>
                </a:solidFill>
              </a:rPr>
            </a:br>
            <a:r>
              <a:rPr lang="en-US" sz="1800" b="1" dirty="0">
                <a:solidFill>
                  <a:srgbClr val="7F7F7F"/>
                </a:solidFill>
              </a:rPr>
              <a:t>Sept 20</a:t>
            </a:r>
            <a:r>
              <a:rPr lang="en-US" sz="1800" b="1" baseline="30000" dirty="0">
                <a:solidFill>
                  <a:srgbClr val="7F7F7F"/>
                </a:solidFill>
              </a:rPr>
              <a:t>th</a:t>
            </a:r>
            <a:r>
              <a:rPr lang="en-US" sz="1800" b="1" dirty="0">
                <a:solidFill>
                  <a:srgbClr val="7F7F7F"/>
                </a:solidFill>
              </a:rPr>
              <a:t>, 2021</a:t>
            </a:r>
          </a:p>
        </p:txBody>
      </p:sp>
    </p:spTree>
    <p:extLst>
      <p:ext uri="{BB962C8B-B14F-4D97-AF65-F5344CB8AC3E}">
        <p14:creationId xmlns:p14="http://schemas.microsoft.com/office/powerpoint/2010/main" val="54938825"/>
      </p:ext>
    </p:extLst>
  </p:cSld>
  <p:clrMapOvr>
    <a:masterClrMapping/>
  </p:clrMapOvr>
  <mc:AlternateContent xmlns:mc="http://schemas.openxmlformats.org/markup-compatibility/2006" xmlns:p14="http://schemas.microsoft.com/office/powerpoint/2010/main">
    <mc:Choice Requires="p14">
      <p:transition spd="slow" p14:dur="2000" advTm="9803"/>
    </mc:Choice>
    <mc:Fallback xmlns="">
      <p:transition spd="slow" advTm="980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06FDC943-0610-4C81-88A3-C05A3710A32E}"/>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OPTIMIZATION – Results and Conclusion</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6E2E45E-063B-4D2D-B98C-F02E17A73BF6}"/>
              </a:ext>
            </a:extLst>
          </p:cNvPr>
          <p:cNvSpPr txBox="1"/>
          <p:nvPr/>
        </p:nvSpPr>
        <p:spPr>
          <a:xfrm>
            <a:off x="294665" y="4494074"/>
            <a:ext cx="11718369" cy="1754326"/>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From the results in the table, we notice that: (1) for 2-step heat map, there exists an optimal cycle that can give us highest consolidation, lowest porosity and lowest duration. (2) for 1-step heat map, we are not able to achieve optimal solution on all three target quantities.</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Thus, we conclude that, 2-step heat map is recommended for Honeycomb Sandwich Structure Co-cure Process.</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p:txBody>
      </p:sp>
      <p:graphicFrame>
        <p:nvGraphicFramePr>
          <p:cNvPr id="4" name="Table 3">
            <a:extLst>
              <a:ext uri="{FF2B5EF4-FFF2-40B4-BE49-F238E27FC236}">
                <a16:creationId xmlns:a16="http://schemas.microsoft.com/office/drawing/2014/main" id="{DF5C59B4-1099-4DCE-9922-B4ED03F10A35}"/>
              </a:ext>
            </a:extLst>
          </p:cNvPr>
          <p:cNvGraphicFramePr>
            <a:graphicFrameLocks noGrp="1"/>
          </p:cNvGraphicFramePr>
          <p:nvPr>
            <p:extLst>
              <p:ext uri="{D42A27DB-BD31-4B8C-83A1-F6EECF244321}">
                <p14:modId xmlns:p14="http://schemas.microsoft.com/office/powerpoint/2010/main" val="4007712539"/>
              </p:ext>
            </p:extLst>
          </p:nvPr>
        </p:nvGraphicFramePr>
        <p:xfrm>
          <a:off x="228600" y="869826"/>
          <a:ext cx="11963400" cy="1682721"/>
        </p:xfrm>
        <a:graphic>
          <a:graphicData uri="http://schemas.openxmlformats.org/drawingml/2006/table">
            <a:tbl>
              <a:tblPr/>
              <a:tblGrid>
                <a:gridCol w="685800">
                  <a:extLst>
                    <a:ext uri="{9D8B030D-6E8A-4147-A177-3AD203B41FA5}">
                      <a16:colId xmlns:a16="http://schemas.microsoft.com/office/drawing/2014/main" val="3867992065"/>
                    </a:ext>
                  </a:extLst>
                </a:gridCol>
                <a:gridCol w="457200">
                  <a:extLst>
                    <a:ext uri="{9D8B030D-6E8A-4147-A177-3AD203B41FA5}">
                      <a16:colId xmlns:a16="http://schemas.microsoft.com/office/drawing/2014/main" val="1173246655"/>
                    </a:ext>
                  </a:extLst>
                </a:gridCol>
                <a:gridCol w="609600">
                  <a:extLst>
                    <a:ext uri="{9D8B030D-6E8A-4147-A177-3AD203B41FA5}">
                      <a16:colId xmlns:a16="http://schemas.microsoft.com/office/drawing/2014/main" val="2140639775"/>
                    </a:ext>
                  </a:extLst>
                </a:gridCol>
                <a:gridCol w="914400">
                  <a:extLst>
                    <a:ext uri="{9D8B030D-6E8A-4147-A177-3AD203B41FA5}">
                      <a16:colId xmlns:a16="http://schemas.microsoft.com/office/drawing/2014/main" val="1689570366"/>
                    </a:ext>
                  </a:extLst>
                </a:gridCol>
                <a:gridCol w="533400">
                  <a:extLst>
                    <a:ext uri="{9D8B030D-6E8A-4147-A177-3AD203B41FA5}">
                      <a16:colId xmlns:a16="http://schemas.microsoft.com/office/drawing/2014/main" val="1757829199"/>
                    </a:ext>
                  </a:extLst>
                </a:gridCol>
                <a:gridCol w="762000">
                  <a:extLst>
                    <a:ext uri="{9D8B030D-6E8A-4147-A177-3AD203B41FA5}">
                      <a16:colId xmlns:a16="http://schemas.microsoft.com/office/drawing/2014/main" val="2889418716"/>
                    </a:ext>
                  </a:extLst>
                </a:gridCol>
                <a:gridCol w="914400">
                  <a:extLst>
                    <a:ext uri="{9D8B030D-6E8A-4147-A177-3AD203B41FA5}">
                      <a16:colId xmlns:a16="http://schemas.microsoft.com/office/drawing/2014/main" val="3046622076"/>
                    </a:ext>
                  </a:extLst>
                </a:gridCol>
                <a:gridCol w="762000">
                  <a:extLst>
                    <a:ext uri="{9D8B030D-6E8A-4147-A177-3AD203B41FA5}">
                      <a16:colId xmlns:a16="http://schemas.microsoft.com/office/drawing/2014/main" val="2632504264"/>
                    </a:ext>
                  </a:extLst>
                </a:gridCol>
                <a:gridCol w="762000">
                  <a:extLst>
                    <a:ext uri="{9D8B030D-6E8A-4147-A177-3AD203B41FA5}">
                      <a16:colId xmlns:a16="http://schemas.microsoft.com/office/drawing/2014/main" val="718901398"/>
                    </a:ext>
                  </a:extLst>
                </a:gridCol>
                <a:gridCol w="685800">
                  <a:extLst>
                    <a:ext uri="{9D8B030D-6E8A-4147-A177-3AD203B41FA5}">
                      <a16:colId xmlns:a16="http://schemas.microsoft.com/office/drawing/2014/main" val="3200275052"/>
                    </a:ext>
                  </a:extLst>
                </a:gridCol>
                <a:gridCol w="762000">
                  <a:extLst>
                    <a:ext uri="{9D8B030D-6E8A-4147-A177-3AD203B41FA5}">
                      <a16:colId xmlns:a16="http://schemas.microsoft.com/office/drawing/2014/main" val="713071109"/>
                    </a:ext>
                  </a:extLst>
                </a:gridCol>
                <a:gridCol w="838200">
                  <a:extLst>
                    <a:ext uri="{9D8B030D-6E8A-4147-A177-3AD203B41FA5}">
                      <a16:colId xmlns:a16="http://schemas.microsoft.com/office/drawing/2014/main" val="31734834"/>
                    </a:ext>
                  </a:extLst>
                </a:gridCol>
                <a:gridCol w="838200">
                  <a:extLst>
                    <a:ext uri="{9D8B030D-6E8A-4147-A177-3AD203B41FA5}">
                      <a16:colId xmlns:a16="http://schemas.microsoft.com/office/drawing/2014/main" val="364962113"/>
                    </a:ext>
                  </a:extLst>
                </a:gridCol>
                <a:gridCol w="685800">
                  <a:extLst>
                    <a:ext uri="{9D8B030D-6E8A-4147-A177-3AD203B41FA5}">
                      <a16:colId xmlns:a16="http://schemas.microsoft.com/office/drawing/2014/main" val="766566639"/>
                    </a:ext>
                  </a:extLst>
                </a:gridCol>
                <a:gridCol w="810905">
                  <a:extLst>
                    <a:ext uri="{9D8B030D-6E8A-4147-A177-3AD203B41FA5}">
                      <a16:colId xmlns:a16="http://schemas.microsoft.com/office/drawing/2014/main" val="4253126935"/>
                    </a:ext>
                  </a:extLst>
                </a:gridCol>
                <a:gridCol w="941695">
                  <a:extLst>
                    <a:ext uri="{9D8B030D-6E8A-4147-A177-3AD203B41FA5}">
                      <a16:colId xmlns:a16="http://schemas.microsoft.com/office/drawing/2014/main" val="940246692"/>
                    </a:ext>
                  </a:extLst>
                </a:gridCol>
              </a:tblGrid>
              <a:tr h="765579">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endParaRPr lang="en-US" sz="1400" i="1" dirty="0">
                        <a:effectLst/>
                      </a:endParaRPr>
                    </a:p>
                  </a:txBody>
                  <a:tcPr marL="20920" marR="20920" marT="0" marB="0" anchor="ctr">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Heat Rate 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Ramp 1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Temperature Dwell 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Heat Rate 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Ramp 2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Temperature Dwell 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Vacuum Pressure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Vacuum Start Time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Vacuum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Autoclave Pressure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Autoclave Start Time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Autoclave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Total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1" dirty="0">
                          <a:effectLst/>
                        </a:rPr>
                        <a:t>Effective Porosity</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Consolidation</a:t>
                      </a:r>
                    </a:p>
                  </a:txBody>
                  <a:tcPr marL="20920" marR="20920" marT="0" marB="0" anchor="ctr">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61507694"/>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FF0000"/>
                          </a:solidFill>
                          <a:effectLst/>
                        </a:rPr>
                        <a:t>2-Step</a:t>
                      </a: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85</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28</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27</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172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57</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142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200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0.003</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58.53</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6966969"/>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00B050"/>
                          </a:solidFill>
                          <a:effectLst/>
                        </a:rPr>
                        <a:t>1-Step</a:t>
                      </a:r>
                      <a:r>
                        <a:rPr lang="en-US" sz="1600" b="1" baseline="30000" dirty="0">
                          <a:solidFill>
                            <a:srgbClr val="00B050"/>
                          </a:solidFill>
                          <a:effectLst/>
                        </a:rPr>
                        <a:t>1</a:t>
                      </a:r>
                      <a:endParaRPr lang="en-US" sz="1600" b="1" dirty="0">
                        <a:solidFill>
                          <a:srgbClr val="00B050"/>
                        </a:solidFill>
                        <a:effectLst/>
                      </a:endParaRP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79</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66</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133</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200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1.08E-06</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56.77</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3101471"/>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00B050"/>
                          </a:solidFill>
                          <a:effectLst/>
                        </a:rPr>
                        <a:t>1-Step</a:t>
                      </a:r>
                      <a:r>
                        <a:rPr lang="en-US" sz="1600" b="1" baseline="30000" dirty="0">
                          <a:solidFill>
                            <a:srgbClr val="00B050"/>
                          </a:solidFill>
                          <a:effectLst/>
                        </a:rPr>
                        <a:t>2</a:t>
                      </a:r>
                      <a:endParaRPr lang="en-US" sz="1600" b="1" dirty="0">
                        <a:solidFill>
                          <a:srgbClr val="00B050"/>
                        </a:solidFill>
                        <a:effectLst/>
                      </a:endParaRP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79</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55</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144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200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16.99</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58.52</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7427087"/>
                  </a:ext>
                </a:extLst>
              </a:tr>
            </a:tbl>
          </a:graphicData>
        </a:graphic>
      </p:graphicFrame>
      <p:sp>
        <p:nvSpPr>
          <p:cNvPr id="5" name="TextBox 4">
            <a:extLst>
              <a:ext uri="{FF2B5EF4-FFF2-40B4-BE49-F238E27FC236}">
                <a16:creationId xmlns:a16="http://schemas.microsoft.com/office/drawing/2014/main" id="{96A78EC6-D2C8-4AB9-8CA2-0A033B968545}"/>
              </a:ext>
            </a:extLst>
          </p:cNvPr>
          <p:cNvSpPr txBox="1"/>
          <p:nvPr/>
        </p:nvSpPr>
        <p:spPr>
          <a:xfrm>
            <a:off x="685800" y="2738480"/>
            <a:ext cx="8942664" cy="523220"/>
          </a:xfrm>
          <a:prstGeom prst="rect">
            <a:avLst/>
          </a:prstGeom>
          <a:noFill/>
        </p:spPr>
        <p:txBody>
          <a:bodyPr wrap="square" rtlCol="0">
            <a:spAutoFit/>
          </a:bodyPr>
          <a:lstStyle/>
          <a:p>
            <a:pPr marL="342900" indent="-342900" fontAlgn="auto">
              <a:spcBef>
                <a:spcPts val="0"/>
              </a:spcBef>
              <a:spcAft>
                <a:spcPts val="0"/>
              </a:spcAft>
              <a:buFontTx/>
              <a:buAutoNum type="arabicPeriod"/>
            </a:pPr>
            <a:r>
              <a:rPr lang="en-US" sz="1400" dirty="0">
                <a:solidFill>
                  <a:prstClr val="black"/>
                </a:solidFill>
                <a:latin typeface="Calibri" panose="020F0502020204030204"/>
              </a:rPr>
              <a:t>1-Step</a:t>
            </a:r>
            <a:r>
              <a:rPr lang="en-US" sz="1400" baseline="30000" dirty="0">
                <a:solidFill>
                  <a:prstClr val="black"/>
                </a:solidFill>
                <a:latin typeface="Calibri" panose="020F0502020204030204"/>
              </a:rPr>
              <a:t>1 </a:t>
            </a:r>
            <a:r>
              <a:rPr lang="en-US" sz="1400" dirty="0">
                <a:solidFill>
                  <a:prstClr val="black"/>
                </a:solidFill>
                <a:latin typeface="Calibri" panose="020F0502020204030204"/>
              </a:rPr>
              <a:t>is for first optimizing porosity and duration, without constraint from consolidation.</a:t>
            </a:r>
          </a:p>
          <a:p>
            <a:pPr marL="342900" indent="-342900" fontAlgn="auto">
              <a:spcBef>
                <a:spcPts val="0"/>
              </a:spcBef>
              <a:spcAft>
                <a:spcPts val="0"/>
              </a:spcAft>
              <a:buFontTx/>
              <a:buAutoNum type="arabicPeriod"/>
            </a:pPr>
            <a:r>
              <a:rPr lang="en-US" sz="1400" dirty="0">
                <a:solidFill>
                  <a:prstClr val="black"/>
                </a:solidFill>
                <a:latin typeface="Calibri" panose="020F0502020204030204"/>
              </a:rPr>
              <a:t>1-Step</a:t>
            </a:r>
            <a:r>
              <a:rPr lang="en-US" sz="1400" baseline="30000" dirty="0">
                <a:solidFill>
                  <a:prstClr val="black"/>
                </a:solidFill>
                <a:latin typeface="Calibri" panose="020F0502020204030204"/>
              </a:rPr>
              <a:t>2 </a:t>
            </a:r>
            <a:r>
              <a:rPr lang="en-US" sz="1400" dirty="0">
                <a:solidFill>
                  <a:prstClr val="black"/>
                </a:solidFill>
                <a:latin typeface="Calibri" panose="020F0502020204030204"/>
              </a:rPr>
              <a:t>is for first apply both constraints from duration and consolidation, then try to optimize porosity.</a:t>
            </a:r>
          </a:p>
        </p:txBody>
      </p:sp>
    </p:spTree>
    <p:extLst>
      <p:ext uri="{BB962C8B-B14F-4D97-AF65-F5344CB8AC3E}">
        <p14:creationId xmlns:p14="http://schemas.microsoft.com/office/powerpoint/2010/main" val="74026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Snipped 2">
            <a:extLst>
              <a:ext uri="{FF2B5EF4-FFF2-40B4-BE49-F238E27FC236}">
                <a16:creationId xmlns:a16="http://schemas.microsoft.com/office/drawing/2014/main" id="{102181EA-F3A8-46B8-82C7-9F1FFDB2BE1C}"/>
              </a:ext>
            </a:extLst>
          </p:cNvPr>
          <p:cNvSpPr/>
          <p:nvPr/>
        </p:nvSpPr>
        <p:spPr>
          <a:xfrm>
            <a:off x="495300" y="2079664"/>
            <a:ext cx="11201400" cy="2111336"/>
          </a:xfrm>
          <a:prstGeom prst="snip2DiagRect">
            <a:avLst/>
          </a:prstGeom>
          <a:solidFill>
            <a:srgbClr val="CB1D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9E96C5E-3DD8-4C05-BA32-8EB5AE6BBB29}"/>
              </a:ext>
            </a:extLst>
          </p:cNvPr>
          <p:cNvSpPr txBox="1"/>
          <p:nvPr/>
        </p:nvSpPr>
        <p:spPr>
          <a:xfrm>
            <a:off x="4493221" y="2667000"/>
            <a:ext cx="3205558" cy="769441"/>
          </a:xfrm>
          <a:prstGeom prst="rect">
            <a:avLst/>
          </a:prstGeom>
          <a:noFill/>
        </p:spPr>
        <p:txBody>
          <a:bodyPr wrap="none" rtlCol="0">
            <a:spAutoFit/>
          </a:bodyPr>
          <a:lstStyle/>
          <a:p>
            <a:r>
              <a:rPr lang="en-US" sz="4400" b="1" dirty="0">
                <a:solidFill>
                  <a:schemeClr val="bg1"/>
                </a:solidFill>
              </a:rPr>
              <a:t>Thank You!</a:t>
            </a:r>
          </a:p>
        </p:txBody>
      </p:sp>
      <p:pic>
        <p:nvPicPr>
          <p:cNvPr id="11" name="Picture 10">
            <a:extLst>
              <a:ext uri="{FF2B5EF4-FFF2-40B4-BE49-F238E27FC236}">
                <a16:creationId xmlns:a16="http://schemas.microsoft.com/office/drawing/2014/main" id="{B963D380-0689-4FFC-B934-A9005DFFF6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9274"/>
          <a:stretch/>
        </p:blipFill>
        <p:spPr>
          <a:xfrm>
            <a:off x="10439400" y="5005547"/>
            <a:ext cx="1122285" cy="1143000"/>
          </a:xfrm>
          <a:prstGeom prst="rect">
            <a:avLst/>
          </a:prstGeom>
        </p:spPr>
      </p:pic>
      <p:sp>
        <p:nvSpPr>
          <p:cNvPr id="12" name="TextBox 11">
            <a:extLst>
              <a:ext uri="{FF2B5EF4-FFF2-40B4-BE49-F238E27FC236}">
                <a16:creationId xmlns:a16="http://schemas.microsoft.com/office/drawing/2014/main" id="{C0A20D01-0497-4F2C-8726-E0806933AC90}"/>
              </a:ext>
            </a:extLst>
          </p:cNvPr>
          <p:cNvSpPr txBox="1"/>
          <p:nvPr/>
        </p:nvSpPr>
        <p:spPr>
          <a:xfrm>
            <a:off x="8991600" y="5292804"/>
            <a:ext cx="1588864" cy="646331"/>
          </a:xfrm>
          <a:prstGeom prst="rect">
            <a:avLst/>
          </a:prstGeom>
          <a:noFill/>
        </p:spPr>
        <p:txBody>
          <a:bodyPr wrap="square" rtlCol="0">
            <a:spAutoFit/>
          </a:bodyPr>
          <a:lstStyle/>
          <a:p>
            <a:pPr algn="ctr"/>
            <a:r>
              <a:rPr lang="en-US" sz="1800" b="1" dirty="0"/>
              <a:t>L</a:t>
            </a:r>
            <a:r>
              <a:rPr lang="en-US" sz="1600" b="1" dirty="0"/>
              <a:t>AB’S </a:t>
            </a:r>
            <a:r>
              <a:rPr lang="en-US" sz="1800" b="1" dirty="0"/>
              <a:t>W</a:t>
            </a:r>
            <a:r>
              <a:rPr lang="en-US" sz="1600" b="1" dirty="0"/>
              <a:t>EBPAGE</a:t>
            </a:r>
            <a:endParaRPr lang="en-US" sz="2000" b="1" dirty="0"/>
          </a:p>
        </p:txBody>
      </p:sp>
    </p:spTree>
    <p:extLst>
      <p:ext uri="{BB962C8B-B14F-4D97-AF65-F5344CB8AC3E}">
        <p14:creationId xmlns:p14="http://schemas.microsoft.com/office/powerpoint/2010/main" val="274732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1">
            <a:extLst>
              <a:ext uri="{FF2B5EF4-FFF2-40B4-BE49-F238E27FC236}">
                <a16:creationId xmlns:a16="http://schemas.microsoft.com/office/drawing/2014/main" id="{DFC62616-A0AD-42A3-A67F-C914595DA276}"/>
              </a:ext>
            </a:extLst>
          </p:cNvPr>
          <p:cNvSpPr txBox="1">
            <a:spLocks/>
          </p:cNvSpPr>
          <p:nvPr/>
        </p:nvSpPr>
        <p:spPr>
          <a:xfrm>
            <a:off x="838200" y="365125"/>
            <a:ext cx="10515600" cy="5660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GENERAL APPROACH SUMMARIZATION</a:t>
            </a:r>
            <a:endParaRPr lang="en-US" sz="2800" b="1" dirty="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A981EC0B-7B2C-48FD-BF7D-C7CD50B122DD}"/>
              </a:ext>
            </a:extLst>
          </p:cNvPr>
          <p:cNvSpPr/>
          <p:nvPr/>
        </p:nvSpPr>
        <p:spPr>
          <a:xfrm>
            <a:off x="1887522" y="1702964"/>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Given Data</a:t>
            </a:r>
          </a:p>
        </p:txBody>
      </p:sp>
      <p:sp>
        <p:nvSpPr>
          <p:cNvPr id="81" name="Rectangle 80">
            <a:extLst>
              <a:ext uri="{FF2B5EF4-FFF2-40B4-BE49-F238E27FC236}">
                <a16:creationId xmlns:a16="http://schemas.microsoft.com/office/drawing/2014/main" id="{8C35729E-F7C4-4319-BFE4-F0499484EA2F}"/>
              </a:ext>
            </a:extLst>
          </p:cNvPr>
          <p:cNvSpPr/>
          <p:nvPr/>
        </p:nvSpPr>
        <p:spPr>
          <a:xfrm>
            <a:off x="4992846" y="1702963"/>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Feature Selection</a:t>
            </a:r>
          </a:p>
        </p:txBody>
      </p:sp>
      <p:sp>
        <p:nvSpPr>
          <p:cNvPr id="82" name="Rectangle 81">
            <a:extLst>
              <a:ext uri="{FF2B5EF4-FFF2-40B4-BE49-F238E27FC236}">
                <a16:creationId xmlns:a16="http://schemas.microsoft.com/office/drawing/2014/main" id="{2EE93F8D-31D0-47CF-AE84-96F5041C2804}"/>
              </a:ext>
            </a:extLst>
          </p:cNvPr>
          <p:cNvSpPr/>
          <p:nvPr/>
        </p:nvSpPr>
        <p:spPr>
          <a:xfrm>
            <a:off x="8098170" y="1702963"/>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Feature Validation</a:t>
            </a:r>
          </a:p>
        </p:txBody>
      </p:sp>
      <p:cxnSp>
        <p:nvCxnSpPr>
          <p:cNvPr id="83" name="Straight Arrow Connector 82">
            <a:extLst>
              <a:ext uri="{FF2B5EF4-FFF2-40B4-BE49-F238E27FC236}">
                <a16:creationId xmlns:a16="http://schemas.microsoft.com/office/drawing/2014/main" id="{2822D711-2980-438D-A1F4-96A6D267B14F}"/>
              </a:ext>
            </a:extLst>
          </p:cNvPr>
          <p:cNvCxnSpPr>
            <a:stCxn id="80" idx="3"/>
            <a:endCxn id="81" idx="1"/>
          </p:cNvCxnSpPr>
          <p:nvPr/>
        </p:nvCxnSpPr>
        <p:spPr>
          <a:xfrm flipV="1">
            <a:off x="3464653" y="1942050"/>
            <a:ext cx="1528193" cy="1"/>
          </a:xfrm>
          <a:prstGeom prst="straightConnector1">
            <a:avLst/>
          </a:prstGeom>
          <a:noFill/>
          <a:ln w="12700" cap="flat" cmpd="sng" algn="ctr">
            <a:solidFill>
              <a:srgbClr val="4472C4"/>
            </a:solidFill>
            <a:prstDash val="solid"/>
            <a:miter lim="800000"/>
            <a:tailEnd type="triangle"/>
          </a:ln>
          <a:effectLst/>
        </p:spPr>
      </p:cxnSp>
      <p:cxnSp>
        <p:nvCxnSpPr>
          <p:cNvPr id="84" name="Straight Arrow Connector 83">
            <a:extLst>
              <a:ext uri="{FF2B5EF4-FFF2-40B4-BE49-F238E27FC236}">
                <a16:creationId xmlns:a16="http://schemas.microsoft.com/office/drawing/2014/main" id="{C3EA5FED-C209-45F9-8277-C432EBA76EF3}"/>
              </a:ext>
            </a:extLst>
          </p:cNvPr>
          <p:cNvCxnSpPr>
            <a:stCxn id="81" idx="3"/>
            <a:endCxn id="82" idx="1"/>
          </p:cNvCxnSpPr>
          <p:nvPr/>
        </p:nvCxnSpPr>
        <p:spPr>
          <a:xfrm>
            <a:off x="6569977" y="1942050"/>
            <a:ext cx="1528193" cy="0"/>
          </a:xfrm>
          <a:prstGeom prst="straightConnector1">
            <a:avLst/>
          </a:prstGeom>
          <a:noFill/>
          <a:ln w="12700" cap="flat" cmpd="sng" algn="ctr">
            <a:solidFill>
              <a:srgbClr val="4472C4"/>
            </a:solidFill>
            <a:prstDash val="solid"/>
            <a:miter lim="800000"/>
            <a:tailEnd type="triangle"/>
          </a:ln>
          <a:effectLst/>
        </p:spPr>
      </p:cxnSp>
      <p:sp>
        <p:nvSpPr>
          <p:cNvPr id="85" name="Rectangle 84">
            <a:extLst>
              <a:ext uri="{FF2B5EF4-FFF2-40B4-BE49-F238E27FC236}">
                <a16:creationId xmlns:a16="http://schemas.microsoft.com/office/drawing/2014/main" id="{88160B7A-FF59-4E42-8A1E-2A00013E45F9}"/>
              </a:ext>
            </a:extLst>
          </p:cNvPr>
          <p:cNvSpPr/>
          <p:nvPr/>
        </p:nvSpPr>
        <p:spPr>
          <a:xfrm>
            <a:off x="8098169" y="4542640"/>
            <a:ext cx="1577131" cy="84309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Find best prediction model</a:t>
            </a:r>
          </a:p>
        </p:txBody>
      </p:sp>
      <p:cxnSp>
        <p:nvCxnSpPr>
          <p:cNvPr id="86" name="Straight Arrow Connector 85">
            <a:extLst>
              <a:ext uri="{FF2B5EF4-FFF2-40B4-BE49-F238E27FC236}">
                <a16:creationId xmlns:a16="http://schemas.microsoft.com/office/drawing/2014/main" id="{9EFDCA91-56F0-4A7F-ADA8-1478C2F20CD0}"/>
              </a:ext>
            </a:extLst>
          </p:cNvPr>
          <p:cNvCxnSpPr>
            <a:cxnSpLocks/>
            <a:stCxn id="82" idx="2"/>
            <a:endCxn id="85" idx="0"/>
          </p:cNvCxnSpPr>
          <p:nvPr/>
        </p:nvCxnSpPr>
        <p:spPr>
          <a:xfrm flipH="1">
            <a:off x="8886735" y="2181136"/>
            <a:ext cx="1" cy="2361504"/>
          </a:xfrm>
          <a:prstGeom prst="straightConnector1">
            <a:avLst/>
          </a:prstGeom>
          <a:noFill/>
          <a:ln w="12700" cap="flat" cmpd="sng" algn="ctr">
            <a:solidFill>
              <a:srgbClr val="4472C4"/>
            </a:solidFill>
            <a:prstDash val="solid"/>
            <a:miter lim="800000"/>
            <a:tailEnd type="triangle"/>
          </a:ln>
          <a:effectLst/>
        </p:spPr>
      </p:cxnSp>
      <p:sp>
        <p:nvSpPr>
          <p:cNvPr id="87" name="Rectangle 86">
            <a:extLst>
              <a:ext uri="{FF2B5EF4-FFF2-40B4-BE49-F238E27FC236}">
                <a16:creationId xmlns:a16="http://schemas.microsoft.com/office/drawing/2014/main" id="{474599E7-79CA-44F5-8E3A-DA061B6A93B9}"/>
              </a:ext>
            </a:extLst>
          </p:cNvPr>
          <p:cNvSpPr/>
          <p:nvPr/>
        </p:nvSpPr>
        <p:spPr>
          <a:xfrm>
            <a:off x="1887520" y="4704128"/>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Find optimal solution</a:t>
            </a:r>
          </a:p>
        </p:txBody>
      </p:sp>
      <p:sp>
        <p:nvSpPr>
          <p:cNvPr id="88" name="Rectangle 87">
            <a:extLst>
              <a:ext uri="{FF2B5EF4-FFF2-40B4-BE49-F238E27FC236}">
                <a16:creationId xmlns:a16="http://schemas.microsoft.com/office/drawing/2014/main" id="{3AD5094E-BDD8-4FCF-B5A5-0621A27A1582}"/>
              </a:ext>
            </a:extLst>
          </p:cNvPr>
          <p:cNvSpPr/>
          <p:nvPr/>
        </p:nvSpPr>
        <p:spPr>
          <a:xfrm>
            <a:off x="4992845" y="4521669"/>
            <a:ext cx="1577131" cy="84309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Validate prediction model</a:t>
            </a:r>
          </a:p>
        </p:txBody>
      </p:sp>
      <p:cxnSp>
        <p:nvCxnSpPr>
          <p:cNvPr id="89" name="Straight Arrow Connector 88">
            <a:extLst>
              <a:ext uri="{FF2B5EF4-FFF2-40B4-BE49-F238E27FC236}">
                <a16:creationId xmlns:a16="http://schemas.microsoft.com/office/drawing/2014/main" id="{DD572175-9E2B-4D7C-A356-5CDA3586DFF4}"/>
              </a:ext>
            </a:extLst>
          </p:cNvPr>
          <p:cNvCxnSpPr>
            <a:stCxn id="85" idx="1"/>
            <a:endCxn id="88" idx="3"/>
          </p:cNvCxnSpPr>
          <p:nvPr/>
        </p:nvCxnSpPr>
        <p:spPr>
          <a:xfrm flipH="1" flipV="1">
            <a:off x="6569976" y="4943215"/>
            <a:ext cx="1528193" cy="20971"/>
          </a:xfrm>
          <a:prstGeom prst="straightConnector1">
            <a:avLst/>
          </a:prstGeom>
          <a:noFill/>
          <a:ln w="12700" cap="flat" cmpd="sng" algn="ctr">
            <a:solidFill>
              <a:srgbClr val="4472C4"/>
            </a:solidFill>
            <a:prstDash val="solid"/>
            <a:miter lim="800000"/>
            <a:tailEnd type="triangle"/>
          </a:ln>
          <a:effectLst/>
        </p:spPr>
      </p:cxnSp>
      <p:cxnSp>
        <p:nvCxnSpPr>
          <p:cNvPr id="90" name="Straight Arrow Connector 89">
            <a:extLst>
              <a:ext uri="{FF2B5EF4-FFF2-40B4-BE49-F238E27FC236}">
                <a16:creationId xmlns:a16="http://schemas.microsoft.com/office/drawing/2014/main" id="{F745194A-002A-4850-A2D6-E1C47670A308}"/>
              </a:ext>
            </a:extLst>
          </p:cNvPr>
          <p:cNvCxnSpPr>
            <a:stCxn id="88" idx="1"/>
            <a:endCxn id="87" idx="3"/>
          </p:cNvCxnSpPr>
          <p:nvPr/>
        </p:nvCxnSpPr>
        <p:spPr>
          <a:xfrm flipH="1">
            <a:off x="3464651" y="4943215"/>
            <a:ext cx="1528194" cy="0"/>
          </a:xfrm>
          <a:prstGeom prst="straightConnector1">
            <a:avLst/>
          </a:prstGeom>
          <a:noFill/>
          <a:ln w="12700" cap="flat" cmpd="sng" algn="ctr">
            <a:solidFill>
              <a:srgbClr val="4472C4"/>
            </a:solidFill>
            <a:prstDash val="solid"/>
            <a:miter lim="800000"/>
            <a:tailEnd type="triangle"/>
          </a:ln>
          <a:effectLst/>
        </p:spPr>
      </p:cxnSp>
      <p:sp>
        <p:nvSpPr>
          <p:cNvPr id="91" name="TextBox 90">
            <a:extLst>
              <a:ext uri="{FF2B5EF4-FFF2-40B4-BE49-F238E27FC236}">
                <a16:creationId xmlns:a16="http://schemas.microsoft.com/office/drawing/2014/main" id="{396042D0-BEB1-451E-8A48-A174286B6038}"/>
              </a:ext>
            </a:extLst>
          </p:cNvPr>
          <p:cNvSpPr txBox="1"/>
          <p:nvPr/>
        </p:nvSpPr>
        <p:spPr>
          <a:xfrm>
            <a:off x="3315047" y="1413490"/>
            <a:ext cx="1677798" cy="461665"/>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Stepwise </a:t>
            </a:r>
          </a:p>
          <a:p>
            <a:pPr algn="ctr" fontAlgn="auto">
              <a:spcBef>
                <a:spcPts val="0"/>
              </a:spcBef>
              <a:spcAft>
                <a:spcPts val="0"/>
              </a:spcAft>
            </a:pPr>
            <a:r>
              <a:rPr lang="en-US" sz="1200" b="1" dirty="0">
                <a:solidFill>
                  <a:prstClr val="black"/>
                </a:solidFill>
                <a:latin typeface="Calibri" panose="020F0502020204030204"/>
              </a:rPr>
              <a:t>Regression</a:t>
            </a:r>
          </a:p>
        </p:txBody>
      </p:sp>
      <p:sp>
        <p:nvSpPr>
          <p:cNvPr id="92" name="TextBox 91">
            <a:extLst>
              <a:ext uri="{FF2B5EF4-FFF2-40B4-BE49-F238E27FC236}">
                <a16:creationId xmlns:a16="http://schemas.microsoft.com/office/drawing/2014/main" id="{90D3E61C-B6C8-462A-AEB7-66326116E7AF}"/>
              </a:ext>
            </a:extLst>
          </p:cNvPr>
          <p:cNvSpPr txBox="1"/>
          <p:nvPr/>
        </p:nvSpPr>
        <p:spPr>
          <a:xfrm>
            <a:off x="6495173" y="1616895"/>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Resources from paper</a:t>
            </a:r>
          </a:p>
        </p:txBody>
      </p:sp>
      <p:sp>
        <p:nvSpPr>
          <p:cNvPr id="93" name="TextBox 92">
            <a:extLst>
              <a:ext uri="{FF2B5EF4-FFF2-40B4-BE49-F238E27FC236}">
                <a16:creationId xmlns:a16="http://schemas.microsoft.com/office/drawing/2014/main" id="{2EF831E0-1188-404C-94AA-56B475AB8E7E}"/>
              </a:ext>
            </a:extLst>
          </p:cNvPr>
          <p:cNvSpPr txBox="1"/>
          <p:nvPr/>
        </p:nvSpPr>
        <p:spPr>
          <a:xfrm>
            <a:off x="7259270" y="3131055"/>
            <a:ext cx="1677798" cy="461665"/>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Linear Regression with cross-terms</a:t>
            </a:r>
          </a:p>
        </p:txBody>
      </p:sp>
      <p:sp>
        <p:nvSpPr>
          <p:cNvPr id="94" name="TextBox 93">
            <a:extLst>
              <a:ext uri="{FF2B5EF4-FFF2-40B4-BE49-F238E27FC236}">
                <a16:creationId xmlns:a16="http://schemas.microsoft.com/office/drawing/2014/main" id="{B0CF2EE8-2B95-4201-BBBF-B09C73782197}"/>
              </a:ext>
            </a:extLst>
          </p:cNvPr>
          <p:cNvSpPr txBox="1"/>
          <p:nvPr/>
        </p:nvSpPr>
        <p:spPr>
          <a:xfrm>
            <a:off x="6495173" y="4638951"/>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Train-Test Split</a:t>
            </a:r>
          </a:p>
        </p:txBody>
      </p:sp>
      <p:sp>
        <p:nvSpPr>
          <p:cNvPr id="95" name="TextBox 94">
            <a:extLst>
              <a:ext uri="{FF2B5EF4-FFF2-40B4-BE49-F238E27FC236}">
                <a16:creationId xmlns:a16="http://schemas.microsoft.com/office/drawing/2014/main" id="{E36A7AE1-DD19-423C-BE5C-8C55E139EC96}"/>
              </a:ext>
            </a:extLst>
          </p:cNvPr>
          <p:cNvSpPr txBox="1"/>
          <p:nvPr/>
        </p:nvSpPr>
        <p:spPr>
          <a:xfrm>
            <a:off x="3376917" y="4599320"/>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Genetic Algorithm</a:t>
            </a:r>
          </a:p>
        </p:txBody>
      </p:sp>
      <p:sp>
        <p:nvSpPr>
          <p:cNvPr id="96" name="TextBox 95">
            <a:extLst>
              <a:ext uri="{FF2B5EF4-FFF2-40B4-BE49-F238E27FC236}">
                <a16:creationId xmlns:a16="http://schemas.microsoft.com/office/drawing/2014/main" id="{2A137EE9-22F0-4404-9F6C-4ADED3825069}"/>
              </a:ext>
            </a:extLst>
          </p:cNvPr>
          <p:cNvSpPr txBox="1"/>
          <p:nvPr/>
        </p:nvSpPr>
        <p:spPr>
          <a:xfrm>
            <a:off x="1758190" y="2744756"/>
            <a:ext cx="1835790" cy="523220"/>
          </a:xfrm>
          <a:prstGeom prst="rect">
            <a:avLst/>
          </a:prstGeom>
          <a:noFill/>
          <a:ln w="12700">
            <a:solidFill>
              <a:srgbClr val="FFC000"/>
            </a:solidFill>
          </a:ln>
        </p:spPr>
        <p:txBody>
          <a:bodyPr wrap="square" rtlCol="0">
            <a:spAutoFit/>
          </a:bodyPr>
          <a:lstStyle/>
          <a:p>
            <a:pPr algn="ctr" fontAlgn="auto">
              <a:spcBef>
                <a:spcPts val="0"/>
              </a:spcBef>
              <a:spcAft>
                <a:spcPts val="0"/>
              </a:spcAft>
            </a:pPr>
            <a:r>
              <a:rPr lang="en-US" sz="1400" dirty="0">
                <a:solidFill>
                  <a:prstClr val="black"/>
                </a:solidFill>
                <a:latin typeface="Calibri" panose="020F0502020204030204"/>
              </a:rPr>
              <a:t>there could be many optimal solutions.</a:t>
            </a:r>
          </a:p>
        </p:txBody>
      </p:sp>
      <p:cxnSp>
        <p:nvCxnSpPr>
          <p:cNvPr id="97" name="Straight Arrow Connector 96">
            <a:extLst>
              <a:ext uri="{FF2B5EF4-FFF2-40B4-BE49-F238E27FC236}">
                <a16:creationId xmlns:a16="http://schemas.microsoft.com/office/drawing/2014/main" id="{4AB3F635-3C6F-4983-AE69-D43F3361A4E3}"/>
              </a:ext>
            </a:extLst>
          </p:cNvPr>
          <p:cNvCxnSpPr>
            <a:stCxn id="80" idx="2"/>
            <a:endCxn id="96" idx="0"/>
          </p:cNvCxnSpPr>
          <p:nvPr/>
        </p:nvCxnSpPr>
        <p:spPr>
          <a:xfrm flipH="1">
            <a:off x="2676085" y="2181137"/>
            <a:ext cx="3" cy="563619"/>
          </a:xfrm>
          <a:prstGeom prst="straightConnector1">
            <a:avLst/>
          </a:prstGeom>
          <a:noFill/>
          <a:ln w="12700" cap="flat" cmpd="sng" algn="ctr">
            <a:solidFill>
              <a:srgbClr val="FFC000"/>
            </a:solidFill>
            <a:prstDash val="sysDash"/>
            <a:miter lim="800000"/>
            <a:tailEnd type="triangle"/>
          </a:ln>
          <a:effectLst/>
        </p:spPr>
      </p:cxnSp>
    </p:spTree>
    <p:extLst>
      <p:ext uri="{BB962C8B-B14F-4D97-AF65-F5344CB8AC3E}">
        <p14:creationId xmlns:p14="http://schemas.microsoft.com/office/powerpoint/2010/main" val="162768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5" grpId="0" animBg="1"/>
      <p:bldP spid="87" grpId="0" animBg="1"/>
      <p:bldP spid="88" grpId="0" animBg="1"/>
      <p:bldP spid="91" grpId="0"/>
      <p:bldP spid="92" grpId="0"/>
      <p:bldP spid="93" grpId="0"/>
      <p:bldP spid="94" grpId="0"/>
      <p:bldP spid="95" grpId="0"/>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64341E10-E3A1-4DC5-839A-8B91D0C5BF22}"/>
              </a:ext>
            </a:extLst>
          </p:cNvPr>
          <p:cNvSpPr txBox="1">
            <a:spLocks/>
          </p:cNvSpPr>
          <p:nvPr/>
        </p:nvSpPr>
        <p:spPr>
          <a:xfrm>
            <a:off x="568354" y="362737"/>
            <a:ext cx="10515600" cy="641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FEATURE SELECTION – STEPWISE REGRESSION</a:t>
            </a:r>
            <a:endParaRPr lang="en-US" sz="2800" b="1"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B228C833-E58E-4AB9-9F4A-7E3C1C8AD0F4}"/>
              </a:ext>
            </a:extLst>
          </p:cNvPr>
          <p:cNvSpPr/>
          <p:nvPr/>
        </p:nvSpPr>
        <p:spPr>
          <a:xfrm>
            <a:off x="511728" y="1736521"/>
            <a:ext cx="1400962"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Given Data</a:t>
            </a:r>
          </a:p>
        </p:txBody>
      </p:sp>
      <p:sp>
        <p:nvSpPr>
          <p:cNvPr id="29" name="Rectangle 28">
            <a:extLst>
              <a:ext uri="{FF2B5EF4-FFF2-40B4-BE49-F238E27FC236}">
                <a16:creationId xmlns:a16="http://schemas.microsoft.com/office/drawing/2014/main" id="{435CB5DC-8184-4BDC-A6DD-445C73E61A5D}"/>
              </a:ext>
            </a:extLst>
          </p:cNvPr>
          <p:cNvSpPr/>
          <p:nvPr/>
        </p:nvSpPr>
        <p:spPr>
          <a:xfrm>
            <a:off x="3113712" y="1736520"/>
            <a:ext cx="1575733"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Normalization</a:t>
            </a:r>
          </a:p>
        </p:txBody>
      </p:sp>
      <p:sp>
        <p:nvSpPr>
          <p:cNvPr id="30" name="Rectangle 29">
            <a:extLst>
              <a:ext uri="{FF2B5EF4-FFF2-40B4-BE49-F238E27FC236}">
                <a16:creationId xmlns:a16="http://schemas.microsoft.com/office/drawing/2014/main" id="{85F6FB7F-F6A5-444D-B2D3-5649BE820121}"/>
              </a:ext>
            </a:extLst>
          </p:cNvPr>
          <p:cNvSpPr/>
          <p:nvPr/>
        </p:nvSpPr>
        <p:spPr>
          <a:xfrm>
            <a:off x="5890467" y="1736520"/>
            <a:ext cx="1575733"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Stepwise Regression</a:t>
            </a:r>
          </a:p>
        </p:txBody>
      </p:sp>
      <p:cxnSp>
        <p:nvCxnSpPr>
          <p:cNvPr id="31" name="Straight Arrow Connector 30">
            <a:extLst>
              <a:ext uri="{FF2B5EF4-FFF2-40B4-BE49-F238E27FC236}">
                <a16:creationId xmlns:a16="http://schemas.microsoft.com/office/drawing/2014/main" id="{FE6916E6-66BC-4168-9E0A-22DB82790DE4}"/>
              </a:ext>
            </a:extLst>
          </p:cNvPr>
          <p:cNvCxnSpPr>
            <a:stCxn id="28" idx="3"/>
            <a:endCxn id="29" idx="1"/>
          </p:cNvCxnSpPr>
          <p:nvPr/>
        </p:nvCxnSpPr>
        <p:spPr>
          <a:xfrm flipV="1">
            <a:off x="1912690" y="1992385"/>
            <a:ext cx="1201022" cy="1"/>
          </a:xfrm>
          <a:prstGeom prst="straightConnector1">
            <a:avLst/>
          </a:prstGeom>
          <a:noFill/>
          <a:ln w="12700" cap="flat" cmpd="sng" algn="ctr">
            <a:solidFill>
              <a:srgbClr val="4472C4"/>
            </a:solidFill>
            <a:prstDash val="solid"/>
            <a:miter lim="800000"/>
            <a:tailEnd type="triangle"/>
          </a:ln>
          <a:effectLst/>
        </p:spPr>
      </p:cxnSp>
      <p:sp>
        <p:nvSpPr>
          <p:cNvPr id="32" name="TextBox 31">
            <a:extLst>
              <a:ext uri="{FF2B5EF4-FFF2-40B4-BE49-F238E27FC236}">
                <a16:creationId xmlns:a16="http://schemas.microsoft.com/office/drawing/2014/main" id="{6B592B25-3127-49BC-8A3E-BFF555A1D0E8}"/>
              </a:ext>
            </a:extLst>
          </p:cNvPr>
          <p:cNvSpPr txBox="1"/>
          <p:nvPr/>
        </p:nvSpPr>
        <p:spPr>
          <a:xfrm>
            <a:off x="1674302" y="1675459"/>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Z-transform</a:t>
            </a:r>
          </a:p>
        </p:txBody>
      </p:sp>
      <p:cxnSp>
        <p:nvCxnSpPr>
          <p:cNvPr id="33" name="Straight Arrow Connector 32">
            <a:extLst>
              <a:ext uri="{FF2B5EF4-FFF2-40B4-BE49-F238E27FC236}">
                <a16:creationId xmlns:a16="http://schemas.microsoft.com/office/drawing/2014/main" id="{6F7FB1BD-9D2B-4657-A818-E8884085E021}"/>
              </a:ext>
            </a:extLst>
          </p:cNvPr>
          <p:cNvCxnSpPr>
            <a:stCxn id="29" idx="3"/>
            <a:endCxn id="30" idx="1"/>
          </p:cNvCxnSpPr>
          <p:nvPr/>
        </p:nvCxnSpPr>
        <p:spPr>
          <a:xfrm>
            <a:off x="4689445" y="1992385"/>
            <a:ext cx="1201022" cy="0"/>
          </a:xfrm>
          <a:prstGeom prst="straightConnector1">
            <a:avLst/>
          </a:prstGeom>
          <a:noFill/>
          <a:ln w="12700" cap="flat" cmpd="sng" algn="ctr">
            <a:solidFill>
              <a:srgbClr val="4472C4"/>
            </a:solidFill>
            <a:prstDash val="solid"/>
            <a:miter lim="800000"/>
            <a:tailEnd type="triangle"/>
          </a:ln>
          <a:effectLst/>
        </p:spPr>
      </p:cxnSp>
      <p:sp>
        <p:nvSpPr>
          <p:cNvPr id="34" name="Rectangle 33">
            <a:extLst>
              <a:ext uri="{FF2B5EF4-FFF2-40B4-BE49-F238E27FC236}">
                <a16:creationId xmlns:a16="http://schemas.microsoft.com/office/drawing/2014/main" id="{6222F884-55C0-41AE-A6B2-1963F174C72A}"/>
              </a:ext>
            </a:extLst>
          </p:cNvPr>
          <p:cNvSpPr/>
          <p:nvPr/>
        </p:nvSpPr>
        <p:spPr>
          <a:xfrm>
            <a:off x="8869957" y="1736520"/>
            <a:ext cx="1575733"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Feature Selection</a:t>
            </a:r>
          </a:p>
        </p:txBody>
      </p:sp>
      <p:cxnSp>
        <p:nvCxnSpPr>
          <p:cNvPr id="35" name="Straight Arrow Connector 34">
            <a:extLst>
              <a:ext uri="{FF2B5EF4-FFF2-40B4-BE49-F238E27FC236}">
                <a16:creationId xmlns:a16="http://schemas.microsoft.com/office/drawing/2014/main" id="{B5570C3D-4A2F-4F19-9EC8-C4D51935DE79}"/>
              </a:ext>
            </a:extLst>
          </p:cNvPr>
          <p:cNvCxnSpPr>
            <a:stCxn id="30" idx="3"/>
            <a:endCxn id="34" idx="1"/>
          </p:cNvCxnSpPr>
          <p:nvPr/>
        </p:nvCxnSpPr>
        <p:spPr>
          <a:xfrm>
            <a:off x="7466200" y="1992385"/>
            <a:ext cx="1403757" cy="0"/>
          </a:xfrm>
          <a:prstGeom prst="straightConnector1">
            <a:avLst/>
          </a:prstGeom>
          <a:noFill/>
          <a:ln w="12700" cap="flat" cmpd="sng" algn="ctr">
            <a:solidFill>
              <a:srgbClr val="4472C4"/>
            </a:solidFill>
            <a:prstDash val="solid"/>
            <a:miter lim="800000"/>
            <a:tailEnd type="triangle"/>
          </a:ln>
          <a:effectLst/>
        </p:spPr>
      </p:cxnSp>
      <p:sp>
        <p:nvSpPr>
          <p:cNvPr id="36" name="TextBox 35">
            <a:extLst>
              <a:ext uri="{FF2B5EF4-FFF2-40B4-BE49-F238E27FC236}">
                <a16:creationId xmlns:a16="http://schemas.microsoft.com/office/drawing/2014/main" id="{3701DE5F-A920-493B-82CF-D7A4783853FA}"/>
              </a:ext>
            </a:extLst>
          </p:cNvPr>
          <p:cNvSpPr txBox="1"/>
          <p:nvPr/>
        </p:nvSpPr>
        <p:spPr>
          <a:xfrm>
            <a:off x="7635032" y="1505687"/>
            <a:ext cx="1066092" cy="461665"/>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AIC, P-value, R-squared</a:t>
            </a:r>
          </a:p>
        </p:txBody>
      </p:sp>
      <p:sp>
        <p:nvSpPr>
          <p:cNvPr id="37" name="TextBox 36">
            <a:extLst>
              <a:ext uri="{FF2B5EF4-FFF2-40B4-BE49-F238E27FC236}">
                <a16:creationId xmlns:a16="http://schemas.microsoft.com/office/drawing/2014/main" id="{BBC5A025-7384-4D98-8525-F575BCB24E04}"/>
              </a:ext>
            </a:extLst>
          </p:cNvPr>
          <p:cNvSpPr txBox="1"/>
          <p:nvPr/>
        </p:nvSpPr>
        <p:spPr>
          <a:xfrm>
            <a:off x="4619886" y="1367216"/>
            <a:ext cx="1340140" cy="646331"/>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Different order of features and cross terms</a:t>
            </a:r>
          </a:p>
        </p:txBody>
      </p:sp>
      <p:sp>
        <p:nvSpPr>
          <p:cNvPr id="38" name="TextBox 37">
            <a:extLst>
              <a:ext uri="{FF2B5EF4-FFF2-40B4-BE49-F238E27FC236}">
                <a16:creationId xmlns:a16="http://schemas.microsoft.com/office/drawing/2014/main" id="{D074D766-F185-423D-A061-06C57FA59DD0}"/>
              </a:ext>
            </a:extLst>
          </p:cNvPr>
          <p:cNvSpPr txBox="1"/>
          <p:nvPr/>
        </p:nvSpPr>
        <p:spPr>
          <a:xfrm>
            <a:off x="444617" y="2676088"/>
            <a:ext cx="10763075" cy="2862322"/>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In order to effectively determine the max order of cross terms considered for this problem, we conder max order from 0 to 3 in stepwise regression analysis. </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Stepwise can give us a general idea of related features. However, we cannot fully rely on the extracted features from stepwise regression. In this project, we also use LASSO regression model to aid us in feature selection. We further updated the selected feature with our knowledge and the conclusions from provided papers.</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The final regression model is determined from many test iterations. We test for different regression models, understand how each feature is contributing to the prediction and finally find the best model. (For this project we use up to 5</a:t>
            </a:r>
            <a:r>
              <a:rPr lang="en-US" sz="1800" baseline="30000" dirty="0">
                <a:solidFill>
                  <a:prstClr val="black"/>
                </a:solidFill>
                <a:latin typeface="Calibri" panose="020F0502020204030204"/>
              </a:rPr>
              <a:t>th</a:t>
            </a:r>
            <a:r>
              <a:rPr lang="en-US" sz="1800" dirty="0">
                <a:solidFill>
                  <a:prstClr val="black"/>
                </a:solidFill>
                <a:latin typeface="Calibri" panose="020F0502020204030204"/>
              </a:rPr>
              <a:t> order)</a:t>
            </a:r>
          </a:p>
        </p:txBody>
      </p:sp>
    </p:spTree>
    <p:extLst>
      <p:ext uri="{BB962C8B-B14F-4D97-AF65-F5344CB8AC3E}">
        <p14:creationId xmlns:p14="http://schemas.microsoft.com/office/powerpoint/2010/main" val="127095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2" grpId="0"/>
      <p:bldP spid="34" grpId="0" animBg="1"/>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29551030-743D-4D24-A435-E19280F8219B}"/>
              </a:ext>
            </a:extLst>
          </p:cNvPr>
          <p:cNvSpPr txBox="1"/>
          <p:nvPr/>
        </p:nvSpPr>
        <p:spPr>
          <a:xfrm>
            <a:off x="6000226" y="2419623"/>
            <a:ext cx="1851171"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Temperature Cycle</a:t>
            </a:r>
          </a:p>
        </p:txBody>
      </p:sp>
      <p:sp>
        <p:nvSpPr>
          <p:cNvPr id="27" name="TextBox 26">
            <a:extLst>
              <a:ext uri="{FF2B5EF4-FFF2-40B4-BE49-F238E27FC236}">
                <a16:creationId xmlns:a16="http://schemas.microsoft.com/office/drawing/2014/main" id="{642C0538-383C-48B1-BDC2-BE6E2AF09E36}"/>
              </a:ext>
            </a:extLst>
          </p:cNvPr>
          <p:cNvSpPr txBox="1"/>
          <p:nvPr/>
        </p:nvSpPr>
        <p:spPr>
          <a:xfrm>
            <a:off x="8071259" y="2419623"/>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Vacuum Pressure (</a:t>
            </a:r>
            <a:r>
              <a:rPr kumimoji="0" lang="en-US" sz="1800" b="1" i="0" u="none" strike="noStrike" kern="0" cap="none" spc="0" normalizeH="0" baseline="0" noProof="0" dirty="0" err="1">
                <a:ln>
                  <a:noFill/>
                </a:ln>
                <a:solidFill>
                  <a:srgbClr val="70AD47">
                    <a:lumMod val="75000"/>
                  </a:srgbClr>
                </a:solidFill>
                <a:effectLst/>
                <a:uLnTx/>
                <a:uFillTx/>
                <a:latin typeface="Calibri" panose="020F0502020204030204"/>
              </a:rPr>
              <a:t>P</a:t>
            </a:r>
            <a:r>
              <a:rPr kumimoji="0" lang="en-US" sz="1800" b="1" i="0" u="none" strike="noStrike" kern="0" cap="none" spc="0" normalizeH="0" baseline="-25000" noProof="0" dirty="0" err="1">
                <a:ln>
                  <a:noFill/>
                </a:ln>
                <a:solidFill>
                  <a:srgbClr val="70AD47">
                    <a:lumMod val="75000"/>
                  </a:srgbClr>
                </a:solidFill>
                <a:effectLst/>
                <a:uLnTx/>
                <a:uFillTx/>
                <a:latin typeface="Calibri" panose="020F0502020204030204"/>
              </a:rPr>
              <a:t>v</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28" name="TextBox 27">
            <a:extLst>
              <a:ext uri="{FF2B5EF4-FFF2-40B4-BE49-F238E27FC236}">
                <a16:creationId xmlns:a16="http://schemas.microsoft.com/office/drawing/2014/main" id="{B8A0A6DF-3BC7-4167-AAF8-EF076009B785}"/>
              </a:ext>
            </a:extLst>
          </p:cNvPr>
          <p:cNvSpPr txBox="1"/>
          <p:nvPr/>
        </p:nvSpPr>
        <p:spPr>
          <a:xfrm>
            <a:off x="10168856" y="2419624"/>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Autoclave Pressure (P</a:t>
            </a:r>
            <a:r>
              <a:rPr kumimoji="0" lang="en-US" sz="1800" b="1" i="0" u="none" strike="noStrike" kern="0" cap="none" spc="0" normalizeH="0" baseline="-25000" noProof="0" dirty="0">
                <a:ln>
                  <a:noFill/>
                </a:ln>
                <a:solidFill>
                  <a:srgbClr val="70AD47">
                    <a:lumMod val="75000"/>
                  </a:srgbClr>
                </a:solidFill>
                <a:effectLst/>
                <a:uLnTx/>
                <a:uFillTx/>
                <a:latin typeface="Calibri" panose="020F0502020204030204"/>
              </a:rPr>
              <a:t>a</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29" name="TextBox 28">
            <a:extLst>
              <a:ext uri="{FF2B5EF4-FFF2-40B4-BE49-F238E27FC236}">
                <a16:creationId xmlns:a16="http://schemas.microsoft.com/office/drawing/2014/main" id="{BDB53B66-B745-48EF-86BC-5C94CBEE9032}"/>
              </a:ext>
            </a:extLst>
          </p:cNvPr>
          <p:cNvSpPr txBox="1"/>
          <p:nvPr/>
        </p:nvSpPr>
        <p:spPr>
          <a:xfrm>
            <a:off x="8071784" y="1099759"/>
            <a:ext cx="1879134"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Calibri" panose="020F0502020204030204"/>
              </a:rPr>
              <a:t>Co-curing Process</a:t>
            </a:r>
          </a:p>
        </p:txBody>
      </p:sp>
      <p:cxnSp>
        <p:nvCxnSpPr>
          <p:cNvPr id="30" name="Connector: Elbow 29">
            <a:extLst>
              <a:ext uri="{FF2B5EF4-FFF2-40B4-BE49-F238E27FC236}">
                <a16:creationId xmlns:a16="http://schemas.microsoft.com/office/drawing/2014/main" id="{7C7741DB-B17E-44FE-88E1-852ACE53106A}"/>
              </a:ext>
            </a:extLst>
          </p:cNvPr>
          <p:cNvCxnSpPr>
            <a:cxnSpLocks/>
            <a:stCxn id="29" idx="2"/>
            <a:endCxn id="26" idx="0"/>
          </p:cNvCxnSpPr>
          <p:nvPr/>
        </p:nvCxnSpPr>
        <p:spPr>
          <a:xfrm rot="5400000">
            <a:off x="7724149" y="1132420"/>
            <a:ext cx="488867" cy="2085539"/>
          </a:xfrm>
          <a:prstGeom prst="bentConnector3">
            <a:avLst/>
          </a:prstGeom>
          <a:noFill/>
          <a:ln w="6350" cap="flat" cmpd="sng" algn="ctr">
            <a:solidFill>
              <a:srgbClr val="C00000"/>
            </a:solidFill>
            <a:prstDash val="solid"/>
            <a:miter lim="800000"/>
            <a:tailEnd type="triangle"/>
          </a:ln>
          <a:effectLst/>
        </p:spPr>
      </p:cxnSp>
      <p:cxnSp>
        <p:nvCxnSpPr>
          <p:cNvPr id="31" name="Connector: Elbow 30">
            <a:extLst>
              <a:ext uri="{FF2B5EF4-FFF2-40B4-BE49-F238E27FC236}">
                <a16:creationId xmlns:a16="http://schemas.microsoft.com/office/drawing/2014/main" id="{72B3DC49-6908-4CCB-BA6D-ABBB2353C4B0}"/>
              </a:ext>
            </a:extLst>
          </p:cNvPr>
          <p:cNvCxnSpPr>
            <a:cxnSpLocks/>
            <a:stCxn id="29" idx="2"/>
            <a:endCxn id="28" idx="0"/>
          </p:cNvCxnSpPr>
          <p:nvPr/>
        </p:nvCxnSpPr>
        <p:spPr>
          <a:xfrm rot="16200000" flipH="1">
            <a:off x="9815103" y="1127003"/>
            <a:ext cx="488868" cy="2096373"/>
          </a:xfrm>
          <a:prstGeom prst="bentConnector3">
            <a:avLst/>
          </a:prstGeom>
          <a:noFill/>
          <a:ln w="6350" cap="flat" cmpd="sng" algn="ctr">
            <a:solidFill>
              <a:srgbClr val="C00000"/>
            </a:solidFill>
            <a:prstDash val="solid"/>
            <a:miter lim="800000"/>
            <a:tailEnd type="triangle"/>
          </a:ln>
          <a:effectLst/>
        </p:spPr>
      </p:cxnSp>
      <p:cxnSp>
        <p:nvCxnSpPr>
          <p:cNvPr id="32" name="Straight Arrow Connector 31">
            <a:extLst>
              <a:ext uri="{FF2B5EF4-FFF2-40B4-BE49-F238E27FC236}">
                <a16:creationId xmlns:a16="http://schemas.microsoft.com/office/drawing/2014/main" id="{60D45AC5-9FE5-48FB-81BB-FFAC00CAC0C6}"/>
              </a:ext>
            </a:extLst>
          </p:cNvPr>
          <p:cNvCxnSpPr>
            <a:cxnSpLocks/>
            <a:stCxn id="29" idx="2"/>
            <a:endCxn id="27" idx="0"/>
          </p:cNvCxnSpPr>
          <p:nvPr/>
        </p:nvCxnSpPr>
        <p:spPr>
          <a:xfrm flipH="1">
            <a:off x="9010127" y="1930756"/>
            <a:ext cx="1224" cy="488867"/>
          </a:xfrm>
          <a:prstGeom prst="straightConnector1">
            <a:avLst/>
          </a:prstGeom>
          <a:noFill/>
          <a:ln w="6350" cap="flat" cmpd="sng" algn="ctr">
            <a:solidFill>
              <a:srgbClr val="C00000"/>
            </a:solidFill>
            <a:prstDash val="solid"/>
            <a:miter lim="800000"/>
            <a:tailEnd type="triangle"/>
          </a:ln>
          <a:effectLst/>
        </p:spPr>
      </p:cxnSp>
      <p:sp>
        <p:nvSpPr>
          <p:cNvPr id="33" name="Title 2">
            <a:extLst>
              <a:ext uri="{FF2B5EF4-FFF2-40B4-BE49-F238E27FC236}">
                <a16:creationId xmlns:a16="http://schemas.microsoft.com/office/drawing/2014/main" id="{3C488C80-A97B-485F-8FDA-61BC4357C9FF}"/>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FACE-SHEET CONSOLIDATION</a:t>
            </a:r>
            <a:endParaRPr lang="en-US" b="1" dirty="0">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C4DB0600-9ABC-40FA-87A3-DE78FFA6CAB4}"/>
              </a:ext>
            </a:extLst>
          </p:cNvPr>
          <p:cNvGrpSpPr/>
          <p:nvPr/>
        </p:nvGrpSpPr>
        <p:grpSpPr>
          <a:xfrm>
            <a:off x="7130642" y="3951215"/>
            <a:ext cx="4127648" cy="2266425"/>
            <a:chOff x="2590457" y="1016719"/>
            <a:chExt cx="5228348" cy="2793281"/>
          </a:xfrm>
        </p:grpSpPr>
        <p:sp>
          <p:nvSpPr>
            <p:cNvPr id="35" name="Block Arc 34">
              <a:extLst>
                <a:ext uri="{FF2B5EF4-FFF2-40B4-BE49-F238E27FC236}">
                  <a16:creationId xmlns:a16="http://schemas.microsoft.com/office/drawing/2014/main" id="{1D9A0FF0-8781-4F5B-9871-A1DCE910BFBA}"/>
                </a:ext>
              </a:extLst>
            </p:cNvPr>
            <p:cNvSpPr/>
            <p:nvPr/>
          </p:nvSpPr>
          <p:spPr>
            <a:xfrm rot="10800000">
              <a:off x="3810000" y="1911349"/>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6" name="Block Arc 35">
              <a:extLst>
                <a:ext uri="{FF2B5EF4-FFF2-40B4-BE49-F238E27FC236}">
                  <a16:creationId xmlns:a16="http://schemas.microsoft.com/office/drawing/2014/main" id="{6C7088F2-0B00-4AAA-9321-95893972F4D8}"/>
                </a:ext>
              </a:extLst>
            </p:cNvPr>
            <p:cNvSpPr/>
            <p:nvPr/>
          </p:nvSpPr>
          <p:spPr>
            <a:xfrm rot="10800000">
              <a:off x="3810000" y="1905000"/>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7" name="Block Arc 36">
              <a:extLst>
                <a:ext uri="{FF2B5EF4-FFF2-40B4-BE49-F238E27FC236}">
                  <a16:creationId xmlns:a16="http://schemas.microsoft.com/office/drawing/2014/main" id="{ECA2AE27-E092-46AB-AA33-61568B7DE7B9}"/>
                </a:ext>
              </a:extLst>
            </p:cNvPr>
            <p:cNvSpPr/>
            <p:nvPr/>
          </p:nvSpPr>
          <p:spPr>
            <a:xfrm rot="10800000">
              <a:off x="3810000" y="1789771"/>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8" name="Block Arc 37">
              <a:extLst>
                <a:ext uri="{FF2B5EF4-FFF2-40B4-BE49-F238E27FC236}">
                  <a16:creationId xmlns:a16="http://schemas.microsoft.com/office/drawing/2014/main" id="{9A943F79-F67C-4517-ADA2-B8D0551BFB1F}"/>
                </a:ext>
              </a:extLst>
            </p:cNvPr>
            <p:cNvSpPr/>
            <p:nvPr/>
          </p:nvSpPr>
          <p:spPr>
            <a:xfrm rot="10800000">
              <a:off x="3810000" y="1828800"/>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9" name="Block Arc 38">
              <a:extLst>
                <a:ext uri="{FF2B5EF4-FFF2-40B4-BE49-F238E27FC236}">
                  <a16:creationId xmlns:a16="http://schemas.microsoft.com/office/drawing/2014/main" id="{BE6BDE79-E976-457A-985D-8D21B07A4486}"/>
                </a:ext>
              </a:extLst>
            </p:cNvPr>
            <p:cNvSpPr/>
            <p:nvPr/>
          </p:nvSpPr>
          <p:spPr>
            <a:xfrm rot="10800000">
              <a:off x="3817620" y="2039162"/>
              <a:ext cx="2407920" cy="280864"/>
            </a:xfrm>
            <a:prstGeom prst="blockArc">
              <a:avLst>
                <a:gd name="adj1" fmla="val 10782206"/>
                <a:gd name="adj2" fmla="val 0"/>
                <a:gd name="adj3" fmla="val 25000"/>
              </a:avLst>
            </a:prstGeom>
            <a:solidFill>
              <a:srgbClr val="FFC000">
                <a:lumMod val="50000"/>
              </a:srgbClr>
            </a:solidFill>
            <a:ln w="1905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BA327FBF-DC3D-4C57-9113-8E33AB6C089E}"/>
                </a:ext>
              </a:extLst>
            </p:cNvPr>
            <p:cNvSpPr/>
            <p:nvPr/>
          </p:nvSpPr>
          <p:spPr>
            <a:xfrm>
              <a:off x="3810000" y="1981200"/>
              <a:ext cx="45719" cy="1828800"/>
            </a:xfrm>
            <a:prstGeom prst="rect">
              <a:avLst/>
            </a:prstGeom>
            <a:solidFill>
              <a:srgbClr val="7F7F7F"/>
            </a:soli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5058D32E-3C8D-421E-B0DC-90334501A80B}"/>
                </a:ext>
              </a:extLst>
            </p:cNvPr>
            <p:cNvSpPr/>
            <p:nvPr/>
          </p:nvSpPr>
          <p:spPr>
            <a:xfrm>
              <a:off x="6172200" y="1981200"/>
              <a:ext cx="45719" cy="1828800"/>
            </a:xfrm>
            <a:prstGeom prst="rect">
              <a:avLst/>
            </a:prstGeom>
            <a:solidFill>
              <a:sysClr val="window" lastClr="FFFFFF">
                <a:lumMod val="50000"/>
              </a:sysClr>
            </a:soli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2" name="Straight Arrow Connector 41">
              <a:extLst>
                <a:ext uri="{FF2B5EF4-FFF2-40B4-BE49-F238E27FC236}">
                  <a16:creationId xmlns:a16="http://schemas.microsoft.com/office/drawing/2014/main" id="{36F9910D-ACED-42FD-947A-040D5729A150}"/>
                </a:ext>
              </a:extLst>
            </p:cNvPr>
            <p:cNvCxnSpPr/>
            <p:nvPr/>
          </p:nvCxnSpPr>
          <p:spPr>
            <a:xfrm>
              <a:off x="3962820" y="1333430"/>
              <a:ext cx="0" cy="450377"/>
            </a:xfrm>
            <a:prstGeom prst="straightConnector1">
              <a:avLst/>
            </a:prstGeom>
            <a:noFill/>
            <a:ln w="19050" cap="flat" cmpd="sng" algn="ctr">
              <a:solidFill>
                <a:srgbClr val="C00000"/>
              </a:solidFill>
              <a:prstDash val="solid"/>
              <a:miter lim="800000"/>
              <a:tailEnd type="triangle"/>
            </a:ln>
            <a:effectLst/>
          </p:spPr>
        </p:cxnSp>
        <p:cxnSp>
          <p:nvCxnSpPr>
            <p:cNvPr id="43" name="Straight Arrow Connector 42">
              <a:extLst>
                <a:ext uri="{FF2B5EF4-FFF2-40B4-BE49-F238E27FC236}">
                  <a16:creationId xmlns:a16="http://schemas.microsoft.com/office/drawing/2014/main" id="{0C236D8E-CF07-4604-A8BB-BD8A87FF599D}"/>
                </a:ext>
              </a:extLst>
            </p:cNvPr>
            <p:cNvCxnSpPr/>
            <p:nvPr/>
          </p:nvCxnSpPr>
          <p:spPr>
            <a:xfrm>
              <a:off x="4115220" y="1361295"/>
              <a:ext cx="0" cy="450377"/>
            </a:xfrm>
            <a:prstGeom prst="straightConnector1">
              <a:avLst/>
            </a:prstGeom>
            <a:noFill/>
            <a:ln w="19050" cap="flat" cmpd="sng" algn="ctr">
              <a:solidFill>
                <a:srgbClr val="C00000"/>
              </a:solidFill>
              <a:prstDash val="solid"/>
              <a:miter lim="800000"/>
              <a:tailEnd type="triangle"/>
            </a:ln>
            <a:effectLst/>
          </p:spPr>
        </p:cxnSp>
        <p:cxnSp>
          <p:nvCxnSpPr>
            <p:cNvPr id="44" name="Straight Arrow Connector 43">
              <a:extLst>
                <a:ext uri="{FF2B5EF4-FFF2-40B4-BE49-F238E27FC236}">
                  <a16:creationId xmlns:a16="http://schemas.microsoft.com/office/drawing/2014/main" id="{521D2739-E78C-46FC-8438-B978F8EE9AAF}"/>
                </a:ext>
              </a:extLst>
            </p:cNvPr>
            <p:cNvCxnSpPr/>
            <p:nvPr/>
          </p:nvCxnSpPr>
          <p:spPr>
            <a:xfrm>
              <a:off x="4267620" y="1383753"/>
              <a:ext cx="0" cy="450377"/>
            </a:xfrm>
            <a:prstGeom prst="straightConnector1">
              <a:avLst/>
            </a:prstGeom>
            <a:noFill/>
            <a:ln w="19050" cap="flat" cmpd="sng" algn="ctr">
              <a:solidFill>
                <a:srgbClr val="C00000"/>
              </a:solidFill>
              <a:prstDash val="solid"/>
              <a:miter lim="800000"/>
              <a:tailEnd type="triangle"/>
            </a:ln>
            <a:effectLst/>
          </p:spPr>
        </p:cxnSp>
        <p:cxnSp>
          <p:nvCxnSpPr>
            <p:cNvPr id="45" name="Straight Arrow Connector 44">
              <a:extLst>
                <a:ext uri="{FF2B5EF4-FFF2-40B4-BE49-F238E27FC236}">
                  <a16:creationId xmlns:a16="http://schemas.microsoft.com/office/drawing/2014/main" id="{E71D96C8-7A90-4243-9ECC-694A33792A36}"/>
                </a:ext>
              </a:extLst>
            </p:cNvPr>
            <p:cNvCxnSpPr/>
            <p:nvPr/>
          </p:nvCxnSpPr>
          <p:spPr>
            <a:xfrm>
              <a:off x="4420020" y="1393514"/>
              <a:ext cx="0" cy="450377"/>
            </a:xfrm>
            <a:prstGeom prst="straightConnector1">
              <a:avLst/>
            </a:prstGeom>
            <a:noFill/>
            <a:ln w="19050" cap="flat" cmpd="sng" algn="ctr">
              <a:solidFill>
                <a:srgbClr val="C00000"/>
              </a:solidFill>
              <a:prstDash val="solid"/>
              <a:miter lim="800000"/>
              <a:tailEnd type="triangle"/>
            </a:ln>
            <a:effectLst/>
          </p:spPr>
        </p:cxnSp>
        <p:cxnSp>
          <p:nvCxnSpPr>
            <p:cNvPr id="46" name="Straight Arrow Connector 45">
              <a:extLst>
                <a:ext uri="{FF2B5EF4-FFF2-40B4-BE49-F238E27FC236}">
                  <a16:creationId xmlns:a16="http://schemas.microsoft.com/office/drawing/2014/main" id="{123674E8-D661-45AA-A29F-BC327753ABF1}"/>
                </a:ext>
              </a:extLst>
            </p:cNvPr>
            <p:cNvCxnSpPr/>
            <p:nvPr/>
          </p:nvCxnSpPr>
          <p:spPr>
            <a:xfrm>
              <a:off x="4572420" y="1403277"/>
              <a:ext cx="0" cy="450377"/>
            </a:xfrm>
            <a:prstGeom prst="straightConnector1">
              <a:avLst/>
            </a:prstGeom>
            <a:noFill/>
            <a:ln w="19050" cap="flat" cmpd="sng" algn="ctr">
              <a:solidFill>
                <a:srgbClr val="C00000"/>
              </a:solidFill>
              <a:prstDash val="solid"/>
              <a:miter lim="800000"/>
              <a:tailEnd type="triangle"/>
            </a:ln>
            <a:effectLst/>
          </p:spPr>
        </p:cxnSp>
        <p:cxnSp>
          <p:nvCxnSpPr>
            <p:cNvPr id="47" name="Straight Arrow Connector 46">
              <a:extLst>
                <a:ext uri="{FF2B5EF4-FFF2-40B4-BE49-F238E27FC236}">
                  <a16:creationId xmlns:a16="http://schemas.microsoft.com/office/drawing/2014/main" id="{2A93A4C7-4C45-4293-AE12-3D33FF92BA20}"/>
                </a:ext>
              </a:extLst>
            </p:cNvPr>
            <p:cNvCxnSpPr/>
            <p:nvPr/>
          </p:nvCxnSpPr>
          <p:spPr>
            <a:xfrm>
              <a:off x="4724820" y="1416453"/>
              <a:ext cx="0" cy="450377"/>
            </a:xfrm>
            <a:prstGeom prst="straightConnector1">
              <a:avLst/>
            </a:prstGeom>
            <a:noFill/>
            <a:ln w="19050" cap="flat" cmpd="sng" algn="ctr">
              <a:solidFill>
                <a:srgbClr val="C00000"/>
              </a:solidFill>
              <a:prstDash val="solid"/>
              <a:miter lim="800000"/>
              <a:tailEnd type="triangle"/>
            </a:ln>
            <a:effectLst/>
          </p:spPr>
        </p:cxnSp>
        <p:cxnSp>
          <p:nvCxnSpPr>
            <p:cNvPr id="48" name="Straight Arrow Connector 47">
              <a:extLst>
                <a:ext uri="{FF2B5EF4-FFF2-40B4-BE49-F238E27FC236}">
                  <a16:creationId xmlns:a16="http://schemas.microsoft.com/office/drawing/2014/main" id="{314F9552-9FAD-4020-9536-198DEE721683}"/>
                </a:ext>
              </a:extLst>
            </p:cNvPr>
            <p:cNvCxnSpPr/>
            <p:nvPr/>
          </p:nvCxnSpPr>
          <p:spPr>
            <a:xfrm>
              <a:off x="4877220" y="1416453"/>
              <a:ext cx="0" cy="450377"/>
            </a:xfrm>
            <a:prstGeom prst="straightConnector1">
              <a:avLst/>
            </a:prstGeom>
            <a:noFill/>
            <a:ln w="19050" cap="flat" cmpd="sng" algn="ctr">
              <a:solidFill>
                <a:srgbClr val="C00000"/>
              </a:solidFill>
              <a:prstDash val="solid"/>
              <a:miter lim="800000"/>
              <a:tailEnd type="triangle"/>
            </a:ln>
            <a:effectLst/>
          </p:spPr>
        </p:cxnSp>
        <p:cxnSp>
          <p:nvCxnSpPr>
            <p:cNvPr id="49" name="Straight Arrow Connector 48">
              <a:extLst>
                <a:ext uri="{FF2B5EF4-FFF2-40B4-BE49-F238E27FC236}">
                  <a16:creationId xmlns:a16="http://schemas.microsoft.com/office/drawing/2014/main" id="{3572190C-02E2-4EC9-A07C-99EC40B8CD1A}"/>
                </a:ext>
              </a:extLst>
            </p:cNvPr>
            <p:cNvCxnSpPr/>
            <p:nvPr/>
          </p:nvCxnSpPr>
          <p:spPr>
            <a:xfrm>
              <a:off x="5014379" y="1422588"/>
              <a:ext cx="0" cy="450377"/>
            </a:xfrm>
            <a:prstGeom prst="straightConnector1">
              <a:avLst/>
            </a:prstGeom>
            <a:noFill/>
            <a:ln w="19050" cap="flat" cmpd="sng" algn="ctr">
              <a:solidFill>
                <a:srgbClr val="C00000"/>
              </a:solidFill>
              <a:prstDash val="solid"/>
              <a:miter lim="800000"/>
              <a:tailEnd type="triangle"/>
            </a:ln>
            <a:effectLst/>
          </p:spPr>
        </p:cxnSp>
        <p:cxnSp>
          <p:nvCxnSpPr>
            <p:cNvPr id="50" name="Straight Arrow Connector 49">
              <a:extLst>
                <a:ext uri="{FF2B5EF4-FFF2-40B4-BE49-F238E27FC236}">
                  <a16:creationId xmlns:a16="http://schemas.microsoft.com/office/drawing/2014/main" id="{631EAA70-CCF8-4582-98DC-5ABD078EF0C8}"/>
                </a:ext>
              </a:extLst>
            </p:cNvPr>
            <p:cNvCxnSpPr/>
            <p:nvPr/>
          </p:nvCxnSpPr>
          <p:spPr>
            <a:xfrm>
              <a:off x="5182020" y="1415032"/>
              <a:ext cx="0" cy="450377"/>
            </a:xfrm>
            <a:prstGeom prst="straightConnector1">
              <a:avLst/>
            </a:prstGeom>
            <a:noFill/>
            <a:ln w="19050" cap="flat" cmpd="sng" algn="ctr">
              <a:solidFill>
                <a:srgbClr val="C00000"/>
              </a:solidFill>
              <a:prstDash val="solid"/>
              <a:miter lim="800000"/>
              <a:tailEnd type="triangle"/>
            </a:ln>
            <a:effectLst/>
          </p:spPr>
        </p:cxnSp>
        <p:cxnSp>
          <p:nvCxnSpPr>
            <p:cNvPr id="51" name="Straight Arrow Connector 50">
              <a:extLst>
                <a:ext uri="{FF2B5EF4-FFF2-40B4-BE49-F238E27FC236}">
                  <a16:creationId xmlns:a16="http://schemas.microsoft.com/office/drawing/2014/main" id="{A2483527-5121-49F8-B12E-B46B3B330C72}"/>
                </a:ext>
              </a:extLst>
            </p:cNvPr>
            <p:cNvCxnSpPr/>
            <p:nvPr/>
          </p:nvCxnSpPr>
          <p:spPr>
            <a:xfrm>
              <a:off x="5334420" y="1415031"/>
              <a:ext cx="0" cy="450377"/>
            </a:xfrm>
            <a:prstGeom prst="straightConnector1">
              <a:avLst/>
            </a:prstGeom>
            <a:noFill/>
            <a:ln w="19050" cap="flat" cmpd="sng" algn="ctr">
              <a:solidFill>
                <a:srgbClr val="C00000"/>
              </a:solidFill>
              <a:prstDash val="solid"/>
              <a:miter lim="800000"/>
              <a:tailEnd type="triangle"/>
            </a:ln>
            <a:effectLst/>
          </p:spPr>
        </p:cxnSp>
        <p:cxnSp>
          <p:nvCxnSpPr>
            <p:cNvPr id="52" name="Straight Arrow Connector 51">
              <a:extLst>
                <a:ext uri="{FF2B5EF4-FFF2-40B4-BE49-F238E27FC236}">
                  <a16:creationId xmlns:a16="http://schemas.microsoft.com/office/drawing/2014/main" id="{78929F48-5535-4D2C-9274-26D9E3A535B4}"/>
                </a:ext>
              </a:extLst>
            </p:cNvPr>
            <p:cNvCxnSpPr/>
            <p:nvPr/>
          </p:nvCxnSpPr>
          <p:spPr>
            <a:xfrm>
              <a:off x="5486820" y="1403277"/>
              <a:ext cx="0" cy="450377"/>
            </a:xfrm>
            <a:prstGeom prst="straightConnector1">
              <a:avLst/>
            </a:prstGeom>
            <a:noFill/>
            <a:ln w="19050" cap="flat" cmpd="sng" algn="ctr">
              <a:solidFill>
                <a:srgbClr val="C00000"/>
              </a:solidFill>
              <a:prstDash val="solid"/>
              <a:miter lim="800000"/>
              <a:tailEnd type="triangle"/>
            </a:ln>
            <a:effectLst/>
          </p:spPr>
        </p:cxnSp>
        <p:cxnSp>
          <p:nvCxnSpPr>
            <p:cNvPr id="53" name="Straight Arrow Connector 52">
              <a:extLst>
                <a:ext uri="{FF2B5EF4-FFF2-40B4-BE49-F238E27FC236}">
                  <a16:creationId xmlns:a16="http://schemas.microsoft.com/office/drawing/2014/main" id="{54104046-4910-4919-95EF-4AEF625593A4}"/>
                </a:ext>
              </a:extLst>
            </p:cNvPr>
            <p:cNvCxnSpPr/>
            <p:nvPr/>
          </p:nvCxnSpPr>
          <p:spPr>
            <a:xfrm>
              <a:off x="5639220" y="1393514"/>
              <a:ext cx="0" cy="450377"/>
            </a:xfrm>
            <a:prstGeom prst="straightConnector1">
              <a:avLst/>
            </a:prstGeom>
            <a:noFill/>
            <a:ln w="19050" cap="flat" cmpd="sng" algn="ctr">
              <a:solidFill>
                <a:srgbClr val="C00000"/>
              </a:solidFill>
              <a:prstDash val="solid"/>
              <a:miter lim="800000"/>
              <a:tailEnd type="triangle"/>
            </a:ln>
            <a:effectLst/>
          </p:spPr>
        </p:cxnSp>
        <p:cxnSp>
          <p:nvCxnSpPr>
            <p:cNvPr id="54" name="Straight Arrow Connector 53">
              <a:extLst>
                <a:ext uri="{FF2B5EF4-FFF2-40B4-BE49-F238E27FC236}">
                  <a16:creationId xmlns:a16="http://schemas.microsoft.com/office/drawing/2014/main" id="{4AC17DC2-4C0B-40C8-BFDE-2C9B922769AC}"/>
                </a:ext>
              </a:extLst>
            </p:cNvPr>
            <p:cNvCxnSpPr/>
            <p:nvPr/>
          </p:nvCxnSpPr>
          <p:spPr>
            <a:xfrm>
              <a:off x="5791620" y="1376456"/>
              <a:ext cx="0" cy="450377"/>
            </a:xfrm>
            <a:prstGeom prst="straightConnector1">
              <a:avLst/>
            </a:prstGeom>
            <a:noFill/>
            <a:ln w="19050" cap="flat" cmpd="sng" algn="ctr">
              <a:solidFill>
                <a:srgbClr val="C00000"/>
              </a:solidFill>
              <a:prstDash val="solid"/>
              <a:miter lim="800000"/>
              <a:tailEnd type="triangle"/>
            </a:ln>
            <a:effectLst/>
          </p:spPr>
        </p:cxnSp>
        <p:cxnSp>
          <p:nvCxnSpPr>
            <p:cNvPr id="55" name="Straight Arrow Connector 54">
              <a:extLst>
                <a:ext uri="{FF2B5EF4-FFF2-40B4-BE49-F238E27FC236}">
                  <a16:creationId xmlns:a16="http://schemas.microsoft.com/office/drawing/2014/main" id="{AA421B94-996F-40FB-AEAB-D29239F3CEAD}"/>
                </a:ext>
              </a:extLst>
            </p:cNvPr>
            <p:cNvCxnSpPr/>
            <p:nvPr/>
          </p:nvCxnSpPr>
          <p:spPr>
            <a:xfrm>
              <a:off x="5944020" y="1361294"/>
              <a:ext cx="0" cy="450377"/>
            </a:xfrm>
            <a:prstGeom prst="straightConnector1">
              <a:avLst/>
            </a:prstGeom>
            <a:noFill/>
            <a:ln w="19050" cap="flat" cmpd="sng" algn="ctr">
              <a:solidFill>
                <a:srgbClr val="C00000"/>
              </a:solidFill>
              <a:prstDash val="solid"/>
              <a:miter lim="800000"/>
              <a:tailEnd type="triangle"/>
            </a:ln>
            <a:effectLst/>
          </p:spPr>
        </p:cxnSp>
        <p:cxnSp>
          <p:nvCxnSpPr>
            <p:cNvPr id="56" name="Straight Arrow Connector 55">
              <a:extLst>
                <a:ext uri="{FF2B5EF4-FFF2-40B4-BE49-F238E27FC236}">
                  <a16:creationId xmlns:a16="http://schemas.microsoft.com/office/drawing/2014/main" id="{372C5FD0-5863-4D6D-B8CA-91FF49EE1C0A}"/>
                </a:ext>
              </a:extLst>
            </p:cNvPr>
            <p:cNvCxnSpPr/>
            <p:nvPr/>
          </p:nvCxnSpPr>
          <p:spPr>
            <a:xfrm>
              <a:off x="6096420" y="1333430"/>
              <a:ext cx="0" cy="450377"/>
            </a:xfrm>
            <a:prstGeom prst="straightConnector1">
              <a:avLst/>
            </a:prstGeom>
            <a:noFill/>
            <a:ln w="19050" cap="flat" cmpd="sng" algn="ctr">
              <a:solidFill>
                <a:srgbClr val="C00000"/>
              </a:solidFill>
              <a:prstDash val="solid"/>
              <a:miter lim="800000"/>
              <a:tailEnd type="triangle"/>
            </a:ln>
            <a:effectLst/>
          </p:spPr>
        </p:cxnSp>
        <p:sp>
          <p:nvSpPr>
            <p:cNvPr id="57" name="Arc 56">
              <a:extLst>
                <a:ext uri="{FF2B5EF4-FFF2-40B4-BE49-F238E27FC236}">
                  <a16:creationId xmlns:a16="http://schemas.microsoft.com/office/drawing/2014/main" id="{88A35BEF-742D-4CE0-929F-F4D9FEFBDADE}"/>
                </a:ext>
              </a:extLst>
            </p:cNvPr>
            <p:cNvSpPr/>
            <p:nvPr/>
          </p:nvSpPr>
          <p:spPr>
            <a:xfrm rot="10800000">
              <a:off x="3801635" y="1516726"/>
              <a:ext cx="2438401" cy="381001"/>
            </a:xfrm>
            <a:prstGeom prst="arc">
              <a:avLst/>
            </a:prstGeom>
            <a:noFill/>
            <a:ln w="38100" cap="flat" cmpd="sng" algn="ctr">
              <a:solidFill>
                <a:srgbClr val="5B9BD5">
                  <a:lumMod val="50000"/>
                </a:srgbClr>
              </a:solidFill>
              <a:prstDash val="solid"/>
              <a:miter lim="800000"/>
              <a:tailEnd type="non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8" name="Arc 57">
              <a:extLst>
                <a:ext uri="{FF2B5EF4-FFF2-40B4-BE49-F238E27FC236}">
                  <a16:creationId xmlns:a16="http://schemas.microsoft.com/office/drawing/2014/main" id="{91979330-4E29-4A0D-85C2-395592657D77}"/>
                </a:ext>
              </a:extLst>
            </p:cNvPr>
            <p:cNvSpPr/>
            <p:nvPr/>
          </p:nvSpPr>
          <p:spPr>
            <a:xfrm rot="10800000" flipH="1">
              <a:off x="3801887" y="1517767"/>
              <a:ext cx="2438401" cy="381001"/>
            </a:xfrm>
            <a:prstGeom prst="arc">
              <a:avLst/>
            </a:prstGeom>
            <a:noFill/>
            <a:ln w="38100" cap="flat" cmpd="sng" algn="ctr">
              <a:solidFill>
                <a:srgbClr val="5B9BD5">
                  <a:lumMod val="50000"/>
                </a:srgbClr>
              </a:solidFill>
              <a:prstDash val="solid"/>
              <a:miter lim="800000"/>
              <a:tailEnd type="non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59" name="Straight Arrow Connector 58">
              <a:extLst>
                <a:ext uri="{FF2B5EF4-FFF2-40B4-BE49-F238E27FC236}">
                  <a16:creationId xmlns:a16="http://schemas.microsoft.com/office/drawing/2014/main" id="{623A3119-DCD3-43BE-88BC-D1C32F7B245F}"/>
                </a:ext>
              </a:extLst>
            </p:cNvPr>
            <p:cNvCxnSpPr>
              <a:cxnSpLocks/>
            </p:cNvCxnSpPr>
            <p:nvPr/>
          </p:nvCxnSpPr>
          <p:spPr>
            <a:xfrm flipV="1">
              <a:off x="5733486" y="1881522"/>
              <a:ext cx="548339" cy="89869"/>
            </a:xfrm>
            <a:prstGeom prst="straightConnector1">
              <a:avLst/>
            </a:prstGeom>
            <a:noFill/>
            <a:ln w="19050" cap="flat" cmpd="sng" algn="ctr">
              <a:solidFill>
                <a:srgbClr val="5B9BD5">
                  <a:lumMod val="50000"/>
                </a:srgbClr>
              </a:solidFill>
              <a:prstDash val="solid"/>
              <a:miter lim="800000"/>
              <a:tailEnd type="triangle"/>
            </a:ln>
            <a:effectLst/>
          </p:spPr>
        </p:cxnSp>
        <p:cxnSp>
          <p:nvCxnSpPr>
            <p:cNvPr id="60" name="Straight Arrow Connector 59">
              <a:extLst>
                <a:ext uri="{FF2B5EF4-FFF2-40B4-BE49-F238E27FC236}">
                  <a16:creationId xmlns:a16="http://schemas.microsoft.com/office/drawing/2014/main" id="{0082ADC6-969B-4287-A893-07B38D3B99FA}"/>
                </a:ext>
              </a:extLst>
            </p:cNvPr>
            <p:cNvCxnSpPr>
              <a:cxnSpLocks/>
            </p:cNvCxnSpPr>
            <p:nvPr/>
          </p:nvCxnSpPr>
          <p:spPr>
            <a:xfrm flipH="1" flipV="1">
              <a:off x="3759846" y="1869238"/>
              <a:ext cx="526824" cy="96008"/>
            </a:xfrm>
            <a:prstGeom prst="straightConnector1">
              <a:avLst/>
            </a:prstGeom>
            <a:noFill/>
            <a:ln w="19050" cap="flat" cmpd="sng" algn="ctr">
              <a:solidFill>
                <a:srgbClr val="5B9BD5">
                  <a:lumMod val="50000"/>
                </a:srgbClr>
              </a:solidFill>
              <a:prstDash val="solid"/>
              <a:miter lim="800000"/>
              <a:tailEnd type="triangle"/>
            </a:ln>
            <a:effectLst/>
          </p:spPr>
        </p:cxnSp>
        <p:sp>
          <p:nvSpPr>
            <p:cNvPr id="61" name="TextBox 60">
              <a:extLst>
                <a:ext uri="{FF2B5EF4-FFF2-40B4-BE49-F238E27FC236}">
                  <a16:creationId xmlns:a16="http://schemas.microsoft.com/office/drawing/2014/main" id="{77AA94FB-6000-41D0-B512-63D43C9CE344}"/>
                </a:ext>
              </a:extLst>
            </p:cNvPr>
            <p:cNvSpPr txBox="1"/>
            <p:nvPr/>
          </p:nvSpPr>
          <p:spPr>
            <a:xfrm>
              <a:off x="4664719" y="1016719"/>
              <a:ext cx="5774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Calibri" panose="020F0502020204030204"/>
                </a:rPr>
                <a:t>(P</a:t>
              </a:r>
              <a:r>
                <a:rPr kumimoji="0" lang="en-US" sz="1800" b="1" i="0" u="none" strike="noStrike" kern="0" cap="none" spc="0" normalizeH="0" baseline="-25000" noProof="0" dirty="0">
                  <a:ln>
                    <a:noFill/>
                  </a:ln>
                  <a:solidFill>
                    <a:srgbClr val="C00000"/>
                  </a:solidFill>
                  <a:effectLst/>
                  <a:uLnTx/>
                  <a:uFillTx/>
                  <a:latin typeface="Calibri" panose="020F0502020204030204"/>
                </a:rPr>
                <a:t>a</a:t>
              </a:r>
              <a:r>
                <a:rPr kumimoji="0" lang="en-US" sz="1800" b="1" i="0" u="none" strike="noStrike" kern="0" cap="none" spc="0" normalizeH="0" baseline="0" noProof="0" dirty="0">
                  <a:ln>
                    <a:noFill/>
                  </a:ln>
                  <a:solidFill>
                    <a:srgbClr val="C00000"/>
                  </a:solidFill>
                  <a:effectLst/>
                  <a:uLnTx/>
                  <a:uFillTx/>
                  <a:latin typeface="Calibri" panose="020F0502020204030204"/>
                </a:rPr>
                <a:t>)</a:t>
              </a:r>
            </a:p>
          </p:txBody>
        </p:sp>
        <p:sp>
          <p:nvSpPr>
            <p:cNvPr id="62" name="TextBox 61">
              <a:extLst>
                <a:ext uri="{FF2B5EF4-FFF2-40B4-BE49-F238E27FC236}">
                  <a16:creationId xmlns:a16="http://schemas.microsoft.com/office/drawing/2014/main" id="{40BD09E4-78D4-48C6-9D63-AF56266F6EB6}"/>
                </a:ext>
              </a:extLst>
            </p:cNvPr>
            <p:cNvSpPr txBox="1"/>
            <p:nvPr/>
          </p:nvSpPr>
          <p:spPr>
            <a:xfrm>
              <a:off x="6236960" y="1659225"/>
              <a:ext cx="5774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5B9BD5">
                      <a:lumMod val="50000"/>
                    </a:srgbClr>
                  </a:solidFill>
                  <a:effectLst/>
                  <a:uLnTx/>
                  <a:uFillTx/>
                  <a:latin typeface="Calibri" panose="020F0502020204030204"/>
                </a:rPr>
                <a:t>(</a:t>
              </a:r>
              <a:r>
                <a:rPr kumimoji="0" lang="en-US" sz="1800" b="1" i="0" u="none" strike="noStrike" kern="0" cap="none" spc="0" normalizeH="0" baseline="0" noProof="0" dirty="0" err="1">
                  <a:ln>
                    <a:noFill/>
                  </a:ln>
                  <a:solidFill>
                    <a:srgbClr val="5B9BD5">
                      <a:lumMod val="50000"/>
                    </a:srgbClr>
                  </a:solidFill>
                  <a:effectLst/>
                  <a:uLnTx/>
                  <a:uFillTx/>
                  <a:latin typeface="Calibri" panose="020F0502020204030204"/>
                </a:rPr>
                <a:t>P</a:t>
              </a:r>
              <a:r>
                <a:rPr kumimoji="0" lang="en-US" sz="1800" b="1" i="0" u="none" strike="noStrike" kern="0" cap="none" spc="0" normalizeH="0" baseline="-25000" noProof="0" dirty="0" err="1">
                  <a:ln>
                    <a:noFill/>
                  </a:ln>
                  <a:solidFill>
                    <a:srgbClr val="5B9BD5">
                      <a:lumMod val="50000"/>
                    </a:srgbClr>
                  </a:solidFill>
                  <a:effectLst/>
                  <a:uLnTx/>
                  <a:uFillTx/>
                  <a:latin typeface="Calibri" panose="020F0502020204030204"/>
                </a:rPr>
                <a:t>v</a:t>
              </a:r>
              <a:r>
                <a:rPr kumimoji="0" lang="en-US" sz="1800" b="1" i="0" u="none" strike="noStrike" kern="0" cap="none" spc="0" normalizeH="0" baseline="0" noProof="0" dirty="0">
                  <a:ln>
                    <a:noFill/>
                  </a:ln>
                  <a:solidFill>
                    <a:srgbClr val="5B9BD5">
                      <a:lumMod val="50000"/>
                    </a:srgbClr>
                  </a:solidFill>
                  <a:effectLst/>
                  <a:uLnTx/>
                  <a:uFillTx/>
                  <a:latin typeface="Calibri" panose="020F0502020204030204"/>
                </a:rPr>
                <a:t>)</a:t>
              </a:r>
            </a:p>
          </p:txBody>
        </p:sp>
        <p:sp>
          <p:nvSpPr>
            <p:cNvPr id="63" name="TextBox 62">
              <a:extLst>
                <a:ext uri="{FF2B5EF4-FFF2-40B4-BE49-F238E27FC236}">
                  <a16:creationId xmlns:a16="http://schemas.microsoft.com/office/drawing/2014/main" id="{09D9645F-4961-4613-ACC1-655435499E28}"/>
                </a:ext>
              </a:extLst>
            </p:cNvPr>
            <p:cNvSpPr txBox="1"/>
            <p:nvPr/>
          </p:nvSpPr>
          <p:spPr>
            <a:xfrm>
              <a:off x="6172200" y="2720459"/>
              <a:ext cx="164660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lumMod val="50000"/>
                    </a:prstClr>
                  </a:solidFill>
                  <a:effectLst/>
                  <a:uLnTx/>
                  <a:uFillTx/>
                  <a:latin typeface="Calibri" panose="020F0502020204030204"/>
                </a:rPr>
                <a:t>Core Material</a:t>
              </a:r>
            </a:p>
          </p:txBody>
        </p:sp>
        <p:sp>
          <p:nvSpPr>
            <p:cNvPr id="64" name="TextBox 63">
              <a:extLst>
                <a:ext uri="{FF2B5EF4-FFF2-40B4-BE49-F238E27FC236}">
                  <a16:creationId xmlns:a16="http://schemas.microsoft.com/office/drawing/2014/main" id="{49E0D8B0-96A5-4942-89EB-E607674760B2}"/>
                </a:ext>
              </a:extLst>
            </p:cNvPr>
            <p:cNvSpPr txBox="1"/>
            <p:nvPr/>
          </p:nvSpPr>
          <p:spPr>
            <a:xfrm>
              <a:off x="2590457" y="1887693"/>
              <a:ext cx="95891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Prepreg</a:t>
              </a:r>
              <a:endParaRPr kumimoji="0" lang="en-US" sz="1800" b="1" i="0" u="none" strike="noStrike" kern="0" cap="none" spc="0" normalizeH="0" baseline="0" noProof="0" dirty="0">
                <a:ln>
                  <a:noFill/>
                </a:ln>
                <a:solidFill>
                  <a:prstClr val="black"/>
                </a:solidFill>
                <a:effectLst/>
                <a:uLnTx/>
                <a:uFillTx/>
                <a:latin typeface="Calibri" panose="020F0502020204030204"/>
              </a:endParaRPr>
            </a:p>
          </p:txBody>
        </p:sp>
        <p:sp>
          <p:nvSpPr>
            <p:cNvPr id="65" name="TextBox 64">
              <a:extLst>
                <a:ext uri="{FF2B5EF4-FFF2-40B4-BE49-F238E27FC236}">
                  <a16:creationId xmlns:a16="http://schemas.microsoft.com/office/drawing/2014/main" id="{23C147A2-7A01-412C-8E0A-9FAD800AEEB5}"/>
                </a:ext>
              </a:extLst>
            </p:cNvPr>
            <p:cNvSpPr txBox="1"/>
            <p:nvPr/>
          </p:nvSpPr>
          <p:spPr>
            <a:xfrm>
              <a:off x="6570791" y="2018625"/>
              <a:ext cx="109517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C000">
                      <a:lumMod val="50000"/>
                    </a:srgbClr>
                  </a:solidFill>
                  <a:effectLst/>
                  <a:uLnTx/>
                  <a:uFillTx/>
                  <a:latin typeface="Calibri" panose="020F0502020204030204"/>
                </a:rPr>
                <a:t>Adhesive</a:t>
              </a:r>
              <a:endParaRPr kumimoji="0" lang="en-US" sz="1800" b="1" i="0" u="none" strike="noStrike" kern="0" cap="none" spc="0" normalizeH="0" baseline="0" noProof="0" dirty="0">
                <a:ln>
                  <a:noFill/>
                </a:ln>
                <a:solidFill>
                  <a:srgbClr val="FFC000">
                    <a:lumMod val="50000"/>
                  </a:srgbClr>
                </a:solidFill>
                <a:effectLst/>
                <a:uLnTx/>
                <a:uFillTx/>
                <a:latin typeface="Calibri" panose="020F0502020204030204"/>
              </a:endParaRPr>
            </a:p>
          </p:txBody>
        </p:sp>
        <p:cxnSp>
          <p:nvCxnSpPr>
            <p:cNvPr id="66" name="Straight Arrow Connector 65">
              <a:extLst>
                <a:ext uri="{FF2B5EF4-FFF2-40B4-BE49-F238E27FC236}">
                  <a16:creationId xmlns:a16="http://schemas.microsoft.com/office/drawing/2014/main" id="{C7215827-1E9A-44E3-9CEA-61C1A14AB5E3}"/>
                </a:ext>
              </a:extLst>
            </p:cNvPr>
            <p:cNvCxnSpPr>
              <a:cxnSpLocks/>
            </p:cNvCxnSpPr>
            <p:nvPr/>
          </p:nvCxnSpPr>
          <p:spPr>
            <a:xfrm flipH="1">
              <a:off x="6141868" y="2190801"/>
              <a:ext cx="524988" cy="5377"/>
            </a:xfrm>
            <a:prstGeom prst="straightConnector1">
              <a:avLst/>
            </a:prstGeom>
            <a:noFill/>
            <a:ln w="19050" cap="flat" cmpd="sng" algn="ctr">
              <a:solidFill>
                <a:srgbClr val="FFC000">
                  <a:lumMod val="50000"/>
                </a:srgb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0B3FB756-5DC6-4175-9E4B-CA2F5D45EE61}"/>
                </a:ext>
              </a:extLst>
            </p:cNvPr>
            <p:cNvCxnSpPr>
              <a:cxnSpLocks/>
            </p:cNvCxnSpPr>
            <p:nvPr/>
          </p:nvCxnSpPr>
          <p:spPr>
            <a:xfrm>
              <a:off x="3459537" y="2072588"/>
              <a:ext cx="404653" cy="0"/>
            </a:xfrm>
            <a:prstGeom prst="straightConnector1">
              <a:avLst/>
            </a:prstGeom>
            <a:noFill/>
            <a:ln w="19050" cap="flat" cmpd="sng" algn="ctr">
              <a:solidFill>
                <a:sysClr val="windowText" lastClr="000000"/>
              </a:solidFill>
              <a:prstDash val="solid"/>
              <a:miter lim="800000"/>
              <a:tailEnd type="triangle"/>
            </a:ln>
            <a:effectLst/>
          </p:spPr>
        </p:cxnSp>
        <p:cxnSp>
          <p:nvCxnSpPr>
            <p:cNvPr id="68" name="Straight Arrow Connector 67">
              <a:extLst>
                <a:ext uri="{FF2B5EF4-FFF2-40B4-BE49-F238E27FC236}">
                  <a16:creationId xmlns:a16="http://schemas.microsoft.com/office/drawing/2014/main" id="{638BE8CD-C34D-440E-9FB3-4A4A14B36F9A}"/>
                </a:ext>
              </a:extLst>
            </p:cNvPr>
            <p:cNvCxnSpPr>
              <a:cxnSpLocks/>
            </p:cNvCxnSpPr>
            <p:nvPr/>
          </p:nvCxnSpPr>
          <p:spPr>
            <a:xfrm flipV="1">
              <a:off x="3950120" y="2287332"/>
              <a:ext cx="0" cy="450377"/>
            </a:xfrm>
            <a:prstGeom prst="straightConnector1">
              <a:avLst/>
            </a:prstGeom>
            <a:noFill/>
            <a:ln w="6350" cap="flat" cmpd="sng" algn="ctr">
              <a:solidFill>
                <a:srgbClr val="5B9BD5"/>
              </a:solidFill>
              <a:prstDash val="solid"/>
              <a:miter lim="800000"/>
              <a:tailEnd type="triangle"/>
            </a:ln>
            <a:effectLst/>
          </p:spPr>
        </p:cxnSp>
        <p:cxnSp>
          <p:nvCxnSpPr>
            <p:cNvPr id="69" name="Straight Arrow Connector 68">
              <a:extLst>
                <a:ext uri="{FF2B5EF4-FFF2-40B4-BE49-F238E27FC236}">
                  <a16:creationId xmlns:a16="http://schemas.microsoft.com/office/drawing/2014/main" id="{27AD2EF9-FCA2-4DAD-B05F-B406D4CAFB6A}"/>
                </a:ext>
              </a:extLst>
            </p:cNvPr>
            <p:cNvCxnSpPr>
              <a:cxnSpLocks/>
            </p:cNvCxnSpPr>
            <p:nvPr/>
          </p:nvCxnSpPr>
          <p:spPr>
            <a:xfrm flipV="1">
              <a:off x="4254920" y="2337655"/>
              <a:ext cx="0" cy="450377"/>
            </a:xfrm>
            <a:prstGeom prst="straightConnector1">
              <a:avLst/>
            </a:prstGeom>
            <a:noFill/>
            <a:ln w="6350" cap="flat" cmpd="sng" algn="ctr">
              <a:solidFill>
                <a:srgbClr val="5B9BD5"/>
              </a:solidFill>
              <a:prstDash val="solid"/>
              <a:miter lim="800000"/>
              <a:tailEnd type="triangle"/>
            </a:ln>
            <a:effectLst/>
          </p:spPr>
        </p:cxnSp>
        <p:cxnSp>
          <p:nvCxnSpPr>
            <p:cNvPr id="70" name="Straight Arrow Connector 69">
              <a:extLst>
                <a:ext uri="{FF2B5EF4-FFF2-40B4-BE49-F238E27FC236}">
                  <a16:creationId xmlns:a16="http://schemas.microsoft.com/office/drawing/2014/main" id="{F0E7755A-661C-403F-9837-04266B0AB763}"/>
                </a:ext>
              </a:extLst>
            </p:cNvPr>
            <p:cNvCxnSpPr>
              <a:cxnSpLocks/>
            </p:cNvCxnSpPr>
            <p:nvPr/>
          </p:nvCxnSpPr>
          <p:spPr>
            <a:xfrm flipV="1">
              <a:off x="4559720" y="2357179"/>
              <a:ext cx="0" cy="450377"/>
            </a:xfrm>
            <a:prstGeom prst="straightConnector1">
              <a:avLst/>
            </a:prstGeom>
            <a:noFill/>
            <a:ln w="6350" cap="flat" cmpd="sng" algn="ctr">
              <a:solidFill>
                <a:srgbClr val="5B9BD5"/>
              </a:solidFill>
              <a:prstDash val="solid"/>
              <a:miter lim="800000"/>
              <a:tailEnd type="triangle"/>
            </a:ln>
            <a:effectLst/>
          </p:spPr>
        </p:cxnSp>
        <p:cxnSp>
          <p:nvCxnSpPr>
            <p:cNvPr id="71" name="Straight Arrow Connector 70">
              <a:extLst>
                <a:ext uri="{FF2B5EF4-FFF2-40B4-BE49-F238E27FC236}">
                  <a16:creationId xmlns:a16="http://schemas.microsoft.com/office/drawing/2014/main" id="{9A2FAE89-A1E8-4201-87A3-58E369DDB738}"/>
                </a:ext>
              </a:extLst>
            </p:cNvPr>
            <p:cNvCxnSpPr>
              <a:cxnSpLocks/>
            </p:cNvCxnSpPr>
            <p:nvPr/>
          </p:nvCxnSpPr>
          <p:spPr>
            <a:xfrm flipV="1">
              <a:off x="4864520" y="2370355"/>
              <a:ext cx="0" cy="450377"/>
            </a:xfrm>
            <a:prstGeom prst="straightConnector1">
              <a:avLst/>
            </a:prstGeom>
            <a:noFill/>
            <a:ln w="6350" cap="flat" cmpd="sng" algn="ctr">
              <a:solidFill>
                <a:srgbClr val="5B9BD5"/>
              </a:solidFill>
              <a:prstDash val="solid"/>
              <a:miter lim="800000"/>
              <a:tailEnd type="triangle"/>
            </a:ln>
            <a:effectLst/>
          </p:spPr>
        </p:cxnSp>
        <p:cxnSp>
          <p:nvCxnSpPr>
            <p:cNvPr id="72" name="Straight Arrow Connector 71">
              <a:extLst>
                <a:ext uri="{FF2B5EF4-FFF2-40B4-BE49-F238E27FC236}">
                  <a16:creationId xmlns:a16="http://schemas.microsoft.com/office/drawing/2014/main" id="{519E16F0-60A8-414F-977B-C21903868FF0}"/>
                </a:ext>
              </a:extLst>
            </p:cNvPr>
            <p:cNvCxnSpPr>
              <a:cxnSpLocks/>
            </p:cNvCxnSpPr>
            <p:nvPr/>
          </p:nvCxnSpPr>
          <p:spPr>
            <a:xfrm flipV="1">
              <a:off x="5169320" y="2368934"/>
              <a:ext cx="0" cy="450377"/>
            </a:xfrm>
            <a:prstGeom prst="straightConnector1">
              <a:avLst/>
            </a:prstGeom>
            <a:noFill/>
            <a:ln w="6350" cap="flat" cmpd="sng" algn="ctr">
              <a:solidFill>
                <a:srgbClr val="5B9BD5"/>
              </a:solidFill>
              <a:prstDash val="solid"/>
              <a:miter lim="800000"/>
              <a:tailEnd type="triangle"/>
            </a:ln>
            <a:effectLst/>
          </p:spPr>
        </p:cxnSp>
        <p:cxnSp>
          <p:nvCxnSpPr>
            <p:cNvPr id="73" name="Straight Arrow Connector 72">
              <a:extLst>
                <a:ext uri="{FF2B5EF4-FFF2-40B4-BE49-F238E27FC236}">
                  <a16:creationId xmlns:a16="http://schemas.microsoft.com/office/drawing/2014/main" id="{BC59F0DF-6CDD-4F1F-AC8C-56FDC0EA8EAA}"/>
                </a:ext>
              </a:extLst>
            </p:cNvPr>
            <p:cNvCxnSpPr>
              <a:cxnSpLocks/>
            </p:cNvCxnSpPr>
            <p:nvPr/>
          </p:nvCxnSpPr>
          <p:spPr>
            <a:xfrm flipV="1">
              <a:off x="5474120" y="2357179"/>
              <a:ext cx="0" cy="450377"/>
            </a:xfrm>
            <a:prstGeom prst="straightConnector1">
              <a:avLst/>
            </a:prstGeom>
            <a:noFill/>
            <a:ln w="6350" cap="flat" cmpd="sng" algn="ctr">
              <a:solidFill>
                <a:srgbClr val="5B9BD5"/>
              </a:solidFill>
              <a:prstDash val="solid"/>
              <a:miter lim="800000"/>
              <a:tailEnd type="triangle"/>
            </a:ln>
            <a:effectLst/>
          </p:spPr>
        </p:cxnSp>
        <p:cxnSp>
          <p:nvCxnSpPr>
            <p:cNvPr id="74" name="Straight Arrow Connector 73">
              <a:extLst>
                <a:ext uri="{FF2B5EF4-FFF2-40B4-BE49-F238E27FC236}">
                  <a16:creationId xmlns:a16="http://schemas.microsoft.com/office/drawing/2014/main" id="{A42671FE-6BDC-4EEA-B10B-C505921A91A8}"/>
                </a:ext>
              </a:extLst>
            </p:cNvPr>
            <p:cNvCxnSpPr>
              <a:cxnSpLocks/>
            </p:cNvCxnSpPr>
            <p:nvPr/>
          </p:nvCxnSpPr>
          <p:spPr>
            <a:xfrm flipV="1">
              <a:off x="5778920" y="2330358"/>
              <a:ext cx="0" cy="450377"/>
            </a:xfrm>
            <a:prstGeom prst="straightConnector1">
              <a:avLst/>
            </a:prstGeom>
            <a:noFill/>
            <a:ln w="6350" cap="flat" cmpd="sng" algn="ctr">
              <a:solidFill>
                <a:srgbClr val="5B9BD5"/>
              </a:solidFill>
              <a:prstDash val="solid"/>
              <a:miter lim="800000"/>
              <a:tailEnd type="triangle"/>
            </a:ln>
            <a:effectLst/>
          </p:spPr>
        </p:cxnSp>
        <p:cxnSp>
          <p:nvCxnSpPr>
            <p:cNvPr id="75" name="Straight Arrow Connector 74">
              <a:extLst>
                <a:ext uri="{FF2B5EF4-FFF2-40B4-BE49-F238E27FC236}">
                  <a16:creationId xmlns:a16="http://schemas.microsoft.com/office/drawing/2014/main" id="{0DAC0793-AFE6-458D-B444-E8B5D5D126F2}"/>
                </a:ext>
              </a:extLst>
            </p:cNvPr>
            <p:cNvCxnSpPr>
              <a:cxnSpLocks/>
            </p:cNvCxnSpPr>
            <p:nvPr/>
          </p:nvCxnSpPr>
          <p:spPr>
            <a:xfrm flipV="1">
              <a:off x="6083720" y="2287332"/>
              <a:ext cx="0" cy="450377"/>
            </a:xfrm>
            <a:prstGeom prst="straightConnector1">
              <a:avLst/>
            </a:prstGeom>
            <a:noFill/>
            <a:ln w="6350" cap="flat" cmpd="sng" algn="ctr">
              <a:solidFill>
                <a:srgbClr val="5B9BD5"/>
              </a:solidFill>
              <a:prstDash val="solid"/>
              <a:miter lim="800000"/>
              <a:tailEnd type="triangle"/>
            </a:ln>
            <a:effectLst/>
          </p:spPr>
        </p:cxnSp>
        <p:sp>
          <p:nvSpPr>
            <p:cNvPr id="76" name="TextBox 75">
              <a:extLst>
                <a:ext uri="{FF2B5EF4-FFF2-40B4-BE49-F238E27FC236}">
                  <a16:creationId xmlns:a16="http://schemas.microsoft.com/office/drawing/2014/main" id="{2568F53C-4670-4E07-A833-D9819F367872}"/>
                </a:ext>
              </a:extLst>
            </p:cNvPr>
            <p:cNvSpPr txBox="1"/>
            <p:nvPr/>
          </p:nvSpPr>
          <p:spPr>
            <a:xfrm>
              <a:off x="4665429" y="2788054"/>
              <a:ext cx="53412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B0F0"/>
                  </a:solidFill>
                  <a:effectLst/>
                  <a:uLnTx/>
                  <a:uFillTx/>
                  <a:latin typeface="Calibri" panose="020F0502020204030204"/>
                </a:rPr>
                <a:t>(P</a:t>
              </a:r>
              <a:r>
                <a:rPr kumimoji="0" lang="en-US" sz="1600" b="1" i="0" u="none" strike="noStrike" kern="0" cap="none" spc="0" normalizeH="0" baseline="-25000" noProof="0" dirty="0">
                  <a:ln>
                    <a:noFill/>
                  </a:ln>
                  <a:solidFill>
                    <a:srgbClr val="00B0F0"/>
                  </a:solidFill>
                  <a:effectLst/>
                  <a:uLnTx/>
                  <a:uFillTx/>
                  <a:latin typeface="Calibri" panose="020F0502020204030204"/>
                </a:rPr>
                <a:t>c</a:t>
              </a:r>
              <a:r>
                <a:rPr kumimoji="0" lang="en-US" sz="1600" b="1" i="0" u="none" strike="noStrike" kern="0" cap="none" spc="0" normalizeH="0" baseline="0" noProof="0" dirty="0">
                  <a:ln>
                    <a:noFill/>
                  </a:ln>
                  <a:solidFill>
                    <a:srgbClr val="00B0F0"/>
                  </a:solidFill>
                  <a:effectLst/>
                  <a:uLnTx/>
                  <a:uFillTx/>
                  <a:latin typeface="Calibri" panose="020F0502020204030204"/>
                </a:rPr>
                <a:t>)</a:t>
              </a:r>
              <a:endParaRPr kumimoji="0" lang="en-US" sz="1800" b="1" i="0" u="none" strike="noStrike" kern="0" cap="none" spc="0" normalizeH="0" baseline="0" noProof="0" dirty="0">
                <a:ln>
                  <a:noFill/>
                </a:ln>
                <a:solidFill>
                  <a:srgbClr val="00B0F0"/>
                </a:solidFill>
                <a:effectLst/>
                <a:uLnTx/>
                <a:uFillTx/>
                <a:latin typeface="Calibri" panose="020F0502020204030204"/>
              </a:endParaRPr>
            </a:p>
          </p:txBody>
        </p:sp>
      </p:grpSp>
      <p:sp>
        <p:nvSpPr>
          <p:cNvPr id="77" name="TextBox 76">
            <a:extLst>
              <a:ext uri="{FF2B5EF4-FFF2-40B4-BE49-F238E27FC236}">
                <a16:creationId xmlns:a16="http://schemas.microsoft.com/office/drawing/2014/main" id="{4722A524-A7AE-4A51-BB5B-044B541CCD81}"/>
              </a:ext>
            </a:extLst>
          </p:cNvPr>
          <p:cNvSpPr txBox="1"/>
          <p:nvPr/>
        </p:nvSpPr>
        <p:spPr>
          <a:xfrm>
            <a:off x="281311" y="791869"/>
            <a:ext cx="5441850" cy="3416320"/>
          </a:xfrm>
          <a:prstGeom prst="rect">
            <a:avLst/>
          </a:prstGeom>
          <a:noFill/>
        </p:spPr>
        <p:txBody>
          <a:bodyPr wrap="square" rtlCol="0">
            <a:spAutoFit/>
          </a:bodyPr>
          <a:lstStyle/>
          <a:p>
            <a:pPr algn="just"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During </a:t>
            </a:r>
            <a:r>
              <a:rPr lang="en-US" sz="1800" dirty="0" err="1">
                <a:solidFill>
                  <a:prstClr val="black"/>
                </a:solidFill>
                <a:latin typeface="Arial" panose="020B0604020202020204" pitchFamily="34" charset="0"/>
                <a:cs typeface="Arial" panose="020B0604020202020204" pitchFamily="34" charset="0"/>
              </a:rPr>
              <a:t>facesheet</a:t>
            </a:r>
            <a:r>
              <a:rPr lang="en-US" sz="1800" dirty="0">
                <a:solidFill>
                  <a:prstClr val="black"/>
                </a:solidFill>
                <a:latin typeface="Arial" panose="020B0604020202020204" pitchFamily="34" charset="0"/>
                <a:cs typeface="Arial" panose="020B0604020202020204" pitchFamily="34" charset="0"/>
              </a:rPr>
              <a:t> consolidation, resin from the prepreg gets squeezed out in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area. </a:t>
            </a:r>
          </a:p>
          <a:p>
            <a:pPr marL="285750" indent="-285750" algn="just" fontAlgn="auto">
              <a:spcBef>
                <a:spcPts val="0"/>
              </a:spcBef>
              <a:spcAft>
                <a:spcPts val="0"/>
              </a:spcAft>
              <a:buFont typeface="Arial" panose="020B0604020202020204" pitchFamily="34" charset="0"/>
              <a:buChar char="•"/>
            </a:pP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thickness is quite thin – therefore, the pressure gradient through the thickness = 0.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Hence, core pressure acting on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will be equal to the vacuum pressure.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The autoclave pressure (P</a:t>
            </a:r>
            <a:r>
              <a:rPr lang="en-US" sz="1800" baseline="-25000" dirty="0">
                <a:solidFill>
                  <a:prstClr val="black"/>
                </a:solidFill>
                <a:latin typeface="Arial" panose="020B0604020202020204" pitchFamily="34" charset="0"/>
                <a:cs typeface="Arial" panose="020B0604020202020204" pitchFamily="34" charset="0"/>
              </a:rPr>
              <a:t>a</a:t>
            </a:r>
            <a:r>
              <a:rPr lang="en-US" sz="1800" dirty="0">
                <a:solidFill>
                  <a:prstClr val="black"/>
                </a:solidFill>
                <a:latin typeface="Arial" panose="020B0604020202020204" pitchFamily="34" charset="0"/>
                <a:cs typeface="Arial" panose="020B0604020202020204" pitchFamily="34" charset="0"/>
              </a:rPr>
              <a:t>) and the vacuum pressure (</a:t>
            </a:r>
            <a:r>
              <a:rPr lang="en-US" sz="1800" dirty="0" err="1">
                <a:solidFill>
                  <a:prstClr val="black"/>
                </a:solidFill>
                <a:latin typeface="Arial" panose="020B0604020202020204" pitchFamily="34" charset="0"/>
                <a:cs typeface="Arial" panose="020B0604020202020204" pitchFamily="34" charset="0"/>
              </a:rPr>
              <a:t>P</a:t>
            </a:r>
            <a:r>
              <a:rPr lang="en-US" sz="1800" baseline="-25000" dirty="0" err="1">
                <a:solidFill>
                  <a:prstClr val="black"/>
                </a:solidFill>
                <a:latin typeface="Arial" panose="020B0604020202020204" pitchFamily="34" charset="0"/>
                <a:cs typeface="Arial" panose="020B0604020202020204" pitchFamily="34" charset="0"/>
              </a:rPr>
              <a:t>v</a:t>
            </a:r>
            <a:r>
              <a:rPr lang="en-US" sz="1800" dirty="0">
                <a:solidFill>
                  <a:prstClr val="black"/>
                </a:solidFill>
                <a:latin typeface="Arial" panose="020B0604020202020204" pitchFamily="34" charset="0"/>
                <a:cs typeface="Arial" panose="020B0604020202020204" pitchFamily="34" charset="0"/>
              </a:rPr>
              <a:t>) will facilitate the </a:t>
            </a:r>
            <a:r>
              <a:rPr lang="en-US" sz="1800" dirty="0" err="1">
                <a:solidFill>
                  <a:prstClr val="black"/>
                </a:solidFill>
                <a:latin typeface="Arial" panose="020B0604020202020204" pitchFamily="34" charset="0"/>
                <a:cs typeface="Arial" panose="020B0604020202020204" pitchFamily="34" charset="0"/>
              </a:rPr>
              <a:t>facesheet</a:t>
            </a:r>
            <a:r>
              <a:rPr lang="en-US" sz="1800" dirty="0">
                <a:solidFill>
                  <a:prstClr val="black"/>
                </a:solidFill>
                <a:latin typeface="Arial" panose="020B0604020202020204" pitchFamily="34" charset="0"/>
                <a:cs typeface="Arial" panose="020B0604020202020204" pitchFamily="34" charset="0"/>
              </a:rPr>
              <a:t> consolidation and the degassing process.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We used </a:t>
            </a:r>
            <a:r>
              <a:rPr lang="en-US" sz="1800" b="1" dirty="0">
                <a:solidFill>
                  <a:srgbClr val="C00000"/>
                </a:solidFill>
                <a:latin typeface="Arial" panose="020B0604020202020204" pitchFamily="34" charset="0"/>
                <a:cs typeface="Arial" panose="020B0604020202020204" pitchFamily="34" charset="0"/>
              </a:rPr>
              <a:t>z-transformation</a:t>
            </a:r>
            <a:r>
              <a:rPr lang="en-US" sz="1800" dirty="0">
                <a:solidFill>
                  <a:prstClr val="black"/>
                </a:solidFill>
                <a:latin typeface="Arial" panose="020B0604020202020204" pitchFamily="34" charset="0"/>
                <a:cs typeface="Arial" panose="020B0604020202020204" pitchFamily="34" charset="0"/>
              </a:rPr>
              <a:t> to normalize all the inputs. </a:t>
            </a:r>
          </a:p>
        </p:txBody>
      </p:sp>
      <p:sp>
        <p:nvSpPr>
          <p:cNvPr id="78" name="Flowchart: Summing Junction 77">
            <a:extLst>
              <a:ext uri="{FF2B5EF4-FFF2-40B4-BE49-F238E27FC236}">
                <a16:creationId xmlns:a16="http://schemas.microsoft.com/office/drawing/2014/main" id="{4DCD7EBA-AE32-41A4-8DDD-4253FC379BA0}"/>
              </a:ext>
            </a:extLst>
          </p:cNvPr>
          <p:cNvSpPr/>
          <p:nvPr/>
        </p:nvSpPr>
        <p:spPr>
          <a:xfrm>
            <a:off x="6000226" y="2432823"/>
            <a:ext cx="1851171" cy="820421"/>
          </a:xfrm>
          <a:prstGeom prst="flowChartSummingJunction">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9" name="Straight Arrow Connector 78">
            <a:extLst>
              <a:ext uri="{FF2B5EF4-FFF2-40B4-BE49-F238E27FC236}">
                <a16:creationId xmlns:a16="http://schemas.microsoft.com/office/drawing/2014/main" id="{DE29943E-1677-4266-992D-2DA53128B9E0}"/>
              </a:ext>
            </a:extLst>
          </p:cNvPr>
          <p:cNvCxnSpPr>
            <a:stCxn id="27" idx="3"/>
            <a:endCxn id="28" idx="1"/>
          </p:cNvCxnSpPr>
          <p:nvPr/>
        </p:nvCxnSpPr>
        <p:spPr>
          <a:xfrm>
            <a:off x="9948994" y="3019788"/>
            <a:ext cx="219862" cy="1"/>
          </a:xfrm>
          <a:prstGeom prst="straightConnector1">
            <a:avLst/>
          </a:prstGeom>
          <a:noFill/>
          <a:ln w="19050" cap="flat" cmpd="sng" algn="ctr">
            <a:solidFill>
              <a:sysClr val="windowText" lastClr="000000"/>
            </a:solidFill>
            <a:prstDash val="solid"/>
            <a:miter lim="800000"/>
            <a:headEnd type="triangle"/>
            <a:tailEnd type="triangle"/>
          </a:ln>
          <a:effectLst/>
        </p:spPr>
      </p:cxnSp>
      <p:sp>
        <p:nvSpPr>
          <p:cNvPr id="80" name="TextBox 79">
            <a:extLst>
              <a:ext uri="{FF2B5EF4-FFF2-40B4-BE49-F238E27FC236}">
                <a16:creationId xmlns:a16="http://schemas.microsoft.com/office/drawing/2014/main" id="{51115386-A2F7-4975-887B-C6A12C8DDF33}"/>
              </a:ext>
            </a:extLst>
          </p:cNvPr>
          <p:cNvSpPr txBox="1"/>
          <p:nvPr/>
        </p:nvSpPr>
        <p:spPr>
          <a:xfrm>
            <a:off x="480823" y="4432536"/>
            <a:ext cx="6048240" cy="1785104"/>
          </a:xfrm>
          <a:prstGeom prst="rect">
            <a:avLst/>
          </a:prstGeom>
          <a:noFill/>
        </p:spPr>
        <p:txBody>
          <a:bodyPr wrap="square" rtlCol="0">
            <a:spAutoFit/>
          </a:bodyPr>
          <a:lstStyle/>
          <a:p>
            <a:pPr algn="just" fontAlgn="auto">
              <a:spcBef>
                <a:spcPts val="0"/>
              </a:spcBef>
              <a:spcAft>
                <a:spcPts val="0"/>
              </a:spcAft>
            </a:pPr>
            <a:r>
              <a:rPr lang="en-US" sz="2000" b="1" dirty="0">
                <a:solidFill>
                  <a:prstClr val="black"/>
                </a:solidFill>
                <a:latin typeface="Arial" panose="020B0604020202020204" pitchFamily="34" charset="0"/>
                <a:cs typeface="Arial" panose="020B0604020202020204" pitchFamily="34" charset="0"/>
              </a:rPr>
              <a:t>Governing equation from ML model:</a:t>
            </a:r>
          </a:p>
          <a:p>
            <a:pPr algn="just" fontAlgn="auto">
              <a:spcBef>
                <a:spcPts val="0"/>
              </a:spcBef>
              <a:spcAft>
                <a:spcPts val="0"/>
              </a:spcAft>
            </a:pPr>
            <a:endParaRPr lang="en-US" sz="1800" b="1" dirty="0">
              <a:solidFill>
                <a:prstClr val="black"/>
              </a:solidFill>
              <a:latin typeface="Arial" panose="020B0604020202020204" pitchFamily="34" charset="0"/>
              <a:cs typeface="Arial" panose="020B0604020202020204" pitchFamily="34" charset="0"/>
            </a:endParaRPr>
          </a:p>
          <a:p>
            <a:pPr algn="ctr" fontAlgn="auto">
              <a:spcBef>
                <a:spcPts val="0"/>
              </a:spcBef>
              <a:spcAft>
                <a:spcPts val="0"/>
              </a:spcAft>
            </a:pPr>
            <a:r>
              <a:rPr lang="en-US" sz="1800" i="1" dirty="0">
                <a:solidFill>
                  <a:srgbClr val="FF0000"/>
                </a:solidFill>
                <a:latin typeface="Arial" panose="020B0604020202020204" pitchFamily="34" charset="0"/>
                <a:cs typeface="Arial" panose="020B0604020202020204" pitchFamily="34" charset="0"/>
              </a:rPr>
              <a:t>Volume fraction </a:t>
            </a:r>
            <a:r>
              <a:rPr lang="en-US" sz="1800" dirty="0">
                <a:solidFill>
                  <a:srgbClr val="FF0000"/>
                </a:solidFill>
                <a:latin typeface="Arial" panose="020B0604020202020204" pitchFamily="34" charset="0"/>
                <a:cs typeface="Arial" panose="020B0604020202020204" pitchFamily="34" charset="0"/>
              </a:rPr>
              <a:t>= </a:t>
            </a:r>
            <a:r>
              <a:rPr lang="en-US" sz="1800" b="1" dirty="0">
                <a:solidFill>
                  <a:srgbClr val="FF0000"/>
                </a:solidFill>
                <a:latin typeface="Arial" panose="020B0604020202020204" pitchFamily="34" charset="0"/>
                <a:cs typeface="Arial" panose="020B0604020202020204" pitchFamily="34" charset="0"/>
              </a:rPr>
              <a:t>(w</a:t>
            </a:r>
            <a:r>
              <a:rPr lang="en-US" sz="1800" b="1" baseline="-25000" dirty="0">
                <a:solidFill>
                  <a:srgbClr val="FF0000"/>
                </a:solidFill>
                <a:latin typeface="Arial" panose="020B0604020202020204" pitchFamily="34" charset="0"/>
                <a:cs typeface="Arial" panose="020B0604020202020204" pitchFamily="34" charset="0"/>
              </a:rPr>
              <a:t>1</a:t>
            </a:r>
            <a:r>
              <a:rPr lang="en-US" sz="1800" b="1" dirty="0">
                <a:solidFill>
                  <a:srgbClr val="FF0000"/>
                </a:solidFill>
                <a:latin typeface="Arial" panose="020B0604020202020204" pitchFamily="34" charset="0"/>
                <a:cs typeface="Arial" panose="020B0604020202020204" pitchFamily="34" charset="0"/>
              </a:rPr>
              <a:t>*P</a:t>
            </a:r>
            <a:r>
              <a:rPr lang="en-US" sz="1800" b="1" baseline="-250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1800" b="1" dirty="0">
                <a:solidFill>
                  <a:srgbClr val="FF0000"/>
                </a:solidFill>
                <a:latin typeface="Arial" panose="020B0604020202020204" pitchFamily="34" charset="0"/>
                <a:cs typeface="Arial" panose="020B0604020202020204" pitchFamily="34" charset="0"/>
              </a:rPr>
              <a:t>) – (w</a:t>
            </a:r>
            <a:r>
              <a:rPr lang="en-US" sz="1800" b="1" baseline="-25000" dirty="0">
                <a:solidFill>
                  <a:srgbClr val="FF0000"/>
                </a:solidFill>
                <a:latin typeface="Arial" panose="020B0604020202020204" pitchFamily="34" charset="0"/>
                <a:cs typeface="Arial" panose="020B0604020202020204" pitchFamily="34" charset="0"/>
              </a:rPr>
              <a:t>2</a:t>
            </a:r>
            <a:r>
              <a:rPr lang="en-US" sz="1800" b="1" dirty="0">
                <a:solidFill>
                  <a:srgbClr val="FF0000"/>
                </a:solidFill>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P</a:t>
            </a:r>
            <a:r>
              <a:rPr lang="en-US" sz="1800" b="1" baseline="-25000" dirty="0" err="1">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800" b="1" dirty="0">
                <a:solidFill>
                  <a:srgbClr val="FF0000"/>
                </a:solidFill>
                <a:latin typeface="Arial" panose="020B0604020202020204" pitchFamily="34" charset="0"/>
                <a:cs typeface="Arial" panose="020B0604020202020204" pitchFamily="34" charset="0"/>
              </a:rPr>
              <a:t>) + 57.38</a:t>
            </a:r>
          </a:p>
          <a:p>
            <a:pPr fontAlgn="auto">
              <a:spcBef>
                <a:spcPts val="0"/>
              </a:spcBef>
              <a:spcAft>
                <a:spcPts val="0"/>
              </a:spcAft>
            </a:pPr>
            <a:r>
              <a:rPr lang="en-US" sz="1800" dirty="0">
                <a:solidFill>
                  <a:prstClr val="black"/>
                </a:solidFill>
                <a:latin typeface="Arial" panose="020B0604020202020204" pitchFamily="34" charset="0"/>
                <a:cs typeface="Arial" panose="020B0604020202020204" pitchFamily="34" charset="0"/>
              </a:rPr>
              <a:t>where P</a:t>
            </a:r>
            <a:r>
              <a:rPr lang="en-US" sz="1800"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 </a:t>
            </a:r>
            <a:r>
              <a:rPr lang="en-US" sz="1800" dirty="0">
                <a:solidFill>
                  <a:prstClr val="black"/>
                </a:solidFill>
                <a:latin typeface="Arial" panose="020B0604020202020204" pitchFamily="34" charset="0"/>
                <a:cs typeface="Arial" panose="020B0604020202020204" pitchFamily="34" charset="0"/>
              </a:rPr>
              <a:t>= normalized autoclave pressure</a:t>
            </a:r>
          </a:p>
          <a:p>
            <a:pPr fontAlgn="auto">
              <a:spcBef>
                <a:spcPts val="0"/>
              </a:spcBef>
              <a:spcAft>
                <a:spcPts val="0"/>
              </a:spcAft>
            </a:pPr>
            <a:r>
              <a:rPr lang="en-US" sz="1800" dirty="0">
                <a:solidFill>
                  <a:prstClr val="black"/>
                </a:solidFill>
                <a:latin typeface="Arial" panose="020B0604020202020204" pitchFamily="34" charset="0"/>
                <a:cs typeface="Arial" panose="020B0604020202020204" pitchFamily="34" charset="0"/>
              </a:rPr>
              <a:t>           </a:t>
            </a:r>
            <a:r>
              <a:rPr lang="en-US" sz="1800" dirty="0" err="1">
                <a:solidFill>
                  <a:prstClr val="black"/>
                </a:solidFill>
                <a:latin typeface="Arial" panose="020B0604020202020204" pitchFamily="34" charset="0"/>
                <a:cs typeface="Arial" panose="020B0604020202020204" pitchFamily="34" charset="0"/>
              </a:rPr>
              <a:t>P</a:t>
            </a:r>
            <a:r>
              <a:rPr lang="en-US" sz="1800" baseline="-25000" dirty="0" err="1">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800"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dirty="0">
                <a:solidFill>
                  <a:prstClr val="black"/>
                </a:solidFill>
                <a:latin typeface="Arial" panose="020B0604020202020204" pitchFamily="34" charset="0"/>
                <a:cs typeface="Arial" panose="020B0604020202020204" pitchFamily="34" charset="0"/>
              </a:rPr>
              <a:t>= normalized vacuum bag pressure</a:t>
            </a:r>
          </a:p>
          <a:p>
            <a:pPr fontAlgn="auto">
              <a:spcBef>
                <a:spcPts val="0"/>
              </a:spcBef>
              <a:spcAft>
                <a:spcPts val="0"/>
              </a:spcAft>
            </a:pPr>
            <a:endParaRPr lang="en-US" sz="1800" dirty="0">
              <a:solidFill>
                <a:prstClr val="black"/>
              </a:solidFill>
              <a:latin typeface="Calibri" panose="020F0502020204030204"/>
            </a:endParaRPr>
          </a:p>
        </p:txBody>
      </p:sp>
    </p:spTree>
    <p:extLst>
      <p:ext uri="{BB962C8B-B14F-4D97-AF65-F5344CB8AC3E}">
        <p14:creationId xmlns:p14="http://schemas.microsoft.com/office/powerpoint/2010/main" val="25795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a:extLst>
              <a:ext uri="{FF2B5EF4-FFF2-40B4-BE49-F238E27FC236}">
                <a16:creationId xmlns:a16="http://schemas.microsoft.com/office/drawing/2014/main" id="{143D46E6-03CA-4528-91FC-04E352683593}"/>
              </a:ext>
            </a:extLst>
          </p:cNvPr>
          <p:cNvSpPr txBox="1"/>
          <p:nvPr/>
        </p:nvSpPr>
        <p:spPr>
          <a:xfrm>
            <a:off x="5850969" y="2428118"/>
            <a:ext cx="1851171"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Temperature Cycle</a:t>
            </a:r>
          </a:p>
        </p:txBody>
      </p:sp>
      <p:sp>
        <p:nvSpPr>
          <p:cNvPr id="76" name="TextBox 75">
            <a:extLst>
              <a:ext uri="{FF2B5EF4-FFF2-40B4-BE49-F238E27FC236}">
                <a16:creationId xmlns:a16="http://schemas.microsoft.com/office/drawing/2014/main" id="{ADC16D28-7BFF-41DC-A26A-1D480FAD0C9E}"/>
              </a:ext>
            </a:extLst>
          </p:cNvPr>
          <p:cNvSpPr txBox="1"/>
          <p:nvPr/>
        </p:nvSpPr>
        <p:spPr>
          <a:xfrm>
            <a:off x="7922002" y="2428118"/>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Vacuum Pressure (</a:t>
            </a:r>
            <a:r>
              <a:rPr kumimoji="0" lang="en-US" sz="1800" b="1" i="0" u="none" strike="noStrike" kern="0" cap="none" spc="0" normalizeH="0" baseline="0" noProof="0" dirty="0" err="1">
                <a:ln>
                  <a:noFill/>
                </a:ln>
                <a:solidFill>
                  <a:srgbClr val="70AD47">
                    <a:lumMod val="75000"/>
                  </a:srgbClr>
                </a:solidFill>
                <a:effectLst/>
                <a:uLnTx/>
                <a:uFillTx/>
                <a:latin typeface="Calibri" panose="020F0502020204030204"/>
              </a:rPr>
              <a:t>P</a:t>
            </a:r>
            <a:r>
              <a:rPr kumimoji="0" lang="en-US" sz="1800" b="1" i="0" u="none" strike="noStrike" kern="0" cap="none" spc="0" normalizeH="0" baseline="-25000" noProof="0" dirty="0" err="1">
                <a:ln>
                  <a:noFill/>
                </a:ln>
                <a:solidFill>
                  <a:srgbClr val="70AD47">
                    <a:lumMod val="75000"/>
                  </a:srgbClr>
                </a:solidFill>
                <a:effectLst/>
                <a:uLnTx/>
                <a:uFillTx/>
                <a:latin typeface="Calibri" panose="020F0502020204030204"/>
              </a:rPr>
              <a:t>v</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77" name="TextBox 76">
            <a:extLst>
              <a:ext uri="{FF2B5EF4-FFF2-40B4-BE49-F238E27FC236}">
                <a16:creationId xmlns:a16="http://schemas.microsoft.com/office/drawing/2014/main" id="{48CEB946-5E34-4017-8655-E62516E4CD37}"/>
              </a:ext>
            </a:extLst>
          </p:cNvPr>
          <p:cNvSpPr txBox="1"/>
          <p:nvPr/>
        </p:nvSpPr>
        <p:spPr>
          <a:xfrm>
            <a:off x="10019599" y="2428119"/>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Autoclave Pressure (P</a:t>
            </a:r>
            <a:r>
              <a:rPr kumimoji="0" lang="en-US" sz="1800" b="1" i="0" u="none" strike="noStrike" kern="0" cap="none" spc="0" normalizeH="0" baseline="-25000" noProof="0" dirty="0">
                <a:ln>
                  <a:noFill/>
                </a:ln>
                <a:solidFill>
                  <a:srgbClr val="70AD47">
                    <a:lumMod val="75000"/>
                  </a:srgbClr>
                </a:solidFill>
                <a:effectLst/>
                <a:uLnTx/>
                <a:uFillTx/>
                <a:latin typeface="Calibri" panose="020F0502020204030204"/>
              </a:rPr>
              <a:t>a</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78" name="TextBox 77">
            <a:extLst>
              <a:ext uri="{FF2B5EF4-FFF2-40B4-BE49-F238E27FC236}">
                <a16:creationId xmlns:a16="http://schemas.microsoft.com/office/drawing/2014/main" id="{68BBB8A6-A65C-44E7-93D9-5BE47EF75DF7}"/>
              </a:ext>
            </a:extLst>
          </p:cNvPr>
          <p:cNvSpPr txBox="1"/>
          <p:nvPr/>
        </p:nvSpPr>
        <p:spPr>
          <a:xfrm>
            <a:off x="7922527" y="1108254"/>
            <a:ext cx="1879134"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Calibri" panose="020F0502020204030204"/>
              </a:rPr>
              <a:t>Co-curing Process</a:t>
            </a:r>
          </a:p>
        </p:txBody>
      </p:sp>
      <p:cxnSp>
        <p:nvCxnSpPr>
          <p:cNvPr id="79" name="Connector: Elbow 78">
            <a:extLst>
              <a:ext uri="{FF2B5EF4-FFF2-40B4-BE49-F238E27FC236}">
                <a16:creationId xmlns:a16="http://schemas.microsoft.com/office/drawing/2014/main" id="{7B66D579-DFD7-410F-B07E-FC4F1E983EAA}"/>
              </a:ext>
            </a:extLst>
          </p:cNvPr>
          <p:cNvCxnSpPr>
            <a:cxnSpLocks/>
            <a:stCxn id="78" idx="2"/>
            <a:endCxn id="75" idx="0"/>
          </p:cNvCxnSpPr>
          <p:nvPr/>
        </p:nvCxnSpPr>
        <p:spPr>
          <a:xfrm rot="5400000">
            <a:off x="7574892" y="1140915"/>
            <a:ext cx="488867" cy="2085539"/>
          </a:xfrm>
          <a:prstGeom prst="bentConnector3">
            <a:avLst/>
          </a:prstGeom>
          <a:noFill/>
          <a:ln w="6350" cap="flat" cmpd="sng" algn="ctr">
            <a:solidFill>
              <a:srgbClr val="C00000"/>
            </a:solidFill>
            <a:prstDash val="solid"/>
            <a:miter lim="800000"/>
            <a:tailEnd type="triangle"/>
          </a:ln>
          <a:effectLst/>
        </p:spPr>
      </p:cxnSp>
      <p:cxnSp>
        <p:nvCxnSpPr>
          <p:cNvPr id="80" name="Connector: Elbow 79">
            <a:extLst>
              <a:ext uri="{FF2B5EF4-FFF2-40B4-BE49-F238E27FC236}">
                <a16:creationId xmlns:a16="http://schemas.microsoft.com/office/drawing/2014/main" id="{2DC80EA9-9285-4888-9C0B-21FF1F40D4C4}"/>
              </a:ext>
            </a:extLst>
          </p:cNvPr>
          <p:cNvCxnSpPr>
            <a:cxnSpLocks/>
            <a:stCxn id="78" idx="2"/>
            <a:endCxn id="77" idx="0"/>
          </p:cNvCxnSpPr>
          <p:nvPr/>
        </p:nvCxnSpPr>
        <p:spPr>
          <a:xfrm rot="16200000" flipH="1">
            <a:off x="9665846" y="1135498"/>
            <a:ext cx="488868" cy="2096373"/>
          </a:xfrm>
          <a:prstGeom prst="bentConnector3">
            <a:avLst/>
          </a:prstGeom>
          <a:noFill/>
          <a:ln w="6350" cap="flat" cmpd="sng" algn="ctr">
            <a:solidFill>
              <a:srgbClr val="C00000"/>
            </a:solidFill>
            <a:prstDash val="solid"/>
            <a:miter lim="800000"/>
            <a:tailEnd type="triangle"/>
          </a:ln>
          <a:effectLst/>
        </p:spPr>
      </p:cxnSp>
      <p:cxnSp>
        <p:nvCxnSpPr>
          <p:cNvPr id="81" name="Straight Arrow Connector 80">
            <a:extLst>
              <a:ext uri="{FF2B5EF4-FFF2-40B4-BE49-F238E27FC236}">
                <a16:creationId xmlns:a16="http://schemas.microsoft.com/office/drawing/2014/main" id="{FD987FF4-2071-4D20-BA7B-B501D06B965C}"/>
              </a:ext>
            </a:extLst>
          </p:cNvPr>
          <p:cNvCxnSpPr>
            <a:cxnSpLocks/>
            <a:stCxn id="78" idx="2"/>
            <a:endCxn id="76" idx="0"/>
          </p:cNvCxnSpPr>
          <p:nvPr/>
        </p:nvCxnSpPr>
        <p:spPr>
          <a:xfrm flipH="1">
            <a:off x="8860870" y="1939251"/>
            <a:ext cx="1224" cy="488867"/>
          </a:xfrm>
          <a:prstGeom prst="straightConnector1">
            <a:avLst/>
          </a:prstGeom>
          <a:noFill/>
          <a:ln w="6350" cap="flat" cmpd="sng" algn="ctr">
            <a:solidFill>
              <a:srgbClr val="C00000"/>
            </a:solidFill>
            <a:prstDash val="solid"/>
            <a:miter lim="800000"/>
            <a:tailEnd type="triangle"/>
          </a:ln>
          <a:effectLst/>
        </p:spPr>
      </p:cxnSp>
      <p:sp>
        <p:nvSpPr>
          <p:cNvPr id="82" name="Title 2">
            <a:extLst>
              <a:ext uri="{FF2B5EF4-FFF2-40B4-BE49-F238E27FC236}">
                <a16:creationId xmlns:a16="http://schemas.microsoft.com/office/drawing/2014/main" id="{C57DE2BA-CA31-474A-BB5D-8624FE697824}"/>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BONDLINE POROSITY</a:t>
            </a:r>
            <a:endParaRPr lang="en-US" b="1" dirty="0">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C194B37-D80F-4EDE-9F23-991BA5B5AAE8}"/>
              </a:ext>
            </a:extLst>
          </p:cNvPr>
          <p:cNvSpPr txBox="1"/>
          <p:nvPr/>
        </p:nvSpPr>
        <p:spPr>
          <a:xfrm>
            <a:off x="294666" y="953794"/>
            <a:ext cx="5472418" cy="3139321"/>
          </a:xfrm>
          <a:prstGeom prst="rect">
            <a:avLst/>
          </a:prstGeom>
          <a:noFill/>
        </p:spPr>
        <p:txBody>
          <a:bodyPr wrap="square" rtlCol="0">
            <a:spAutoFit/>
          </a:bodyPr>
          <a:lstStyle/>
          <a:p>
            <a:pPr algn="just"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During </a:t>
            </a:r>
            <a:r>
              <a:rPr lang="en-US" sz="1800" dirty="0" err="1">
                <a:solidFill>
                  <a:prstClr val="black"/>
                </a:solidFill>
                <a:latin typeface="Arial" panose="020B0604020202020204" pitchFamily="34" charset="0"/>
                <a:cs typeface="Arial" panose="020B0604020202020204" pitchFamily="34" charset="0"/>
              </a:rPr>
              <a:t>facesheet</a:t>
            </a:r>
            <a:r>
              <a:rPr lang="en-US" sz="1800" dirty="0">
                <a:solidFill>
                  <a:prstClr val="black"/>
                </a:solidFill>
                <a:latin typeface="Arial" panose="020B0604020202020204" pitchFamily="34" charset="0"/>
                <a:cs typeface="Arial" panose="020B0604020202020204" pitchFamily="34" charset="0"/>
              </a:rPr>
              <a:t> consolidation, the squeezed-out resin from the prepreg enters into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The volume of the squeezed-out resin is lower than the adhesive volume – higher porosity in the squeezed-out resin will have lesser impact on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porosity.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If the squeezed-out resin gels before the adhesive, it might result in higher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porosity.</a:t>
            </a:r>
          </a:p>
        </p:txBody>
      </p:sp>
      <p:sp>
        <p:nvSpPr>
          <p:cNvPr id="84" name="Flowchart: Summing Junction 83">
            <a:extLst>
              <a:ext uri="{FF2B5EF4-FFF2-40B4-BE49-F238E27FC236}">
                <a16:creationId xmlns:a16="http://schemas.microsoft.com/office/drawing/2014/main" id="{05F851B2-2F34-41B2-91B5-AF72DF5C2947}"/>
              </a:ext>
            </a:extLst>
          </p:cNvPr>
          <p:cNvSpPr/>
          <p:nvPr/>
        </p:nvSpPr>
        <p:spPr>
          <a:xfrm>
            <a:off x="10019599" y="2444370"/>
            <a:ext cx="1877735" cy="1184075"/>
          </a:xfrm>
          <a:prstGeom prst="flowChartSummingJunction">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5" name="Straight Arrow Connector 84">
            <a:extLst>
              <a:ext uri="{FF2B5EF4-FFF2-40B4-BE49-F238E27FC236}">
                <a16:creationId xmlns:a16="http://schemas.microsoft.com/office/drawing/2014/main" id="{F5510155-A4C9-4774-92FF-918046169301}"/>
              </a:ext>
            </a:extLst>
          </p:cNvPr>
          <p:cNvCxnSpPr/>
          <p:nvPr/>
        </p:nvCxnSpPr>
        <p:spPr>
          <a:xfrm>
            <a:off x="7698149" y="2916984"/>
            <a:ext cx="219862" cy="1"/>
          </a:xfrm>
          <a:prstGeom prst="straightConnector1">
            <a:avLst/>
          </a:prstGeom>
          <a:noFill/>
          <a:ln w="19050" cap="flat" cmpd="sng" algn="ctr">
            <a:solidFill>
              <a:sysClr val="windowText" lastClr="000000"/>
            </a:solidFill>
            <a:prstDash val="solid"/>
            <a:miter lim="800000"/>
            <a:headEnd type="triangle"/>
            <a:tailEnd type="triangle"/>
          </a:ln>
          <a:effectLst/>
        </p:spPr>
      </p:cxnSp>
      <p:sp>
        <p:nvSpPr>
          <p:cNvPr id="86" name="TextBox 85">
            <a:extLst>
              <a:ext uri="{FF2B5EF4-FFF2-40B4-BE49-F238E27FC236}">
                <a16:creationId xmlns:a16="http://schemas.microsoft.com/office/drawing/2014/main" id="{461550E6-1210-461C-99B8-02D5F59DE586}"/>
              </a:ext>
            </a:extLst>
          </p:cNvPr>
          <p:cNvSpPr txBox="1"/>
          <p:nvPr/>
        </p:nvSpPr>
        <p:spPr>
          <a:xfrm>
            <a:off x="294666" y="4014383"/>
            <a:ext cx="11602668" cy="1754326"/>
          </a:xfrm>
          <a:prstGeom prst="rect">
            <a:avLst/>
          </a:prstGeom>
          <a:noFill/>
        </p:spPr>
        <p:txBody>
          <a:bodyPr wrap="square" rtlCol="0">
            <a:spAutoFit/>
          </a:bodyPr>
          <a:lstStyle/>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The viscosity of the adhesive and the resin decrease to the lowest point during the Ramp – I and Temperature Dwell – I.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After TD – I, the viscosity slowly increases to reach the gelation point – diffusion induced growth of voids and curing shrinkage of voids take place. Therefore, Heat rate – II becomes a vital parameter that influences the effective porosity.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Delaying the gelation process would decrease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porosity. </a:t>
            </a:r>
          </a:p>
        </p:txBody>
      </p:sp>
    </p:spTree>
    <p:extLst>
      <p:ext uri="{BB962C8B-B14F-4D97-AF65-F5344CB8AC3E}">
        <p14:creationId xmlns:p14="http://schemas.microsoft.com/office/powerpoint/2010/main" val="34769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E91767E-7C80-4406-ABF8-6D644514CB15}"/>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BONDLINE POROSITY</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AE327FB-CFDA-4446-B9A8-2BBB5BFFED66}"/>
              </a:ext>
            </a:extLst>
          </p:cNvPr>
          <p:cNvSpPr txBox="1"/>
          <p:nvPr/>
        </p:nvSpPr>
        <p:spPr>
          <a:xfrm>
            <a:off x="323850" y="1671846"/>
            <a:ext cx="11544300" cy="3293209"/>
          </a:xfrm>
          <a:prstGeom prst="rect">
            <a:avLst/>
          </a:prstGeom>
          <a:noFill/>
        </p:spPr>
        <p:txBody>
          <a:bodyPr wrap="square" rtlCol="0">
            <a:spAutoFit/>
          </a:bodyPr>
          <a:lstStyle/>
          <a:p>
            <a:pPr algn="just" fontAlgn="auto">
              <a:spcBef>
                <a:spcPts val="0"/>
              </a:spcBef>
              <a:spcAft>
                <a:spcPts val="0"/>
              </a:spcAft>
            </a:pPr>
            <a:r>
              <a:rPr lang="en-US" sz="2000" b="1" dirty="0">
                <a:solidFill>
                  <a:prstClr val="black"/>
                </a:solidFill>
                <a:latin typeface="Arial" panose="020B0604020202020204" pitchFamily="34" charset="0"/>
                <a:cs typeface="Arial" panose="020B0604020202020204" pitchFamily="34" charset="0"/>
              </a:rPr>
              <a:t>Governing equation from ML model:</a:t>
            </a:r>
          </a:p>
          <a:p>
            <a:pPr algn="just" fontAlgn="auto">
              <a:spcBef>
                <a:spcPts val="0"/>
              </a:spcBef>
              <a:spcAft>
                <a:spcPts val="0"/>
              </a:spcAft>
            </a:pPr>
            <a:endParaRPr lang="en-US" sz="1800" b="1" dirty="0">
              <a:solidFill>
                <a:prstClr val="black"/>
              </a:solidFill>
              <a:latin typeface="Arial" panose="020B0604020202020204" pitchFamily="34" charset="0"/>
              <a:cs typeface="Arial" panose="020B0604020202020204" pitchFamily="34" charset="0"/>
            </a:endParaRPr>
          </a:p>
          <a:p>
            <a:pPr algn="ctr" fontAlgn="auto">
              <a:spcBef>
                <a:spcPts val="0"/>
              </a:spcBef>
              <a:spcAft>
                <a:spcPts val="0"/>
              </a:spcAft>
            </a:pPr>
            <a:r>
              <a:rPr lang="en-US" sz="1800" i="1" dirty="0" err="1">
                <a:solidFill>
                  <a:sysClr val="windowText" lastClr="000000"/>
                </a:solidFill>
                <a:latin typeface="Arial" panose="020B0604020202020204" pitchFamily="34" charset="0"/>
                <a:cs typeface="Arial" panose="020B0604020202020204" pitchFamily="34" charset="0"/>
              </a:rPr>
              <a:t>Bondline</a:t>
            </a:r>
            <a:r>
              <a:rPr lang="en-US" sz="1800" i="1" dirty="0">
                <a:solidFill>
                  <a:sysClr val="windowText" lastClr="000000"/>
                </a:solidFill>
                <a:latin typeface="Arial" panose="020B0604020202020204" pitchFamily="34" charset="0"/>
                <a:cs typeface="Arial" panose="020B0604020202020204" pitchFamily="34" charset="0"/>
              </a:rPr>
              <a:t> Porosity (Effective porosity) </a:t>
            </a:r>
            <a:r>
              <a:rPr lang="en-US" sz="1800" dirty="0">
                <a:solidFill>
                  <a:sysClr val="windowText" lastClr="000000"/>
                </a:solidFill>
                <a:latin typeface="Arial" panose="020B0604020202020204" pitchFamily="34" charset="0"/>
                <a:cs typeface="Arial" panose="020B0604020202020204" pitchFamily="34" charset="0"/>
              </a:rPr>
              <a:t>:</a:t>
            </a:r>
          </a:p>
          <a:p>
            <a:pPr algn="ctr" fontAlgn="auto">
              <a:spcBef>
                <a:spcPts val="0"/>
              </a:spcBef>
              <a:spcAft>
                <a:spcPts val="0"/>
              </a:spcAft>
            </a:pPr>
            <a:r>
              <a:rPr lang="en-US" sz="1800" dirty="0">
                <a:solidFill>
                  <a:prstClr val="black"/>
                </a:solidFill>
                <a:latin typeface="Arial" panose="020B0604020202020204" pitchFamily="34" charset="0"/>
                <a:cs typeface="Arial" panose="020B0604020202020204" pitchFamily="34" charset="0"/>
              </a:rPr>
              <a:t> </a:t>
            </a:r>
          </a:p>
          <a:p>
            <a:pPr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where </a:t>
            </a:r>
            <a:r>
              <a:rPr lang="en-US" sz="1600" dirty="0" err="1">
                <a:solidFill>
                  <a:prstClr val="black"/>
                </a:solidFill>
                <a:latin typeface="Arial" panose="020B0604020202020204" pitchFamily="34" charset="0"/>
                <a:cs typeface="Arial" panose="020B0604020202020204" pitchFamily="34" charset="0"/>
              </a:rPr>
              <a:t>P</a:t>
            </a:r>
            <a:r>
              <a:rPr lang="en-US" sz="1600" baseline="-25000" dirty="0" err="1">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600"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600" dirty="0">
                <a:solidFill>
                  <a:prstClr val="black"/>
                </a:solidFill>
                <a:latin typeface="Arial" panose="020B0604020202020204" pitchFamily="34" charset="0"/>
                <a:cs typeface="Arial" panose="020B0604020202020204" pitchFamily="34" charset="0"/>
              </a:rPr>
              <a:t>= normalized vacuum bag pressure,</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a:t>
            </a:r>
            <a:r>
              <a:rPr lang="en-US" sz="1600" dirty="0" err="1">
                <a:solidFill>
                  <a:prstClr val="black"/>
                </a:solidFill>
                <a:latin typeface="Arial" panose="020B0604020202020204" pitchFamily="34" charset="0"/>
                <a:cs typeface="Arial" panose="020B0604020202020204" pitchFamily="34" charset="0"/>
              </a:rPr>
              <a:t>D</a:t>
            </a:r>
            <a:r>
              <a:rPr lang="en-US" sz="1600" baseline="-25000" dirty="0" err="1">
                <a:solidFill>
                  <a:prstClr val="black"/>
                </a:solidFill>
                <a:latin typeface="Arial" panose="020B0604020202020204" pitchFamily="34" charset="0"/>
                <a:cs typeface="Arial" panose="020B0604020202020204" pitchFamily="34" charset="0"/>
              </a:rPr>
              <a:t>v</a:t>
            </a:r>
            <a:r>
              <a:rPr lang="en-US" sz="1600" dirty="0">
                <a:solidFill>
                  <a:prstClr val="black"/>
                </a:solidFill>
                <a:latin typeface="Arial" panose="020B0604020202020204" pitchFamily="34" charset="0"/>
                <a:cs typeface="Arial" panose="020B0604020202020204" pitchFamily="34" charset="0"/>
              </a:rPr>
              <a:t> = normalized vacuum duration,</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TD</a:t>
            </a:r>
            <a:r>
              <a:rPr lang="en-US" sz="1600" baseline="-25000" dirty="0">
                <a:solidFill>
                  <a:prstClr val="black"/>
                </a:solidFill>
                <a:latin typeface="Arial" panose="020B0604020202020204" pitchFamily="34" charset="0"/>
                <a:cs typeface="Arial" panose="020B0604020202020204" pitchFamily="34" charset="0"/>
              </a:rPr>
              <a:t>I</a:t>
            </a:r>
            <a:r>
              <a:rPr lang="en-US" sz="1600" dirty="0">
                <a:solidFill>
                  <a:prstClr val="black"/>
                </a:solidFill>
                <a:latin typeface="Arial" panose="020B0604020202020204" pitchFamily="34" charset="0"/>
                <a:cs typeface="Arial" panose="020B0604020202020204" pitchFamily="34" charset="0"/>
              </a:rPr>
              <a:t> and TD</a:t>
            </a:r>
            <a:r>
              <a:rPr lang="en-US" sz="1600" baseline="-25000" dirty="0">
                <a:solidFill>
                  <a:prstClr val="black"/>
                </a:solidFill>
                <a:latin typeface="Arial" panose="020B0604020202020204" pitchFamily="34" charset="0"/>
                <a:cs typeface="Arial" panose="020B0604020202020204" pitchFamily="34" charset="0"/>
              </a:rPr>
              <a:t>II</a:t>
            </a:r>
            <a:r>
              <a:rPr lang="en-US" sz="1600" dirty="0">
                <a:solidFill>
                  <a:prstClr val="black"/>
                </a:solidFill>
                <a:latin typeface="Arial" panose="020B0604020202020204" pitchFamily="34" charset="0"/>
                <a:cs typeface="Arial" panose="020B0604020202020204" pitchFamily="34" charset="0"/>
              </a:rPr>
              <a:t> = normalized temperature dwell I and II, respectively,</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HR</a:t>
            </a:r>
            <a:r>
              <a:rPr lang="en-US" sz="1600" baseline="-25000" dirty="0">
                <a:solidFill>
                  <a:prstClr val="black"/>
                </a:solidFill>
                <a:latin typeface="Arial" panose="020B0604020202020204" pitchFamily="34" charset="0"/>
                <a:cs typeface="Arial" panose="020B0604020202020204" pitchFamily="34" charset="0"/>
              </a:rPr>
              <a:t>II</a:t>
            </a:r>
            <a:r>
              <a:rPr lang="en-US" sz="1600" dirty="0">
                <a:solidFill>
                  <a:prstClr val="black"/>
                </a:solidFill>
                <a:latin typeface="Arial" panose="020B0604020202020204" pitchFamily="34" charset="0"/>
                <a:cs typeface="Arial" panose="020B0604020202020204" pitchFamily="34" charset="0"/>
              </a:rPr>
              <a:t> = normalized heat rate – II, and</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T = normalized total time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D69FA4-ABFC-4B54-B06A-5A9340591281}"/>
                  </a:ext>
                </a:extLst>
              </p:cNvPr>
              <p:cNvSpPr txBox="1"/>
              <p:nvPr/>
            </p:nvSpPr>
            <p:spPr>
              <a:xfrm>
                <a:off x="2743200" y="2590800"/>
                <a:ext cx="7482626" cy="733471"/>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600" b="1" i="1" smtClean="0">
                          <a:solidFill>
                            <a:sysClr val="windowText" lastClr="000000"/>
                          </a:solidFill>
                          <a:latin typeface="Cambria Math" panose="02040503050406030204" pitchFamily="18" charset="0"/>
                        </a:rPr>
                        <m:t>𝒀</m:t>
                      </m:r>
                      <m:r>
                        <a:rPr lang="en-US" sz="1600" b="1" i="1" smtClean="0">
                          <a:solidFill>
                            <a:sysClr val="windowText" lastClr="000000"/>
                          </a:solidFill>
                          <a:latin typeface="Cambria Math" panose="02040503050406030204" pitchFamily="18" charset="0"/>
                        </a:rPr>
                        <m:t>=</m:t>
                      </m:r>
                      <m:nary>
                        <m:naryPr>
                          <m:chr m:val="∑"/>
                          <m:ctrlPr>
                            <a:rPr lang="en-US" sz="1600" b="1" i="1" smtClean="0">
                              <a:solidFill>
                                <a:sysClr val="windowText" lastClr="000000"/>
                              </a:solidFill>
                              <a:latin typeface="Cambria Math" panose="02040503050406030204" pitchFamily="18" charset="0"/>
                            </a:rPr>
                          </m:ctrlPr>
                        </m:naryPr>
                        <m:sub>
                          <m:r>
                            <m:rPr>
                              <m:brk m:alnAt="23"/>
                            </m:rPr>
                            <a:rPr lang="en-US" sz="1600" b="1" i="1" smtClean="0">
                              <a:solidFill>
                                <a:sysClr val="windowText" lastClr="000000"/>
                              </a:solidFill>
                              <a:latin typeface="Cambria Math" panose="02040503050406030204" pitchFamily="18" charset="0"/>
                            </a:rPr>
                            <m:t>𝒊</m:t>
                          </m:r>
                          <m:r>
                            <a:rPr lang="en-US" sz="1600" b="1" i="1" smtClean="0">
                              <a:solidFill>
                                <a:sysClr val="windowText" lastClr="000000"/>
                              </a:solidFill>
                              <a:latin typeface="Cambria Math" panose="02040503050406030204" pitchFamily="18" charset="0"/>
                            </a:rPr>
                            <m:t>=</m:t>
                          </m:r>
                          <m:r>
                            <a:rPr lang="en-US" sz="1600" b="1" i="1" smtClean="0">
                              <a:solidFill>
                                <a:sysClr val="windowText" lastClr="000000"/>
                              </a:solidFill>
                              <a:latin typeface="Cambria Math" panose="02040503050406030204" pitchFamily="18" charset="0"/>
                            </a:rPr>
                            <m:t>𝟏</m:t>
                          </m:r>
                        </m:sub>
                        <m:sup>
                          <m:r>
                            <a:rPr lang="en-US" sz="1600" b="1" i="1" smtClean="0">
                              <a:solidFill>
                                <a:sysClr val="windowText" lastClr="000000"/>
                              </a:solidFill>
                              <a:latin typeface="Cambria Math" panose="02040503050406030204" pitchFamily="18" charset="0"/>
                            </a:rPr>
                            <m:t>𝟓</m:t>
                          </m:r>
                        </m:sup>
                        <m:e>
                          <m:r>
                            <a:rPr lang="en-US" sz="1600" b="1" i="1" smtClean="0">
                              <a:solidFill>
                                <a:sysClr val="windowText" lastClr="000000"/>
                              </a:solidFill>
                              <a:latin typeface="Cambria Math" panose="02040503050406030204" pitchFamily="18" charset="0"/>
                            </a:rPr>
                            <m:t> </m:t>
                          </m:r>
                          <m:nary>
                            <m:naryPr>
                              <m:chr m:val="∑"/>
                              <m:ctrlPr>
                                <a:rPr lang="en-US" sz="1600" b="1" i="1" smtClean="0">
                                  <a:solidFill>
                                    <a:sysClr val="windowText" lastClr="000000"/>
                                  </a:solidFill>
                                  <a:latin typeface="Cambria Math" panose="02040503050406030204" pitchFamily="18" charset="0"/>
                                </a:rPr>
                              </m:ctrlPr>
                            </m:naryPr>
                            <m:sub>
                              <m:r>
                                <m:rPr>
                                  <m:brk m:alnAt="23"/>
                                </m:rPr>
                                <a:rPr lang="en-US" sz="1600" b="1" i="1" smtClean="0">
                                  <a:solidFill>
                                    <a:sysClr val="windowText" lastClr="000000"/>
                                  </a:solidFill>
                                  <a:latin typeface="Cambria Math" panose="02040503050406030204" pitchFamily="18" charset="0"/>
                                </a:rPr>
                                <m:t>𝒋</m:t>
                              </m:r>
                              <m:r>
                                <a:rPr lang="en-US" sz="1600" b="1" i="1" smtClean="0">
                                  <a:solidFill>
                                    <a:sysClr val="windowText" lastClr="000000"/>
                                  </a:solidFill>
                                  <a:latin typeface="Cambria Math" panose="02040503050406030204" pitchFamily="18" charset="0"/>
                                </a:rPr>
                                <m:t>=</m:t>
                              </m:r>
                              <m:r>
                                <a:rPr lang="en-US" sz="1600" b="1" i="1" smtClean="0">
                                  <a:solidFill>
                                    <a:sysClr val="windowText" lastClr="000000"/>
                                  </a:solidFill>
                                  <a:latin typeface="Cambria Math" panose="02040503050406030204" pitchFamily="18" charset="0"/>
                                </a:rPr>
                                <m:t>𝟏</m:t>
                              </m:r>
                            </m:sub>
                            <m:sup>
                              <m:r>
                                <a:rPr lang="en-US" sz="1600" b="1" i="1" smtClean="0">
                                  <a:solidFill>
                                    <a:sysClr val="windowText" lastClr="000000"/>
                                  </a:solidFill>
                                  <a:latin typeface="Cambria Math" panose="02040503050406030204" pitchFamily="18" charset="0"/>
                                </a:rPr>
                                <m:t>𝟓</m:t>
                              </m:r>
                            </m:sup>
                            <m:e>
                              <m:r>
                                <a:rPr lang="en-US" sz="1600" b="1" i="1">
                                  <a:solidFill>
                                    <a:sysClr val="windowText" lastClr="000000"/>
                                  </a:solidFill>
                                  <a:latin typeface="Cambria Math" panose="02040503050406030204" pitchFamily="18" charset="0"/>
                                </a:rPr>
                                <m:t>(</m:t>
                              </m:r>
                              <m:r>
                                <a:rPr lang="en-US" sz="1600" b="1" i="1" smtClean="0">
                                  <a:solidFill>
                                    <a:sysClr val="windowText" lastClr="000000"/>
                                  </a:solidFill>
                                  <a:latin typeface="Cambria Math" panose="02040503050406030204" pitchFamily="18" charset="0"/>
                                </a:rPr>
                                <m:t>𝟏</m:t>
                              </m:r>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𝒂</m:t>
                                  </m:r>
                                </m:e>
                                <m:sub>
                                  <m:r>
                                    <a:rPr lang="en-US" sz="1600" b="1" i="1">
                                      <a:solidFill>
                                        <a:sysClr val="windowText" lastClr="000000"/>
                                      </a:solidFill>
                                      <a:latin typeface="Cambria Math" panose="02040503050406030204" pitchFamily="18" charset="0"/>
                                    </a:rPr>
                                    <m:t>𝒊</m:t>
                                  </m:r>
                                </m:sub>
                              </m:sSub>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𝑷</m:t>
                                  </m:r>
                                </m:e>
                                <m:sub>
                                  <m:r>
                                    <a:rPr lang="en-US" sz="1600" b="1" i="1">
                                      <a:solidFill>
                                        <a:sysClr val="windowText" lastClr="000000"/>
                                      </a:solidFill>
                                      <a:latin typeface="Cambria Math" panose="02040503050406030204" pitchFamily="18" charset="0"/>
                                    </a:rPr>
                                    <m:t>𝒗</m:t>
                                  </m:r>
                                </m:sub>
                                <m:sup>
                                  <m:r>
                                    <a:rPr lang="en-US" sz="1600" b="1" i="1">
                                      <a:solidFill>
                                        <a:sysClr val="windowText" lastClr="000000"/>
                                      </a:solidFill>
                                      <a:latin typeface="Cambria Math" panose="02040503050406030204" pitchFamily="18" charset="0"/>
                                    </a:rPr>
                                    <m:t>𝒊</m:t>
                                  </m:r>
                                </m:sup>
                              </m:sSubSup>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𝒃</m:t>
                                  </m:r>
                                </m:e>
                                <m:sub>
                                  <m:r>
                                    <a:rPr lang="en-US" sz="1600" b="1" i="1" smtClean="0">
                                      <a:solidFill>
                                        <a:sysClr val="windowText" lastClr="000000"/>
                                      </a:solidFill>
                                      <a:latin typeface="Cambria Math" panose="02040503050406030204" pitchFamily="18" charset="0"/>
                                    </a:rPr>
                                    <m:t>𝒋</m:t>
                                  </m:r>
                                </m:sub>
                              </m:sSub>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𝑫</m:t>
                                  </m:r>
                                </m:e>
                                <m:sub>
                                  <m:r>
                                    <a:rPr lang="en-US" sz="1600" b="1" i="1">
                                      <a:solidFill>
                                        <a:sysClr val="windowText" lastClr="000000"/>
                                      </a:solidFill>
                                      <a:latin typeface="Cambria Math" panose="02040503050406030204" pitchFamily="18" charset="0"/>
                                    </a:rPr>
                                    <m:t>𝑽</m:t>
                                  </m:r>
                                </m:sub>
                                <m:sup>
                                  <m:r>
                                    <a:rPr lang="en-US" sz="1600" b="1" i="1" smtClean="0">
                                      <a:solidFill>
                                        <a:sysClr val="windowText" lastClr="000000"/>
                                      </a:solidFill>
                                      <a:latin typeface="Cambria Math" panose="02040503050406030204" pitchFamily="18" charset="0"/>
                                    </a:rPr>
                                    <m:t>𝒋</m:t>
                                  </m:r>
                                </m:sup>
                              </m:sSubSup>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𝒄</m:t>
                                  </m:r>
                                </m:e>
                                <m:sub>
                                  <m:r>
                                    <a:rPr lang="en-US" sz="1600" b="1" i="1">
                                      <a:solidFill>
                                        <a:sysClr val="windowText" lastClr="000000"/>
                                      </a:solidFill>
                                      <a:latin typeface="Cambria Math" panose="02040503050406030204" pitchFamily="18" charset="0"/>
                                    </a:rPr>
                                    <m:t>𝒊</m:t>
                                  </m:r>
                                  <m:r>
                                    <a:rPr lang="en-US" sz="1600" b="1" i="1" smtClean="0">
                                      <a:solidFill>
                                        <a:sysClr val="windowText" lastClr="000000"/>
                                      </a:solidFill>
                                      <a:latin typeface="Cambria Math" panose="02040503050406030204" pitchFamily="18" charset="0"/>
                                    </a:rPr>
                                    <m:t>𝒋</m:t>
                                  </m:r>
                                </m:sub>
                              </m:sSub>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𝑷</m:t>
                                  </m:r>
                                </m:e>
                                <m:sub>
                                  <m:r>
                                    <a:rPr lang="en-US" sz="1600" b="1" i="1">
                                      <a:solidFill>
                                        <a:sysClr val="windowText" lastClr="000000"/>
                                      </a:solidFill>
                                      <a:latin typeface="Cambria Math" panose="02040503050406030204" pitchFamily="18" charset="0"/>
                                    </a:rPr>
                                    <m:t>𝒗</m:t>
                                  </m:r>
                                </m:sub>
                                <m:sup>
                                  <m:r>
                                    <a:rPr lang="en-US" sz="1600" b="1" i="1">
                                      <a:solidFill>
                                        <a:sysClr val="windowText" lastClr="000000"/>
                                      </a:solidFill>
                                      <a:latin typeface="Cambria Math" panose="02040503050406030204" pitchFamily="18" charset="0"/>
                                    </a:rPr>
                                    <m:t>𝒊</m:t>
                                  </m:r>
                                </m:sup>
                              </m:sSubSup>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𝑫</m:t>
                                  </m:r>
                                </m:e>
                                <m:sub>
                                  <m:r>
                                    <a:rPr lang="en-US" sz="1600" b="1" i="1" smtClean="0">
                                      <a:solidFill>
                                        <a:sysClr val="windowText" lastClr="000000"/>
                                      </a:solidFill>
                                      <a:latin typeface="Cambria Math" panose="02040503050406030204" pitchFamily="18" charset="0"/>
                                    </a:rPr>
                                    <m:t>𝒗</m:t>
                                  </m:r>
                                </m:sub>
                                <m:sup>
                                  <m:r>
                                    <a:rPr lang="en-US" sz="1600" b="1" i="1" smtClean="0">
                                      <a:solidFill>
                                        <a:sysClr val="windowText" lastClr="000000"/>
                                      </a:solidFill>
                                      <a:latin typeface="Cambria Math" panose="02040503050406030204" pitchFamily="18" charset="0"/>
                                    </a:rPr>
                                    <m:t>𝒋</m:t>
                                  </m:r>
                                </m:sup>
                              </m:sSubSup>
                              <m:r>
                                <a:rPr lang="en-US" sz="1600" b="1" i="1" smtClean="0">
                                  <a:solidFill>
                                    <a:sysClr val="windowText" lastClr="000000"/>
                                  </a:solidFill>
                                  <a:latin typeface="Cambria Math" panose="02040503050406030204" pitchFamily="18" charset="0"/>
                                </a:rPr>
                                <m:t>)</m:t>
                              </m:r>
                            </m:e>
                          </m:nary>
                          <m:d>
                            <m:dPr>
                              <m:ctrlPr>
                                <a:rPr lang="en-US" sz="1600" b="1" i="1" smtClean="0">
                                  <a:solidFill>
                                    <a:sysClr val="windowText" lastClr="000000"/>
                                  </a:solidFill>
                                  <a:latin typeface="Cambria Math" panose="02040503050406030204" pitchFamily="18" charset="0"/>
                                </a:rPr>
                              </m:ctrlPr>
                            </m:dPr>
                            <m:e>
                              <m:r>
                                <a:rPr lang="en-US" sz="1600" b="1" i="1" smtClean="0">
                                  <a:solidFill>
                                    <a:sysClr val="windowText" lastClr="000000"/>
                                  </a:solidFill>
                                  <a:latin typeface="Cambria Math" panose="02040503050406030204" pitchFamily="18" charset="0"/>
                                </a:rPr>
                                <m:t>𝟏</m:t>
                              </m:r>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𝒅</m:t>
                                  </m:r>
                                </m:e>
                                <m:sub>
                                  <m:r>
                                    <a:rPr lang="en-US" sz="1600" b="1" i="1">
                                      <a:solidFill>
                                        <a:sysClr val="windowText" lastClr="000000"/>
                                      </a:solidFill>
                                      <a:latin typeface="Cambria Math" panose="02040503050406030204" pitchFamily="18" charset="0"/>
                                    </a:rPr>
                                    <m:t>𝒊</m:t>
                                  </m:r>
                                </m:sub>
                              </m:sSub>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𝑻𝑫</m:t>
                                  </m:r>
                                </m:e>
                                <m:sub>
                                  <m:r>
                                    <a:rPr lang="en-US" sz="1600" b="1" i="1">
                                      <a:solidFill>
                                        <a:sysClr val="windowText" lastClr="000000"/>
                                      </a:solidFill>
                                      <a:latin typeface="Cambria Math" panose="02040503050406030204" pitchFamily="18" charset="0"/>
                                    </a:rPr>
                                    <m:t>𝑰</m:t>
                                  </m:r>
                                </m:sub>
                              </m:sSub>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𝒆</m:t>
                                  </m:r>
                                </m:e>
                                <m:sub>
                                  <m:r>
                                    <a:rPr lang="en-US" sz="1600" b="1" i="1">
                                      <a:solidFill>
                                        <a:sysClr val="windowText" lastClr="000000"/>
                                      </a:solidFill>
                                      <a:latin typeface="Cambria Math" panose="02040503050406030204" pitchFamily="18" charset="0"/>
                                    </a:rPr>
                                    <m:t>𝒊</m:t>
                                  </m:r>
                                </m:sub>
                              </m:sSub>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𝑯𝑹</m:t>
                                  </m:r>
                                </m:e>
                                <m:sub>
                                  <m:r>
                                    <a:rPr lang="en-US" sz="1600" b="1" i="1">
                                      <a:solidFill>
                                        <a:sysClr val="windowText" lastClr="000000"/>
                                      </a:solidFill>
                                      <a:latin typeface="Cambria Math" panose="02040503050406030204" pitchFamily="18" charset="0"/>
                                    </a:rPr>
                                    <m:t>𝑰𝑰</m:t>
                                  </m:r>
                                </m:sub>
                              </m:sSub>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𝒇</m:t>
                                  </m:r>
                                </m:e>
                                <m:sub>
                                  <m:r>
                                    <a:rPr lang="en-US" sz="1600" b="1" i="1">
                                      <a:solidFill>
                                        <a:sysClr val="windowText" lastClr="000000"/>
                                      </a:solidFill>
                                      <a:latin typeface="Cambria Math" panose="02040503050406030204" pitchFamily="18" charset="0"/>
                                    </a:rPr>
                                    <m:t>𝒊</m:t>
                                  </m:r>
                                </m:sub>
                              </m:sSub>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𝑻𝑫</m:t>
                                  </m:r>
                                </m:e>
                                <m:sub>
                                  <m:r>
                                    <a:rPr lang="en-US" sz="1600" b="1" i="1">
                                      <a:solidFill>
                                        <a:sysClr val="windowText" lastClr="000000"/>
                                      </a:solidFill>
                                      <a:latin typeface="Cambria Math" panose="02040503050406030204" pitchFamily="18" charset="0"/>
                                    </a:rPr>
                                    <m:t>𝑰𝑰</m:t>
                                  </m:r>
                                </m:sub>
                              </m:sSub>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𝒈</m:t>
                                  </m:r>
                                </m:e>
                                <m:sub>
                                  <m:r>
                                    <a:rPr lang="en-US" sz="1600" b="1" i="1">
                                      <a:solidFill>
                                        <a:sysClr val="windowText" lastClr="000000"/>
                                      </a:solidFill>
                                      <a:latin typeface="Cambria Math" panose="02040503050406030204" pitchFamily="18" charset="0"/>
                                    </a:rPr>
                                    <m:t>𝒊</m:t>
                                  </m:r>
                                </m:sub>
                              </m:sSub>
                              <m:r>
                                <a:rPr lang="en-US" sz="1600" b="1" i="1">
                                  <a:solidFill>
                                    <a:sysClr val="windowText" lastClr="000000"/>
                                  </a:solidFill>
                                  <a:latin typeface="Cambria Math" panose="02040503050406030204" pitchFamily="18" charset="0"/>
                                </a:rPr>
                                <m:t>𝑻</m:t>
                              </m:r>
                            </m:e>
                          </m:d>
                          <m:r>
                            <a:rPr lang="en-US" sz="1600" b="1" i="1" smtClean="0">
                              <a:solidFill>
                                <a:sysClr val="windowText" lastClr="000000"/>
                              </a:solidFill>
                              <a:latin typeface="Cambria Math" panose="02040503050406030204" pitchFamily="18" charset="0"/>
                            </a:rPr>
                            <m:t>−</m:t>
                          </m:r>
                          <m:r>
                            <a:rPr lang="en-US" sz="1600" b="1" i="1" smtClean="0">
                              <a:solidFill>
                                <a:sysClr val="windowText" lastClr="000000"/>
                              </a:solidFill>
                              <a:latin typeface="Cambria Math" panose="02040503050406030204" pitchFamily="18" charset="0"/>
                            </a:rPr>
                            <m:t>𝟏</m:t>
                          </m:r>
                        </m:e>
                      </m:nary>
                    </m:oMath>
                  </m:oMathPara>
                </a14:m>
                <a:endParaRPr lang="en-US" sz="1600" b="1" dirty="0">
                  <a:solidFill>
                    <a:sysClr val="windowText" lastClr="000000"/>
                  </a:solidFill>
                  <a:latin typeface="Calibri" panose="020F0502020204030204"/>
                </a:endParaRPr>
              </a:p>
            </p:txBody>
          </p:sp>
        </mc:Choice>
        <mc:Fallback xmlns="">
          <p:sp>
            <p:nvSpPr>
              <p:cNvPr id="4" name="TextBox 3">
                <a:extLst>
                  <a:ext uri="{FF2B5EF4-FFF2-40B4-BE49-F238E27FC236}">
                    <a16:creationId xmlns:a16="http://schemas.microsoft.com/office/drawing/2014/main" id="{B1D69FA4-ABFC-4B54-B06A-5A9340591281}"/>
                  </a:ext>
                </a:extLst>
              </p:cNvPr>
              <p:cNvSpPr txBox="1">
                <a:spLocks noRot="1" noChangeAspect="1" noMove="1" noResize="1" noEditPoints="1" noAdjustHandles="1" noChangeArrowheads="1" noChangeShapeType="1" noTextEdit="1"/>
              </p:cNvSpPr>
              <p:nvPr/>
            </p:nvSpPr>
            <p:spPr>
              <a:xfrm>
                <a:off x="2743200" y="2590800"/>
                <a:ext cx="7482626" cy="733471"/>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4B879AF-F18F-4F76-92D8-285D7ED48D53}"/>
              </a:ext>
            </a:extLst>
          </p:cNvPr>
          <p:cNvSpPr txBox="1"/>
          <p:nvPr/>
        </p:nvSpPr>
        <p:spPr>
          <a:xfrm>
            <a:off x="7924800" y="4419600"/>
            <a:ext cx="3625879" cy="369332"/>
          </a:xfrm>
          <a:prstGeom prst="rect">
            <a:avLst/>
          </a:prstGeom>
          <a:noFill/>
        </p:spPr>
        <p:txBody>
          <a:bodyPr wrap="square" rtlCol="0">
            <a:spAutoFit/>
          </a:bodyPr>
          <a:lstStyle/>
          <a:p>
            <a:r>
              <a:rPr lang="en-US" sz="1800" b="1" dirty="0"/>
              <a:t>Taylor’s Expansion of </a:t>
            </a:r>
            <a:r>
              <a:rPr lang="en-US" sz="1800" b="1" dirty="0" err="1">
                <a:solidFill>
                  <a:prstClr val="black"/>
                </a:solidFill>
                <a:latin typeface="Arial" panose="020B0604020202020204" pitchFamily="34" charset="0"/>
                <a:cs typeface="Arial" panose="020B0604020202020204" pitchFamily="34" charset="0"/>
              </a:rPr>
              <a:t>P</a:t>
            </a:r>
            <a:r>
              <a:rPr lang="en-US" sz="1800" b="1" baseline="-25000" dirty="0" err="1">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800" b="1"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b="1" dirty="0" err="1">
                <a:solidFill>
                  <a:prstClr val="black"/>
                </a:solidFill>
                <a:latin typeface="Arial" panose="020B0604020202020204" pitchFamily="34" charset="0"/>
                <a:cs typeface="Arial" panose="020B0604020202020204" pitchFamily="34" charset="0"/>
              </a:rPr>
              <a:t>D</a:t>
            </a:r>
            <a:r>
              <a:rPr lang="en-US" sz="1800" b="1" baseline="-25000" dirty="0" err="1">
                <a:solidFill>
                  <a:prstClr val="black"/>
                </a:solidFill>
                <a:latin typeface="Arial" panose="020B0604020202020204" pitchFamily="34" charset="0"/>
                <a:cs typeface="Arial" panose="020B0604020202020204" pitchFamily="34" charset="0"/>
              </a:rPr>
              <a:t>v</a:t>
            </a:r>
            <a:endParaRPr lang="en-US" sz="1800" b="1" dirty="0"/>
          </a:p>
        </p:txBody>
      </p:sp>
      <p:cxnSp>
        <p:nvCxnSpPr>
          <p:cNvPr id="7" name="Straight Arrow Connector 6">
            <a:extLst>
              <a:ext uri="{FF2B5EF4-FFF2-40B4-BE49-F238E27FC236}">
                <a16:creationId xmlns:a16="http://schemas.microsoft.com/office/drawing/2014/main" id="{EAC61E98-E2C4-4C68-A4AE-4B68C6628539}"/>
              </a:ext>
            </a:extLst>
          </p:cNvPr>
          <p:cNvCxnSpPr/>
          <p:nvPr/>
        </p:nvCxnSpPr>
        <p:spPr>
          <a:xfrm>
            <a:off x="5410200" y="3324271"/>
            <a:ext cx="3505200" cy="109532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91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C8A044D5-649A-4FBB-83ED-88C2D76BE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32" y="2185927"/>
            <a:ext cx="4648223" cy="3296444"/>
          </a:xfrm>
          <a:prstGeom prst="rect">
            <a:avLst/>
          </a:prstGeom>
          <a:ln w="3175">
            <a:solidFill>
              <a:sysClr val="windowText" lastClr="000000"/>
            </a:solidFill>
          </a:ln>
        </p:spPr>
      </p:pic>
      <p:pic>
        <p:nvPicPr>
          <p:cNvPr id="3" name="Picture 2">
            <a:extLst>
              <a:ext uri="{FF2B5EF4-FFF2-40B4-BE49-F238E27FC236}">
                <a16:creationId xmlns:a16="http://schemas.microsoft.com/office/drawing/2014/main" id="{EB2D7AC9-D007-431D-AADD-B0121BC70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611" y="2160505"/>
            <a:ext cx="4648223" cy="3321866"/>
          </a:xfrm>
          <a:prstGeom prst="rect">
            <a:avLst/>
          </a:prstGeom>
          <a:ln w="3175">
            <a:solidFill>
              <a:sysClr val="windowText" lastClr="000000"/>
            </a:solidFill>
          </a:ln>
        </p:spPr>
      </p:pic>
      <p:sp>
        <p:nvSpPr>
          <p:cNvPr id="4" name="Title 2">
            <a:extLst>
              <a:ext uri="{FF2B5EF4-FFF2-40B4-BE49-F238E27FC236}">
                <a16:creationId xmlns:a16="http://schemas.microsoft.com/office/drawing/2014/main" id="{85144F85-810B-4A18-A2AB-4249E23163C8}"/>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PREDICTION RESULTS</a:t>
            </a:r>
            <a:endParaRPr lang="en-US"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CE43330-BEB5-4171-95C3-97B9B7AEA16A}"/>
              </a:ext>
            </a:extLst>
          </p:cNvPr>
          <p:cNvSpPr txBox="1"/>
          <p:nvPr/>
        </p:nvSpPr>
        <p:spPr>
          <a:xfrm>
            <a:off x="350570" y="1496074"/>
            <a:ext cx="10630072" cy="646331"/>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To visualize how our regression model performs, we randomly select 100 samples from our test set and plot the predicted value against real value.</a:t>
            </a:r>
          </a:p>
        </p:txBody>
      </p:sp>
      <p:sp>
        <p:nvSpPr>
          <p:cNvPr id="6" name="TextBox 5">
            <a:extLst>
              <a:ext uri="{FF2B5EF4-FFF2-40B4-BE49-F238E27FC236}">
                <a16:creationId xmlns:a16="http://schemas.microsoft.com/office/drawing/2014/main" id="{D46C5060-3207-4876-B07C-EC6CC07D6149}"/>
              </a:ext>
            </a:extLst>
          </p:cNvPr>
          <p:cNvSpPr txBox="1"/>
          <p:nvPr/>
        </p:nvSpPr>
        <p:spPr>
          <a:xfrm>
            <a:off x="350570" y="886118"/>
            <a:ext cx="10630072" cy="646331"/>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The training and validation process is based on 80%-20% random split. Regression model is trained with 80% randomly selected data and the remaining 20% are used for testing.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4795F6F-27B9-4D1B-8F8D-C8C6CA3EE2A7}"/>
                  </a:ext>
                </a:extLst>
              </p:cNvPr>
              <p:cNvSpPr txBox="1"/>
              <p:nvPr/>
            </p:nvSpPr>
            <p:spPr>
              <a:xfrm>
                <a:off x="1750928" y="5807054"/>
                <a:ext cx="2900538" cy="276999"/>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800" i="1" smtClean="0">
                          <a:solidFill>
                            <a:prstClr val="black"/>
                          </a:solidFill>
                          <a:latin typeface="Cambria Math" panose="02040503050406030204" pitchFamily="18" charset="0"/>
                        </a:rPr>
                        <m:t>𝑌</m:t>
                      </m:r>
                      <m:r>
                        <a:rPr lang="en-US" sz="1800" i="1" smtClean="0">
                          <a:solidFill>
                            <a:prstClr val="black"/>
                          </a:solidFill>
                          <a:latin typeface="Cambria Math" panose="02040503050406030204" pitchFamily="18" charset="0"/>
                        </a:rPr>
                        <m:t>=0.72</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𝑎</m:t>
                          </m:r>
                        </m:sub>
                      </m:sSub>
                      <m:r>
                        <a:rPr lang="en-US" sz="1800" i="1" smtClean="0">
                          <a:solidFill>
                            <a:prstClr val="black"/>
                          </a:solidFill>
                          <a:latin typeface="Cambria Math" panose="02040503050406030204" pitchFamily="18" charset="0"/>
                        </a:rPr>
                        <m:t>−0.31</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𝑣</m:t>
                          </m:r>
                        </m:sub>
                      </m:sSub>
                      <m:r>
                        <a:rPr lang="en-US" sz="1800" i="1" smtClean="0">
                          <a:solidFill>
                            <a:prstClr val="black"/>
                          </a:solidFill>
                          <a:latin typeface="Cambria Math" panose="02040503050406030204" pitchFamily="18" charset="0"/>
                        </a:rPr>
                        <m:t>+57.38</m:t>
                      </m:r>
                    </m:oMath>
                  </m:oMathPara>
                </a14:m>
                <a:endParaRPr lang="en-US" sz="1800" dirty="0">
                  <a:solidFill>
                    <a:prstClr val="black"/>
                  </a:solidFill>
                  <a:latin typeface="Calibri" panose="020F0502020204030204"/>
                </a:endParaRPr>
              </a:p>
            </p:txBody>
          </p:sp>
        </mc:Choice>
        <mc:Fallback xmlns="">
          <p:sp>
            <p:nvSpPr>
              <p:cNvPr id="7" name="TextBox 6">
                <a:extLst>
                  <a:ext uri="{FF2B5EF4-FFF2-40B4-BE49-F238E27FC236}">
                    <a16:creationId xmlns:a16="http://schemas.microsoft.com/office/drawing/2014/main" id="{04795F6F-27B9-4D1B-8F8D-C8C6CA3EE2A7}"/>
                  </a:ext>
                </a:extLst>
              </p:cNvPr>
              <p:cNvSpPr txBox="1">
                <a:spLocks noRot="1" noChangeAspect="1" noMove="1" noResize="1" noEditPoints="1" noAdjustHandles="1" noChangeArrowheads="1" noChangeShapeType="1" noTextEdit="1"/>
              </p:cNvSpPr>
              <p:nvPr/>
            </p:nvSpPr>
            <p:spPr>
              <a:xfrm>
                <a:off x="1750928" y="5807054"/>
                <a:ext cx="2900538" cy="276999"/>
              </a:xfrm>
              <a:prstGeom prst="rect">
                <a:avLst/>
              </a:prstGeom>
              <a:blipFill>
                <a:blip r:embed="rId5"/>
                <a:stretch>
                  <a:fillRect l="-1261" r="-1681"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879D64C-F3A2-458B-B84B-AAB47E534249}"/>
                  </a:ext>
                </a:extLst>
              </p:cNvPr>
              <p:cNvSpPr txBox="1"/>
              <p:nvPr/>
            </p:nvSpPr>
            <p:spPr>
              <a:xfrm>
                <a:off x="5791200" y="5613272"/>
                <a:ext cx="6242415" cy="633122"/>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400" i="1" smtClean="0">
                          <a:solidFill>
                            <a:prstClr val="black"/>
                          </a:solidFill>
                          <a:latin typeface="Cambria Math" panose="02040503050406030204" pitchFamily="18" charset="0"/>
                        </a:rPr>
                        <m:t>𝑌</m:t>
                      </m:r>
                      <m:r>
                        <a:rPr lang="en-US" sz="1400" i="1" smtClean="0">
                          <a:solidFill>
                            <a:prstClr val="black"/>
                          </a:solidFill>
                          <a:latin typeface="Cambria Math" panose="02040503050406030204" pitchFamily="18" charset="0"/>
                        </a:rPr>
                        <m:t>=</m:t>
                      </m:r>
                      <m:nary>
                        <m:naryPr>
                          <m:chr m:val="∑"/>
                          <m:ctrlPr>
                            <a:rPr lang="en-US" sz="1400" i="1" smtClean="0">
                              <a:solidFill>
                                <a:prstClr val="black"/>
                              </a:solidFill>
                              <a:latin typeface="Cambria Math" panose="02040503050406030204" pitchFamily="18" charset="0"/>
                            </a:rPr>
                          </m:ctrlPr>
                        </m:naryPr>
                        <m:sub>
                          <m:r>
                            <m:rPr>
                              <m:brk m:alnAt="23"/>
                            </m:rPr>
                            <a:rPr lang="en-US" sz="1400" i="1" smtClean="0">
                              <a:solidFill>
                                <a:prstClr val="black"/>
                              </a:solidFill>
                              <a:latin typeface="Cambria Math" panose="02040503050406030204" pitchFamily="18" charset="0"/>
                            </a:rPr>
                            <m:t>𝑖</m:t>
                          </m:r>
                          <m:r>
                            <a:rPr lang="en-US" sz="1400" i="1" smtClean="0">
                              <a:solidFill>
                                <a:prstClr val="black"/>
                              </a:solidFill>
                              <a:latin typeface="Cambria Math" panose="02040503050406030204" pitchFamily="18" charset="0"/>
                            </a:rPr>
                            <m:t>=1</m:t>
                          </m:r>
                        </m:sub>
                        <m:sup>
                          <m:r>
                            <a:rPr lang="en-US" sz="1400" i="1" smtClean="0">
                              <a:solidFill>
                                <a:prstClr val="black"/>
                              </a:solidFill>
                              <a:latin typeface="Cambria Math" panose="02040503050406030204" pitchFamily="18" charset="0"/>
                            </a:rPr>
                            <m:t>5</m:t>
                          </m:r>
                        </m:sup>
                        <m:e>
                          <m:nary>
                            <m:naryPr>
                              <m:chr m:val="∑"/>
                              <m:ctrlPr>
                                <a:rPr lang="en-US" sz="1400" i="1" smtClean="0">
                                  <a:solidFill>
                                    <a:prstClr val="black"/>
                                  </a:solidFill>
                                  <a:latin typeface="Cambria Math" panose="02040503050406030204" pitchFamily="18" charset="0"/>
                                </a:rPr>
                              </m:ctrlPr>
                            </m:naryPr>
                            <m:sub>
                              <m:r>
                                <m:rPr>
                                  <m:brk m:alnAt="23"/>
                                </m:rPr>
                                <a:rPr lang="en-US" sz="1400" b="0" i="1" smtClean="0">
                                  <a:solidFill>
                                    <a:prstClr val="black"/>
                                  </a:solidFill>
                                  <a:latin typeface="Cambria Math" panose="02040503050406030204" pitchFamily="18" charset="0"/>
                                </a:rPr>
                                <m:t>𝑗</m:t>
                              </m:r>
                              <m:r>
                                <a:rPr lang="en-US" sz="1400" b="0" i="1" smtClean="0">
                                  <a:solidFill>
                                    <a:prstClr val="black"/>
                                  </a:solidFill>
                                  <a:latin typeface="Cambria Math" panose="02040503050406030204" pitchFamily="18" charset="0"/>
                                </a:rPr>
                                <m:t>=1</m:t>
                              </m:r>
                            </m:sub>
                            <m:sup>
                              <m:r>
                                <a:rPr lang="en-US" sz="1400" b="0" i="1" smtClean="0">
                                  <a:solidFill>
                                    <a:prstClr val="black"/>
                                  </a:solidFill>
                                  <a:latin typeface="Cambria Math" panose="02040503050406030204" pitchFamily="18" charset="0"/>
                                </a:rPr>
                                <m:t>5</m:t>
                              </m:r>
                            </m:sup>
                            <m:e>
                              <m:d>
                                <m:dPr>
                                  <m:ctrlPr>
                                    <a:rPr lang="en-US" sz="1400" i="1">
                                      <a:solidFill>
                                        <a:prstClr val="black"/>
                                      </a:solidFill>
                                      <a:latin typeface="Cambria Math" panose="02040503050406030204" pitchFamily="18" charset="0"/>
                                    </a:rPr>
                                  </m:ctrlPr>
                                </m:dPr>
                                <m:e>
                                  <m:r>
                                    <a:rPr lang="en-US" sz="1400" i="1" smtClean="0">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𝑎</m:t>
                                      </m:r>
                                    </m:e>
                                    <m:sub>
                                      <m:r>
                                        <a:rPr lang="en-US" sz="1400" i="1">
                                          <a:solidFill>
                                            <a:prstClr val="black"/>
                                          </a:solidFill>
                                          <a:latin typeface="Cambria Math" panose="02040503050406030204" pitchFamily="18" charset="0"/>
                                        </a:rPr>
                                        <m:t>𝑖</m:t>
                                      </m:r>
                                    </m:sub>
                                  </m:sSub>
                                  <m:sSubSup>
                                    <m:sSubSupPr>
                                      <m:ctrlPr>
                                        <a:rPr lang="en-US" sz="1400" i="1">
                                          <a:solidFill>
                                            <a:prstClr val="black"/>
                                          </a:solidFill>
                                          <a:latin typeface="Cambria Math" panose="02040503050406030204" pitchFamily="18" charset="0"/>
                                        </a:rPr>
                                      </m:ctrlPr>
                                    </m:sSubSupPr>
                                    <m:e>
                                      <m:r>
                                        <a:rPr lang="en-US" sz="1400" i="1">
                                          <a:solidFill>
                                            <a:prstClr val="black"/>
                                          </a:solidFill>
                                          <a:latin typeface="Cambria Math" panose="02040503050406030204" pitchFamily="18" charset="0"/>
                                        </a:rPr>
                                        <m:t>𝑃</m:t>
                                      </m:r>
                                    </m:e>
                                    <m:sub>
                                      <m:r>
                                        <a:rPr lang="en-US" sz="1400" i="1">
                                          <a:solidFill>
                                            <a:prstClr val="black"/>
                                          </a:solidFill>
                                          <a:latin typeface="Cambria Math" panose="02040503050406030204" pitchFamily="18" charset="0"/>
                                        </a:rPr>
                                        <m:t>𝑣</m:t>
                                      </m:r>
                                    </m:sub>
                                    <m:sup>
                                      <m:r>
                                        <a:rPr lang="en-US" sz="1400" i="1">
                                          <a:solidFill>
                                            <a:prstClr val="black"/>
                                          </a:solidFill>
                                          <a:latin typeface="Cambria Math" panose="02040503050406030204" pitchFamily="18" charset="0"/>
                                        </a:rPr>
                                        <m:t>𝑖</m:t>
                                      </m:r>
                                    </m:sup>
                                  </m:sSubSup>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𝑏</m:t>
                                      </m:r>
                                    </m:e>
                                    <m:sub>
                                      <m:r>
                                        <a:rPr lang="en-US" sz="1400" b="0" i="1" smtClean="0">
                                          <a:solidFill>
                                            <a:prstClr val="black"/>
                                          </a:solidFill>
                                          <a:latin typeface="Cambria Math" panose="02040503050406030204" pitchFamily="18" charset="0"/>
                                        </a:rPr>
                                        <m:t>𝑗</m:t>
                                      </m:r>
                                    </m:sub>
                                  </m:sSub>
                                  <m:sSubSup>
                                    <m:sSubSupPr>
                                      <m:ctrlPr>
                                        <a:rPr lang="en-US" sz="1400" i="1">
                                          <a:solidFill>
                                            <a:prstClr val="black"/>
                                          </a:solidFill>
                                          <a:latin typeface="Cambria Math" panose="02040503050406030204" pitchFamily="18" charset="0"/>
                                        </a:rPr>
                                      </m:ctrlPr>
                                    </m:sSubSupPr>
                                    <m:e>
                                      <m:r>
                                        <a:rPr lang="en-US" sz="1400" i="1">
                                          <a:solidFill>
                                            <a:prstClr val="black"/>
                                          </a:solidFill>
                                          <a:latin typeface="Cambria Math" panose="02040503050406030204" pitchFamily="18" charset="0"/>
                                        </a:rPr>
                                        <m:t>𝐷</m:t>
                                      </m:r>
                                    </m:e>
                                    <m:sub>
                                      <m:r>
                                        <a:rPr lang="en-US" sz="1400" b="0" i="1" smtClean="0">
                                          <a:solidFill>
                                            <a:prstClr val="black"/>
                                          </a:solidFill>
                                          <a:latin typeface="Cambria Math" panose="02040503050406030204" pitchFamily="18" charset="0"/>
                                        </a:rPr>
                                        <m:t>𝑣</m:t>
                                      </m:r>
                                    </m:sub>
                                    <m:sup>
                                      <m:r>
                                        <a:rPr lang="en-US" sz="1400" b="0" i="1" smtClean="0">
                                          <a:solidFill>
                                            <a:prstClr val="black"/>
                                          </a:solidFill>
                                          <a:latin typeface="Cambria Math" panose="02040503050406030204" pitchFamily="18" charset="0"/>
                                        </a:rPr>
                                        <m:t>𝑗</m:t>
                                      </m:r>
                                    </m:sup>
                                  </m:sSubSup>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𝑐</m:t>
                                      </m:r>
                                    </m:e>
                                    <m:sub>
                                      <m:r>
                                        <a:rPr lang="en-US" sz="1400" i="1">
                                          <a:solidFill>
                                            <a:prstClr val="black"/>
                                          </a:solidFill>
                                          <a:latin typeface="Cambria Math" panose="02040503050406030204" pitchFamily="18" charset="0"/>
                                        </a:rPr>
                                        <m:t>𝑖</m:t>
                                      </m:r>
                                      <m:r>
                                        <a:rPr lang="en-US" sz="1400" b="0" i="1" smtClean="0">
                                          <a:solidFill>
                                            <a:prstClr val="black"/>
                                          </a:solidFill>
                                          <a:latin typeface="Cambria Math" panose="02040503050406030204" pitchFamily="18" charset="0"/>
                                        </a:rPr>
                                        <m:t>𝑗</m:t>
                                      </m:r>
                                    </m:sub>
                                  </m:sSub>
                                  <m:sSubSup>
                                    <m:sSubSupPr>
                                      <m:ctrlPr>
                                        <a:rPr lang="en-US" sz="1400" i="1">
                                          <a:solidFill>
                                            <a:prstClr val="black"/>
                                          </a:solidFill>
                                          <a:latin typeface="Cambria Math" panose="02040503050406030204" pitchFamily="18" charset="0"/>
                                        </a:rPr>
                                      </m:ctrlPr>
                                    </m:sSubSupPr>
                                    <m:e>
                                      <m:r>
                                        <a:rPr lang="en-US" sz="1400" i="1">
                                          <a:solidFill>
                                            <a:prstClr val="black"/>
                                          </a:solidFill>
                                          <a:latin typeface="Cambria Math" panose="02040503050406030204" pitchFamily="18" charset="0"/>
                                        </a:rPr>
                                        <m:t>𝑃</m:t>
                                      </m:r>
                                    </m:e>
                                    <m:sub>
                                      <m:r>
                                        <a:rPr lang="en-US" sz="1400" i="1">
                                          <a:solidFill>
                                            <a:prstClr val="black"/>
                                          </a:solidFill>
                                          <a:latin typeface="Cambria Math" panose="02040503050406030204" pitchFamily="18" charset="0"/>
                                        </a:rPr>
                                        <m:t>𝑣</m:t>
                                      </m:r>
                                    </m:sub>
                                    <m:sup>
                                      <m:r>
                                        <a:rPr lang="en-US" sz="1400" i="1">
                                          <a:solidFill>
                                            <a:prstClr val="black"/>
                                          </a:solidFill>
                                          <a:latin typeface="Cambria Math" panose="02040503050406030204" pitchFamily="18" charset="0"/>
                                        </a:rPr>
                                        <m:t>𝑖</m:t>
                                      </m:r>
                                    </m:sup>
                                  </m:sSubSup>
                                  <m:sSubSup>
                                    <m:sSubSupPr>
                                      <m:ctrlPr>
                                        <a:rPr lang="en-US" sz="1400" i="1">
                                          <a:solidFill>
                                            <a:prstClr val="black"/>
                                          </a:solidFill>
                                          <a:latin typeface="Cambria Math" panose="02040503050406030204" pitchFamily="18" charset="0"/>
                                        </a:rPr>
                                      </m:ctrlPr>
                                    </m:sSubSupPr>
                                    <m:e>
                                      <m:r>
                                        <a:rPr lang="en-US" sz="1400" i="1">
                                          <a:solidFill>
                                            <a:prstClr val="black"/>
                                          </a:solidFill>
                                          <a:latin typeface="Cambria Math" panose="02040503050406030204" pitchFamily="18" charset="0"/>
                                        </a:rPr>
                                        <m:t>𝐷</m:t>
                                      </m:r>
                                    </m:e>
                                    <m:sub>
                                      <m:r>
                                        <a:rPr lang="en-US" sz="1400" b="0" i="1" smtClean="0">
                                          <a:solidFill>
                                            <a:prstClr val="black"/>
                                          </a:solidFill>
                                          <a:latin typeface="Cambria Math" panose="02040503050406030204" pitchFamily="18" charset="0"/>
                                        </a:rPr>
                                        <m:t>𝑣</m:t>
                                      </m:r>
                                    </m:sub>
                                    <m:sup>
                                      <m:r>
                                        <a:rPr lang="en-US" sz="1400" b="0" i="1" smtClean="0">
                                          <a:solidFill>
                                            <a:prstClr val="black"/>
                                          </a:solidFill>
                                          <a:latin typeface="Cambria Math" panose="02040503050406030204" pitchFamily="18" charset="0"/>
                                        </a:rPr>
                                        <m:t>𝑗</m:t>
                                      </m:r>
                                    </m:sup>
                                  </m:sSubSup>
                                </m:e>
                              </m:d>
                              <m:d>
                                <m:dPr>
                                  <m:ctrlPr>
                                    <a:rPr lang="en-US" sz="1400" b="0" i="1">
                                      <a:solidFill>
                                        <a:prstClr val="black"/>
                                      </a:solidFill>
                                      <a:latin typeface="Cambria Math" panose="02040503050406030204" pitchFamily="18" charset="0"/>
                                    </a:rPr>
                                  </m:ctrlPr>
                                </m:dPr>
                                <m:e>
                                  <m:r>
                                    <a:rPr lang="en-US" sz="1400" b="0" i="1" smtClean="0">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𝑑</m:t>
                                      </m:r>
                                    </m:e>
                                    <m:sub>
                                      <m:r>
                                        <a:rPr lang="en-US" sz="1400" i="1">
                                          <a:solidFill>
                                            <a:prstClr val="black"/>
                                          </a:solidFill>
                                          <a:latin typeface="Cambria Math" panose="02040503050406030204" pitchFamily="18" charset="0"/>
                                        </a:rPr>
                                        <m:t>𝑖</m:t>
                                      </m:r>
                                    </m:sub>
                                  </m:s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𝑇𝐷</m:t>
                                      </m:r>
                                    </m:e>
                                    <m:sub>
                                      <m:r>
                                        <a:rPr lang="en-US" sz="1400" i="1">
                                          <a:solidFill>
                                            <a:prstClr val="black"/>
                                          </a:solidFill>
                                          <a:latin typeface="Cambria Math" panose="02040503050406030204" pitchFamily="18" charset="0"/>
                                        </a:rPr>
                                        <m:t>𝐼</m:t>
                                      </m:r>
                                    </m:sub>
                                  </m:sSub>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𝑒</m:t>
                                      </m:r>
                                    </m:e>
                                    <m:sub>
                                      <m:r>
                                        <a:rPr lang="en-US" sz="1400" i="1">
                                          <a:solidFill>
                                            <a:prstClr val="black"/>
                                          </a:solidFill>
                                          <a:latin typeface="Cambria Math" panose="02040503050406030204" pitchFamily="18" charset="0"/>
                                        </a:rPr>
                                        <m:t>𝑖</m:t>
                                      </m:r>
                                    </m:sub>
                                  </m:s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𝐻𝑅</m:t>
                                      </m:r>
                                    </m:e>
                                    <m:sub>
                                      <m:r>
                                        <a:rPr lang="en-US" sz="1400" i="1">
                                          <a:solidFill>
                                            <a:prstClr val="black"/>
                                          </a:solidFill>
                                          <a:latin typeface="Cambria Math" panose="02040503050406030204" pitchFamily="18" charset="0"/>
                                        </a:rPr>
                                        <m:t>𝐼𝐼</m:t>
                                      </m:r>
                                    </m:sub>
                                  </m:sSub>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𝑓</m:t>
                                      </m:r>
                                    </m:e>
                                    <m:sub>
                                      <m:r>
                                        <a:rPr lang="en-US" sz="1400" i="1">
                                          <a:solidFill>
                                            <a:prstClr val="black"/>
                                          </a:solidFill>
                                          <a:latin typeface="Cambria Math" panose="02040503050406030204" pitchFamily="18" charset="0"/>
                                        </a:rPr>
                                        <m:t>𝑖</m:t>
                                      </m:r>
                                    </m:sub>
                                  </m:s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𝑇𝐷</m:t>
                                      </m:r>
                                    </m:e>
                                    <m:sub>
                                      <m:r>
                                        <a:rPr lang="en-US" sz="1400" i="1">
                                          <a:solidFill>
                                            <a:prstClr val="black"/>
                                          </a:solidFill>
                                          <a:latin typeface="Cambria Math" panose="02040503050406030204" pitchFamily="18" charset="0"/>
                                        </a:rPr>
                                        <m:t>𝐼𝐼</m:t>
                                      </m:r>
                                    </m:sub>
                                  </m:sSub>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𝑔</m:t>
                                      </m:r>
                                    </m:e>
                                    <m:sub>
                                      <m:r>
                                        <a:rPr lang="en-US" sz="1400" i="1">
                                          <a:solidFill>
                                            <a:prstClr val="black"/>
                                          </a:solidFill>
                                          <a:latin typeface="Cambria Math" panose="02040503050406030204" pitchFamily="18" charset="0"/>
                                        </a:rPr>
                                        <m:t>𝑖</m:t>
                                      </m:r>
                                    </m:sub>
                                  </m:sSub>
                                  <m:r>
                                    <a:rPr lang="en-US" sz="1400" i="1">
                                      <a:solidFill>
                                        <a:prstClr val="black"/>
                                      </a:solidFill>
                                      <a:latin typeface="Cambria Math" panose="02040503050406030204" pitchFamily="18" charset="0"/>
                                    </a:rPr>
                                    <m:t>𝑇</m:t>
                                  </m:r>
                                </m:e>
                              </m:d>
                              <m:r>
                                <a:rPr lang="en-US" sz="1400" b="0" i="1" smtClean="0">
                                  <a:solidFill>
                                    <a:prstClr val="black"/>
                                  </a:solidFill>
                                  <a:latin typeface="Cambria Math" panose="02040503050406030204" pitchFamily="18" charset="0"/>
                                </a:rPr>
                                <m:t>−1</m:t>
                              </m:r>
                            </m:e>
                          </m:nary>
                        </m:e>
                      </m:nary>
                    </m:oMath>
                  </m:oMathPara>
                </a14:m>
                <a:endParaRPr lang="en-US" sz="1400" dirty="0">
                  <a:solidFill>
                    <a:prstClr val="black"/>
                  </a:solidFill>
                  <a:latin typeface="Calibri" panose="020F0502020204030204"/>
                </a:endParaRPr>
              </a:p>
            </p:txBody>
          </p:sp>
        </mc:Choice>
        <mc:Fallback xmlns="">
          <p:sp>
            <p:nvSpPr>
              <p:cNvPr id="8" name="TextBox 7">
                <a:extLst>
                  <a:ext uri="{FF2B5EF4-FFF2-40B4-BE49-F238E27FC236}">
                    <a16:creationId xmlns:a16="http://schemas.microsoft.com/office/drawing/2014/main" id="{5879D64C-F3A2-458B-B84B-AAB47E534249}"/>
                  </a:ext>
                </a:extLst>
              </p:cNvPr>
              <p:cNvSpPr txBox="1">
                <a:spLocks noRot="1" noChangeAspect="1" noMove="1" noResize="1" noEditPoints="1" noAdjustHandles="1" noChangeArrowheads="1" noChangeShapeType="1" noTextEdit="1"/>
              </p:cNvSpPr>
              <p:nvPr/>
            </p:nvSpPr>
            <p:spPr>
              <a:xfrm>
                <a:off x="5791200" y="5613272"/>
                <a:ext cx="6242415" cy="633122"/>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AC9BE53-4C02-4F4E-AC37-9262EC571806}"/>
              </a:ext>
            </a:extLst>
          </p:cNvPr>
          <p:cNvSpPr txBox="1"/>
          <p:nvPr/>
        </p:nvSpPr>
        <p:spPr>
          <a:xfrm>
            <a:off x="635588" y="6408735"/>
            <a:ext cx="10574168"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*Consolidation and Effective Porosity are linked by the Vacuum Pressure.</a:t>
            </a:r>
          </a:p>
        </p:txBody>
      </p:sp>
    </p:spTree>
    <p:extLst>
      <p:ext uri="{BB962C8B-B14F-4D97-AF65-F5344CB8AC3E}">
        <p14:creationId xmlns:p14="http://schemas.microsoft.com/office/powerpoint/2010/main" val="274215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525F1A-F65B-4510-8095-42A15B1211CD}"/>
              </a:ext>
            </a:extLst>
          </p:cNvPr>
          <p:cNvGraphicFramePr>
            <a:graphicFrameLocks noGrp="1"/>
          </p:cNvGraphicFramePr>
          <p:nvPr>
            <p:extLst>
              <p:ext uri="{D42A27DB-BD31-4B8C-83A1-F6EECF244321}">
                <p14:modId xmlns:p14="http://schemas.microsoft.com/office/powerpoint/2010/main" val="2506940042"/>
              </p:ext>
            </p:extLst>
          </p:nvPr>
        </p:nvGraphicFramePr>
        <p:xfrm>
          <a:off x="228600" y="1589491"/>
          <a:ext cx="11873345" cy="1464868"/>
        </p:xfrm>
        <a:graphic>
          <a:graphicData uri="http://schemas.openxmlformats.org/drawingml/2006/table">
            <a:tbl>
              <a:tblPr/>
              <a:tblGrid>
                <a:gridCol w="715913">
                  <a:extLst>
                    <a:ext uri="{9D8B030D-6E8A-4147-A177-3AD203B41FA5}">
                      <a16:colId xmlns:a16="http://schemas.microsoft.com/office/drawing/2014/main" val="3867992065"/>
                    </a:ext>
                  </a:extLst>
                </a:gridCol>
                <a:gridCol w="929786">
                  <a:extLst>
                    <a:ext uri="{9D8B030D-6E8A-4147-A177-3AD203B41FA5}">
                      <a16:colId xmlns:a16="http://schemas.microsoft.com/office/drawing/2014/main" val="1173246655"/>
                    </a:ext>
                  </a:extLst>
                </a:gridCol>
                <a:gridCol w="836003">
                  <a:extLst>
                    <a:ext uri="{9D8B030D-6E8A-4147-A177-3AD203B41FA5}">
                      <a16:colId xmlns:a16="http://schemas.microsoft.com/office/drawing/2014/main" val="2140639775"/>
                    </a:ext>
                  </a:extLst>
                </a:gridCol>
                <a:gridCol w="1023569">
                  <a:extLst>
                    <a:ext uri="{9D8B030D-6E8A-4147-A177-3AD203B41FA5}">
                      <a16:colId xmlns:a16="http://schemas.microsoft.com/office/drawing/2014/main" val="1689570366"/>
                    </a:ext>
                  </a:extLst>
                </a:gridCol>
                <a:gridCol w="929786">
                  <a:extLst>
                    <a:ext uri="{9D8B030D-6E8A-4147-A177-3AD203B41FA5}">
                      <a16:colId xmlns:a16="http://schemas.microsoft.com/office/drawing/2014/main" val="1757829199"/>
                    </a:ext>
                  </a:extLst>
                </a:gridCol>
                <a:gridCol w="846995">
                  <a:extLst>
                    <a:ext uri="{9D8B030D-6E8A-4147-A177-3AD203B41FA5}">
                      <a16:colId xmlns:a16="http://schemas.microsoft.com/office/drawing/2014/main" val="2889418716"/>
                    </a:ext>
                  </a:extLst>
                </a:gridCol>
                <a:gridCol w="1012577">
                  <a:extLst>
                    <a:ext uri="{9D8B030D-6E8A-4147-A177-3AD203B41FA5}">
                      <a16:colId xmlns:a16="http://schemas.microsoft.com/office/drawing/2014/main" val="3046622076"/>
                    </a:ext>
                  </a:extLst>
                </a:gridCol>
                <a:gridCol w="929786">
                  <a:extLst>
                    <a:ext uri="{9D8B030D-6E8A-4147-A177-3AD203B41FA5}">
                      <a16:colId xmlns:a16="http://schemas.microsoft.com/office/drawing/2014/main" val="2632504264"/>
                    </a:ext>
                  </a:extLst>
                </a:gridCol>
                <a:gridCol w="929786">
                  <a:extLst>
                    <a:ext uri="{9D8B030D-6E8A-4147-A177-3AD203B41FA5}">
                      <a16:colId xmlns:a16="http://schemas.microsoft.com/office/drawing/2014/main" val="718901398"/>
                    </a:ext>
                  </a:extLst>
                </a:gridCol>
                <a:gridCol w="929786">
                  <a:extLst>
                    <a:ext uri="{9D8B030D-6E8A-4147-A177-3AD203B41FA5}">
                      <a16:colId xmlns:a16="http://schemas.microsoft.com/office/drawing/2014/main" val="3200275052"/>
                    </a:ext>
                  </a:extLst>
                </a:gridCol>
                <a:gridCol w="929786">
                  <a:extLst>
                    <a:ext uri="{9D8B030D-6E8A-4147-A177-3AD203B41FA5}">
                      <a16:colId xmlns:a16="http://schemas.microsoft.com/office/drawing/2014/main" val="713071109"/>
                    </a:ext>
                  </a:extLst>
                </a:gridCol>
                <a:gridCol w="929786">
                  <a:extLst>
                    <a:ext uri="{9D8B030D-6E8A-4147-A177-3AD203B41FA5}">
                      <a16:colId xmlns:a16="http://schemas.microsoft.com/office/drawing/2014/main" val="31734834"/>
                    </a:ext>
                  </a:extLst>
                </a:gridCol>
                <a:gridCol w="929786">
                  <a:extLst>
                    <a:ext uri="{9D8B030D-6E8A-4147-A177-3AD203B41FA5}">
                      <a16:colId xmlns:a16="http://schemas.microsoft.com/office/drawing/2014/main" val="364962113"/>
                    </a:ext>
                  </a:extLst>
                </a:gridCol>
              </a:tblGrid>
              <a:tr h="765579">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endParaRPr lang="en-US" sz="1400" i="1" dirty="0">
                        <a:effectLst/>
                      </a:endParaRPr>
                    </a:p>
                  </a:txBody>
                  <a:tcPr marL="20920" marR="20920" marT="0" marB="0" anchor="ctr">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Heat Rate 1 [C/min]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Ramp 1 Duration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Temperature Dwell 1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Heat Rate 2 [C/min]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dirty="0">
                          <a:effectLst/>
                        </a:rPr>
                        <a:t>Ramp 2 Duration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dirty="0">
                          <a:effectLst/>
                        </a:rPr>
                        <a:t>Temperature Dwell 2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Vacuum Pressure (*Patm) [Pa]</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Vacuum Start Time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Vacuum Duration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Autoclave Pressure (*Patm) [Pa]</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Autoclave Start Time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Autoclave Duration [min]</a:t>
                      </a:r>
                    </a:p>
                  </a:txBody>
                  <a:tcPr marL="20920" marR="20920" marT="0" marB="0" anchor="ctr">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61507694"/>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FF0000"/>
                          </a:solidFill>
                          <a:effectLst/>
                        </a:rPr>
                        <a:t>MIN</a:t>
                      </a: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22.5</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60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6966969"/>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00B050"/>
                          </a:solidFill>
                          <a:effectLst/>
                        </a:rPr>
                        <a:t>MAX</a:t>
                      </a: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90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67</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336</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336</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3101471"/>
                  </a:ext>
                </a:extLst>
              </a:tr>
            </a:tbl>
          </a:graphicData>
        </a:graphic>
      </p:graphicFrame>
      <p:sp>
        <p:nvSpPr>
          <p:cNvPr id="3" name="Title 2">
            <a:extLst>
              <a:ext uri="{FF2B5EF4-FFF2-40B4-BE49-F238E27FC236}">
                <a16:creationId xmlns:a16="http://schemas.microsoft.com/office/drawing/2014/main" id="{1AE86E30-A8DF-4296-88B7-371011254D4E}"/>
              </a:ext>
            </a:extLst>
          </p:cNvPr>
          <p:cNvSpPr txBox="1">
            <a:spLocks/>
          </p:cNvSpPr>
          <p:nvPr/>
        </p:nvSpPr>
        <p:spPr>
          <a:xfrm>
            <a:off x="333202" y="-13855"/>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OPTIMIZATION</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499BE6C-BF07-46AB-BF67-F978CEBC5A1F}"/>
              </a:ext>
            </a:extLst>
          </p:cNvPr>
          <p:cNvSpPr txBox="1"/>
          <p:nvPr/>
        </p:nvSpPr>
        <p:spPr>
          <a:xfrm>
            <a:off x="164370" y="3557948"/>
            <a:ext cx="11424845" cy="1754326"/>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For this project, we are assuming the optimization value exists within the given ranges. We follow the pre-assumptions given from data, including:</a:t>
            </a:r>
          </a:p>
          <a:p>
            <a:pPr fontAlgn="auto">
              <a:spcBef>
                <a:spcPts val="0"/>
              </a:spcBef>
              <a:spcAft>
                <a:spcPts val="0"/>
              </a:spcAft>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For one step heat map, final temperature is fixed to be 160C and duration to be 120min.</a:t>
            </a: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For two step heat map, temperature after first step is 90C and temperature after second step is 157C.</a:t>
            </a: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During optimization, values of each input parameter are not allowed to exceed the min-max range.</a:t>
            </a:r>
          </a:p>
        </p:txBody>
      </p:sp>
    </p:spTree>
    <p:extLst>
      <p:ext uri="{BB962C8B-B14F-4D97-AF65-F5344CB8AC3E}">
        <p14:creationId xmlns:p14="http://schemas.microsoft.com/office/powerpoint/2010/main" val="225476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4016F3E-1B61-484C-9EB0-41F35CC2EB5D}"/>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OPTIMIZATION – GENETIC ALGORITHM (stochastic optimization)</a:t>
            </a:r>
            <a:endParaRPr lang="en-US" b="1" dirty="0">
              <a:latin typeface="Arial" panose="020B0604020202020204" pitchFamily="34" charset="0"/>
              <a:cs typeface="Arial" panose="020B0604020202020204" pitchFamily="34" charset="0"/>
            </a:endParaRPr>
          </a:p>
        </p:txBody>
      </p:sp>
      <p:pic>
        <p:nvPicPr>
          <p:cNvPr id="3" name="image2.png" descr="Diagram&#10;&#10;Description automatically generated">
            <a:extLst>
              <a:ext uri="{FF2B5EF4-FFF2-40B4-BE49-F238E27FC236}">
                <a16:creationId xmlns:a16="http://schemas.microsoft.com/office/drawing/2014/main" id="{CB7CB69C-55FC-466E-901A-2F284AA19310}"/>
              </a:ext>
            </a:extLst>
          </p:cNvPr>
          <p:cNvPicPr/>
          <p:nvPr/>
        </p:nvPicPr>
        <p:blipFill>
          <a:blip r:embed="rId3"/>
          <a:srcRect/>
          <a:stretch>
            <a:fillRect/>
          </a:stretch>
        </p:blipFill>
        <p:spPr>
          <a:xfrm>
            <a:off x="8644065" y="1249047"/>
            <a:ext cx="2571750" cy="3761491"/>
          </a:xfrm>
          <a:prstGeom prst="rect">
            <a:avLst/>
          </a:prstGeom>
          <a:ln/>
        </p:spPr>
      </p:pic>
      <p:sp>
        <p:nvSpPr>
          <p:cNvPr id="4" name="TextBox 3">
            <a:extLst>
              <a:ext uri="{FF2B5EF4-FFF2-40B4-BE49-F238E27FC236}">
                <a16:creationId xmlns:a16="http://schemas.microsoft.com/office/drawing/2014/main" id="{880D4850-A82D-4026-B946-97B5208AC06C}"/>
              </a:ext>
            </a:extLst>
          </p:cNvPr>
          <p:cNvSpPr txBox="1"/>
          <p:nvPr/>
        </p:nvSpPr>
        <p:spPr>
          <a:xfrm>
            <a:off x="494521" y="1249047"/>
            <a:ext cx="7725747" cy="2031325"/>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Genetic Algorithm is a search heuristic from the theory of natural evolution. </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Crossover-Mutation process will continue until stopping criterion is met.</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Fitness function F is the trained effective porosity regression model, which predicts the effective porosity and we want it to be as low as possible (zero).</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0EC3F11-FC02-4727-8616-E19B6F7D23C1}"/>
                  </a:ext>
                </a:extLst>
              </p:cNvPr>
              <p:cNvSpPr txBox="1"/>
              <p:nvPr/>
            </p:nvSpPr>
            <p:spPr>
              <a:xfrm>
                <a:off x="559836" y="3806890"/>
                <a:ext cx="7576457" cy="2308324"/>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We achieve this target by using constraints on Genetic Algorithm:</a:t>
                </a:r>
              </a:p>
              <a:p>
                <a:pPr fontAlgn="auto">
                  <a:spcBef>
                    <a:spcPts val="0"/>
                  </a:spcBef>
                  <a:spcAft>
                    <a:spcPts val="0"/>
                  </a:spcAft>
                </a:pPr>
                <a:endParaRPr lang="en-US" sz="1800" dirty="0">
                  <a:solidFill>
                    <a:prstClr val="black"/>
                  </a:solidFill>
                  <a:latin typeface="Calibri" panose="020F0502020204030204"/>
                </a:endParaRPr>
              </a:p>
              <a:p>
                <a:pPr fontAlgn="auto">
                  <a:spcBef>
                    <a:spcPts val="0"/>
                  </a:spcBef>
                  <a:spcAft>
                    <a:spcPts val="0"/>
                  </a:spcAft>
                </a:pPr>
                <a:r>
                  <a:rPr lang="en-US" sz="1800" dirty="0">
                    <a:solidFill>
                      <a:prstClr val="black"/>
                    </a:solidFill>
                    <a:latin typeface="Calibri" panose="020F0502020204030204"/>
                  </a:rPr>
                  <a:t>As consolidation has a relatively simple expression, whose value can be easily calculated, to develop the Genetic Algorithm, we add two constraint:</a:t>
                </a:r>
              </a:p>
              <a:p>
                <a:pPr fontAlgn="auto">
                  <a:spcBef>
                    <a:spcPts val="0"/>
                  </a:spcBef>
                  <a:spcAft>
                    <a:spcPts val="0"/>
                  </a:spcAft>
                </a:pPr>
                <a:endParaRPr lang="en-US" sz="1800" dirty="0">
                  <a:solidFill>
                    <a:prstClr val="black"/>
                  </a:solidFill>
                  <a:latin typeface="Calibri" panose="020F0502020204030204"/>
                </a:endParaRPr>
              </a:p>
              <a:p>
                <a:pPr fontAlgn="auto">
                  <a:spcBef>
                    <a:spcPts val="0"/>
                  </a:spcBef>
                  <a:spcAft>
                    <a:spcPts val="0"/>
                  </a:spcAft>
                </a:pPr>
                <a:endParaRPr lang="en-US" sz="1800" dirty="0">
                  <a:solidFill>
                    <a:prstClr val="black"/>
                  </a:solidFill>
                  <a:latin typeface="Calibri" panose="020F0502020204030204"/>
                </a:endParaRPr>
              </a:p>
              <a:p>
                <a:pPr marL="342900" indent="-342900" fontAlgn="auto">
                  <a:spcBef>
                    <a:spcPts val="0"/>
                  </a:spcBef>
                  <a:spcAft>
                    <a:spcPts val="0"/>
                  </a:spcAft>
                  <a:buFontTx/>
                  <a:buAutoNum type="arabicPeriod"/>
                </a:pPr>
                <a:r>
                  <a:rPr lang="en-US" sz="1800" dirty="0">
                    <a:solidFill>
                      <a:prstClr val="black"/>
                    </a:solidFill>
                    <a:latin typeface="Calibri" panose="020F0502020204030204"/>
                  </a:rPr>
                  <a:t>Control </a:t>
                </a:r>
                <a14:m>
                  <m:oMath xmlns:m="http://schemas.openxmlformats.org/officeDocument/2006/math">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𝑣</m:t>
                        </m:r>
                      </m:sub>
                    </m:sSub>
                  </m:oMath>
                </a14:m>
                <a:r>
                  <a:rPr lang="en-US" sz="1800" dirty="0">
                    <a:solidFill>
                      <a:prstClr val="black"/>
                    </a:solidFill>
                    <a:latin typeface="Calibri" panose="020F0502020204030204"/>
                  </a:rPr>
                  <a:t> and </a:t>
                </a:r>
                <a14:m>
                  <m:oMath xmlns:m="http://schemas.openxmlformats.org/officeDocument/2006/math">
                    <m:sSub>
                      <m:sSubPr>
                        <m:ctrlPr>
                          <a:rPr lang="en-US" sz="1800" i="1">
                            <a:solidFill>
                              <a:prstClr val="black"/>
                            </a:solidFill>
                            <a:latin typeface="Cambria Math" panose="02040503050406030204" pitchFamily="18" charset="0"/>
                          </a:rPr>
                        </m:ctrlPr>
                      </m:sSubPr>
                      <m:e>
                        <m:r>
                          <a:rPr lang="en-US" sz="1800" i="1">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𝑎</m:t>
                        </m:r>
                      </m:sub>
                    </m:sSub>
                  </m:oMath>
                </a14:m>
                <a:r>
                  <a:rPr lang="en-US" sz="1800" dirty="0">
                    <a:solidFill>
                      <a:prstClr val="black"/>
                    </a:solidFill>
                    <a:latin typeface="Calibri" panose="020F0502020204030204"/>
                  </a:rPr>
                  <a:t>. </a:t>
                </a:r>
              </a:p>
              <a:p>
                <a:pPr marL="342900" indent="-342900" fontAlgn="auto">
                  <a:spcBef>
                    <a:spcPts val="0"/>
                  </a:spcBef>
                  <a:spcAft>
                    <a:spcPts val="0"/>
                  </a:spcAft>
                  <a:buFontTx/>
                  <a:buAutoNum type="arabicPeriod"/>
                </a:pPr>
                <a:r>
                  <a:rPr lang="en-US" sz="1800" dirty="0">
                    <a:solidFill>
                      <a:prstClr val="black"/>
                    </a:solidFill>
                    <a:latin typeface="Calibri" panose="020F0502020204030204"/>
                  </a:rPr>
                  <a:t>Control the total duration to be as low as possible (200min). </a:t>
                </a:r>
              </a:p>
            </p:txBody>
          </p:sp>
        </mc:Choice>
        <mc:Fallback xmlns="">
          <p:sp>
            <p:nvSpPr>
              <p:cNvPr id="5" name="TextBox 4">
                <a:extLst>
                  <a:ext uri="{FF2B5EF4-FFF2-40B4-BE49-F238E27FC236}">
                    <a16:creationId xmlns:a16="http://schemas.microsoft.com/office/drawing/2014/main" id="{F0EC3F11-FC02-4727-8616-E19B6F7D23C1}"/>
                  </a:ext>
                </a:extLst>
              </p:cNvPr>
              <p:cNvSpPr txBox="1">
                <a:spLocks noRot="1" noChangeAspect="1" noMove="1" noResize="1" noEditPoints="1" noAdjustHandles="1" noChangeArrowheads="1" noChangeShapeType="1" noTextEdit="1"/>
              </p:cNvSpPr>
              <p:nvPr/>
            </p:nvSpPr>
            <p:spPr>
              <a:xfrm>
                <a:off x="559836" y="3806890"/>
                <a:ext cx="7576457" cy="2308324"/>
              </a:xfrm>
              <a:prstGeom prst="rect">
                <a:avLst/>
              </a:prstGeom>
              <a:blipFill>
                <a:blip r:embed="rId4"/>
                <a:stretch>
                  <a:fillRect l="-724" t="-1319" b="-31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BCF493-C02C-457D-B425-CA569D9AE1EC}"/>
                  </a:ext>
                </a:extLst>
              </p:cNvPr>
              <p:cNvSpPr txBox="1"/>
              <p:nvPr/>
            </p:nvSpPr>
            <p:spPr>
              <a:xfrm>
                <a:off x="2907125" y="5067124"/>
                <a:ext cx="2900538" cy="276999"/>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800" i="1" smtClean="0">
                          <a:solidFill>
                            <a:prstClr val="black"/>
                          </a:solidFill>
                          <a:latin typeface="Cambria Math" panose="02040503050406030204" pitchFamily="18" charset="0"/>
                        </a:rPr>
                        <m:t>𝑌</m:t>
                      </m:r>
                      <m:r>
                        <a:rPr lang="en-US" sz="1800" i="1" smtClean="0">
                          <a:solidFill>
                            <a:prstClr val="black"/>
                          </a:solidFill>
                          <a:latin typeface="Cambria Math" panose="02040503050406030204" pitchFamily="18" charset="0"/>
                        </a:rPr>
                        <m:t>=0.72</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𝑎</m:t>
                          </m:r>
                        </m:sub>
                      </m:sSub>
                      <m:r>
                        <a:rPr lang="en-US" sz="1800" i="1" smtClean="0">
                          <a:solidFill>
                            <a:prstClr val="black"/>
                          </a:solidFill>
                          <a:latin typeface="Cambria Math" panose="02040503050406030204" pitchFamily="18" charset="0"/>
                        </a:rPr>
                        <m:t>−0.31</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𝑣</m:t>
                          </m:r>
                        </m:sub>
                      </m:sSub>
                      <m:r>
                        <a:rPr lang="en-US" sz="1800" i="1" smtClean="0">
                          <a:solidFill>
                            <a:prstClr val="black"/>
                          </a:solidFill>
                          <a:latin typeface="Cambria Math" panose="02040503050406030204" pitchFamily="18" charset="0"/>
                        </a:rPr>
                        <m:t>+57.38</m:t>
                      </m:r>
                    </m:oMath>
                  </m:oMathPara>
                </a14:m>
                <a:endParaRPr lang="en-US" sz="1800" dirty="0">
                  <a:solidFill>
                    <a:prstClr val="black"/>
                  </a:solidFill>
                  <a:latin typeface="Calibri" panose="020F0502020204030204"/>
                </a:endParaRPr>
              </a:p>
            </p:txBody>
          </p:sp>
        </mc:Choice>
        <mc:Fallback xmlns="">
          <p:sp>
            <p:nvSpPr>
              <p:cNvPr id="6" name="TextBox 5">
                <a:extLst>
                  <a:ext uri="{FF2B5EF4-FFF2-40B4-BE49-F238E27FC236}">
                    <a16:creationId xmlns:a16="http://schemas.microsoft.com/office/drawing/2014/main" id="{26BCF493-C02C-457D-B425-CA569D9AE1EC}"/>
                  </a:ext>
                </a:extLst>
              </p:cNvPr>
              <p:cNvSpPr txBox="1">
                <a:spLocks noRot="1" noChangeAspect="1" noMove="1" noResize="1" noEditPoints="1" noAdjustHandles="1" noChangeArrowheads="1" noChangeShapeType="1" noTextEdit="1"/>
              </p:cNvSpPr>
              <p:nvPr/>
            </p:nvSpPr>
            <p:spPr>
              <a:xfrm>
                <a:off x="2907125" y="5067124"/>
                <a:ext cx="2900538" cy="276999"/>
              </a:xfrm>
              <a:prstGeom prst="rect">
                <a:avLst/>
              </a:prstGeom>
              <a:blipFill>
                <a:blip r:embed="rId5"/>
                <a:stretch>
                  <a:fillRect l="-1471" r="-1471" b="-10870"/>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DDC1010A-36A1-4E05-B8A9-6E945284390D}"/>
              </a:ext>
            </a:extLst>
          </p:cNvPr>
          <p:cNvSpPr txBox="1"/>
          <p:nvPr/>
        </p:nvSpPr>
        <p:spPr>
          <a:xfrm>
            <a:off x="559836" y="3174299"/>
            <a:ext cx="7382741" cy="369332"/>
          </a:xfrm>
          <a:prstGeom prst="rect">
            <a:avLst/>
          </a:prstGeom>
          <a:noFill/>
        </p:spPr>
        <p:txBody>
          <a:bodyPr wrap="square" rtlCol="0">
            <a:spAutoFit/>
          </a:bodyPr>
          <a:lstStyle/>
          <a:p>
            <a:pPr fontAlgn="auto">
              <a:spcBef>
                <a:spcPts val="0"/>
              </a:spcBef>
              <a:spcAft>
                <a:spcPts val="0"/>
              </a:spcAft>
            </a:pPr>
            <a:r>
              <a:rPr lang="en-US" sz="1800" b="1" u="sng" dirty="0">
                <a:solidFill>
                  <a:prstClr val="black"/>
                </a:solidFill>
                <a:latin typeface="Calibri" panose="020F0502020204030204"/>
              </a:rPr>
              <a:t>Optimization targets: Higher Consolidation, Lower Porosity, Lower duration.</a:t>
            </a:r>
          </a:p>
        </p:txBody>
      </p:sp>
    </p:spTree>
    <p:extLst>
      <p:ext uri="{BB962C8B-B14F-4D97-AF65-F5344CB8AC3E}">
        <p14:creationId xmlns:p14="http://schemas.microsoft.com/office/powerpoint/2010/main" val="103544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theme/theme1.xml><?xml version="1.0" encoding="utf-8"?>
<a:theme xmlns:a="http://schemas.openxmlformats.org/drawingml/2006/main" name="Coursenotes_2014">
  <a:themeElements>
    <a:clrScheme name="MSC Software Colors">
      <a:dk1>
        <a:srgbClr val="000000"/>
      </a:dk1>
      <a:lt1>
        <a:srgbClr val="FFFFFF"/>
      </a:lt1>
      <a:dk2>
        <a:srgbClr val="000000"/>
      </a:dk2>
      <a:lt2>
        <a:srgbClr val="808080"/>
      </a:lt2>
      <a:accent1>
        <a:srgbClr val="CC0000"/>
      </a:accent1>
      <a:accent2>
        <a:srgbClr val="999999"/>
      </a:accent2>
      <a:accent3>
        <a:srgbClr val="FFB300"/>
      </a:accent3>
      <a:accent4>
        <a:srgbClr val="7FC31C"/>
      </a:accent4>
      <a:accent5>
        <a:srgbClr val="009DDC"/>
      </a:accent5>
      <a:accent6>
        <a:srgbClr val="FF5200"/>
      </a:accent6>
      <a:hlink>
        <a:srgbClr val="0070C0"/>
      </a:hlink>
      <a:folHlink>
        <a:srgbClr val="8B3D9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00000"/>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2008_ppt_template 1">
        <a:dk1>
          <a:srgbClr val="000000"/>
        </a:dk1>
        <a:lt1>
          <a:srgbClr val="FFFFFF"/>
        </a:lt1>
        <a:dk2>
          <a:srgbClr val="000000"/>
        </a:dk2>
        <a:lt2>
          <a:srgbClr val="808080"/>
        </a:lt2>
        <a:accent1>
          <a:srgbClr val="C00000"/>
        </a:accent1>
        <a:accent2>
          <a:srgbClr val="5F9215"/>
        </a:accent2>
        <a:accent3>
          <a:srgbClr val="FFFFFF"/>
        </a:accent3>
        <a:accent4>
          <a:srgbClr val="000000"/>
        </a:accent4>
        <a:accent5>
          <a:srgbClr val="DCAAAA"/>
        </a:accent5>
        <a:accent6>
          <a:srgbClr val="558412"/>
        </a:accent6>
        <a:hlink>
          <a:srgbClr val="0070C0"/>
        </a:hlink>
        <a:folHlink>
          <a:srgbClr val="E46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ursenotes_2014">
  <a:themeElements>
    <a:clrScheme name="MSC Software Colors">
      <a:dk1>
        <a:srgbClr val="000000"/>
      </a:dk1>
      <a:lt1>
        <a:srgbClr val="FFFFFF"/>
      </a:lt1>
      <a:dk2>
        <a:srgbClr val="000000"/>
      </a:dk2>
      <a:lt2>
        <a:srgbClr val="808080"/>
      </a:lt2>
      <a:accent1>
        <a:srgbClr val="CC0000"/>
      </a:accent1>
      <a:accent2>
        <a:srgbClr val="999999"/>
      </a:accent2>
      <a:accent3>
        <a:srgbClr val="FFB300"/>
      </a:accent3>
      <a:accent4>
        <a:srgbClr val="7FC31C"/>
      </a:accent4>
      <a:accent5>
        <a:srgbClr val="009DDC"/>
      </a:accent5>
      <a:accent6>
        <a:srgbClr val="FF5200"/>
      </a:accent6>
      <a:hlink>
        <a:srgbClr val="0070C0"/>
      </a:hlink>
      <a:folHlink>
        <a:srgbClr val="8B3D9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00000"/>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2008_ppt_template 1">
        <a:dk1>
          <a:srgbClr val="000000"/>
        </a:dk1>
        <a:lt1>
          <a:srgbClr val="FFFFFF"/>
        </a:lt1>
        <a:dk2>
          <a:srgbClr val="000000"/>
        </a:dk2>
        <a:lt2>
          <a:srgbClr val="808080"/>
        </a:lt2>
        <a:accent1>
          <a:srgbClr val="C00000"/>
        </a:accent1>
        <a:accent2>
          <a:srgbClr val="5F9215"/>
        </a:accent2>
        <a:accent3>
          <a:srgbClr val="FFFFFF"/>
        </a:accent3>
        <a:accent4>
          <a:srgbClr val="000000"/>
        </a:accent4>
        <a:accent5>
          <a:srgbClr val="DCAAAA"/>
        </a:accent5>
        <a:accent6>
          <a:srgbClr val="558412"/>
        </a:accent6>
        <a:hlink>
          <a:srgbClr val="0070C0"/>
        </a:hlink>
        <a:folHlink>
          <a:srgbClr val="E46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WindowsAppIcons.Right" Revision="1" Stencil="System.Storyboarding.WindowsAppIcons" StencilVersion="0.1"/>
</Control>
</file>

<file path=customXml/item5.xml><?xml version="1.0" encoding="utf-8"?>
<ct:contentTypeSchema xmlns:ct="http://schemas.microsoft.com/office/2006/metadata/contentType" xmlns:ma="http://schemas.microsoft.com/office/2006/metadata/properties/metaAttributes" ct:_="" ma:_="" ma:contentTypeName="Document" ma:contentTypeID="0x010100D477912D6DEE594C8AC8437BB563C3FD" ma:contentTypeVersion="4" ma:contentTypeDescription="Create a new document." ma:contentTypeScope="" ma:versionID="60a404a161f8319d6c5891cf63aa6aec">
  <xsd:schema xmlns:xsd="http://www.w3.org/2001/XMLSchema" xmlns:xs="http://www.w3.org/2001/XMLSchema" xmlns:p="http://schemas.microsoft.com/office/2006/metadata/properties" xmlns:ns2="20e8504f-497a-4885-9771-526351184060" targetNamespace="http://schemas.microsoft.com/office/2006/metadata/properties" ma:root="true" ma:fieldsID="a1573618a323179401883e6ed0238d04" ns2:_="">
    <xsd:import namespace="20e8504f-497a-4885-9771-52635118406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8504f-497a-4885-9771-5263511840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ACCEAD-B58D-41CC-8B2C-516EFE153735}">
  <ds:schemaRefs>
    <ds:schemaRef ds:uri="http://schemas.microsoft.com/VisualStudio/2011/storyboarding/control"/>
  </ds:schemaRefs>
</ds:datastoreItem>
</file>

<file path=customXml/itemProps2.xml><?xml version="1.0" encoding="utf-8"?>
<ds:datastoreItem xmlns:ds="http://schemas.openxmlformats.org/officeDocument/2006/customXml" ds:itemID="{07CD457D-4694-4D12-BA63-983D84BFD14B}">
  <ds:schemaRef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http://purl.org/dc/elements/1.1/"/>
  </ds:schemaRefs>
</ds:datastoreItem>
</file>

<file path=customXml/itemProps3.xml><?xml version="1.0" encoding="utf-8"?>
<ds:datastoreItem xmlns:ds="http://schemas.openxmlformats.org/officeDocument/2006/customXml" ds:itemID="{855703A6-E97E-43A4-9832-7249D257E27D}">
  <ds:schemaRefs>
    <ds:schemaRef ds:uri="http://schemas.microsoft.com/sharepoint/v3/contenttype/forms"/>
  </ds:schemaRefs>
</ds:datastoreItem>
</file>

<file path=customXml/itemProps4.xml><?xml version="1.0" encoding="utf-8"?>
<ds:datastoreItem xmlns:ds="http://schemas.openxmlformats.org/officeDocument/2006/customXml" ds:itemID="{53C0FBAB-45CC-44DE-AFAF-77DD3D7A606B}">
  <ds:schemaRefs>
    <ds:schemaRef ds:uri="http://schemas.microsoft.com/VisualStudio/2011/storyboarding/control"/>
  </ds:schemaRefs>
</ds:datastoreItem>
</file>

<file path=customXml/itemProps5.xml><?xml version="1.0" encoding="utf-8"?>
<ds:datastoreItem xmlns:ds="http://schemas.openxmlformats.org/officeDocument/2006/customXml" ds:itemID="{44E8167B-3980-4807-A7F6-DE4B1B596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e8504f-497a-4885-9771-5263511840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28842</TotalTime>
  <Words>1231</Words>
  <Application>Microsoft Office PowerPoint</Application>
  <PresentationFormat>Widescreen</PresentationFormat>
  <Paragraphs>218</Paragraphs>
  <Slides>11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Arial Narrow</vt:lpstr>
      <vt:lpstr>Calibri</vt:lpstr>
      <vt:lpstr>Cambria Math</vt:lpstr>
      <vt:lpstr>Times</vt:lpstr>
      <vt:lpstr>Times New Roman</vt:lpstr>
      <vt:lpstr>Coursenotes_2014</vt:lpstr>
      <vt:lpstr>Coursenotes_2014</vt:lpstr>
      <vt:lpstr>Optimization of co-curing process for honeycomb sandwich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MSC.Software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Carlson Choi</dc:creator>
  <cp:keywords/>
  <dc:description/>
  <cp:lastModifiedBy>Haotian Feng</cp:lastModifiedBy>
  <cp:revision>2755</cp:revision>
  <cp:lastPrinted>2016-02-06T22:47:58Z</cp:lastPrinted>
  <dcterms:created xsi:type="dcterms:W3CDTF">2005-08-11T06:23:03Z</dcterms:created>
  <dcterms:modified xsi:type="dcterms:W3CDTF">2021-09-20T17:53:25Z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0x010100D477912D6DEE594C8AC8437BB563C3FD</vt:lpwstr>
  </property>
  <property fmtid="{D5CDD505-2E9C-101B-9397-08002B2CF9AE}" pid="3" name="Tfs.IsStoryboard">
    <vt:bool>true</vt:bool>
  </property>
</Properties>
</file>