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 id="2147483686" r:id="rId3"/>
  </p:sldMasterIdLst>
  <p:notesMasterIdLst>
    <p:notesMasterId r:id="rId25"/>
  </p:notesMasterIdLst>
  <p:sldIdLst>
    <p:sldId id="256" r:id="rId4"/>
    <p:sldId id="257" r:id="rId5"/>
    <p:sldId id="258" r:id="rId6"/>
    <p:sldId id="259" r:id="rId7"/>
    <p:sldId id="277" r:id="rId8"/>
    <p:sldId id="260" r:id="rId9"/>
    <p:sldId id="261" r:id="rId10"/>
    <p:sldId id="262" r:id="rId11"/>
    <p:sldId id="264" r:id="rId12"/>
    <p:sldId id="263" r:id="rId13"/>
    <p:sldId id="265" r:id="rId14"/>
    <p:sldId id="278" r:id="rId15"/>
    <p:sldId id="284" r:id="rId16"/>
    <p:sldId id="268" r:id="rId17"/>
    <p:sldId id="280" r:id="rId18"/>
    <p:sldId id="282" r:id="rId19"/>
    <p:sldId id="273" r:id="rId20"/>
    <p:sldId id="283" r:id="rId21"/>
    <p:sldId id="281" r:id="rId22"/>
    <p:sldId id="274" r:id="rId23"/>
    <p:sldId id="275"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049" autoAdjust="0"/>
  </p:normalViewPr>
  <p:slideViewPr>
    <p:cSldViewPr snapToGrid="0">
      <p:cViewPr varScale="1">
        <p:scale>
          <a:sx n="75" d="100"/>
          <a:sy n="75"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4" name="Google Shape;174;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dirty="0">
                <a:latin typeface="Arial"/>
                <a:ea typeface="Arial"/>
                <a:cs typeface="Arial"/>
                <a:sym typeface="Arial"/>
              </a:rPr>
              <a:t>-</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303" name="Google Shape;303;p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04" name="Google Shape;30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5" name="Google Shape;345;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346" name="Google Shape;346;p10: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47" name="Google Shape;347;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369" name="Google Shape;369;p11: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70" name="Google Shape;370;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75714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369" name="Google Shape;369;p11: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70" name="Google Shape;370;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04229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408" name="Google Shape;408;p13: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09" name="Google Shape;409;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05" name="Google Shape;505;p1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06" name="Google Shape;506;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881900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05" name="Google Shape;505;p1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06" name="Google Shape;506;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34833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05" name="Google Shape;505;p1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06" name="Google Shape;506;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05" name="Google Shape;505;p1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06" name="Google Shape;506;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18</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234223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dirty="0">
                <a:latin typeface="Arial"/>
                <a:ea typeface="Arial"/>
                <a:cs typeface="Arial"/>
                <a:sym typeface="Arial"/>
              </a:rPr>
              <a:t>-</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505" name="Google Shape;505;p18: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06" name="Google Shape;506;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19</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835834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8" name="Google Shape;188;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1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24" name="Google Shape;524;p19: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25" name="Google Shape;525;p1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0:notes"/>
          <p:cNvSpPr>
            <a:spLocks noGrp="1" noRot="1" noChangeAspect="1"/>
          </p:cNvSpPr>
          <p:nvPr>
            <p:ph type="sldImg" idx="2"/>
          </p:nvPr>
        </p:nvSpPr>
        <p:spPr>
          <a:xfrm>
            <a:off x="1371600" y="1143000"/>
            <a:ext cx="41144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43" name="Google Shape;543;p20: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44" name="Google Shape;544;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203" name="Google Shape;203;p3: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04" name="Google Shape;204;p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222" name="Google Shape;222;p4: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23" name="Google Shape;223;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222" name="Google Shape;222;p4: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23" name="Google Shape;223;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67695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265" name="Google Shape;265;p6: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66" name="Google Shape;266;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3" name="Google Shape;283;p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The training of procedure for  is to maximize the probability of D making a mistake. This framework corresponds to a minimax two-player game.</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Times New Roman"/>
                <a:ea typeface="Times New Roman"/>
                <a:cs typeface="Times New Roman"/>
                <a:sym typeface="Times New Roman"/>
              </a:rPr>
              <a:t>In the space of arbitrary functions G and D, a unique solution exists, with G recovering the training data distribution and D equal to ½ everywhere.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322" name="Google Shape;322;p9:notes"/>
          <p:cNvSpPr txBox="1"/>
          <p:nvPr/>
        </p:nvSpPr>
        <p:spPr>
          <a:xfrm>
            <a:off x="0" y="8685360"/>
            <a:ext cx="2971440" cy="45828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23" name="Google Shape;323;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628560" y="1825560"/>
            <a:ext cx="78865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28560" y="182556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1"/>
          <p:cNvSpPr txBox="1">
            <a:spLocks noGrp="1"/>
          </p:cNvSpPr>
          <p:nvPr>
            <p:ph type="body" idx="2"/>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4"/>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2856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2"/>
          </p:nvPr>
        </p:nvSpPr>
        <p:spPr>
          <a:xfrm>
            <a:off x="329508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3"/>
          </p:nvPr>
        </p:nvSpPr>
        <p:spPr>
          <a:xfrm>
            <a:off x="596124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4"/>
          </p:nvPr>
        </p:nvSpPr>
        <p:spPr>
          <a:xfrm>
            <a:off x="62856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5"/>
          </p:nvPr>
        </p:nvSpPr>
        <p:spPr>
          <a:xfrm>
            <a:off x="329508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6"/>
          </p:nvPr>
        </p:nvSpPr>
        <p:spPr>
          <a:xfrm>
            <a:off x="596124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ubTitle" idx="1"/>
          </p:nvPr>
        </p:nvSpPr>
        <p:spPr>
          <a:xfrm>
            <a:off x="628560" y="1825560"/>
            <a:ext cx="78865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28560" y="1825560"/>
            <a:ext cx="788652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8"/>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20"/>
          <p:cNvSpPr txBox="1">
            <a:spLocks noGrp="1"/>
          </p:cNvSpPr>
          <p:nvPr>
            <p:ph type="subTitle" idx="1"/>
          </p:nvPr>
        </p:nvSpPr>
        <p:spPr>
          <a:xfrm>
            <a:off x="628560" y="365040"/>
            <a:ext cx="788652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1"/>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1"/>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2"/>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3"/>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3"/>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3"/>
          <p:cNvSpPr txBox="1">
            <a:spLocks noGrp="1"/>
          </p:cNvSpPr>
          <p:nvPr>
            <p:ph type="body" idx="3"/>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body" idx="1"/>
          </p:nvPr>
        </p:nvSpPr>
        <p:spPr>
          <a:xfrm>
            <a:off x="628560" y="182556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4"/>
          <p:cNvSpPr txBox="1">
            <a:spLocks noGrp="1"/>
          </p:cNvSpPr>
          <p:nvPr>
            <p:ph type="body" idx="2"/>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5"/>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5"/>
          <p:cNvSpPr txBox="1">
            <a:spLocks noGrp="1"/>
          </p:cNvSpPr>
          <p:nvPr>
            <p:ph type="body" idx="4"/>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6"/>
          <p:cNvSpPr txBox="1">
            <a:spLocks noGrp="1"/>
          </p:cNvSpPr>
          <p:nvPr>
            <p:ph type="body" idx="1"/>
          </p:nvPr>
        </p:nvSpPr>
        <p:spPr>
          <a:xfrm>
            <a:off x="62856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2"/>
          </p:nvPr>
        </p:nvSpPr>
        <p:spPr>
          <a:xfrm>
            <a:off x="329508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3"/>
          </p:nvPr>
        </p:nvSpPr>
        <p:spPr>
          <a:xfrm>
            <a:off x="596124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4"/>
          </p:nvPr>
        </p:nvSpPr>
        <p:spPr>
          <a:xfrm>
            <a:off x="62856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5"/>
          </p:nvPr>
        </p:nvSpPr>
        <p:spPr>
          <a:xfrm>
            <a:off x="329508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6"/>
          </p:nvPr>
        </p:nvSpPr>
        <p:spPr>
          <a:xfrm>
            <a:off x="596124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9"/>
          <p:cNvSpPr txBox="1">
            <a:spLocks noGrp="1"/>
          </p:cNvSpPr>
          <p:nvPr>
            <p:ph type="subTitle" idx="1"/>
          </p:nvPr>
        </p:nvSpPr>
        <p:spPr>
          <a:xfrm>
            <a:off x="628560" y="1825560"/>
            <a:ext cx="78865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0"/>
          <p:cNvSpPr txBox="1">
            <a:spLocks noGrp="1"/>
          </p:cNvSpPr>
          <p:nvPr>
            <p:ph type="body" idx="1"/>
          </p:nvPr>
        </p:nvSpPr>
        <p:spPr>
          <a:xfrm>
            <a:off x="628560" y="1825560"/>
            <a:ext cx="788652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1"/>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28560" y="1825560"/>
            <a:ext cx="788652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7"/>
        <p:cNvGrpSpPr/>
        <p:nvPr/>
      </p:nvGrpSpPr>
      <p:grpSpPr>
        <a:xfrm>
          <a:off x="0" y="0"/>
          <a:ext cx="0" cy="0"/>
          <a:chOff x="0" y="0"/>
          <a:chExt cx="0" cy="0"/>
        </a:xfrm>
      </p:grpSpPr>
      <p:sp>
        <p:nvSpPr>
          <p:cNvPr id="138" name="Google Shape;138;p33"/>
          <p:cNvSpPr txBox="1">
            <a:spLocks noGrp="1"/>
          </p:cNvSpPr>
          <p:nvPr>
            <p:ph type="subTitle" idx="1"/>
          </p:nvPr>
        </p:nvSpPr>
        <p:spPr>
          <a:xfrm>
            <a:off x="628560" y="365040"/>
            <a:ext cx="788652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34"/>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34"/>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4"/>
        <p:cNvGrpSpPr/>
        <p:nvPr/>
      </p:nvGrpSpPr>
      <p:grpSpPr>
        <a:xfrm>
          <a:off x="0" y="0"/>
          <a:ext cx="0" cy="0"/>
          <a:chOff x="0" y="0"/>
          <a:chExt cx="0" cy="0"/>
        </a:xfrm>
      </p:grpSpPr>
      <p:sp>
        <p:nvSpPr>
          <p:cNvPr id="145" name="Google Shape;145;p35"/>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5"/>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5"/>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35"/>
          <p:cNvSpPr txBox="1">
            <a:spLocks noGrp="1"/>
          </p:cNvSpPr>
          <p:nvPr>
            <p:ph type="body" idx="3"/>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6"/>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36"/>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36"/>
          <p:cNvSpPr txBox="1">
            <a:spLocks noGrp="1"/>
          </p:cNvSpPr>
          <p:nvPr>
            <p:ph type="body" idx="3"/>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body" idx="1"/>
          </p:nvPr>
        </p:nvSpPr>
        <p:spPr>
          <a:xfrm>
            <a:off x="628560" y="182556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7"/>
          <p:cNvSpPr txBox="1">
            <a:spLocks noGrp="1"/>
          </p:cNvSpPr>
          <p:nvPr>
            <p:ph type="body" idx="2"/>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8"/>
        <p:cNvGrpSpPr/>
        <p:nvPr/>
      </p:nvGrpSpPr>
      <p:grpSpPr>
        <a:xfrm>
          <a:off x="0" y="0"/>
          <a:ext cx="0" cy="0"/>
          <a:chOff x="0" y="0"/>
          <a:chExt cx="0" cy="0"/>
        </a:xfrm>
      </p:grpSpPr>
      <p:sp>
        <p:nvSpPr>
          <p:cNvPr id="159" name="Google Shape;159;p38"/>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8"/>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8"/>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38"/>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38"/>
          <p:cNvSpPr txBox="1">
            <a:spLocks noGrp="1"/>
          </p:cNvSpPr>
          <p:nvPr>
            <p:ph type="body" idx="4"/>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4"/>
        <p:cNvGrpSpPr/>
        <p:nvPr/>
      </p:nvGrpSpPr>
      <p:grpSpPr>
        <a:xfrm>
          <a:off x="0" y="0"/>
          <a:ext cx="0" cy="0"/>
          <a:chOff x="0" y="0"/>
          <a:chExt cx="0" cy="0"/>
        </a:xfrm>
      </p:grpSpPr>
      <p:sp>
        <p:nvSpPr>
          <p:cNvPr id="165" name="Google Shape;165;p39"/>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9"/>
          <p:cNvSpPr txBox="1">
            <a:spLocks noGrp="1"/>
          </p:cNvSpPr>
          <p:nvPr>
            <p:ph type="body" idx="1"/>
          </p:nvPr>
        </p:nvSpPr>
        <p:spPr>
          <a:xfrm>
            <a:off x="62856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9"/>
          <p:cNvSpPr txBox="1">
            <a:spLocks noGrp="1"/>
          </p:cNvSpPr>
          <p:nvPr>
            <p:ph type="body" idx="2"/>
          </p:nvPr>
        </p:nvSpPr>
        <p:spPr>
          <a:xfrm>
            <a:off x="329508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9"/>
          <p:cNvSpPr txBox="1">
            <a:spLocks noGrp="1"/>
          </p:cNvSpPr>
          <p:nvPr>
            <p:ph type="body" idx="3"/>
          </p:nvPr>
        </p:nvSpPr>
        <p:spPr>
          <a:xfrm>
            <a:off x="5961240" y="182556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9"/>
          <p:cNvSpPr txBox="1">
            <a:spLocks noGrp="1"/>
          </p:cNvSpPr>
          <p:nvPr>
            <p:ph type="body" idx="4"/>
          </p:nvPr>
        </p:nvSpPr>
        <p:spPr>
          <a:xfrm>
            <a:off x="62856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9"/>
          <p:cNvSpPr txBox="1">
            <a:spLocks noGrp="1"/>
          </p:cNvSpPr>
          <p:nvPr>
            <p:ph type="body" idx="5"/>
          </p:nvPr>
        </p:nvSpPr>
        <p:spPr>
          <a:xfrm>
            <a:off x="329508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39"/>
          <p:cNvSpPr txBox="1">
            <a:spLocks noGrp="1"/>
          </p:cNvSpPr>
          <p:nvPr>
            <p:ph type="body" idx="6"/>
          </p:nvPr>
        </p:nvSpPr>
        <p:spPr>
          <a:xfrm>
            <a:off x="5961240" y="4098240"/>
            <a:ext cx="253908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28560" y="365040"/>
            <a:ext cx="788652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8"/>
          <p:cNvSpPr txBox="1">
            <a:spLocks noGrp="1"/>
          </p:cNvSpPr>
          <p:nvPr>
            <p:ph type="body" idx="2"/>
          </p:nvPr>
        </p:nvSpPr>
        <p:spPr>
          <a:xfrm>
            <a:off x="466992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3"/>
          </p:nvPr>
        </p:nvSpPr>
        <p:spPr>
          <a:xfrm>
            <a:off x="62856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28560" y="1825560"/>
            <a:ext cx="3848400" cy="4350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9"/>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3"/>
          </p:nvPr>
        </p:nvSpPr>
        <p:spPr>
          <a:xfrm>
            <a:off x="4669920" y="409824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8560" y="365040"/>
            <a:ext cx="78865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856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0"/>
          <p:cNvSpPr txBox="1">
            <a:spLocks noGrp="1"/>
          </p:cNvSpPr>
          <p:nvPr>
            <p:ph type="body" idx="2"/>
          </p:nvPr>
        </p:nvSpPr>
        <p:spPr>
          <a:xfrm>
            <a:off x="4669920" y="1825560"/>
            <a:ext cx="384840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3"/>
          </p:nvPr>
        </p:nvSpPr>
        <p:spPr>
          <a:xfrm>
            <a:off x="628560" y="4098240"/>
            <a:ext cx="7886520" cy="2075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1122480"/>
            <a:ext cx="7772040" cy="23871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628560" y="6356520"/>
            <a:ext cx="20570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ftr" idx="11"/>
          </p:nvPr>
        </p:nvSpPr>
        <p:spPr>
          <a:xfrm>
            <a:off x="3029040" y="6356520"/>
            <a:ext cx="30859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sldNum" idx="12"/>
          </p:nvPr>
        </p:nvSpPr>
        <p:spPr>
          <a:xfrm>
            <a:off x="6458040" y="6356520"/>
            <a:ext cx="20570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28560" y="365040"/>
            <a:ext cx="788652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body" idx="1"/>
          </p:nvPr>
        </p:nvSpPr>
        <p:spPr>
          <a:xfrm>
            <a:off x="628560" y="1825560"/>
            <a:ext cx="78865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dt" idx="10"/>
          </p:nvPr>
        </p:nvSpPr>
        <p:spPr>
          <a:xfrm>
            <a:off x="628560" y="6356520"/>
            <a:ext cx="20570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14"/>
          <p:cNvSpPr txBox="1">
            <a:spLocks noGrp="1"/>
          </p:cNvSpPr>
          <p:nvPr>
            <p:ph type="ftr" idx="11"/>
          </p:nvPr>
        </p:nvSpPr>
        <p:spPr>
          <a:xfrm>
            <a:off x="3029040" y="6356520"/>
            <a:ext cx="30859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sldNum" idx="12"/>
          </p:nvPr>
        </p:nvSpPr>
        <p:spPr>
          <a:xfrm>
            <a:off x="6458040" y="6356520"/>
            <a:ext cx="20570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630000" y="457200"/>
            <a:ext cx="2948760" cy="15998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9" name="Google Shape;119;p27"/>
          <p:cNvSpPr txBox="1">
            <a:spLocks noGrp="1"/>
          </p:cNvSpPr>
          <p:nvPr>
            <p:ph type="body" idx="1"/>
          </p:nvPr>
        </p:nvSpPr>
        <p:spPr>
          <a:xfrm>
            <a:off x="3887280" y="987480"/>
            <a:ext cx="4628880" cy="4873320"/>
          </a:xfrm>
          <a:prstGeom prst="rect">
            <a:avLst/>
          </a:prstGeom>
          <a:noFill/>
          <a:ln>
            <a:noFill/>
          </a:ln>
        </p:spPr>
        <p:txBody>
          <a:bodyPr spcFirstLastPara="1" wrap="square" lIns="90000" tIns="45000" rIns="90000" bIns="450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0" name="Google Shape;120;p27"/>
          <p:cNvSpPr txBox="1">
            <a:spLocks noGrp="1"/>
          </p:cNvSpPr>
          <p:nvPr>
            <p:ph type="body" idx="2"/>
          </p:nvPr>
        </p:nvSpPr>
        <p:spPr>
          <a:xfrm>
            <a:off x="630000" y="2057400"/>
            <a:ext cx="2948760" cy="38113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1" name="Google Shape;121;p27"/>
          <p:cNvSpPr txBox="1">
            <a:spLocks noGrp="1"/>
          </p:cNvSpPr>
          <p:nvPr>
            <p:ph type="dt" idx="10"/>
          </p:nvPr>
        </p:nvSpPr>
        <p:spPr>
          <a:xfrm>
            <a:off x="628560" y="6356520"/>
            <a:ext cx="20570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2" name="Google Shape;122;p27"/>
          <p:cNvSpPr txBox="1">
            <a:spLocks noGrp="1"/>
          </p:cNvSpPr>
          <p:nvPr>
            <p:ph type="ftr" idx="11"/>
          </p:nvPr>
        </p:nvSpPr>
        <p:spPr>
          <a:xfrm>
            <a:off x="3029040" y="6356520"/>
            <a:ext cx="30859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3" name="Google Shape;123;p27"/>
          <p:cNvSpPr txBox="1">
            <a:spLocks noGrp="1"/>
          </p:cNvSpPr>
          <p:nvPr>
            <p:ph type="sldNum" idx="12"/>
          </p:nvPr>
        </p:nvSpPr>
        <p:spPr>
          <a:xfrm>
            <a:off x="6458040" y="6356520"/>
            <a:ext cx="20570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B8B8B"/>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B8B8B"/>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B8B8B"/>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B8B8B"/>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B8B8B"/>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B8B8B"/>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B8B8B"/>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B8B8B"/>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904.00956.pdf"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arxiv.org/pdf/1703.03400.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0"/>
          <p:cNvSpPr txBox="1"/>
          <p:nvPr/>
        </p:nvSpPr>
        <p:spPr>
          <a:xfrm>
            <a:off x="605520" y="1873080"/>
            <a:ext cx="7761240" cy="1105560"/>
          </a:xfrm>
          <a:prstGeom prst="rect">
            <a:avLst/>
          </a:prstGeom>
          <a:solidFill>
            <a:srgbClr val="CD1B1B"/>
          </a:solidFill>
          <a:ln w="57225" cap="flat" cmpd="sng">
            <a:solidFill>
              <a:srgbClr val="DB0000"/>
            </a:solidFill>
            <a:prstDash val="solid"/>
            <a:round/>
            <a:headEnd type="none" w="sm" len="sm"/>
            <a:tailEnd type="none" w="sm" len="sm"/>
          </a:ln>
        </p:spPr>
        <p:txBody>
          <a:bodyPr spcFirstLastPara="1" wrap="square" lIns="91425" tIns="45700" rIns="91425" bIns="45700" anchor="b" anchorCtr="0">
            <a:noAutofit/>
          </a:bodyPr>
          <a:lstStyle/>
          <a:p>
            <a:pPr lvl="0" algn="ctr">
              <a:lnSpc>
                <a:spcPct val="90000"/>
              </a:lnSpc>
            </a:pPr>
            <a:r>
              <a:rPr lang="en-US" sz="3600" dirty="0">
                <a:solidFill>
                  <a:schemeClr val="bg1"/>
                </a:solidFill>
                <a:latin typeface="Times New Roman" panose="02020603050405020304" pitchFamily="18" charset="0"/>
                <a:cs typeface="Times New Roman" panose="02020603050405020304" pitchFamily="18" charset="0"/>
              </a:rPr>
              <a:t>Guided Meta-Policy Search</a:t>
            </a:r>
            <a:endParaRPr sz="3600" b="0" i="0" u="none" strike="noStrike" cap="none" dirty="0">
              <a:solidFill>
                <a:schemeClr val="bg1"/>
              </a:solidFill>
              <a:latin typeface="Times New Roman" panose="02020603050405020304" pitchFamily="18" charset="0"/>
              <a:ea typeface="Calibri"/>
              <a:cs typeface="Times New Roman" panose="02020603050405020304" pitchFamily="18" charset="0"/>
              <a:sym typeface="Calibri"/>
            </a:endParaRPr>
          </a:p>
        </p:txBody>
      </p:sp>
      <p:sp>
        <p:nvSpPr>
          <p:cNvPr id="177" name="Google Shape;177;p40"/>
          <p:cNvSpPr txBox="1"/>
          <p:nvPr/>
        </p:nvSpPr>
        <p:spPr>
          <a:xfrm>
            <a:off x="734040" y="3340440"/>
            <a:ext cx="7675920" cy="2608920"/>
          </a:xfrm>
          <a:prstGeom prst="rect">
            <a:avLst/>
          </a:prstGeom>
          <a:noFill/>
          <a:ln>
            <a:noFill/>
          </a:ln>
        </p:spPr>
        <p:txBody>
          <a:bodyPr spcFirstLastPara="1" wrap="square" lIns="91425" tIns="45700" rIns="91425" bIns="45700" anchor="t" anchorCtr="0">
            <a:noAutofit/>
          </a:bodyPr>
          <a:lstStyle/>
          <a:p>
            <a:pPr lvl="0" algn="ctr"/>
            <a:r>
              <a:rPr lang="nn-NO" sz="1800" dirty="0">
                <a:latin typeface="Times New Roman" panose="02020603050405020304" pitchFamily="18" charset="0"/>
                <a:cs typeface="Times New Roman" panose="02020603050405020304" pitchFamily="18" charset="0"/>
              </a:rPr>
              <a:t>Russell Mendonca, Abhishek Gupta, Rosen Kralev, Pieter Abbeel, Sergey Levine, Chelsea Finn</a:t>
            </a:r>
            <a:endParaRPr sz="18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From </a:t>
            </a:r>
            <a:endParaRPr sz="2000" b="0" i="0" u="none" strike="noStrike" cap="none" dirty="0">
              <a:latin typeface="Times New Roman" panose="02020603050405020304" pitchFamily="18" charset="0"/>
              <a:cs typeface="Times New Roman" panose="02020603050405020304" pitchFamily="18" charset="0"/>
              <a:sym typeface="Arial"/>
            </a:endParaRPr>
          </a:p>
          <a:p>
            <a:pPr lvl="0" algn="ctr"/>
            <a:r>
              <a:rPr lang="en-US" sz="1600" dirty="0">
                <a:latin typeface="Times New Roman" panose="02020603050405020304" pitchFamily="18" charset="0"/>
                <a:cs typeface="Times New Roman" panose="02020603050405020304" pitchFamily="18" charset="0"/>
              </a:rPr>
              <a:t>EECS Department, </a:t>
            </a:r>
            <a:r>
              <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UC Berkeley</a:t>
            </a:r>
            <a:endParaRPr sz="16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endPar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1600" dirty="0" err="1">
                <a:latin typeface="Times New Roman" panose="02020603050405020304" pitchFamily="18" charset="0"/>
                <a:ea typeface="Times New Roman"/>
                <a:cs typeface="Times New Roman" panose="02020603050405020304" pitchFamily="18" charset="0"/>
                <a:sym typeface="Times New Roman"/>
              </a:rPr>
              <a:t>Prensentation</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Prepared by</a:t>
            </a:r>
            <a:endParaRPr sz="16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6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Isack</a:t>
            </a:r>
            <a:r>
              <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T. Nicholaus</a:t>
            </a:r>
            <a:endParaRPr sz="16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endParaRPr sz="16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Computer Engineering, Dongseo University</a:t>
            </a:r>
            <a:endParaRPr sz="14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ML/DL Research Lab</a:t>
            </a:r>
            <a:endParaRPr sz="1400" b="0" i="0" u="none" strike="noStrike" cap="none" dirty="0">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October, 2019</a:t>
            </a:r>
            <a:endParaRPr sz="1400" b="0" i="0" u="none" strike="noStrike" cap="none" dirty="0">
              <a:latin typeface="Times New Roman" panose="02020603050405020304" pitchFamily="18" charset="0"/>
              <a:cs typeface="Times New Roman" panose="02020603050405020304" pitchFamily="18" charset="0"/>
              <a:sym typeface="Arial"/>
            </a:endParaRPr>
          </a:p>
        </p:txBody>
      </p:sp>
      <p:grpSp>
        <p:nvGrpSpPr>
          <p:cNvPr id="178" name="Google Shape;178;p40"/>
          <p:cNvGrpSpPr/>
          <p:nvPr/>
        </p:nvGrpSpPr>
        <p:grpSpPr>
          <a:xfrm>
            <a:off x="0" y="-44280"/>
            <a:ext cx="9144000" cy="558000"/>
            <a:chOff x="0" y="-44280"/>
            <a:chExt cx="9144000" cy="558000"/>
          </a:xfrm>
        </p:grpSpPr>
        <p:grpSp>
          <p:nvGrpSpPr>
            <p:cNvPr id="179" name="Google Shape;179;p40"/>
            <p:cNvGrpSpPr/>
            <p:nvPr/>
          </p:nvGrpSpPr>
          <p:grpSpPr>
            <a:xfrm>
              <a:off x="0" y="0"/>
              <a:ext cx="9143640" cy="513720"/>
              <a:chOff x="0" y="0"/>
              <a:chExt cx="9143640" cy="513720"/>
            </a:xfrm>
          </p:grpSpPr>
          <p:sp>
            <p:nvSpPr>
              <p:cNvPr id="180" name="Google Shape;180;p40"/>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0"/>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0"/>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0"/>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 name="Google Shape;184;p40"/>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185" name="Google Shape;185;p40"/>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p:nvPr/>
        </p:nvSpPr>
        <p:spPr>
          <a:xfrm>
            <a:off x="513000" y="1530720"/>
            <a:ext cx="8178480" cy="4455552"/>
          </a:xfrm>
          <a:prstGeom prst="rect">
            <a:avLst/>
          </a:prstGeom>
          <a:noFill/>
          <a:ln>
            <a:noFill/>
          </a:ln>
        </p:spPr>
        <p:txBody>
          <a:bodyPr spcFirstLastPara="1" wrap="square" lIns="68750" tIns="34200" rIns="68750" bIns="34200" anchor="t" anchorCtr="0">
            <a:noAutofit/>
          </a:bodyPr>
          <a:lstStyle/>
          <a:p>
            <a:pPr marL="228600" marR="0" lvl="0" indent="-228240" algn="l" rtl="0">
              <a:lnSpc>
                <a:spcPct val="90000"/>
              </a:lnSpc>
              <a:spcBef>
                <a:spcPts val="0"/>
              </a:spcBef>
              <a:spcAft>
                <a:spcPts val="0"/>
              </a:spcAft>
              <a:buClr>
                <a:srgbClr val="000000"/>
              </a:buClr>
              <a:buSzPts val="2400"/>
              <a:buFont typeface="Arial"/>
              <a:buChar char="•"/>
            </a:pPr>
            <a:r>
              <a:rPr lang="en-US" sz="2400" b="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The goal of the algorithm in meta-learning phase is to optimize the same meta-objective as the MAML algorithm, </a:t>
            </a:r>
          </a:p>
          <a:p>
            <a:pPr marL="228600" marR="0" lvl="0" indent="-228240" algn="l" rtl="0">
              <a:lnSpc>
                <a:spcPct val="90000"/>
              </a:lnSpc>
              <a:spcBef>
                <a:spcPts val="0"/>
              </a:spcBef>
              <a:spcAft>
                <a:spcPts val="0"/>
              </a:spcAft>
              <a:buClr>
                <a:srgbClr val="000000"/>
              </a:buClr>
              <a:buSzPts val="2400"/>
              <a:buFont typeface="Arial"/>
              <a:buChar char="•"/>
            </a:pPr>
            <a:endParaRPr lang="en-US" sz="2400" dirty="0">
              <a:latin typeface="Times New Roman" panose="02020603050405020304" pitchFamily="18" charset="0"/>
              <a:ea typeface="Calibri"/>
              <a:cs typeface="Times New Roman" panose="02020603050405020304" pitchFamily="18" charset="0"/>
              <a:sym typeface="Times New Roman"/>
            </a:endParaRPr>
          </a:p>
          <a:p>
            <a:pPr marL="228600" marR="0" lvl="0" indent="-228240" algn="l" rtl="0">
              <a:lnSpc>
                <a:spcPct val="90000"/>
              </a:lnSpc>
              <a:spcBef>
                <a:spcPts val="0"/>
              </a:spcBef>
              <a:spcAft>
                <a:spcPts val="0"/>
              </a:spcAft>
              <a:buClr>
                <a:srgbClr val="000000"/>
              </a:buClr>
              <a:buSzPts val="2400"/>
              <a:buFont typeface="Arial"/>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Times New Roman"/>
            </a:endParaRPr>
          </a:p>
          <a:p>
            <a:pPr marL="228600" marR="0" lvl="0" indent="-228240" algn="l" rtl="0">
              <a:lnSpc>
                <a:spcPct val="90000"/>
              </a:lnSpc>
              <a:spcBef>
                <a:spcPts val="0"/>
              </a:spcBef>
              <a:spcAft>
                <a:spcPts val="0"/>
              </a:spcAft>
              <a:buClr>
                <a:srgbClr val="000000"/>
              </a:buClr>
              <a:buSzPts val="2400"/>
              <a:buFont typeface="Arial"/>
              <a:buChar char="•"/>
            </a:pPr>
            <a:endParaRPr lang="en-US" sz="2400" dirty="0">
              <a:latin typeface="Times New Roman" panose="02020603050405020304" pitchFamily="18" charset="0"/>
              <a:ea typeface="Calibri"/>
              <a:cs typeface="Times New Roman" panose="02020603050405020304" pitchFamily="18" charset="0"/>
              <a:sym typeface="Times New Roman"/>
            </a:endParaRPr>
          </a:p>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Where     denotes the parameters of the policy adapted to task </a:t>
            </a:r>
            <a:r>
              <a:rPr lang="en-US" sz="2400" i="1" dirty="0" err="1">
                <a:latin typeface="Times New Roman" panose="02020603050405020304" pitchFamily="18" charset="0"/>
                <a:cs typeface="Times New Roman" panose="02020603050405020304" pitchFamily="18" charset="0"/>
              </a:rPr>
              <a:t>T</a:t>
            </a:r>
            <a:r>
              <a:rPr lang="en-US" sz="2400" i="1"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via gradient descent.</a:t>
            </a:r>
          </a:p>
          <a:p>
            <a:pPr marL="228600" lvl="0" indent="-228240">
              <a:lnSpc>
                <a:spcPct val="90000"/>
              </a:lnSpc>
              <a:buSzPts val="2400"/>
              <a:buFont typeface="Arial"/>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The inner policy optimization will remain the same as the policy-gradient MAML algorithm; however, we will optimize this meta-objective by leveraging the policies learned in the first phase (task learning phase).</a:t>
            </a: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07" name="Google Shape;307;p47"/>
          <p:cNvGrpSpPr/>
          <p:nvPr/>
        </p:nvGrpSpPr>
        <p:grpSpPr>
          <a:xfrm>
            <a:off x="0" y="-44280"/>
            <a:ext cx="9144000" cy="558000"/>
            <a:chOff x="0" y="-44280"/>
            <a:chExt cx="9144000" cy="558000"/>
          </a:xfrm>
        </p:grpSpPr>
        <p:grpSp>
          <p:nvGrpSpPr>
            <p:cNvPr id="308" name="Google Shape;308;p47"/>
            <p:cNvGrpSpPr/>
            <p:nvPr/>
          </p:nvGrpSpPr>
          <p:grpSpPr>
            <a:xfrm>
              <a:off x="0" y="0"/>
              <a:ext cx="9143640" cy="513720"/>
              <a:chOff x="0" y="0"/>
              <a:chExt cx="9143640" cy="513720"/>
            </a:xfrm>
          </p:grpSpPr>
          <p:sp>
            <p:nvSpPr>
              <p:cNvPr id="309" name="Google Shape;309;p4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3" name="Google Shape;313;p4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314" name="Google Shape;314;p4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315" name="Google Shape;315;p47"/>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Guided Meta-Policy Search Algorithm</a:t>
            </a:r>
            <a:endParaRPr lang="en-US" sz="4000" dirty="0"/>
          </a:p>
        </p:txBody>
      </p:sp>
      <p:sp>
        <p:nvSpPr>
          <p:cNvPr id="316" name="Google Shape;316;p4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317" name="Google Shape;317;p4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7"/>
          <p:cNvSpPr txBox="1"/>
          <p:nvPr/>
        </p:nvSpPr>
        <p:spPr>
          <a:xfrm>
            <a:off x="8149680" y="655607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8/17</a:t>
            </a:r>
            <a:endParaRPr sz="1200" b="0" strike="noStrike"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9105D67-48F0-46B7-914A-E99321D5EB13}"/>
              </a:ext>
            </a:extLst>
          </p:cNvPr>
          <p:cNvPicPr>
            <a:picLocks noChangeAspect="1"/>
          </p:cNvPicPr>
          <p:nvPr/>
        </p:nvPicPr>
        <p:blipFill>
          <a:blip r:embed="rId5"/>
          <a:stretch>
            <a:fillRect/>
          </a:stretch>
        </p:blipFill>
        <p:spPr>
          <a:xfrm>
            <a:off x="2476320" y="2312160"/>
            <a:ext cx="4191000" cy="723900"/>
          </a:xfrm>
          <a:prstGeom prst="rect">
            <a:avLst/>
          </a:prstGeom>
        </p:spPr>
      </p:pic>
      <p:pic>
        <p:nvPicPr>
          <p:cNvPr id="4" name="Picture 3">
            <a:extLst>
              <a:ext uri="{FF2B5EF4-FFF2-40B4-BE49-F238E27FC236}">
                <a16:creationId xmlns:a16="http://schemas.microsoft.com/office/drawing/2014/main" id="{72D6D3F6-58C2-4324-B097-2C169F20FEFB}"/>
              </a:ext>
            </a:extLst>
          </p:cNvPr>
          <p:cNvPicPr>
            <a:picLocks noChangeAspect="1"/>
          </p:cNvPicPr>
          <p:nvPr/>
        </p:nvPicPr>
        <p:blipFill>
          <a:blip r:embed="rId6"/>
          <a:stretch>
            <a:fillRect/>
          </a:stretch>
        </p:blipFill>
        <p:spPr>
          <a:xfrm>
            <a:off x="1666875" y="3181200"/>
            <a:ext cx="323850" cy="38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p:nvPr/>
        </p:nvSpPr>
        <p:spPr>
          <a:xfrm>
            <a:off x="513000" y="1405950"/>
            <a:ext cx="8178480" cy="4694400"/>
          </a:xfrm>
          <a:prstGeom prst="rect">
            <a:avLst/>
          </a:prstGeom>
          <a:noFill/>
          <a:ln>
            <a:noFill/>
          </a:ln>
        </p:spPr>
        <p:txBody>
          <a:bodyPr spcFirstLastPara="1" wrap="square" lIns="68750" tIns="34200" rIns="68750" bIns="34200" anchor="t" anchorCtr="0">
            <a:noAutofit/>
          </a:bodyPr>
          <a:lstStyle/>
          <a:p>
            <a:pPr marL="228600" lvl="0" indent="-228240">
              <a:lnSpc>
                <a:spcPct val="90000"/>
              </a:lnSpc>
              <a:buSzPts val="2600"/>
              <a:buFont typeface="Arial"/>
              <a:buChar char="•"/>
            </a:pPr>
            <a:r>
              <a:rPr lang="en-US" sz="2400" dirty="0">
                <a:latin typeface="Times New Roman" panose="02020603050405020304" pitchFamily="18" charset="0"/>
                <a:cs typeface="Times New Roman" panose="02020603050405020304" pitchFamily="18" charset="0"/>
              </a:rPr>
              <a:t>Implementation of the </a:t>
            </a:r>
            <a:r>
              <a:rPr lang="en-US" sz="2400" dirty="0">
                <a:latin typeface="Times New Roman" panose="02020603050405020304" pitchFamily="18" charset="0"/>
                <a:cs typeface="Times New Roman" panose="02020603050405020304" pitchFamily="18" charset="0"/>
                <a:sym typeface="Times New Roman"/>
              </a:rPr>
              <a:t>S</a:t>
            </a:r>
            <a:r>
              <a:rPr lang="en-US" sz="2400" dirty="0">
                <a:latin typeface="Times New Roman" panose="02020603050405020304" pitchFamily="18" charset="0"/>
                <a:cs typeface="Times New Roman" panose="02020603050405020304" pitchFamily="18" charset="0"/>
              </a:rPr>
              <a:t>econd phase: First roll out each of the policies (    ) to collect a dataset trajectories </a:t>
            </a:r>
            <a:r>
              <a:rPr lang="en-US" sz="2400" i="1" dirty="0" err="1">
                <a:latin typeface="Times New Roman" panose="02020603050405020304" pitchFamily="18" charset="0"/>
                <a:cs typeface="Times New Roman" panose="02020603050405020304" pitchFamily="18" charset="0"/>
              </a:rPr>
              <a:t>D</a:t>
            </a:r>
            <a:r>
              <a:rPr lang="en-US" sz="2400" baseline="40000" dirty="0" err="1">
                <a:latin typeface="Times New Roman" panose="02020603050405020304" pitchFamily="18" charset="0"/>
                <a:cs typeface="Times New Roman" panose="02020603050405020304" pitchFamily="18" charset="0"/>
              </a:rPr>
              <a:t>∗</a:t>
            </a:r>
            <a:r>
              <a:rPr lang="en-US" sz="2400" baseline="-30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each of the meta-training tasks</a:t>
            </a:r>
            <a:r>
              <a:rPr lang="en-US" sz="1800" dirty="0"/>
              <a:t> </a:t>
            </a:r>
            <a:r>
              <a:rPr lang="en-US" sz="1800" i="1" dirty="0" err="1">
                <a:latin typeface="Times New Roman" panose="02020603050405020304" pitchFamily="18" charset="0"/>
                <a:cs typeface="Times New Roman" panose="02020603050405020304" pitchFamily="18" charset="0"/>
              </a:rPr>
              <a:t>T</a:t>
            </a:r>
            <a:r>
              <a:rPr lang="en-US" sz="1800" i="1" baseline="-25000" dirty="0" err="1">
                <a:latin typeface="Times New Roman" panose="02020603050405020304" pitchFamily="18" charset="0"/>
                <a:cs typeface="Times New Roman" panose="02020603050405020304" pitchFamily="18" charset="0"/>
              </a:rPr>
              <a:t>i</a:t>
            </a:r>
            <a:r>
              <a:rPr lang="en-US" sz="1800" i="1" baseline="-25000" dirty="0">
                <a:latin typeface="Times New Roman" panose="02020603050405020304" pitchFamily="18" charset="0"/>
                <a:cs typeface="Times New Roman" panose="02020603050405020304" pitchFamily="18" charset="0"/>
              </a:rPr>
              <a:t>.</a:t>
            </a:r>
          </a:p>
          <a:p>
            <a:pPr marL="228600" lvl="0" indent="-228240">
              <a:lnSpc>
                <a:spcPct val="90000"/>
              </a:lnSpc>
              <a:buSzPts val="2600"/>
              <a:buFont typeface="Arial"/>
              <a:buChar char="•"/>
            </a:pPr>
            <a:endParaRPr lang="en-US" sz="1800" i="1" baseline="-25000" dirty="0"/>
          </a:p>
          <a:p>
            <a:pPr marL="228600" lvl="0" indent="-228240">
              <a:lnSpc>
                <a:spcPct val="90000"/>
              </a:lnSpc>
              <a:buSzPts val="2600"/>
              <a:buFont typeface="Arial"/>
              <a:buChar char="•"/>
            </a:pPr>
            <a:r>
              <a:rPr lang="en-US" sz="2400" dirty="0">
                <a:latin typeface="Times New Roman" panose="02020603050405020304" pitchFamily="18" charset="0"/>
                <a:cs typeface="Times New Roman" panose="02020603050405020304" pitchFamily="18" charset="0"/>
              </a:rPr>
              <a:t>Using initial dataset, we update our policy according to the following meta-objective: </a:t>
            </a:r>
          </a:p>
          <a:p>
            <a:pPr marL="228600" lvl="0" indent="-228240">
              <a:lnSpc>
                <a:spcPct val="90000"/>
              </a:lnSpc>
              <a:buSzPts val="2600"/>
              <a:buFont typeface="Arial"/>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600"/>
              <a:buFont typeface="Arial"/>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600"/>
              <a:buFont typeface="Arial"/>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600"/>
              <a:buFont typeface="Arial"/>
              <a:buChar char="•"/>
            </a:pPr>
            <a:r>
              <a:rPr lang="en-US" sz="2400" dirty="0">
                <a:latin typeface="Times New Roman" panose="02020603050405020304" pitchFamily="18" charset="0"/>
                <a:cs typeface="Times New Roman" panose="02020603050405020304" pitchFamily="18" charset="0"/>
              </a:rPr>
              <a:t>The result of this optimization is a set of initial policy parameters θ that can adapt to a variety of tasks, to produce    , in a way that comes close to the expert policy’s actions.</a:t>
            </a:r>
            <a:endParaRPr lang="en-US" sz="1800" dirty="0">
              <a:latin typeface="Times New Roman" panose="02020603050405020304" pitchFamily="18" charset="0"/>
              <a:cs typeface="Times New Roman" panose="02020603050405020304" pitchFamily="18" charset="0"/>
            </a:endParaRPr>
          </a:p>
          <a:p>
            <a:pPr marL="228600" lvl="0" indent="-228240">
              <a:lnSpc>
                <a:spcPct val="90000"/>
              </a:lnSpc>
              <a:buSzPts val="2600"/>
              <a:buFont typeface="Arial"/>
              <a:buChar char="•"/>
            </a:pPr>
            <a:endParaRPr lang="en-US" sz="1800" dirty="0">
              <a:latin typeface="Times New Roman" panose="02020603050405020304" pitchFamily="18" charset="0"/>
              <a:cs typeface="Times New Roman" panose="02020603050405020304" pitchFamily="18" charset="0"/>
            </a:endParaRPr>
          </a:p>
          <a:p>
            <a:pPr marL="228600" lvl="0" indent="-228240">
              <a:lnSpc>
                <a:spcPct val="90000"/>
              </a:lnSpc>
              <a:buSzPts val="2600"/>
              <a:buFont typeface="Arial"/>
              <a:buChar char="•"/>
            </a:pPr>
            <a:r>
              <a:rPr lang="en-US" sz="2400" dirty="0">
                <a:latin typeface="Times New Roman" panose="02020603050405020304" pitchFamily="18" charset="0"/>
                <a:cs typeface="Times New Roman" panose="02020603050405020304" pitchFamily="18" charset="0"/>
              </a:rPr>
              <a:t>Supervised learning provides stable, low-variance gradients, behavior cloning objectives are known to be prone to compounding errors.</a:t>
            </a:r>
            <a:br>
              <a:rPr lang="en-US" sz="1800" dirty="0"/>
            </a:br>
            <a:r>
              <a:rPr lang="en-US" sz="2400" b="0" strike="noStrike" dirty="0">
                <a:solidFill>
                  <a:srgbClr val="000000"/>
                </a:solidFill>
                <a:latin typeface="Times New Roman"/>
                <a:ea typeface="Times New Roman"/>
                <a:cs typeface="Times New Roman"/>
                <a:sym typeface="Times New Roman"/>
              </a:rPr>
              <a:t> </a:t>
            </a:r>
            <a:endParaRPr sz="2400" b="0" strike="noStrike" dirty="0">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dirty="0">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dirty="0">
              <a:solidFill>
                <a:srgbClr val="000000"/>
              </a:solidFill>
              <a:latin typeface="Calibri"/>
              <a:ea typeface="Calibri"/>
              <a:cs typeface="Calibri"/>
              <a:sym typeface="Calibri"/>
            </a:endParaRPr>
          </a:p>
        </p:txBody>
      </p:sp>
      <p:grpSp>
        <p:nvGrpSpPr>
          <p:cNvPr id="350" name="Google Shape;350;p49"/>
          <p:cNvGrpSpPr/>
          <p:nvPr/>
        </p:nvGrpSpPr>
        <p:grpSpPr>
          <a:xfrm>
            <a:off x="0" y="-44280"/>
            <a:ext cx="9144000" cy="558000"/>
            <a:chOff x="0" y="-44280"/>
            <a:chExt cx="9144000" cy="558000"/>
          </a:xfrm>
        </p:grpSpPr>
        <p:grpSp>
          <p:nvGrpSpPr>
            <p:cNvPr id="351" name="Google Shape;351;p49"/>
            <p:cNvGrpSpPr/>
            <p:nvPr/>
          </p:nvGrpSpPr>
          <p:grpSpPr>
            <a:xfrm>
              <a:off x="0" y="0"/>
              <a:ext cx="9143640" cy="513720"/>
              <a:chOff x="0" y="0"/>
              <a:chExt cx="9143640" cy="513720"/>
            </a:xfrm>
          </p:grpSpPr>
          <p:sp>
            <p:nvSpPr>
              <p:cNvPr id="352" name="Google Shape;352;p49"/>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9"/>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9"/>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9"/>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6" name="Google Shape;356;p49"/>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357" name="Google Shape;357;p49"/>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358" name="Google Shape;358;p49"/>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Guided Meta-Policy Search Algorithm</a:t>
            </a:r>
            <a:endParaRPr lang="en-US" sz="4000" dirty="0"/>
          </a:p>
        </p:txBody>
      </p:sp>
      <p:sp>
        <p:nvSpPr>
          <p:cNvPr id="359" name="Google Shape;359;p49"/>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360" name="Google Shape;360;p49"/>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9"/>
          <p:cNvSpPr txBox="1"/>
          <p:nvPr/>
        </p:nvSpPr>
        <p:spPr>
          <a:xfrm>
            <a:off x="8149679" y="652932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dirty="0">
                <a:solidFill>
                  <a:srgbClr val="D9D9D9"/>
                </a:solidFill>
                <a:latin typeface="Times New Roman"/>
                <a:ea typeface="Times New Roman"/>
                <a:cs typeface="Times New Roman"/>
                <a:sym typeface="Times New Roman"/>
              </a:rPr>
              <a:t>9</a:t>
            </a:r>
            <a:r>
              <a:rPr lang="en-US" sz="1200" b="1" strike="noStrike" dirty="0">
                <a:solidFill>
                  <a:srgbClr val="D9D9D9"/>
                </a:solidFill>
                <a:latin typeface="Times New Roman"/>
                <a:ea typeface="Times New Roman"/>
                <a:cs typeface="Times New Roman"/>
                <a:sym typeface="Times New Roman"/>
              </a:rPr>
              <a:t>/17</a:t>
            </a:r>
            <a:endParaRPr sz="1200" b="0" strike="noStrike"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B4DA604-7B8B-4ADF-8ED2-E5CBCDE5E0F3}"/>
              </a:ext>
            </a:extLst>
          </p:cNvPr>
          <p:cNvPicPr>
            <a:picLocks noChangeAspect="1"/>
          </p:cNvPicPr>
          <p:nvPr/>
        </p:nvPicPr>
        <p:blipFill>
          <a:blip r:embed="rId5"/>
          <a:stretch>
            <a:fillRect/>
          </a:stretch>
        </p:blipFill>
        <p:spPr>
          <a:xfrm>
            <a:off x="1944576" y="1727335"/>
            <a:ext cx="334135" cy="380223"/>
          </a:xfrm>
          <a:prstGeom prst="rect">
            <a:avLst/>
          </a:prstGeom>
        </p:spPr>
      </p:pic>
      <p:pic>
        <p:nvPicPr>
          <p:cNvPr id="4" name="Picture 3">
            <a:extLst>
              <a:ext uri="{FF2B5EF4-FFF2-40B4-BE49-F238E27FC236}">
                <a16:creationId xmlns:a16="http://schemas.microsoft.com/office/drawing/2014/main" id="{CB60A446-F5A8-4081-A963-CAA6FB867DD7}"/>
              </a:ext>
            </a:extLst>
          </p:cNvPr>
          <p:cNvPicPr>
            <a:picLocks noChangeAspect="1"/>
          </p:cNvPicPr>
          <p:nvPr/>
        </p:nvPicPr>
        <p:blipFill>
          <a:blip r:embed="rId6"/>
          <a:stretch>
            <a:fillRect/>
          </a:stretch>
        </p:blipFill>
        <p:spPr>
          <a:xfrm>
            <a:off x="1597102" y="3429000"/>
            <a:ext cx="6010275" cy="781050"/>
          </a:xfrm>
          <a:prstGeom prst="rect">
            <a:avLst/>
          </a:prstGeom>
        </p:spPr>
      </p:pic>
      <p:pic>
        <p:nvPicPr>
          <p:cNvPr id="17" name="Picture 16">
            <a:extLst>
              <a:ext uri="{FF2B5EF4-FFF2-40B4-BE49-F238E27FC236}">
                <a16:creationId xmlns:a16="http://schemas.microsoft.com/office/drawing/2014/main" id="{C6C7D20A-CCB9-4752-A1D1-5AE098EC23BC}"/>
              </a:ext>
            </a:extLst>
          </p:cNvPr>
          <p:cNvPicPr>
            <a:picLocks noChangeAspect="1"/>
          </p:cNvPicPr>
          <p:nvPr/>
        </p:nvPicPr>
        <p:blipFill>
          <a:blip r:embed="rId7"/>
          <a:stretch>
            <a:fillRect/>
          </a:stretch>
        </p:blipFill>
        <p:spPr>
          <a:xfrm>
            <a:off x="8096729" y="4571088"/>
            <a:ext cx="323850" cy="381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0"/>
          <p:cNvSpPr txBox="1"/>
          <p:nvPr/>
        </p:nvSpPr>
        <p:spPr>
          <a:xfrm>
            <a:off x="513000" y="1566360"/>
            <a:ext cx="8178480" cy="4694400"/>
          </a:xfrm>
          <a:prstGeom prst="rect">
            <a:avLst/>
          </a:prstGeom>
          <a:noFill/>
          <a:ln>
            <a:noFill/>
          </a:ln>
        </p:spPr>
        <p:txBody>
          <a:bodyPr spcFirstLastPara="1" wrap="square" lIns="68750" tIns="34200" rIns="68750" bIns="34200" anchor="t" anchorCtr="0">
            <a:noAutofit/>
          </a:bodyPr>
          <a:lstStyle/>
          <a:p>
            <a:pPr marL="228600" marR="0" lvl="0" indent="-228240" algn="l" rtl="0">
              <a:lnSpc>
                <a:spcPct val="90000"/>
              </a:lnSpc>
              <a:spcBef>
                <a:spcPts val="1001"/>
              </a:spcBef>
              <a:spcAft>
                <a:spcPts val="0"/>
              </a:spcAft>
              <a:buClr>
                <a:srgbClr val="000000"/>
              </a:buClr>
              <a:buSzPts val="2400"/>
              <a:buFont typeface="Arial"/>
              <a:buChar char="•"/>
            </a:pP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73" name="Google Shape;373;p50"/>
          <p:cNvGrpSpPr/>
          <p:nvPr/>
        </p:nvGrpSpPr>
        <p:grpSpPr>
          <a:xfrm>
            <a:off x="0" y="-44280"/>
            <a:ext cx="9144000" cy="558000"/>
            <a:chOff x="0" y="-44280"/>
            <a:chExt cx="9144000" cy="558000"/>
          </a:xfrm>
        </p:grpSpPr>
        <p:grpSp>
          <p:nvGrpSpPr>
            <p:cNvPr id="374" name="Google Shape;374;p50"/>
            <p:cNvGrpSpPr/>
            <p:nvPr/>
          </p:nvGrpSpPr>
          <p:grpSpPr>
            <a:xfrm>
              <a:off x="0" y="0"/>
              <a:ext cx="9143640" cy="513720"/>
              <a:chOff x="0" y="0"/>
              <a:chExt cx="9143640" cy="513720"/>
            </a:xfrm>
          </p:grpSpPr>
          <p:sp>
            <p:nvSpPr>
              <p:cNvPr id="375" name="Google Shape;375;p50"/>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9" name="Google Shape;379;p50"/>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380" name="Google Shape;380;p50"/>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381" name="Google Shape;381;p50"/>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Optimization Algorithm</a:t>
            </a:r>
            <a:endParaRPr lang="en-US" sz="4000" dirty="0"/>
          </a:p>
        </p:txBody>
      </p:sp>
      <p:sp>
        <p:nvSpPr>
          <p:cNvPr id="382" name="Google Shape;382;p50"/>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383" name="Google Shape;383;p50"/>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0"/>
          <p:cNvSpPr txBox="1"/>
          <p:nvPr/>
        </p:nvSpPr>
        <p:spPr>
          <a:xfrm>
            <a:off x="8149680" y="6565140"/>
            <a:ext cx="541800" cy="328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dirty="0">
                <a:solidFill>
                  <a:srgbClr val="D9D9D9"/>
                </a:solidFill>
                <a:latin typeface="Times New Roman"/>
                <a:ea typeface="Times New Roman"/>
                <a:cs typeface="Times New Roman"/>
                <a:sym typeface="Times New Roman"/>
              </a:rPr>
              <a:t>10</a:t>
            </a:r>
            <a:r>
              <a:rPr lang="en-US" sz="1200" b="1" strike="noStrike" dirty="0">
                <a:solidFill>
                  <a:srgbClr val="D9D9D9"/>
                </a:solidFill>
                <a:latin typeface="Times New Roman"/>
                <a:ea typeface="Times New Roman"/>
                <a:cs typeface="Times New Roman"/>
                <a:sym typeface="Times New Roman"/>
              </a:rPr>
              <a:t>/17</a:t>
            </a:r>
            <a:endParaRPr sz="1200" b="0" strike="noStrike"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8C7BFC0-5423-46B0-B05C-5B4488287C18}"/>
              </a:ext>
            </a:extLst>
          </p:cNvPr>
          <p:cNvPicPr>
            <a:picLocks noChangeAspect="1"/>
          </p:cNvPicPr>
          <p:nvPr/>
        </p:nvPicPr>
        <p:blipFill>
          <a:blip r:embed="rId5"/>
          <a:stretch>
            <a:fillRect/>
          </a:stretch>
        </p:blipFill>
        <p:spPr>
          <a:xfrm>
            <a:off x="0" y="1395464"/>
            <a:ext cx="5526157" cy="4849322"/>
          </a:xfrm>
          <a:prstGeom prst="rect">
            <a:avLst/>
          </a:prstGeom>
        </p:spPr>
      </p:pic>
      <p:pic>
        <p:nvPicPr>
          <p:cNvPr id="4" name="Picture 3">
            <a:extLst>
              <a:ext uri="{FF2B5EF4-FFF2-40B4-BE49-F238E27FC236}">
                <a16:creationId xmlns:a16="http://schemas.microsoft.com/office/drawing/2014/main" id="{04F1702F-69E8-49CF-87D7-33EEF0BAC0F3}"/>
              </a:ext>
            </a:extLst>
          </p:cNvPr>
          <p:cNvPicPr>
            <a:picLocks noChangeAspect="1"/>
          </p:cNvPicPr>
          <p:nvPr/>
        </p:nvPicPr>
        <p:blipFill>
          <a:blip r:embed="rId6"/>
          <a:stretch>
            <a:fillRect/>
          </a:stretch>
        </p:blipFill>
        <p:spPr>
          <a:xfrm>
            <a:off x="4000140" y="5872922"/>
            <a:ext cx="5143500" cy="685800"/>
          </a:xfrm>
          <a:prstGeom prst="rect">
            <a:avLst/>
          </a:prstGeom>
        </p:spPr>
      </p:pic>
    </p:spTree>
    <p:extLst>
      <p:ext uri="{BB962C8B-B14F-4D97-AF65-F5344CB8AC3E}">
        <p14:creationId xmlns:p14="http://schemas.microsoft.com/office/powerpoint/2010/main" val="262056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0"/>
          <p:cNvSpPr txBox="1"/>
          <p:nvPr/>
        </p:nvSpPr>
        <p:spPr>
          <a:xfrm>
            <a:off x="513000" y="1420920"/>
            <a:ext cx="8178480" cy="4694400"/>
          </a:xfrm>
          <a:prstGeom prst="rect">
            <a:avLst/>
          </a:prstGeom>
          <a:noFill/>
          <a:ln>
            <a:noFill/>
          </a:ln>
        </p:spPr>
        <p:txBody>
          <a:bodyPr spcFirstLastPara="1" wrap="square" lIns="68750" tIns="34200" rIns="68750" bIns="34200" anchor="t" anchorCtr="0">
            <a:noAutofit/>
          </a:bodyPr>
          <a:lstStyle/>
          <a:p>
            <a:pPr marL="228600" lvl="0" indent="-228240">
              <a:lnSpc>
                <a:spcPct val="90000"/>
              </a:lnSpc>
              <a:spcBef>
                <a:spcPts val="1001"/>
              </a:spcBef>
              <a:buSzPts val="2400"/>
              <a:buFont typeface="Arial"/>
              <a:buChar char="•"/>
            </a:pPr>
            <a:r>
              <a:rPr lang="en-US" sz="2400" dirty="0">
                <a:latin typeface="Times New Roman" panose="02020603050405020304" pitchFamily="18" charset="0"/>
                <a:cs typeface="Times New Roman" panose="02020603050405020304" pitchFamily="18" charset="0"/>
              </a:rPr>
              <a:t>The first phase of our algorithm entails learning policies for each of the meta-training tasks.</a:t>
            </a:r>
          </a:p>
          <a:p>
            <a:pPr marL="228600" lvl="0" indent="-228240">
              <a:lnSpc>
                <a:spcPct val="90000"/>
              </a:lnSpc>
              <a:spcBef>
                <a:spcPts val="1001"/>
              </a:spcBef>
              <a:buSzPts val="2400"/>
              <a:buFont typeface="Arial"/>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gn="just">
              <a:lnSpc>
                <a:spcPct val="90000"/>
              </a:lnSpc>
              <a:spcBef>
                <a:spcPts val="1001"/>
              </a:spcBef>
              <a:buSzPts val="2400"/>
              <a:buFont typeface="Arial"/>
              <a:buChar char="•"/>
            </a:pPr>
            <a:r>
              <a:rPr lang="en-US" sz="2400" dirty="0">
                <a:latin typeface="Times New Roman" panose="02020603050405020304" pitchFamily="18" charset="0"/>
                <a:cs typeface="Times New Roman" panose="02020603050405020304" pitchFamily="18" charset="0"/>
              </a:rPr>
              <a:t>W</a:t>
            </a:r>
            <a:r>
              <a:rPr lang="en-US" sz="240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can employ efficient off-policy reinforcement learning algorithms that are faster and current improve the efficiency of this approach by employing a contextual policy to represent the experts, which simultaneously uses data from all of the tasks.</a:t>
            </a:r>
          </a:p>
          <a:p>
            <a:pPr marL="228600" lvl="0" indent="-228240">
              <a:lnSpc>
                <a:spcPct val="90000"/>
              </a:lnSpc>
              <a:spcBef>
                <a:spcPts val="1001"/>
              </a:spcBef>
              <a:buSzPts val="2400"/>
              <a:buFont typeface="Arial"/>
              <a:buChar char="•"/>
            </a:pPr>
            <a:endParaRPr lang="en-US" sz="2400" dirty="0">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spcBef>
                <a:spcPts val="1001"/>
              </a:spcBef>
              <a:buSzPts val="2400"/>
              <a:buFont typeface="Arial"/>
              <a:buChar char="•"/>
            </a:pPr>
            <a:r>
              <a:rPr lang="en-US" sz="2400" dirty="0">
                <a:latin typeface="Times New Roman" panose="02020603050405020304" pitchFamily="18" charset="0"/>
                <a:cs typeface="Times New Roman" panose="02020603050405020304" pitchFamily="18" charset="0"/>
              </a:rPr>
              <a:t>Crucially, the context only needs to be known during meta-training.</a:t>
            </a:r>
          </a:p>
          <a:p>
            <a:pPr marL="228600" lvl="0" indent="-228240">
              <a:lnSpc>
                <a:spcPct val="90000"/>
              </a:lnSpc>
              <a:spcBef>
                <a:spcPts val="1001"/>
              </a:spcBef>
              <a:buSzPts val="2400"/>
              <a:buFont typeface="Arial"/>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spcBef>
                <a:spcPts val="1001"/>
              </a:spcBef>
              <a:buSzPts val="2400"/>
              <a:buFont typeface="Arial"/>
              <a:buChar char="•"/>
            </a:pPr>
            <a:r>
              <a:rPr lang="en-US" sz="2400" dirty="0">
                <a:latin typeface="Times New Roman" panose="02020603050405020304" pitchFamily="18" charset="0"/>
                <a:ea typeface="Calibri"/>
                <a:cs typeface="Times New Roman" panose="02020603050405020304" pitchFamily="18" charset="0"/>
                <a:sym typeface="Calibri"/>
              </a:rPr>
              <a:t>In the experiment we employ contextual and soft-actor critic (SAC)</a:t>
            </a: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73" name="Google Shape;373;p50"/>
          <p:cNvGrpSpPr/>
          <p:nvPr/>
        </p:nvGrpSpPr>
        <p:grpSpPr>
          <a:xfrm>
            <a:off x="0" y="-44280"/>
            <a:ext cx="9144000" cy="558000"/>
            <a:chOff x="0" y="-44280"/>
            <a:chExt cx="9144000" cy="558000"/>
          </a:xfrm>
        </p:grpSpPr>
        <p:grpSp>
          <p:nvGrpSpPr>
            <p:cNvPr id="374" name="Google Shape;374;p50"/>
            <p:cNvGrpSpPr/>
            <p:nvPr/>
          </p:nvGrpSpPr>
          <p:grpSpPr>
            <a:xfrm>
              <a:off x="0" y="0"/>
              <a:ext cx="9143640" cy="513720"/>
              <a:chOff x="0" y="0"/>
              <a:chExt cx="9143640" cy="513720"/>
            </a:xfrm>
          </p:grpSpPr>
          <p:sp>
            <p:nvSpPr>
              <p:cNvPr id="375" name="Google Shape;375;p50"/>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9" name="Google Shape;379;p50"/>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380" name="Google Shape;380;p50"/>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381" name="Google Shape;381;p50"/>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Expert Policy Optimization</a:t>
            </a:r>
            <a:endParaRPr lang="en-US" sz="4000" dirty="0"/>
          </a:p>
        </p:txBody>
      </p:sp>
      <p:sp>
        <p:nvSpPr>
          <p:cNvPr id="382" name="Google Shape;382;p50"/>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383" name="Google Shape;383;p50"/>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0"/>
          <p:cNvSpPr txBox="1"/>
          <p:nvPr/>
        </p:nvSpPr>
        <p:spPr>
          <a:xfrm>
            <a:off x="8149680" y="6526831"/>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dirty="0">
                <a:solidFill>
                  <a:srgbClr val="D9D9D9"/>
                </a:solidFill>
                <a:latin typeface="Times New Roman"/>
                <a:ea typeface="Times New Roman"/>
                <a:cs typeface="Times New Roman"/>
                <a:sym typeface="Times New Roman"/>
              </a:rPr>
              <a:t>11/17</a:t>
            </a:r>
            <a:endParaRPr sz="1200" b="0" strike="noStrik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46210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p:nvPr/>
        </p:nvSpPr>
        <p:spPr>
          <a:xfrm>
            <a:off x="513000" y="1530720"/>
            <a:ext cx="8178480" cy="4138560"/>
          </a:xfrm>
          <a:prstGeom prst="rect">
            <a:avLst/>
          </a:prstGeom>
          <a:noFill/>
          <a:ln>
            <a:noFill/>
          </a:ln>
        </p:spPr>
        <p:txBody>
          <a:bodyPr spcFirstLastPara="1" wrap="square" lIns="68750" tIns="34200" rIns="68750" bIns="34200" anchor="t" anchorCtr="0">
            <a:noAutofit/>
          </a:bodyPr>
          <a:lstStyle/>
          <a:p>
            <a:pPr marL="0" marR="0" lvl="0" indent="0" algn="l" rtl="0">
              <a:lnSpc>
                <a:spcPct val="90000"/>
              </a:lnSpc>
              <a:spcBef>
                <a:spcPts val="0"/>
              </a:spcBef>
              <a:spcAft>
                <a:spcPts val="0"/>
              </a:spcAft>
              <a:buNone/>
            </a:pPr>
            <a:endParaRPr sz="2800" b="0" strike="noStrik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None/>
            </a:pPr>
            <a:endParaRPr sz="2800" b="0" strike="noStrik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None/>
            </a:pPr>
            <a:endParaRPr sz="2800" b="0" strike="noStrike">
              <a:solidFill>
                <a:srgbClr val="000000"/>
              </a:solidFill>
              <a:latin typeface="Calibri"/>
              <a:ea typeface="Calibri"/>
              <a:cs typeface="Calibri"/>
              <a:sym typeface="Calibri"/>
            </a:endParaRPr>
          </a:p>
        </p:txBody>
      </p:sp>
      <p:grpSp>
        <p:nvGrpSpPr>
          <p:cNvPr id="412" name="Google Shape;412;p52"/>
          <p:cNvGrpSpPr/>
          <p:nvPr/>
        </p:nvGrpSpPr>
        <p:grpSpPr>
          <a:xfrm>
            <a:off x="0" y="-44280"/>
            <a:ext cx="9144000" cy="558000"/>
            <a:chOff x="0" y="-44280"/>
            <a:chExt cx="9144000" cy="558000"/>
          </a:xfrm>
        </p:grpSpPr>
        <p:grpSp>
          <p:nvGrpSpPr>
            <p:cNvPr id="413" name="Google Shape;413;p52"/>
            <p:cNvGrpSpPr/>
            <p:nvPr/>
          </p:nvGrpSpPr>
          <p:grpSpPr>
            <a:xfrm>
              <a:off x="0" y="0"/>
              <a:ext cx="9143640" cy="513720"/>
              <a:chOff x="0" y="0"/>
              <a:chExt cx="9143640" cy="513720"/>
            </a:xfrm>
          </p:grpSpPr>
          <p:sp>
            <p:nvSpPr>
              <p:cNvPr id="414" name="Google Shape;414;p52"/>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2"/>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2"/>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2"/>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8" name="Google Shape;418;p52"/>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419" name="Google Shape;419;p52"/>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420" name="Google Shape;420;p52"/>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strike="noStrike" dirty="0">
                <a:solidFill>
                  <a:srgbClr val="FFFFFF"/>
                </a:solidFill>
                <a:latin typeface="Times New Roman"/>
                <a:ea typeface="Times New Roman"/>
                <a:cs typeface="Times New Roman"/>
                <a:sym typeface="Times New Roman"/>
              </a:rPr>
              <a:t>Experiments (1/5)</a:t>
            </a:r>
            <a:endParaRPr sz="4000" b="0" strike="noStrike" dirty="0">
              <a:latin typeface="Arial"/>
              <a:ea typeface="Arial"/>
              <a:cs typeface="Arial"/>
              <a:sym typeface="Arial"/>
            </a:endParaRPr>
          </a:p>
        </p:txBody>
      </p:sp>
      <p:sp>
        <p:nvSpPr>
          <p:cNvPr id="421" name="Google Shape;421;p52"/>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422" name="Google Shape;422;p52"/>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2"/>
          <p:cNvSpPr txBox="1"/>
          <p:nvPr/>
        </p:nvSpPr>
        <p:spPr>
          <a:xfrm>
            <a:off x="8149680" y="6546532"/>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12/17</a:t>
            </a:r>
            <a:endParaRPr sz="1200" b="0" strike="noStrike"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203A1580-C369-4D57-B5F5-9049F2EC581C}"/>
              </a:ext>
            </a:extLst>
          </p:cNvPr>
          <p:cNvPicPr>
            <a:picLocks noChangeAspect="1"/>
          </p:cNvPicPr>
          <p:nvPr/>
        </p:nvPicPr>
        <p:blipFill>
          <a:blip r:embed="rId5"/>
          <a:stretch>
            <a:fillRect/>
          </a:stretch>
        </p:blipFill>
        <p:spPr>
          <a:xfrm>
            <a:off x="512640" y="1393628"/>
            <a:ext cx="7440595" cy="51526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7"/>
          <p:cNvGrpSpPr/>
          <p:nvPr/>
        </p:nvGrpSpPr>
        <p:grpSpPr>
          <a:xfrm>
            <a:off x="0" y="-44280"/>
            <a:ext cx="9144000" cy="558000"/>
            <a:chOff x="0" y="-44280"/>
            <a:chExt cx="9144000" cy="558000"/>
          </a:xfrm>
        </p:grpSpPr>
        <p:grpSp>
          <p:nvGrpSpPr>
            <p:cNvPr id="509" name="Google Shape;509;p57"/>
            <p:cNvGrpSpPr/>
            <p:nvPr/>
          </p:nvGrpSpPr>
          <p:grpSpPr>
            <a:xfrm>
              <a:off x="0" y="0"/>
              <a:ext cx="9143640" cy="513720"/>
              <a:chOff x="0" y="0"/>
              <a:chExt cx="9143640" cy="513720"/>
            </a:xfrm>
          </p:grpSpPr>
          <p:sp>
            <p:nvSpPr>
              <p:cNvPr id="510" name="Google Shape;510;p5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5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15" name="Google Shape;515;p5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16" name="Google Shape;516;p57"/>
          <p:cNvSpPr/>
          <p:nvPr/>
        </p:nvSpPr>
        <p:spPr>
          <a:xfrm>
            <a:off x="304920" y="72756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3200" dirty="0">
                <a:solidFill>
                  <a:srgbClr val="FFFFFF"/>
                </a:solidFill>
                <a:latin typeface="Times New Roman"/>
                <a:ea typeface="Times New Roman"/>
                <a:cs typeface="Times New Roman"/>
                <a:sym typeface="Times New Roman"/>
              </a:rPr>
              <a:t>Experiments (2/5)</a:t>
            </a:r>
            <a:endParaRPr lang="en-US" sz="3200" dirty="0"/>
          </a:p>
        </p:txBody>
      </p:sp>
      <p:sp>
        <p:nvSpPr>
          <p:cNvPr id="517" name="Google Shape;517;p5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518" name="Google Shape;518;p5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txBox="1"/>
          <p:nvPr/>
        </p:nvSpPr>
        <p:spPr>
          <a:xfrm>
            <a:off x="8149680" y="653940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13/17</a:t>
            </a:r>
            <a:endParaRPr sz="1200" b="0" strike="noStrike" dirty="0">
              <a:latin typeface="Times New Roman"/>
              <a:ea typeface="Times New Roman"/>
              <a:cs typeface="Times New Roman"/>
              <a:sym typeface="Times New Roman"/>
            </a:endParaRPr>
          </a:p>
        </p:txBody>
      </p:sp>
      <p:sp>
        <p:nvSpPr>
          <p:cNvPr id="520" name="Google Shape;520;p57"/>
          <p:cNvSpPr txBox="1"/>
          <p:nvPr/>
        </p:nvSpPr>
        <p:spPr>
          <a:xfrm>
            <a:off x="304920" y="1298160"/>
            <a:ext cx="8534160" cy="4827600"/>
          </a:xfrm>
          <a:prstGeom prst="rect">
            <a:avLst/>
          </a:prstGeom>
          <a:noFill/>
          <a:ln>
            <a:noFill/>
          </a:ln>
        </p:spPr>
        <p:txBody>
          <a:bodyPr spcFirstLastPara="1" wrap="square" lIns="91425" tIns="45700" rIns="91425" bIns="45700" anchor="t" anchorCtr="0">
            <a:noAutofit/>
          </a:bodyPr>
          <a:lstStyle/>
          <a:p>
            <a:pPr marL="360" lvl="0">
              <a:lnSpc>
                <a:spcPct val="90000"/>
              </a:lnSpc>
              <a:buSzPts val="2400"/>
            </a:pPr>
            <a:r>
              <a:rPr lang="en-US" sz="3200" b="1" dirty="0">
                <a:latin typeface="Times New Roman" panose="02020603050405020304" pitchFamily="18" charset="0"/>
                <a:cs typeface="Times New Roman" panose="02020603050405020304" pitchFamily="18" charset="0"/>
              </a:rPr>
              <a:t>Sawyer Manipulation Tasks</a:t>
            </a:r>
          </a:p>
          <a:p>
            <a:pPr marL="228600" lvl="0" indent="-228240">
              <a:lnSpc>
                <a:spcPct val="90000"/>
              </a:lnSpc>
              <a:buSzPts val="2400"/>
              <a:buFont typeface="Noto Sans Symbols"/>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Pushing, full state: The tasks involve pushing a block with a fixed initial position to a target location sampled from a 20 cm × 10 cm region.</a:t>
            </a:r>
          </a:p>
          <a:p>
            <a:pPr marL="228600" lvl="0" indent="-228240">
              <a:lnSpc>
                <a:spcPct val="90000"/>
              </a:lnSpc>
              <a:buSzPts val="2400"/>
              <a:buFont typeface="Noto Sans Symbols"/>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Pushing, vision: Same as above, except the policy receives an RGB image instead of the block position.</a:t>
            </a:r>
          </a:p>
          <a:p>
            <a:pPr marL="228600" lvl="0" indent="-228240">
              <a:lnSpc>
                <a:spcPct val="90000"/>
              </a:lnSpc>
              <a:buSzPts val="2400"/>
              <a:buFont typeface="Noto Sans Symbols"/>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Door opening: The task distribution involves opening a door to a target angle sampled uniformly from 0 to 60 degrees. The target angle is not present in the observations, and must be implicitly inferred through trial-and-error.</a:t>
            </a: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49736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7"/>
          <p:cNvGrpSpPr/>
          <p:nvPr/>
        </p:nvGrpSpPr>
        <p:grpSpPr>
          <a:xfrm>
            <a:off x="0" y="-44280"/>
            <a:ext cx="9144000" cy="558000"/>
            <a:chOff x="0" y="-44280"/>
            <a:chExt cx="9144000" cy="558000"/>
          </a:xfrm>
        </p:grpSpPr>
        <p:grpSp>
          <p:nvGrpSpPr>
            <p:cNvPr id="509" name="Google Shape;509;p57"/>
            <p:cNvGrpSpPr/>
            <p:nvPr/>
          </p:nvGrpSpPr>
          <p:grpSpPr>
            <a:xfrm>
              <a:off x="0" y="0"/>
              <a:ext cx="9143640" cy="513720"/>
              <a:chOff x="0" y="0"/>
              <a:chExt cx="9143640" cy="513720"/>
            </a:xfrm>
          </p:grpSpPr>
          <p:sp>
            <p:nvSpPr>
              <p:cNvPr id="510" name="Google Shape;510;p5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5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15" name="Google Shape;515;p5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16" name="Google Shape;516;p57"/>
          <p:cNvSpPr/>
          <p:nvPr/>
        </p:nvSpPr>
        <p:spPr>
          <a:xfrm>
            <a:off x="304920" y="72756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3200" dirty="0">
                <a:solidFill>
                  <a:srgbClr val="FFFFFF"/>
                </a:solidFill>
                <a:latin typeface="Times New Roman"/>
                <a:ea typeface="Times New Roman"/>
                <a:cs typeface="Times New Roman"/>
                <a:sym typeface="Times New Roman"/>
              </a:rPr>
              <a:t>Experiments (3/5)</a:t>
            </a:r>
            <a:endParaRPr lang="en-US" sz="3200" dirty="0"/>
          </a:p>
        </p:txBody>
      </p:sp>
      <p:sp>
        <p:nvSpPr>
          <p:cNvPr id="517" name="Google Shape;517;p5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518" name="Google Shape;518;p5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txBox="1"/>
          <p:nvPr/>
        </p:nvSpPr>
        <p:spPr>
          <a:xfrm>
            <a:off x="8149680" y="653940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14/17</a:t>
            </a:r>
            <a:endParaRPr sz="1200" b="0" strike="noStrike" dirty="0">
              <a:latin typeface="Times New Roman"/>
              <a:ea typeface="Times New Roman"/>
              <a:cs typeface="Times New Roman"/>
              <a:sym typeface="Times New Roman"/>
            </a:endParaRPr>
          </a:p>
        </p:txBody>
      </p:sp>
      <p:sp>
        <p:nvSpPr>
          <p:cNvPr id="520" name="Google Shape;520;p57"/>
          <p:cNvSpPr txBox="1"/>
          <p:nvPr/>
        </p:nvSpPr>
        <p:spPr>
          <a:xfrm>
            <a:off x="304920" y="1379520"/>
            <a:ext cx="8534160" cy="4746240"/>
          </a:xfrm>
          <a:prstGeom prst="rect">
            <a:avLst/>
          </a:prstGeom>
          <a:noFill/>
          <a:ln>
            <a:noFill/>
          </a:ln>
        </p:spPr>
        <p:txBody>
          <a:bodyPr spcFirstLastPara="1" wrap="square" lIns="91425" tIns="45700" rIns="91425" bIns="45700" anchor="t" anchorCtr="0">
            <a:noAutofit/>
          </a:bodyPr>
          <a:lstStyle/>
          <a:p>
            <a:pPr marL="360" lvl="0">
              <a:lnSpc>
                <a:spcPct val="90000"/>
              </a:lnSpc>
              <a:buSzPts val="2400"/>
            </a:pPr>
            <a:r>
              <a:rPr lang="en-US" sz="3200" b="1" dirty="0">
                <a:latin typeface="Times New Roman" panose="02020603050405020304" pitchFamily="18" charset="0"/>
                <a:cs typeface="Times New Roman" panose="02020603050405020304" pitchFamily="18" charset="0"/>
              </a:rPr>
              <a:t>Quadrupedal Legged Locomotion</a:t>
            </a:r>
            <a:endParaRPr lang="en-US" sz="3200" b="1"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28600" lvl="0" indent="-228240">
              <a:lnSpc>
                <a:spcPct val="90000"/>
              </a:lnSpc>
              <a:buSzPts val="2400"/>
              <a:buFont typeface="Noto Sans Symbols"/>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The task distribution comprises goal positions sampled uniformly from the edge of a circle with radius 2 m, between 0 and 90 degrees. </a:t>
            </a:r>
          </a:p>
          <a:p>
            <a:pPr marL="228600" lvl="0" indent="-228240">
              <a:lnSpc>
                <a:spcPct val="90000"/>
              </a:lnSpc>
              <a:buSzPts val="2400"/>
              <a:buFont typeface="Noto Sans Symbols"/>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We have a dense-reward version vision of the environment to evaluate GMPS as a meta-RL algorithm, and a sparse-reward version where we evaluate GMPS with demonstrations.</a:t>
            </a: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406661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7"/>
          <p:cNvGrpSpPr/>
          <p:nvPr/>
        </p:nvGrpSpPr>
        <p:grpSpPr>
          <a:xfrm>
            <a:off x="0" y="-44280"/>
            <a:ext cx="9144000" cy="558000"/>
            <a:chOff x="0" y="-44280"/>
            <a:chExt cx="9144000" cy="558000"/>
          </a:xfrm>
        </p:grpSpPr>
        <p:grpSp>
          <p:nvGrpSpPr>
            <p:cNvPr id="509" name="Google Shape;509;p57"/>
            <p:cNvGrpSpPr/>
            <p:nvPr/>
          </p:nvGrpSpPr>
          <p:grpSpPr>
            <a:xfrm>
              <a:off x="0" y="0"/>
              <a:ext cx="9143640" cy="513720"/>
              <a:chOff x="0" y="0"/>
              <a:chExt cx="9143640" cy="513720"/>
            </a:xfrm>
          </p:grpSpPr>
          <p:sp>
            <p:nvSpPr>
              <p:cNvPr id="510" name="Google Shape;510;p5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5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15" name="Google Shape;515;p5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16" name="Google Shape;516;p57"/>
          <p:cNvSpPr/>
          <p:nvPr/>
        </p:nvSpPr>
        <p:spPr>
          <a:xfrm>
            <a:off x="304920" y="72756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3200" dirty="0">
                <a:solidFill>
                  <a:srgbClr val="FFFFFF"/>
                </a:solidFill>
                <a:latin typeface="Times New Roman"/>
                <a:ea typeface="Times New Roman"/>
                <a:cs typeface="Times New Roman"/>
                <a:sym typeface="Times New Roman"/>
              </a:rPr>
              <a:t>Experiments Results (4/5)</a:t>
            </a:r>
            <a:endParaRPr lang="en-US" sz="3200" dirty="0"/>
          </a:p>
        </p:txBody>
      </p:sp>
      <p:sp>
        <p:nvSpPr>
          <p:cNvPr id="517" name="Google Shape;517;p5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518" name="Google Shape;518;p5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txBox="1"/>
          <p:nvPr/>
        </p:nvSpPr>
        <p:spPr>
          <a:xfrm>
            <a:off x="8149680" y="6560596"/>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15/17</a:t>
            </a:r>
            <a:endParaRPr sz="1200" b="0" strike="noStrike" dirty="0">
              <a:latin typeface="Times New Roman"/>
              <a:ea typeface="Times New Roman"/>
              <a:cs typeface="Times New Roman"/>
              <a:sym typeface="Times New Roman"/>
            </a:endParaRPr>
          </a:p>
        </p:txBody>
      </p:sp>
      <p:sp>
        <p:nvSpPr>
          <p:cNvPr id="520" name="Google Shape;520;p57"/>
          <p:cNvSpPr txBox="1"/>
          <p:nvPr/>
        </p:nvSpPr>
        <p:spPr>
          <a:xfrm>
            <a:off x="256320" y="5190269"/>
            <a:ext cx="8534160" cy="953640"/>
          </a:xfrm>
          <a:prstGeom prst="rect">
            <a:avLst/>
          </a:prstGeom>
          <a:noFill/>
          <a:ln>
            <a:noFill/>
          </a:ln>
        </p:spPr>
        <p:txBody>
          <a:bodyPr spcFirstLastPara="1" wrap="square" lIns="91425" tIns="45700" rIns="91425" bIns="45700" anchor="t" anchorCtr="0">
            <a:noAutofit/>
          </a:bodyPr>
          <a:lstStyle/>
          <a:p>
            <a:pPr marL="360" lvl="0" algn="just">
              <a:lnSpc>
                <a:spcPct val="90000"/>
              </a:lnSpc>
              <a:buSzPts val="2400"/>
            </a:pPr>
            <a:r>
              <a:rPr lang="en-US" sz="1800" dirty="0">
                <a:latin typeface="Times New Roman" panose="02020603050405020304" pitchFamily="18" charset="0"/>
                <a:cs typeface="Times New Roman" panose="02020603050405020304" pitchFamily="18" charset="0"/>
              </a:rPr>
              <a:t>Figure 3. Meta-training sample efficiency comparison on full state pushing (left) and dense reward ant locomotion (right). All methods reach approximately the same asymptotic performance, but GMPS is able to achieve the performance with significant gains in sample efficiency</a:t>
            </a:r>
            <a:endParaRPr sz="18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F41D8BC0-B464-4974-BB52-55D2BC10425F}"/>
              </a:ext>
            </a:extLst>
          </p:cNvPr>
          <p:cNvPicPr>
            <a:picLocks noChangeAspect="1"/>
          </p:cNvPicPr>
          <p:nvPr/>
        </p:nvPicPr>
        <p:blipFill>
          <a:blip r:embed="rId5"/>
          <a:stretch>
            <a:fillRect/>
          </a:stretch>
        </p:blipFill>
        <p:spPr>
          <a:xfrm>
            <a:off x="173846" y="1938306"/>
            <a:ext cx="8796308" cy="32453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7"/>
          <p:cNvGrpSpPr/>
          <p:nvPr/>
        </p:nvGrpSpPr>
        <p:grpSpPr>
          <a:xfrm>
            <a:off x="0" y="-44280"/>
            <a:ext cx="9144000" cy="558000"/>
            <a:chOff x="0" y="-44280"/>
            <a:chExt cx="9144000" cy="558000"/>
          </a:xfrm>
        </p:grpSpPr>
        <p:grpSp>
          <p:nvGrpSpPr>
            <p:cNvPr id="509" name="Google Shape;509;p57"/>
            <p:cNvGrpSpPr/>
            <p:nvPr/>
          </p:nvGrpSpPr>
          <p:grpSpPr>
            <a:xfrm>
              <a:off x="0" y="0"/>
              <a:ext cx="9143640" cy="513720"/>
              <a:chOff x="0" y="0"/>
              <a:chExt cx="9143640" cy="513720"/>
            </a:xfrm>
          </p:grpSpPr>
          <p:sp>
            <p:nvSpPr>
              <p:cNvPr id="510" name="Google Shape;510;p5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5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15" name="Google Shape;515;p5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16" name="Google Shape;516;p57"/>
          <p:cNvSpPr/>
          <p:nvPr/>
        </p:nvSpPr>
        <p:spPr>
          <a:xfrm>
            <a:off x="304920" y="72756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3200" dirty="0">
                <a:solidFill>
                  <a:srgbClr val="FFFFFF"/>
                </a:solidFill>
                <a:latin typeface="Times New Roman"/>
                <a:ea typeface="Times New Roman"/>
                <a:cs typeface="Times New Roman"/>
                <a:sym typeface="Times New Roman"/>
              </a:rPr>
              <a:t>Experiments Results (5/5)</a:t>
            </a:r>
            <a:endParaRPr lang="en-US" sz="3200" dirty="0"/>
          </a:p>
        </p:txBody>
      </p:sp>
      <p:sp>
        <p:nvSpPr>
          <p:cNvPr id="517" name="Google Shape;517;p5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518" name="Google Shape;518;p5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txBox="1"/>
          <p:nvPr/>
        </p:nvSpPr>
        <p:spPr>
          <a:xfrm>
            <a:off x="8149680" y="6556649"/>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16/17</a:t>
            </a:r>
            <a:endParaRPr sz="1200" b="0" strike="noStrike" dirty="0">
              <a:latin typeface="Times New Roman"/>
              <a:ea typeface="Times New Roman"/>
              <a:cs typeface="Times New Roman"/>
              <a:sym typeface="Times New Roman"/>
            </a:endParaRPr>
          </a:p>
        </p:txBody>
      </p:sp>
      <p:sp>
        <p:nvSpPr>
          <p:cNvPr id="520" name="Google Shape;520;p57"/>
          <p:cNvSpPr txBox="1"/>
          <p:nvPr/>
        </p:nvSpPr>
        <p:spPr>
          <a:xfrm>
            <a:off x="304920" y="4919870"/>
            <a:ext cx="8534160" cy="1205890"/>
          </a:xfrm>
          <a:prstGeom prst="rect">
            <a:avLst/>
          </a:prstGeom>
          <a:noFill/>
          <a:ln>
            <a:noFill/>
          </a:ln>
        </p:spPr>
        <p:txBody>
          <a:bodyPr spcFirstLastPara="1" wrap="square" lIns="91425" tIns="45700" rIns="91425" bIns="45700" anchor="t" anchorCtr="0">
            <a:noAutofit/>
          </a:bodyPr>
          <a:lstStyle/>
          <a:p>
            <a:pPr marL="360" lvl="0">
              <a:lnSpc>
                <a:spcPct val="90000"/>
              </a:lnSpc>
              <a:buSzPts val="2400"/>
            </a:pPr>
            <a:r>
              <a:rPr lang="en-US" sz="1800" dirty="0">
                <a:latin typeface="Times New Roman" panose="02020603050405020304" pitchFamily="18" charset="0"/>
                <a:cs typeface="Times New Roman" panose="02020603050405020304" pitchFamily="18" charset="0"/>
              </a:rPr>
              <a:t>Figure 4. Meta-training comparisons for sparse reward door opening (left), sparse reward ant locomotion (middle) and vision pusher (right). Our method is able to learn when only sparse rewards are available for adaptation, whereas prior methods struggle. For vision-based tasks, we find that GMPS is able to effectively leverage the demonstrations to quickly and stably learn to adapt.</a:t>
            </a:r>
            <a:endParaRPr sz="18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41B43231-6145-444C-B879-D6C05F42F54D}"/>
              </a:ext>
            </a:extLst>
          </p:cNvPr>
          <p:cNvPicPr>
            <a:picLocks noChangeAspect="1"/>
          </p:cNvPicPr>
          <p:nvPr/>
        </p:nvPicPr>
        <p:blipFill>
          <a:blip r:embed="rId5"/>
          <a:stretch>
            <a:fillRect/>
          </a:stretch>
        </p:blipFill>
        <p:spPr>
          <a:xfrm>
            <a:off x="0" y="2293431"/>
            <a:ext cx="9144000" cy="2271137"/>
          </a:xfrm>
          <a:prstGeom prst="rect">
            <a:avLst/>
          </a:prstGeom>
        </p:spPr>
      </p:pic>
    </p:spTree>
    <p:extLst>
      <p:ext uri="{BB962C8B-B14F-4D97-AF65-F5344CB8AC3E}">
        <p14:creationId xmlns:p14="http://schemas.microsoft.com/office/powerpoint/2010/main" val="348494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57"/>
          <p:cNvGrpSpPr/>
          <p:nvPr/>
        </p:nvGrpSpPr>
        <p:grpSpPr>
          <a:xfrm>
            <a:off x="0" y="-44280"/>
            <a:ext cx="9144000" cy="558000"/>
            <a:chOff x="0" y="-44280"/>
            <a:chExt cx="9144000" cy="558000"/>
          </a:xfrm>
        </p:grpSpPr>
        <p:grpSp>
          <p:nvGrpSpPr>
            <p:cNvPr id="509" name="Google Shape;509;p57"/>
            <p:cNvGrpSpPr/>
            <p:nvPr/>
          </p:nvGrpSpPr>
          <p:grpSpPr>
            <a:xfrm>
              <a:off x="0" y="0"/>
              <a:ext cx="9143640" cy="513720"/>
              <a:chOff x="0" y="0"/>
              <a:chExt cx="9143640" cy="513720"/>
            </a:xfrm>
          </p:grpSpPr>
          <p:sp>
            <p:nvSpPr>
              <p:cNvPr id="510" name="Google Shape;510;p57"/>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57"/>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15" name="Google Shape;515;p57"/>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16" name="Google Shape;516;p57"/>
          <p:cNvSpPr/>
          <p:nvPr/>
        </p:nvSpPr>
        <p:spPr>
          <a:xfrm>
            <a:off x="304920" y="72756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200" b="0" strike="noStrike">
                <a:solidFill>
                  <a:srgbClr val="FFFFFF"/>
                </a:solidFill>
                <a:latin typeface="Times New Roman"/>
                <a:ea typeface="Times New Roman"/>
                <a:cs typeface="Times New Roman"/>
                <a:sym typeface="Times New Roman"/>
              </a:rPr>
              <a:t>Conclusion</a:t>
            </a:r>
            <a:endParaRPr sz="3200" b="0" strike="noStrike">
              <a:latin typeface="Arial"/>
              <a:ea typeface="Arial"/>
              <a:cs typeface="Arial"/>
              <a:sym typeface="Arial"/>
            </a:endParaRPr>
          </a:p>
        </p:txBody>
      </p:sp>
      <p:sp>
        <p:nvSpPr>
          <p:cNvPr id="517" name="Google Shape;517;p57"/>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518" name="Google Shape;518;p57"/>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txBox="1"/>
          <p:nvPr/>
        </p:nvSpPr>
        <p:spPr>
          <a:xfrm>
            <a:off x="8149678" y="6546710"/>
            <a:ext cx="541801"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17/17</a:t>
            </a:r>
            <a:endParaRPr sz="1200" b="0" strike="noStrike" dirty="0">
              <a:latin typeface="Times New Roman"/>
              <a:ea typeface="Times New Roman"/>
              <a:cs typeface="Times New Roman"/>
              <a:sym typeface="Times New Roman"/>
            </a:endParaRPr>
          </a:p>
        </p:txBody>
      </p:sp>
      <p:sp>
        <p:nvSpPr>
          <p:cNvPr id="520" name="Google Shape;520;p57"/>
          <p:cNvSpPr txBox="1"/>
          <p:nvPr/>
        </p:nvSpPr>
        <p:spPr>
          <a:xfrm>
            <a:off x="304920" y="1600200"/>
            <a:ext cx="8534160" cy="4525560"/>
          </a:xfrm>
          <a:prstGeom prst="rect">
            <a:avLst/>
          </a:prstGeom>
          <a:noFill/>
          <a:ln>
            <a:noFill/>
          </a:ln>
        </p:spPr>
        <p:txBody>
          <a:bodyPr spcFirstLastPara="1" wrap="square" lIns="91425" tIns="45700" rIns="91425" bIns="45700" anchor="t" anchorCtr="0">
            <a:noAutofit/>
          </a:bodyPr>
          <a:lstStyle/>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In this work, we presented a meta-reinforcement learning algorithm that learns efficient reinforcement learning procedures via supervised imitation</a:t>
            </a:r>
            <a:r>
              <a:rPr lang="en-US" sz="2400" b="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228600" lvl="0" indent="-228240">
              <a:lnSpc>
                <a:spcPct val="90000"/>
              </a:lnSpc>
              <a:buSzPts val="2400"/>
              <a:buFont typeface="Noto Sans Symbols"/>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Times New Roman"/>
            </a:endParaRPr>
          </a:p>
          <a:p>
            <a:pPr marL="228600" lvl="0" indent="-228240">
              <a:lnSpc>
                <a:spcPct val="90000"/>
              </a:lnSpc>
              <a:buSzPts val="2400"/>
              <a:buFont typeface="Noto Sans Symbols"/>
              <a:buChar char="▪"/>
            </a:pPr>
            <a:r>
              <a:rPr lang="en-US" sz="2400" dirty="0">
                <a:latin typeface="Times New Roman" panose="02020603050405020304" pitchFamily="18" charset="0"/>
                <a:cs typeface="Times New Roman" panose="02020603050405020304" pitchFamily="18" charset="0"/>
              </a:rPr>
              <a:t>This enables a substantially more efficient meta-training phase that incorporates expert-provided demonstrations to drastically accelerate the acquisition of reinforcement learning procedures and priors.</a:t>
            </a:r>
          </a:p>
          <a:p>
            <a:pPr marL="228600" lvl="0" indent="-228240">
              <a:lnSpc>
                <a:spcPct val="90000"/>
              </a:lnSpc>
              <a:buSzPts val="2400"/>
              <a:buFont typeface="Noto Sans Symbols"/>
              <a:buChar char="▪"/>
            </a:pP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7944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Google Shape;190;p41"/>
          <p:cNvGrpSpPr/>
          <p:nvPr/>
        </p:nvGrpSpPr>
        <p:grpSpPr>
          <a:xfrm>
            <a:off x="0" y="-44280"/>
            <a:ext cx="9144000" cy="558000"/>
            <a:chOff x="0" y="-44280"/>
            <a:chExt cx="9144000" cy="558000"/>
          </a:xfrm>
        </p:grpSpPr>
        <p:grpSp>
          <p:nvGrpSpPr>
            <p:cNvPr id="191" name="Google Shape;191;p41"/>
            <p:cNvGrpSpPr/>
            <p:nvPr/>
          </p:nvGrpSpPr>
          <p:grpSpPr>
            <a:xfrm>
              <a:off x="0" y="0"/>
              <a:ext cx="9143640" cy="513720"/>
              <a:chOff x="0" y="0"/>
              <a:chExt cx="9143640" cy="513720"/>
            </a:xfrm>
          </p:grpSpPr>
          <p:sp>
            <p:nvSpPr>
              <p:cNvPr id="192" name="Google Shape;192;p41"/>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1"/>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1"/>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1"/>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41"/>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197" name="Google Shape;197;p41"/>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198" name="Google Shape;198;p41"/>
          <p:cNvSpPr/>
          <p:nvPr/>
        </p:nvSpPr>
        <p:spPr>
          <a:xfrm>
            <a:off x="513000" y="1530720"/>
            <a:ext cx="7977240" cy="4138560"/>
          </a:xfrm>
          <a:prstGeom prst="rect">
            <a:avLst/>
          </a:prstGeom>
          <a:noFill/>
          <a:ln>
            <a:noFill/>
          </a:ln>
        </p:spPr>
        <p:txBody>
          <a:bodyPr spcFirstLastPara="1" wrap="square" lIns="68750" tIns="34200" rIns="68750" bIns="34200" anchor="t" anchorCtr="0">
            <a:noAutofit/>
          </a:bodyPr>
          <a:lstStyle/>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Introduction</a:t>
            </a:r>
          </a:p>
          <a:p>
            <a:pPr marL="285840" marR="0" lvl="0" indent="-285480" algn="l" rtl="0">
              <a:spcBef>
                <a:spcPts val="0"/>
              </a:spcBef>
              <a:spcAft>
                <a:spcPts val="0"/>
              </a:spcAft>
              <a:buClr>
                <a:srgbClr val="000000"/>
              </a:buClr>
              <a:buSzPts val="2400"/>
              <a:buFont typeface="Arial"/>
              <a:buChar char="•"/>
            </a:pPr>
            <a:r>
              <a:rPr lang="en-US" sz="2400" dirty="0">
                <a:latin typeface="Times New Roman"/>
                <a:cs typeface="Times New Roman"/>
                <a:sym typeface="Times New Roman"/>
              </a:rPr>
              <a:t>Highlights</a:t>
            </a:r>
            <a:endParaRPr lang="en-US" sz="2400" dirty="0"/>
          </a:p>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Motivations</a:t>
            </a:r>
            <a:endParaRPr lang="en-US" sz="2400" dirty="0">
              <a:ea typeface="Times New Roman"/>
            </a:endParaRPr>
          </a:p>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Background</a:t>
            </a:r>
            <a:endParaRPr lang="en-US" sz="2400" dirty="0">
              <a:ea typeface="Times New Roman"/>
            </a:endParaRPr>
          </a:p>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Proposed Method (Methodology)</a:t>
            </a:r>
            <a:endParaRPr lang="en-US" sz="2400" dirty="0">
              <a:ea typeface="Times New Roman"/>
            </a:endParaRPr>
          </a:p>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Experiments &amp; Results</a:t>
            </a:r>
            <a:endParaRPr lang="en-US" sz="2400" dirty="0">
              <a:ea typeface="Times New Roman"/>
            </a:endParaRPr>
          </a:p>
          <a:p>
            <a:pPr marL="285840" marR="0" lvl="0" indent="-285480" algn="l" rtl="0">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Conclusion</a:t>
            </a:r>
            <a:endParaRPr sz="2400" b="0" i="0" u="none" strike="noStrike" cap="none" dirty="0">
              <a:latin typeface="Arial"/>
              <a:ea typeface="Arial"/>
              <a:cs typeface="Arial"/>
              <a:sym typeface="Arial"/>
            </a:endParaRPr>
          </a:p>
        </p:txBody>
      </p:sp>
      <p:sp>
        <p:nvSpPr>
          <p:cNvPr id="199" name="Google Shape;199;p41"/>
          <p:cNvSpPr/>
          <p:nvPr/>
        </p:nvSpPr>
        <p:spPr>
          <a:xfrm>
            <a:off x="171360" y="781920"/>
            <a:ext cx="208080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Contents</a:t>
            </a:r>
            <a:endParaRPr sz="40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8"/>
          <p:cNvSpPr txBox="1"/>
          <p:nvPr/>
        </p:nvSpPr>
        <p:spPr>
          <a:xfrm>
            <a:off x="171360" y="1609560"/>
            <a:ext cx="8781840" cy="4831560"/>
          </a:xfrm>
          <a:prstGeom prst="rect">
            <a:avLst/>
          </a:prstGeom>
          <a:noFill/>
          <a:ln>
            <a:noFill/>
          </a:ln>
        </p:spPr>
        <p:txBody>
          <a:bodyPr spcFirstLastPara="1" wrap="square" lIns="68750" tIns="34200" rIns="68750" bIns="34200" anchor="t" anchorCtr="0">
            <a:noAutofit/>
          </a:bodyPr>
          <a:lstStyle/>
          <a:p>
            <a:pPr marL="228600" indent="-228240">
              <a:lnSpc>
                <a:spcPct val="90000"/>
              </a:lnSpc>
              <a:buSzPts val="2400"/>
              <a:buFont typeface="Noto Sans Symbols"/>
              <a:buChar char="▪"/>
            </a:pPr>
            <a:r>
              <a:rPr lang="en-US" sz="2000" dirty="0">
                <a:latin typeface="Times New Roman" panose="02020603050405020304" pitchFamily="18" charset="0"/>
                <a:cs typeface="Times New Roman" panose="02020603050405020304" pitchFamily="18" charset="0"/>
              </a:rPr>
              <a:t>Guided Meta-Policy Search Algorithm: </a:t>
            </a:r>
            <a:r>
              <a:rPr lang="en-US" sz="2000" dirty="0">
                <a:latin typeface="Times New Roman" panose="02020603050405020304" pitchFamily="18" charset="0"/>
                <a:cs typeface="Times New Roman" panose="02020603050405020304" pitchFamily="18" charset="0"/>
                <a:hlinkClick r:id="rId3"/>
              </a:rPr>
              <a:t>https://arxiv.org/pdf/1904.00956.pdf</a:t>
            </a:r>
            <a:endParaRPr sz="20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spcBef>
                <a:spcPts val="1001"/>
              </a:spcBef>
              <a:buSzPts val="2400"/>
              <a:buFont typeface="Noto Sans Symbols"/>
              <a:buChar char="▪"/>
            </a:pPr>
            <a:r>
              <a:rPr lang="en-US" sz="2000" dirty="0">
                <a:latin typeface="Times New Roman" panose="02020603050405020304" pitchFamily="18" charset="0"/>
                <a:cs typeface="Times New Roman" panose="02020603050405020304" pitchFamily="18" charset="0"/>
              </a:rPr>
              <a:t>Model-Agnostic Meta-Learning for Fast Adaptation of Deep Networks: </a:t>
            </a:r>
            <a:r>
              <a:rPr lang="en-US" sz="2000" dirty="0">
                <a:latin typeface="Times New Roman" panose="02020603050405020304" pitchFamily="18" charset="0"/>
                <a:cs typeface="Times New Roman" panose="02020603050405020304" pitchFamily="18" charset="0"/>
                <a:hlinkClick r:id="rId4"/>
              </a:rPr>
              <a:t>https://arxiv.org/pdf/1703.03400.pdf</a:t>
            </a:r>
            <a:endParaRPr lang="en-US" sz="1800" dirty="0">
              <a:latin typeface="Times New Roman" panose="02020603050405020304" pitchFamily="18" charset="0"/>
              <a:cs typeface="Times New Roman" panose="02020603050405020304" pitchFamily="18" charset="0"/>
            </a:endParaRPr>
          </a:p>
          <a:p>
            <a:pPr marL="228600" lvl="0" indent="-228240">
              <a:lnSpc>
                <a:spcPct val="90000"/>
              </a:lnSpc>
              <a:spcBef>
                <a:spcPts val="1001"/>
              </a:spcBef>
              <a:buSzPts val="2400"/>
              <a:buFont typeface="Noto Sans Symbols"/>
              <a:buChar char="▪"/>
            </a:pPr>
            <a:endParaRPr sz="2400" b="0" strike="noStrike" dirty="0">
              <a:solidFill>
                <a:srgbClr val="000000"/>
              </a:solidFill>
              <a:latin typeface="Calibri"/>
              <a:ea typeface="Calibri"/>
              <a:cs typeface="Calibri"/>
              <a:sym typeface="Calibri"/>
            </a:endParaRPr>
          </a:p>
        </p:txBody>
      </p:sp>
      <p:sp>
        <p:nvSpPr>
          <p:cNvPr id="528" name="Google Shape;528;p58"/>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 Computer Engineering, Dongseo University, Busan, South Korea – 2019 </a:t>
            </a:r>
            <a:endParaRPr sz="900" b="0" strike="noStrike">
              <a:latin typeface="Arial"/>
              <a:ea typeface="Arial"/>
              <a:cs typeface="Arial"/>
              <a:sym typeface="Arial"/>
            </a:endParaRPr>
          </a:p>
        </p:txBody>
      </p:sp>
      <p:sp>
        <p:nvSpPr>
          <p:cNvPr id="529" name="Google Shape;529;p58"/>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58"/>
          <p:cNvGrpSpPr/>
          <p:nvPr/>
        </p:nvGrpSpPr>
        <p:grpSpPr>
          <a:xfrm>
            <a:off x="0" y="-44280"/>
            <a:ext cx="9144000" cy="558000"/>
            <a:chOff x="0" y="-44280"/>
            <a:chExt cx="9144000" cy="558000"/>
          </a:xfrm>
        </p:grpSpPr>
        <p:grpSp>
          <p:nvGrpSpPr>
            <p:cNvPr id="531" name="Google Shape;531;p58"/>
            <p:cNvGrpSpPr/>
            <p:nvPr/>
          </p:nvGrpSpPr>
          <p:grpSpPr>
            <a:xfrm>
              <a:off x="0" y="0"/>
              <a:ext cx="9143640" cy="513720"/>
              <a:chOff x="0" y="0"/>
              <a:chExt cx="9143640" cy="513720"/>
            </a:xfrm>
          </p:grpSpPr>
          <p:sp>
            <p:nvSpPr>
              <p:cNvPr id="532" name="Google Shape;532;p58"/>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8"/>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8"/>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8"/>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6" name="Google Shape;536;p58"/>
              <p:cNvPicPr preferRelativeResize="0"/>
              <p:nvPr/>
            </p:nvPicPr>
            <p:blipFill rotWithShape="1">
              <a:blip r:embed="rId5">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37" name="Google Shape;537;p58"/>
            <p:cNvPicPr preferRelativeResize="0"/>
            <p:nvPr/>
          </p:nvPicPr>
          <p:blipFill rotWithShape="1">
            <a:blip r:embed="rId6">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38" name="Google Shape;538;p58"/>
          <p:cNvSpPr txBox="1"/>
          <p:nvPr/>
        </p:nvSpPr>
        <p:spPr>
          <a:xfrm>
            <a:off x="6496200" y="6529320"/>
            <a:ext cx="2057040" cy="273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539" name="Google Shape;539;p58"/>
          <p:cNvSpPr/>
          <p:nvPr/>
        </p:nvSpPr>
        <p:spPr>
          <a:xfrm>
            <a:off x="171360" y="781920"/>
            <a:ext cx="230472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strike="noStrike">
                <a:solidFill>
                  <a:srgbClr val="FFFFFF"/>
                </a:solidFill>
                <a:latin typeface="Times New Roman"/>
                <a:ea typeface="Times New Roman"/>
                <a:cs typeface="Times New Roman"/>
                <a:sym typeface="Times New Roman"/>
              </a:rPr>
              <a:t>Reference</a:t>
            </a:r>
            <a:endParaRPr sz="4000" b="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9"/>
          <p:cNvGrpSpPr/>
          <p:nvPr/>
        </p:nvGrpSpPr>
        <p:grpSpPr>
          <a:xfrm>
            <a:off x="0" y="-44280"/>
            <a:ext cx="9144000" cy="558000"/>
            <a:chOff x="0" y="-44280"/>
            <a:chExt cx="9144000" cy="558000"/>
          </a:xfrm>
        </p:grpSpPr>
        <p:grpSp>
          <p:nvGrpSpPr>
            <p:cNvPr id="547" name="Google Shape;547;p59"/>
            <p:cNvGrpSpPr/>
            <p:nvPr/>
          </p:nvGrpSpPr>
          <p:grpSpPr>
            <a:xfrm>
              <a:off x="0" y="0"/>
              <a:ext cx="9143640" cy="513720"/>
              <a:chOff x="0" y="0"/>
              <a:chExt cx="9143640" cy="513720"/>
            </a:xfrm>
          </p:grpSpPr>
          <p:sp>
            <p:nvSpPr>
              <p:cNvPr id="548" name="Google Shape;548;p59"/>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9"/>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9"/>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9"/>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2" name="Google Shape;552;p59"/>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553" name="Google Shape;553;p59"/>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554" name="Google Shape;554;p59"/>
          <p:cNvSpPr/>
          <p:nvPr/>
        </p:nvSpPr>
        <p:spPr>
          <a:xfrm>
            <a:off x="3238560" y="3106080"/>
            <a:ext cx="253332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strike="noStrike">
                <a:solidFill>
                  <a:srgbClr val="FFFFFF"/>
                </a:solidFill>
                <a:latin typeface="Times New Roman"/>
                <a:ea typeface="Times New Roman"/>
                <a:cs typeface="Times New Roman"/>
                <a:sym typeface="Times New Roman"/>
              </a:rPr>
              <a:t>Thank You</a:t>
            </a:r>
            <a:endParaRPr sz="4000" b="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2"/>
          <p:cNvSpPr txBox="1"/>
          <p:nvPr/>
        </p:nvSpPr>
        <p:spPr>
          <a:xfrm>
            <a:off x="513000" y="1530720"/>
            <a:ext cx="8178480" cy="4138560"/>
          </a:xfrm>
          <a:prstGeom prst="rect">
            <a:avLst/>
          </a:prstGeom>
          <a:noFill/>
          <a:ln>
            <a:noFill/>
          </a:ln>
        </p:spPr>
        <p:txBody>
          <a:bodyPr spcFirstLastPara="1" wrap="square" lIns="68750" tIns="34200" rIns="68750" bIns="34200" anchor="t" anchorCtr="0">
            <a:noAutofit/>
          </a:bodyPr>
          <a:lstStyle/>
          <a:p>
            <a:pPr marL="342900" lvl="0" indent="-342900" algn="just">
              <a:lnSpc>
                <a:spcPct val="90000"/>
              </a:lnSpc>
              <a:buFont typeface="Wingdings" panose="05000000000000000000" pitchFamily="2" charset="2"/>
              <a:buChar char="§"/>
            </a:pP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Meta-RL aims address the problem of requiring impractical numbers of sample for training by </a:t>
            </a:r>
            <a:r>
              <a:rPr lang="en-US" sz="2400" dirty="0">
                <a:latin typeface="Times New Roman" panose="02020603050405020304" pitchFamily="18" charset="0"/>
                <a:cs typeface="Times New Roman" panose="02020603050405020304" pitchFamily="18" charset="0"/>
              </a:rPr>
              <a:t>leveraging experience from previous learned tasks in order to more quickly solve new tasks.</a:t>
            </a:r>
          </a:p>
          <a:p>
            <a:pPr marL="342900" lvl="0" indent="-342900" algn="just">
              <a:lnSpc>
                <a:spcPct val="90000"/>
              </a:lnSpc>
              <a:buFont typeface="Wingdings" panose="05000000000000000000" pitchFamily="2" charset="2"/>
              <a:buChar char="§"/>
            </a:pPr>
            <a:endPar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342900" algn="just">
              <a:lnSpc>
                <a:spcPct val="9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However, in practice, these algorithms generally also require large amounts of on-policy experience during the meta-training process, making them impractical for use in many problems</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207" name="Google Shape;207;p42"/>
          <p:cNvGrpSpPr/>
          <p:nvPr/>
        </p:nvGrpSpPr>
        <p:grpSpPr>
          <a:xfrm>
            <a:off x="0" y="-44280"/>
            <a:ext cx="9144000" cy="558000"/>
            <a:chOff x="0" y="-44280"/>
            <a:chExt cx="9144000" cy="558000"/>
          </a:xfrm>
        </p:grpSpPr>
        <p:grpSp>
          <p:nvGrpSpPr>
            <p:cNvPr id="208" name="Google Shape;208;p42"/>
            <p:cNvGrpSpPr/>
            <p:nvPr/>
          </p:nvGrpSpPr>
          <p:grpSpPr>
            <a:xfrm>
              <a:off x="0" y="0"/>
              <a:ext cx="9143640" cy="513720"/>
              <a:chOff x="0" y="0"/>
              <a:chExt cx="9143640" cy="513720"/>
            </a:xfrm>
          </p:grpSpPr>
          <p:sp>
            <p:nvSpPr>
              <p:cNvPr id="209" name="Google Shape;209;p42"/>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2"/>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2"/>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2"/>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42"/>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14" name="Google Shape;214;p42"/>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15" name="Google Shape;215;p42"/>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Introduction</a:t>
            </a:r>
            <a:endParaRPr sz="4000" b="0" i="0" u="none" strike="noStrike" cap="none">
              <a:latin typeface="Arial"/>
              <a:ea typeface="Arial"/>
              <a:cs typeface="Arial"/>
              <a:sym typeface="Arial"/>
            </a:endParaRPr>
          </a:p>
        </p:txBody>
      </p:sp>
      <p:sp>
        <p:nvSpPr>
          <p:cNvPr id="216" name="Google Shape;216;p42"/>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i="0" u="none" strike="noStrike" cap="none">
                <a:solidFill>
                  <a:srgbClr val="D9D9D9"/>
                </a:solidFill>
                <a:latin typeface="Times New Roman"/>
                <a:ea typeface="Times New Roman"/>
                <a:cs typeface="Times New Roman"/>
                <a:sym typeface="Times New Roman"/>
              </a:rPr>
              <a:t>Isack T. Nicholaus– Computer Engineering, Dongseo University, Busan, South Korea – 2019 </a:t>
            </a:r>
            <a:endParaRPr sz="900" b="0" i="0" u="none" strike="noStrike" cap="none">
              <a:latin typeface="Arial"/>
              <a:ea typeface="Arial"/>
              <a:cs typeface="Arial"/>
              <a:sym typeface="Arial"/>
            </a:endParaRPr>
          </a:p>
        </p:txBody>
      </p:sp>
      <p:sp>
        <p:nvSpPr>
          <p:cNvPr id="217" name="Google Shape;217;p42"/>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2"/>
          <p:cNvSpPr txBox="1"/>
          <p:nvPr/>
        </p:nvSpPr>
        <p:spPr>
          <a:xfrm>
            <a:off x="8149680" y="6522840"/>
            <a:ext cx="463194"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i="0" u="none" strike="noStrike" cap="none" dirty="0">
                <a:solidFill>
                  <a:srgbClr val="D9D9D9"/>
                </a:solidFill>
                <a:latin typeface="Times New Roman"/>
                <a:ea typeface="Times New Roman"/>
                <a:cs typeface="Times New Roman"/>
                <a:sym typeface="Times New Roman"/>
              </a:rPr>
              <a:t>1/17</a:t>
            </a:r>
            <a:endParaRPr sz="1200" b="0" i="0" u="none" strike="noStrike" cap="none"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txBox="1"/>
          <p:nvPr/>
        </p:nvSpPr>
        <p:spPr>
          <a:xfrm>
            <a:off x="482580" y="1484640"/>
            <a:ext cx="8178480" cy="4740480"/>
          </a:xfrm>
          <a:prstGeom prst="rect">
            <a:avLst/>
          </a:prstGeom>
          <a:noFill/>
          <a:ln>
            <a:noFill/>
          </a:ln>
        </p:spPr>
        <p:txBody>
          <a:bodyPr spcFirstLastPara="1" wrap="square" lIns="68750" tIns="34200" rIns="68750" bIns="34200" anchor="t" anchorCtr="0">
            <a:noAutofit/>
          </a:bodyPr>
          <a:lstStyle/>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Learn a reinforcement learning procedure through imitation of expert policies that solve previously-seen tasks.</a:t>
            </a:r>
          </a:p>
          <a:p>
            <a:pPr marL="228600" lvl="0" indent="-228240">
              <a:lnSpc>
                <a:spcPct val="90000"/>
              </a:lnSpc>
              <a:buSzPts val="2400"/>
              <a:buFont typeface="Arial"/>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Nested optimization, with </a:t>
            </a:r>
            <a:r>
              <a:rPr lang="en-US" sz="2400" b="1" i="1" dirty="0">
                <a:latin typeface="Times New Roman" panose="02020603050405020304" pitchFamily="18" charset="0"/>
                <a:cs typeface="Times New Roman" panose="02020603050405020304" pitchFamily="18" charset="0"/>
              </a:rPr>
              <a:t>RL in the inner loop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supervised imitation learning in the outer loop.</a:t>
            </a:r>
          </a:p>
          <a:p>
            <a:pPr marL="228600" lvl="0" indent="-228240">
              <a:lnSpc>
                <a:spcPct val="90000"/>
              </a:lnSpc>
              <a:buSzPts val="2400"/>
              <a:buFont typeface="Arial"/>
              <a:buChar char="•"/>
            </a:pPr>
            <a:endParaRPr lang="en-US" sz="24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buSzPts val="2400"/>
              <a:buFont typeface="Arial"/>
              <a:buChar char="•"/>
            </a:pPr>
            <a:r>
              <a:rPr lang="en-US" sz="2400" b="1" strike="noStrike" dirty="0">
                <a:solidFill>
                  <a:srgbClr val="000000"/>
                </a:solidFill>
                <a:latin typeface="Times New Roman" panose="02020603050405020304" pitchFamily="18" charset="0"/>
                <a:ea typeface="Calibri"/>
                <a:cs typeface="Times New Roman" panose="02020603050405020304" pitchFamily="18" charset="0"/>
                <a:sym typeface="Calibri"/>
              </a:rPr>
              <a:t>Any benefit</a:t>
            </a:r>
            <a:r>
              <a:rPr lang="en-US" sz="2400" strike="noStrike" dirty="0">
                <a:solidFill>
                  <a:srgbClr val="000000"/>
                </a:solidFill>
                <a:latin typeface="Times New Roman" panose="02020603050405020304" pitchFamily="18" charset="0"/>
                <a:ea typeface="Calibri"/>
                <a:cs typeface="Times New Roman" panose="02020603050405020304" pitchFamily="18" charset="0"/>
                <a:sym typeface="Calibri"/>
              </a:rPr>
              <a:t>? Yes,</a:t>
            </a:r>
          </a:p>
          <a:p>
            <a:pPr marL="228600" lvl="0" indent="-228240">
              <a:lnSpc>
                <a:spcPct val="90000"/>
              </a:lnSpc>
              <a:buSzPts val="2400"/>
              <a:buFont typeface="Arial"/>
              <a:buChar char="•"/>
            </a:pPr>
            <a:endParaRPr lang="en-US" sz="240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indent="-228240">
              <a:lnSpc>
                <a:spcPct val="90000"/>
              </a:lnSpc>
              <a:buSzPts val="2400"/>
              <a:buFont typeface="Arial"/>
              <a:buChar char="•"/>
            </a:pPr>
            <a:r>
              <a:rPr lang="en-US" sz="2400" dirty="0">
                <a:latin typeface="Times New Roman" panose="02020603050405020304" pitchFamily="18" charset="0"/>
                <a:ea typeface="Calibri"/>
                <a:cs typeface="Times New Roman" panose="02020603050405020304" pitchFamily="18" charset="0"/>
                <a:sym typeface="Calibri"/>
              </a:rPr>
              <a:t>Significant gains in meta-learning sample efficiency because </a:t>
            </a:r>
            <a:r>
              <a:rPr lang="en-US" sz="2400" strike="noStrike" dirty="0">
                <a:solidFill>
                  <a:srgbClr val="000000"/>
                </a:solidFill>
                <a:latin typeface="Times New Roman" panose="02020603050405020304" pitchFamily="18" charset="0"/>
                <a:ea typeface="Calibri"/>
                <a:cs typeface="Times New Roman" panose="02020603050405020304" pitchFamily="18" charset="0"/>
                <a:sym typeface="Calibri"/>
              </a:rPr>
              <a:t>Imitation learning can be done with off-policy data.</a:t>
            </a:r>
          </a:p>
          <a:p>
            <a:pPr marL="228600" indent="-228240">
              <a:lnSpc>
                <a:spcPct val="90000"/>
              </a:lnSpc>
              <a:buSzPts val="2400"/>
              <a:buFont typeface="Arial"/>
              <a:buChar char="•"/>
            </a:pPr>
            <a:endParaRPr lang="en-US" sz="2400" dirty="0">
              <a:latin typeface="Times New Roman" panose="02020603050405020304" pitchFamily="18" charset="0"/>
              <a:cs typeface="Times New Roman" panose="02020603050405020304" pitchFamily="18" charset="0"/>
            </a:endParaRPr>
          </a:p>
          <a:p>
            <a:pPr marL="22860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General idea in this paper can be use for both meta-learning and for learning fast RL procedures from multi-task demonstration data.</a:t>
            </a:r>
            <a:endParaRPr sz="240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226" name="Google Shape;226;p43"/>
          <p:cNvGrpSpPr/>
          <p:nvPr/>
        </p:nvGrpSpPr>
        <p:grpSpPr>
          <a:xfrm>
            <a:off x="0" y="-44280"/>
            <a:ext cx="9144000" cy="558000"/>
            <a:chOff x="0" y="-44280"/>
            <a:chExt cx="9144000" cy="558000"/>
          </a:xfrm>
        </p:grpSpPr>
        <p:grpSp>
          <p:nvGrpSpPr>
            <p:cNvPr id="227" name="Google Shape;227;p43"/>
            <p:cNvGrpSpPr/>
            <p:nvPr/>
          </p:nvGrpSpPr>
          <p:grpSpPr>
            <a:xfrm>
              <a:off x="0" y="0"/>
              <a:ext cx="9143640" cy="513720"/>
              <a:chOff x="0" y="0"/>
              <a:chExt cx="9143640" cy="513720"/>
            </a:xfrm>
          </p:grpSpPr>
          <p:sp>
            <p:nvSpPr>
              <p:cNvPr id="228" name="Google Shape;228;p43"/>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3"/>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3"/>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3"/>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43"/>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33" name="Google Shape;233;p43"/>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34" name="Google Shape;234;p43"/>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strike="noStrike" dirty="0">
                <a:solidFill>
                  <a:srgbClr val="FFFFFF"/>
                </a:solidFill>
                <a:latin typeface="Times New Roman"/>
                <a:ea typeface="Times New Roman"/>
                <a:cs typeface="Times New Roman"/>
                <a:sym typeface="Times New Roman"/>
              </a:rPr>
              <a:t>Highlights</a:t>
            </a:r>
            <a:endParaRPr sz="4000" b="0" strike="noStrike" dirty="0">
              <a:latin typeface="Arial"/>
              <a:ea typeface="Arial"/>
              <a:cs typeface="Arial"/>
              <a:sym typeface="Arial"/>
            </a:endParaRPr>
          </a:p>
        </p:txBody>
      </p:sp>
      <p:sp>
        <p:nvSpPr>
          <p:cNvPr id="235" name="Google Shape;235;p43"/>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236" name="Google Shape;236;p43"/>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3"/>
          <p:cNvSpPr txBox="1"/>
          <p:nvPr/>
        </p:nvSpPr>
        <p:spPr>
          <a:xfrm>
            <a:off x="8149680" y="6563050"/>
            <a:ext cx="51138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2/17</a:t>
            </a:r>
            <a:endParaRPr sz="1200" b="0" strike="noStrike"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txBox="1"/>
          <p:nvPr/>
        </p:nvSpPr>
        <p:spPr>
          <a:xfrm>
            <a:off x="513000" y="1530720"/>
            <a:ext cx="8178480" cy="4138560"/>
          </a:xfrm>
          <a:prstGeom prst="rect">
            <a:avLst/>
          </a:prstGeom>
          <a:noFill/>
          <a:ln>
            <a:noFill/>
          </a:ln>
        </p:spPr>
        <p:txBody>
          <a:bodyPr spcFirstLastPara="1" wrap="square" lIns="68750" tIns="34200" rIns="68750" bIns="34200" anchor="t" anchorCtr="0">
            <a:noAutofit/>
          </a:bodyPr>
          <a:lstStyle/>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Current meta-RL methods are generally limited to much simpler domains, such as relatively low-dimensional continuous control tasks and navigation with discrete action commands.</a:t>
            </a:r>
            <a:endParaRPr lang="en-US" sz="24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240">
              <a:lnSpc>
                <a:spcPct val="90000"/>
              </a:lnSpc>
              <a:buSzPts val="2400"/>
              <a:buFont typeface="Arial"/>
              <a:buChar char="•"/>
            </a:pPr>
            <a:endParaRPr lang="en-US" sz="2400" dirty="0">
              <a:latin typeface="Times New Roman" panose="02020603050405020304" pitchFamily="18" charset="0"/>
              <a:cs typeface="Times New Roman" panose="02020603050405020304" pitchFamily="18" charset="0"/>
            </a:endParaRPr>
          </a:p>
          <a:p>
            <a:pPr marL="228600" lvl="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Optimization stability and sample complexity are major challenges for the meta-training phase.</a:t>
            </a:r>
            <a:endParaRPr lang="en-US" sz="240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indent="-228240">
              <a:lnSpc>
                <a:spcPct val="90000"/>
              </a:lnSpc>
              <a:buSzPts val="2400"/>
              <a:buFont typeface="Arial"/>
              <a:buChar char="•"/>
            </a:pPr>
            <a:endParaRPr lang="en-US" sz="2400" dirty="0">
              <a:latin typeface="Times New Roman" panose="02020603050405020304" pitchFamily="18" charset="0"/>
              <a:cs typeface="Times New Roman" panose="02020603050405020304" pitchFamily="18" charset="0"/>
            </a:endParaRPr>
          </a:p>
          <a:p>
            <a:pPr marL="228600" indent="-228240">
              <a:lnSpc>
                <a:spcPct val="90000"/>
              </a:lnSpc>
              <a:buSzPts val="2400"/>
              <a:buFont typeface="Arial"/>
              <a:buChar char="•"/>
            </a:pPr>
            <a:r>
              <a:rPr lang="en-US" sz="2400" dirty="0">
                <a:latin typeface="Times New Roman" panose="02020603050405020304" pitchFamily="18" charset="0"/>
                <a:cs typeface="Times New Roman" panose="02020603050405020304" pitchFamily="18" charset="0"/>
              </a:rPr>
              <a:t>Recent techniques requiring 250 million transitions for meta-learning in tabular MDPs, which typically require a fraction of a second to solve in isolation.</a:t>
            </a:r>
            <a:endParaRPr sz="240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226" name="Google Shape;226;p43"/>
          <p:cNvGrpSpPr/>
          <p:nvPr/>
        </p:nvGrpSpPr>
        <p:grpSpPr>
          <a:xfrm>
            <a:off x="0" y="-44280"/>
            <a:ext cx="9144000" cy="558000"/>
            <a:chOff x="0" y="-44280"/>
            <a:chExt cx="9144000" cy="558000"/>
          </a:xfrm>
        </p:grpSpPr>
        <p:grpSp>
          <p:nvGrpSpPr>
            <p:cNvPr id="227" name="Google Shape;227;p43"/>
            <p:cNvGrpSpPr/>
            <p:nvPr/>
          </p:nvGrpSpPr>
          <p:grpSpPr>
            <a:xfrm>
              <a:off x="0" y="0"/>
              <a:ext cx="9143640" cy="513720"/>
              <a:chOff x="0" y="0"/>
              <a:chExt cx="9143640" cy="513720"/>
            </a:xfrm>
          </p:grpSpPr>
          <p:sp>
            <p:nvSpPr>
              <p:cNvPr id="228" name="Google Shape;228;p43"/>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3"/>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3"/>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3"/>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43"/>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33" name="Google Shape;233;p43"/>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34" name="Google Shape;234;p43"/>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strike="noStrike" dirty="0">
                <a:solidFill>
                  <a:srgbClr val="FFFFFF"/>
                </a:solidFill>
                <a:latin typeface="Times New Roman"/>
                <a:ea typeface="Times New Roman"/>
                <a:cs typeface="Times New Roman"/>
                <a:sym typeface="Times New Roman"/>
              </a:rPr>
              <a:t>Motivations</a:t>
            </a:r>
            <a:endParaRPr sz="4000" b="0" strike="noStrike" dirty="0">
              <a:latin typeface="Arial"/>
              <a:ea typeface="Arial"/>
              <a:cs typeface="Arial"/>
              <a:sym typeface="Arial"/>
            </a:endParaRPr>
          </a:p>
        </p:txBody>
      </p:sp>
      <p:sp>
        <p:nvSpPr>
          <p:cNvPr id="235" name="Google Shape;235;p43"/>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236" name="Google Shape;236;p43"/>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3"/>
          <p:cNvSpPr txBox="1"/>
          <p:nvPr/>
        </p:nvSpPr>
        <p:spPr>
          <a:xfrm>
            <a:off x="8104860" y="653940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3/17</a:t>
            </a:r>
            <a:endParaRPr sz="1200" b="0" strike="noStrik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4913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p:nvPr/>
        </p:nvSpPr>
        <p:spPr>
          <a:xfrm>
            <a:off x="630000" y="1804320"/>
            <a:ext cx="8061840" cy="4405680"/>
          </a:xfrm>
          <a:prstGeom prst="rect">
            <a:avLst/>
          </a:prstGeom>
          <a:noFill/>
          <a:ln>
            <a:noFill/>
          </a:ln>
        </p:spPr>
        <p:txBody>
          <a:bodyPr spcFirstLastPara="1" wrap="square" lIns="91425" tIns="45700" rIns="91425" bIns="45700" anchor="t" anchorCtr="0">
            <a:noAutofit/>
          </a:bodyPr>
          <a:lstStyle/>
          <a:p>
            <a:pPr marL="343080" marR="0" lvl="0" indent="-342720" algn="l" rtl="0">
              <a:lnSpc>
                <a:spcPct val="90000"/>
              </a:lnSpc>
              <a:spcBef>
                <a:spcPts val="0"/>
              </a:spcBef>
              <a:spcAft>
                <a:spcPts val="0"/>
              </a:spcAft>
              <a:buClr>
                <a:srgbClr val="000000"/>
              </a:buClr>
              <a:buSzPts val="2400"/>
              <a:buFont typeface="Arial"/>
              <a:buChar char="•"/>
            </a:pPr>
            <a:endParaRPr sz="2400" b="0" strike="noStrike" dirty="0">
              <a:solidFill>
                <a:srgbClr val="000000"/>
              </a:solidFill>
              <a:latin typeface="Calibri"/>
              <a:ea typeface="Calibri"/>
              <a:cs typeface="Calibri"/>
              <a:sym typeface="Calibri"/>
            </a:endParaRPr>
          </a:p>
        </p:txBody>
      </p:sp>
      <p:sp>
        <p:nvSpPr>
          <p:cNvPr id="243" name="Google Shape;243;p44"/>
          <p:cNvSpPr txBox="1"/>
          <p:nvPr/>
        </p:nvSpPr>
        <p:spPr>
          <a:xfrm>
            <a:off x="6458040" y="6356520"/>
            <a:ext cx="205704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6</a:t>
            </a:fld>
            <a:endParaRPr sz="1200" b="0" strike="noStrike">
              <a:latin typeface="Times New Roman"/>
              <a:ea typeface="Times New Roman"/>
              <a:cs typeface="Times New Roman"/>
              <a:sym typeface="Times New Roman"/>
            </a:endParaRPr>
          </a:p>
        </p:txBody>
      </p:sp>
      <p:grpSp>
        <p:nvGrpSpPr>
          <p:cNvPr id="244" name="Google Shape;244;p44"/>
          <p:cNvGrpSpPr/>
          <p:nvPr/>
        </p:nvGrpSpPr>
        <p:grpSpPr>
          <a:xfrm>
            <a:off x="0" y="-44280"/>
            <a:ext cx="9144000" cy="558000"/>
            <a:chOff x="0" y="-44280"/>
            <a:chExt cx="9144000" cy="558000"/>
          </a:xfrm>
        </p:grpSpPr>
        <p:grpSp>
          <p:nvGrpSpPr>
            <p:cNvPr id="245" name="Google Shape;245;p44"/>
            <p:cNvGrpSpPr/>
            <p:nvPr/>
          </p:nvGrpSpPr>
          <p:grpSpPr>
            <a:xfrm>
              <a:off x="0" y="0"/>
              <a:ext cx="9143640" cy="513720"/>
              <a:chOff x="0" y="0"/>
              <a:chExt cx="9143640" cy="513720"/>
            </a:xfrm>
          </p:grpSpPr>
          <p:sp>
            <p:nvSpPr>
              <p:cNvPr id="246" name="Google Shape;246;p44"/>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4"/>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4"/>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4"/>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0" name="Google Shape;250;p44"/>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51" name="Google Shape;251;p44"/>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52" name="Google Shape;252;p44"/>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strike="noStrike" dirty="0">
                <a:solidFill>
                  <a:srgbClr val="FFFFFF"/>
                </a:solidFill>
                <a:latin typeface="Times New Roman"/>
                <a:ea typeface="Times New Roman"/>
                <a:cs typeface="Times New Roman"/>
                <a:sym typeface="Times New Roman"/>
              </a:rPr>
              <a:t>Preliminaries</a:t>
            </a:r>
            <a:endParaRPr sz="4000" b="0" strike="noStrike" dirty="0">
              <a:latin typeface="Arial"/>
              <a:ea typeface="Arial"/>
              <a:cs typeface="Arial"/>
              <a:sym typeface="Arial"/>
            </a:endParaRPr>
          </a:p>
        </p:txBody>
      </p:sp>
      <p:sp>
        <p:nvSpPr>
          <p:cNvPr id="253" name="Google Shape;253;p44"/>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254" name="Google Shape;254;p44"/>
          <p:cNvSpPr/>
          <p:nvPr/>
        </p:nvSpPr>
        <p:spPr>
          <a:xfrm>
            <a:off x="8098920" y="6397200"/>
            <a:ext cx="59292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4"/>
          <p:cNvSpPr/>
          <p:nvPr/>
        </p:nvSpPr>
        <p:spPr>
          <a:xfrm>
            <a:off x="8098920" y="6586810"/>
            <a:ext cx="57672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dirty="0">
                <a:solidFill>
                  <a:srgbClr val="D9D9D9"/>
                </a:solidFill>
                <a:latin typeface="Times New Roman"/>
                <a:ea typeface="Times New Roman"/>
                <a:cs typeface="Times New Roman"/>
                <a:sym typeface="Times New Roman"/>
              </a:rPr>
              <a:t>4</a:t>
            </a:r>
            <a:r>
              <a:rPr lang="en-US" sz="1200" b="1" strike="noStrike" dirty="0">
                <a:solidFill>
                  <a:srgbClr val="D9D9D9"/>
                </a:solidFill>
                <a:latin typeface="Times New Roman"/>
                <a:ea typeface="Times New Roman"/>
                <a:cs typeface="Times New Roman"/>
                <a:sym typeface="Times New Roman"/>
              </a:rPr>
              <a:t>/17</a:t>
            </a:r>
            <a:endParaRPr sz="1200" b="0" strike="noStrike" dirty="0">
              <a:latin typeface="Arial"/>
              <a:ea typeface="Arial"/>
              <a:cs typeface="Arial"/>
              <a:sym typeface="Arial"/>
            </a:endParaRPr>
          </a:p>
        </p:txBody>
      </p:sp>
      <p:pic>
        <p:nvPicPr>
          <p:cNvPr id="2" name="Picture 1">
            <a:extLst>
              <a:ext uri="{FF2B5EF4-FFF2-40B4-BE49-F238E27FC236}">
                <a16:creationId xmlns:a16="http://schemas.microsoft.com/office/drawing/2014/main" id="{238382DB-ECC3-4E63-B6B6-66E0D5FD5F85}"/>
              </a:ext>
            </a:extLst>
          </p:cNvPr>
          <p:cNvPicPr>
            <a:picLocks noChangeAspect="1"/>
          </p:cNvPicPr>
          <p:nvPr/>
        </p:nvPicPr>
        <p:blipFill>
          <a:blip r:embed="rId5"/>
          <a:stretch>
            <a:fillRect/>
          </a:stretch>
        </p:blipFill>
        <p:spPr>
          <a:xfrm>
            <a:off x="1381035" y="1403640"/>
            <a:ext cx="5447148" cy="4461393"/>
          </a:xfrm>
          <a:prstGeom prst="rect">
            <a:avLst/>
          </a:prstGeom>
        </p:spPr>
      </p:pic>
      <p:pic>
        <p:nvPicPr>
          <p:cNvPr id="3" name="Picture 2">
            <a:extLst>
              <a:ext uri="{FF2B5EF4-FFF2-40B4-BE49-F238E27FC236}">
                <a16:creationId xmlns:a16="http://schemas.microsoft.com/office/drawing/2014/main" id="{BFFB570A-6878-44D3-B7A1-F1693053E7E8}"/>
              </a:ext>
            </a:extLst>
          </p:cNvPr>
          <p:cNvPicPr>
            <a:picLocks noChangeAspect="1"/>
          </p:cNvPicPr>
          <p:nvPr/>
        </p:nvPicPr>
        <p:blipFill>
          <a:blip r:embed="rId6"/>
          <a:stretch>
            <a:fillRect/>
          </a:stretch>
        </p:blipFill>
        <p:spPr>
          <a:xfrm>
            <a:off x="1483641" y="5830529"/>
            <a:ext cx="4936239" cy="7863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p:nvPr/>
        </p:nvSpPr>
        <p:spPr>
          <a:xfrm>
            <a:off x="513000" y="1530720"/>
            <a:ext cx="8178480" cy="4138560"/>
          </a:xfrm>
          <a:prstGeom prst="rect">
            <a:avLst/>
          </a:prstGeom>
          <a:noFill/>
          <a:ln>
            <a:noFill/>
          </a:ln>
        </p:spPr>
        <p:txBody>
          <a:bodyPr spcFirstLastPara="1" wrap="square" lIns="68750" tIns="34200" rIns="68750" bIns="34200" anchor="t" anchorCtr="0">
            <a:noAutofit/>
          </a:bodyPr>
          <a:lstStyle/>
          <a:p>
            <a:pPr marL="228600" marR="0" lvl="0" indent="-228240" algn="l" rtl="0">
              <a:lnSpc>
                <a:spcPct val="90000"/>
              </a:lnSpc>
              <a:spcBef>
                <a:spcPts val="0"/>
              </a:spcBef>
              <a:spcAft>
                <a:spcPts val="0"/>
              </a:spcAft>
              <a:buClr>
                <a:srgbClr val="000000"/>
              </a:buClr>
              <a:buSzPts val="2800"/>
              <a:buFont typeface="Noto Sans Symbols"/>
              <a:buChar char="▪"/>
            </a:pPr>
            <a:endParaRPr sz="2400" b="0" strike="noStrike" dirty="0">
              <a:solidFill>
                <a:srgbClr val="000000"/>
              </a:solidFill>
              <a:latin typeface="Calibri"/>
              <a:ea typeface="Calibri"/>
              <a:cs typeface="Calibri"/>
              <a:sym typeface="Calibri"/>
            </a:endParaRPr>
          </a:p>
        </p:txBody>
      </p:sp>
      <p:grpSp>
        <p:nvGrpSpPr>
          <p:cNvPr id="269" name="Google Shape;269;p45"/>
          <p:cNvGrpSpPr/>
          <p:nvPr/>
        </p:nvGrpSpPr>
        <p:grpSpPr>
          <a:xfrm>
            <a:off x="0" y="-44280"/>
            <a:ext cx="9144000" cy="558000"/>
            <a:chOff x="0" y="-44280"/>
            <a:chExt cx="9144000" cy="558000"/>
          </a:xfrm>
        </p:grpSpPr>
        <p:grpSp>
          <p:nvGrpSpPr>
            <p:cNvPr id="270" name="Google Shape;270;p45"/>
            <p:cNvGrpSpPr/>
            <p:nvPr/>
          </p:nvGrpSpPr>
          <p:grpSpPr>
            <a:xfrm>
              <a:off x="0" y="0"/>
              <a:ext cx="9143640" cy="513720"/>
              <a:chOff x="0" y="0"/>
              <a:chExt cx="9143640" cy="513720"/>
            </a:xfrm>
          </p:grpSpPr>
          <p:sp>
            <p:nvSpPr>
              <p:cNvPr id="271" name="Google Shape;271;p45"/>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5"/>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5"/>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5"/>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45"/>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76" name="Google Shape;276;p45"/>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77" name="Google Shape;277;p45"/>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strike="noStrike" dirty="0">
                <a:solidFill>
                  <a:srgbClr val="FFFFFF"/>
                </a:solidFill>
                <a:latin typeface="Times New Roman"/>
                <a:ea typeface="Times New Roman"/>
                <a:cs typeface="Times New Roman"/>
                <a:sym typeface="Times New Roman"/>
              </a:rPr>
              <a:t>Guided Meta-Policy Search Algorithm</a:t>
            </a:r>
            <a:endParaRPr sz="4000" b="0" strike="noStrike" dirty="0">
              <a:latin typeface="Arial"/>
              <a:ea typeface="Arial"/>
              <a:cs typeface="Arial"/>
              <a:sym typeface="Arial"/>
            </a:endParaRPr>
          </a:p>
        </p:txBody>
      </p:sp>
      <p:sp>
        <p:nvSpPr>
          <p:cNvPr id="278" name="Google Shape;278;p45"/>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279" name="Google Shape;279;p45"/>
          <p:cNvSpPr/>
          <p:nvPr/>
        </p:nvSpPr>
        <p:spPr>
          <a:xfrm>
            <a:off x="8098920" y="6397200"/>
            <a:ext cx="59292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5"/>
          <p:cNvSpPr txBox="1"/>
          <p:nvPr/>
        </p:nvSpPr>
        <p:spPr>
          <a:xfrm>
            <a:off x="8098920" y="6551953"/>
            <a:ext cx="57672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5/17</a:t>
            </a:r>
            <a:endParaRPr sz="1200" b="0" strike="noStrike" dirty="0">
              <a:latin typeface="Times New Roman"/>
              <a:ea typeface="Times New Roman"/>
              <a:cs typeface="Times New Roman"/>
              <a:sym typeface="Times New Roman"/>
            </a:endParaRPr>
          </a:p>
        </p:txBody>
      </p:sp>
      <p:sp>
        <p:nvSpPr>
          <p:cNvPr id="3" name="Title 2">
            <a:extLst>
              <a:ext uri="{FF2B5EF4-FFF2-40B4-BE49-F238E27FC236}">
                <a16:creationId xmlns:a16="http://schemas.microsoft.com/office/drawing/2014/main" id="{3325EC66-8F70-45B0-B66E-BED60F515BBD}"/>
              </a:ext>
            </a:extLst>
          </p:cNvPr>
          <p:cNvSpPr>
            <a:spLocks noGrp="1"/>
          </p:cNvSpPr>
          <p:nvPr>
            <p:ph type="title"/>
          </p:nvPr>
        </p:nvSpPr>
        <p:spPr>
          <a:xfrm>
            <a:off x="452519" y="4774140"/>
            <a:ext cx="8522515" cy="1325160"/>
          </a:xfrm>
        </p:spPr>
        <p:txBody>
          <a:bodyPr/>
          <a:lstStyle/>
          <a:p>
            <a:r>
              <a:rPr lang="en-US" dirty="0">
                <a:latin typeface="Times New Roman" panose="02020603050405020304" pitchFamily="18" charset="0"/>
                <a:cs typeface="Times New Roman" panose="02020603050405020304" pitchFamily="18" charset="0"/>
              </a:rPr>
              <a:t>Figure 1. Overview of the guided meta-policy search algorithm: We learn a policy π</a:t>
            </a:r>
            <a:r>
              <a:rPr lang="en-US" baseline="-30000"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which is capable of fast adaptation to new tasks via reinforcement learning, by using reinforcement learning in the inner loop of optimization and supervised learning in the meta-optimization. This algorithm either trains per-task experts </a:t>
            </a:r>
            <a:r>
              <a:rPr lang="en-US" i="1" dirty="0">
                <a:latin typeface="Times New Roman" panose="02020603050405020304" pitchFamily="18" charset="0"/>
                <a:cs typeface="Times New Roman" panose="02020603050405020304" pitchFamily="18" charset="0"/>
              </a:rPr>
              <a:t>π</a:t>
            </a:r>
            <a:r>
              <a:rPr lang="en-US" i="1" baseline="36000" dirty="0">
                <a:latin typeface="Times New Roman" panose="02020603050405020304" pitchFamily="18" charset="0"/>
                <a:cs typeface="Times New Roman" panose="02020603050405020304" pitchFamily="18" charset="0"/>
              </a:rPr>
              <a:t>∗</a:t>
            </a:r>
            <a:r>
              <a:rPr lang="en-US" i="1" baseline="-32000"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assumes that they are provided by human demonstrations, and then uses this for meta-optimization. Importantly, when faced with a new task we can simply perform standard reinforcement learning via policy gradient, and the policy will quickly adapt to new tasks because of the meta-training.</a:t>
            </a:r>
          </a:p>
        </p:txBody>
      </p:sp>
      <p:pic>
        <p:nvPicPr>
          <p:cNvPr id="4" name="Picture 3">
            <a:extLst>
              <a:ext uri="{FF2B5EF4-FFF2-40B4-BE49-F238E27FC236}">
                <a16:creationId xmlns:a16="http://schemas.microsoft.com/office/drawing/2014/main" id="{054DA1F4-8436-411C-80E3-43718CC2109F}"/>
              </a:ext>
            </a:extLst>
          </p:cNvPr>
          <p:cNvPicPr>
            <a:picLocks noChangeAspect="1"/>
          </p:cNvPicPr>
          <p:nvPr/>
        </p:nvPicPr>
        <p:blipFill>
          <a:blip r:embed="rId5"/>
          <a:stretch>
            <a:fillRect/>
          </a:stretch>
        </p:blipFill>
        <p:spPr>
          <a:xfrm>
            <a:off x="85500" y="1484640"/>
            <a:ext cx="8972640" cy="29072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p:nvPr/>
        </p:nvSpPr>
        <p:spPr>
          <a:xfrm>
            <a:off x="453240" y="1521720"/>
            <a:ext cx="8061840" cy="4688640"/>
          </a:xfrm>
          <a:prstGeom prst="rect">
            <a:avLst/>
          </a:prstGeom>
          <a:noFill/>
          <a:ln>
            <a:noFill/>
          </a:ln>
        </p:spPr>
        <p:txBody>
          <a:bodyPr spcFirstLastPara="1" wrap="square" lIns="91425" tIns="45700" rIns="91425" bIns="45700" anchor="t" anchorCtr="0">
            <a:noAutofit/>
          </a:bodyPr>
          <a:lstStyle/>
          <a:p>
            <a:pPr marL="342900" lvl="0" indent="-342900">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phase: </a:t>
            </a:r>
            <a:r>
              <a:rPr lang="en-US" sz="2400" b="1" dirty="0">
                <a:latin typeface="Times New Roman" panose="02020603050405020304" pitchFamily="18" charset="0"/>
                <a:cs typeface="Times New Roman" panose="02020603050405020304" pitchFamily="18" charset="0"/>
              </a:rPr>
              <a:t>task learning</a:t>
            </a:r>
            <a:r>
              <a:rPr lang="en-US" sz="2400" dirty="0">
                <a:latin typeface="Times New Roman" panose="02020603050405020304" pitchFamily="18" charset="0"/>
                <a:cs typeface="Times New Roman" panose="02020603050405020304" pitchFamily="18" charset="0"/>
              </a:rPr>
              <a:t>, agents learn policies for each of the meta-learning tasks. </a:t>
            </a:r>
          </a:p>
          <a:p>
            <a:pPr marL="342900" lvl="0" indent="-342900">
              <a:lnSpc>
                <a:spcPct val="9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Instead of learning policies explicitly through reinforcement learning, we can also obtain expert demonstrations from a human demonstrator.</a:t>
            </a:r>
          </a:p>
          <a:p>
            <a:pPr marL="342900" lvl="0" indent="-342900">
              <a:lnSpc>
                <a:spcPct val="90000"/>
              </a:lnSpc>
              <a:buFont typeface="Arial" panose="020B0604020202020204" pitchFamily="34" charset="0"/>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342900">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second phase, </a:t>
            </a:r>
            <a:r>
              <a:rPr lang="en-US" sz="2400" b="1" dirty="0">
                <a:latin typeface="Times New Roman" panose="02020603050405020304" pitchFamily="18" charset="0"/>
                <a:cs typeface="Times New Roman" panose="02020603050405020304" pitchFamily="18" charset="0"/>
              </a:rPr>
              <a:t>meta-learning</a:t>
            </a:r>
            <a:r>
              <a:rPr lang="en-US" sz="2400" dirty="0">
                <a:latin typeface="Times New Roman" panose="02020603050405020304" pitchFamily="18" charset="0"/>
                <a:cs typeface="Times New Roman" panose="02020603050405020304" pitchFamily="18" charset="0"/>
              </a:rPr>
              <a:t>, we will learn to reinforcement learn using these policies as supervision at the meta-level.</a:t>
            </a:r>
          </a:p>
          <a:p>
            <a:pPr marL="342900" lvl="0" indent="-342900">
              <a:lnSpc>
                <a:spcPct val="90000"/>
              </a:lnSpc>
              <a:buFont typeface="Arial" panose="020B0604020202020204" pitchFamily="34" charset="0"/>
              <a:buChar char="•"/>
            </a:pPr>
            <a:endParaRPr lang="en-US"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342900">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particular, we train for a set of initial parameters θ such that only one or a few steps of gradient descent produces a policy that matches the policies learned in the first phase.</a:t>
            </a:r>
            <a:endParaRPr sz="2400"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86" name="Google Shape;286;p46"/>
          <p:cNvSpPr txBox="1"/>
          <p:nvPr/>
        </p:nvSpPr>
        <p:spPr>
          <a:xfrm>
            <a:off x="6458040" y="6356520"/>
            <a:ext cx="205704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8</a:t>
            </a:fld>
            <a:endParaRPr sz="1200" b="0" strike="noStrike">
              <a:latin typeface="Times New Roman"/>
              <a:ea typeface="Times New Roman"/>
              <a:cs typeface="Times New Roman"/>
              <a:sym typeface="Times New Roman"/>
            </a:endParaRPr>
          </a:p>
        </p:txBody>
      </p:sp>
      <p:grpSp>
        <p:nvGrpSpPr>
          <p:cNvPr id="287" name="Google Shape;287;p46"/>
          <p:cNvGrpSpPr/>
          <p:nvPr/>
        </p:nvGrpSpPr>
        <p:grpSpPr>
          <a:xfrm>
            <a:off x="0" y="-44280"/>
            <a:ext cx="9144000" cy="558000"/>
            <a:chOff x="0" y="-44280"/>
            <a:chExt cx="9144000" cy="558000"/>
          </a:xfrm>
        </p:grpSpPr>
        <p:grpSp>
          <p:nvGrpSpPr>
            <p:cNvPr id="288" name="Google Shape;288;p46"/>
            <p:cNvGrpSpPr/>
            <p:nvPr/>
          </p:nvGrpSpPr>
          <p:grpSpPr>
            <a:xfrm>
              <a:off x="0" y="0"/>
              <a:ext cx="9143640" cy="513720"/>
              <a:chOff x="0" y="0"/>
              <a:chExt cx="9143640" cy="513720"/>
            </a:xfrm>
          </p:grpSpPr>
          <p:sp>
            <p:nvSpPr>
              <p:cNvPr id="289" name="Google Shape;289;p46"/>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6"/>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6"/>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46"/>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294" name="Google Shape;294;p46"/>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295" name="Google Shape;295;p46"/>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Guided Meta-Policy Search Algorithm</a:t>
            </a:r>
            <a:endParaRPr lang="en-US" sz="4000" dirty="0"/>
          </a:p>
        </p:txBody>
      </p:sp>
      <p:sp>
        <p:nvSpPr>
          <p:cNvPr id="296" name="Google Shape;296;p46"/>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297" name="Google Shape;297;p46"/>
          <p:cNvSpPr/>
          <p:nvPr/>
        </p:nvSpPr>
        <p:spPr>
          <a:xfrm>
            <a:off x="8098920" y="6397200"/>
            <a:ext cx="59292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8098920" y="6546130"/>
            <a:ext cx="57672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strike="noStrike" dirty="0">
                <a:solidFill>
                  <a:srgbClr val="D9D9D9"/>
                </a:solidFill>
                <a:latin typeface="Times New Roman"/>
                <a:ea typeface="Times New Roman"/>
                <a:cs typeface="Times New Roman"/>
                <a:sym typeface="Times New Roman"/>
              </a:rPr>
              <a:t>6/17</a:t>
            </a:r>
            <a:endParaRPr sz="1200" b="0" strike="noStrike"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p:nvPr/>
        </p:nvSpPr>
        <p:spPr>
          <a:xfrm>
            <a:off x="513000" y="1566360"/>
            <a:ext cx="8178480" cy="4694400"/>
          </a:xfrm>
          <a:prstGeom prst="rect">
            <a:avLst/>
          </a:prstGeom>
          <a:noFill/>
          <a:ln>
            <a:noFill/>
          </a:ln>
        </p:spPr>
        <p:txBody>
          <a:bodyPr spcFirstLastPara="1" wrap="square" lIns="68750" tIns="34200" rIns="68750" bIns="34200" anchor="t" anchorCtr="0">
            <a:noAutofit/>
          </a:bodyPr>
          <a:lstStyle/>
          <a:p>
            <a:pPr marL="0" marR="0" lvl="0" indent="0" algn="l" rtl="0">
              <a:lnSpc>
                <a:spcPct val="90000"/>
              </a:lnSpc>
              <a:spcBef>
                <a:spcPts val="1001"/>
              </a:spcBef>
              <a:spcAft>
                <a:spcPts val="0"/>
              </a:spcAft>
              <a:buNone/>
            </a:pPr>
            <a:endParaRPr sz="2400" b="0" strike="noStrike" dirty="0">
              <a:solidFill>
                <a:srgbClr val="000000"/>
              </a:solidFill>
              <a:latin typeface="Calibri"/>
              <a:ea typeface="Calibri"/>
              <a:cs typeface="Calibri"/>
              <a:sym typeface="Calibri"/>
            </a:endParaRPr>
          </a:p>
        </p:txBody>
      </p:sp>
      <p:grpSp>
        <p:nvGrpSpPr>
          <p:cNvPr id="326" name="Google Shape;326;p48"/>
          <p:cNvGrpSpPr/>
          <p:nvPr/>
        </p:nvGrpSpPr>
        <p:grpSpPr>
          <a:xfrm>
            <a:off x="0" y="-44280"/>
            <a:ext cx="9144000" cy="558000"/>
            <a:chOff x="0" y="-44280"/>
            <a:chExt cx="9144000" cy="558000"/>
          </a:xfrm>
        </p:grpSpPr>
        <p:grpSp>
          <p:nvGrpSpPr>
            <p:cNvPr id="327" name="Google Shape;327;p48"/>
            <p:cNvGrpSpPr/>
            <p:nvPr/>
          </p:nvGrpSpPr>
          <p:grpSpPr>
            <a:xfrm>
              <a:off x="0" y="0"/>
              <a:ext cx="9143640" cy="513720"/>
              <a:chOff x="0" y="0"/>
              <a:chExt cx="9143640" cy="513720"/>
            </a:xfrm>
          </p:grpSpPr>
          <p:sp>
            <p:nvSpPr>
              <p:cNvPr id="328" name="Google Shape;328;p48"/>
              <p:cNvSpPr/>
              <p:nvPr/>
            </p:nvSpPr>
            <p:spPr>
              <a:xfrm>
                <a:off x="0" y="0"/>
                <a:ext cx="9143640" cy="128160"/>
              </a:xfrm>
              <a:prstGeom prst="rect">
                <a:avLst/>
              </a:prstGeom>
              <a:solidFill>
                <a:srgbClr val="9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0" y="128520"/>
                <a:ext cx="9143640" cy="128160"/>
              </a:xfrm>
              <a:prstGeom prst="rect">
                <a:avLst/>
              </a:prstGeom>
              <a:solidFill>
                <a:srgbClr val="B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0" y="257040"/>
                <a:ext cx="9143640" cy="128160"/>
              </a:xfrm>
              <a:prstGeom prst="rect">
                <a:avLst/>
              </a:prstGeom>
              <a:solidFill>
                <a:srgbClr val="D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0" y="385560"/>
                <a:ext cx="9143640" cy="12816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2" name="Google Shape;332;p48"/>
              <p:cNvPicPr preferRelativeResize="0"/>
              <p:nvPr/>
            </p:nvPicPr>
            <p:blipFill rotWithShape="1">
              <a:blip r:embed="rId3">
                <a:alphaModFix/>
              </a:blip>
              <a:srcRect/>
              <a:stretch/>
            </p:blipFill>
            <p:spPr>
              <a:xfrm>
                <a:off x="0" y="720"/>
                <a:ext cx="512640" cy="512640"/>
              </a:xfrm>
              <a:prstGeom prst="rect">
                <a:avLst/>
              </a:prstGeom>
              <a:noFill/>
              <a:ln w="57225" cap="flat" cmpd="sng">
                <a:solidFill>
                  <a:srgbClr val="FFFFFF"/>
                </a:solidFill>
                <a:prstDash val="solid"/>
                <a:round/>
                <a:headEnd type="none" w="sm" len="sm"/>
                <a:tailEnd type="none" w="sm" len="sm"/>
              </a:ln>
            </p:spPr>
          </p:pic>
        </p:grpSp>
        <p:pic>
          <p:nvPicPr>
            <p:cNvPr id="333" name="Google Shape;333;p48"/>
            <p:cNvPicPr preferRelativeResize="0"/>
            <p:nvPr/>
          </p:nvPicPr>
          <p:blipFill rotWithShape="1">
            <a:blip r:embed="rId4">
              <a:alphaModFix/>
            </a:blip>
            <a:srcRect l="49254" t="-9283"/>
            <a:stretch/>
          </p:blipFill>
          <p:spPr>
            <a:xfrm>
              <a:off x="7201080" y="-44280"/>
              <a:ext cx="1942920" cy="558000"/>
            </a:xfrm>
            <a:prstGeom prst="rect">
              <a:avLst/>
            </a:prstGeom>
            <a:noFill/>
            <a:ln w="57225" cap="flat" cmpd="sng">
              <a:solidFill>
                <a:srgbClr val="FFFFFF"/>
              </a:solidFill>
              <a:prstDash val="solid"/>
              <a:round/>
              <a:headEnd type="none" w="sm" len="sm"/>
              <a:tailEnd type="none" w="sm" len="sm"/>
            </a:ln>
          </p:spPr>
        </p:pic>
      </p:grpSp>
      <p:sp>
        <p:nvSpPr>
          <p:cNvPr id="334" name="Google Shape;334;p48"/>
          <p:cNvSpPr/>
          <p:nvPr/>
        </p:nvSpPr>
        <p:spPr>
          <a:xfrm>
            <a:off x="171360" y="781920"/>
            <a:ext cx="8713440" cy="570600"/>
          </a:xfrm>
          <a:prstGeom prst="rect">
            <a:avLst/>
          </a:prstGeom>
          <a:solidFill>
            <a:srgbClr val="B20000"/>
          </a:solidFill>
          <a:ln w="38150" cap="flat" cmpd="sng">
            <a:solidFill>
              <a:srgbClr val="970000"/>
            </a:solidFill>
            <a:prstDash val="solid"/>
            <a:round/>
            <a:headEnd type="none" w="sm" len="sm"/>
            <a:tailEnd type="none" w="sm" len="sm"/>
          </a:ln>
          <a:effectLst>
            <a:outerShdw dist="37674" dir="2700000">
              <a:srgbClr val="000000">
                <a:alpha val="40000"/>
              </a:srgbClr>
            </a:outerShdw>
          </a:effectLst>
        </p:spPr>
        <p:txBody>
          <a:bodyPr spcFirstLastPara="1" wrap="square" lIns="91425" tIns="45700" rIns="91425" bIns="45700" anchor="ctr" anchorCtr="0">
            <a:noAutofit/>
          </a:bodyPr>
          <a:lstStyle/>
          <a:p>
            <a:pPr lvl="0" algn="ctr">
              <a:lnSpc>
                <a:spcPct val="90000"/>
              </a:lnSpc>
            </a:pPr>
            <a:r>
              <a:rPr lang="en-US" sz="4000" dirty="0">
                <a:solidFill>
                  <a:srgbClr val="FFFFFF"/>
                </a:solidFill>
                <a:latin typeface="Times New Roman"/>
                <a:ea typeface="Times New Roman"/>
                <a:cs typeface="Times New Roman"/>
                <a:sym typeface="Times New Roman"/>
              </a:rPr>
              <a:t>Guided Meta-Policy Search Algorithm</a:t>
            </a:r>
            <a:endParaRPr lang="en-US" sz="4000" dirty="0"/>
          </a:p>
        </p:txBody>
      </p:sp>
      <p:sp>
        <p:nvSpPr>
          <p:cNvPr id="335" name="Google Shape;335;p48"/>
          <p:cNvSpPr/>
          <p:nvPr/>
        </p:nvSpPr>
        <p:spPr>
          <a:xfrm>
            <a:off x="0" y="6610680"/>
            <a:ext cx="9143640" cy="256680"/>
          </a:xfrm>
          <a:prstGeom prst="rect">
            <a:avLst/>
          </a:prstGeom>
          <a:solidFill>
            <a:srgbClr val="97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900" b="0" strike="noStrike">
                <a:solidFill>
                  <a:srgbClr val="D9D9D9"/>
                </a:solidFill>
                <a:latin typeface="Times New Roman"/>
                <a:ea typeface="Times New Roman"/>
                <a:cs typeface="Times New Roman"/>
                <a:sym typeface="Times New Roman"/>
              </a:rPr>
              <a:t>Isack T. Nicholaus– Computer Engineering, Dongseo University, Busan, South Korea – 2019 </a:t>
            </a:r>
            <a:endParaRPr sz="900" b="0" strike="noStrike">
              <a:latin typeface="Arial"/>
              <a:ea typeface="Arial"/>
              <a:cs typeface="Arial"/>
              <a:sym typeface="Arial"/>
            </a:endParaRPr>
          </a:p>
        </p:txBody>
      </p:sp>
      <p:sp>
        <p:nvSpPr>
          <p:cNvPr id="336" name="Google Shape;336;p48"/>
          <p:cNvSpPr/>
          <p:nvPr/>
        </p:nvSpPr>
        <p:spPr>
          <a:xfrm>
            <a:off x="8149680" y="6397200"/>
            <a:ext cx="541800" cy="558000"/>
          </a:xfrm>
          <a:prstGeom prst="rect">
            <a:avLst/>
          </a:prstGeom>
          <a:solidFill>
            <a:srgbClr val="970000"/>
          </a:solidFill>
          <a:ln w="572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txBox="1"/>
          <p:nvPr/>
        </p:nvSpPr>
        <p:spPr>
          <a:xfrm>
            <a:off x="8104860" y="6522840"/>
            <a:ext cx="5418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1" dirty="0">
                <a:solidFill>
                  <a:srgbClr val="D9D9D9"/>
                </a:solidFill>
                <a:latin typeface="Times New Roman"/>
                <a:ea typeface="Times New Roman"/>
                <a:cs typeface="Times New Roman"/>
                <a:sym typeface="Times New Roman"/>
              </a:rPr>
              <a:t>7</a:t>
            </a:r>
            <a:r>
              <a:rPr lang="en-US" sz="1200" b="1" strike="noStrike" dirty="0">
                <a:solidFill>
                  <a:srgbClr val="D9D9D9"/>
                </a:solidFill>
                <a:latin typeface="Times New Roman"/>
                <a:ea typeface="Times New Roman"/>
                <a:cs typeface="Times New Roman"/>
                <a:sym typeface="Times New Roman"/>
              </a:rPr>
              <a:t>/17</a:t>
            </a:r>
            <a:endParaRPr sz="1200" b="0" strike="noStrike"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17CB1DF-4CDA-44D1-A26D-C66742717779}"/>
              </a:ext>
            </a:extLst>
          </p:cNvPr>
          <p:cNvPicPr>
            <a:picLocks noChangeAspect="1"/>
          </p:cNvPicPr>
          <p:nvPr/>
        </p:nvPicPr>
        <p:blipFill>
          <a:blip r:embed="rId5"/>
          <a:stretch>
            <a:fillRect/>
          </a:stretch>
        </p:blipFill>
        <p:spPr>
          <a:xfrm>
            <a:off x="171360" y="1396492"/>
            <a:ext cx="6456642" cy="4689818"/>
          </a:xfrm>
          <a:prstGeom prst="rect">
            <a:avLst/>
          </a:prstGeom>
        </p:spPr>
      </p:pic>
      <p:pic>
        <p:nvPicPr>
          <p:cNvPr id="18" name="Picture 17">
            <a:extLst>
              <a:ext uri="{FF2B5EF4-FFF2-40B4-BE49-F238E27FC236}">
                <a16:creationId xmlns:a16="http://schemas.microsoft.com/office/drawing/2014/main" id="{B73BC1A7-EC87-41FD-835E-D3D6E2CE8310}"/>
              </a:ext>
            </a:extLst>
          </p:cNvPr>
          <p:cNvPicPr>
            <a:picLocks noChangeAspect="1"/>
          </p:cNvPicPr>
          <p:nvPr/>
        </p:nvPicPr>
        <p:blipFill>
          <a:blip r:embed="rId6"/>
          <a:stretch>
            <a:fillRect/>
          </a:stretch>
        </p:blipFill>
        <p:spPr>
          <a:xfrm>
            <a:off x="3133365" y="5715453"/>
            <a:ext cx="6010275" cy="781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9303</TotalTime>
  <Words>2271</Words>
  <Application>Microsoft Office PowerPoint</Application>
  <PresentationFormat>On-screen Show (4:3)</PresentationFormat>
  <Paragraphs>205</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Calibri</vt:lpstr>
      <vt:lpstr>Noto Sans Symbols</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Figure 1. Overview of the guided meta-policy search algorithm: We learn a policy πθ which is capable of fast adaptation to new tasks via reinforcement learning, by using reinforcement learning in the inner loop of optimization and supervised learning in the meta-optimization. This algorithm either trains per-task experts π∗i or assumes that they are provided by human demonstrations, and then uses this for meta-optimization. Importantly, when faced with a new task we can simply perform standard reinforcement learning via policy gradient, and the policy will quickly adapt to new tasks because of the meta-training.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Teshana Nicholaus</cp:lastModifiedBy>
  <cp:revision>44</cp:revision>
  <dcterms:modified xsi:type="dcterms:W3CDTF">2019-10-31T20:47:53Z</dcterms:modified>
</cp:coreProperties>
</file>