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64" r:id="rId3"/>
    <p:sldId id="268" r:id="rId4"/>
    <p:sldId id="265" r:id="rId5"/>
    <p:sldId id="267" r:id="rId6"/>
    <p:sldId id="257" r:id="rId7"/>
    <p:sldId id="272" r:id="rId8"/>
    <p:sldId id="269" r:id="rId9"/>
    <p:sldId id="273" r:id="rId10"/>
    <p:sldId id="258" r:id="rId11"/>
    <p:sldId id="266" r:id="rId12"/>
    <p:sldId id="260" r:id="rId13"/>
    <p:sldId id="270" r:id="rId14"/>
    <p:sldId id="259" r:id="rId15"/>
    <p:sldId id="262" r:id="rId16"/>
    <p:sldId id="261" r:id="rId17"/>
    <p:sldId id="271" r:id="rId18"/>
    <p:sldId id="26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4546A"/>
    <a:srgbClr val="4472C4"/>
    <a:srgbClr val="FFC000"/>
    <a:srgbClr val="70AD4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E8F397-30C9-3F43-B77F-36ADD5230EC8}" v="281" dt="2022-06-23T08:04:36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8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9711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4775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5319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602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70225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80850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18537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50795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5997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4715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4450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884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7185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3506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7464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5475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4036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7982-E78C-DC4C-8C60-03AFBD2B9C82}" type="datetimeFigureOut">
              <a:rPr lang="ru-KZ" smtClean="0"/>
              <a:t>24.06.2022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DAD70-5709-DD4D-85FB-8028C5BC097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93676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2E870-10E8-5301-01B2-A7F22B4DB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KZ" dirty="0"/>
              <a:t>Основы </a:t>
            </a:r>
            <a:r>
              <a:rPr lang="en-US" dirty="0"/>
              <a:t>html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93987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0AC41-46B0-1BE8-624D-A56D72EA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теги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08D3D-79C3-DF8C-70B6-ACA4D7CCA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1830"/>
            <a:ext cx="6617567" cy="717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" sz="2800" dirty="0"/>
              <a:t>&lt;div&gt;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FCA0-CA10-FEC8-136D-BF12CD079F8D}"/>
              </a:ext>
            </a:extLst>
          </p:cNvPr>
          <p:cNvSpPr txBox="1"/>
          <p:nvPr/>
        </p:nvSpPr>
        <p:spPr>
          <a:xfrm>
            <a:off x="533989" y="4028805"/>
            <a:ext cx="5495108" cy="1938992"/>
          </a:xfrm>
          <a:prstGeom prst="rect">
            <a:avLst/>
          </a:prstGeom>
          <a:noFill/>
        </p:spPr>
        <p:txBody>
          <a:bodyPr wrap="square" numCol="2" anchor="ctr">
            <a:spAutoFit/>
          </a:bodyPr>
          <a:lstStyle/>
          <a:p>
            <a:pPr algn="ctr"/>
            <a:r>
              <a:rPr lang="en" sz="2400" dirty="0"/>
              <a:t>&lt;header&gt;</a:t>
            </a:r>
          </a:p>
          <a:p>
            <a:pPr algn="ctr"/>
            <a:r>
              <a:rPr lang="en" sz="2400" dirty="0"/>
              <a:t>&lt;nav&gt;</a:t>
            </a:r>
            <a:endParaRPr lang="ru-RU" sz="2400" dirty="0"/>
          </a:p>
          <a:p>
            <a:pPr algn="ctr"/>
            <a:r>
              <a:rPr lang="en-US" sz="2400" dirty="0"/>
              <a:t>&lt;main&gt;</a:t>
            </a:r>
            <a:endParaRPr lang="en" sz="2400" dirty="0"/>
          </a:p>
          <a:p>
            <a:pPr marL="0" indent="0" algn="ctr">
              <a:buNone/>
            </a:pPr>
            <a:r>
              <a:rPr lang="en" sz="2400" dirty="0"/>
              <a:t>&lt;article&gt;</a:t>
            </a:r>
          </a:p>
          <a:p>
            <a:pPr marL="0" indent="0" algn="ctr">
              <a:buNone/>
            </a:pPr>
            <a:endParaRPr lang="en" sz="2400" dirty="0"/>
          </a:p>
          <a:p>
            <a:pPr marL="0" indent="0" algn="ctr">
              <a:buNone/>
            </a:pPr>
            <a:r>
              <a:rPr lang="en" sz="2400" dirty="0"/>
              <a:t>&lt;section&gt;</a:t>
            </a:r>
          </a:p>
          <a:p>
            <a:pPr marL="0" indent="0" algn="ctr">
              <a:buNone/>
            </a:pPr>
            <a:r>
              <a:rPr lang="en" sz="2400" dirty="0"/>
              <a:t>&lt;aside&gt;</a:t>
            </a:r>
          </a:p>
          <a:p>
            <a:pPr marL="0" indent="0" algn="ctr">
              <a:buNone/>
            </a:pPr>
            <a:r>
              <a:rPr lang="en" sz="2400" dirty="0"/>
              <a:t>&lt;footer&gt;</a:t>
            </a:r>
          </a:p>
        </p:txBody>
      </p:sp>
      <p:sp>
        <p:nvSpPr>
          <p:cNvPr id="6" name="Стрелка вниз 5">
            <a:extLst>
              <a:ext uri="{FF2B5EF4-FFF2-40B4-BE49-F238E27FC236}">
                <a16:creationId xmlns:a16="http://schemas.microsoft.com/office/drawing/2014/main" id="{450BA7BA-8534-5F74-0703-A748D3612962}"/>
              </a:ext>
            </a:extLst>
          </p:cNvPr>
          <p:cNvSpPr/>
          <p:nvPr/>
        </p:nvSpPr>
        <p:spPr>
          <a:xfrm>
            <a:off x="3114421" y="3056655"/>
            <a:ext cx="388724" cy="69074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8A2285-F8E8-19AB-F22C-8640D83C8124}"/>
              </a:ext>
            </a:extLst>
          </p:cNvPr>
          <p:cNvSpPr/>
          <p:nvPr/>
        </p:nvSpPr>
        <p:spPr>
          <a:xfrm>
            <a:off x="6096000" y="1842954"/>
            <a:ext cx="5303520" cy="437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7B634D-A396-2BC8-5E28-9266D3EB376F}"/>
              </a:ext>
            </a:extLst>
          </p:cNvPr>
          <p:cNvSpPr/>
          <p:nvPr/>
        </p:nvSpPr>
        <p:spPr>
          <a:xfrm>
            <a:off x="6094412" y="1842954"/>
            <a:ext cx="5305108" cy="917663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header</a:t>
            </a:r>
            <a:endParaRPr lang="ru-KZ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F1864BE-021C-E246-6D38-2DE1DC6BC617}"/>
              </a:ext>
            </a:extLst>
          </p:cNvPr>
          <p:cNvSpPr/>
          <p:nvPr/>
        </p:nvSpPr>
        <p:spPr>
          <a:xfrm>
            <a:off x="6688183" y="2239391"/>
            <a:ext cx="4214948" cy="451558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nav</a:t>
            </a:r>
            <a:endParaRPr lang="ru-KZ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514BF4-F7BB-E75C-E39A-6DA4A7017B18}"/>
              </a:ext>
            </a:extLst>
          </p:cNvPr>
          <p:cNvSpPr/>
          <p:nvPr/>
        </p:nvSpPr>
        <p:spPr>
          <a:xfrm>
            <a:off x="6094412" y="2760617"/>
            <a:ext cx="3794172" cy="2882537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main</a:t>
            </a:r>
            <a:endParaRPr lang="ru-KZ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B5E7DCB-8477-99A7-C0DA-7F4E2F4A18CB}"/>
              </a:ext>
            </a:extLst>
          </p:cNvPr>
          <p:cNvSpPr/>
          <p:nvPr/>
        </p:nvSpPr>
        <p:spPr>
          <a:xfrm>
            <a:off x="6094412" y="5643154"/>
            <a:ext cx="5303520" cy="571502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footer</a:t>
            </a:r>
            <a:endParaRPr lang="ru-KZ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810166A-A109-C12B-9A55-28AF0980FF43}"/>
              </a:ext>
            </a:extLst>
          </p:cNvPr>
          <p:cNvSpPr/>
          <p:nvPr/>
        </p:nvSpPr>
        <p:spPr>
          <a:xfrm>
            <a:off x="6226629" y="3113261"/>
            <a:ext cx="3544388" cy="244280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article</a:t>
            </a:r>
            <a:endParaRPr lang="ru-KZ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99BAB3B-A6FD-20C5-DF4E-0AC43521B376}"/>
              </a:ext>
            </a:extLst>
          </p:cNvPr>
          <p:cNvSpPr/>
          <p:nvPr/>
        </p:nvSpPr>
        <p:spPr>
          <a:xfrm>
            <a:off x="9901645" y="2778032"/>
            <a:ext cx="1496287" cy="2865121"/>
          </a:xfrm>
          <a:prstGeom prst="rect">
            <a:avLst/>
          </a:prstGeom>
          <a:solidFill>
            <a:srgbClr val="44546A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aside</a:t>
            </a:r>
            <a:endParaRPr lang="ru-KZ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4F006E3-CC68-933D-9B2C-35AF8414474C}"/>
              </a:ext>
            </a:extLst>
          </p:cNvPr>
          <p:cNvSpPr/>
          <p:nvPr/>
        </p:nvSpPr>
        <p:spPr>
          <a:xfrm>
            <a:off x="6357258" y="3826383"/>
            <a:ext cx="3317965" cy="671048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section</a:t>
            </a:r>
            <a:endParaRPr lang="ru-KZ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1D9824F-F4F0-A040-104B-E6C7997C3845}"/>
              </a:ext>
            </a:extLst>
          </p:cNvPr>
          <p:cNvSpPr/>
          <p:nvPr/>
        </p:nvSpPr>
        <p:spPr>
          <a:xfrm>
            <a:off x="6357258" y="4695864"/>
            <a:ext cx="3317965" cy="671048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section</a:t>
            </a:r>
            <a:endParaRPr lang="ru-KZ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672D519-472A-4185-193B-C47AE3259A78}"/>
              </a:ext>
            </a:extLst>
          </p:cNvPr>
          <p:cNvSpPr/>
          <p:nvPr/>
        </p:nvSpPr>
        <p:spPr>
          <a:xfrm>
            <a:off x="7602583" y="5730238"/>
            <a:ext cx="3522616" cy="378881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nav</a:t>
            </a:r>
            <a:endParaRPr lang="ru-KZ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E985FCE-62A7-D677-BF2E-9C9971299A5A}"/>
              </a:ext>
            </a:extLst>
          </p:cNvPr>
          <p:cNvSpPr/>
          <p:nvPr/>
        </p:nvSpPr>
        <p:spPr>
          <a:xfrm>
            <a:off x="10032274" y="3230880"/>
            <a:ext cx="1210491" cy="2205970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nav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61205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722D5-B5F0-9DE8-B7E0-6792F7F0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Текст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85303-20AA-2FC7-EB81-18AB05EA9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1. Заголовки: </a:t>
            </a:r>
            <a:r>
              <a:rPr lang="ru-RU" dirty="0">
                <a:solidFill>
                  <a:schemeClr val="accent4"/>
                </a:solidFill>
              </a:rPr>
              <a:t>&lt;</a:t>
            </a:r>
            <a:r>
              <a:rPr lang="en" dirty="0">
                <a:solidFill>
                  <a:schemeClr val="accent4"/>
                </a:solidFill>
              </a:rPr>
              <a:t>h1...h6&gt;</a:t>
            </a:r>
          </a:p>
          <a:p>
            <a:pPr marL="0" indent="0">
              <a:buNone/>
            </a:pPr>
            <a:r>
              <a:rPr lang="en" dirty="0"/>
              <a:t>2. </a:t>
            </a:r>
            <a:r>
              <a:rPr lang="ru-RU" dirty="0"/>
              <a:t>Форматирование текста: </a:t>
            </a:r>
            <a:r>
              <a:rPr lang="ru-RU" dirty="0">
                <a:solidFill>
                  <a:schemeClr val="accent4"/>
                </a:solidFill>
              </a:rPr>
              <a:t>&lt;</a:t>
            </a:r>
            <a:r>
              <a:rPr lang="en" dirty="0">
                <a:solidFill>
                  <a:schemeClr val="accent4"/>
                </a:solidFill>
              </a:rPr>
              <a:t>b&gt;, &lt;</a:t>
            </a:r>
            <a:r>
              <a:rPr lang="en" dirty="0" err="1">
                <a:solidFill>
                  <a:schemeClr val="accent4"/>
                </a:solidFill>
              </a:rPr>
              <a:t>em</a:t>
            </a:r>
            <a:r>
              <a:rPr lang="en" dirty="0">
                <a:solidFill>
                  <a:schemeClr val="accent4"/>
                </a:solidFill>
              </a:rPr>
              <a:t>&gt;, &lt;</a:t>
            </a:r>
            <a:r>
              <a:rPr lang="en" dirty="0" err="1">
                <a:solidFill>
                  <a:schemeClr val="accent4"/>
                </a:solidFill>
              </a:rPr>
              <a:t>i</a:t>
            </a:r>
            <a:r>
              <a:rPr lang="en" dirty="0">
                <a:solidFill>
                  <a:schemeClr val="accent4"/>
                </a:solidFill>
              </a:rPr>
              <a:t>&gt;, &lt;small&gt;, &lt;strong&gt;, &lt;sub&gt;, &lt;sup&gt;, &lt;ins&gt;, &lt;del&gt;, &lt;mark&gt;</a:t>
            </a:r>
          </a:p>
          <a:p>
            <a:pPr marL="0" indent="0">
              <a:buNone/>
            </a:pPr>
            <a:r>
              <a:rPr lang="en" dirty="0"/>
              <a:t>3. </a:t>
            </a:r>
            <a:r>
              <a:rPr lang="ru-RU" dirty="0"/>
              <a:t>Ввод «компьютерного» текста: </a:t>
            </a:r>
            <a:r>
              <a:rPr lang="ru-RU" dirty="0">
                <a:solidFill>
                  <a:schemeClr val="accent4"/>
                </a:solidFill>
              </a:rPr>
              <a:t>&lt;</a:t>
            </a:r>
            <a:r>
              <a:rPr lang="en" dirty="0">
                <a:solidFill>
                  <a:schemeClr val="accent4"/>
                </a:solidFill>
              </a:rPr>
              <a:t>code&gt;, &lt;</a:t>
            </a:r>
            <a:r>
              <a:rPr lang="en" dirty="0" err="1">
                <a:solidFill>
                  <a:schemeClr val="accent4"/>
                </a:solidFill>
              </a:rPr>
              <a:t>kbd</a:t>
            </a:r>
            <a:r>
              <a:rPr lang="en" dirty="0">
                <a:solidFill>
                  <a:schemeClr val="accent4"/>
                </a:solidFill>
              </a:rPr>
              <a:t>&gt;, &lt;</a:t>
            </a:r>
            <a:r>
              <a:rPr lang="en" dirty="0" err="1">
                <a:solidFill>
                  <a:schemeClr val="accent4"/>
                </a:solidFill>
              </a:rPr>
              <a:t>samp</a:t>
            </a:r>
            <a:r>
              <a:rPr lang="en" dirty="0">
                <a:solidFill>
                  <a:schemeClr val="accent4"/>
                </a:solidFill>
              </a:rPr>
              <a:t>&gt;, &lt;var&gt;, &lt;pre&gt;</a:t>
            </a:r>
          </a:p>
          <a:p>
            <a:pPr marL="0" indent="0">
              <a:buNone/>
            </a:pPr>
            <a:r>
              <a:rPr lang="en" dirty="0"/>
              <a:t>4. </a:t>
            </a:r>
            <a:r>
              <a:rPr lang="ru-RU" dirty="0"/>
              <a:t>Оформление цитат и определений: </a:t>
            </a:r>
            <a:r>
              <a:rPr lang="ru-RU" dirty="0">
                <a:solidFill>
                  <a:schemeClr val="accent4"/>
                </a:solidFill>
              </a:rPr>
              <a:t>&lt;</a:t>
            </a:r>
            <a:r>
              <a:rPr lang="en" dirty="0" err="1">
                <a:solidFill>
                  <a:schemeClr val="accent4"/>
                </a:solidFill>
              </a:rPr>
              <a:t>abbr</a:t>
            </a:r>
            <a:r>
              <a:rPr lang="en" dirty="0">
                <a:solidFill>
                  <a:schemeClr val="accent4"/>
                </a:solidFill>
              </a:rPr>
              <a:t>&gt;, &lt;</a:t>
            </a:r>
            <a:r>
              <a:rPr lang="en" dirty="0" err="1">
                <a:solidFill>
                  <a:schemeClr val="accent4"/>
                </a:solidFill>
              </a:rPr>
              <a:t>bdo</a:t>
            </a:r>
            <a:r>
              <a:rPr lang="en" dirty="0">
                <a:solidFill>
                  <a:schemeClr val="accent4"/>
                </a:solidFill>
              </a:rPr>
              <a:t>&gt;, &lt;blockquote&gt;, &lt;q&gt;, &lt;cite&gt;, &lt;</a:t>
            </a:r>
            <a:r>
              <a:rPr lang="en" dirty="0" err="1">
                <a:solidFill>
                  <a:schemeClr val="accent4"/>
                </a:solidFill>
              </a:rPr>
              <a:t>dfn</a:t>
            </a:r>
            <a:r>
              <a:rPr lang="en" dirty="0">
                <a:solidFill>
                  <a:schemeClr val="accent4"/>
                </a:solidFill>
              </a:rPr>
              <a:t>&gt;</a:t>
            </a:r>
          </a:p>
          <a:p>
            <a:pPr marL="0" indent="0">
              <a:buNone/>
            </a:pPr>
            <a:r>
              <a:rPr lang="en" dirty="0"/>
              <a:t>5. </a:t>
            </a:r>
            <a:r>
              <a:rPr lang="ru-RU" dirty="0"/>
              <a:t>Абзацы, средства переноса текста: </a:t>
            </a:r>
            <a:r>
              <a:rPr lang="ru-RU" dirty="0">
                <a:solidFill>
                  <a:schemeClr val="accent4"/>
                </a:solidFill>
              </a:rPr>
              <a:t>&lt;</a:t>
            </a:r>
            <a:r>
              <a:rPr lang="en" dirty="0">
                <a:solidFill>
                  <a:schemeClr val="accent4"/>
                </a:solidFill>
              </a:rPr>
              <a:t>p&gt;, &lt;</a:t>
            </a:r>
            <a:r>
              <a:rPr lang="en" dirty="0" err="1">
                <a:solidFill>
                  <a:schemeClr val="accent4"/>
                </a:solidFill>
              </a:rPr>
              <a:t>br</a:t>
            </a:r>
            <a:r>
              <a:rPr lang="en" dirty="0">
                <a:solidFill>
                  <a:schemeClr val="accent4"/>
                </a:solidFill>
              </a:rPr>
              <a:t>&gt;, &lt;</a:t>
            </a:r>
            <a:r>
              <a:rPr lang="en" dirty="0" err="1">
                <a:solidFill>
                  <a:schemeClr val="accent4"/>
                </a:solidFill>
              </a:rPr>
              <a:t>hr</a:t>
            </a:r>
            <a:r>
              <a:rPr lang="en" dirty="0">
                <a:solidFill>
                  <a:schemeClr val="accent4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456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6EA9F-17F8-4A28-4068-66F3DA8C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списки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63EAF-AC0B-B03D-8B43-581C2DCC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Маркированный</a:t>
            </a:r>
            <a:r>
              <a:rPr lang="en-US" dirty="0"/>
              <a:t> (Unordered List)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89918F9-07B4-BC2F-CEBF-5A7D196C973B}"/>
              </a:ext>
            </a:extLst>
          </p:cNvPr>
          <p:cNvSpPr txBox="1">
            <a:spLocks/>
          </p:cNvSpPr>
          <p:nvPr/>
        </p:nvSpPr>
        <p:spPr>
          <a:xfrm>
            <a:off x="6094412" y="2249487"/>
            <a:ext cx="49545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Нумерованный список</a:t>
            </a:r>
            <a:r>
              <a:rPr lang="en-US" dirty="0"/>
              <a:t> (Ordered List)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128F6D6-D951-2365-4978-B7DD447C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95" y="2920275"/>
            <a:ext cx="2336619" cy="346653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168C1BA-2D47-EF79-A92F-839E4BD4A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953" y="2920275"/>
            <a:ext cx="2336619" cy="34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4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6EA9F-17F8-4A28-4068-66F3DA8C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списки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63EAF-AC0B-B03D-8B43-581C2DCC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909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Список определений</a:t>
            </a:r>
            <a:endParaRPr lang="en-US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89918F9-07B4-BC2F-CEBF-5A7D196C973B}"/>
              </a:ext>
            </a:extLst>
          </p:cNvPr>
          <p:cNvSpPr txBox="1">
            <a:spLocks/>
          </p:cNvSpPr>
          <p:nvPr/>
        </p:nvSpPr>
        <p:spPr>
          <a:xfrm>
            <a:off x="1139824" y="4506685"/>
            <a:ext cx="3484427" cy="909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Вложенный список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56FFBF2-75B5-ACC2-4B8D-5E8B7ABA7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7" b="46861"/>
          <a:stretch/>
        </p:blipFill>
        <p:spPr>
          <a:xfrm>
            <a:off x="5086432" y="1680755"/>
            <a:ext cx="2709887" cy="208134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2C4CE9F-B46A-E93C-6473-FBDED9DF1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40"/>
          <a:stretch/>
        </p:blipFill>
        <p:spPr>
          <a:xfrm>
            <a:off x="7796319" y="1680755"/>
            <a:ext cx="2941965" cy="2081348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BFF2F34-9654-DCAD-358C-2565B30F0E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572"/>
          <a:stretch/>
        </p:blipFill>
        <p:spPr>
          <a:xfrm>
            <a:off x="5033844" y="3919066"/>
            <a:ext cx="2438750" cy="2742997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AFA4E7A-D94B-ED70-D3AD-3555F48C9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75"/>
          <a:stretch/>
        </p:blipFill>
        <p:spPr>
          <a:xfrm>
            <a:off x="7472594" y="3914502"/>
            <a:ext cx="3332540" cy="27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30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39F47-6968-94B1-DC94-08C14D75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D3C676-C691-08C3-3168-5392E1438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061892" cy="354171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accent4"/>
                </a:solidFill>
              </a:rPr>
              <a:t>&lt;</a:t>
            </a:r>
            <a:r>
              <a:rPr lang="en" sz="2800" dirty="0">
                <a:solidFill>
                  <a:schemeClr val="accent4"/>
                </a:solidFill>
              </a:rPr>
              <a:t>table&gt;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accent4"/>
                </a:solidFill>
              </a:rPr>
              <a:t>&lt;</a:t>
            </a:r>
            <a:r>
              <a:rPr lang="en" sz="2800" dirty="0">
                <a:solidFill>
                  <a:schemeClr val="accent4"/>
                </a:solidFill>
              </a:rPr>
              <a:t>tr&gt;, </a:t>
            </a:r>
            <a:r>
              <a:rPr lang="ru-RU" sz="2800" dirty="0">
                <a:solidFill>
                  <a:schemeClr val="accent4"/>
                </a:solidFill>
              </a:rPr>
              <a:t>&lt;</a:t>
            </a:r>
            <a:r>
              <a:rPr lang="en" sz="2800" dirty="0">
                <a:solidFill>
                  <a:schemeClr val="accent4"/>
                </a:solidFill>
              </a:rPr>
              <a:t>td&gt;, </a:t>
            </a:r>
            <a:r>
              <a:rPr lang="ru-RU" sz="2800" dirty="0">
                <a:solidFill>
                  <a:schemeClr val="accent4"/>
                </a:solidFill>
              </a:rPr>
              <a:t>&lt;</a:t>
            </a:r>
            <a:r>
              <a:rPr lang="en" sz="2800" dirty="0" err="1">
                <a:solidFill>
                  <a:schemeClr val="accent4"/>
                </a:solidFill>
              </a:rPr>
              <a:t>th</a:t>
            </a:r>
            <a:r>
              <a:rPr lang="en" sz="2800" dirty="0">
                <a:solidFill>
                  <a:schemeClr val="accent4"/>
                </a:solidFill>
              </a:rPr>
              <a:t>&gt;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accent4"/>
                </a:solidFill>
              </a:rPr>
              <a:t>&lt;</a:t>
            </a:r>
            <a:r>
              <a:rPr lang="en" sz="2800" dirty="0" err="1">
                <a:solidFill>
                  <a:schemeClr val="accent4"/>
                </a:solidFill>
              </a:rPr>
              <a:t>tbody</a:t>
            </a:r>
            <a:r>
              <a:rPr lang="en" sz="2800" dirty="0">
                <a:solidFill>
                  <a:schemeClr val="accent4"/>
                </a:solidFill>
              </a:rPr>
              <a:t>&gt;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accent4"/>
                </a:solidFill>
              </a:rPr>
              <a:t>&lt;</a:t>
            </a:r>
            <a:r>
              <a:rPr lang="en" sz="2800" dirty="0" err="1">
                <a:solidFill>
                  <a:schemeClr val="accent4"/>
                </a:solidFill>
              </a:rPr>
              <a:t>thead</a:t>
            </a:r>
            <a:r>
              <a:rPr lang="en" sz="2800" dirty="0">
                <a:solidFill>
                  <a:schemeClr val="accent4"/>
                </a:solidFill>
              </a:rPr>
              <a:t>&gt;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accent4"/>
                </a:solidFill>
              </a:rPr>
              <a:t>&lt;</a:t>
            </a:r>
            <a:r>
              <a:rPr lang="en" sz="2800" dirty="0" err="1">
                <a:solidFill>
                  <a:schemeClr val="accent4"/>
                </a:solidFill>
              </a:rPr>
              <a:t>tfoot</a:t>
            </a:r>
            <a:r>
              <a:rPr lang="en" sz="2800" dirty="0">
                <a:solidFill>
                  <a:schemeClr val="accent4"/>
                </a:solidFill>
              </a:rPr>
              <a:t>&gt;</a:t>
            </a:r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7A571DA-B91F-9DBB-3468-41BC1B1F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873" y="609809"/>
            <a:ext cx="6061891" cy="3570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358A67-BDCF-DEE9-4D33-5834B978AE44}"/>
              </a:ext>
            </a:extLst>
          </p:cNvPr>
          <p:cNvSpPr txBox="1"/>
          <p:nvPr/>
        </p:nvSpPr>
        <p:spPr>
          <a:xfrm>
            <a:off x="5320209" y="4160748"/>
            <a:ext cx="58354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" sz="28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accent4"/>
                </a:solidFill>
              </a:rPr>
              <a:t>&lt;</a:t>
            </a:r>
            <a:r>
              <a:rPr lang="en" sz="2800" dirty="0">
                <a:solidFill>
                  <a:schemeClr val="accent4"/>
                </a:solidFill>
              </a:rPr>
              <a:t>caption&gt;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accent4"/>
                </a:solidFill>
              </a:rPr>
              <a:t>&lt;</a:t>
            </a:r>
            <a:r>
              <a:rPr lang="en" sz="2800" dirty="0" err="1">
                <a:solidFill>
                  <a:schemeClr val="accent4"/>
                </a:solidFill>
              </a:rPr>
              <a:t>colgroup</a:t>
            </a:r>
            <a:r>
              <a:rPr lang="en" sz="2800" dirty="0">
                <a:solidFill>
                  <a:schemeClr val="accent4"/>
                </a:solidFill>
              </a:rPr>
              <a:t>&gt;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accent4"/>
                </a:solidFill>
              </a:rPr>
              <a:t>&lt;</a:t>
            </a:r>
            <a:r>
              <a:rPr lang="en" sz="2800" dirty="0">
                <a:solidFill>
                  <a:schemeClr val="accent4"/>
                </a:solidFill>
              </a:rPr>
              <a:t>col&gt;</a:t>
            </a:r>
          </a:p>
        </p:txBody>
      </p:sp>
    </p:spTree>
    <p:extLst>
      <p:ext uri="{BB962C8B-B14F-4D97-AF65-F5344CB8AC3E}">
        <p14:creationId xmlns:p14="http://schemas.microsoft.com/office/powerpoint/2010/main" val="279598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3545A2-118A-97FC-140A-468D85BF629C}"/>
              </a:ext>
            </a:extLst>
          </p:cNvPr>
          <p:cNvSpPr/>
          <p:nvPr/>
        </p:nvSpPr>
        <p:spPr>
          <a:xfrm>
            <a:off x="1141412" y="2204606"/>
            <a:ext cx="8307388" cy="3631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" sz="2200" dirty="0">
                <a:solidFill>
                  <a:schemeClr val="accent1"/>
                </a:solidFill>
              </a:rPr>
              <a:t>&lt;</a:t>
            </a:r>
            <a:r>
              <a:rPr lang="en" sz="2200" dirty="0" err="1">
                <a:solidFill>
                  <a:schemeClr val="accent1"/>
                </a:solidFill>
              </a:rPr>
              <a:t>img</a:t>
            </a:r>
            <a:r>
              <a:rPr lang="en" sz="2200" dirty="0">
                <a:solidFill>
                  <a:schemeClr val="accent1"/>
                </a:solidFill>
              </a:rPr>
              <a:t> </a:t>
            </a:r>
            <a:endParaRPr lang="ru-RU" sz="2200" dirty="0">
              <a:solidFill>
                <a:schemeClr val="accent1"/>
              </a:solidFill>
            </a:endParaRPr>
          </a:p>
          <a:p>
            <a:pPr lvl="1"/>
            <a:r>
              <a:rPr lang="ru-RU" sz="2200" dirty="0"/>
              <a:t>     </a:t>
            </a:r>
            <a:r>
              <a:rPr lang="en" sz="2200" dirty="0" err="1">
                <a:solidFill>
                  <a:schemeClr val="accent6"/>
                </a:solidFill>
              </a:rPr>
              <a:t>src</a:t>
            </a:r>
            <a:r>
              <a:rPr lang="en" sz="2200" dirty="0"/>
              <a:t>="</a:t>
            </a:r>
            <a:r>
              <a:rPr lang="en" sz="2200" dirty="0" err="1"/>
              <a:t>dinosaur.jpg</a:t>
            </a:r>
            <a:r>
              <a:rPr lang="en" sz="2200" dirty="0"/>
              <a:t>"</a:t>
            </a:r>
          </a:p>
          <a:p>
            <a:pPr lvl="1"/>
            <a:r>
              <a:rPr lang="en" sz="2200" dirty="0"/>
              <a:t>     </a:t>
            </a:r>
            <a:r>
              <a:rPr lang="en" sz="2200" dirty="0">
                <a:solidFill>
                  <a:schemeClr val="accent6"/>
                </a:solidFill>
              </a:rPr>
              <a:t>alt</a:t>
            </a:r>
            <a:r>
              <a:rPr lang="en" sz="2200" dirty="0"/>
              <a:t>="The head and torso of a dinosaur skeleton;</a:t>
            </a:r>
          </a:p>
          <a:p>
            <a:pPr lvl="1"/>
            <a:r>
              <a:rPr lang="en" sz="2200" dirty="0"/>
              <a:t>          it has a large head with long sharp teeth"</a:t>
            </a:r>
          </a:p>
          <a:p>
            <a:pPr lvl="1"/>
            <a:r>
              <a:rPr lang="en" sz="2200" dirty="0"/>
              <a:t>     </a:t>
            </a:r>
            <a:r>
              <a:rPr lang="en" sz="2200" dirty="0">
                <a:solidFill>
                  <a:schemeClr val="accent6"/>
                </a:solidFill>
              </a:rPr>
              <a:t>width</a:t>
            </a:r>
            <a:r>
              <a:rPr lang="en" sz="2200" dirty="0"/>
              <a:t>="400"</a:t>
            </a:r>
          </a:p>
          <a:p>
            <a:pPr lvl="1"/>
            <a:r>
              <a:rPr lang="en" sz="2200" dirty="0"/>
              <a:t>     </a:t>
            </a:r>
            <a:r>
              <a:rPr lang="en" sz="2200" dirty="0">
                <a:solidFill>
                  <a:schemeClr val="accent6"/>
                </a:solidFill>
              </a:rPr>
              <a:t>height</a:t>
            </a:r>
            <a:r>
              <a:rPr lang="en" sz="2200" dirty="0"/>
              <a:t>="341"</a:t>
            </a:r>
          </a:p>
          <a:p>
            <a:pPr lvl="1"/>
            <a:r>
              <a:rPr lang="en" sz="2200" dirty="0"/>
              <a:t>     </a:t>
            </a:r>
            <a:r>
              <a:rPr lang="en" sz="2200" dirty="0">
                <a:solidFill>
                  <a:schemeClr val="accent6"/>
                </a:solidFill>
              </a:rPr>
              <a:t>title</a:t>
            </a:r>
            <a:r>
              <a:rPr lang="en" sz="2200" dirty="0"/>
              <a:t>="A T-Rex on display in the Manchester University Museum"&gt;</a:t>
            </a:r>
            <a:endParaRPr lang="ru-RU" sz="2200" dirty="0"/>
          </a:p>
          <a:p>
            <a:pPr lvl="1"/>
            <a:r>
              <a:rPr lang="en" sz="2200" dirty="0">
                <a:solidFill>
                  <a:schemeClr val="accent1"/>
                </a:solidFill>
              </a:rPr>
              <a:t>&gt;</a:t>
            </a:r>
            <a:endParaRPr lang="ru-KZ" sz="2200" dirty="0">
              <a:solidFill>
                <a:schemeClr val="accent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313AD-D31E-6BC3-CD76-61583B4A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01466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139A9-48EE-D9C9-9BB8-1BAF4D45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A39C3-91A0-1304-55A8-9000B066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ссылки на внешние ресурсы</a:t>
            </a:r>
            <a:r>
              <a:rPr lang="en-US" dirty="0"/>
              <a:t>  - </a:t>
            </a:r>
            <a:r>
              <a:rPr lang="en" dirty="0">
                <a:solidFill>
                  <a:schemeClr val="accent4"/>
                </a:solidFill>
              </a:rPr>
              <a:t>&lt;link&gt;</a:t>
            </a:r>
          </a:p>
          <a:p>
            <a:pPr marL="0" indent="0">
              <a:buNone/>
            </a:pPr>
            <a:endParaRPr lang="en" dirty="0"/>
          </a:p>
          <a:p>
            <a:endParaRPr lang="ru-RU" dirty="0"/>
          </a:p>
          <a:p>
            <a:r>
              <a:rPr lang="ru-RU" dirty="0"/>
              <a:t>гиперссылки</a:t>
            </a:r>
            <a:r>
              <a:rPr lang="en-US" dirty="0"/>
              <a:t> - </a:t>
            </a:r>
            <a:r>
              <a:rPr lang="en-US" dirty="0">
                <a:solidFill>
                  <a:schemeClr val="accent4"/>
                </a:solidFill>
              </a:rPr>
              <a:t>&lt;a&gt;</a:t>
            </a:r>
            <a:r>
              <a:rPr lang="ru-RU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1ED0F00-9C1C-B239-2397-93F66333BDE7}"/>
              </a:ext>
            </a:extLst>
          </p:cNvPr>
          <p:cNvSpPr/>
          <p:nvPr/>
        </p:nvSpPr>
        <p:spPr>
          <a:xfrm>
            <a:off x="1141412" y="2926080"/>
            <a:ext cx="7445238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/>
              <a:t>  </a:t>
            </a:r>
            <a:r>
              <a:rPr lang="en" sz="2200" dirty="0">
                <a:solidFill>
                  <a:schemeClr val="accent1"/>
                </a:solidFill>
              </a:rPr>
              <a:t>&lt;link </a:t>
            </a:r>
            <a:r>
              <a:rPr lang="en" sz="2200" dirty="0" err="1">
                <a:solidFill>
                  <a:schemeClr val="accent6"/>
                </a:solidFill>
              </a:rPr>
              <a:t>rel</a:t>
            </a:r>
            <a:r>
              <a:rPr lang="en" sz="2200" dirty="0"/>
              <a:t>="stylesheet" </a:t>
            </a:r>
            <a:r>
              <a:rPr lang="en" sz="2200" dirty="0" err="1">
                <a:solidFill>
                  <a:schemeClr val="accent6"/>
                </a:solidFill>
              </a:rPr>
              <a:t>href</a:t>
            </a:r>
            <a:r>
              <a:rPr lang="en" sz="2200" dirty="0"/>
              <a:t>="</a:t>
            </a:r>
            <a:r>
              <a:rPr lang="en" sz="2200" dirty="0" err="1"/>
              <a:t>styles.css</a:t>
            </a:r>
            <a:r>
              <a:rPr lang="en" sz="2200" dirty="0"/>
              <a:t>"</a:t>
            </a:r>
            <a:r>
              <a:rPr lang="en" sz="2200" dirty="0">
                <a:solidFill>
                  <a:schemeClr val="accent1"/>
                </a:solidFill>
              </a:rPr>
              <a:t>&gt;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F784AE-CF47-EC4D-2AEC-B233A02195E8}"/>
              </a:ext>
            </a:extLst>
          </p:cNvPr>
          <p:cNvSpPr/>
          <p:nvPr/>
        </p:nvSpPr>
        <p:spPr>
          <a:xfrm>
            <a:off x="1141412" y="4654732"/>
            <a:ext cx="7445238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/>
              <a:t>  </a:t>
            </a:r>
            <a:r>
              <a:rPr lang="en" sz="2200" dirty="0">
                <a:solidFill>
                  <a:schemeClr val="accent1"/>
                </a:solidFill>
              </a:rPr>
              <a:t>&lt;</a:t>
            </a:r>
            <a:r>
              <a:rPr lang="en-US" sz="2200" dirty="0">
                <a:solidFill>
                  <a:schemeClr val="accent1"/>
                </a:solidFill>
              </a:rPr>
              <a:t>a</a:t>
            </a:r>
            <a:r>
              <a:rPr lang="en" sz="2200" dirty="0">
                <a:solidFill>
                  <a:schemeClr val="accent1"/>
                </a:solidFill>
              </a:rPr>
              <a:t> </a:t>
            </a:r>
            <a:r>
              <a:rPr lang="en" sz="2200" dirty="0" err="1">
                <a:solidFill>
                  <a:schemeClr val="accent6"/>
                </a:solidFill>
              </a:rPr>
              <a:t>href</a:t>
            </a:r>
            <a:r>
              <a:rPr lang="en" sz="2200" dirty="0"/>
              <a:t>="</a:t>
            </a:r>
            <a:r>
              <a:rPr lang="en" sz="2400" dirty="0"/>
              <a:t> http://site.</a:t>
            </a:r>
            <a:r>
              <a:rPr lang="en-US" sz="2400" dirty="0" err="1"/>
              <a:t>kz</a:t>
            </a:r>
            <a:r>
              <a:rPr lang="en-US" sz="2400" dirty="0"/>
              <a:t> </a:t>
            </a:r>
            <a:r>
              <a:rPr lang="en" sz="2200" dirty="0"/>
              <a:t>"</a:t>
            </a:r>
            <a:r>
              <a:rPr lang="en" sz="2200" dirty="0">
                <a:solidFill>
                  <a:schemeClr val="accent1"/>
                </a:solidFill>
              </a:rPr>
              <a:t>&gt;</a:t>
            </a:r>
            <a:r>
              <a:rPr lang="ru-RU" sz="2400" dirty="0"/>
              <a:t>указатель ссылки</a:t>
            </a:r>
            <a:r>
              <a:rPr lang="en" sz="2200" dirty="0">
                <a:solidFill>
                  <a:schemeClr val="accent1"/>
                </a:solidFill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785821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139A9-48EE-D9C9-9BB8-1BAF4D45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A39C3-91A0-1304-55A8-9000B066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4"/>
                </a:solidFill>
              </a:rPr>
              <a:t>Абсолютный путь</a:t>
            </a:r>
          </a:p>
          <a:p>
            <a:pPr marL="0" indent="0">
              <a:buNone/>
            </a:pPr>
            <a:r>
              <a:rPr lang="en" dirty="0"/>
              <a:t>http://site.ru/pages/tips/tips1.html </a:t>
            </a:r>
            <a:endParaRPr lang="ru-RU" dirty="0"/>
          </a:p>
          <a:p>
            <a:pPr marL="0" indent="0">
              <a:buNone/>
            </a:pPr>
            <a:r>
              <a:rPr lang="en" dirty="0"/>
              <a:t>//site.ru/pages/tips/tips1.html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4"/>
                </a:solidFill>
              </a:rPr>
              <a:t>Относительный путь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styles.css</a:t>
            </a: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chemeClr val="accent4"/>
                </a:solidFill>
              </a:rPr>
              <a:t>Якоря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" dirty="0"/>
              <a:t>&lt;a </a:t>
            </a:r>
            <a:r>
              <a:rPr lang="en" dirty="0" err="1"/>
              <a:t>href</a:t>
            </a:r>
            <a:r>
              <a:rPr lang="en" dirty="0"/>
              <a:t>="#p1"&gt;</a:t>
            </a:r>
            <a:r>
              <a:rPr lang="ru-RU" dirty="0"/>
              <a:t>Лето&lt;/</a:t>
            </a:r>
            <a:r>
              <a:rPr lang="en" dirty="0"/>
              <a:t>a&gt;</a:t>
            </a:r>
            <a:endParaRPr lang="en-US" dirty="0"/>
          </a:p>
          <a:p>
            <a:pPr marL="0" indent="0">
              <a:buNone/>
            </a:pPr>
            <a:r>
              <a:rPr lang="en" dirty="0"/>
              <a:t>&lt;p id="p1"&gt;...&lt;/p&gt;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>
                <a:solidFill>
                  <a:schemeClr val="accent4"/>
                </a:solidFill>
              </a:rPr>
              <a:t>Телефон, </a:t>
            </a:r>
            <a:r>
              <a:rPr lang="en-US" dirty="0">
                <a:solidFill>
                  <a:schemeClr val="accent4"/>
                </a:solidFill>
              </a:rPr>
              <a:t>e-mail</a:t>
            </a:r>
          </a:p>
          <a:p>
            <a:pPr marL="0" indent="0">
              <a:buNone/>
            </a:pPr>
            <a:r>
              <a:rPr lang="en" dirty="0"/>
              <a:t>&lt;a </a:t>
            </a:r>
            <a:r>
              <a:rPr lang="en" dirty="0" err="1"/>
              <a:t>href</a:t>
            </a:r>
            <a:r>
              <a:rPr lang="en" dirty="0"/>
              <a:t>="</a:t>
            </a:r>
            <a:r>
              <a:rPr lang="en" dirty="0" err="1"/>
              <a:t>tel</a:t>
            </a:r>
            <a:r>
              <a:rPr lang="en" dirty="0"/>
              <a:t>:+74951234567"&gt;+7 (495) 123-45-67&lt;/a&gt; </a:t>
            </a:r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en" dirty="0"/>
              <a:t>a </a:t>
            </a:r>
            <a:r>
              <a:rPr lang="en" dirty="0" err="1"/>
              <a:t>href</a:t>
            </a:r>
            <a:r>
              <a:rPr lang="en" dirty="0"/>
              <a:t>="</a:t>
            </a:r>
            <a:r>
              <a:rPr lang="en" dirty="0" err="1"/>
              <a:t>mailto:example@mail.ru</a:t>
            </a:r>
            <a:r>
              <a:rPr lang="en" dirty="0"/>
              <a:t>"&gt; </a:t>
            </a:r>
            <a:r>
              <a:rPr lang="en" dirty="0" err="1"/>
              <a:t>example@mail.ru</a:t>
            </a:r>
            <a:r>
              <a:rPr lang="en" dirty="0"/>
              <a:t>&lt;/a&gt;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en" dirty="0"/>
              <a:t>a </a:t>
            </a:r>
            <a:r>
              <a:rPr lang="en" dirty="0" err="1"/>
              <a:t>href</a:t>
            </a:r>
            <a:r>
              <a:rPr lang="en" dirty="0"/>
              <a:t>="skype:</a:t>
            </a:r>
            <a:r>
              <a:rPr lang="ru-RU" dirty="0"/>
              <a:t>имя-пользователя?</a:t>
            </a:r>
            <a:r>
              <a:rPr lang="en" dirty="0"/>
              <a:t>call"&gt; Skype&lt;/a&gt;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25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DD3DB-41FA-97CF-0EB9-62586D5E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604236-2B68-DA89-99BA-1B5CDB46D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18604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4"/>
                </a:solidFill>
              </a:rPr>
              <a:t>Основные атрибуты</a:t>
            </a:r>
            <a:endParaRPr lang="en" dirty="0">
              <a:solidFill>
                <a:schemeClr val="accent4"/>
              </a:solidFill>
            </a:endParaRPr>
          </a:p>
          <a:p>
            <a:endParaRPr lang="en" dirty="0"/>
          </a:p>
          <a:p>
            <a:r>
              <a:rPr lang="en" dirty="0"/>
              <a:t>download</a:t>
            </a:r>
          </a:p>
          <a:p>
            <a:r>
              <a:rPr lang="en" dirty="0" err="1"/>
              <a:t>href</a:t>
            </a:r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r>
              <a:rPr lang="en" dirty="0"/>
              <a:t>target </a:t>
            </a:r>
          </a:p>
          <a:p>
            <a:r>
              <a:rPr lang="en" dirty="0" err="1"/>
              <a:t>rel</a:t>
            </a:r>
            <a:endParaRPr lang="en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82234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DD3DB-41FA-97CF-0EB9-62586D5E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KZ" dirty="0"/>
              <a:t>абота с формами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604236-2B68-DA89-99BA-1B5CDB46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b="1" dirty="0">
                <a:solidFill>
                  <a:schemeClr val="accent4"/>
                </a:solidFill>
              </a:rPr>
              <a:t>&lt;</a:t>
            </a:r>
            <a:r>
              <a:rPr lang="en" dirty="0">
                <a:solidFill>
                  <a:schemeClr val="accent4"/>
                </a:solidFill>
              </a:rPr>
              <a:t>form</a:t>
            </a:r>
            <a:r>
              <a:rPr lang="en" b="1" dirty="0">
                <a:solidFill>
                  <a:schemeClr val="accent4"/>
                </a:solidFill>
              </a:rPr>
              <a:t>&gt;</a:t>
            </a:r>
            <a:endParaRPr lang="ru-RU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ru-RU" dirty="0"/>
              <a:t>раздел документа, содержащий интерактивные элементы управления, которые позволяют пользователю отправлять информацию на веб-сервер.</a:t>
            </a:r>
          </a:p>
          <a:p>
            <a:pPr marL="0" indent="0">
              <a:buNone/>
            </a:pPr>
            <a:r>
              <a:rPr lang="en" dirty="0">
                <a:solidFill>
                  <a:schemeClr val="accent4"/>
                </a:solidFill>
              </a:rPr>
              <a:t>&lt;</a:t>
            </a:r>
            <a:r>
              <a:rPr lang="en" dirty="0" err="1">
                <a:solidFill>
                  <a:schemeClr val="accent4"/>
                </a:solidFill>
              </a:rPr>
              <a:t>fieldset</a:t>
            </a:r>
            <a:r>
              <a:rPr lang="en" dirty="0">
                <a:solidFill>
                  <a:schemeClr val="accent4"/>
                </a:solidFill>
              </a:rPr>
              <a:t>&gt;</a:t>
            </a:r>
            <a:endParaRPr lang="ru-RU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ru-RU" dirty="0"/>
              <a:t>предназначен для группировки элементов, связанных друг с другом, разделяя таким образом форму на логические фрагменты.</a:t>
            </a:r>
          </a:p>
          <a:p>
            <a:pPr marL="0" indent="0">
              <a:buNone/>
            </a:pPr>
            <a:r>
              <a:rPr lang="en" dirty="0">
                <a:solidFill>
                  <a:schemeClr val="accent4"/>
                </a:solidFill>
              </a:rPr>
              <a:t>&lt;label&gt;</a:t>
            </a:r>
            <a:endParaRPr lang="ru-RU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ru-RU" dirty="0"/>
              <a:t>надпись к элементу управления формы</a:t>
            </a:r>
          </a:p>
          <a:p>
            <a:pPr marL="0" indent="0">
              <a:buNone/>
            </a:pPr>
            <a:endParaRPr lang="en" b="1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34124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9D58B-6E8E-3A3C-AE51-01AD8A11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</a:t>
            </a:r>
            <a:r>
              <a:rPr lang="en" dirty="0"/>
              <a:t>HTML </a:t>
            </a:r>
            <a:r>
              <a:rPr lang="ru-RU" dirty="0"/>
              <a:t>элемента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2F388-DC18-A469-294E-BB641002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Открывающий тег </a:t>
            </a:r>
          </a:p>
          <a:p>
            <a:r>
              <a:rPr lang="ru-RU" b="1" dirty="0"/>
              <a:t>Закрывающий тег </a:t>
            </a:r>
          </a:p>
          <a:p>
            <a:r>
              <a:rPr lang="ru-RU" b="1" dirty="0"/>
              <a:t>Контент</a:t>
            </a:r>
          </a:p>
          <a:p>
            <a:r>
              <a:rPr lang="ru-RU" b="1" dirty="0"/>
              <a:t>Атрибуты</a:t>
            </a:r>
            <a:endParaRPr lang="ru-K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A9B6A8-4664-B34A-C4A3-5A8C8D080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30" y="2249487"/>
            <a:ext cx="5365242" cy="1661916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5762D59-62C3-27F5-1B13-81C86A1B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872" y="4800601"/>
            <a:ext cx="8166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96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DD3DB-41FA-97CF-0EB9-62586D5E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KZ" dirty="0"/>
              <a:t>абота с формами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604236-2B68-DA89-99BA-1B5CDB46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accent4"/>
                </a:solidFill>
              </a:rPr>
              <a:t>&lt;input&gt;</a:t>
            </a:r>
          </a:p>
          <a:p>
            <a:pPr marL="0" indent="0">
              <a:buNone/>
            </a:pPr>
            <a:r>
              <a:rPr lang="ru-RU" dirty="0"/>
              <a:t>Универсальный элемент формы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4"/>
                </a:solidFill>
              </a:rPr>
              <a:t>Атрибуты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en" dirty="0" err="1">
                <a:solidFill>
                  <a:schemeClr val="accent6"/>
                </a:solidFill>
              </a:rPr>
              <a:t>ame</a:t>
            </a:r>
            <a:r>
              <a:rPr lang="en-US" dirty="0">
                <a:solidFill>
                  <a:schemeClr val="accent6"/>
                </a:solidFill>
              </a:rPr>
              <a:t>, placeholder, </a:t>
            </a:r>
            <a:r>
              <a:rPr lang="en" dirty="0">
                <a:solidFill>
                  <a:schemeClr val="accent6"/>
                </a:solidFill>
              </a:rPr>
              <a:t>required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maxlength</a:t>
            </a:r>
            <a:r>
              <a:rPr lang="en-US" dirty="0">
                <a:solidFill>
                  <a:schemeClr val="accent6"/>
                </a:solidFill>
              </a:rPr>
              <a:t>, type, </a:t>
            </a:r>
            <a:r>
              <a:rPr lang="en" dirty="0">
                <a:solidFill>
                  <a:schemeClr val="accent6"/>
                </a:solidFill>
              </a:rPr>
              <a:t>value</a:t>
            </a:r>
          </a:p>
          <a:p>
            <a:pPr marL="0" indent="0" algn="ctr">
              <a:buNone/>
            </a:pPr>
            <a:endParaRPr lang="ru-RU" dirty="0">
              <a:solidFill>
                <a:schemeClr val="accent4"/>
              </a:solidFill>
            </a:endParaRPr>
          </a:p>
          <a:p>
            <a:pPr marL="0" indent="0" algn="ctr">
              <a:buNone/>
            </a:pPr>
            <a:r>
              <a:rPr lang="ru-RU" dirty="0"/>
              <a:t>Основные виды </a:t>
            </a:r>
            <a:r>
              <a:rPr lang="en-US" dirty="0">
                <a:solidFill>
                  <a:schemeClr val="accent4"/>
                </a:solidFill>
              </a:rPr>
              <a:t>input</a:t>
            </a:r>
            <a:r>
              <a:rPr lang="ru-RU" dirty="0">
                <a:solidFill>
                  <a:schemeClr val="accent4"/>
                </a:solidFill>
              </a:rPr>
              <a:t> (</a:t>
            </a:r>
            <a:r>
              <a:rPr lang="en-US" dirty="0">
                <a:solidFill>
                  <a:schemeClr val="accent4"/>
                </a:solidFill>
              </a:rPr>
              <a:t>type</a:t>
            </a:r>
            <a:r>
              <a:rPr lang="ru-RU" dirty="0">
                <a:solidFill>
                  <a:schemeClr val="accent4"/>
                </a:solidFill>
              </a:rPr>
              <a:t>)</a:t>
            </a:r>
            <a:endParaRPr lang="ru-KZ" dirty="0">
              <a:solidFill>
                <a:schemeClr val="accent4"/>
              </a:solidFill>
            </a:endParaRPr>
          </a:p>
        </p:txBody>
      </p:sp>
      <p:sp>
        <p:nvSpPr>
          <p:cNvPr id="5" name="Стрелка вниз 4">
            <a:extLst>
              <a:ext uri="{FF2B5EF4-FFF2-40B4-BE49-F238E27FC236}">
                <a16:creationId xmlns:a16="http://schemas.microsoft.com/office/drawing/2014/main" id="{1131461B-3AD8-A89E-6224-CBBDAE15BC18}"/>
              </a:ext>
            </a:extLst>
          </p:cNvPr>
          <p:cNvSpPr/>
          <p:nvPr/>
        </p:nvSpPr>
        <p:spPr>
          <a:xfrm>
            <a:off x="5854925" y="5677776"/>
            <a:ext cx="478971" cy="896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52541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DD3DB-41FA-97CF-0EB9-62586D5E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KZ" dirty="0"/>
              <a:t>абота с формами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604236-2B68-DA89-99BA-1B5CDB46D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7840"/>
            <a:ext cx="9905999" cy="470262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solidFill>
                  <a:schemeClr val="accent6"/>
                </a:solidFill>
              </a:rPr>
              <a:t>button</a:t>
            </a:r>
            <a:r>
              <a:rPr lang="ru-RU" sz="1800" dirty="0"/>
              <a:t> - создает кнопку.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solidFill>
                  <a:schemeClr val="accent6"/>
                </a:solidFill>
              </a:rPr>
              <a:t>checkbox</a:t>
            </a:r>
            <a:r>
              <a:rPr lang="ru-RU" sz="1800" dirty="0"/>
              <a:t> - превращает поле ввода во флажок, который можно установить или очистить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solidFill>
                  <a:schemeClr val="accent6"/>
                </a:solidFill>
              </a:rPr>
              <a:t>date</a:t>
            </a:r>
            <a:r>
              <a:rPr lang="ru-RU" sz="1800" dirty="0"/>
              <a:t> </a:t>
            </a:r>
            <a:r>
              <a:rPr lang="en-US" sz="1800" dirty="0"/>
              <a:t>-</a:t>
            </a:r>
            <a:r>
              <a:rPr lang="ru-RU" sz="1800" dirty="0"/>
              <a:t> позволяет вводить дату в формате </a:t>
            </a:r>
            <a:r>
              <a:rPr lang="ru-RU" sz="1800" dirty="0" err="1"/>
              <a:t>дд.мм.гггг</a:t>
            </a:r>
            <a:r>
              <a:rPr lang="ru-RU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solidFill>
                  <a:schemeClr val="accent6"/>
                </a:solidFill>
              </a:rPr>
              <a:t>email</a:t>
            </a:r>
            <a:r>
              <a:rPr lang="en" sz="1800" dirty="0"/>
              <a:t> -</a:t>
            </a:r>
            <a:r>
              <a:rPr lang="ru-RU" sz="1800" dirty="0"/>
              <a:t> электронная почта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solidFill>
                  <a:schemeClr val="accent6"/>
                </a:solidFill>
              </a:rPr>
              <a:t>file</a:t>
            </a:r>
            <a:r>
              <a:rPr lang="en" sz="1800" dirty="0"/>
              <a:t> - </a:t>
            </a:r>
            <a:r>
              <a:rPr lang="ru-RU" sz="1800" dirty="0"/>
              <a:t>позволяет загружать файлы с компьютера пользователя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solidFill>
                  <a:schemeClr val="accent6"/>
                </a:solidFill>
              </a:rPr>
              <a:t>number</a:t>
            </a:r>
            <a:r>
              <a:rPr lang="en" sz="1800" dirty="0"/>
              <a:t> - </a:t>
            </a:r>
            <a:r>
              <a:rPr lang="ru-RU" sz="1800" dirty="0"/>
              <a:t>предназначено для ввода целочисленных значений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solidFill>
                  <a:schemeClr val="accent6"/>
                </a:solidFill>
              </a:rPr>
              <a:t>password</a:t>
            </a:r>
            <a:r>
              <a:rPr lang="ru-RU" sz="1800" dirty="0"/>
              <a:t> </a:t>
            </a:r>
            <a:r>
              <a:rPr lang="en-US" sz="1800" dirty="0"/>
              <a:t>-</a:t>
            </a:r>
            <a:r>
              <a:rPr lang="ru-RU" sz="1800" dirty="0"/>
              <a:t> ввод паролей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solidFill>
                  <a:schemeClr val="accent6"/>
                </a:solidFill>
              </a:rPr>
              <a:t>radio</a:t>
            </a:r>
            <a:r>
              <a:rPr lang="en" sz="1800" dirty="0"/>
              <a:t> - </a:t>
            </a:r>
            <a:r>
              <a:rPr lang="ru-RU" sz="1800" dirty="0"/>
              <a:t>создает переключатель — элемент управления в виде небольшого кружка, который можно включить или выключить.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solidFill>
                  <a:schemeClr val="accent6"/>
                </a:solidFill>
              </a:rPr>
              <a:t>text</a:t>
            </a:r>
            <a:r>
              <a:rPr lang="ru-RU" sz="1800" dirty="0"/>
              <a:t> - создает текстовые поля в форме, выводя однострочное текстовое поле для ввода текста.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 err="1">
                <a:solidFill>
                  <a:schemeClr val="accent6"/>
                </a:solidFill>
              </a:rPr>
              <a:t>url</a:t>
            </a:r>
            <a:r>
              <a:rPr lang="en" sz="1800" dirty="0"/>
              <a:t> - </a:t>
            </a:r>
            <a:r>
              <a:rPr lang="ru-RU" sz="1800" dirty="0"/>
              <a:t>поле предназначено для указания </a:t>
            </a:r>
            <a:r>
              <a:rPr lang="en" sz="1800" dirty="0"/>
              <a:t>URL-</a:t>
            </a:r>
            <a:r>
              <a:rPr lang="ru-RU" sz="1800" dirty="0"/>
              <a:t>адресов.</a:t>
            </a:r>
          </a:p>
        </p:txBody>
      </p:sp>
    </p:spTree>
    <p:extLst>
      <p:ext uri="{BB962C8B-B14F-4D97-AF65-F5344CB8AC3E}">
        <p14:creationId xmlns:p14="http://schemas.microsoft.com/office/powerpoint/2010/main" val="1740694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DD3DB-41FA-97CF-0EB9-62586D5E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KZ" dirty="0"/>
              <a:t>абота с формами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604236-2B68-DA89-99BA-1B5CDB46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dirty="0">
                <a:solidFill>
                  <a:schemeClr val="accent4"/>
                </a:solidFill>
              </a:rPr>
              <a:t>&lt;</a:t>
            </a:r>
            <a:r>
              <a:rPr lang="en" dirty="0" err="1">
                <a:solidFill>
                  <a:schemeClr val="accent4"/>
                </a:solidFill>
              </a:rPr>
              <a:t>textarea</a:t>
            </a:r>
            <a:r>
              <a:rPr lang="en" dirty="0">
                <a:solidFill>
                  <a:schemeClr val="accent4"/>
                </a:solidFill>
              </a:rPr>
              <a:t>&gt;</a:t>
            </a:r>
          </a:p>
          <a:p>
            <a:pPr marL="0" indent="0">
              <a:buNone/>
            </a:pPr>
            <a:r>
              <a:rPr lang="ru-RU" dirty="0"/>
              <a:t>используется вместо элемента &lt;</a:t>
            </a:r>
            <a:r>
              <a:rPr lang="en" dirty="0"/>
              <a:t>input type="text"&gt;, </a:t>
            </a:r>
            <a:r>
              <a:rPr lang="ru-RU" dirty="0"/>
              <a:t>когда нужно создать большие текстовые поля.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" dirty="0">
                <a:solidFill>
                  <a:schemeClr val="accent4"/>
                </a:solidFill>
              </a:rPr>
              <a:t>&lt;select&gt;</a:t>
            </a:r>
          </a:p>
          <a:p>
            <a:pPr marL="0" indent="0">
              <a:buNone/>
            </a:pPr>
            <a:r>
              <a:rPr lang="ru-RU" dirty="0"/>
              <a:t>раскрывающиеся списки</a:t>
            </a:r>
            <a:endParaRPr lang="en-US" dirty="0"/>
          </a:p>
          <a:p>
            <a:pPr marL="0" indent="0">
              <a:buNone/>
            </a:pPr>
            <a:r>
              <a:rPr lang="en" dirty="0">
                <a:solidFill>
                  <a:schemeClr val="accent4"/>
                </a:solidFill>
              </a:rPr>
              <a:t>&lt;button&gt; </a:t>
            </a:r>
          </a:p>
          <a:p>
            <a:pPr marL="0" indent="0">
              <a:buNone/>
            </a:pPr>
            <a:r>
              <a:rPr lang="ru-RU" dirty="0"/>
              <a:t>к</a:t>
            </a:r>
            <a:r>
              <a:rPr lang="ru-KZ" dirty="0"/>
              <a:t>нопки  </a:t>
            </a:r>
          </a:p>
          <a:p>
            <a:r>
              <a:rPr lang="en-US" dirty="0"/>
              <a:t>type (submit, reset, button)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84051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80D78-E6B5-95B4-8EB5-D9D12223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</a:t>
            </a:r>
            <a:r>
              <a:rPr lang="en-US" dirty="0"/>
              <a:t>html-</a:t>
            </a:r>
            <a:r>
              <a:rPr lang="ru-RU" dirty="0"/>
              <a:t>элемента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DBEAD-60BD-31B7-15F3-35869ADF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231777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Глобальные атрибуты</a:t>
            </a:r>
          </a:p>
          <a:p>
            <a:r>
              <a:rPr lang="en" dirty="0"/>
              <a:t>id</a:t>
            </a:r>
          </a:p>
          <a:p>
            <a:r>
              <a:rPr lang="en" dirty="0"/>
              <a:t>title</a:t>
            </a:r>
          </a:p>
          <a:p>
            <a:r>
              <a:rPr lang="en" dirty="0"/>
              <a:t>class</a:t>
            </a:r>
          </a:p>
          <a:p>
            <a:r>
              <a:rPr lang="en" dirty="0"/>
              <a:t>style</a:t>
            </a:r>
            <a:endParaRPr lang="ru-RU" dirty="0"/>
          </a:p>
          <a:p>
            <a:r>
              <a:rPr lang="en" dirty="0"/>
              <a:t>lang</a:t>
            </a:r>
          </a:p>
          <a:p>
            <a:pPr marL="0" indent="0">
              <a:buNone/>
            </a:pPr>
            <a:endParaRPr lang="ru-KZ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6444009-4F7C-311C-FB8C-6B66F16CB8B8}"/>
              </a:ext>
            </a:extLst>
          </p:cNvPr>
          <p:cNvSpPr txBox="1">
            <a:spLocks/>
          </p:cNvSpPr>
          <p:nvPr/>
        </p:nvSpPr>
        <p:spPr>
          <a:xfrm>
            <a:off x="6096000" y="2249487"/>
            <a:ext cx="5512526" cy="4255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Атрибуты тегов</a:t>
            </a:r>
          </a:p>
          <a:p>
            <a:r>
              <a:rPr lang="en" dirty="0" err="1"/>
              <a:t>href</a:t>
            </a:r>
            <a:r>
              <a:rPr lang="ru-RU" dirty="0"/>
              <a:t> (</a:t>
            </a:r>
            <a:r>
              <a:rPr lang="en-US" dirty="0"/>
              <a:t>&lt;a&gt;, &lt;link&gt;</a:t>
            </a:r>
            <a:r>
              <a:rPr lang="ru-RU" dirty="0"/>
              <a:t>)</a:t>
            </a:r>
            <a:endParaRPr lang="en-US" dirty="0"/>
          </a:p>
          <a:p>
            <a:r>
              <a:rPr lang="en" dirty="0" err="1"/>
              <a:t>src</a:t>
            </a:r>
            <a:r>
              <a:rPr lang="en" dirty="0"/>
              <a:t> (&lt;audio&gt;, &lt;</a:t>
            </a:r>
            <a:r>
              <a:rPr lang="en" dirty="0" err="1"/>
              <a:t>iframe</a:t>
            </a:r>
            <a:r>
              <a:rPr lang="en" dirty="0"/>
              <a:t>&gt;, &lt;</a:t>
            </a:r>
            <a:r>
              <a:rPr lang="en" dirty="0" err="1"/>
              <a:t>img</a:t>
            </a:r>
            <a:r>
              <a:rPr lang="en" dirty="0"/>
              <a:t>&gt;, &lt;script&gt;, &lt;video&gt;)</a:t>
            </a:r>
          </a:p>
          <a:p>
            <a:r>
              <a:rPr lang="en" dirty="0"/>
              <a:t>method (&lt;form&gt;)</a:t>
            </a:r>
          </a:p>
          <a:p>
            <a:r>
              <a:rPr lang="en" dirty="0"/>
              <a:t>name (&lt;button&gt;, &lt;form&gt;, &lt;</a:t>
            </a:r>
            <a:r>
              <a:rPr lang="en" dirty="0" err="1"/>
              <a:t>fieldset</a:t>
            </a:r>
            <a:r>
              <a:rPr lang="en" dirty="0"/>
              <a:t>&gt;, &lt;</a:t>
            </a:r>
            <a:r>
              <a:rPr lang="en" dirty="0" err="1"/>
              <a:t>iframe</a:t>
            </a:r>
            <a:r>
              <a:rPr lang="en" dirty="0"/>
              <a:t>&gt;)</a:t>
            </a:r>
          </a:p>
          <a:p>
            <a:r>
              <a:rPr lang="en" dirty="0"/>
              <a:t>placeholder (&lt;input&gt;, &lt;</a:t>
            </a:r>
            <a:r>
              <a:rPr lang="en" dirty="0" err="1"/>
              <a:t>textarea</a:t>
            </a:r>
            <a:r>
              <a:rPr lang="en" dirty="0"/>
              <a:t>&gt;)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30595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3BFC35D-10AD-FCBA-EFFD-FB00FD3C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83771"/>
            <a:ext cx="9905999" cy="5007430"/>
          </a:xfrm>
        </p:spPr>
        <p:txBody>
          <a:bodyPr/>
          <a:lstStyle/>
          <a:p>
            <a:r>
              <a:rPr lang="ru-KZ" dirty="0"/>
              <a:t>Вложенные элементы</a:t>
            </a:r>
          </a:p>
          <a:p>
            <a:endParaRPr lang="ru-KZ" dirty="0"/>
          </a:p>
          <a:p>
            <a:endParaRPr lang="ru-KZ" dirty="0"/>
          </a:p>
          <a:p>
            <a:endParaRPr lang="ru-KZ" dirty="0"/>
          </a:p>
          <a:p>
            <a:r>
              <a:rPr lang="ru-RU" dirty="0"/>
              <a:t>Пустые элементы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B0E92E-DF8A-F32D-9BCD-68128135A132}"/>
              </a:ext>
            </a:extLst>
          </p:cNvPr>
          <p:cNvSpPr/>
          <p:nvPr/>
        </p:nvSpPr>
        <p:spPr>
          <a:xfrm>
            <a:off x="1373970" y="1448790"/>
            <a:ext cx="9417132" cy="1187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Моя кошка </a:t>
            </a:r>
            <a:r>
              <a:rPr lang="ru-RU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очень</a:t>
            </a:r>
            <a:r>
              <a:rPr lang="ru-RU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strong&gt;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раздражена.</a:t>
            </a: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p&gt;</a:t>
            </a:r>
            <a:endParaRPr lang="ru-KZ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E8E73F-86C1-7DDF-0132-1FA4428D3CA8}"/>
              </a:ext>
            </a:extLst>
          </p:cNvPr>
          <p:cNvSpPr/>
          <p:nvPr/>
        </p:nvSpPr>
        <p:spPr>
          <a:xfrm>
            <a:off x="1373970" y="3798125"/>
            <a:ext cx="9417132" cy="1187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="images/</a:t>
            </a:r>
            <a:r>
              <a:rPr lang="e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firefox-icon.png</a:t>
            </a: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Моё тестовое изображение"</a:t>
            </a: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KZ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7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295AD-FF28-4A9D-8847-427427BC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" dirty="0"/>
              <a:t>HTML-</a:t>
            </a:r>
            <a:r>
              <a:rPr lang="ru-RU" dirty="0"/>
              <a:t>документа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00D019-166B-57AC-AFF1-96A3B588C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756" y="1850860"/>
            <a:ext cx="8716488" cy="45580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F2A18F-52FC-C9B7-9A74-927B87FC5851}"/>
              </a:ext>
            </a:extLst>
          </p:cNvPr>
          <p:cNvSpPr txBox="1"/>
          <p:nvPr/>
        </p:nvSpPr>
        <p:spPr>
          <a:xfrm>
            <a:off x="1737756" y="4305448"/>
            <a:ext cx="6104708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ru-RU" b="1" i="0" dirty="0">
                <a:solidFill>
                  <a:schemeClr val="accent4"/>
                </a:solidFill>
                <a:effectLst/>
                <a:latin typeface="Trebuchet MS" panose="020B0703020202090204" pitchFamily="34" charset="0"/>
              </a:rPr>
              <a:t>Предок</a:t>
            </a:r>
            <a:r>
              <a:rPr lang="ru-RU" b="0" i="0" dirty="0">
                <a:solidFill>
                  <a:schemeClr val="accent4"/>
                </a:solidFill>
                <a:effectLst/>
                <a:latin typeface="Trebuchet MS" panose="020B0703020202090204" pitchFamily="34" charset="0"/>
              </a:rPr>
              <a:t> 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ru-RU" b="1" i="0" dirty="0">
                <a:solidFill>
                  <a:schemeClr val="accent4"/>
                </a:solidFill>
                <a:effectLst/>
                <a:latin typeface="Trebuchet MS" panose="020B0703020202090204" pitchFamily="34" charset="0"/>
              </a:rPr>
              <a:t>Потомок</a:t>
            </a:r>
            <a:r>
              <a:rPr lang="ru-RU" b="0" i="0" dirty="0">
                <a:solidFill>
                  <a:schemeClr val="accent4"/>
                </a:solidFill>
                <a:effectLst/>
                <a:latin typeface="Trebuchet MS" panose="020B0703020202090204" pitchFamily="34" charset="0"/>
              </a:rPr>
              <a:t> </a:t>
            </a:r>
            <a:endParaRPr lang="en" b="0" i="0" dirty="0">
              <a:solidFill>
                <a:schemeClr val="accent4"/>
              </a:solidFill>
              <a:effectLst/>
              <a:latin typeface="Trebuchet MS" panose="020B070302020209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ru-RU" b="1" i="0" dirty="0">
                <a:solidFill>
                  <a:schemeClr val="accent4"/>
                </a:solidFill>
                <a:effectLst/>
                <a:latin typeface="Trebuchet MS" panose="020B0703020202090204" pitchFamily="34" charset="0"/>
              </a:rPr>
              <a:t>Родительский элемент</a:t>
            </a:r>
            <a:r>
              <a:rPr lang="ru-RU" b="0" i="0" dirty="0">
                <a:solidFill>
                  <a:schemeClr val="accent4"/>
                </a:solidFill>
                <a:effectLst/>
                <a:latin typeface="Trebuchet MS" panose="020B0703020202090204" pitchFamily="34" charset="0"/>
              </a:rPr>
              <a:t> 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ru-RU" b="1" i="0" dirty="0">
                <a:solidFill>
                  <a:schemeClr val="accent4"/>
                </a:solidFill>
                <a:effectLst/>
                <a:latin typeface="Trebuchet MS" panose="020B0703020202090204" pitchFamily="34" charset="0"/>
              </a:rPr>
              <a:t>Дочерний элемент</a:t>
            </a:r>
            <a:r>
              <a:rPr lang="ru-RU" b="0" i="0" dirty="0">
                <a:solidFill>
                  <a:schemeClr val="accent4"/>
                </a:solidFill>
                <a:effectLst/>
                <a:latin typeface="Trebuchet MS" panose="020B0703020202090204" pitchFamily="34" charset="0"/>
              </a:rPr>
              <a:t> 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ru-RU" b="1" i="0" dirty="0">
                <a:solidFill>
                  <a:schemeClr val="accent4"/>
                </a:solidFill>
                <a:effectLst/>
                <a:latin typeface="Trebuchet MS" panose="020B0703020202090204" pitchFamily="34" charset="0"/>
              </a:rPr>
              <a:t>Сестринский элемент</a:t>
            </a:r>
            <a:r>
              <a:rPr lang="ru-RU" b="0" i="0" dirty="0">
                <a:solidFill>
                  <a:schemeClr val="accent4"/>
                </a:solidFill>
                <a:effectLst/>
                <a:latin typeface="Trebuchet MS" panose="020B070302020209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099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2B707-F247-6655-9925-851DB18E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Основные теги </a:t>
            </a:r>
            <a:r>
              <a:rPr lang="en-US" dirty="0"/>
              <a:t>html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69625-2CC2-D2D5-3703-AF7667F4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2344"/>
            <a:ext cx="10075228" cy="452845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accent4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ru-RU" sz="2200" dirty="0"/>
              <a:t>является корневым элементом документа. Все остальные элементы содержатся внутри </a:t>
            </a:r>
            <a:r>
              <a:rPr lang="ru-RU" sz="2200" dirty="0">
                <a:solidFill>
                  <a:schemeClr val="accent4"/>
                </a:solidFill>
              </a:rPr>
              <a:t>&lt;</a:t>
            </a:r>
            <a:r>
              <a:rPr lang="en" sz="2200" dirty="0">
                <a:solidFill>
                  <a:schemeClr val="accent4"/>
                </a:solidFill>
              </a:rPr>
              <a:t>html&gt;...&lt;/html&gt;</a:t>
            </a:r>
            <a:r>
              <a:rPr lang="en" sz="2200" dirty="0"/>
              <a:t>. </a:t>
            </a:r>
          </a:p>
          <a:p>
            <a:pPr marL="0" indent="0">
              <a:buNone/>
            </a:pPr>
            <a:r>
              <a:rPr lang="en" dirty="0">
                <a:solidFill>
                  <a:schemeClr val="accent4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ru-RU" sz="2200" dirty="0"/>
              <a:t>содержит техническую информацию о странице: заголовок, описание, ключевые слова для поисковых машин, кодировку и т.д. </a:t>
            </a:r>
            <a:endParaRPr lang="en" sz="2200" dirty="0"/>
          </a:p>
          <a:p>
            <a:pPr marL="0" indent="0">
              <a:buNone/>
            </a:pPr>
            <a:r>
              <a:rPr lang="en" dirty="0">
                <a:solidFill>
                  <a:schemeClr val="accent4"/>
                </a:solidFill>
              </a:rPr>
              <a:t>&lt;title&gt;</a:t>
            </a:r>
          </a:p>
          <a:p>
            <a:pPr marL="0" indent="0">
              <a:buNone/>
            </a:pPr>
            <a:r>
              <a:rPr lang="ru-RU" sz="2200" dirty="0"/>
              <a:t>обязательный элемент</a:t>
            </a:r>
            <a:r>
              <a:rPr lang="en" sz="2200" dirty="0"/>
              <a:t>. </a:t>
            </a:r>
            <a:r>
              <a:rPr lang="ru-RU" sz="2200" dirty="0"/>
              <a:t>Текст, размещенный внутри элемента &lt;</a:t>
            </a:r>
            <a:r>
              <a:rPr lang="en" sz="2200" dirty="0"/>
              <a:t>title&gt;, </a:t>
            </a:r>
            <a:r>
              <a:rPr lang="ru-RU" sz="2200" dirty="0"/>
              <a:t>отображается в строке заголовка веб-браузера.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01643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FB0D3-DFAF-82A4-528C-DC89EDCA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Основные теги </a:t>
            </a:r>
            <a:r>
              <a:rPr lang="en-US" dirty="0"/>
              <a:t>html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A054B-BE94-F430-30BB-0E9C8201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1756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sz="2600" dirty="0">
                <a:solidFill>
                  <a:schemeClr val="accent4"/>
                </a:solidFill>
              </a:rPr>
              <a:t>&lt;meta&gt;</a:t>
            </a:r>
            <a:endParaRPr lang="ru-RU" sz="26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ru-RU" dirty="0"/>
              <a:t>Необязательный элемент</a:t>
            </a:r>
            <a:r>
              <a:rPr lang="en-US" dirty="0"/>
              <a:t>. </a:t>
            </a:r>
            <a:r>
              <a:rPr lang="ru-RU" dirty="0"/>
              <a:t>С его помощью можно задать описание содержимого страницы и ключевые слова для поисковых машин, автора </a:t>
            </a:r>
            <a:r>
              <a:rPr lang="en" dirty="0"/>
              <a:t>HTML-</a:t>
            </a:r>
            <a:r>
              <a:rPr lang="ru-RU" dirty="0"/>
              <a:t>документа и прочие свойства метаданных.</a:t>
            </a:r>
            <a:endParaRPr lang="ru-KZ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582BDA-8602-32B2-E463-92083B23D312}"/>
              </a:ext>
            </a:extLst>
          </p:cNvPr>
          <p:cNvSpPr/>
          <p:nvPr/>
        </p:nvSpPr>
        <p:spPr>
          <a:xfrm>
            <a:off x="1419497" y="4158341"/>
            <a:ext cx="9353006" cy="2486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dirty="0">
                <a:solidFill>
                  <a:schemeClr val="accent1"/>
                </a:solidFill>
              </a:rPr>
              <a:t>&lt;head&gt;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/>
              <a:t>  </a:t>
            </a:r>
            <a:r>
              <a:rPr lang="en" dirty="0">
                <a:solidFill>
                  <a:schemeClr val="accent1"/>
                </a:solidFill>
              </a:rPr>
              <a:t>&lt;meta </a:t>
            </a:r>
            <a:r>
              <a:rPr lang="en" dirty="0">
                <a:solidFill>
                  <a:schemeClr val="accent6"/>
                </a:solidFill>
              </a:rPr>
              <a:t>charset</a:t>
            </a:r>
            <a:r>
              <a:rPr lang="en" dirty="0"/>
              <a:t>="UTF-8"</a:t>
            </a:r>
            <a:r>
              <a:rPr lang="en" dirty="0">
                <a:solidFill>
                  <a:schemeClr val="accent1"/>
                </a:solidFill>
              </a:rPr>
              <a:t>&gt;</a:t>
            </a:r>
            <a:br>
              <a:rPr lang="en" dirty="0"/>
            </a:br>
            <a:r>
              <a:rPr lang="en" dirty="0"/>
              <a:t>  </a:t>
            </a:r>
            <a:r>
              <a:rPr lang="en" dirty="0">
                <a:solidFill>
                  <a:schemeClr val="accent1"/>
                </a:solidFill>
              </a:rPr>
              <a:t>&lt;meta </a:t>
            </a:r>
            <a:r>
              <a:rPr lang="en" dirty="0">
                <a:solidFill>
                  <a:schemeClr val="accent6"/>
                </a:solidFill>
              </a:rPr>
              <a:t>name</a:t>
            </a:r>
            <a:r>
              <a:rPr lang="en" dirty="0"/>
              <a:t>="description" </a:t>
            </a:r>
            <a:r>
              <a:rPr lang="en" dirty="0">
                <a:solidFill>
                  <a:schemeClr val="accent6"/>
                </a:solidFill>
              </a:rPr>
              <a:t>content</a:t>
            </a:r>
            <a:r>
              <a:rPr lang="en" dirty="0"/>
              <a:t>="Free Web tutorials"</a:t>
            </a:r>
            <a:r>
              <a:rPr lang="en" dirty="0">
                <a:solidFill>
                  <a:schemeClr val="accent1"/>
                </a:solidFill>
              </a:rPr>
              <a:t>&gt;</a:t>
            </a:r>
            <a:br>
              <a:rPr lang="en" dirty="0"/>
            </a:br>
            <a:r>
              <a:rPr lang="en" dirty="0"/>
              <a:t>  </a:t>
            </a:r>
            <a:r>
              <a:rPr lang="en" dirty="0">
                <a:solidFill>
                  <a:schemeClr val="accent1"/>
                </a:solidFill>
              </a:rPr>
              <a:t>&lt;meta </a:t>
            </a:r>
            <a:r>
              <a:rPr lang="en" dirty="0">
                <a:solidFill>
                  <a:schemeClr val="accent6"/>
                </a:solidFill>
              </a:rPr>
              <a:t>name</a:t>
            </a:r>
            <a:r>
              <a:rPr lang="en" dirty="0"/>
              <a:t>="keywords" </a:t>
            </a:r>
            <a:r>
              <a:rPr lang="en" dirty="0">
                <a:solidFill>
                  <a:schemeClr val="accent6"/>
                </a:solidFill>
              </a:rPr>
              <a:t>content</a:t>
            </a:r>
            <a:r>
              <a:rPr lang="en" dirty="0"/>
              <a:t>="HTML, CSS, JavaScript"</a:t>
            </a:r>
            <a:r>
              <a:rPr lang="en" dirty="0">
                <a:solidFill>
                  <a:schemeClr val="accent1"/>
                </a:solidFill>
              </a:rPr>
              <a:t>&gt;</a:t>
            </a:r>
            <a:br>
              <a:rPr lang="en" dirty="0"/>
            </a:br>
            <a:r>
              <a:rPr lang="en" dirty="0"/>
              <a:t>  </a:t>
            </a:r>
            <a:r>
              <a:rPr lang="en" dirty="0">
                <a:solidFill>
                  <a:schemeClr val="accent1"/>
                </a:solidFill>
              </a:rPr>
              <a:t>&lt;meta </a:t>
            </a:r>
            <a:r>
              <a:rPr lang="en" dirty="0">
                <a:solidFill>
                  <a:schemeClr val="accent6"/>
                </a:solidFill>
              </a:rPr>
              <a:t>name</a:t>
            </a:r>
            <a:r>
              <a:rPr lang="en" dirty="0"/>
              <a:t>="author" </a:t>
            </a:r>
            <a:r>
              <a:rPr lang="en" dirty="0">
                <a:solidFill>
                  <a:schemeClr val="accent6"/>
                </a:solidFill>
              </a:rPr>
              <a:t>content</a:t>
            </a:r>
            <a:r>
              <a:rPr lang="en" dirty="0"/>
              <a:t>="John Doe"</a:t>
            </a:r>
            <a:r>
              <a:rPr lang="en" dirty="0">
                <a:solidFill>
                  <a:schemeClr val="accent1"/>
                </a:solidFill>
              </a:rPr>
              <a:t>&gt;</a:t>
            </a:r>
            <a:br>
              <a:rPr lang="en" dirty="0"/>
            </a:br>
            <a:r>
              <a:rPr lang="en" dirty="0"/>
              <a:t>  </a:t>
            </a:r>
            <a:r>
              <a:rPr lang="en" dirty="0">
                <a:solidFill>
                  <a:schemeClr val="accent1"/>
                </a:solidFill>
              </a:rPr>
              <a:t>&lt;meta </a:t>
            </a:r>
            <a:r>
              <a:rPr lang="en" dirty="0">
                <a:solidFill>
                  <a:schemeClr val="accent6"/>
                </a:solidFill>
              </a:rPr>
              <a:t>name</a:t>
            </a:r>
            <a:r>
              <a:rPr lang="en" dirty="0"/>
              <a:t>="viewport" </a:t>
            </a:r>
            <a:r>
              <a:rPr lang="en" dirty="0">
                <a:solidFill>
                  <a:schemeClr val="accent6"/>
                </a:solidFill>
              </a:rPr>
              <a:t>content</a:t>
            </a:r>
            <a:r>
              <a:rPr lang="en" dirty="0"/>
              <a:t>="width=device-width, initial-scale=1.0"</a:t>
            </a:r>
            <a:r>
              <a:rPr lang="en" dirty="0">
                <a:solidFill>
                  <a:schemeClr val="accent1"/>
                </a:solidFill>
              </a:rPr>
              <a:t>&gt;</a:t>
            </a:r>
            <a:br>
              <a:rPr lang="en" dirty="0"/>
            </a:br>
            <a:r>
              <a:rPr lang="en" dirty="0"/>
              <a:t>  </a:t>
            </a:r>
            <a:r>
              <a:rPr lang="en" dirty="0">
                <a:solidFill>
                  <a:schemeClr val="accent1"/>
                </a:solidFill>
              </a:rPr>
              <a:t>&lt;meta </a:t>
            </a:r>
            <a:r>
              <a:rPr lang="en" dirty="0">
                <a:solidFill>
                  <a:schemeClr val="accent6"/>
                </a:solidFill>
              </a:rPr>
              <a:t>http-</a:t>
            </a:r>
            <a:r>
              <a:rPr lang="en" dirty="0" err="1">
                <a:solidFill>
                  <a:schemeClr val="accent6"/>
                </a:solidFill>
              </a:rPr>
              <a:t>equiv</a:t>
            </a:r>
            <a:r>
              <a:rPr lang="en" dirty="0"/>
              <a:t>="refresh" </a:t>
            </a:r>
            <a:r>
              <a:rPr lang="en" dirty="0">
                <a:solidFill>
                  <a:schemeClr val="accent6"/>
                </a:solidFill>
              </a:rPr>
              <a:t>content</a:t>
            </a:r>
            <a:r>
              <a:rPr lang="en" dirty="0"/>
              <a:t>="30"</a:t>
            </a:r>
            <a:r>
              <a:rPr lang="en" dirty="0">
                <a:solidFill>
                  <a:schemeClr val="accent1"/>
                </a:solidFill>
              </a:rPr>
              <a:t>&gt;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&lt;/head&gt;</a:t>
            </a:r>
            <a:endParaRPr lang="ru-KZ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3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2B707-F247-6655-9925-851DB18E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Основные теги </a:t>
            </a:r>
            <a:r>
              <a:rPr lang="en-US" dirty="0"/>
              <a:t>html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69625-2CC2-D2D5-3703-AF7667F4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75228" cy="3541714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" dirty="0">
                <a:solidFill>
                  <a:schemeClr val="accent4"/>
                </a:solidFill>
              </a:rPr>
              <a:t>&lt;link&gt;</a:t>
            </a:r>
          </a:p>
          <a:p>
            <a:pPr marL="0" indent="0">
              <a:buNone/>
            </a:pPr>
            <a:r>
              <a:rPr lang="ru-RU" dirty="0"/>
              <a:t>Устанавливает связь с внешним документом вроде файла со стилями или со шрифтами. В отличие от тега </a:t>
            </a:r>
            <a:r>
              <a:rPr lang="ru-RU" dirty="0">
                <a:solidFill>
                  <a:schemeClr val="accent4"/>
                </a:solidFill>
              </a:rPr>
              <a:t>&lt;</a:t>
            </a:r>
            <a:r>
              <a:rPr lang="en" dirty="0">
                <a:solidFill>
                  <a:schemeClr val="accent4"/>
                </a:solidFill>
              </a:rPr>
              <a:t>a&gt;</a:t>
            </a:r>
            <a:r>
              <a:rPr lang="en" dirty="0"/>
              <a:t>, </a:t>
            </a:r>
            <a:r>
              <a:rPr lang="ru-RU" dirty="0"/>
              <a:t>тег </a:t>
            </a:r>
            <a:r>
              <a:rPr lang="ru-RU" dirty="0">
                <a:solidFill>
                  <a:schemeClr val="accent4"/>
                </a:solidFill>
              </a:rPr>
              <a:t>&lt;</a:t>
            </a:r>
            <a:r>
              <a:rPr lang="en" dirty="0">
                <a:solidFill>
                  <a:schemeClr val="accent4"/>
                </a:solidFill>
              </a:rPr>
              <a:t>link</a:t>
            </a:r>
            <a:r>
              <a:rPr lang="en" dirty="0"/>
              <a:t>&gt; </a:t>
            </a:r>
            <a:r>
              <a:rPr lang="ru-RU" dirty="0"/>
              <a:t>размещается всегда внутри контейнера </a:t>
            </a:r>
            <a:r>
              <a:rPr lang="ru-RU" dirty="0">
                <a:solidFill>
                  <a:schemeClr val="accent4"/>
                </a:solidFill>
              </a:rPr>
              <a:t>&lt;</a:t>
            </a:r>
            <a:r>
              <a:rPr lang="en" dirty="0">
                <a:solidFill>
                  <a:schemeClr val="accent4"/>
                </a:solidFill>
              </a:rPr>
              <a:t>head&gt; </a:t>
            </a:r>
            <a:r>
              <a:rPr lang="ru-RU" dirty="0"/>
              <a:t>и не создает ссылку.</a:t>
            </a:r>
            <a:endParaRPr lang="en-US" dirty="0"/>
          </a:p>
          <a:p>
            <a:pPr marL="0" indent="0">
              <a:buNone/>
            </a:pPr>
            <a:r>
              <a:rPr lang="en" dirty="0">
                <a:solidFill>
                  <a:schemeClr val="accent4"/>
                </a:solidFill>
              </a:rPr>
              <a:t>&lt;style&gt;</a:t>
            </a:r>
            <a:endParaRPr lang="ru-RU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ru-RU" dirty="0"/>
              <a:t>Внутри этого элемента задаются стили, которые используются на странице. Таких элементов на странице может быть несколько.</a:t>
            </a: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86257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1C95B-BEC6-8446-BCBC-EA9D50D9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Основные теги </a:t>
            </a:r>
            <a:r>
              <a:rPr lang="en-US" dirty="0"/>
              <a:t>html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B0CA49-FE33-0414-68A7-71E2090F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dirty="0">
                <a:solidFill>
                  <a:schemeClr val="accent4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ru-RU" dirty="0"/>
              <a:t>Тег </a:t>
            </a:r>
            <a:r>
              <a:rPr lang="ru-RU" dirty="0">
                <a:solidFill>
                  <a:schemeClr val="accent4"/>
                </a:solidFill>
              </a:rPr>
              <a:t>&lt;</a:t>
            </a:r>
            <a:r>
              <a:rPr lang="en" dirty="0">
                <a:solidFill>
                  <a:schemeClr val="accent4"/>
                </a:solidFill>
              </a:rPr>
              <a:t>script&gt; </a:t>
            </a:r>
            <a:r>
              <a:rPr lang="ru-RU" dirty="0"/>
              <a:t>предназначен для описания скриптов, может содержать ссылку на программу или ее текст на определенном языке. Скрипты могут располагаться во внешнем файле и связываться с любым </a:t>
            </a:r>
            <a:r>
              <a:rPr lang="en" dirty="0"/>
              <a:t>HTML-</a:t>
            </a:r>
            <a:r>
              <a:rPr lang="ru-RU" dirty="0"/>
              <a:t>документом. </a:t>
            </a:r>
            <a:r>
              <a:rPr lang="ru-RU" dirty="0">
                <a:solidFill>
                  <a:schemeClr val="accent4"/>
                </a:solidFill>
              </a:rPr>
              <a:t>&lt;</a:t>
            </a:r>
            <a:r>
              <a:rPr lang="en" dirty="0">
                <a:solidFill>
                  <a:schemeClr val="accent4"/>
                </a:solidFill>
              </a:rPr>
              <a:t>script&gt; </a:t>
            </a:r>
            <a:r>
              <a:rPr lang="ru-RU" dirty="0"/>
              <a:t>может располагаться в заголовке или теле </a:t>
            </a:r>
            <a:r>
              <a:rPr lang="en" dirty="0"/>
              <a:t>HTML-</a:t>
            </a:r>
            <a:r>
              <a:rPr lang="ru-RU" dirty="0"/>
              <a:t>документа в неограниченном количестве. </a:t>
            </a:r>
            <a:r>
              <a:rPr lang="en-US" dirty="0"/>
              <a:t>C</a:t>
            </a:r>
            <a:r>
              <a:rPr lang="ru-RU" dirty="0"/>
              <a:t>крипты, которые должны выполняться в первую очередь, обычно помещают в заголовок документа.</a:t>
            </a:r>
          </a:p>
          <a:p>
            <a:pPr marL="0" indent="0">
              <a:buNone/>
            </a:pPr>
            <a:r>
              <a:rPr lang="en" dirty="0">
                <a:solidFill>
                  <a:schemeClr val="accent4"/>
                </a:solidFill>
              </a:rPr>
              <a:t>&lt;body&gt;</a:t>
            </a:r>
            <a:r>
              <a:rPr lang="ru-RU" dirty="0">
                <a:solidFill>
                  <a:schemeClr val="accent4"/>
                </a:solidFill>
              </a:rPr>
              <a:t> 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ru-RU" dirty="0"/>
              <a:t>Содержит все элементы страницы.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212868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{62E17E44-B1DA-E640-A1D9-280EFE78E4A9}tf10001122</Template>
  <TotalTime>3880</TotalTime>
  <Words>1078</Words>
  <Application>Microsoft Macintosh PowerPoint</Application>
  <PresentationFormat>Широкоэкранный</PresentationFormat>
  <Paragraphs>173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Tw Cen MT</vt:lpstr>
      <vt:lpstr>Wingdings</vt:lpstr>
      <vt:lpstr>Контур</vt:lpstr>
      <vt:lpstr>Основы html</vt:lpstr>
      <vt:lpstr>Анатомия HTML элемента</vt:lpstr>
      <vt:lpstr>Атрибуты html-элемента</vt:lpstr>
      <vt:lpstr>Презентация PowerPoint</vt:lpstr>
      <vt:lpstr>Структура HTML-документа</vt:lpstr>
      <vt:lpstr>Основные теги html</vt:lpstr>
      <vt:lpstr>Основные теги html</vt:lpstr>
      <vt:lpstr>Основные теги html</vt:lpstr>
      <vt:lpstr>Основные теги html</vt:lpstr>
      <vt:lpstr>Семантические теги</vt:lpstr>
      <vt:lpstr>Текст</vt:lpstr>
      <vt:lpstr>списки</vt:lpstr>
      <vt:lpstr>списки</vt:lpstr>
      <vt:lpstr>Таблицы</vt:lpstr>
      <vt:lpstr>картинки</vt:lpstr>
      <vt:lpstr>ссылки</vt:lpstr>
      <vt:lpstr>ссылки</vt:lpstr>
      <vt:lpstr>ссылки</vt:lpstr>
      <vt:lpstr>Работа с формами</vt:lpstr>
      <vt:lpstr>Работа с формами</vt:lpstr>
      <vt:lpstr>Работа с формами</vt:lpstr>
      <vt:lpstr>Работа с формами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Blinkova-Mossyagina Margarita</dc:creator>
  <cp:keywords/>
  <dc:description/>
  <cp:lastModifiedBy>Blinkova-Mossyagina Margarita</cp:lastModifiedBy>
  <cp:revision>4</cp:revision>
  <dcterms:created xsi:type="dcterms:W3CDTF">2022-06-20T06:05:29Z</dcterms:created>
  <dcterms:modified xsi:type="dcterms:W3CDTF">2022-06-24T11:55:07Z</dcterms:modified>
  <cp:category/>
</cp:coreProperties>
</file>