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Danielle Savag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Nunito-bold.fntdata"/><Relationship Id="rId21" Type="http://schemas.openxmlformats.org/officeDocument/2006/relationships/slide" Target="slides/slide15.xml"/><Relationship Id="rId43" Type="http://schemas.openxmlformats.org/officeDocument/2006/relationships/font" Target="fonts/Nunito-regular.fntdata"/><Relationship Id="rId24" Type="http://schemas.openxmlformats.org/officeDocument/2006/relationships/slide" Target="slides/slide18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7.xml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2-01T15:25:58.702">
    <p:pos x="516" y="1110"/>
    <p:text>I would make the text bigger on all the slides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2-01T18:00:15.156">
    <p:pos x="6000" y="0"/>
    <p:text>Have you tried the method Issac has?</p:text>
  </p:cm>
  <p:cm authorId="0" idx="3" dt="2021-12-01T18:00:15.156">
    <p:pos x="6000" y="0"/>
    <p:text>is that something you will do in next steps?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12-01T18:01:43.872">
    <p:pos x="6000" y="0"/>
    <p:text>Combine this with the problems slide issac has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12-01T15:26:28.714">
    <p:pos x="516" y="1056"/>
    <p:text>Again I would make the text bigger on all the slides, but looks good!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44c67d1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44c67d1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44c67d1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44c67d1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ada460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5ada460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384621aa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384621aa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44c67d1d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44c67d1d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44c67d1d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44c67d1d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5ada460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5ada460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5ada460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5ada460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4bebbd6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4bebbd6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4bebbd6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4bebbd6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4c67cb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4c67cb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4bebbd6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4bebbd6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4bebbd6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4bebbd6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44c67d1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44c67d1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4bebbd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4bebbd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519e32a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519e32a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519e32a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519e32a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4bebbd63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4bebbd6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519e32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519e32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4bebbd6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4bebbd6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519e32af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519e32af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30e3cf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30e3cf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5ada460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5ada460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4bebbd63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4bebbd63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bebbd63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4bebbd63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5ada4609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5ada4609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5ada460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5ada460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5ada4609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5ada4609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4bebbd63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4bebbd63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4c67ce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44c67ce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84621aa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84621aa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4c67d1d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4c67d1d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19e32a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519e32a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4c67d1d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4c67d1d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384621aa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384621aa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3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4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Wildlife Interaction Sentiment Analysis on Twitter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Query: Results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440550"/>
            <a:ext cx="75057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lot of irrelevant and </a:t>
            </a:r>
            <a:r>
              <a:rPr lang="en" sz="1700"/>
              <a:t>ambiguous</a:t>
            </a:r>
            <a:r>
              <a:rPr lang="en" sz="1700"/>
              <a:t> tweets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</a:t>
            </a:r>
            <a:r>
              <a:rPr lang="en" sz="1500"/>
              <a:t>Hey Coyotes! Next week we do not have school on Thursday, November 11th. Please plan accordingly.”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“Coyote revolution has begun btw”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 relevant tweets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“Saw a group of about five coyotes today walking down the street, definitely hanging out.”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“There was a coyote in my backyard this morning. Why?”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Query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938" y="1600900"/>
            <a:ext cx="3798124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Relevant Tweets?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Text classification using machine learning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Optimize query to </a:t>
            </a:r>
            <a:r>
              <a:rPr lang="en" sz="1700"/>
              <a:t>omitted</a:t>
            </a:r>
            <a:r>
              <a:rPr lang="en" sz="1700"/>
              <a:t> tweets containing specific words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Classification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756250"/>
            <a:ext cx="75057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Goal:</a:t>
            </a:r>
            <a:r>
              <a:rPr lang="en" sz="1500"/>
              <a:t> </a:t>
            </a:r>
            <a:r>
              <a:rPr lang="en" sz="1500"/>
              <a:t>Classify tweets related to human and wildlife interaction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Steps: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Manually tag tweets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Convert tweets to vectors for modeling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different models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Naive Bayes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Support Vector Machine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Compare models and select best one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Classification: Model Selection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609725"/>
            <a:ext cx="7505700" cy="26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Candidate Model 1: </a:t>
            </a:r>
            <a:r>
              <a:rPr lang="en" sz="1500"/>
              <a:t>Naive Bayes Classifier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Validation accuracy: 92%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Validation f1-score: 82%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Candidate Model 2:</a:t>
            </a:r>
            <a:r>
              <a:rPr lang="en" sz="1500"/>
              <a:t> Support Vector Machine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Validation accuracy: 87%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Validation f1-score: 72%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Final Model:</a:t>
            </a:r>
            <a:r>
              <a:rPr lang="en" sz="1500"/>
              <a:t> Naive Bayes </a:t>
            </a:r>
            <a:r>
              <a:rPr lang="en" sz="1500"/>
              <a:t>Classifier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accuracy: 91%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f1-score : 81%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Classification: Example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50" y="2051524"/>
            <a:ext cx="7961901" cy="16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/>
          <p:nvPr/>
        </p:nvSpPr>
        <p:spPr>
          <a:xfrm>
            <a:off x="6411050" y="2674325"/>
            <a:ext cx="2142000" cy="23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974475" y="3207725"/>
            <a:ext cx="7578600" cy="30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6286500" y="3546350"/>
            <a:ext cx="2266500" cy="20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Query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819150" y="1575300"/>
            <a:ext cx="36870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Initial Query: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query = 'coyote OR coyotes'   -is:retweet -is:reply'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Choosing disqualification words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Intuition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common words in irrelevant tweets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675" y="884325"/>
            <a:ext cx="5276775" cy="35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Query: Disqualification Words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irrelevant_words = ['ugly', 'drugs', 'movie', 'team', 'halloween', 'season', 'hawks',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                 'predictions', 'sports', 'restaurant', 'soccer', 'basketball', 'tennis', 'ball',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                 'indian', 'ducks', 'game', 'school', 'arizona', 'nhl', 'win']</a:t>
            </a:r>
            <a:endParaRPr sz="1100">
              <a:solidFill>
                <a:srgbClr val="F78C6C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vaderSentiment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19150" y="1699850"/>
            <a:ext cx="75057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What is vaderSentiment?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Sentiment </a:t>
            </a:r>
            <a:r>
              <a:rPr lang="en" sz="1500"/>
              <a:t>analysis</a:t>
            </a:r>
            <a:r>
              <a:rPr lang="en" sz="1500"/>
              <a:t> tool designed for social media text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Why </a:t>
            </a:r>
            <a:r>
              <a:rPr b="1" lang="en" sz="1500"/>
              <a:t>vaderSentiment</a:t>
            </a:r>
            <a:r>
              <a:rPr b="1" lang="en" sz="1500"/>
              <a:t>?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Pretrained on social media text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Takes into account: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Emojis: 😁 ❤️ 🐶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Acronyms: lol, ty, gn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Emoticons: :) :D :(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And more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Metrics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819150" y="1582625"/>
            <a:ext cx="7505700" cy="28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Positive Score:</a:t>
            </a:r>
            <a:r>
              <a:rPr lang="en" sz="1500"/>
              <a:t> Ratio of words that are classified as positive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Neutral Score:</a:t>
            </a:r>
            <a:r>
              <a:rPr lang="en" sz="1500"/>
              <a:t> Ratio of words that are classified as neutral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Negative Score:</a:t>
            </a:r>
            <a:r>
              <a:rPr lang="en" sz="1500"/>
              <a:t> Ratio of words that are classified as negative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Compound Score</a:t>
            </a:r>
            <a:r>
              <a:rPr lang="en" sz="1500"/>
              <a:t>: Sum of valence score of each word in tweet.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Normalized to be between -1 (most extreme negative) and +1 (most extreme positive)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Sentiment Classification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/>
              <a:t>Positive:</a:t>
            </a:r>
            <a:r>
              <a:rPr lang="en" sz="1300"/>
              <a:t> compound score ≥ 0.05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/>
              <a:t>Neutral:</a:t>
            </a:r>
            <a:r>
              <a:rPr lang="en" sz="1300"/>
              <a:t> -0.05 &lt; compound score &lt; 0.05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/>
              <a:t>Negative:</a:t>
            </a:r>
            <a:r>
              <a:rPr lang="en" sz="1300"/>
              <a:t> compound score ≤ -0.05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pic>
        <p:nvPicPr>
          <p:cNvPr descr="Picture of Isaac&#10;" id="135" name="Google Shape;135;p14" title="Isaa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025" y="1628550"/>
            <a:ext cx="1966877" cy="19668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1525413" y="3645350"/>
            <a:ext cx="297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Isaac Lo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iclo@dons.usfca.edu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675" y="1628548"/>
            <a:ext cx="1886400" cy="188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4798825" y="3645350"/>
            <a:ext cx="297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Chandan Nayak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cnayak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@dons.usfca.edu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</a:t>
            </a:r>
            <a:r>
              <a:rPr lang="en"/>
              <a:t>Analysis</a:t>
            </a:r>
            <a:r>
              <a:rPr lang="en"/>
              <a:t>: Example</a:t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88" y="2058850"/>
            <a:ext cx="7721825" cy="19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Sentiment Class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725" y="1389700"/>
            <a:ext cx="4093375" cy="32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465075"/>
            <a:ext cx="26289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Compound Score</a:t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087" y="1637700"/>
            <a:ext cx="3325850" cy="4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13" y="2136575"/>
            <a:ext cx="8106375" cy="27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 Tweets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relevant tweets using ML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819150" y="1580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Baseline prediction model: Naive Bayes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Trained on 400 labelled tweets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a Train-Test split of 40%, an accuracy score of 65% was achieved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Improving accuracy: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Adding more labelled examples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Getting more representative sample of tweets - temporally</a:t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819150" y="3133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Baseline prediction model: Naive Bayes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00" y="1681224"/>
            <a:ext cx="8324849" cy="259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Supervised learning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819150" y="1675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Machine learning models require labelled training data. Ideally higher number of trained data leads to better performance metrics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Manual labelling of relevant tweets - even presence of keywords in right order </a:t>
            </a:r>
            <a:r>
              <a:rPr lang="en" sz="1500"/>
              <a:t>doesn't</a:t>
            </a:r>
            <a:r>
              <a:rPr lang="en" sz="1500"/>
              <a:t> necessarily mean the tweet is relevant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common to get irrelevant tweets - sports teams, diner chains, shopping events etc.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Twitter Data</a:t>
            </a:r>
            <a:endParaRPr/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819150" y="1509350"/>
            <a:ext cx="75057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all tweets have geographical location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Missing tweets by </a:t>
            </a:r>
            <a:r>
              <a:rPr lang="en" sz="1500"/>
              <a:t>specifying</a:t>
            </a:r>
            <a:r>
              <a:rPr lang="en" sz="1500"/>
              <a:t> search location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tweets don’t have exact coordinates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Only analyzing a general area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enough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Classification models may not be as reliable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950" y="845600"/>
            <a:ext cx="2601075" cy="26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 txBox="1"/>
          <p:nvPr/>
        </p:nvSpPr>
        <p:spPr>
          <a:xfrm>
            <a:off x="6385404" y="3329450"/>
            <a:ext cx="182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850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Missing Coords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 Has Coords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40"/>
          <p:cNvCxnSpPr>
            <a:endCxn id="306" idx="1"/>
          </p:cNvCxnSpPr>
          <p:nvPr/>
        </p:nvCxnSpPr>
        <p:spPr>
          <a:xfrm>
            <a:off x="4659804" y="2264150"/>
            <a:ext cx="1725600" cy="137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Twitter API limitations</a:t>
            </a:r>
            <a:endParaRPr/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819150" y="1509350"/>
            <a:ext cx="75057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free tier of developer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Twitter restricts </a:t>
            </a:r>
            <a:r>
              <a:rPr lang="en" sz="1500"/>
              <a:t>history</a:t>
            </a:r>
            <a:r>
              <a:rPr lang="en" sz="1500"/>
              <a:t> to past seven days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analysis done with tweets from November period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Ideally, we want to build a corpus of tweets from the entire year - periods in which </a:t>
            </a:r>
            <a:r>
              <a:rPr lang="en" sz="1500"/>
              <a:t>animals</a:t>
            </a:r>
            <a:r>
              <a:rPr lang="en" sz="1500"/>
              <a:t> are active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6185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Study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Large information gap in human-wildlife conflict reports.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CDFW only receives a few thousand reports a year in a state of 40 million people.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CDFW only receives reports of “problems.” Reports of positive encounters are not received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Collaboration</a:t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819150" y="1743800"/>
            <a:ext cx="7505700" cy="26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Approached coyotes and bears independently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Pulled different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Different modeling techniques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Did not progress towards project goal uniformly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819150" y="1677875"/>
            <a:ext cx="7505700" cy="27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Target</a:t>
            </a:r>
            <a:r>
              <a:rPr b="1" lang="en" sz="1700"/>
              <a:t> More Specific Locations: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precise coordinates and smaller search radius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Bounding box: Search a geo </a:t>
            </a:r>
            <a:r>
              <a:rPr lang="en" sz="1500"/>
              <a:t>polygon</a:t>
            </a:r>
            <a:r>
              <a:rPr lang="en" sz="1500"/>
              <a:t> specified by 4 coordinates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Stream tweets: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pipeline to retrieve relevant tweets in real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use to train a better classification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Real time sentiment analysis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Continued</a:t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819150" y="1619250"/>
            <a:ext cx="75057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Continue Observing General Trend of Sentiment: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Watch for </a:t>
            </a:r>
            <a:r>
              <a:rPr lang="en"/>
              <a:t>anomalies</a:t>
            </a:r>
            <a:r>
              <a:rPr lang="en"/>
              <a:t> in trend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300" y="2608375"/>
            <a:ext cx="6163401" cy="20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Continued</a:t>
            </a:r>
            <a:endParaRPr/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819150" y="1692525"/>
            <a:ext cx="7505700" cy="27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Standardize Approaches and Improve Collaboration: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Pull same variables from twitter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infrastructure for pipeline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multiclass tweet </a:t>
            </a:r>
            <a:r>
              <a:rPr lang="en" sz="1500"/>
              <a:t>classifier</a:t>
            </a:r>
            <a:endParaRPr sz="1500"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819150" y="3193875"/>
            <a:ext cx="7505700" cy="27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Add more labelled examples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Keep on adding to corpus of labelled tweets to improve classifier accuracy</a:t>
            </a: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https://github.com/Isaac1o/CDFW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What is the sentiment on tweets relating to human and wildlife interactions?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</a:t>
            </a:r>
            <a:r>
              <a:rPr lang="en"/>
              <a:t>Twitter</a:t>
            </a:r>
            <a:r>
              <a:rPr lang="en"/>
              <a:t> Data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450" y="1800200"/>
            <a:ext cx="1826338" cy="182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225" y="2119588"/>
            <a:ext cx="1187574" cy="118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450" y="2119588"/>
            <a:ext cx="1187574" cy="118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7"/>
          <p:cNvCxnSpPr/>
          <p:nvPr/>
        </p:nvCxnSpPr>
        <p:spPr>
          <a:xfrm>
            <a:off x="2696874" y="2713375"/>
            <a:ext cx="10746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5122174" y="2713375"/>
            <a:ext cx="10746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7"/>
          <p:cNvSpPr txBox="1"/>
          <p:nvPr/>
        </p:nvSpPr>
        <p:spPr>
          <a:xfrm>
            <a:off x="1188900" y="3453050"/>
            <a:ext cx="15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Tweepy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684075" y="3453050"/>
            <a:ext cx="15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Twitter API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6270250" y="3453050"/>
            <a:ext cx="170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Preparation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Classification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Pulled From Tweets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74" y="1659400"/>
            <a:ext cx="7203250" cy="276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Pulled From Tweets - Black Bears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00" y="1477075"/>
            <a:ext cx="7901801" cy="23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621100" y="4030500"/>
            <a:ext cx="7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Query used: “‘black bear’ -filter:retweets” and “‘black bear’ AND tahoe -filter:retweets”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Coyotes Tweets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Queries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</a:t>
            </a:r>
            <a:r>
              <a:rPr lang="en" sz="1700"/>
              <a:t>road queries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query = “</a:t>
            </a:r>
            <a:r>
              <a:rPr lang="en" sz="1500"/>
              <a:t>coyotes</a:t>
            </a:r>
            <a:r>
              <a:rPr lang="en" sz="1500"/>
              <a:t> OR coyote”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Omitted retweets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Targeted Geographical Hotspot Locations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LA, SD, SF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50 mile radius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