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3" r:id="rId8"/>
    <p:sldId id="294" r:id="rId9"/>
    <p:sldId id="268" r:id="rId10"/>
    <p:sldId id="269" r:id="rId11"/>
    <p:sldId id="270" r:id="rId12"/>
    <p:sldId id="281" r:id="rId13"/>
    <p:sldId id="272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3" r:id="rId22"/>
    <p:sldId id="284" r:id="rId23"/>
    <p:sldId id="289" r:id="rId24"/>
    <p:sldId id="290" r:id="rId25"/>
    <p:sldId id="291" r:id="rId26"/>
    <p:sldId id="292" r:id="rId27"/>
    <p:sldId id="285" r:id="rId28"/>
    <p:sldId id="286" r:id="rId29"/>
    <p:sldId id="287" r:id="rId30"/>
    <p:sldId id="288" r:id="rId31"/>
    <p:sldId id="273" r:id="rId32"/>
    <p:sldId id="274" r:id="rId33"/>
    <p:sldId id="271" r:id="rId34"/>
    <p:sldId id="295" r:id="rId35"/>
    <p:sldId id="263" r:id="rId36"/>
    <p:sldId id="264" r:id="rId37"/>
    <p:sldId id="26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A8237E-18C7-4700-AC60-A20690A841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B08EE7-8899-45BE-8737-AB406580E580}">
      <dgm:prSet/>
      <dgm:spPr/>
      <dgm:t>
        <a:bodyPr/>
        <a:lstStyle/>
        <a:p>
          <a:r>
            <a:rPr lang="es-PE"/>
            <a:t>Librería pandas versión 2.1.4</a:t>
          </a:r>
          <a:endParaRPr lang="en-US"/>
        </a:p>
      </dgm:t>
    </dgm:pt>
    <dgm:pt modelId="{F9984238-55B7-450C-93A3-C8B47CD99E07}" type="parTrans" cxnId="{2E64CF51-1687-4D32-901A-516B9B8FEE31}">
      <dgm:prSet/>
      <dgm:spPr/>
      <dgm:t>
        <a:bodyPr/>
        <a:lstStyle/>
        <a:p>
          <a:endParaRPr lang="en-US"/>
        </a:p>
      </dgm:t>
    </dgm:pt>
    <dgm:pt modelId="{4BC54FF6-C05A-49B2-8F3B-1B276D147579}" type="sibTrans" cxnId="{2E64CF51-1687-4D32-901A-516B9B8FEE31}">
      <dgm:prSet/>
      <dgm:spPr/>
      <dgm:t>
        <a:bodyPr/>
        <a:lstStyle/>
        <a:p>
          <a:endParaRPr lang="en-US"/>
        </a:p>
      </dgm:t>
    </dgm:pt>
    <dgm:pt modelId="{39ACDC8D-5F14-4FD8-9E81-537B62AC6F6D}">
      <dgm:prSet/>
      <dgm:spPr/>
      <dgm:t>
        <a:bodyPr/>
        <a:lstStyle/>
        <a:p>
          <a:r>
            <a:rPr lang="es-PE"/>
            <a:t>Librería seaborn versión 0.13.2</a:t>
          </a:r>
          <a:endParaRPr lang="en-US"/>
        </a:p>
      </dgm:t>
    </dgm:pt>
    <dgm:pt modelId="{514E91F0-17A6-462B-8563-B29079C96EE2}" type="parTrans" cxnId="{F52B0364-4794-43B3-AE17-CD663E2DF756}">
      <dgm:prSet/>
      <dgm:spPr/>
      <dgm:t>
        <a:bodyPr/>
        <a:lstStyle/>
        <a:p>
          <a:endParaRPr lang="en-US"/>
        </a:p>
      </dgm:t>
    </dgm:pt>
    <dgm:pt modelId="{87661705-F7E1-4321-920D-CEDA5CB9A5E2}" type="sibTrans" cxnId="{F52B0364-4794-43B3-AE17-CD663E2DF756}">
      <dgm:prSet/>
      <dgm:spPr/>
      <dgm:t>
        <a:bodyPr/>
        <a:lstStyle/>
        <a:p>
          <a:endParaRPr lang="en-US"/>
        </a:p>
      </dgm:t>
    </dgm:pt>
    <dgm:pt modelId="{71B3695E-89D1-464C-9661-1ABC52E2432B}">
      <dgm:prSet/>
      <dgm:spPr/>
      <dgm:t>
        <a:bodyPr/>
        <a:lstStyle/>
        <a:p>
          <a:r>
            <a:rPr lang="es-PE"/>
            <a:t>Librería scikit-learn versión 1.4.0</a:t>
          </a:r>
          <a:endParaRPr lang="en-US"/>
        </a:p>
      </dgm:t>
    </dgm:pt>
    <dgm:pt modelId="{B5C20D04-72A8-4CF6-AE1E-01C78EFD7568}" type="parTrans" cxnId="{9BA96432-2FDE-4986-B67C-55B850FD7249}">
      <dgm:prSet/>
      <dgm:spPr/>
      <dgm:t>
        <a:bodyPr/>
        <a:lstStyle/>
        <a:p>
          <a:endParaRPr lang="en-US"/>
        </a:p>
      </dgm:t>
    </dgm:pt>
    <dgm:pt modelId="{CEFBF4D8-775F-43E1-831B-60A527B88C51}" type="sibTrans" cxnId="{9BA96432-2FDE-4986-B67C-55B850FD7249}">
      <dgm:prSet/>
      <dgm:spPr/>
      <dgm:t>
        <a:bodyPr/>
        <a:lstStyle/>
        <a:p>
          <a:endParaRPr lang="en-US"/>
        </a:p>
      </dgm:t>
    </dgm:pt>
    <dgm:pt modelId="{285FE91E-0F34-4C8D-B39F-F813236AC579}" type="pres">
      <dgm:prSet presAssocID="{9BA8237E-18C7-4700-AC60-A20690A84126}" presName="root" presStyleCnt="0">
        <dgm:presLayoutVars>
          <dgm:dir/>
          <dgm:resizeHandles val="exact"/>
        </dgm:presLayoutVars>
      </dgm:prSet>
      <dgm:spPr/>
    </dgm:pt>
    <dgm:pt modelId="{652B79F8-15A0-41B9-B06C-1E59E8BD57C6}" type="pres">
      <dgm:prSet presAssocID="{F5B08EE7-8899-45BE-8737-AB406580E580}" presName="compNode" presStyleCnt="0"/>
      <dgm:spPr/>
    </dgm:pt>
    <dgm:pt modelId="{5A52245A-AF1C-486D-A973-7B4C875B646C}" type="pres">
      <dgm:prSet presAssocID="{F5B08EE7-8899-45BE-8737-AB406580E580}" presName="bgRect" presStyleLbl="bgShp" presStyleIdx="0" presStyleCnt="3"/>
      <dgm:spPr/>
    </dgm:pt>
    <dgm:pt modelId="{F4639783-D253-404D-BE73-67BF16AE1D4A}" type="pres">
      <dgm:prSet presAssocID="{F5B08EE7-8899-45BE-8737-AB406580E5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so panda"/>
        </a:ext>
      </dgm:extLst>
    </dgm:pt>
    <dgm:pt modelId="{4C846BDB-F2FF-435D-AED4-067E35695C51}" type="pres">
      <dgm:prSet presAssocID="{F5B08EE7-8899-45BE-8737-AB406580E580}" presName="spaceRect" presStyleCnt="0"/>
      <dgm:spPr/>
    </dgm:pt>
    <dgm:pt modelId="{3852127D-2563-4B95-AAFA-B4D97B68B944}" type="pres">
      <dgm:prSet presAssocID="{F5B08EE7-8899-45BE-8737-AB406580E580}" presName="parTx" presStyleLbl="revTx" presStyleIdx="0" presStyleCnt="3">
        <dgm:presLayoutVars>
          <dgm:chMax val="0"/>
          <dgm:chPref val="0"/>
        </dgm:presLayoutVars>
      </dgm:prSet>
      <dgm:spPr/>
    </dgm:pt>
    <dgm:pt modelId="{D903AE0C-38C3-4E6D-BDF4-BDCE2AEEF85B}" type="pres">
      <dgm:prSet presAssocID="{4BC54FF6-C05A-49B2-8F3B-1B276D147579}" presName="sibTrans" presStyleCnt="0"/>
      <dgm:spPr/>
    </dgm:pt>
    <dgm:pt modelId="{EBF7435A-4C36-4B6D-A09A-93B4F183B59E}" type="pres">
      <dgm:prSet presAssocID="{39ACDC8D-5F14-4FD8-9E81-537B62AC6F6D}" presName="compNode" presStyleCnt="0"/>
      <dgm:spPr/>
    </dgm:pt>
    <dgm:pt modelId="{D9C757A4-233E-453A-9C45-B65C95FBDE0A}" type="pres">
      <dgm:prSet presAssocID="{39ACDC8D-5F14-4FD8-9E81-537B62AC6F6D}" presName="bgRect" presStyleLbl="bgShp" presStyleIdx="1" presStyleCnt="3"/>
      <dgm:spPr/>
    </dgm:pt>
    <dgm:pt modelId="{631CFBB7-A9FC-41C2-B0A3-CB33115609FB}" type="pres">
      <dgm:prSet presAssocID="{39ACDC8D-5F14-4FD8-9E81-537B62AC6F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C7D2C948-03E0-4E08-9E0A-14851C242F59}" type="pres">
      <dgm:prSet presAssocID="{39ACDC8D-5F14-4FD8-9E81-537B62AC6F6D}" presName="spaceRect" presStyleCnt="0"/>
      <dgm:spPr/>
    </dgm:pt>
    <dgm:pt modelId="{4C6CDC89-061C-4316-A77E-05F82C6C1E07}" type="pres">
      <dgm:prSet presAssocID="{39ACDC8D-5F14-4FD8-9E81-537B62AC6F6D}" presName="parTx" presStyleLbl="revTx" presStyleIdx="1" presStyleCnt="3">
        <dgm:presLayoutVars>
          <dgm:chMax val="0"/>
          <dgm:chPref val="0"/>
        </dgm:presLayoutVars>
      </dgm:prSet>
      <dgm:spPr/>
    </dgm:pt>
    <dgm:pt modelId="{0F60C1E6-F381-4A5A-9FE5-BA0D622AE77C}" type="pres">
      <dgm:prSet presAssocID="{87661705-F7E1-4321-920D-CEDA5CB9A5E2}" presName="sibTrans" presStyleCnt="0"/>
      <dgm:spPr/>
    </dgm:pt>
    <dgm:pt modelId="{A59D81A0-9515-473C-B080-A90859CC5B65}" type="pres">
      <dgm:prSet presAssocID="{71B3695E-89D1-464C-9661-1ABC52E2432B}" presName="compNode" presStyleCnt="0"/>
      <dgm:spPr/>
    </dgm:pt>
    <dgm:pt modelId="{81BBFDA1-6E39-4854-80CD-D9E59950CCAD}" type="pres">
      <dgm:prSet presAssocID="{71B3695E-89D1-464C-9661-1ABC52E2432B}" presName="bgRect" presStyleLbl="bgShp" presStyleIdx="2" presStyleCnt="3"/>
      <dgm:spPr/>
    </dgm:pt>
    <dgm:pt modelId="{F01161CB-4CFF-424D-B613-0455E9B84BA1}" type="pres">
      <dgm:prSet presAssocID="{71B3695E-89D1-464C-9661-1ABC52E243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36D60C5A-2FDA-4E0F-9981-C49135B20769}" type="pres">
      <dgm:prSet presAssocID="{71B3695E-89D1-464C-9661-1ABC52E2432B}" presName="spaceRect" presStyleCnt="0"/>
      <dgm:spPr/>
    </dgm:pt>
    <dgm:pt modelId="{D38E644B-670C-482C-96B1-7841B5A99DE0}" type="pres">
      <dgm:prSet presAssocID="{71B3695E-89D1-464C-9661-1ABC52E2432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3E80817-3A5E-4EF1-A1DE-8157493A30BC}" type="presOf" srcId="{39ACDC8D-5F14-4FD8-9E81-537B62AC6F6D}" destId="{4C6CDC89-061C-4316-A77E-05F82C6C1E07}" srcOrd="0" destOrd="0" presId="urn:microsoft.com/office/officeart/2018/2/layout/IconVerticalSolidList"/>
    <dgm:cxn modelId="{9BA96432-2FDE-4986-B67C-55B850FD7249}" srcId="{9BA8237E-18C7-4700-AC60-A20690A84126}" destId="{71B3695E-89D1-464C-9661-1ABC52E2432B}" srcOrd="2" destOrd="0" parTransId="{B5C20D04-72A8-4CF6-AE1E-01C78EFD7568}" sibTransId="{CEFBF4D8-775F-43E1-831B-60A527B88C51}"/>
    <dgm:cxn modelId="{F52B0364-4794-43B3-AE17-CD663E2DF756}" srcId="{9BA8237E-18C7-4700-AC60-A20690A84126}" destId="{39ACDC8D-5F14-4FD8-9E81-537B62AC6F6D}" srcOrd="1" destOrd="0" parTransId="{514E91F0-17A6-462B-8563-B29079C96EE2}" sibTransId="{87661705-F7E1-4321-920D-CEDA5CB9A5E2}"/>
    <dgm:cxn modelId="{2E64CF51-1687-4D32-901A-516B9B8FEE31}" srcId="{9BA8237E-18C7-4700-AC60-A20690A84126}" destId="{F5B08EE7-8899-45BE-8737-AB406580E580}" srcOrd="0" destOrd="0" parTransId="{F9984238-55B7-450C-93A3-C8B47CD99E07}" sibTransId="{4BC54FF6-C05A-49B2-8F3B-1B276D147579}"/>
    <dgm:cxn modelId="{47E22D79-90E5-49DF-AADC-36ABE9E0B310}" type="presOf" srcId="{71B3695E-89D1-464C-9661-1ABC52E2432B}" destId="{D38E644B-670C-482C-96B1-7841B5A99DE0}" srcOrd="0" destOrd="0" presId="urn:microsoft.com/office/officeart/2018/2/layout/IconVerticalSolidList"/>
    <dgm:cxn modelId="{2C6DC788-D480-4933-8C19-D5C4FDA1AF05}" type="presOf" srcId="{9BA8237E-18C7-4700-AC60-A20690A84126}" destId="{285FE91E-0F34-4C8D-B39F-F813236AC579}" srcOrd="0" destOrd="0" presId="urn:microsoft.com/office/officeart/2018/2/layout/IconVerticalSolidList"/>
    <dgm:cxn modelId="{5A4D0EBF-2071-4D93-BFE6-62D4A0589A04}" type="presOf" srcId="{F5B08EE7-8899-45BE-8737-AB406580E580}" destId="{3852127D-2563-4B95-AAFA-B4D97B68B944}" srcOrd="0" destOrd="0" presId="urn:microsoft.com/office/officeart/2018/2/layout/IconVerticalSolidList"/>
    <dgm:cxn modelId="{E9BA1E9D-11BC-475C-B971-07142BEB4581}" type="presParOf" srcId="{285FE91E-0F34-4C8D-B39F-F813236AC579}" destId="{652B79F8-15A0-41B9-B06C-1E59E8BD57C6}" srcOrd="0" destOrd="0" presId="urn:microsoft.com/office/officeart/2018/2/layout/IconVerticalSolidList"/>
    <dgm:cxn modelId="{0F51C010-E85F-4145-9F85-A6A76D59478C}" type="presParOf" srcId="{652B79F8-15A0-41B9-B06C-1E59E8BD57C6}" destId="{5A52245A-AF1C-486D-A973-7B4C875B646C}" srcOrd="0" destOrd="0" presId="urn:microsoft.com/office/officeart/2018/2/layout/IconVerticalSolidList"/>
    <dgm:cxn modelId="{6F509A01-9E88-4543-A3F8-F17766122A82}" type="presParOf" srcId="{652B79F8-15A0-41B9-B06C-1E59E8BD57C6}" destId="{F4639783-D253-404D-BE73-67BF16AE1D4A}" srcOrd="1" destOrd="0" presId="urn:microsoft.com/office/officeart/2018/2/layout/IconVerticalSolidList"/>
    <dgm:cxn modelId="{895FD8C8-060C-4671-A8ED-D7329312DC17}" type="presParOf" srcId="{652B79F8-15A0-41B9-B06C-1E59E8BD57C6}" destId="{4C846BDB-F2FF-435D-AED4-067E35695C51}" srcOrd="2" destOrd="0" presId="urn:microsoft.com/office/officeart/2018/2/layout/IconVerticalSolidList"/>
    <dgm:cxn modelId="{A34BDFD4-C200-475A-BB3E-128DD6C594D8}" type="presParOf" srcId="{652B79F8-15A0-41B9-B06C-1E59E8BD57C6}" destId="{3852127D-2563-4B95-AAFA-B4D97B68B944}" srcOrd="3" destOrd="0" presId="urn:microsoft.com/office/officeart/2018/2/layout/IconVerticalSolidList"/>
    <dgm:cxn modelId="{02A34D15-D17D-41D3-9C94-2DE81361A4F1}" type="presParOf" srcId="{285FE91E-0F34-4C8D-B39F-F813236AC579}" destId="{D903AE0C-38C3-4E6D-BDF4-BDCE2AEEF85B}" srcOrd="1" destOrd="0" presId="urn:microsoft.com/office/officeart/2018/2/layout/IconVerticalSolidList"/>
    <dgm:cxn modelId="{B8981634-848E-471F-B4AB-17017142FB72}" type="presParOf" srcId="{285FE91E-0F34-4C8D-B39F-F813236AC579}" destId="{EBF7435A-4C36-4B6D-A09A-93B4F183B59E}" srcOrd="2" destOrd="0" presId="urn:microsoft.com/office/officeart/2018/2/layout/IconVerticalSolidList"/>
    <dgm:cxn modelId="{811A5539-6332-4DE7-9CFB-DC1A365AC54E}" type="presParOf" srcId="{EBF7435A-4C36-4B6D-A09A-93B4F183B59E}" destId="{D9C757A4-233E-453A-9C45-B65C95FBDE0A}" srcOrd="0" destOrd="0" presId="urn:microsoft.com/office/officeart/2018/2/layout/IconVerticalSolidList"/>
    <dgm:cxn modelId="{3865EA21-8230-463D-AA55-76CDEF7C2AA8}" type="presParOf" srcId="{EBF7435A-4C36-4B6D-A09A-93B4F183B59E}" destId="{631CFBB7-A9FC-41C2-B0A3-CB33115609FB}" srcOrd="1" destOrd="0" presId="urn:microsoft.com/office/officeart/2018/2/layout/IconVerticalSolidList"/>
    <dgm:cxn modelId="{8B8566F7-5232-4E37-9040-C98BD4E506AE}" type="presParOf" srcId="{EBF7435A-4C36-4B6D-A09A-93B4F183B59E}" destId="{C7D2C948-03E0-4E08-9E0A-14851C242F59}" srcOrd="2" destOrd="0" presId="urn:microsoft.com/office/officeart/2018/2/layout/IconVerticalSolidList"/>
    <dgm:cxn modelId="{9DCF4D6E-A6E8-4F52-8095-8DDAD3D2AE5D}" type="presParOf" srcId="{EBF7435A-4C36-4B6D-A09A-93B4F183B59E}" destId="{4C6CDC89-061C-4316-A77E-05F82C6C1E07}" srcOrd="3" destOrd="0" presId="urn:microsoft.com/office/officeart/2018/2/layout/IconVerticalSolidList"/>
    <dgm:cxn modelId="{B26A3BB5-6B88-4FE3-8E0B-6E1A2F0A6946}" type="presParOf" srcId="{285FE91E-0F34-4C8D-B39F-F813236AC579}" destId="{0F60C1E6-F381-4A5A-9FE5-BA0D622AE77C}" srcOrd="3" destOrd="0" presId="urn:microsoft.com/office/officeart/2018/2/layout/IconVerticalSolidList"/>
    <dgm:cxn modelId="{0B08B72C-4AF9-43A2-814A-4755E4DB0CC7}" type="presParOf" srcId="{285FE91E-0F34-4C8D-B39F-F813236AC579}" destId="{A59D81A0-9515-473C-B080-A90859CC5B65}" srcOrd="4" destOrd="0" presId="urn:microsoft.com/office/officeart/2018/2/layout/IconVerticalSolidList"/>
    <dgm:cxn modelId="{A46198B4-0918-410F-A3EF-0403CC31E2C9}" type="presParOf" srcId="{A59D81A0-9515-473C-B080-A90859CC5B65}" destId="{81BBFDA1-6E39-4854-80CD-D9E59950CCAD}" srcOrd="0" destOrd="0" presId="urn:microsoft.com/office/officeart/2018/2/layout/IconVerticalSolidList"/>
    <dgm:cxn modelId="{806D8004-15D5-49BF-8F60-1D6C5D3AC26F}" type="presParOf" srcId="{A59D81A0-9515-473C-B080-A90859CC5B65}" destId="{F01161CB-4CFF-424D-B613-0455E9B84BA1}" srcOrd="1" destOrd="0" presId="urn:microsoft.com/office/officeart/2018/2/layout/IconVerticalSolidList"/>
    <dgm:cxn modelId="{33345905-EDB4-4121-AA98-A693916C2CFB}" type="presParOf" srcId="{A59D81A0-9515-473C-B080-A90859CC5B65}" destId="{36D60C5A-2FDA-4E0F-9981-C49135B20769}" srcOrd="2" destOrd="0" presId="urn:microsoft.com/office/officeart/2018/2/layout/IconVerticalSolidList"/>
    <dgm:cxn modelId="{5B6AED4E-213C-46A0-8A5F-E8993B4D0E55}" type="presParOf" srcId="{A59D81A0-9515-473C-B080-A90859CC5B65}" destId="{D38E644B-670C-482C-96B1-7841B5A99D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2245A-AF1C-486D-A973-7B4C875B646C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639783-D253-404D-BE73-67BF16AE1D4A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2127D-2563-4B95-AAFA-B4D97B68B944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/>
            <a:t>Librería pandas versión 2.1.4</a:t>
          </a:r>
          <a:endParaRPr lang="en-US" sz="2500" kern="1200"/>
        </a:p>
      </dsp:txBody>
      <dsp:txXfrm>
        <a:off x="1508391" y="558"/>
        <a:ext cx="4987658" cy="1305966"/>
      </dsp:txXfrm>
    </dsp:sp>
    <dsp:sp modelId="{D9C757A4-233E-453A-9C45-B65C95FBDE0A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CFBB7-A9FC-41C2-B0A3-CB33115609FB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CDC89-061C-4316-A77E-05F82C6C1E07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/>
            <a:t>Librería seaborn versión 0.13.2</a:t>
          </a:r>
          <a:endParaRPr lang="en-US" sz="2500" kern="1200"/>
        </a:p>
      </dsp:txBody>
      <dsp:txXfrm>
        <a:off x="1508391" y="1633016"/>
        <a:ext cx="4987658" cy="1305966"/>
      </dsp:txXfrm>
    </dsp:sp>
    <dsp:sp modelId="{81BBFDA1-6E39-4854-80CD-D9E59950CCAD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161CB-4CFF-424D-B613-0455E9B84BA1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E644B-670C-482C-96B1-7841B5A99DE0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/>
            <a:t>Librería scikit-learn versión 1.4.0</a:t>
          </a:r>
          <a:endParaRPr lang="en-US" sz="2500" kern="1200"/>
        </a:p>
      </dsp:txBody>
      <dsp:txXfrm>
        <a:off x="1508391" y="3265475"/>
        <a:ext cx="4987658" cy="1305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36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56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9426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8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829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18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985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24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78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45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86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803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51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07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3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71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alerworld.es/tendencias/cinco-tendencias-tecnologicas-para-pc-que-deja-ces-2023" TargetMode="External"/><Relationship Id="rId2" Type="http://schemas.openxmlformats.org/officeDocument/2006/relationships/hyperlink" Target="https://www.dealerworld.es/mercado-en-cifras/canalys-eleva-hasta-el-18-la-caida-del-mercado-del-pc-en-el-tercer-trimestr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ealerworld.es/mercado-en-cifras/las-ventas-de-pc-continuan-su-cuesta-abaj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F479273-C93B-AEE7-8694-E186C2413C99}"/>
              </a:ext>
            </a:extLst>
          </p:cNvPr>
          <p:cNvSpPr txBox="1"/>
          <p:nvPr/>
        </p:nvSpPr>
        <p:spPr>
          <a:xfrm>
            <a:off x="1283110" y="433329"/>
            <a:ext cx="9487216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solidFill>
                  <a:srgbClr val="FFC000"/>
                </a:solidFill>
              </a:rPr>
              <a:t>PREDICCION DE PRECIOS DE LAPTOPS</a:t>
            </a:r>
            <a:endParaRPr lang="es-PE" sz="3200" dirty="0">
              <a:solidFill>
                <a:srgbClr val="FFC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A6FD659-D7C1-9780-C815-0E381E7F2997}"/>
              </a:ext>
            </a:extLst>
          </p:cNvPr>
          <p:cNvSpPr/>
          <p:nvPr/>
        </p:nvSpPr>
        <p:spPr>
          <a:xfrm>
            <a:off x="685799" y="2472743"/>
            <a:ext cx="7221829" cy="28956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C4EE94-5E6A-8D61-79BE-C458466626F3}"/>
              </a:ext>
            </a:extLst>
          </p:cNvPr>
          <p:cNvSpPr txBox="1"/>
          <p:nvPr/>
        </p:nvSpPr>
        <p:spPr>
          <a:xfrm>
            <a:off x="685799" y="2573383"/>
            <a:ext cx="72218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/>
              <a:t>CURSO :          </a:t>
            </a:r>
            <a:r>
              <a:rPr lang="es-PE" sz="2000" dirty="0"/>
              <a:t>PYTHON FUNDAMENTALS FOR MACHINE LEARNING</a:t>
            </a:r>
          </a:p>
          <a:p>
            <a:r>
              <a:rPr lang="es-PE" sz="2000" b="1" dirty="0"/>
              <a:t>PROFESOR:     </a:t>
            </a:r>
            <a:r>
              <a:rPr lang="es-PE" sz="2000" dirty="0"/>
              <a:t>CAMASCA HUAMAN, JHONATAN CRISTOBAL</a:t>
            </a:r>
          </a:p>
          <a:p>
            <a:r>
              <a:rPr lang="es-PE" sz="2000" b="1" dirty="0"/>
              <a:t>INTEGRANTES:</a:t>
            </a:r>
          </a:p>
          <a:p>
            <a:r>
              <a:rPr lang="es-PE" sz="2000" dirty="0"/>
              <a:t>-ASCANOA RONCALL, ISAAC BRYAN</a:t>
            </a:r>
          </a:p>
          <a:p>
            <a:r>
              <a:rPr lang="es-PE" sz="2000" dirty="0"/>
              <a:t>-SERRATO CHERRES, ARTHUR GIUSEPPE</a:t>
            </a:r>
          </a:p>
          <a:p>
            <a:r>
              <a:rPr lang="es-PE" sz="2000" dirty="0"/>
              <a:t>-</a:t>
            </a:r>
            <a:r>
              <a:rPr lang="es-ES" sz="2000" dirty="0"/>
              <a:t>LEON TORRES, LUIS CONRAO</a:t>
            </a:r>
            <a:endParaRPr lang="es-PE" dirty="0"/>
          </a:p>
        </p:txBody>
      </p:sp>
      <p:pic>
        <p:nvPicPr>
          <p:cNvPr id="1026" name="Picture 2" descr="Laptop Lenovo V15 IIL 15.6&quot; Core i5 1 TB HDD 8 GB RAM Video NVIDIA - Promart">
            <a:extLst>
              <a:ext uri="{FF2B5EF4-FFF2-40B4-BE49-F238E27FC236}">
                <a16:creationId xmlns:a16="http://schemas.microsoft.com/office/drawing/2014/main" id="{D56C0D07-100D-F67D-58D3-0A1384986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" t="15442" r="1366" b="15033"/>
          <a:stretch/>
        </p:blipFill>
        <p:spPr bwMode="auto">
          <a:xfrm>
            <a:off x="8158018" y="2757886"/>
            <a:ext cx="3724266" cy="276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84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EFAAE9F-B37D-0184-3879-E9F9ECC79BDC}"/>
              </a:ext>
            </a:extLst>
          </p:cNvPr>
          <p:cNvSpPr/>
          <p:nvPr/>
        </p:nvSpPr>
        <p:spPr>
          <a:xfrm>
            <a:off x="383458" y="247636"/>
            <a:ext cx="980767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Cantidad de Marcas de Laptop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DC949BE-F278-0605-C639-C137025EFD89}"/>
              </a:ext>
            </a:extLst>
          </p:cNvPr>
          <p:cNvGrpSpPr/>
          <p:nvPr/>
        </p:nvGrpSpPr>
        <p:grpSpPr>
          <a:xfrm>
            <a:off x="1324259" y="1340328"/>
            <a:ext cx="9158747" cy="5247339"/>
            <a:chOff x="1324259" y="1340328"/>
            <a:chExt cx="9158747" cy="5247339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6839488-1650-B42B-CBD3-D840CCF6F91D}"/>
                </a:ext>
              </a:extLst>
            </p:cNvPr>
            <p:cNvSpPr/>
            <p:nvPr/>
          </p:nvSpPr>
          <p:spPr>
            <a:xfrm>
              <a:off x="1324259" y="1340328"/>
              <a:ext cx="9158747" cy="52473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8A642517-FC64-6C8C-DFF3-98F3EF4CF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8356" y="1581245"/>
              <a:ext cx="8790552" cy="4765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52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3ADDD2E-06A4-F4C2-CD64-C743138099DD}"/>
              </a:ext>
            </a:extLst>
          </p:cNvPr>
          <p:cNvSpPr/>
          <p:nvPr/>
        </p:nvSpPr>
        <p:spPr>
          <a:xfrm>
            <a:off x="383458" y="247636"/>
            <a:ext cx="9807677" cy="12124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Cantidad de Memoria RAM de Laptop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A566E20-88E8-9640-4FD8-EE15BDA9D5EB}"/>
              </a:ext>
            </a:extLst>
          </p:cNvPr>
          <p:cNvGrpSpPr/>
          <p:nvPr/>
        </p:nvGrpSpPr>
        <p:grpSpPr>
          <a:xfrm>
            <a:off x="1516626" y="1610661"/>
            <a:ext cx="8114071" cy="4999703"/>
            <a:chOff x="1516626" y="1610661"/>
            <a:chExt cx="8114071" cy="499970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6056C9B2-2379-64AD-B7FB-D4542DA0FECE}"/>
                </a:ext>
              </a:extLst>
            </p:cNvPr>
            <p:cNvSpPr/>
            <p:nvPr/>
          </p:nvSpPr>
          <p:spPr>
            <a:xfrm>
              <a:off x="1516626" y="1610661"/>
              <a:ext cx="8114071" cy="49997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1F603084-5BFB-77B1-36A0-DEF56F744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2809" y="1752547"/>
              <a:ext cx="7651914" cy="4706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343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61B5CBF-1616-6B4E-3803-32BC1840469C}"/>
              </a:ext>
            </a:extLst>
          </p:cNvPr>
          <p:cNvSpPr/>
          <p:nvPr/>
        </p:nvSpPr>
        <p:spPr>
          <a:xfrm>
            <a:off x="383458" y="247636"/>
            <a:ext cx="9807677" cy="12124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Cantidad de Disco Duro de Laptop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F15C02D-BF13-D2D3-4BFA-EAC75AE01A5D}"/>
              </a:ext>
            </a:extLst>
          </p:cNvPr>
          <p:cNvGrpSpPr/>
          <p:nvPr/>
        </p:nvGrpSpPr>
        <p:grpSpPr>
          <a:xfrm>
            <a:off x="1516626" y="1610661"/>
            <a:ext cx="8880987" cy="4999703"/>
            <a:chOff x="1516626" y="1610661"/>
            <a:chExt cx="8880987" cy="499970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1D042A0-D308-8577-C304-F1FF9EF42F1F}"/>
                </a:ext>
              </a:extLst>
            </p:cNvPr>
            <p:cNvSpPr/>
            <p:nvPr/>
          </p:nvSpPr>
          <p:spPr>
            <a:xfrm>
              <a:off x="1516626" y="1610661"/>
              <a:ext cx="8880987" cy="49997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9438F59-FFF4-BF2C-EF47-0ED5DDEA2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7198" y="1815363"/>
              <a:ext cx="8503937" cy="4590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0341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7A049C5-5C07-0246-6B10-A8B653FF7D21}"/>
              </a:ext>
            </a:extLst>
          </p:cNvPr>
          <p:cNvSpPr/>
          <p:nvPr/>
        </p:nvSpPr>
        <p:spPr>
          <a:xfrm>
            <a:off x="383458" y="247636"/>
            <a:ext cx="9807677" cy="11977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Cantidad de Procesadores de Laptop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388BCC1-09CF-01E0-7C1B-B86765FEF915}"/>
              </a:ext>
            </a:extLst>
          </p:cNvPr>
          <p:cNvGrpSpPr/>
          <p:nvPr/>
        </p:nvGrpSpPr>
        <p:grpSpPr>
          <a:xfrm>
            <a:off x="1519084" y="1666568"/>
            <a:ext cx="9158747" cy="5058696"/>
            <a:chOff x="1519084" y="1666568"/>
            <a:chExt cx="9158747" cy="505869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8080BBD-1C62-875E-0D6E-61304E122491}"/>
                </a:ext>
              </a:extLst>
            </p:cNvPr>
            <p:cNvSpPr/>
            <p:nvPr/>
          </p:nvSpPr>
          <p:spPr>
            <a:xfrm>
              <a:off x="1519084" y="1666568"/>
              <a:ext cx="9158747" cy="505869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4E283CBC-4C8D-D18F-1085-50C9B9170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7455" y="1900767"/>
              <a:ext cx="8577089" cy="4590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797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4BB5FDC-A506-D0A9-D581-B728523272F3}"/>
              </a:ext>
            </a:extLst>
          </p:cNvPr>
          <p:cNvSpPr/>
          <p:nvPr/>
        </p:nvSpPr>
        <p:spPr>
          <a:xfrm>
            <a:off x="383458" y="247636"/>
            <a:ext cx="9807677" cy="11682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Cantidad de Pantallas de Laptop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926C450-835B-3EDF-9026-EAD547C48244}"/>
              </a:ext>
            </a:extLst>
          </p:cNvPr>
          <p:cNvGrpSpPr/>
          <p:nvPr/>
        </p:nvGrpSpPr>
        <p:grpSpPr>
          <a:xfrm>
            <a:off x="1519085" y="1622323"/>
            <a:ext cx="8480322" cy="5102941"/>
            <a:chOff x="1519085" y="1622323"/>
            <a:chExt cx="8480322" cy="5102941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9670EEDD-99D4-6743-AE9B-24CF9B5123A7}"/>
                </a:ext>
              </a:extLst>
            </p:cNvPr>
            <p:cNvSpPr/>
            <p:nvPr/>
          </p:nvSpPr>
          <p:spPr>
            <a:xfrm>
              <a:off x="1519085" y="1622323"/>
              <a:ext cx="8480322" cy="51029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86982C42-286E-6491-4705-F54654612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56" y="1737798"/>
              <a:ext cx="8070275" cy="48337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3532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02991C1-69B6-77B3-DBFF-0B0C2E9EC194}"/>
              </a:ext>
            </a:extLst>
          </p:cNvPr>
          <p:cNvSpPr/>
          <p:nvPr/>
        </p:nvSpPr>
        <p:spPr>
          <a:xfrm>
            <a:off x="383458" y="247636"/>
            <a:ext cx="9807677" cy="12861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Precio de Marcas por Disco Duro de Laptop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ADECCD6-12C9-06C2-3D0C-2DB347AD2A35}"/>
              </a:ext>
            </a:extLst>
          </p:cNvPr>
          <p:cNvGrpSpPr/>
          <p:nvPr/>
        </p:nvGrpSpPr>
        <p:grpSpPr>
          <a:xfrm>
            <a:off x="1519085" y="1622323"/>
            <a:ext cx="8480322" cy="4988041"/>
            <a:chOff x="1519085" y="1622323"/>
            <a:chExt cx="8480322" cy="4988041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E8368EF0-DFA4-50D3-60AD-6D0161FA8A82}"/>
                </a:ext>
              </a:extLst>
            </p:cNvPr>
            <p:cNvSpPr/>
            <p:nvPr/>
          </p:nvSpPr>
          <p:spPr>
            <a:xfrm>
              <a:off x="1519085" y="1622323"/>
              <a:ext cx="8480322" cy="49880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BC1A52B2-69A7-A967-C0F0-A1628C79E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058" y="1737798"/>
              <a:ext cx="8206376" cy="47072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6465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07136FB-F3FC-D2C0-FD93-997C6A9C58C6}"/>
              </a:ext>
            </a:extLst>
          </p:cNvPr>
          <p:cNvSpPr/>
          <p:nvPr/>
        </p:nvSpPr>
        <p:spPr>
          <a:xfrm>
            <a:off x="383458" y="247636"/>
            <a:ext cx="9807677" cy="11977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Precio de Marcas por Procesador de Laptop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508BF94-7276-ADB0-4435-F71982A3AD9A}"/>
              </a:ext>
            </a:extLst>
          </p:cNvPr>
          <p:cNvGrpSpPr/>
          <p:nvPr/>
        </p:nvGrpSpPr>
        <p:grpSpPr>
          <a:xfrm>
            <a:off x="1519085" y="1622323"/>
            <a:ext cx="8480322" cy="4988041"/>
            <a:chOff x="1519085" y="1622323"/>
            <a:chExt cx="8480322" cy="4988041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91C35AE-CC6E-7CCF-42B7-2036A268C241}"/>
                </a:ext>
              </a:extLst>
            </p:cNvPr>
            <p:cNvSpPr/>
            <p:nvPr/>
          </p:nvSpPr>
          <p:spPr>
            <a:xfrm>
              <a:off x="1519085" y="1622323"/>
              <a:ext cx="8480322" cy="49880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DA1ED854-01D3-2EB7-7C7D-0313A68F6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533" y="1752546"/>
              <a:ext cx="8148717" cy="4721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778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7587ACF-FEBF-8D75-438B-CD9EA5F3C297}"/>
              </a:ext>
            </a:extLst>
          </p:cNvPr>
          <p:cNvSpPr/>
          <p:nvPr/>
        </p:nvSpPr>
        <p:spPr>
          <a:xfrm>
            <a:off x="383458" y="247636"/>
            <a:ext cx="9807677" cy="11977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Precio de Marcas por Pantalla de Laptop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E34EDB96-1B69-554A-ACA6-3FAA8D6DFCBF}"/>
              </a:ext>
            </a:extLst>
          </p:cNvPr>
          <p:cNvGrpSpPr/>
          <p:nvPr/>
        </p:nvGrpSpPr>
        <p:grpSpPr>
          <a:xfrm>
            <a:off x="1519085" y="1622323"/>
            <a:ext cx="8480322" cy="4988041"/>
            <a:chOff x="1519085" y="1622323"/>
            <a:chExt cx="8480322" cy="498804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4B5067D-E015-6E18-1458-8602DE7470C3}"/>
                </a:ext>
              </a:extLst>
            </p:cNvPr>
            <p:cNvSpPr/>
            <p:nvPr/>
          </p:nvSpPr>
          <p:spPr>
            <a:xfrm>
              <a:off x="1519085" y="1622323"/>
              <a:ext cx="8480322" cy="49880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EC48600-6240-207F-251D-8625580F8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977" y="1767295"/>
              <a:ext cx="8121990" cy="4663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0554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AE68D7-22FD-B184-5259-E9CB6D49B253}"/>
              </a:ext>
            </a:extLst>
          </p:cNvPr>
          <p:cNvSpPr/>
          <p:nvPr/>
        </p:nvSpPr>
        <p:spPr>
          <a:xfrm>
            <a:off x="383458" y="247636"/>
            <a:ext cx="9807677" cy="11977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Precio de Marcas por Memoria RAM de Laptop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B476F6B-F624-0113-E795-4769134DCFF6}"/>
              </a:ext>
            </a:extLst>
          </p:cNvPr>
          <p:cNvSpPr/>
          <p:nvPr/>
        </p:nvSpPr>
        <p:spPr>
          <a:xfrm>
            <a:off x="191729" y="1622323"/>
            <a:ext cx="11808542" cy="49880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36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EEF0A0-9CF6-A2A7-D2AE-6D4DB2F6E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9" y="1738470"/>
            <a:ext cx="11469329" cy="475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6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BA36DBB-8271-F1B6-39B9-6BCE4BB2A92C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vendida Disco Duro y Marca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0A3A81E3-E610-8F8B-B763-5CDF47B335A4}"/>
              </a:ext>
            </a:extLst>
          </p:cNvPr>
          <p:cNvGrpSpPr/>
          <p:nvPr/>
        </p:nvGrpSpPr>
        <p:grpSpPr>
          <a:xfrm>
            <a:off x="1710813" y="1482189"/>
            <a:ext cx="8480322" cy="5243076"/>
            <a:chOff x="1710813" y="1482189"/>
            <a:chExt cx="8480322" cy="5243076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7BD9CC50-58BA-E9C7-4E57-02313BAB4566}"/>
                </a:ext>
              </a:extLst>
            </p:cNvPr>
            <p:cNvSpPr/>
            <p:nvPr/>
          </p:nvSpPr>
          <p:spPr>
            <a:xfrm>
              <a:off x="1710813" y="1482189"/>
              <a:ext cx="8480322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B21844F0-AD57-A68D-AEE2-3B5A6597A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1401" y="1622323"/>
              <a:ext cx="8123983" cy="498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079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D9FFA60-E7C7-7B55-D912-7ADE9C9D041E}"/>
              </a:ext>
            </a:extLst>
          </p:cNvPr>
          <p:cNvSpPr/>
          <p:nvPr/>
        </p:nvSpPr>
        <p:spPr>
          <a:xfrm>
            <a:off x="5122468" y="490934"/>
            <a:ext cx="325461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CONTEXTO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E3DFE9-9F20-ACBC-4D50-0D80AA959962}"/>
              </a:ext>
            </a:extLst>
          </p:cNvPr>
          <p:cNvSpPr txBox="1"/>
          <p:nvPr/>
        </p:nvSpPr>
        <p:spPr>
          <a:xfrm>
            <a:off x="472607" y="1273190"/>
            <a:ext cx="112467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romanUcPeriod"/>
            </a:pPr>
            <a:r>
              <a:rPr lang="es-ES" sz="20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Según Dealer (2024) Siguen los malos tiempos para el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cuya caída en las ventas alcanzó casi el 30% —28,1 %— durante el último trimestre de 2022 en comparación con el mismo periodo del año anterior. 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Así lo recogen los resultados preliminares del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Worldwide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Quarterly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Personal Computing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Device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Tracker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de IDC, que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constata unas ventas totales de 67,2 millones de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. Según la consultora,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estos resultados son comparables a los del cuarto trimestre de 2018, cuando el mercado se vio limitado por los problemas de suministro de Intel.</a:t>
            </a:r>
            <a:endParaRPr lang="es-ES" sz="2000" b="0" i="0" dirty="0">
              <a:solidFill>
                <a:schemeClr val="tx1">
                  <a:lumMod val="95000"/>
                </a:schemeClr>
              </a:solidFill>
              <a:effectLst/>
              <a:latin typeface="Lato" panose="020F0502020204030203" pitchFamily="34" charset="0"/>
            </a:endParaRPr>
          </a:p>
          <a:p>
            <a:pPr marL="514350" indent="-514350" algn="just">
              <a:buFont typeface="+mj-lt"/>
              <a:buAutoNum type="romanUcPeriod"/>
            </a:pPr>
            <a:r>
              <a:rPr lang="es-ES" sz="2000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IDC concluye que el auge pandémico ha terminado para el mercado de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, pero a pesar de los recientes descensos, las ventas anuales para 2022 estuvieron muy por encima de los niveles prepandémicos, con 292,3 millones de unidades para todo el año.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Sin embargo, la demanda sigue siendo motivo de preocupación, ya que la mayoría de los usuarios tienen PC relativamente nuevos y la economía mundial empeora.</a:t>
            </a:r>
            <a:endParaRPr lang="es-ES" sz="2000" b="0" i="0" dirty="0">
              <a:solidFill>
                <a:schemeClr val="tx1">
                  <a:lumMod val="95000"/>
                </a:schemeClr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EFE22E-A8EF-683D-61A7-5B18AC3BBFEF}"/>
              </a:ext>
            </a:extLst>
          </p:cNvPr>
          <p:cNvSpPr txBox="1"/>
          <p:nvPr/>
        </p:nvSpPr>
        <p:spPr>
          <a:xfrm>
            <a:off x="472607" y="4919008"/>
            <a:ext cx="114989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Dealer (2024) ratifique que la actividad del lado de la oferta muestra que muchos grandes proveedores entraron en 2023 con una perspectiva cautelosa, pero el consenso es que </a:t>
            </a:r>
            <a:r>
              <a:rPr lang="es-ES" sz="2000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partes del mercado de PC podrían volver a crecer a finales de 2023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 y que el mercado general le seguiría en 2024.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 El segmento comercial tiene varios impulsores hacia el crecimiento, incluido el próximo final del soporte para Windows 10 y un ciclo de actualización de construcción, mientras que el mercado de consumo sigue siendo un comodín para 2023 y más allá.</a:t>
            </a:r>
            <a:endParaRPr lang="es-PE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494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83624B9-9506-B6C5-D170-560505979FD3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vendida Memoria RAM y Marca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12D019F-9E24-7F15-6FE5-74E4C1A4E195}"/>
              </a:ext>
            </a:extLst>
          </p:cNvPr>
          <p:cNvGrpSpPr/>
          <p:nvPr/>
        </p:nvGrpSpPr>
        <p:grpSpPr>
          <a:xfrm>
            <a:off x="1710813" y="1482189"/>
            <a:ext cx="8480322" cy="5243076"/>
            <a:chOff x="1710813" y="1482189"/>
            <a:chExt cx="8480322" cy="524307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83171385-1AB3-68EC-AA46-3A5A6A7EA4C5}"/>
                </a:ext>
              </a:extLst>
            </p:cNvPr>
            <p:cNvSpPr/>
            <p:nvPr/>
          </p:nvSpPr>
          <p:spPr>
            <a:xfrm>
              <a:off x="1710813" y="1482189"/>
              <a:ext cx="8480322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3E2D5D6D-ED28-FB2E-E012-832A0D8B1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4974" y="1625665"/>
              <a:ext cx="8071999" cy="4956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7517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C1DD712-304B-B355-E276-A2F91DA5EE92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vendida Procesador y Marca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A840C92-51FD-EF64-C48D-EF58025A159E}"/>
              </a:ext>
            </a:extLst>
          </p:cNvPr>
          <p:cNvGrpSpPr/>
          <p:nvPr/>
        </p:nvGrpSpPr>
        <p:grpSpPr>
          <a:xfrm>
            <a:off x="1710813" y="1482189"/>
            <a:ext cx="8480322" cy="5243076"/>
            <a:chOff x="1710813" y="1482189"/>
            <a:chExt cx="8480322" cy="524307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13D829A6-73B0-62F6-887A-3739B20956EC}"/>
                </a:ext>
              </a:extLst>
            </p:cNvPr>
            <p:cNvSpPr/>
            <p:nvPr/>
          </p:nvSpPr>
          <p:spPr>
            <a:xfrm>
              <a:off x="1710813" y="1482189"/>
              <a:ext cx="8480322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B990880-457C-D195-B916-049A9ED74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232" y="1580388"/>
              <a:ext cx="8219483" cy="50466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5858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F383B85-9FC8-751B-7285-34EA46BFA07D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vendida Pantalla y Marca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F89217C-957F-71A1-EDA2-C02D252D3295}"/>
              </a:ext>
            </a:extLst>
          </p:cNvPr>
          <p:cNvGrpSpPr/>
          <p:nvPr/>
        </p:nvGrpSpPr>
        <p:grpSpPr>
          <a:xfrm>
            <a:off x="1710813" y="1482189"/>
            <a:ext cx="8480322" cy="5243076"/>
            <a:chOff x="1710813" y="1482189"/>
            <a:chExt cx="8480322" cy="524307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7675218E-3E53-654F-705E-D85075BFF762}"/>
                </a:ext>
              </a:extLst>
            </p:cNvPr>
            <p:cNvSpPr/>
            <p:nvPr/>
          </p:nvSpPr>
          <p:spPr>
            <a:xfrm>
              <a:off x="1710813" y="1482189"/>
              <a:ext cx="8480322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0FABA5F2-64E6-18C3-F46C-0CCC9B30E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6541" y="1589787"/>
              <a:ext cx="8188866" cy="50278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0469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381F6FF-9C06-5CCA-3FFA-2B0128C5EB24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Agrupada de Memoria RAM y Marca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A0614E8E-E4B6-33F3-D71F-2221CB37B6A0}"/>
              </a:ext>
            </a:extLst>
          </p:cNvPr>
          <p:cNvGrpSpPr/>
          <p:nvPr/>
        </p:nvGrpSpPr>
        <p:grpSpPr>
          <a:xfrm>
            <a:off x="1666567" y="1482189"/>
            <a:ext cx="9335729" cy="5243076"/>
            <a:chOff x="1666567" y="1482189"/>
            <a:chExt cx="9335729" cy="5243076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EA5FC09-9540-766F-04FC-DCA8A706F03C}"/>
                </a:ext>
              </a:extLst>
            </p:cNvPr>
            <p:cNvSpPr/>
            <p:nvPr/>
          </p:nvSpPr>
          <p:spPr>
            <a:xfrm>
              <a:off x="1666567" y="1482189"/>
              <a:ext cx="9335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1A2C80CE-F215-0428-0DE2-B4EB60463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3271" y="1521882"/>
              <a:ext cx="9102319" cy="5163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1545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85193FA-9075-EEB4-DEB6-AE6060DBC40C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Agrupada de Disco Duro y Marca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8EA964DE-6434-1F01-31D1-9C1A57062202}"/>
              </a:ext>
            </a:extLst>
          </p:cNvPr>
          <p:cNvGrpSpPr/>
          <p:nvPr/>
        </p:nvGrpSpPr>
        <p:grpSpPr>
          <a:xfrm>
            <a:off x="1666567" y="1482189"/>
            <a:ext cx="9335729" cy="5243076"/>
            <a:chOff x="1666567" y="1482189"/>
            <a:chExt cx="9335729" cy="524307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74652037-3F57-3D08-809A-B800D178A926}"/>
                </a:ext>
              </a:extLst>
            </p:cNvPr>
            <p:cNvSpPr/>
            <p:nvPr/>
          </p:nvSpPr>
          <p:spPr>
            <a:xfrm>
              <a:off x="1666567" y="1482189"/>
              <a:ext cx="9335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07A8BF6F-E54C-05D0-4F26-B95A75ACB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4515" y="1584984"/>
              <a:ext cx="9019831" cy="50374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8994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06D0B53-E7BD-EC04-0591-EC21BAFCDFA7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Agrupada de Procesador y Marca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5C58E8A2-BA8E-2EC9-B77F-034678D01D3A}"/>
              </a:ext>
            </a:extLst>
          </p:cNvPr>
          <p:cNvGrpSpPr/>
          <p:nvPr/>
        </p:nvGrpSpPr>
        <p:grpSpPr>
          <a:xfrm>
            <a:off x="1666567" y="1482189"/>
            <a:ext cx="9335729" cy="5243076"/>
            <a:chOff x="1666567" y="1482189"/>
            <a:chExt cx="9335729" cy="524307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8AD68DF2-1CFA-7062-89B7-3C5292138392}"/>
                </a:ext>
              </a:extLst>
            </p:cNvPr>
            <p:cNvSpPr/>
            <p:nvPr/>
          </p:nvSpPr>
          <p:spPr>
            <a:xfrm>
              <a:off x="1666567" y="1482189"/>
              <a:ext cx="9335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35DBBCD3-1717-5016-5888-4143FB282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487" y="1574378"/>
              <a:ext cx="8897887" cy="5058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339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98D53A8-BA22-494E-FC7E-B9680806DCBD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Agrupada de Pantalla y Marca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D010316-9260-6DBE-05C7-84E3CC120808}"/>
              </a:ext>
            </a:extLst>
          </p:cNvPr>
          <p:cNvGrpSpPr/>
          <p:nvPr/>
        </p:nvGrpSpPr>
        <p:grpSpPr>
          <a:xfrm>
            <a:off x="1666567" y="1482189"/>
            <a:ext cx="9335729" cy="5243076"/>
            <a:chOff x="1666567" y="1482189"/>
            <a:chExt cx="9335729" cy="524307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FD19687-6F2F-78AB-23E3-5B4BCDB3C86E}"/>
                </a:ext>
              </a:extLst>
            </p:cNvPr>
            <p:cNvSpPr/>
            <p:nvPr/>
          </p:nvSpPr>
          <p:spPr>
            <a:xfrm>
              <a:off x="1666567" y="1482189"/>
              <a:ext cx="9335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C307E93E-51AB-9114-A930-056EDB089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6812" y="1552256"/>
              <a:ext cx="8995237" cy="5102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1629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4182331-62C2-D09D-FDDD-6B07E9F9A8B5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Promedio de Memoria RAM y Marca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951F660-5F79-F976-70C9-30C454DC295A}"/>
              </a:ext>
            </a:extLst>
          </p:cNvPr>
          <p:cNvGrpSpPr/>
          <p:nvPr/>
        </p:nvGrpSpPr>
        <p:grpSpPr>
          <a:xfrm>
            <a:off x="1710813" y="1482189"/>
            <a:ext cx="7049729" cy="5243076"/>
            <a:chOff x="1710813" y="1482189"/>
            <a:chExt cx="7049729" cy="524307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085303B7-E9B7-C00F-A1F3-AD083B71B620}"/>
                </a:ext>
              </a:extLst>
            </p:cNvPr>
            <p:cNvSpPr/>
            <p:nvPr/>
          </p:nvSpPr>
          <p:spPr>
            <a:xfrm>
              <a:off x="1710813" y="1482189"/>
              <a:ext cx="7049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03AB7EA-F136-2D4E-CE83-C90E92394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425" y="1703276"/>
              <a:ext cx="6573741" cy="4800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9887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CAF61B8F-8ED6-DE38-90D1-04D87B131669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Promedio de Disco Duro y Marca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F3A0360-DFA7-58F1-9297-D79F72916494}"/>
              </a:ext>
            </a:extLst>
          </p:cNvPr>
          <p:cNvGrpSpPr/>
          <p:nvPr/>
        </p:nvGrpSpPr>
        <p:grpSpPr>
          <a:xfrm>
            <a:off x="1710813" y="1482189"/>
            <a:ext cx="7049729" cy="5243076"/>
            <a:chOff x="1710813" y="1482189"/>
            <a:chExt cx="7049729" cy="5243076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538C3D4A-1AD2-1DF5-7144-E44024544C17}"/>
                </a:ext>
              </a:extLst>
            </p:cNvPr>
            <p:cNvSpPr/>
            <p:nvPr/>
          </p:nvSpPr>
          <p:spPr>
            <a:xfrm>
              <a:off x="1710813" y="1482189"/>
              <a:ext cx="7049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FEFA922-DA44-451A-7BF1-15488149B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865" y="1614924"/>
              <a:ext cx="6538451" cy="49631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8878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052E395-21CE-462B-A38D-4897E9A3634D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Promedio de Procesador y Marca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C0C5878-12C5-1A4A-132D-59A61E36C5C9}"/>
              </a:ext>
            </a:extLst>
          </p:cNvPr>
          <p:cNvGrpSpPr/>
          <p:nvPr/>
        </p:nvGrpSpPr>
        <p:grpSpPr>
          <a:xfrm>
            <a:off x="1710813" y="1482189"/>
            <a:ext cx="7049729" cy="5243076"/>
            <a:chOff x="1710813" y="1482189"/>
            <a:chExt cx="7049729" cy="524307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32FF9B41-4318-2852-3912-2539CF1B8A18}"/>
                </a:ext>
              </a:extLst>
            </p:cNvPr>
            <p:cNvSpPr/>
            <p:nvPr/>
          </p:nvSpPr>
          <p:spPr>
            <a:xfrm>
              <a:off x="1710813" y="1482189"/>
              <a:ext cx="7049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1D8C72E-3192-77E5-3212-22E360A58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796" y="1611249"/>
              <a:ext cx="6825761" cy="49849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007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5A4A2EC-CD22-3242-666A-7F00DBD995D5}"/>
              </a:ext>
            </a:extLst>
          </p:cNvPr>
          <p:cNvSpPr/>
          <p:nvPr/>
        </p:nvSpPr>
        <p:spPr>
          <a:xfrm>
            <a:off x="4335956" y="402444"/>
            <a:ext cx="426235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CASO ELEGIDO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6A4BD5-3E61-B7B6-C4D5-14C3EF9B1C49}"/>
              </a:ext>
            </a:extLst>
          </p:cNvPr>
          <p:cNvSpPr txBox="1"/>
          <p:nvPr/>
        </p:nvSpPr>
        <p:spPr>
          <a:xfrm>
            <a:off x="590646" y="1382286"/>
            <a:ext cx="1101070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El presente caso se tomará conocer el comportamiento de la demanda de laptop, toda vez que  según </a:t>
            </a:r>
            <a:r>
              <a:rPr lang="es-ES" sz="2000" dirty="0" err="1">
                <a:solidFill>
                  <a:schemeClr val="tx1">
                    <a:lumMod val="95000"/>
                  </a:schemeClr>
                </a:solidFill>
              </a:rPr>
              <a:t>Deperu</a:t>
            </a: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 (2024) 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Se pronostica que en el 2024 las ventas de PC y tabletas se retomarán, a pesar del actual declive. Este panorama surge de un estudio llevado a cabo por IDC, una de las principales consultoras internacionales, que establece que la comercialización de esos dispositivos bajará casi 13% durante el pasado año 2022, hasta quedarse en unos 305 millones de unidades vendidas</a:t>
            </a: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En cualquier caso, se espera que el mercado conjunto de computadoras y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tablets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 se reduzca cerca de un 2,5% en 2023 antes de volver a crecer en 2024, según el citado estudio. Y las causas de la baja se atribuyen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a la creciente inflación, a la baja en la economía mundial y el alza de las compras durante los últimos años como consecuencia de la pandemia por coronavirus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.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Con la finalidad de conocer si sigue siendo rentable este negocio o considerar el panorama que afrontara el mercado</a:t>
            </a:r>
          </a:p>
          <a:p>
            <a:pPr marL="457200" indent="-457200">
              <a:buFont typeface="+mj-lt"/>
              <a:buAutoNum type="alphaLcParenR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El término de la pandemia a sido un efecto nada alentador a este mercado</a:t>
            </a:r>
          </a:p>
        </p:txBody>
      </p:sp>
    </p:spTree>
    <p:extLst>
      <p:ext uri="{BB962C8B-B14F-4D97-AF65-F5344CB8AC3E}">
        <p14:creationId xmlns:p14="http://schemas.microsoft.com/office/powerpoint/2010/main" val="908387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429CE10-E8EB-0A5E-4E27-72950E142188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Promedio de Pantalla y Marca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C8547FA4-0937-04C8-23B3-86335FD07FDF}"/>
              </a:ext>
            </a:extLst>
          </p:cNvPr>
          <p:cNvGrpSpPr/>
          <p:nvPr/>
        </p:nvGrpSpPr>
        <p:grpSpPr>
          <a:xfrm>
            <a:off x="1710813" y="1482189"/>
            <a:ext cx="7049729" cy="5243076"/>
            <a:chOff x="1710813" y="1482189"/>
            <a:chExt cx="7049729" cy="524307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7E51AFE-ADDE-F86F-3EAD-B03D128A8ABA}"/>
                </a:ext>
              </a:extLst>
            </p:cNvPr>
            <p:cNvSpPr/>
            <p:nvPr/>
          </p:nvSpPr>
          <p:spPr>
            <a:xfrm>
              <a:off x="1710813" y="1482189"/>
              <a:ext cx="7049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E4CF6FA7-F5AD-A177-C052-78C38F8AB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3498" y="1648120"/>
              <a:ext cx="6784358" cy="4911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0381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86AF68B-2F02-D2B1-5470-1B804E3AC310}"/>
              </a:ext>
            </a:extLst>
          </p:cNvPr>
          <p:cNvSpPr/>
          <p:nvPr/>
        </p:nvSpPr>
        <p:spPr>
          <a:xfrm>
            <a:off x="2639961" y="380371"/>
            <a:ext cx="642046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Valores Máximo de Laptops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EAAA0A-C19A-F5E2-3951-D5EE9E0BC07E}"/>
              </a:ext>
            </a:extLst>
          </p:cNvPr>
          <p:cNvSpPr/>
          <p:nvPr/>
        </p:nvSpPr>
        <p:spPr>
          <a:xfrm>
            <a:off x="1519084" y="1194619"/>
            <a:ext cx="9158747" cy="55306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36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AC43BB1-59C5-0856-1AEC-AC03F4068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59" y="1418486"/>
            <a:ext cx="8774282" cy="50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44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F3FAD3C-B195-C670-5EDB-98B411F4A853}"/>
              </a:ext>
            </a:extLst>
          </p:cNvPr>
          <p:cNvSpPr/>
          <p:nvPr/>
        </p:nvSpPr>
        <p:spPr>
          <a:xfrm>
            <a:off x="2639961" y="380371"/>
            <a:ext cx="642046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Valores Mínimos de Laptops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D19E225-C0B0-7881-34EA-FCFFD6C0516B}"/>
              </a:ext>
            </a:extLst>
          </p:cNvPr>
          <p:cNvSpPr/>
          <p:nvPr/>
        </p:nvSpPr>
        <p:spPr>
          <a:xfrm>
            <a:off x="1519084" y="1194619"/>
            <a:ext cx="9158747" cy="55306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36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474B63D-4EE1-1F4B-0A50-4AF49B336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43" y="1312159"/>
            <a:ext cx="8869434" cy="516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31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D125192-31DD-63B7-566C-8E2B6B4B75C6}"/>
              </a:ext>
            </a:extLst>
          </p:cNvPr>
          <p:cNvSpPr/>
          <p:nvPr/>
        </p:nvSpPr>
        <p:spPr>
          <a:xfrm>
            <a:off x="4488426" y="247636"/>
            <a:ext cx="356419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Mapa de calor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ADB7513-B7E6-558A-6DE0-E01163B2B93B}"/>
              </a:ext>
            </a:extLst>
          </p:cNvPr>
          <p:cNvGrpSpPr/>
          <p:nvPr/>
        </p:nvGrpSpPr>
        <p:grpSpPr>
          <a:xfrm>
            <a:off x="2835914" y="1174187"/>
            <a:ext cx="6706291" cy="5020136"/>
            <a:chOff x="2835914" y="1174187"/>
            <a:chExt cx="6706291" cy="5020136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AB5A8A3-75BB-8649-0852-D505E45FA60E}"/>
                </a:ext>
              </a:extLst>
            </p:cNvPr>
            <p:cNvSpPr/>
            <p:nvPr/>
          </p:nvSpPr>
          <p:spPr>
            <a:xfrm>
              <a:off x="2835914" y="1174187"/>
              <a:ext cx="6706291" cy="502013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68AEEB6E-78A9-3DBB-57F1-FE4226DF5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5800" y="1384291"/>
              <a:ext cx="6220286" cy="46772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8554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7CA1957-073E-F474-8018-42AFB0A96BCA}"/>
              </a:ext>
            </a:extLst>
          </p:cNvPr>
          <p:cNvSpPr/>
          <p:nvPr/>
        </p:nvSpPr>
        <p:spPr>
          <a:xfrm>
            <a:off x="3052881" y="446690"/>
            <a:ext cx="694652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PRINCIPALES MODELOS DE ML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B7C07C-2C22-ADA2-4688-783CEE606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7" t="60650" r="72540" b="32329"/>
          <a:stretch/>
        </p:blipFill>
        <p:spPr>
          <a:xfrm>
            <a:off x="422032" y="1350725"/>
            <a:ext cx="11296356" cy="14439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FE172BE-6314-1311-8483-5E2DE8C536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1" t="57638" r="81492" b="10088"/>
          <a:stretch/>
        </p:blipFill>
        <p:spPr>
          <a:xfrm>
            <a:off x="3400712" y="3164038"/>
            <a:ext cx="3067665" cy="363167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D3587E7-DE2F-0DFB-F77E-707A2EF8F745}"/>
              </a:ext>
            </a:extLst>
          </p:cNvPr>
          <p:cNvSpPr txBox="1"/>
          <p:nvPr/>
        </p:nvSpPr>
        <p:spPr>
          <a:xfrm>
            <a:off x="3745979" y="2794706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Modelo de Regresión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C365543-5D74-A544-7910-1A3AE52693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21" t="43502" r="73843" b="48591"/>
          <a:stretch/>
        </p:blipFill>
        <p:spPr>
          <a:xfrm>
            <a:off x="7102608" y="3404097"/>
            <a:ext cx="4615780" cy="96630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B7338E9-DFE0-FC54-45EF-7B2B5E9ACE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37" t="88115" r="87383" b="9721"/>
          <a:stretch/>
        </p:blipFill>
        <p:spPr>
          <a:xfrm>
            <a:off x="8260123" y="5218711"/>
            <a:ext cx="2300749" cy="35969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F59C6F7-5F67-7E84-2561-56816F26B596}"/>
              </a:ext>
            </a:extLst>
          </p:cNvPr>
          <p:cNvSpPr txBox="1"/>
          <p:nvPr/>
        </p:nvSpPr>
        <p:spPr>
          <a:xfrm>
            <a:off x="7453797" y="284953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MSE – R2</a:t>
            </a:r>
            <a:endParaRPr lang="es-PE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83CFA3D-051F-68FE-41E0-E8B38E33C518}"/>
              </a:ext>
            </a:extLst>
          </p:cNvPr>
          <p:cNvSpPr txBox="1"/>
          <p:nvPr/>
        </p:nvSpPr>
        <p:spPr>
          <a:xfrm>
            <a:off x="8451130" y="4610541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MSE – SKELEAR</a:t>
            </a:r>
            <a:endParaRPr lang="es-PE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E51BDB-5346-E1F4-E1E1-1F7B5C6DED15}"/>
              </a:ext>
            </a:extLst>
          </p:cNvPr>
          <p:cNvSpPr txBox="1"/>
          <p:nvPr/>
        </p:nvSpPr>
        <p:spPr>
          <a:xfrm>
            <a:off x="1168699" y="284953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TRAIN</a:t>
            </a:r>
            <a:endParaRPr lang="es-PE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0C7C8C5-335F-99FC-D2F0-3E73BF40A5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62" t="76110" r="89959" b="20803"/>
          <a:stretch/>
        </p:blipFill>
        <p:spPr>
          <a:xfrm>
            <a:off x="422032" y="3336569"/>
            <a:ext cx="2155717" cy="56871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5EA3543-3872-3ACF-D0A2-19A3F126F6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62" t="83813" r="89959" b="13100"/>
          <a:stretch/>
        </p:blipFill>
        <p:spPr>
          <a:xfrm>
            <a:off x="422032" y="4649998"/>
            <a:ext cx="2155717" cy="56871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2D31F30-33B8-47F0-9127-1B483DAD3980}"/>
              </a:ext>
            </a:extLst>
          </p:cNvPr>
          <p:cNvSpPr txBox="1"/>
          <p:nvPr/>
        </p:nvSpPr>
        <p:spPr>
          <a:xfrm>
            <a:off x="1168699" y="407627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TEST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74296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E9069A4-84F0-EA62-D4C1-9C4B45D61F94}"/>
              </a:ext>
            </a:extLst>
          </p:cNvPr>
          <p:cNvSpPr/>
          <p:nvPr/>
        </p:nvSpPr>
        <p:spPr>
          <a:xfrm>
            <a:off x="5029132" y="299205"/>
            <a:ext cx="237456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/>
              <a:t>METRICAS</a:t>
            </a:r>
            <a:endParaRPr lang="es-PE" sz="36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9E7942C-4B6E-831A-155B-FE25ACF85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85" y="1138035"/>
            <a:ext cx="4177430" cy="308852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B11661D-54C0-441A-240E-81D3F1E7A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125" y="1138035"/>
            <a:ext cx="4177430" cy="30934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AA7A4A2-6A08-456D-8AB8-8643AD440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85" y="4502016"/>
            <a:ext cx="4177430" cy="21336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E215D33-F331-9D35-F608-A24228705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2125" y="4424010"/>
            <a:ext cx="4177430" cy="213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72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CDD4820-70FB-D6A9-7B69-DC2032B10480}"/>
              </a:ext>
            </a:extLst>
          </p:cNvPr>
          <p:cNvSpPr/>
          <p:nvPr/>
        </p:nvSpPr>
        <p:spPr>
          <a:xfrm>
            <a:off x="3775588" y="402444"/>
            <a:ext cx="408045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CONCLUSIONES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ADA280B-6CD7-58E2-C9AE-56C7269835F5}"/>
              </a:ext>
            </a:extLst>
          </p:cNvPr>
          <p:cNvSpPr txBox="1"/>
          <p:nvPr/>
        </p:nvSpPr>
        <p:spPr>
          <a:xfrm>
            <a:off x="707922" y="1401097"/>
            <a:ext cx="109580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s-PE" dirty="0"/>
              <a:t>El mapa de calor muestra una correlación directa debido a que su valor indica un 1.Ademas, por la tonalidad del color está más claro al dar su respuesta.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El histograma con respecto a los precios, se puede apreciar clientes prefieren compra más laptops que tengan un valor de 10000 y 30000 dólares, toda vez que su frecuencia excede de 200.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Sobre el grafico de las marcas de laptops, se muestra preferencias en las compras de las marca mas demandada , teniendo como razones la ofertas y los componentes que les puede beneficiar.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Sobre el Grafico de precio según su memoria RAM podemos apreciar los más demandados y ello a causa a su rendimiento, siendo el que presenta mayor frecuencia de compra el de 32 </a:t>
            </a:r>
            <a:r>
              <a:rPr lang="es-PE" dirty="0" err="1"/>
              <a:t>gb</a:t>
            </a:r>
            <a:r>
              <a:rPr lang="es-PE" dirty="0"/>
              <a:t> en cualquier marca.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El grafico de Brand nos muestra una información sencilla pero muy efectiva puesto que se aprecia que las personas desean tener las computadoras con mayor precio, disco duro de 1 </a:t>
            </a:r>
            <a:r>
              <a:rPr lang="es-PE" dirty="0" err="1"/>
              <a:t>tb</a:t>
            </a:r>
            <a:r>
              <a:rPr lang="es-PE" dirty="0"/>
              <a:t> y la marca parece ser HP.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En el caso de las pantallas de las laptops. Los usuarios prefieren que sea de marca Dell ya que estas les genera confianza.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En el mapa de calor se aprecia una mayor correlación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 Se aprecia una dispersión en los </a:t>
            </a:r>
            <a:r>
              <a:rPr lang="es-PE" dirty="0" err="1"/>
              <a:t>cluster</a:t>
            </a:r>
            <a:r>
              <a:rPr lang="es-PE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5757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B6F66BC-EC83-177B-A3F5-D6FD044379CF}"/>
              </a:ext>
            </a:extLst>
          </p:cNvPr>
          <p:cNvSpPr/>
          <p:nvPr/>
        </p:nvSpPr>
        <p:spPr>
          <a:xfrm>
            <a:off x="643855" y="1447800"/>
            <a:ext cx="3108626" cy="457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solidFill>
                  <a:srgbClr val="F2F2F2"/>
                </a:solidFill>
                <a:latin typeface="+mj-lt"/>
                <a:ea typeface="+mj-ea"/>
                <a:cs typeface="+mj-cs"/>
              </a:rPr>
              <a:t>REFERENCIAS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graphicFrame>
        <p:nvGraphicFramePr>
          <p:cNvPr id="5" name="CuadroTexto 2">
            <a:extLst>
              <a:ext uri="{FF2B5EF4-FFF2-40B4-BE49-F238E27FC236}">
                <a16:creationId xmlns:a16="http://schemas.microsoft.com/office/drawing/2014/main" id="{AD986743-D4BB-A7F7-6E94-E0BF1D495B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068862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813568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CD9426F-9478-C0CC-DABA-E4DC0B444993}"/>
              </a:ext>
            </a:extLst>
          </p:cNvPr>
          <p:cNvSpPr/>
          <p:nvPr/>
        </p:nvSpPr>
        <p:spPr>
          <a:xfrm>
            <a:off x="4335956" y="402444"/>
            <a:ext cx="35200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JUSTIFICACION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2CDA6B8-1431-8A67-40B2-FE8C4991380A}"/>
              </a:ext>
            </a:extLst>
          </p:cNvPr>
          <p:cNvSpPr txBox="1"/>
          <p:nvPr/>
        </p:nvSpPr>
        <p:spPr>
          <a:xfrm>
            <a:off x="619432" y="1592826"/>
            <a:ext cx="10943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s-PE" dirty="0"/>
              <a:t>Lo que se desea saber es porque algunas laptops son muy caras. Esto se puede deber por la marca, mayor capacidad de la memoria RAM o el disco duro.</a:t>
            </a:r>
          </a:p>
          <a:p>
            <a:pPr marL="342900" indent="-342900">
              <a:buFont typeface="+mj-lt"/>
              <a:buAutoNum type="alphaLcParenR"/>
            </a:pPr>
            <a:r>
              <a:rPr lang="es-PE" dirty="0"/>
              <a:t>Puede ser también el lugar donde se va a comprar debido a que tiendas como Wilson las vende baratas a diferencia de los centros comerciales.</a:t>
            </a:r>
          </a:p>
          <a:p>
            <a:pPr marL="342900" indent="-342900">
              <a:buFont typeface="+mj-lt"/>
              <a:buAutoNum type="alphaLcParenR"/>
            </a:pPr>
            <a:r>
              <a:rPr lang="es-PE" dirty="0"/>
              <a:t>Las compras de una computadora siempre van a exceder cuando se trata de procesador, memoria RAM, tamaño de disco duro, etc.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716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6D9F25D-E326-275B-BCAE-6D5F55C31B3A}"/>
              </a:ext>
            </a:extLst>
          </p:cNvPr>
          <p:cNvSpPr/>
          <p:nvPr/>
        </p:nvSpPr>
        <p:spPr>
          <a:xfrm>
            <a:off x="4335956" y="402444"/>
            <a:ext cx="418861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FUENTE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31FFCD-F188-F942-BF9A-8B4E9F373CE9}"/>
              </a:ext>
            </a:extLst>
          </p:cNvPr>
          <p:cNvSpPr txBox="1"/>
          <p:nvPr/>
        </p:nvSpPr>
        <p:spPr>
          <a:xfrm>
            <a:off x="928467" y="2548661"/>
            <a:ext cx="928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https://www.kaggle.com/datasets/mrsimple07/laptoppriceprediction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943B27-F687-6F1E-CBE4-D6BAEFFD149F}"/>
              </a:ext>
            </a:extLst>
          </p:cNvPr>
          <p:cNvSpPr txBox="1"/>
          <p:nvPr/>
        </p:nvSpPr>
        <p:spPr>
          <a:xfrm>
            <a:off x="928467" y="1350890"/>
            <a:ext cx="9889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/>
              <a:t>https://www.dealerworld.es/mercado-en-cifras/el-pc-levantara-cabeza-en-2024-segun-idc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31318C-D7C7-E9DC-7F42-F2496FABDB39}"/>
              </a:ext>
            </a:extLst>
          </p:cNvPr>
          <p:cNvSpPr txBox="1"/>
          <p:nvPr/>
        </p:nvSpPr>
        <p:spPr>
          <a:xfrm>
            <a:off x="928467" y="1949775"/>
            <a:ext cx="9636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https://www.deperu.com/celulares/cmo-estn-las-ventas-de-computadoras-en-per-actualmente-6756</a:t>
            </a:r>
          </a:p>
        </p:txBody>
      </p:sp>
    </p:spTree>
    <p:extLst>
      <p:ext uri="{BB962C8B-B14F-4D97-AF65-F5344CB8AC3E}">
        <p14:creationId xmlns:p14="http://schemas.microsoft.com/office/powerpoint/2010/main" val="206473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4415D6B-F3F8-BA69-FF0A-96EC62BD9890}"/>
              </a:ext>
            </a:extLst>
          </p:cNvPr>
          <p:cNvSpPr txBox="1"/>
          <p:nvPr/>
        </p:nvSpPr>
        <p:spPr>
          <a:xfrm>
            <a:off x="1238865" y="2257545"/>
            <a:ext cx="1022063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8000" b="1" dirty="0"/>
              <a:t>PRINCIPALES RESULTADOS DE EDA</a:t>
            </a:r>
          </a:p>
        </p:txBody>
      </p:sp>
    </p:spTree>
    <p:extLst>
      <p:ext uri="{BB962C8B-B14F-4D97-AF65-F5344CB8AC3E}">
        <p14:creationId xmlns:p14="http://schemas.microsoft.com/office/powerpoint/2010/main" val="6603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8C474BD-45C4-EB40-E0AA-7C19D108C19C}"/>
              </a:ext>
            </a:extLst>
          </p:cNvPr>
          <p:cNvSpPr/>
          <p:nvPr/>
        </p:nvSpPr>
        <p:spPr>
          <a:xfrm>
            <a:off x="3598607" y="232888"/>
            <a:ext cx="535366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Información de la Data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87B91D3-ACFC-D85E-E59E-968ADF92BE56}"/>
              </a:ext>
            </a:extLst>
          </p:cNvPr>
          <p:cNvGrpSpPr/>
          <p:nvPr/>
        </p:nvGrpSpPr>
        <p:grpSpPr>
          <a:xfrm>
            <a:off x="3052916" y="1489587"/>
            <a:ext cx="6577782" cy="4630994"/>
            <a:chOff x="3052916" y="1489587"/>
            <a:chExt cx="6577782" cy="4630994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3FE92D09-733F-4048-3297-14026EE6A600}"/>
                </a:ext>
              </a:extLst>
            </p:cNvPr>
            <p:cNvSpPr/>
            <p:nvPr/>
          </p:nvSpPr>
          <p:spPr>
            <a:xfrm>
              <a:off x="3052916" y="1489587"/>
              <a:ext cx="6577782" cy="4630994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91FBFF7D-41F9-ADC6-AD64-607623BC0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3135" y="1660471"/>
              <a:ext cx="6061587" cy="4361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376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9490A27-AFB4-EF9D-91CC-19353BCD9814}"/>
              </a:ext>
            </a:extLst>
          </p:cNvPr>
          <p:cNvSpPr/>
          <p:nvPr/>
        </p:nvSpPr>
        <p:spPr>
          <a:xfrm>
            <a:off x="3598607" y="232888"/>
            <a:ext cx="535366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Valores Nulos de Data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94BA01D-FA19-4983-B0AB-42FB414D8112}"/>
              </a:ext>
            </a:extLst>
          </p:cNvPr>
          <p:cNvGrpSpPr/>
          <p:nvPr/>
        </p:nvGrpSpPr>
        <p:grpSpPr>
          <a:xfrm>
            <a:off x="3229897" y="1300652"/>
            <a:ext cx="6091084" cy="5029200"/>
            <a:chOff x="4011561" y="1300652"/>
            <a:chExt cx="6091084" cy="5029200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252BDD8-E5D6-4074-655D-B8DCC220C8C5}"/>
                </a:ext>
              </a:extLst>
            </p:cNvPr>
            <p:cNvSpPr/>
            <p:nvPr/>
          </p:nvSpPr>
          <p:spPr>
            <a:xfrm>
              <a:off x="4011561" y="1300652"/>
              <a:ext cx="6091084" cy="50292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EC26210B-A129-18FB-20B2-2FEEF88B9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0755" y="1452409"/>
              <a:ext cx="5712696" cy="4725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130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3EB9700-82F3-E572-CAC9-CDE6E5E2F1E9}"/>
              </a:ext>
            </a:extLst>
          </p:cNvPr>
          <p:cNvSpPr/>
          <p:nvPr/>
        </p:nvSpPr>
        <p:spPr>
          <a:xfrm>
            <a:off x="3849329" y="247636"/>
            <a:ext cx="420329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Precio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10B25A01-4323-83FA-3B99-C6D7049B4DF6}"/>
              </a:ext>
            </a:extLst>
          </p:cNvPr>
          <p:cNvGrpSpPr/>
          <p:nvPr/>
        </p:nvGrpSpPr>
        <p:grpSpPr>
          <a:xfrm>
            <a:off x="2462981" y="1002889"/>
            <a:ext cx="7241458" cy="5722375"/>
            <a:chOff x="2462981" y="1002889"/>
            <a:chExt cx="7241458" cy="5722375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BA29A6C9-BA18-BD72-32BA-04E617B63115}"/>
                </a:ext>
              </a:extLst>
            </p:cNvPr>
            <p:cNvSpPr/>
            <p:nvPr/>
          </p:nvSpPr>
          <p:spPr>
            <a:xfrm>
              <a:off x="2462981" y="1002889"/>
              <a:ext cx="7241458" cy="57223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ED880BBD-C87E-F52C-36A1-21B578C86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9382" y="1149379"/>
              <a:ext cx="6853236" cy="5460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685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537</TotalTime>
  <Words>1081</Words>
  <Application>Microsoft Office PowerPoint</Application>
  <PresentationFormat>Panorámica</PresentationFormat>
  <Paragraphs>72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Century Gothic</vt:lpstr>
      <vt:lpstr>Lato</vt:lpstr>
      <vt:lpstr>rubik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 Ascanoa</dc:creator>
  <cp:lastModifiedBy>Arthur Giuseppe Serrato Cherres</cp:lastModifiedBy>
  <cp:revision>90</cp:revision>
  <dcterms:created xsi:type="dcterms:W3CDTF">2024-02-01T20:15:51Z</dcterms:created>
  <dcterms:modified xsi:type="dcterms:W3CDTF">2024-03-05T08:29:38Z</dcterms:modified>
</cp:coreProperties>
</file>