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93" r:id="rId8"/>
    <p:sldId id="294" r:id="rId9"/>
    <p:sldId id="268" r:id="rId10"/>
    <p:sldId id="269" r:id="rId11"/>
    <p:sldId id="270" r:id="rId12"/>
    <p:sldId id="281" r:id="rId13"/>
    <p:sldId id="272" r:id="rId14"/>
    <p:sldId id="275" r:id="rId15"/>
    <p:sldId id="276" r:id="rId16"/>
    <p:sldId id="277" r:id="rId17"/>
    <p:sldId id="278" r:id="rId18"/>
    <p:sldId id="279" r:id="rId19"/>
    <p:sldId id="280" r:id="rId20"/>
    <p:sldId id="282" r:id="rId21"/>
    <p:sldId id="283" r:id="rId22"/>
    <p:sldId id="284" r:id="rId23"/>
    <p:sldId id="289" r:id="rId24"/>
    <p:sldId id="290" r:id="rId25"/>
    <p:sldId id="291" r:id="rId26"/>
    <p:sldId id="292" r:id="rId27"/>
    <p:sldId id="285" r:id="rId28"/>
    <p:sldId id="286" r:id="rId29"/>
    <p:sldId id="287" r:id="rId30"/>
    <p:sldId id="288" r:id="rId31"/>
    <p:sldId id="273" r:id="rId32"/>
    <p:sldId id="274" r:id="rId33"/>
    <p:sldId id="271" r:id="rId34"/>
    <p:sldId id="262" r:id="rId35"/>
    <p:sldId id="263" r:id="rId36"/>
    <p:sldId id="264" r:id="rId37"/>
    <p:sldId id="265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05/03/2024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63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05/03/2024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6366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05/03/2024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8561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05/03/2024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9426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05/03/2024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283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05/03/2024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5829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05/03/2024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6186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05/03/2024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29854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05/03/2024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5245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05/03/2024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478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05/03/2024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145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05/03/2024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5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05/03/2024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086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05/03/2024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8032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05/03/2024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5519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05/03/2024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6075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05/03/2024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539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17FED09-996A-4092-B0CE-C688A8E76C69}" type="datetimeFigureOut">
              <a:rPr lang="es-ES" smtClean="0"/>
              <a:t>05/03/2024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87183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alerworld.es/tendencias/cinco-tendencias-tecnologicas-para-pc-que-deja-ces-2023" TargetMode="External"/><Relationship Id="rId2" Type="http://schemas.openxmlformats.org/officeDocument/2006/relationships/hyperlink" Target="https://www.dealerworld.es/mercado-en-cifras/canalys-eleva-hasta-el-18-la-caida-del-mercado-del-pc-en-el-tercer-trimestre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dealerworld.es/mercado-en-cifras/las-ventas-de-pc-continuan-su-cuesta-abajo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F479273-C93B-AEE7-8694-E186C2413C99}"/>
              </a:ext>
            </a:extLst>
          </p:cNvPr>
          <p:cNvSpPr txBox="1"/>
          <p:nvPr/>
        </p:nvSpPr>
        <p:spPr>
          <a:xfrm>
            <a:off x="1283110" y="433329"/>
            <a:ext cx="9487216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>
                <a:solidFill>
                  <a:srgbClr val="FFC000"/>
                </a:solidFill>
              </a:rPr>
              <a:t>PREDICCION DE PRECIOS DE LAPTOPS</a:t>
            </a:r>
            <a:endParaRPr lang="es-PE" sz="3200" dirty="0">
              <a:solidFill>
                <a:srgbClr val="FFC000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A6FD659-D7C1-9780-C815-0E381E7F2997}"/>
              </a:ext>
            </a:extLst>
          </p:cNvPr>
          <p:cNvSpPr/>
          <p:nvPr/>
        </p:nvSpPr>
        <p:spPr>
          <a:xfrm>
            <a:off x="685799" y="2472743"/>
            <a:ext cx="7221829" cy="289566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8C4EE94-5E6A-8D61-79BE-C458466626F3}"/>
              </a:ext>
            </a:extLst>
          </p:cNvPr>
          <p:cNvSpPr txBox="1"/>
          <p:nvPr/>
        </p:nvSpPr>
        <p:spPr>
          <a:xfrm>
            <a:off x="685799" y="2573383"/>
            <a:ext cx="72218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/>
              <a:t>CURSO :          </a:t>
            </a:r>
            <a:r>
              <a:rPr lang="es-PE" sz="2000" dirty="0"/>
              <a:t>PYTHON FUNDAMENTALS FOR MACHINE LEARNING</a:t>
            </a:r>
          </a:p>
          <a:p>
            <a:r>
              <a:rPr lang="es-PE" sz="2000" b="1" dirty="0"/>
              <a:t>PROFESOR:     </a:t>
            </a:r>
            <a:r>
              <a:rPr lang="es-PE" sz="2000" dirty="0"/>
              <a:t>CAMASCA HUAMAN, JHONATAN CRISTOBAL</a:t>
            </a:r>
          </a:p>
          <a:p>
            <a:r>
              <a:rPr lang="es-PE" sz="2000" b="1" dirty="0"/>
              <a:t>INTEGRANTES:</a:t>
            </a:r>
          </a:p>
          <a:p>
            <a:r>
              <a:rPr lang="es-PE" sz="2000" dirty="0"/>
              <a:t>-ASCANOA RONCALL, ISAAC BRYAN</a:t>
            </a:r>
          </a:p>
          <a:p>
            <a:r>
              <a:rPr lang="es-PE" sz="2000" dirty="0"/>
              <a:t>-SERRATO CHERRES, ARTHUR GIUSEPPE</a:t>
            </a:r>
          </a:p>
          <a:p>
            <a:r>
              <a:rPr lang="es-PE" sz="2000" dirty="0"/>
              <a:t>-</a:t>
            </a:r>
            <a:r>
              <a:rPr lang="es-ES" sz="2000" dirty="0"/>
              <a:t>LEON TORRES, LUIS CONRAO</a:t>
            </a:r>
            <a:endParaRPr lang="es-PE" dirty="0"/>
          </a:p>
        </p:txBody>
      </p:sp>
      <p:pic>
        <p:nvPicPr>
          <p:cNvPr id="1026" name="Picture 2" descr="Laptop Lenovo V15 IIL 15.6&quot; Core i5 1 TB HDD 8 GB RAM Video NVIDIA - Promart">
            <a:extLst>
              <a:ext uri="{FF2B5EF4-FFF2-40B4-BE49-F238E27FC236}">
                <a16:creationId xmlns:a16="http://schemas.microsoft.com/office/drawing/2014/main" id="{D56C0D07-100D-F67D-58D3-0A13849866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4" t="15442" r="1366" b="15033"/>
          <a:stretch/>
        </p:blipFill>
        <p:spPr bwMode="auto">
          <a:xfrm>
            <a:off x="8158018" y="2757886"/>
            <a:ext cx="3724266" cy="276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849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EFAAE9F-B37D-0184-3879-E9F9ECC79BDC}"/>
              </a:ext>
            </a:extLst>
          </p:cNvPr>
          <p:cNvSpPr/>
          <p:nvPr/>
        </p:nvSpPr>
        <p:spPr>
          <a:xfrm>
            <a:off x="383458" y="247636"/>
            <a:ext cx="980767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Cantidad de Marcas de Laptop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9DC949BE-F278-0605-C639-C137025EFD89}"/>
              </a:ext>
            </a:extLst>
          </p:cNvPr>
          <p:cNvGrpSpPr/>
          <p:nvPr/>
        </p:nvGrpSpPr>
        <p:grpSpPr>
          <a:xfrm>
            <a:off x="1324259" y="1340328"/>
            <a:ext cx="9158747" cy="5247339"/>
            <a:chOff x="1324259" y="1340328"/>
            <a:chExt cx="9158747" cy="5247339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86839488-1650-B42B-CBD3-D840CCF6F91D}"/>
                </a:ext>
              </a:extLst>
            </p:cNvPr>
            <p:cNvSpPr/>
            <p:nvPr/>
          </p:nvSpPr>
          <p:spPr>
            <a:xfrm>
              <a:off x="1324259" y="1340328"/>
              <a:ext cx="9158747" cy="524733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8A642517-FC64-6C8C-DFF3-98F3EF4CF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8356" y="1581245"/>
              <a:ext cx="8790552" cy="47655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528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3ADDD2E-06A4-F4C2-CD64-C743138099DD}"/>
              </a:ext>
            </a:extLst>
          </p:cNvPr>
          <p:cNvSpPr/>
          <p:nvPr/>
        </p:nvSpPr>
        <p:spPr>
          <a:xfrm>
            <a:off x="383458" y="247636"/>
            <a:ext cx="9807677" cy="12124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Cantidad de Memoria RAM de Laptop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FA566E20-88E8-9640-4FD8-EE15BDA9D5EB}"/>
              </a:ext>
            </a:extLst>
          </p:cNvPr>
          <p:cNvGrpSpPr/>
          <p:nvPr/>
        </p:nvGrpSpPr>
        <p:grpSpPr>
          <a:xfrm>
            <a:off x="1516626" y="1610661"/>
            <a:ext cx="8114071" cy="4999703"/>
            <a:chOff x="1516626" y="1610661"/>
            <a:chExt cx="8114071" cy="4999703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6056C9B2-2379-64AD-B7FB-D4542DA0FECE}"/>
                </a:ext>
              </a:extLst>
            </p:cNvPr>
            <p:cNvSpPr/>
            <p:nvPr/>
          </p:nvSpPr>
          <p:spPr>
            <a:xfrm>
              <a:off x="1516626" y="1610661"/>
              <a:ext cx="8114071" cy="499970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1F603084-5BFB-77B1-36A0-DEF56F744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2809" y="1752547"/>
              <a:ext cx="7651914" cy="47064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3430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61B5CBF-1616-6B4E-3803-32BC1840469C}"/>
              </a:ext>
            </a:extLst>
          </p:cNvPr>
          <p:cNvSpPr/>
          <p:nvPr/>
        </p:nvSpPr>
        <p:spPr>
          <a:xfrm>
            <a:off x="383458" y="247636"/>
            <a:ext cx="9807677" cy="12124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Cantidad de Disco Duro de Laptop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2F15C02D-BF13-D2D3-4BFA-EAC75AE01A5D}"/>
              </a:ext>
            </a:extLst>
          </p:cNvPr>
          <p:cNvGrpSpPr/>
          <p:nvPr/>
        </p:nvGrpSpPr>
        <p:grpSpPr>
          <a:xfrm>
            <a:off x="1516626" y="1610661"/>
            <a:ext cx="8880987" cy="4999703"/>
            <a:chOff x="1516626" y="1610661"/>
            <a:chExt cx="8880987" cy="4999703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01D042A0-D308-8577-C304-F1FF9EF42F1F}"/>
                </a:ext>
              </a:extLst>
            </p:cNvPr>
            <p:cNvSpPr/>
            <p:nvPr/>
          </p:nvSpPr>
          <p:spPr>
            <a:xfrm>
              <a:off x="1516626" y="1610661"/>
              <a:ext cx="8880987" cy="499970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D9438F59-FFF4-BF2C-EF47-0ED5DDEA2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7198" y="1815363"/>
              <a:ext cx="8503937" cy="45902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0341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7A049C5-5C07-0246-6B10-A8B653FF7D21}"/>
              </a:ext>
            </a:extLst>
          </p:cNvPr>
          <p:cNvSpPr/>
          <p:nvPr/>
        </p:nvSpPr>
        <p:spPr>
          <a:xfrm>
            <a:off x="383458" y="247636"/>
            <a:ext cx="9807677" cy="11977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Cantidad de Procesadores de Laptop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8388BCC1-09CF-01E0-7C1B-B86765FEF915}"/>
              </a:ext>
            </a:extLst>
          </p:cNvPr>
          <p:cNvGrpSpPr/>
          <p:nvPr/>
        </p:nvGrpSpPr>
        <p:grpSpPr>
          <a:xfrm>
            <a:off x="1519084" y="1666568"/>
            <a:ext cx="9158747" cy="5058696"/>
            <a:chOff x="1519084" y="1666568"/>
            <a:chExt cx="9158747" cy="5058696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58080BBD-1C62-875E-0D6E-61304E122491}"/>
                </a:ext>
              </a:extLst>
            </p:cNvPr>
            <p:cNvSpPr/>
            <p:nvPr/>
          </p:nvSpPr>
          <p:spPr>
            <a:xfrm>
              <a:off x="1519084" y="1666568"/>
              <a:ext cx="9158747" cy="505869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4E283CBC-4C8D-D18F-1085-50C9B9170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7455" y="1900767"/>
              <a:ext cx="8577089" cy="45902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4797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4BB5FDC-A506-D0A9-D581-B728523272F3}"/>
              </a:ext>
            </a:extLst>
          </p:cNvPr>
          <p:cNvSpPr/>
          <p:nvPr/>
        </p:nvSpPr>
        <p:spPr>
          <a:xfrm>
            <a:off x="383458" y="247636"/>
            <a:ext cx="9807677" cy="11682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Cantidad de Pantallas de Laptop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6926C450-835B-3EDF-9026-EAD547C48244}"/>
              </a:ext>
            </a:extLst>
          </p:cNvPr>
          <p:cNvGrpSpPr/>
          <p:nvPr/>
        </p:nvGrpSpPr>
        <p:grpSpPr>
          <a:xfrm>
            <a:off x="1519085" y="1622323"/>
            <a:ext cx="8480322" cy="5102941"/>
            <a:chOff x="1519085" y="1622323"/>
            <a:chExt cx="8480322" cy="5102941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9670EEDD-99D4-6743-AE9B-24CF9B5123A7}"/>
                </a:ext>
              </a:extLst>
            </p:cNvPr>
            <p:cNvSpPr/>
            <p:nvPr/>
          </p:nvSpPr>
          <p:spPr>
            <a:xfrm>
              <a:off x="1519085" y="1622323"/>
              <a:ext cx="8480322" cy="510294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86982C42-286E-6491-4705-F54654612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3156" y="1737798"/>
              <a:ext cx="8070275" cy="48337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3532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02991C1-69B6-77B3-DBFF-0B0C2E9EC194}"/>
              </a:ext>
            </a:extLst>
          </p:cNvPr>
          <p:cNvSpPr/>
          <p:nvPr/>
        </p:nvSpPr>
        <p:spPr>
          <a:xfrm>
            <a:off x="383458" y="247636"/>
            <a:ext cx="9807677" cy="12861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Precio de Marcas por Disco Duro de Laptop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1ADECCD6-12C9-06C2-3D0C-2DB347AD2A35}"/>
              </a:ext>
            </a:extLst>
          </p:cNvPr>
          <p:cNvGrpSpPr/>
          <p:nvPr/>
        </p:nvGrpSpPr>
        <p:grpSpPr>
          <a:xfrm>
            <a:off x="1519085" y="1622323"/>
            <a:ext cx="8480322" cy="4988041"/>
            <a:chOff x="1519085" y="1622323"/>
            <a:chExt cx="8480322" cy="4988041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E8368EF0-DFA4-50D3-60AD-6D0161FA8A82}"/>
                </a:ext>
              </a:extLst>
            </p:cNvPr>
            <p:cNvSpPr/>
            <p:nvPr/>
          </p:nvSpPr>
          <p:spPr>
            <a:xfrm>
              <a:off x="1519085" y="1622323"/>
              <a:ext cx="8480322" cy="498804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BC1A52B2-69A7-A967-C0F0-A1628C79E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6058" y="1737798"/>
              <a:ext cx="8206376" cy="47072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6465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07136FB-F3FC-D2C0-FD93-997C6A9C58C6}"/>
              </a:ext>
            </a:extLst>
          </p:cNvPr>
          <p:cNvSpPr/>
          <p:nvPr/>
        </p:nvSpPr>
        <p:spPr>
          <a:xfrm>
            <a:off x="383458" y="247636"/>
            <a:ext cx="9807677" cy="11977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Precio de Marcas por Procesador de Laptop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1508BF94-7276-ADB0-4435-F71982A3AD9A}"/>
              </a:ext>
            </a:extLst>
          </p:cNvPr>
          <p:cNvGrpSpPr/>
          <p:nvPr/>
        </p:nvGrpSpPr>
        <p:grpSpPr>
          <a:xfrm>
            <a:off x="1519085" y="1622323"/>
            <a:ext cx="8480322" cy="4988041"/>
            <a:chOff x="1519085" y="1622323"/>
            <a:chExt cx="8480322" cy="4988041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091C35AE-CC6E-7CCF-42B7-2036A268C241}"/>
                </a:ext>
              </a:extLst>
            </p:cNvPr>
            <p:cNvSpPr/>
            <p:nvPr/>
          </p:nvSpPr>
          <p:spPr>
            <a:xfrm>
              <a:off x="1519085" y="1622323"/>
              <a:ext cx="8480322" cy="498804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DA1ED854-01D3-2EB7-7C7D-0313A68F6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533" y="1752546"/>
              <a:ext cx="8148717" cy="47219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778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07587ACF-FEBF-8D75-438B-CD9EA5F3C297}"/>
              </a:ext>
            </a:extLst>
          </p:cNvPr>
          <p:cNvSpPr/>
          <p:nvPr/>
        </p:nvSpPr>
        <p:spPr>
          <a:xfrm>
            <a:off x="383458" y="247636"/>
            <a:ext cx="9807677" cy="11977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Precio de Marcas por Pantalla de Laptop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E34EDB96-1B69-554A-ACA6-3FAA8D6DFCBF}"/>
              </a:ext>
            </a:extLst>
          </p:cNvPr>
          <p:cNvGrpSpPr/>
          <p:nvPr/>
        </p:nvGrpSpPr>
        <p:grpSpPr>
          <a:xfrm>
            <a:off x="1519085" y="1622323"/>
            <a:ext cx="8480322" cy="4988041"/>
            <a:chOff x="1519085" y="1622323"/>
            <a:chExt cx="8480322" cy="4988041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94B5067D-E015-6E18-1458-8602DE7470C3}"/>
                </a:ext>
              </a:extLst>
            </p:cNvPr>
            <p:cNvSpPr/>
            <p:nvPr/>
          </p:nvSpPr>
          <p:spPr>
            <a:xfrm>
              <a:off x="1519085" y="1622323"/>
              <a:ext cx="8480322" cy="498804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1EC48600-6240-207F-251D-8625580F8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7977" y="1767295"/>
              <a:ext cx="8121990" cy="46630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0554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AE68D7-22FD-B184-5259-E9CB6D49B253}"/>
              </a:ext>
            </a:extLst>
          </p:cNvPr>
          <p:cNvSpPr/>
          <p:nvPr/>
        </p:nvSpPr>
        <p:spPr>
          <a:xfrm>
            <a:off x="383458" y="247636"/>
            <a:ext cx="9807677" cy="11977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Precio de Marcas por Memoria RAM de Laptop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B476F6B-F624-0113-E795-4769134DCFF6}"/>
              </a:ext>
            </a:extLst>
          </p:cNvPr>
          <p:cNvSpPr/>
          <p:nvPr/>
        </p:nvSpPr>
        <p:spPr>
          <a:xfrm>
            <a:off x="191729" y="1622323"/>
            <a:ext cx="11808542" cy="49880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PE" sz="36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AEEF0A0-9CF6-A2A7-D2AE-6D4DB2F6E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29" y="1738470"/>
            <a:ext cx="11469329" cy="475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865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BA36DBB-8271-F1B6-39B9-6BCE4BB2A92C}"/>
              </a:ext>
            </a:extLst>
          </p:cNvPr>
          <p:cNvSpPr/>
          <p:nvPr/>
        </p:nvSpPr>
        <p:spPr>
          <a:xfrm>
            <a:off x="383458" y="132735"/>
            <a:ext cx="9807677" cy="11387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Laptop vendida Disco Duro y Marca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0A3A81E3-E610-8F8B-B763-5CDF47B335A4}"/>
              </a:ext>
            </a:extLst>
          </p:cNvPr>
          <p:cNvGrpSpPr/>
          <p:nvPr/>
        </p:nvGrpSpPr>
        <p:grpSpPr>
          <a:xfrm>
            <a:off x="1710813" y="1482189"/>
            <a:ext cx="8480322" cy="5243076"/>
            <a:chOff x="1710813" y="1482189"/>
            <a:chExt cx="8480322" cy="5243076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7BD9CC50-58BA-E9C7-4E57-02313BAB4566}"/>
                </a:ext>
              </a:extLst>
            </p:cNvPr>
            <p:cNvSpPr/>
            <p:nvPr/>
          </p:nvSpPr>
          <p:spPr>
            <a:xfrm>
              <a:off x="1710813" y="1482189"/>
              <a:ext cx="8480322" cy="52430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B21844F0-AD57-A68D-AEE2-3B5A6597A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1401" y="1622323"/>
              <a:ext cx="8123983" cy="4988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0797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D9FFA60-E7C7-7B55-D912-7ADE9C9D041E}"/>
              </a:ext>
            </a:extLst>
          </p:cNvPr>
          <p:cNvSpPr/>
          <p:nvPr/>
        </p:nvSpPr>
        <p:spPr>
          <a:xfrm>
            <a:off x="5122468" y="490934"/>
            <a:ext cx="3254616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CONTEXTO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9E3DFE9-9F20-ACBC-4D50-0D80AA959962}"/>
              </a:ext>
            </a:extLst>
          </p:cNvPr>
          <p:cNvSpPr txBox="1"/>
          <p:nvPr/>
        </p:nvSpPr>
        <p:spPr>
          <a:xfrm>
            <a:off x="472607" y="1273190"/>
            <a:ext cx="1124678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>
              <a:buFont typeface="+mj-lt"/>
              <a:buAutoNum type="romanUcPeriod"/>
            </a:pPr>
            <a:r>
              <a:rPr lang="es-ES" sz="2000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Según Dealer (2024) Siguen los malos tiempos para el PC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es-ES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cuya caída en las ventas alcanzó casi el 30% —28,1 %— durante el último trimestre de 2022 en comparación con el mismo periodo del año anterior. 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Así lo recogen los resultados preliminares del </a:t>
            </a:r>
            <a:r>
              <a:rPr lang="es-E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Worldwide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Quarterly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 Personal Computing </a:t>
            </a:r>
            <a:r>
              <a:rPr lang="es-E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Device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Tracker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 de IDC, que </a:t>
            </a:r>
            <a:r>
              <a:rPr lang="es-ES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constata unas ventas totales de 67,2 millones de PC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. Según la consultora, </a:t>
            </a:r>
            <a:r>
              <a:rPr lang="es-ES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estos resultados son comparables a los del cuarto trimestre de 2018, cuando el mercado se vio limitado por los problemas de suministro de Intel.</a:t>
            </a:r>
            <a:endParaRPr lang="es-ES" sz="2000" b="0" i="0" dirty="0">
              <a:solidFill>
                <a:schemeClr val="tx1">
                  <a:lumMod val="95000"/>
                </a:schemeClr>
              </a:solidFill>
              <a:effectLst/>
              <a:latin typeface="Lato" panose="020F0502020204030203" pitchFamily="34" charset="0"/>
            </a:endParaRPr>
          </a:p>
          <a:p>
            <a:pPr marL="514350" indent="-514350" algn="just">
              <a:buFont typeface="+mj-lt"/>
              <a:buAutoNum type="romanUcPeriod"/>
            </a:pPr>
            <a:r>
              <a:rPr lang="es-ES" sz="2000" b="1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IDC concluye que el auge pandémico ha terminado para el mercado de PC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, pero a pesar de los recientes descensos, las ventas anuales para 2022 estuvieron muy por encima de los niveles prepandémicos, con 292,3 millones de unidades para todo el año. </a:t>
            </a:r>
            <a:r>
              <a:rPr lang="es-ES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Sin embargo, la demanda sigue siendo motivo de preocupación, ya que la mayoría de los usuarios tienen PC relativamente nuevos y la economía mundial empeora.</a:t>
            </a:r>
            <a:endParaRPr lang="es-ES" sz="2000" b="0" i="0" dirty="0">
              <a:solidFill>
                <a:schemeClr val="tx1">
                  <a:lumMod val="95000"/>
                </a:schemeClr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2EFE22E-A8EF-683D-61A7-5B18AC3BBFEF}"/>
              </a:ext>
            </a:extLst>
          </p:cNvPr>
          <p:cNvSpPr txBox="1"/>
          <p:nvPr/>
        </p:nvSpPr>
        <p:spPr>
          <a:xfrm>
            <a:off x="472607" y="4919008"/>
            <a:ext cx="1149899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Dealer (2024) ratifique que la actividad del lado de la oferta muestra que muchos grandes proveedores entraron en 2023 con una perspectiva cautelosa, pero el consenso es que </a:t>
            </a:r>
            <a:r>
              <a:rPr lang="es-ES" sz="2000" b="1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partes del mercado de PC podrían volver a crecer a finales de 2023</a:t>
            </a:r>
            <a:r>
              <a:rPr lang="es-ES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 y que el mercado general le seguiría en 2024.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 El segmento comercial tiene varios impulsores hacia el crecimiento, incluido el próximo final del soporte para Windows 10 y un ciclo de actualización de construcción, mientras que el mercado de consumo sigue siendo un comodín para 2023 y más allá.</a:t>
            </a:r>
            <a:endParaRPr lang="es-PE" sz="20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494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83624B9-9506-B6C5-D170-560505979FD3}"/>
              </a:ext>
            </a:extLst>
          </p:cNvPr>
          <p:cNvSpPr/>
          <p:nvPr/>
        </p:nvSpPr>
        <p:spPr>
          <a:xfrm>
            <a:off x="383458" y="132735"/>
            <a:ext cx="9807677" cy="11387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Laptop vendida Memoria RAM y Marca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312D019F-9E24-7F15-6FE5-74E4C1A4E195}"/>
              </a:ext>
            </a:extLst>
          </p:cNvPr>
          <p:cNvGrpSpPr/>
          <p:nvPr/>
        </p:nvGrpSpPr>
        <p:grpSpPr>
          <a:xfrm>
            <a:off x="1710813" y="1482189"/>
            <a:ext cx="8480322" cy="5243076"/>
            <a:chOff x="1710813" y="1482189"/>
            <a:chExt cx="8480322" cy="5243076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83171385-1AB3-68EC-AA46-3A5A6A7EA4C5}"/>
                </a:ext>
              </a:extLst>
            </p:cNvPr>
            <p:cNvSpPr/>
            <p:nvPr/>
          </p:nvSpPr>
          <p:spPr>
            <a:xfrm>
              <a:off x="1710813" y="1482189"/>
              <a:ext cx="8480322" cy="52430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3E2D5D6D-ED28-FB2E-E012-832A0D8B1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4974" y="1625665"/>
              <a:ext cx="8071999" cy="49561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7517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C1DD712-304B-B355-E276-A2F91DA5EE92}"/>
              </a:ext>
            </a:extLst>
          </p:cNvPr>
          <p:cNvSpPr/>
          <p:nvPr/>
        </p:nvSpPr>
        <p:spPr>
          <a:xfrm>
            <a:off x="383458" y="132735"/>
            <a:ext cx="9807677" cy="11387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Laptop vendida Procesador y Marca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2A840C92-51FD-EF64-C48D-EF58025A159E}"/>
              </a:ext>
            </a:extLst>
          </p:cNvPr>
          <p:cNvGrpSpPr/>
          <p:nvPr/>
        </p:nvGrpSpPr>
        <p:grpSpPr>
          <a:xfrm>
            <a:off x="1710813" y="1482189"/>
            <a:ext cx="8480322" cy="5243076"/>
            <a:chOff x="1710813" y="1482189"/>
            <a:chExt cx="8480322" cy="5243076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13D829A6-73B0-62F6-887A-3739B20956EC}"/>
                </a:ext>
              </a:extLst>
            </p:cNvPr>
            <p:cNvSpPr/>
            <p:nvPr/>
          </p:nvSpPr>
          <p:spPr>
            <a:xfrm>
              <a:off x="1710813" y="1482189"/>
              <a:ext cx="8480322" cy="52430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AB990880-457C-D195-B916-049A9ED74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1232" y="1580388"/>
              <a:ext cx="8219483" cy="50466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5858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F383B85-9FC8-751B-7285-34EA46BFA07D}"/>
              </a:ext>
            </a:extLst>
          </p:cNvPr>
          <p:cNvSpPr/>
          <p:nvPr/>
        </p:nvSpPr>
        <p:spPr>
          <a:xfrm>
            <a:off x="383458" y="132735"/>
            <a:ext cx="9807677" cy="11387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Laptop vendida Pantalla y Marca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5F89217C-957F-71A1-EDA2-C02D252D3295}"/>
              </a:ext>
            </a:extLst>
          </p:cNvPr>
          <p:cNvGrpSpPr/>
          <p:nvPr/>
        </p:nvGrpSpPr>
        <p:grpSpPr>
          <a:xfrm>
            <a:off x="1710813" y="1482189"/>
            <a:ext cx="8480322" cy="5243076"/>
            <a:chOff x="1710813" y="1482189"/>
            <a:chExt cx="8480322" cy="5243076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7675218E-3E53-654F-705E-D85075BFF762}"/>
                </a:ext>
              </a:extLst>
            </p:cNvPr>
            <p:cNvSpPr/>
            <p:nvPr/>
          </p:nvSpPr>
          <p:spPr>
            <a:xfrm>
              <a:off x="1710813" y="1482189"/>
              <a:ext cx="8480322" cy="52430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0FABA5F2-64E6-18C3-F46C-0CCC9B30E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6541" y="1589787"/>
              <a:ext cx="8188866" cy="50278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0469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381F6FF-9C06-5CCA-3FFA-2B0128C5EB24}"/>
              </a:ext>
            </a:extLst>
          </p:cNvPr>
          <p:cNvSpPr/>
          <p:nvPr/>
        </p:nvSpPr>
        <p:spPr>
          <a:xfrm>
            <a:off x="383458" y="132735"/>
            <a:ext cx="9807677" cy="11387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Laptop Agrupada de Memoria RAM y Marca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A0614E8E-E4B6-33F3-D71F-2221CB37B6A0}"/>
              </a:ext>
            </a:extLst>
          </p:cNvPr>
          <p:cNvGrpSpPr/>
          <p:nvPr/>
        </p:nvGrpSpPr>
        <p:grpSpPr>
          <a:xfrm>
            <a:off x="1666567" y="1482189"/>
            <a:ext cx="9335729" cy="5243076"/>
            <a:chOff x="1666567" y="1482189"/>
            <a:chExt cx="9335729" cy="5243076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EA5FC09-9540-766F-04FC-DCA8A706F03C}"/>
                </a:ext>
              </a:extLst>
            </p:cNvPr>
            <p:cNvSpPr/>
            <p:nvPr/>
          </p:nvSpPr>
          <p:spPr>
            <a:xfrm>
              <a:off x="1666567" y="1482189"/>
              <a:ext cx="9335729" cy="52430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1A2C80CE-F215-0428-0DE2-B4EB60463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3271" y="1521882"/>
              <a:ext cx="9102319" cy="51636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15453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85193FA-9075-EEB4-DEB6-AE6060DBC40C}"/>
              </a:ext>
            </a:extLst>
          </p:cNvPr>
          <p:cNvSpPr/>
          <p:nvPr/>
        </p:nvSpPr>
        <p:spPr>
          <a:xfrm>
            <a:off x="383458" y="132735"/>
            <a:ext cx="9807677" cy="11387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Laptop Agrupada de Disco Duro y Marca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8EA964DE-6434-1F01-31D1-9C1A57062202}"/>
              </a:ext>
            </a:extLst>
          </p:cNvPr>
          <p:cNvGrpSpPr/>
          <p:nvPr/>
        </p:nvGrpSpPr>
        <p:grpSpPr>
          <a:xfrm>
            <a:off x="1666567" y="1482189"/>
            <a:ext cx="9335729" cy="5243076"/>
            <a:chOff x="1666567" y="1482189"/>
            <a:chExt cx="9335729" cy="5243076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74652037-3F57-3D08-809A-B800D178A926}"/>
                </a:ext>
              </a:extLst>
            </p:cNvPr>
            <p:cNvSpPr/>
            <p:nvPr/>
          </p:nvSpPr>
          <p:spPr>
            <a:xfrm>
              <a:off x="1666567" y="1482189"/>
              <a:ext cx="9335729" cy="52430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07A8BF6F-E54C-05D0-4F26-B95A75ACB4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4515" y="1584984"/>
              <a:ext cx="9019831" cy="50374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8994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06D0B53-E7BD-EC04-0591-EC21BAFCDFA7}"/>
              </a:ext>
            </a:extLst>
          </p:cNvPr>
          <p:cNvSpPr/>
          <p:nvPr/>
        </p:nvSpPr>
        <p:spPr>
          <a:xfrm>
            <a:off x="383458" y="132735"/>
            <a:ext cx="9807677" cy="11387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Laptop Agrupada de Procesador y Marca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5C58E8A2-BA8E-2EC9-B77F-034678D01D3A}"/>
              </a:ext>
            </a:extLst>
          </p:cNvPr>
          <p:cNvGrpSpPr/>
          <p:nvPr/>
        </p:nvGrpSpPr>
        <p:grpSpPr>
          <a:xfrm>
            <a:off x="1666567" y="1482189"/>
            <a:ext cx="9335729" cy="5243076"/>
            <a:chOff x="1666567" y="1482189"/>
            <a:chExt cx="9335729" cy="5243076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8AD68DF2-1CFA-7062-89B7-3C5292138392}"/>
                </a:ext>
              </a:extLst>
            </p:cNvPr>
            <p:cNvSpPr/>
            <p:nvPr/>
          </p:nvSpPr>
          <p:spPr>
            <a:xfrm>
              <a:off x="1666567" y="1482189"/>
              <a:ext cx="9335729" cy="52430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35DBBCD3-1717-5016-5888-4143FB282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5487" y="1574378"/>
              <a:ext cx="8897887" cy="50586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3397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98D53A8-BA22-494E-FC7E-B9680806DCBD}"/>
              </a:ext>
            </a:extLst>
          </p:cNvPr>
          <p:cNvSpPr/>
          <p:nvPr/>
        </p:nvSpPr>
        <p:spPr>
          <a:xfrm>
            <a:off x="383458" y="132735"/>
            <a:ext cx="9807677" cy="11387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Laptop Agrupada de Pantalla y Marca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AD010316-9260-6DBE-05C7-84E3CC120808}"/>
              </a:ext>
            </a:extLst>
          </p:cNvPr>
          <p:cNvGrpSpPr/>
          <p:nvPr/>
        </p:nvGrpSpPr>
        <p:grpSpPr>
          <a:xfrm>
            <a:off x="1666567" y="1482189"/>
            <a:ext cx="9335729" cy="5243076"/>
            <a:chOff x="1666567" y="1482189"/>
            <a:chExt cx="9335729" cy="5243076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FFD19687-6F2F-78AB-23E3-5B4BCDB3C86E}"/>
                </a:ext>
              </a:extLst>
            </p:cNvPr>
            <p:cNvSpPr/>
            <p:nvPr/>
          </p:nvSpPr>
          <p:spPr>
            <a:xfrm>
              <a:off x="1666567" y="1482189"/>
              <a:ext cx="9335729" cy="52430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C307E93E-51AB-9114-A930-056EDB089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6812" y="1552256"/>
              <a:ext cx="8995237" cy="51029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16298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94182331-62C2-D09D-FDDD-6B07E9F9A8B5}"/>
              </a:ext>
            </a:extLst>
          </p:cNvPr>
          <p:cNvSpPr/>
          <p:nvPr/>
        </p:nvSpPr>
        <p:spPr>
          <a:xfrm>
            <a:off x="383458" y="132735"/>
            <a:ext cx="9807677" cy="11387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Laptop Promedio de Memoria RAM y Marca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D951F660-5F79-F976-70C9-30C454DC295A}"/>
              </a:ext>
            </a:extLst>
          </p:cNvPr>
          <p:cNvGrpSpPr/>
          <p:nvPr/>
        </p:nvGrpSpPr>
        <p:grpSpPr>
          <a:xfrm>
            <a:off x="1710813" y="1482189"/>
            <a:ext cx="7049729" cy="5243076"/>
            <a:chOff x="1710813" y="1482189"/>
            <a:chExt cx="7049729" cy="5243076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085303B7-E9B7-C00F-A1F3-AD083B71B620}"/>
                </a:ext>
              </a:extLst>
            </p:cNvPr>
            <p:cNvSpPr/>
            <p:nvPr/>
          </p:nvSpPr>
          <p:spPr>
            <a:xfrm>
              <a:off x="1710813" y="1482189"/>
              <a:ext cx="7049729" cy="52430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603AB7EA-F136-2D4E-CE83-C90E92394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0425" y="1703276"/>
              <a:ext cx="6573741" cy="48009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98875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CAF61B8F-8ED6-DE38-90D1-04D87B131669}"/>
              </a:ext>
            </a:extLst>
          </p:cNvPr>
          <p:cNvSpPr/>
          <p:nvPr/>
        </p:nvSpPr>
        <p:spPr>
          <a:xfrm>
            <a:off x="383458" y="132735"/>
            <a:ext cx="9807677" cy="11387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Laptop Promedio de Disco Duro y Marca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2F3A0360-DFA7-58F1-9297-D79F72916494}"/>
              </a:ext>
            </a:extLst>
          </p:cNvPr>
          <p:cNvGrpSpPr/>
          <p:nvPr/>
        </p:nvGrpSpPr>
        <p:grpSpPr>
          <a:xfrm>
            <a:off x="1710813" y="1482189"/>
            <a:ext cx="7049729" cy="5243076"/>
            <a:chOff x="1710813" y="1482189"/>
            <a:chExt cx="7049729" cy="5243076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538C3D4A-1AD2-1DF5-7144-E44024544C17}"/>
                </a:ext>
              </a:extLst>
            </p:cNvPr>
            <p:cNvSpPr/>
            <p:nvPr/>
          </p:nvSpPr>
          <p:spPr>
            <a:xfrm>
              <a:off x="1710813" y="1482189"/>
              <a:ext cx="7049729" cy="52430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6FEFA922-DA44-451A-7BF1-15488149B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0865" y="1614924"/>
              <a:ext cx="6538451" cy="49631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88789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052E395-21CE-462B-A38D-4897E9A3634D}"/>
              </a:ext>
            </a:extLst>
          </p:cNvPr>
          <p:cNvSpPr/>
          <p:nvPr/>
        </p:nvSpPr>
        <p:spPr>
          <a:xfrm>
            <a:off x="383458" y="132735"/>
            <a:ext cx="9807677" cy="11387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Laptop Promedio de Procesador y Marca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7C0C5878-12C5-1A4A-132D-59A61E36C5C9}"/>
              </a:ext>
            </a:extLst>
          </p:cNvPr>
          <p:cNvGrpSpPr/>
          <p:nvPr/>
        </p:nvGrpSpPr>
        <p:grpSpPr>
          <a:xfrm>
            <a:off x="1710813" y="1482189"/>
            <a:ext cx="7049729" cy="5243076"/>
            <a:chOff x="1710813" y="1482189"/>
            <a:chExt cx="7049729" cy="5243076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32FF9B41-4318-2852-3912-2539CF1B8A18}"/>
                </a:ext>
              </a:extLst>
            </p:cNvPr>
            <p:cNvSpPr/>
            <p:nvPr/>
          </p:nvSpPr>
          <p:spPr>
            <a:xfrm>
              <a:off x="1710813" y="1482189"/>
              <a:ext cx="7049729" cy="52430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61D8C72E-3192-77E5-3212-22E360A58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2796" y="1611249"/>
              <a:ext cx="6825761" cy="49849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0073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5A4A2EC-CD22-3242-666A-7F00DBD995D5}"/>
              </a:ext>
            </a:extLst>
          </p:cNvPr>
          <p:cNvSpPr/>
          <p:nvPr/>
        </p:nvSpPr>
        <p:spPr>
          <a:xfrm>
            <a:off x="4335956" y="402444"/>
            <a:ext cx="4262354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CASO ELEGIDO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36A4BD5-3E61-B7B6-C4D5-14C3EF9B1C49}"/>
              </a:ext>
            </a:extLst>
          </p:cNvPr>
          <p:cNvSpPr txBox="1"/>
          <p:nvPr/>
        </p:nvSpPr>
        <p:spPr>
          <a:xfrm>
            <a:off x="590646" y="1382286"/>
            <a:ext cx="1101070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es-ES" sz="2000" dirty="0">
                <a:solidFill>
                  <a:schemeClr val="tx1">
                    <a:lumMod val="95000"/>
                  </a:schemeClr>
                </a:solidFill>
              </a:rPr>
              <a:t>El presente caso se tomará conocer el comportamiento de la demanda de laptop, toda vez que  según </a:t>
            </a:r>
            <a:r>
              <a:rPr lang="es-ES" sz="2000" dirty="0" err="1">
                <a:solidFill>
                  <a:schemeClr val="tx1">
                    <a:lumMod val="95000"/>
                  </a:schemeClr>
                </a:solidFill>
              </a:rPr>
              <a:t>Deperu</a:t>
            </a:r>
            <a:r>
              <a:rPr lang="es-ES" sz="2000" dirty="0">
                <a:solidFill>
                  <a:schemeClr val="tx1">
                    <a:lumMod val="95000"/>
                  </a:schemeClr>
                </a:solidFill>
              </a:rPr>
              <a:t> (2024) 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Se pronostica que en el 2024 las ventas de PC y tabletas se retomarán, a pesar del actual declive. Este panorama surge de un estudio llevado a cabo por IDC, una de las principales consultoras internacionales, que establece que la comercialización de esos dispositivos bajará casi 13% durante el pasado año 2022, hasta quedarse en unos 305 millones de unidades vendidas</a:t>
            </a:r>
            <a:r>
              <a:rPr lang="es-E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</a:p>
          <a:p>
            <a:pPr marL="457200" indent="-457200">
              <a:buFont typeface="+mj-lt"/>
              <a:buAutoNum type="alphaLcParenR"/>
            </a:pP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En cualquier caso, se espera que el mercado conjunto de computadoras y </a:t>
            </a:r>
            <a:r>
              <a:rPr lang="es-E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tablets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 se reduzca cerca de un 2,5% en 2023 antes de volver a crecer en 2024, según el citado estudio. Y las causas de la baja se atribuyen </a:t>
            </a:r>
            <a:r>
              <a:rPr lang="es-ES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a la creciente inflación, a la baja en la economía mundial y el alza de las compras durante los últimos años como consecuencia de la pandemia por coronavirus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.</a:t>
            </a:r>
            <a:endParaRPr lang="es-ES" sz="2000" dirty="0">
              <a:solidFill>
                <a:schemeClr val="tx1">
                  <a:lumMod val="95000"/>
                </a:schemeClr>
              </a:solidFill>
            </a:endParaRPr>
          </a:p>
          <a:p>
            <a:pPr marL="457200" indent="-457200">
              <a:buFont typeface="+mj-lt"/>
              <a:buAutoNum type="alphaLcParenR"/>
            </a:pPr>
            <a:r>
              <a:rPr lang="es-ES" sz="2000" dirty="0">
                <a:solidFill>
                  <a:schemeClr val="tx1">
                    <a:lumMod val="95000"/>
                  </a:schemeClr>
                </a:solidFill>
              </a:rPr>
              <a:t>Con la finalidad de conocer si sigue siendo rentable este negocio o considerar el panorama que afrontara el mercado</a:t>
            </a:r>
          </a:p>
          <a:p>
            <a:pPr marL="457200" indent="-457200">
              <a:buFont typeface="+mj-lt"/>
              <a:buAutoNum type="alphaLcParenR"/>
            </a:pPr>
            <a:r>
              <a:rPr lang="es-ES" sz="2000" dirty="0">
                <a:solidFill>
                  <a:schemeClr val="tx1">
                    <a:lumMod val="95000"/>
                  </a:schemeClr>
                </a:solidFill>
              </a:rPr>
              <a:t>El término de la pandemia a sido un efecto nada alentador a este mercado</a:t>
            </a:r>
          </a:p>
        </p:txBody>
      </p:sp>
    </p:spTree>
    <p:extLst>
      <p:ext uri="{BB962C8B-B14F-4D97-AF65-F5344CB8AC3E}">
        <p14:creationId xmlns:p14="http://schemas.microsoft.com/office/powerpoint/2010/main" val="9083875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F429CE10-E8EB-0A5E-4E27-72950E142188}"/>
              </a:ext>
            </a:extLst>
          </p:cNvPr>
          <p:cNvSpPr/>
          <p:nvPr/>
        </p:nvSpPr>
        <p:spPr>
          <a:xfrm>
            <a:off x="383458" y="132735"/>
            <a:ext cx="9807677" cy="11387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Laptop Promedio de Pantalla y Marca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C8547FA4-0937-04C8-23B3-86335FD07FDF}"/>
              </a:ext>
            </a:extLst>
          </p:cNvPr>
          <p:cNvGrpSpPr/>
          <p:nvPr/>
        </p:nvGrpSpPr>
        <p:grpSpPr>
          <a:xfrm>
            <a:off x="1710813" y="1482189"/>
            <a:ext cx="7049729" cy="5243076"/>
            <a:chOff x="1710813" y="1482189"/>
            <a:chExt cx="7049729" cy="5243076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A7E51AFE-ADDE-F86F-3EAD-B03D128A8ABA}"/>
                </a:ext>
              </a:extLst>
            </p:cNvPr>
            <p:cNvSpPr/>
            <p:nvPr/>
          </p:nvSpPr>
          <p:spPr>
            <a:xfrm>
              <a:off x="1710813" y="1482189"/>
              <a:ext cx="7049729" cy="52430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E4CF6FA7-F5AD-A177-C052-78C38F8AB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3498" y="1648120"/>
              <a:ext cx="6784358" cy="49112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03814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86AF68B-2F02-D2B1-5470-1B804E3AC310}"/>
              </a:ext>
            </a:extLst>
          </p:cNvPr>
          <p:cNvSpPr/>
          <p:nvPr/>
        </p:nvSpPr>
        <p:spPr>
          <a:xfrm>
            <a:off x="2639961" y="380371"/>
            <a:ext cx="642046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Valores Máximo de Laptops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EEAAA0A-C19A-F5E2-3951-D5EE9E0BC07E}"/>
              </a:ext>
            </a:extLst>
          </p:cNvPr>
          <p:cNvSpPr/>
          <p:nvPr/>
        </p:nvSpPr>
        <p:spPr>
          <a:xfrm>
            <a:off x="1519084" y="1194619"/>
            <a:ext cx="9158747" cy="55306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PE" sz="3600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AC43BB1-59C5-0856-1AEC-AC03F4068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859" y="1418486"/>
            <a:ext cx="8774282" cy="505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447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F3FAD3C-B195-C670-5EDB-98B411F4A853}"/>
              </a:ext>
            </a:extLst>
          </p:cNvPr>
          <p:cNvSpPr/>
          <p:nvPr/>
        </p:nvSpPr>
        <p:spPr>
          <a:xfrm>
            <a:off x="2639961" y="380371"/>
            <a:ext cx="642046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Valores Mínimos de Laptops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D19E225-C0B0-7881-34EA-FCFFD6C0516B}"/>
              </a:ext>
            </a:extLst>
          </p:cNvPr>
          <p:cNvSpPr/>
          <p:nvPr/>
        </p:nvSpPr>
        <p:spPr>
          <a:xfrm>
            <a:off x="1519084" y="1194619"/>
            <a:ext cx="9158747" cy="55306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PE" sz="3600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474B63D-4EE1-1F4B-0A50-4AF49B336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343" y="1312159"/>
            <a:ext cx="8869434" cy="516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7312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D125192-31DD-63B7-566C-8E2B6B4B75C6}"/>
              </a:ext>
            </a:extLst>
          </p:cNvPr>
          <p:cNvSpPr/>
          <p:nvPr/>
        </p:nvSpPr>
        <p:spPr>
          <a:xfrm>
            <a:off x="4488426" y="247636"/>
            <a:ext cx="3564194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Mapa de calor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BADB7513-B7E6-558A-6DE0-E01163B2B93B}"/>
              </a:ext>
            </a:extLst>
          </p:cNvPr>
          <p:cNvGrpSpPr/>
          <p:nvPr/>
        </p:nvGrpSpPr>
        <p:grpSpPr>
          <a:xfrm>
            <a:off x="2835914" y="1174187"/>
            <a:ext cx="6706291" cy="5020136"/>
            <a:chOff x="2835914" y="1174187"/>
            <a:chExt cx="6706291" cy="5020136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1AB5A8A3-75BB-8649-0852-D505E45FA60E}"/>
                </a:ext>
              </a:extLst>
            </p:cNvPr>
            <p:cNvSpPr/>
            <p:nvPr/>
          </p:nvSpPr>
          <p:spPr>
            <a:xfrm>
              <a:off x="2835914" y="1174187"/>
              <a:ext cx="6706291" cy="5020136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68AEEB6E-78A9-3DBB-57F1-FE4226DF58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35800" y="1384291"/>
              <a:ext cx="6220286" cy="46772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85547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7CA1957-073E-F474-8018-42AFB0A96BCA}"/>
              </a:ext>
            </a:extLst>
          </p:cNvPr>
          <p:cNvSpPr/>
          <p:nvPr/>
        </p:nvSpPr>
        <p:spPr>
          <a:xfrm>
            <a:off x="3052881" y="446690"/>
            <a:ext cx="694652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PRINCIPALES MODELOS DE ML</a:t>
            </a:r>
          </a:p>
        </p:txBody>
      </p:sp>
    </p:spTree>
    <p:extLst>
      <p:ext uri="{BB962C8B-B14F-4D97-AF65-F5344CB8AC3E}">
        <p14:creationId xmlns:p14="http://schemas.microsoft.com/office/powerpoint/2010/main" val="31065905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E9069A4-84F0-EA62-D4C1-9C4B45D61F94}"/>
              </a:ext>
            </a:extLst>
          </p:cNvPr>
          <p:cNvSpPr/>
          <p:nvPr/>
        </p:nvSpPr>
        <p:spPr>
          <a:xfrm>
            <a:off x="5029132" y="299205"/>
            <a:ext cx="237456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METRICAS</a:t>
            </a:r>
          </a:p>
        </p:txBody>
      </p:sp>
    </p:spTree>
    <p:extLst>
      <p:ext uri="{BB962C8B-B14F-4D97-AF65-F5344CB8AC3E}">
        <p14:creationId xmlns:p14="http://schemas.microsoft.com/office/powerpoint/2010/main" val="18373729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CDD4820-70FB-D6A9-7B69-DC2032B10480}"/>
              </a:ext>
            </a:extLst>
          </p:cNvPr>
          <p:cNvSpPr/>
          <p:nvPr/>
        </p:nvSpPr>
        <p:spPr>
          <a:xfrm>
            <a:off x="3775588" y="402444"/>
            <a:ext cx="4080456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CONCLUSIONES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ADA280B-6CD7-58E2-C9AE-56C7269835F5}"/>
              </a:ext>
            </a:extLst>
          </p:cNvPr>
          <p:cNvSpPr txBox="1"/>
          <p:nvPr/>
        </p:nvSpPr>
        <p:spPr>
          <a:xfrm>
            <a:off x="707922" y="1401097"/>
            <a:ext cx="109580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s-PE" dirty="0"/>
              <a:t>El mapa de calor muestra una correlación directa debido a que su valor indica un 1.Ademas, por la tonalidad del color está más claro al dar su respuesta.</a:t>
            </a:r>
          </a:p>
          <a:p>
            <a:pPr marL="400050" indent="-400050">
              <a:buFont typeface="+mj-lt"/>
              <a:buAutoNum type="romanUcPeriod"/>
            </a:pPr>
            <a:r>
              <a:rPr lang="es-PE" dirty="0"/>
              <a:t>El histograma con respecto a los precios, se puede apreciar clientes prefieren compra más laptops que tengan un valor de 10000 y 30000 dólares, toda vez que su frecuencia excede de 200.</a:t>
            </a:r>
          </a:p>
          <a:p>
            <a:pPr marL="400050" indent="-400050">
              <a:buFont typeface="+mj-lt"/>
              <a:buAutoNum type="romanUcPeriod"/>
            </a:pPr>
            <a:r>
              <a:rPr lang="es-PE" dirty="0"/>
              <a:t>Sobre el grafico de las marcas de laptops, se muestra preferencias en las compras de las marca mas demandada , teniendo como razones la ofertas y los componentes que les puede beneficiar.</a:t>
            </a:r>
          </a:p>
          <a:p>
            <a:pPr marL="400050" indent="-400050">
              <a:buFont typeface="+mj-lt"/>
              <a:buAutoNum type="romanUcPeriod"/>
            </a:pPr>
            <a:r>
              <a:rPr lang="es-PE" dirty="0"/>
              <a:t>Sobre el </a:t>
            </a:r>
            <a:r>
              <a:rPr lang="es-PE" dirty="0" err="1"/>
              <a:t>rafico</a:t>
            </a:r>
            <a:r>
              <a:rPr lang="es-PE" dirty="0"/>
              <a:t> de precio según su memoria RAM podemos apreciar los más demandados y ello a causa a su rendimiento, siendo el que presenta mayor frecuencia de compra el de 32 </a:t>
            </a:r>
            <a:r>
              <a:rPr lang="es-PE" dirty="0" err="1"/>
              <a:t>gb</a:t>
            </a:r>
            <a:r>
              <a:rPr lang="es-PE" dirty="0"/>
              <a:t> en cualquier marca.</a:t>
            </a:r>
          </a:p>
          <a:p>
            <a:pPr marL="400050" indent="-400050">
              <a:buFont typeface="+mj-lt"/>
              <a:buAutoNum type="romanUcPeriod"/>
            </a:pPr>
            <a:r>
              <a:rPr lang="es-PE" dirty="0"/>
              <a:t>El grafico de Brand nos muestra una información sencilla pero muy efectiva puesto que se aprecia que las personas desean tener las computadoras con mayor precio, disco duro de 1 </a:t>
            </a:r>
            <a:r>
              <a:rPr lang="es-PE" dirty="0" err="1"/>
              <a:t>tb</a:t>
            </a:r>
            <a:r>
              <a:rPr lang="es-PE" dirty="0"/>
              <a:t> y la marca parece ser HP.</a:t>
            </a:r>
          </a:p>
          <a:p>
            <a:pPr marL="400050" indent="-400050">
              <a:buFont typeface="+mj-lt"/>
              <a:buAutoNum type="romanUcPeriod"/>
            </a:pPr>
            <a:r>
              <a:rPr lang="es-PE" dirty="0"/>
              <a:t>En el caso de las pantallas de las laptops. Los usuarios prefieren que sea de marca Dell ya que estas les genera confianza.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57575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B6F66BC-EC83-177B-A3F5-D6FD044379CF}"/>
              </a:ext>
            </a:extLst>
          </p:cNvPr>
          <p:cNvSpPr/>
          <p:nvPr/>
        </p:nvSpPr>
        <p:spPr>
          <a:xfrm>
            <a:off x="4335957" y="402444"/>
            <a:ext cx="3244714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REFERENCIAS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B451F27-448E-A169-5BB5-A0C77AAFA8AD}"/>
              </a:ext>
            </a:extLst>
          </p:cNvPr>
          <p:cNvSpPr txBox="1"/>
          <p:nvPr/>
        </p:nvSpPr>
        <p:spPr>
          <a:xfrm>
            <a:off x="559273" y="1501543"/>
            <a:ext cx="4260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Librería pandas versión 2.1.4</a:t>
            </a:r>
          </a:p>
          <a:p>
            <a:r>
              <a:rPr lang="es-PE" dirty="0"/>
              <a:t>Librería </a:t>
            </a:r>
            <a:r>
              <a:rPr lang="es-PE" dirty="0" err="1"/>
              <a:t>seaborn</a:t>
            </a:r>
            <a:r>
              <a:rPr lang="es-PE" dirty="0"/>
              <a:t> versión 0.13.2</a:t>
            </a:r>
          </a:p>
          <a:p>
            <a:r>
              <a:rPr lang="es-PE" dirty="0"/>
              <a:t>Librería </a:t>
            </a:r>
            <a:r>
              <a:rPr lang="es-PE" dirty="0" err="1"/>
              <a:t>scikit-learn</a:t>
            </a:r>
            <a:r>
              <a:rPr lang="es-PE" dirty="0"/>
              <a:t> versión 1.4.0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3568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CD9426F-9478-C0CC-DABA-E4DC0B444993}"/>
              </a:ext>
            </a:extLst>
          </p:cNvPr>
          <p:cNvSpPr/>
          <p:nvPr/>
        </p:nvSpPr>
        <p:spPr>
          <a:xfrm>
            <a:off x="4335956" y="402444"/>
            <a:ext cx="352008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JUSTIFICACION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2CDA6B8-1431-8A67-40B2-FE8C4991380A}"/>
              </a:ext>
            </a:extLst>
          </p:cNvPr>
          <p:cNvSpPr txBox="1"/>
          <p:nvPr/>
        </p:nvSpPr>
        <p:spPr>
          <a:xfrm>
            <a:off x="619432" y="1592826"/>
            <a:ext cx="109433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s-PE" dirty="0"/>
              <a:t>Lo que se desea saber es porque algunas laptops son muy caras. Esto se puede deber por la marca, mayor capacidad de la memoria RAM o el disco duro.</a:t>
            </a:r>
          </a:p>
          <a:p>
            <a:pPr marL="342900" indent="-342900">
              <a:buFont typeface="+mj-lt"/>
              <a:buAutoNum type="alphaLcParenR"/>
            </a:pPr>
            <a:r>
              <a:rPr lang="es-PE" dirty="0"/>
              <a:t>Puede ser también el lugar donde se va a comprar debido a que tiendas como Wilson las vende baratas a diferencia de los centros comerciales.</a:t>
            </a:r>
          </a:p>
          <a:p>
            <a:pPr marL="342900" indent="-342900">
              <a:buFont typeface="+mj-lt"/>
              <a:buAutoNum type="alphaLcParenR"/>
            </a:pPr>
            <a:r>
              <a:rPr lang="es-PE" dirty="0"/>
              <a:t>Las compras de una computadora siempre van a exceder cuando se trata de procesador, memoria RAM, tamaño de disco duro, etc.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7165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6D9F25D-E326-275B-BCAE-6D5F55C31B3A}"/>
              </a:ext>
            </a:extLst>
          </p:cNvPr>
          <p:cNvSpPr/>
          <p:nvPr/>
        </p:nvSpPr>
        <p:spPr>
          <a:xfrm>
            <a:off x="4335956" y="402444"/>
            <a:ext cx="418861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FUENTE DE DATOS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831FFCD-F188-F942-BF9A-8B4E9F373CE9}"/>
              </a:ext>
            </a:extLst>
          </p:cNvPr>
          <p:cNvSpPr txBox="1"/>
          <p:nvPr/>
        </p:nvSpPr>
        <p:spPr>
          <a:xfrm>
            <a:off x="928467" y="2548661"/>
            <a:ext cx="928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https://www.kaggle.com/datasets/mrsimple07/laptoppriceprediction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4943B27-F687-6F1E-CBE4-D6BAEFFD149F}"/>
              </a:ext>
            </a:extLst>
          </p:cNvPr>
          <p:cNvSpPr txBox="1"/>
          <p:nvPr/>
        </p:nvSpPr>
        <p:spPr>
          <a:xfrm>
            <a:off x="928467" y="1350890"/>
            <a:ext cx="9889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/>
              <a:t>https://www.dealerworld.es/mercado-en-cifras/el-pc-levantara-cabeza-en-2024-segun-idc</a:t>
            </a:r>
            <a:endParaRPr lang="es-PE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931318C-D7C7-E9DC-7F42-F2496FABDB39}"/>
              </a:ext>
            </a:extLst>
          </p:cNvPr>
          <p:cNvSpPr txBox="1"/>
          <p:nvPr/>
        </p:nvSpPr>
        <p:spPr>
          <a:xfrm>
            <a:off x="928467" y="1949775"/>
            <a:ext cx="9636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https://www.deperu.com/celulares/cmo-estn-las-ventas-de-computadoras-en-per-actualmente-6756</a:t>
            </a:r>
          </a:p>
        </p:txBody>
      </p:sp>
    </p:spTree>
    <p:extLst>
      <p:ext uri="{BB962C8B-B14F-4D97-AF65-F5344CB8AC3E}">
        <p14:creationId xmlns:p14="http://schemas.microsoft.com/office/powerpoint/2010/main" val="2064730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4415D6B-F3F8-BA69-FF0A-96EC62BD9890}"/>
              </a:ext>
            </a:extLst>
          </p:cNvPr>
          <p:cNvSpPr txBox="1"/>
          <p:nvPr/>
        </p:nvSpPr>
        <p:spPr>
          <a:xfrm>
            <a:off x="1238865" y="2257545"/>
            <a:ext cx="1022063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8000" b="1" dirty="0"/>
              <a:t>PRINCIPALES RESULTADOS DE EDA</a:t>
            </a:r>
          </a:p>
        </p:txBody>
      </p:sp>
    </p:spTree>
    <p:extLst>
      <p:ext uri="{BB962C8B-B14F-4D97-AF65-F5344CB8AC3E}">
        <p14:creationId xmlns:p14="http://schemas.microsoft.com/office/powerpoint/2010/main" val="66037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8C474BD-45C4-EB40-E0AA-7C19D108C19C}"/>
              </a:ext>
            </a:extLst>
          </p:cNvPr>
          <p:cNvSpPr/>
          <p:nvPr/>
        </p:nvSpPr>
        <p:spPr>
          <a:xfrm>
            <a:off x="3598607" y="232888"/>
            <a:ext cx="535366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Información de la Data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887B91D3-ACFC-D85E-E59E-968ADF92BE56}"/>
              </a:ext>
            </a:extLst>
          </p:cNvPr>
          <p:cNvGrpSpPr/>
          <p:nvPr/>
        </p:nvGrpSpPr>
        <p:grpSpPr>
          <a:xfrm>
            <a:off x="3052916" y="1489587"/>
            <a:ext cx="6577782" cy="4630994"/>
            <a:chOff x="3052916" y="1489587"/>
            <a:chExt cx="6577782" cy="4630994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3FE92D09-733F-4048-3297-14026EE6A600}"/>
                </a:ext>
              </a:extLst>
            </p:cNvPr>
            <p:cNvSpPr/>
            <p:nvPr/>
          </p:nvSpPr>
          <p:spPr>
            <a:xfrm>
              <a:off x="3052916" y="1489587"/>
              <a:ext cx="6577782" cy="4630994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91FBFF7D-41F9-ADC6-AD64-607623BC04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3135" y="1660471"/>
              <a:ext cx="6061587" cy="43617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3762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9490A27-AFB4-EF9D-91CC-19353BCD9814}"/>
              </a:ext>
            </a:extLst>
          </p:cNvPr>
          <p:cNvSpPr/>
          <p:nvPr/>
        </p:nvSpPr>
        <p:spPr>
          <a:xfrm>
            <a:off x="3598607" y="232888"/>
            <a:ext cx="535366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Valores Nulos de Data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394BA01D-FA19-4983-B0AB-42FB414D8112}"/>
              </a:ext>
            </a:extLst>
          </p:cNvPr>
          <p:cNvGrpSpPr/>
          <p:nvPr/>
        </p:nvGrpSpPr>
        <p:grpSpPr>
          <a:xfrm>
            <a:off x="3229897" y="1300652"/>
            <a:ext cx="6091084" cy="5029200"/>
            <a:chOff x="4011561" y="1300652"/>
            <a:chExt cx="6091084" cy="5029200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1252BDD8-E5D6-4074-655D-B8DCC220C8C5}"/>
                </a:ext>
              </a:extLst>
            </p:cNvPr>
            <p:cNvSpPr/>
            <p:nvPr/>
          </p:nvSpPr>
          <p:spPr>
            <a:xfrm>
              <a:off x="4011561" y="1300652"/>
              <a:ext cx="6091084" cy="50292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EC26210B-A129-18FB-20B2-2FEEF88B9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00755" y="1452409"/>
              <a:ext cx="5712696" cy="47256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0130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03EB9700-82F3-E572-CAC9-CDE6E5E2F1E9}"/>
              </a:ext>
            </a:extLst>
          </p:cNvPr>
          <p:cNvSpPr/>
          <p:nvPr/>
        </p:nvSpPr>
        <p:spPr>
          <a:xfrm>
            <a:off x="3849329" y="247636"/>
            <a:ext cx="4203291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Precio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10B25A01-4323-83FA-3B99-C6D7049B4DF6}"/>
              </a:ext>
            </a:extLst>
          </p:cNvPr>
          <p:cNvGrpSpPr/>
          <p:nvPr/>
        </p:nvGrpSpPr>
        <p:grpSpPr>
          <a:xfrm>
            <a:off x="2462981" y="1002889"/>
            <a:ext cx="7241458" cy="5722375"/>
            <a:chOff x="2462981" y="1002889"/>
            <a:chExt cx="7241458" cy="5722375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BA29A6C9-BA18-BD72-32BA-04E617B63115}"/>
                </a:ext>
              </a:extLst>
            </p:cNvPr>
            <p:cNvSpPr/>
            <p:nvPr/>
          </p:nvSpPr>
          <p:spPr>
            <a:xfrm>
              <a:off x="2462981" y="1002889"/>
              <a:ext cx="7241458" cy="572237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ED880BBD-C87E-F52C-36A1-21B578C86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9382" y="1149379"/>
              <a:ext cx="6853236" cy="5460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6853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498</TotalTime>
  <Words>1051</Words>
  <Application>Microsoft Office PowerPoint</Application>
  <PresentationFormat>Panorámica</PresentationFormat>
  <Paragraphs>65</Paragraphs>
  <Slides>37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2" baseType="lpstr">
      <vt:lpstr>Century Gothic</vt:lpstr>
      <vt:lpstr>Lato</vt:lpstr>
      <vt:lpstr>rubik</vt:lpstr>
      <vt:lpstr>Wingdings 3</vt:lpstr>
      <vt:lpstr>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Isaac Ascanoa</dc:creator>
  <cp:lastModifiedBy>Isaac Ascanoa</cp:lastModifiedBy>
  <cp:revision>89</cp:revision>
  <dcterms:created xsi:type="dcterms:W3CDTF">2024-02-01T20:15:51Z</dcterms:created>
  <dcterms:modified xsi:type="dcterms:W3CDTF">2024-03-05T17:46:13Z</dcterms:modified>
</cp:coreProperties>
</file>