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636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8561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9426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283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829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186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2985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524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478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145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86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803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551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07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53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7FED09-996A-4092-B0CE-C688A8E76C69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8718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alerworld.es/tendencias/cinco-tendencias-tecnologicas-para-pc-que-deja-ces-2023" TargetMode="External"/><Relationship Id="rId2" Type="http://schemas.openxmlformats.org/officeDocument/2006/relationships/hyperlink" Target="https://www.dealerworld.es/mercado-en-cifras/canalys-eleva-hasta-el-18-la-caida-del-mercado-del-pc-en-el-tercer-trimestr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dealerworld.es/mercado-en-cifras/las-ventas-de-pc-continuan-su-cuesta-abaj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F479273-C93B-AEE7-8694-E186C2413C99}"/>
              </a:ext>
            </a:extLst>
          </p:cNvPr>
          <p:cNvSpPr txBox="1"/>
          <p:nvPr/>
        </p:nvSpPr>
        <p:spPr>
          <a:xfrm>
            <a:off x="1283110" y="433329"/>
            <a:ext cx="9487216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>
                <a:solidFill>
                  <a:srgbClr val="FFC000"/>
                </a:solidFill>
              </a:rPr>
              <a:t>PREDICCION DE PRECIOS DE LAPTOPS</a:t>
            </a:r>
            <a:endParaRPr lang="es-PE" sz="3200" dirty="0">
              <a:solidFill>
                <a:srgbClr val="FFC00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A6FD659-D7C1-9780-C815-0E381E7F2997}"/>
              </a:ext>
            </a:extLst>
          </p:cNvPr>
          <p:cNvSpPr/>
          <p:nvPr/>
        </p:nvSpPr>
        <p:spPr>
          <a:xfrm>
            <a:off x="685799" y="2472744"/>
            <a:ext cx="7221829" cy="23166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C4EE94-5E6A-8D61-79BE-C458466626F3}"/>
              </a:ext>
            </a:extLst>
          </p:cNvPr>
          <p:cNvSpPr txBox="1"/>
          <p:nvPr/>
        </p:nvSpPr>
        <p:spPr>
          <a:xfrm>
            <a:off x="685799" y="2573383"/>
            <a:ext cx="722182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/>
              <a:t>CURSO :          </a:t>
            </a:r>
            <a:r>
              <a:rPr lang="es-PE" sz="2000" dirty="0"/>
              <a:t>PYTHON FUNDAMENTALS FOR MACHINE LEARNING</a:t>
            </a:r>
          </a:p>
          <a:p>
            <a:r>
              <a:rPr lang="es-PE" sz="2000" b="1" dirty="0"/>
              <a:t>PROFESOR:     </a:t>
            </a:r>
            <a:r>
              <a:rPr lang="es-PE" sz="2000" dirty="0"/>
              <a:t>CAMASCA HUAMAN, JHONATAN CRISTOBAL</a:t>
            </a:r>
          </a:p>
          <a:p>
            <a:r>
              <a:rPr lang="es-PE" sz="2000" b="1" dirty="0"/>
              <a:t>INTEGRANTES:</a:t>
            </a:r>
          </a:p>
          <a:p>
            <a:r>
              <a:rPr lang="es-PE" sz="2000" dirty="0"/>
              <a:t>-ASCANOA RONCALL, ISAAC BRYAN</a:t>
            </a:r>
          </a:p>
          <a:p>
            <a:r>
              <a:rPr lang="es-PE" sz="2000" dirty="0"/>
              <a:t>-SERRATO CHERRES, ARTHUR GIUSEPPE</a:t>
            </a:r>
          </a:p>
          <a:p>
            <a:r>
              <a:rPr lang="es-PE" sz="2000" dirty="0"/>
              <a:t>-</a:t>
            </a:r>
          </a:p>
          <a:p>
            <a:endParaRPr lang="es-PE" dirty="0"/>
          </a:p>
        </p:txBody>
      </p:sp>
      <p:pic>
        <p:nvPicPr>
          <p:cNvPr id="1026" name="Picture 2" descr="Laptop Lenovo V15 IIL 15.6&quot; Core i5 1 TB HDD 8 GB RAM Video NVIDIA - Promart">
            <a:extLst>
              <a:ext uri="{FF2B5EF4-FFF2-40B4-BE49-F238E27FC236}">
                <a16:creationId xmlns:a16="http://schemas.microsoft.com/office/drawing/2014/main" id="{D56C0D07-100D-F67D-58D3-0A1384986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" t="15442" r="1366" b="15033"/>
          <a:stretch/>
        </p:blipFill>
        <p:spPr bwMode="auto">
          <a:xfrm>
            <a:off x="8158018" y="2757886"/>
            <a:ext cx="3724266" cy="276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849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B6F66BC-EC83-177B-A3F5-D6FD044379CF}"/>
              </a:ext>
            </a:extLst>
          </p:cNvPr>
          <p:cNvSpPr/>
          <p:nvPr/>
        </p:nvSpPr>
        <p:spPr>
          <a:xfrm>
            <a:off x="4335957" y="402444"/>
            <a:ext cx="324471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REFERENCIAS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B451F27-448E-A169-5BB5-A0C77AAFA8AD}"/>
              </a:ext>
            </a:extLst>
          </p:cNvPr>
          <p:cNvSpPr txBox="1"/>
          <p:nvPr/>
        </p:nvSpPr>
        <p:spPr>
          <a:xfrm>
            <a:off x="559273" y="1501543"/>
            <a:ext cx="426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Librería pandas versión 2.1.4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356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507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08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D9FFA60-E7C7-7B55-D912-7ADE9C9D041E}"/>
              </a:ext>
            </a:extLst>
          </p:cNvPr>
          <p:cNvSpPr/>
          <p:nvPr/>
        </p:nvSpPr>
        <p:spPr>
          <a:xfrm>
            <a:off x="5122468" y="490934"/>
            <a:ext cx="325461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CONTEXTO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E3DFE9-9F20-ACBC-4D50-0D80AA959962}"/>
              </a:ext>
            </a:extLst>
          </p:cNvPr>
          <p:cNvSpPr txBox="1"/>
          <p:nvPr/>
        </p:nvSpPr>
        <p:spPr>
          <a:xfrm>
            <a:off x="472607" y="1273190"/>
            <a:ext cx="1124678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0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Según Dealer (2024) Siguen los malos tiempos para el PC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cuya caída en las ventas alcanzó casi el 30% —28,1 %— durante el último trimestre de 2022 en comparación con el mismo periodo del año anterior. 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Así lo recogen los resultados preliminares del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Worldwide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Quarterly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Personal Computing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Device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Tracker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de IDC, que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constata unas ventas totales de 67,2 millones de PC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. Según la consultora,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estos resultados son comparables a los del cuarto trimestre de 2018, cuando el mercado se vio limitado por los problemas de suministro de Intel.</a:t>
            </a:r>
            <a:endParaRPr lang="es-ES" sz="2000" b="0" i="0" dirty="0">
              <a:solidFill>
                <a:schemeClr val="tx1">
                  <a:lumMod val="95000"/>
                </a:schemeClr>
              </a:solidFill>
              <a:effectLst/>
              <a:latin typeface="Lato" panose="020F0502020204030203" pitchFamily="34" charset="0"/>
            </a:endParaRPr>
          </a:p>
          <a:p>
            <a:pPr algn="just"/>
            <a:r>
              <a:rPr lang="es-ES" sz="2000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IDC concluye que el auge pandémico ha terminado para el mercado de PC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, pero a pesar de los recientes descensos, las ventas anuales para 2022 estuvieron muy por encima de los niveles prepandémicos, con 292,3 millones de unidades para todo el año.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Sin embargo, la demanda sigue siendo motivo de preocupación, ya que la mayoría de los usuarios tienen PC relativamente nuevos y la economía mundial empeora.</a:t>
            </a:r>
            <a:endParaRPr lang="es-ES" sz="2000" b="0" i="0" dirty="0">
              <a:solidFill>
                <a:schemeClr val="tx1">
                  <a:lumMod val="95000"/>
                </a:schemeClr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EFE22E-A8EF-683D-61A7-5B18AC3BBFEF}"/>
              </a:ext>
            </a:extLst>
          </p:cNvPr>
          <p:cNvSpPr txBox="1"/>
          <p:nvPr/>
        </p:nvSpPr>
        <p:spPr>
          <a:xfrm>
            <a:off x="472607" y="4751065"/>
            <a:ext cx="114989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Dealer (2024) ratifique que la actividad del lado de la oferta muestra que muchos grandes proveedores entraron en 2023 con una perspectiva cautelosa, pero el consenso es que </a:t>
            </a:r>
            <a:r>
              <a:rPr lang="es-ES" sz="2000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partes del mercado de PC podrían volver a crecer a finales de 2023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 y que el mercado general le seguiría en 2024.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 El segmento comercial tiene varios impulsores hacia el crecimiento, incluido el próximo final del soporte para Windows 10 y un ciclo de actualización de construcción, mientras que el mercado de consumo sigue siendo un comodín para 2023 y más allá.</a:t>
            </a:r>
            <a:endParaRPr lang="es-PE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49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5A4A2EC-CD22-3242-666A-7F00DBD995D5}"/>
              </a:ext>
            </a:extLst>
          </p:cNvPr>
          <p:cNvSpPr/>
          <p:nvPr/>
        </p:nvSpPr>
        <p:spPr>
          <a:xfrm>
            <a:off x="4335956" y="402444"/>
            <a:ext cx="426235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CASO ELEGIDO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6A4BD5-3E61-B7B6-C4D5-14C3EF9B1C49}"/>
              </a:ext>
            </a:extLst>
          </p:cNvPr>
          <p:cNvSpPr txBox="1"/>
          <p:nvPr/>
        </p:nvSpPr>
        <p:spPr>
          <a:xfrm>
            <a:off x="590645" y="1048775"/>
            <a:ext cx="1101070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El presente caso se tomará conocer el comportamiento de la demanda de laptop, toda vez que  según </a:t>
            </a:r>
          </a:p>
          <a:p>
            <a:r>
              <a:rPr lang="es-ES" sz="2000" dirty="0" err="1">
                <a:solidFill>
                  <a:schemeClr val="tx1">
                    <a:lumMod val="95000"/>
                  </a:schemeClr>
                </a:solidFill>
              </a:rPr>
              <a:t>Deperu</a:t>
            </a: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 (2024) 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Se pronostica que en el 2024 las ventas de PC y tabletas se retomarán, a pesar </a:t>
            </a:r>
          </a:p>
          <a:p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del actual declive. Este panorama surge de un estudio llevado a cabo por IDC, una de las principales </a:t>
            </a:r>
          </a:p>
          <a:p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consultoras internacionales, que establece que la comercialización de esos dispositivos bajará </a:t>
            </a:r>
          </a:p>
          <a:p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casi 13% durante el pasado año 2022, hasta quedarse en unos 305 millones de unidades vendidas</a:t>
            </a: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En cualquier caso, se espera que el mercado conjunto de computadoras y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tablets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 se reduzca </a:t>
            </a:r>
          </a:p>
          <a:p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cerca de un 2,5% en 2023 antes de volver a crecer en 2024, según el citado estudio. </a:t>
            </a:r>
          </a:p>
          <a:p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Y las causas de la baja se atribuyen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a la creciente inflación, a la baja en la economía mundial y </a:t>
            </a:r>
          </a:p>
          <a:p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el alza de las compras durante los últimos años como consecuencia de la pandemia por coronavirus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.</a:t>
            </a:r>
            <a:endParaRPr lang="es-ES" sz="20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Con la finalidad de conocer si sigue siendo rentable este negocio.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O considerar el panorama que afrontara el mercado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El término de la pandemia a sido un efecto nada alentador a este mercado</a:t>
            </a:r>
          </a:p>
        </p:txBody>
      </p:sp>
    </p:spTree>
    <p:extLst>
      <p:ext uri="{BB962C8B-B14F-4D97-AF65-F5344CB8AC3E}">
        <p14:creationId xmlns:p14="http://schemas.microsoft.com/office/powerpoint/2010/main" val="90838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CD9426F-9478-C0CC-DABA-E4DC0B444993}"/>
              </a:ext>
            </a:extLst>
          </p:cNvPr>
          <p:cNvSpPr/>
          <p:nvPr/>
        </p:nvSpPr>
        <p:spPr>
          <a:xfrm>
            <a:off x="4335956" y="402444"/>
            <a:ext cx="352008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JUSTIFICACION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2CDA6B8-1431-8A67-40B2-FE8C4991380A}"/>
              </a:ext>
            </a:extLst>
          </p:cNvPr>
          <p:cNvSpPr txBox="1"/>
          <p:nvPr/>
        </p:nvSpPr>
        <p:spPr>
          <a:xfrm>
            <a:off x="619432" y="1592826"/>
            <a:ext cx="109433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*Lo que se desea saber es porque algunas laptops son muy caras. Esto se puede deber por la marca, mayor capacidad de la memoria RAM o el disco duro.</a:t>
            </a:r>
          </a:p>
          <a:p>
            <a:r>
              <a:rPr lang="es-PE" dirty="0"/>
              <a:t>*Puede ser también el lugar donde se va a comprar debido a que tiendas como Wilson las vende baratas a diferencia de los centros comerciales.</a:t>
            </a:r>
          </a:p>
          <a:p>
            <a:r>
              <a:rPr lang="es-PE" dirty="0"/>
              <a:t>*Las compras de una computadora siempre van a exceder cuando se trata de procesador, memoria RAM, tamaño de disco duro, etc.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716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6D9F25D-E326-275B-BCAE-6D5F55C31B3A}"/>
              </a:ext>
            </a:extLst>
          </p:cNvPr>
          <p:cNvSpPr/>
          <p:nvPr/>
        </p:nvSpPr>
        <p:spPr>
          <a:xfrm>
            <a:off x="4335956" y="402444"/>
            <a:ext cx="418861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FUENTE DE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831FFCD-F188-F942-BF9A-8B4E9F373CE9}"/>
              </a:ext>
            </a:extLst>
          </p:cNvPr>
          <p:cNvSpPr txBox="1"/>
          <p:nvPr/>
        </p:nvSpPr>
        <p:spPr>
          <a:xfrm>
            <a:off x="928467" y="2253239"/>
            <a:ext cx="928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https://www.kaggle.com/datasets/mrsimple07/laptoppriceprediction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4943B27-F687-6F1E-CBE4-D6BAEFFD149F}"/>
              </a:ext>
            </a:extLst>
          </p:cNvPr>
          <p:cNvSpPr txBox="1"/>
          <p:nvPr/>
        </p:nvSpPr>
        <p:spPr>
          <a:xfrm>
            <a:off x="928467" y="1350890"/>
            <a:ext cx="9889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/>
              <a:t>https://www.dealerworld.es/mercado-en-cifras/el-pc-levantara-cabeza-en-2024-segun-idc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31318C-D7C7-E9DC-7F42-F2496FABDB39}"/>
              </a:ext>
            </a:extLst>
          </p:cNvPr>
          <p:cNvSpPr txBox="1"/>
          <p:nvPr/>
        </p:nvSpPr>
        <p:spPr>
          <a:xfrm>
            <a:off x="859861" y="1784479"/>
            <a:ext cx="9636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https://www.deperu.com/celulares/cmo-estn-las-ventas-de-computadoras-en-per-actualmente-6756</a:t>
            </a:r>
          </a:p>
        </p:txBody>
      </p:sp>
    </p:spTree>
    <p:extLst>
      <p:ext uri="{BB962C8B-B14F-4D97-AF65-F5344CB8AC3E}">
        <p14:creationId xmlns:p14="http://schemas.microsoft.com/office/powerpoint/2010/main" val="206473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509F2D5-36A9-4BE1-7FC8-F0888B4EC2B6}"/>
              </a:ext>
            </a:extLst>
          </p:cNvPr>
          <p:cNvSpPr/>
          <p:nvPr/>
        </p:nvSpPr>
        <p:spPr>
          <a:xfrm>
            <a:off x="2492478" y="417193"/>
            <a:ext cx="774290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PRINCIPALES RESULTADOS DE EDA</a:t>
            </a:r>
          </a:p>
        </p:txBody>
      </p:sp>
    </p:spTree>
    <p:extLst>
      <p:ext uri="{BB962C8B-B14F-4D97-AF65-F5344CB8AC3E}">
        <p14:creationId xmlns:p14="http://schemas.microsoft.com/office/powerpoint/2010/main" val="6603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7CA1957-073E-F474-8018-42AFB0A96BCA}"/>
              </a:ext>
            </a:extLst>
          </p:cNvPr>
          <p:cNvSpPr/>
          <p:nvPr/>
        </p:nvSpPr>
        <p:spPr>
          <a:xfrm>
            <a:off x="3052881" y="446690"/>
            <a:ext cx="694652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PRINCIPALES MODELOS DE ML</a:t>
            </a:r>
          </a:p>
        </p:txBody>
      </p:sp>
    </p:spTree>
    <p:extLst>
      <p:ext uri="{BB962C8B-B14F-4D97-AF65-F5344CB8AC3E}">
        <p14:creationId xmlns:p14="http://schemas.microsoft.com/office/powerpoint/2010/main" val="310659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E9069A4-84F0-EA62-D4C1-9C4B45D61F94}"/>
              </a:ext>
            </a:extLst>
          </p:cNvPr>
          <p:cNvSpPr/>
          <p:nvPr/>
        </p:nvSpPr>
        <p:spPr>
          <a:xfrm>
            <a:off x="5029132" y="299205"/>
            <a:ext cx="237456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METRICAS</a:t>
            </a:r>
          </a:p>
        </p:txBody>
      </p:sp>
    </p:spTree>
    <p:extLst>
      <p:ext uri="{BB962C8B-B14F-4D97-AF65-F5344CB8AC3E}">
        <p14:creationId xmlns:p14="http://schemas.microsoft.com/office/powerpoint/2010/main" val="183737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CDD4820-70FB-D6A9-7B69-DC2032B10480}"/>
              </a:ext>
            </a:extLst>
          </p:cNvPr>
          <p:cNvSpPr/>
          <p:nvPr/>
        </p:nvSpPr>
        <p:spPr>
          <a:xfrm>
            <a:off x="3775588" y="402444"/>
            <a:ext cx="408045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CONCLUSIONES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ADA280B-6CD7-58E2-C9AE-56C7269835F5}"/>
              </a:ext>
            </a:extLst>
          </p:cNvPr>
          <p:cNvSpPr txBox="1"/>
          <p:nvPr/>
        </p:nvSpPr>
        <p:spPr>
          <a:xfrm>
            <a:off x="707922" y="1401097"/>
            <a:ext cx="109580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*Con respecto al resultado del mapa de calor. Es una correlación directa debido a que su valor indica un 1. </a:t>
            </a:r>
            <a:r>
              <a:rPr lang="es-PE" dirty="0" err="1"/>
              <a:t>Ademas</a:t>
            </a:r>
            <a:r>
              <a:rPr lang="es-PE" dirty="0"/>
              <a:t>, por la tonalidad del color esta mas claro al dar su respuesta.</a:t>
            </a:r>
          </a:p>
          <a:p>
            <a:r>
              <a:rPr lang="es-PE" dirty="0"/>
              <a:t>*En el grafico de histograma con respecto a los precios, se puede ver que la gente compra mas laptops que tengan un valor de 10000 y 30000 dólares. Esto es debido a que su frecuencia excede de 200.</a:t>
            </a:r>
          </a:p>
          <a:p>
            <a:r>
              <a:rPr lang="es-PE" dirty="0"/>
              <a:t>*En el grafico de las marcas de laptops, se puede ver que las personas compran mas según la marca mas demandada y esto se debe a las ofertas e incluso componentes que les puede beneficiar.</a:t>
            </a:r>
          </a:p>
          <a:p>
            <a:r>
              <a:rPr lang="es-PE" dirty="0"/>
              <a:t>*El grafico de precio según su memoria RAM también es importante debido a que estos son demandados debido a su rendimiento y son los mas comprados como las de 32 </a:t>
            </a:r>
            <a:r>
              <a:rPr lang="es-PE" dirty="0" err="1"/>
              <a:t>gb</a:t>
            </a:r>
            <a:r>
              <a:rPr lang="es-PE" dirty="0"/>
              <a:t> con cualquier marca.</a:t>
            </a:r>
          </a:p>
          <a:p>
            <a:r>
              <a:rPr lang="es-PE" dirty="0"/>
              <a:t>*En el ultimo grafico de Brand. Se puede interpretar mas sencillo de que las personas desean tener las computadoras mas caras según su precio, disco duro de 1 </a:t>
            </a:r>
            <a:r>
              <a:rPr lang="es-PE" dirty="0" err="1"/>
              <a:t>tb</a:t>
            </a:r>
            <a:r>
              <a:rPr lang="es-PE" dirty="0"/>
              <a:t> y la marca parece ser HP.</a:t>
            </a:r>
          </a:p>
          <a:p>
            <a:r>
              <a:rPr lang="es-PE" dirty="0"/>
              <a:t>*En el caso de las pantallas de las laptops. Los usuarios prefieren que sea de marca Dell ya que estas les genera confianza.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5757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221</TotalTime>
  <Words>863</Words>
  <Application>Microsoft Office PowerPoint</Application>
  <PresentationFormat>Panorámica</PresentationFormat>
  <Paragraphs>44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Lato</vt:lpstr>
      <vt:lpstr>rubik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Isaac Ascanoa</dc:creator>
  <cp:lastModifiedBy>Isaac Ascanoa</cp:lastModifiedBy>
  <cp:revision>33</cp:revision>
  <dcterms:created xsi:type="dcterms:W3CDTF">2024-02-01T20:15:51Z</dcterms:created>
  <dcterms:modified xsi:type="dcterms:W3CDTF">2024-02-16T00:02:23Z</dcterms:modified>
</cp:coreProperties>
</file>