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chivo Black" charset="1" panose="020B0A03020202020B04"/>
      <p:regular r:id="rId10"/>
    </p:embeddedFont>
    <p:embeddedFont>
      <p:font typeface="Montserrat" charset="1" panose="00000500000000000000"/>
      <p:regular r:id="rId11"/>
    </p:embeddedFont>
    <p:embeddedFont>
      <p:font typeface="Montserrat Bold" charset="1" panose="00000600000000000000"/>
      <p:regular r:id="rId12"/>
    </p:embeddedFont>
    <p:embeddedFont>
      <p:font typeface="Montserrat Italics" charset="1" panose="00000500000000000000"/>
      <p:regular r:id="rId13"/>
    </p:embeddedFont>
    <p:embeddedFont>
      <p:font typeface="Montserrat Bold Italics" charset="1" panose="00000600000000000000"/>
      <p:regular r:id="rId14"/>
    </p:embeddedFont>
    <p:embeddedFont>
      <p:font typeface="Canva Sans" charset="1" panose="020B0503030501040103"/>
      <p:regular r:id="rId15"/>
    </p:embeddedFont>
    <p:embeddedFont>
      <p:font typeface="Canva Sans Bold" charset="1" panose="020B0803030501040103"/>
      <p:regular r:id="rId16"/>
    </p:embeddedFont>
    <p:embeddedFont>
      <p:font typeface="Canva Sans Italics" charset="1" panose="020B0503030501040103"/>
      <p:regular r:id="rId17"/>
    </p:embeddedFont>
    <p:embeddedFont>
      <p:font typeface="Canva Sans Bold Italics" charset="1" panose="020B0803030501040103"/>
      <p:regular r:id="rId18"/>
    </p:embeddedFont>
    <p:embeddedFont>
      <p:font typeface="Arial" charset="1" panose="020B0502020202020204"/>
      <p:regular r:id="rId19"/>
    </p:embeddedFont>
    <p:embeddedFont>
      <p:font typeface="Arial Bold" charset="1" panose="020B0802020202020204"/>
      <p:regular r:id="rId20"/>
    </p:embeddedFont>
    <p:embeddedFont>
      <p:font typeface="Arial Italics" charset="1" panose="020B0502020202090204"/>
      <p:regular r:id="rId21"/>
    </p:embeddedFont>
    <p:embeddedFont>
      <p:font typeface="Arial Bold Italics" charset="1" panose="020B080202020209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34" Target="slides/slide12.xml" Type="http://schemas.openxmlformats.org/officeDocument/2006/relationships/slide"/><Relationship Id="rId35" Target="slides/slide13.xml" Type="http://schemas.openxmlformats.org/officeDocument/2006/relationships/slide"/><Relationship Id="rId36" Target="slides/slide14.xml" Type="http://schemas.openxmlformats.org/officeDocument/2006/relationships/slide"/><Relationship Id="rId37" Target="slides/slide15.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22.png" Type="http://schemas.openxmlformats.org/officeDocument/2006/relationships/image"/><Relationship Id="rId13" Target="../media/image30.png" Type="http://schemas.openxmlformats.org/officeDocument/2006/relationships/image"/><Relationship Id="rId14" Target="../media/image31.svg" Type="http://schemas.openxmlformats.org/officeDocument/2006/relationships/image"/><Relationship Id="rId15" Target="../media/image32.jpeg" Type="http://schemas.openxmlformats.org/officeDocument/2006/relationships/image"/><Relationship Id="rId2" Target="../media/image20.png" Type="http://schemas.openxmlformats.org/officeDocument/2006/relationships/image"/><Relationship Id="rId3" Target="../media/image21.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3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https://youtu.be/oIEZWG_W6o8" TargetMode="External" Type="http://schemas.openxmlformats.org/officeDocument/2006/relationships/hyperlink"/><Relationship Id="rId15" Target="https://github.com/Isaac58222/hackathon-oneapi.git"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34.png" Type="http://schemas.openxmlformats.org/officeDocument/2006/relationships/image"/><Relationship Id="rId15" Target="../media/image35.svg" Type="http://schemas.openxmlformats.org/officeDocument/2006/relationships/image"/><Relationship Id="rId16" Target="../media/image36.png" Type="http://schemas.openxmlformats.org/officeDocument/2006/relationships/image"/><Relationship Id="rId17" Target="../media/image37.png" Type="http://schemas.openxmlformats.org/officeDocument/2006/relationships/image"/><Relationship Id="rId18" Target="../media/image3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22.png" Type="http://schemas.openxmlformats.org/officeDocument/2006/relationships/image"/><Relationship Id="rId13" Target="../media/image18.png" Type="http://schemas.openxmlformats.org/officeDocument/2006/relationships/image"/><Relationship Id="rId2" Target="../media/image20.png" Type="http://schemas.openxmlformats.org/officeDocument/2006/relationships/image"/><Relationship Id="rId3" Target="../media/image21.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22.png" Type="http://schemas.openxmlformats.org/officeDocument/2006/relationships/image"/><Relationship Id="rId13" Target="../media/image23.png" Type="http://schemas.openxmlformats.org/officeDocument/2006/relationships/image"/><Relationship Id="rId14" Target="../media/image24.svg" Type="http://schemas.openxmlformats.org/officeDocument/2006/relationships/image"/><Relationship Id="rId15" Target="../media/image25.png" Type="http://schemas.openxmlformats.org/officeDocument/2006/relationships/image"/><Relationship Id="rId16" Target="../media/image26.svg" Type="http://schemas.openxmlformats.org/officeDocument/2006/relationships/image"/><Relationship Id="rId17" Target="../media/image27.jpeg" Type="http://schemas.openxmlformats.org/officeDocument/2006/relationships/image"/><Relationship Id="rId18" Target="../media/image28.jpeg" Type="http://schemas.openxmlformats.org/officeDocument/2006/relationships/image"/><Relationship Id="rId2" Target="../media/image20.png" Type="http://schemas.openxmlformats.org/officeDocument/2006/relationships/image"/><Relationship Id="rId3" Target="../media/image21.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22.png" Type="http://schemas.openxmlformats.org/officeDocument/2006/relationships/image"/><Relationship Id="rId13" Target="../media/image25.png" Type="http://schemas.openxmlformats.org/officeDocument/2006/relationships/image"/><Relationship Id="rId14" Target="../media/image26.svg" Type="http://schemas.openxmlformats.org/officeDocument/2006/relationships/image"/><Relationship Id="rId15" Target="../media/image29.jpeg" Type="http://schemas.openxmlformats.org/officeDocument/2006/relationships/image"/><Relationship Id="rId2" Target="../media/image20.png" Type="http://schemas.openxmlformats.org/officeDocument/2006/relationships/image"/><Relationship Id="rId3" Target="../media/image21.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22.png" Type="http://schemas.openxmlformats.org/officeDocument/2006/relationships/image"/><Relationship Id="rId13" Target="../media/image30.png" Type="http://schemas.openxmlformats.org/officeDocument/2006/relationships/image"/><Relationship Id="rId14" Target="../media/image31.svg" Type="http://schemas.openxmlformats.org/officeDocument/2006/relationships/image"/><Relationship Id="rId2" Target="../media/image20.png" Type="http://schemas.openxmlformats.org/officeDocument/2006/relationships/image"/><Relationship Id="rId3" Target="../media/image21.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8281650" cy="10287635"/>
          </a:xfrm>
          <a:prstGeom prst="rect">
            <a:avLst/>
          </a:prstGeom>
        </p:spPr>
      </p:pic>
      <p:pic>
        <p:nvPicPr>
          <p:cNvPr name="Picture 3" id="3"/>
          <p:cNvPicPr>
            <a:picLocks noChangeAspect="true"/>
          </p:cNvPicPr>
          <p:nvPr/>
        </p:nvPicPr>
        <p:blipFill>
          <a:blip r:embed="rId4"/>
          <a:srcRect l="12" t="0" r="12" b="0"/>
          <a:stretch>
            <a:fillRect/>
          </a:stretch>
        </p:blipFill>
        <p:spPr>
          <a:xfrm flipH="false" flipV="false" rot="0">
            <a:off x="16706197" y="9832101"/>
            <a:ext cx="714371" cy="266699"/>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2199769" y="0"/>
            <a:ext cx="5146675" cy="8089900"/>
          </a:xfrm>
          <a:prstGeom prst="rect">
            <a:avLst/>
          </a:prstGeom>
        </p:spPr>
      </p:pic>
      <p:pic>
        <p:nvPicPr>
          <p:cNvPr name="Picture 5" id="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291660" y="8086344"/>
            <a:ext cx="911225" cy="911225"/>
          </a:xfrm>
          <a:prstGeom prst="rect">
            <a:avLst/>
          </a:prstGeom>
        </p:spPr>
      </p:pic>
      <p:pic>
        <p:nvPicPr>
          <p:cNvPr name="Picture 6" id="6"/>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864100" y="7663196"/>
            <a:ext cx="430530" cy="423545"/>
          </a:xfrm>
          <a:prstGeom prst="rect">
            <a:avLst/>
          </a:prstGeom>
        </p:spPr>
      </p:pic>
      <p:pic>
        <p:nvPicPr>
          <p:cNvPr name="Picture 7" id="7"/>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0">
            <a:off x="1291660" y="7428711"/>
            <a:ext cx="236220" cy="236220"/>
          </a:xfrm>
          <a:prstGeom prst="rect">
            <a:avLst/>
          </a:prstGeom>
        </p:spPr>
      </p:pic>
      <p:pic>
        <p:nvPicPr>
          <p:cNvPr name="Picture 8" id="8"/>
          <p:cNvPicPr>
            <a:picLocks noChangeAspect="true"/>
          </p:cNvPicPr>
          <p:nvPr/>
        </p:nvPicPr>
        <p:blipFill>
          <a:blip r:embed="rId13"/>
          <a:srcRect l="486" t="0" r="486" b="0"/>
          <a:stretch>
            <a:fillRect/>
          </a:stretch>
        </p:blipFill>
        <p:spPr>
          <a:xfrm flipH="false" flipV="false" rot="0">
            <a:off x="2199769" y="8989129"/>
            <a:ext cx="1543049" cy="581024"/>
          </a:xfrm>
          <a:prstGeom prst="rect">
            <a:avLst/>
          </a:prstGeom>
        </p:spPr>
      </p:pic>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8281650" cy="10287635"/>
          </a:xfrm>
          <a:prstGeom prst="rect">
            <a:avLst/>
          </a:prstGeom>
        </p:spPr>
      </p:pic>
      <p:pic>
        <p:nvPicPr>
          <p:cNvPr name="Picture 10" id="10"/>
          <p:cNvPicPr>
            <a:picLocks noChangeAspect="true"/>
          </p:cNvPicPr>
          <p:nvPr/>
        </p:nvPicPr>
        <p:blipFill>
          <a:blip r:embed="rId4"/>
          <a:srcRect l="12" t="0" r="12" b="0"/>
          <a:stretch>
            <a:fillRect/>
          </a:stretch>
        </p:blipFill>
        <p:spPr>
          <a:xfrm flipH="false" flipV="false" rot="0">
            <a:off x="16706197" y="9832102"/>
            <a:ext cx="714371" cy="266699"/>
          </a:xfrm>
          <a:prstGeom prst="rect">
            <a:avLst/>
          </a:prstGeom>
        </p:spPr>
      </p:pic>
      <p:pic>
        <p:nvPicPr>
          <p:cNvPr name="Picture 11" id="11"/>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585192" y="9528"/>
            <a:ext cx="5146675" cy="8132445"/>
          </a:xfrm>
          <a:prstGeom prst="rect">
            <a:avLst/>
          </a:prstGeom>
        </p:spPr>
      </p:pic>
      <p:pic>
        <p:nvPicPr>
          <p:cNvPr name="Picture 12" id="12"/>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291660" y="8086344"/>
            <a:ext cx="911225" cy="911225"/>
          </a:xfrm>
          <a:prstGeom prst="rect">
            <a:avLst/>
          </a:prstGeom>
        </p:spPr>
      </p:pic>
      <p:pic>
        <p:nvPicPr>
          <p:cNvPr name="Picture 13" id="13"/>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864100" y="7663196"/>
            <a:ext cx="430530" cy="423545"/>
          </a:xfrm>
          <a:prstGeom prst="rect">
            <a:avLst/>
          </a:prstGeom>
        </p:spPr>
      </p:pic>
      <p:pic>
        <p:nvPicPr>
          <p:cNvPr name="Picture 14" id="14"/>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0">
            <a:off x="1291660" y="7428711"/>
            <a:ext cx="236220" cy="236220"/>
          </a:xfrm>
          <a:prstGeom prst="rect">
            <a:avLst/>
          </a:prstGeom>
        </p:spPr>
      </p:pic>
      <p:pic>
        <p:nvPicPr>
          <p:cNvPr name="Picture 15" id="15"/>
          <p:cNvPicPr>
            <a:picLocks noChangeAspect="true"/>
          </p:cNvPicPr>
          <p:nvPr/>
        </p:nvPicPr>
        <p:blipFill>
          <a:blip r:embed="rId13"/>
          <a:srcRect l="486" t="0" r="486" b="0"/>
          <a:stretch>
            <a:fillRect/>
          </a:stretch>
        </p:blipFill>
        <p:spPr>
          <a:xfrm flipH="false" flipV="false" rot="0">
            <a:off x="2199769" y="8989129"/>
            <a:ext cx="1543049" cy="581024"/>
          </a:xfrm>
          <a:prstGeom prst="rect">
            <a:avLst/>
          </a:prstGeom>
        </p:spPr>
      </p:pic>
      <p:pic>
        <p:nvPicPr>
          <p:cNvPr name="Picture 16" id="16"/>
          <p:cNvPicPr>
            <a:picLocks noChangeAspect="true"/>
          </p:cNvPicPr>
          <p:nvPr/>
        </p:nvPicPr>
        <p:blipFill>
          <a:blip r:embed="rId16"/>
          <a:srcRect l="101" t="0" r="101" b="0"/>
          <a:stretch>
            <a:fillRect/>
          </a:stretch>
        </p:blipFill>
        <p:spPr>
          <a:xfrm flipH="false" flipV="false" rot="0">
            <a:off x="9694273" y="5674707"/>
            <a:ext cx="7934324" cy="4200524"/>
          </a:xfrm>
          <a:prstGeom prst="rect">
            <a:avLst/>
          </a:prstGeom>
        </p:spPr>
      </p:pic>
      <p:sp>
        <p:nvSpPr>
          <p:cNvPr name="TextBox 17" id="17"/>
          <p:cNvSpPr txBox="true"/>
          <p:nvPr/>
        </p:nvSpPr>
        <p:spPr>
          <a:xfrm rot="0">
            <a:off x="5728168" y="36512"/>
            <a:ext cx="9314708" cy="1935010"/>
          </a:xfrm>
          <a:prstGeom prst="rect">
            <a:avLst/>
          </a:prstGeom>
        </p:spPr>
        <p:txBody>
          <a:bodyPr anchor="t" rtlCol="false" tIns="0" lIns="0" bIns="0" rIns="0">
            <a:spAutoFit/>
          </a:bodyPr>
          <a:lstStyle/>
          <a:p>
            <a:pPr algn="l">
              <a:lnSpc>
                <a:spcPts val="5027"/>
              </a:lnSpc>
            </a:pPr>
            <a:r>
              <a:rPr lang="en-US" sz="4200">
                <a:solidFill>
                  <a:srgbClr val="525252"/>
                </a:solidFill>
                <a:latin typeface="Arimo"/>
              </a:rPr>
              <a:t>Theme:	"Artificial		Intelligence"  </a:t>
            </a:r>
          </a:p>
          <a:p>
            <a:pPr algn="l">
              <a:lnSpc>
                <a:spcPts val="5030"/>
              </a:lnSpc>
            </a:pPr>
            <a:r>
              <a:rPr lang="en-US" sz="4200">
                <a:solidFill>
                  <a:srgbClr val="525252"/>
                </a:solidFill>
                <a:latin typeface="Arimo"/>
              </a:rPr>
              <a:t>Team	Name:	Another	view  Team	Members:	1</a:t>
            </a:r>
          </a:p>
        </p:txBody>
      </p:sp>
      <p:sp>
        <p:nvSpPr>
          <p:cNvPr name="TextBox 18" id="18"/>
          <p:cNvSpPr txBox="true"/>
          <p:nvPr/>
        </p:nvSpPr>
        <p:spPr>
          <a:xfrm rot="0">
            <a:off x="17853224" y="9832395"/>
            <a:ext cx="212090" cy="215265"/>
          </a:xfrm>
          <a:prstGeom prst="rect">
            <a:avLst/>
          </a:prstGeom>
        </p:spPr>
        <p:txBody>
          <a:bodyPr anchor="t" rtlCol="false" tIns="0" lIns="0" bIns="0" rIns="0">
            <a:spAutoFit/>
          </a:bodyPr>
          <a:lstStyle/>
          <a:p>
            <a:pPr algn="l">
              <a:lnSpc>
                <a:spcPts val="1425"/>
              </a:lnSpc>
            </a:pPr>
            <a:r>
              <a:rPr lang="en-US" sz="1200">
                <a:solidFill>
                  <a:srgbClr val="525252"/>
                </a:solidFill>
                <a:latin typeface="Arimo"/>
              </a:rPr>
              <a:t>‹#›</a:t>
            </a:r>
          </a:p>
        </p:txBody>
      </p:sp>
      <p:sp>
        <p:nvSpPr>
          <p:cNvPr name="TextBox 19" id="19"/>
          <p:cNvSpPr txBox="true"/>
          <p:nvPr/>
        </p:nvSpPr>
        <p:spPr>
          <a:xfrm rot="0">
            <a:off x="803254" y="9866246"/>
            <a:ext cx="1571625" cy="248284"/>
          </a:xfrm>
          <a:prstGeom prst="rect">
            <a:avLst/>
          </a:prstGeom>
        </p:spPr>
        <p:txBody>
          <a:bodyPr anchor="t" rtlCol="false" tIns="0" lIns="0" bIns="0" rIns="0">
            <a:spAutoFit/>
          </a:bodyPr>
          <a:lstStyle/>
          <a:p>
            <a:pPr algn="l">
              <a:lnSpc>
                <a:spcPts val="1760"/>
              </a:lnSpc>
            </a:pPr>
            <a:r>
              <a:rPr lang="en-US" sz="1500">
                <a:solidFill>
                  <a:srgbClr val="525252"/>
                </a:solidFill>
                <a:latin typeface="Arimo"/>
              </a:rPr>
              <a:t>DPC++ Essentials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281196" y="1080842"/>
            <a:ext cx="676275" cy="920623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875533" y="1038224"/>
            <a:ext cx="5146675" cy="8132445"/>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967424" y="9167252"/>
            <a:ext cx="911225" cy="911225"/>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539864" y="8744104"/>
            <a:ext cx="430530" cy="423545"/>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967424" y="8509620"/>
            <a:ext cx="236220" cy="236220"/>
          </a:xfrm>
          <a:prstGeom prst="rect">
            <a:avLst/>
          </a:prstGeom>
        </p:spPr>
      </p:pic>
      <p:pic>
        <p:nvPicPr>
          <p:cNvPr name="Picture 7" id="7"/>
          <p:cNvPicPr>
            <a:picLocks noChangeAspect="true"/>
          </p:cNvPicPr>
          <p:nvPr/>
        </p:nvPicPr>
        <p:blipFill>
          <a:blip r:embed="rId12"/>
          <a:srcRect l="275" t="0" r="275" b="0"/>
          <a:stretch>
            <a:fillRect/>
          </a:stretch>
        </p:blipFill>
        <p:spPr>
          <a:xfrm flipH="false" flipV="false" rot="0">
            <a:off x="1875533" y="10070038"/>
            <a:ext cx="1543049" cy="216960"/>
          </a:xfrm>
          <a:prstGeom prst="rect">
            <a:avLst/>
          </a:prstGeom>
        </p:spPr>
      </p:pic>
      <p:pic>
        <p:nvPicPr>
          <p:cNvPr name="Picture 8" id="8"/>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1407553" y="514350"/>
            <a:ext cx="12512524" cy="8387141"/>
          </a:xfrm>
          <a:prstGeom prst="rect">
            <a:avLst/>
          </a:prstGeom>
        </p:spPr>
      </p:pic>
      <p:sp>
        <p:nvSpPr>
          <p:cNvPr name="AutoShape 9" id="9"/>
          <p:cNvSpPr/>
          <p:nvPr/>
        </p:nvSpPr>
        <p:spPr>
          <a:xfrm>
            <a:off x="-5288596" y="4177665"/>
            <a:ext cx="6492240" cy="0"/>
          </a:xfrm>
          <a:prstGeom prst="line">
            <a:avLst/>
          </a:prstGeom>
          <a:ln cap="flat" w="38100">
            <a:solidFill>
              <a:srgbClr val="FD6154"/>
            </a:solidFill>
            <a:prstDash val="solid"/>
            <a:headEnd type="none" len="sm" w="sm"/>
            <a:tailEnd type="triangle" len="med" w="lg"/>
          </a:ln>
        </p:spPr>
      </p:sp>
      <p:sp>
        <p:nvSpPr>
          <p:cNvPr name="TextBox 10" id="10"/>
          <p:cNvSpPr txBox="true"/>
          <p:nvPr/>
        </p:nvSpPr>
        <p:spPr>
          <a:xfrm rot="0">
            <a:off x="1704574" y="1150272"/>
            <a:ext cx="11918482" cy="7058147"/>
          </a:xfrm>
          <a:prstGeom prst="rect">
            <a:avLst/>
          </a:prstGeom>
        </p:spPr>
        <p:txBody>
          <a:bodyPr anchor="t" rtlCol="false" tIns="0" lIns="0" bIns="0" rIns="0">
            <a:spAutoFit/>
          </a:bodyPr>
          <a:lstStyle/>
          <a:p>
            <a:pPr algn="ctr">
              <a:lnSpc>
                <a:spcPts val="4319"/>
              </a:lnSpc>
            </a:pPr>
            <a:r>
              <a:rPr lang="en-US" sz="3085">
                <a:solidFill>
                  <a:srgbClr val="525252"/>
                </a:solidFill>
                <a:latin typeface="Canva Sans Bold"/>
              </a:rPr>
              <a:t>Display performance metrics such as the speedup achieved by the parallel Monte Carlo simulation, as well as any relevant financial metrics that are being modeled, such as option prices or portfolio returns. It could also display visualizations of the simulation results, such as histograms of simulated stock prices or option payoffs. The dashboard could be updated in real-time as the simulation progresses, allowing users to monitor the progress of the simulation and make adjustments as needed. Additionally, the dashboard could include a section for hyperparameter tuning, displaying the results of different hyperparameter combinations and allowing users to select the best hyperparameters for the model.</a:t>
            </a:r>
          </a:p>
        </p:txBody>
      </p:sp>
      <p:pic>
        <p:nvPicPr>
          <p:cNvPr name="Picture 11" id="11"/>
          <p:cNvPicPr>
            <a:picLocks noChangeAspect="true"/>
          </p:cNvPicPr>
          <p:nvPr/>
        </p:nvPicPr>
        <p:blipFill>
          <a:blip r:embed="rId15">
            <a:alphaModFix amt="99000"/>
          </a:blip>
          <a:srcRect l="0" t="26679" r="9420" b="7397"/>
          <a:stretch>
            <a:fillRect/>
          </a:stretch>
        </p:blipFill>
        <p:spPr>
          <a:xfrm flipH="false" flipV="false" rot="0">
            <a:off x="13920077" y="1207422"/>
            <a:ext cx="4573084" cy="3597468"/>
          </a:xfrm>
          <a:prstGeom prst="rect">
            <a:avLst/>
          </a:prstGeom>
        </p:spPr>
      </p:pic>
      <p:sp>
        <p:nvSpPr>
          <p:cNvPr name="TextBox 12" id="12"/>
          <p:cNvSpPr txBox="true"/>
          <p:nvPr/>
        </p:nvSpPr>
        <p:spPr>
          <a:xfrm rot="0">
            <a:off x="1203644" y="-161926"/>
            <a:ext cx="8042909" cy="781050"/>
          </a:xfrm>
          <a:prstGeom prst="rect">
            <a:avLst/>
          </a:prstGeom>
        </p:spPr>
        <p:txBody>
          <a:bodyPr anchor="t" rtlCol="false" tIns="0" lIns="0" bIns="0" rIns="0">
            <a:spAutoFit/>
          </a:bodyPr>
          <a:lstStyle/>
          <a:p>
            <a:pPr algn="l">
              <a:lnSpc>
                <a:spcPts val="5819"/>
              </a:lnSpc>
            </a:pPr>
            <a:r>
              <a:rPr lang="en-US" sz="4849" spc="9">
                <a:solidFill>
                  <a:srgbClr val="525252"/>
                </a:solidFill>
                <a:latin typeface="Arimo"/>
              </a:rPr>
              <a:t>Impact of inclusion of oneAPI</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8281650" cy="10287635"/>
          </a:xfrm>
          <a:prstGeom prst="rect">
            <a:avLst/>
          </a:prstGeom>
        </p:spPr>
      </p:pic>
      <p:pic>
        <p:nvPicPr>
          <p:cNvPr name="Picture 3" id="3"/>
          <p:cNvPicPr>
            <a:picLocks noChangeAspect="true"/>
          </p:cNvPicPr>
          <p:nvPr/>
        </p:nvPicPr>
        <p:blipFill>
          <a:blip r:embed="rId4"/>
          <a:srcRect l="12" t="0" r="12" b="0"/>
          <a:stretch>
            <a:fillRect/>
          </a:stretch>
        </p:blipFill>
        <p:spPr>
          <a:xfrm flipH="false" flipV="false" rot="0">
            <a:off x="16706197" y="9832101"/>
            <a:ext cx="714371" cy="266699"/>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2199769" y="0"/>
            <a:ext cx="5146675" cy="8089900"/>
          </a:xfrm>
          <a:prstGeom prst="rect">
            <a:avLst/>
          </a:prstGeom>
        </p:spPr>
      </p:pic>
      <p:pic>
        <p:nvPicPr>
          <p:cNvPr name="Picture 5" id="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291660" y="8086344"/>
            <a:ext cx="911225" cy="911225"/>
          </a:xfrm>
          <a:prstGeom prst="rect">
            <a:avLst/>
          </a:prstGeom>
        </p:spPr>
      </p:pic>
      <p:pic>
        <p:nvPicPr>
          <p:cNvPr name="Picture 6" id="6"/>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864100" y="7663196"/>
            <a:ext cx="430530" cy="423545"/>
          </a:xfrm>
          <a:prstGeom prst="rect">
            <a:avLst/>
          </a:prstGeom>
        </p:spPr>
      </p:pic>
      <p:pic>
        <p:nvPicPr>
          <p:cNvPr name="Picture 7" id="7"/>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0">
            <a:off x="1291660" y="7428711"/>
            <a:ext cx="236220" cy="236220"/>
          </a:xfrm>
          <a:prstGeom prst="rect">
            <a:avLst/>
          </a:prstGeom>
        </p:spPr>
      </p:pic>
      <p:pic>
        <p:nvPicPr>
          <p:cNvPr name="Picture 8" id="8"/>
          <p:cNvPicPr>
            <a:picLocks noChangeAspect="true"/>
          </p:cNvPicPr>
          <p:nvPr/>
        </p:nvPicPr>
        <p:blipFill>
          <a:blip r:embed="rId13"/>
          <a:srcRect l="486" t="0" r="486" b="0"/>
          <a:stretch>
            <a:fillRect/>
          </a:stretch>
        </p:blipFill>
        <p:spPr>
          <a:xfrm flipH="false" flipV="false" rot="0">
            <a:off x="2199769" y="8989129"/>
            <a:ext cx="1543049" cy="581024"/>
          </a:xfrm>
          <a:prstGeom prst="rect">
            <a:avLst/>
          </a:prstGeom>
        </p:spPr>
      </p:pic>
      <p:sp>
        <p:nvSpPr>
          <p:cNvPr name="TextBox 9" id="9"/>
          <p:cNvSpPr txBox="true"/>
          <p:nvPr/>
        </p:nvSpPr>
        <p:spPr>
          <a:xfrm rot="0">
            <a:off x="1125537" y="125447"/>
            <a:ext cx="12452985" cy="1009650"/>
          </a:xfrm>
          <a:prstGeom prst="rect">
            <a:avLst/>
          </a:prstGeom>
        </p:spPr>
        <p:txBody>
          <a:bodyPr anchor="t" rtlCol="false" tIns="0" lIns="0" bIns="0" rIns="0">
            <a:spAutoFit/>
          </a:bodyPr>
          <a:lstStyle/>
          <a:p>
            <a:pPr algn="l">
              <a:lnSpc>
                <a:spcPts val="7619"/>
              </a:lnSpc>
            </a:pPr>
            <a:r>
              <a:rPr lang="en-US" sz="6349">
                <a:solidFill>
                  <a:srgbClr val="525252"/>
                </a:solidFill>
                <a:latin typeface="Arimo"/>
              </a:rPr>
              <a:t>Innovation Quotient and Scalability</a:t>
            </a:r>
          </a:p>
        </p:txBody>
      </p:sp>
      <p:sp>
        <p:nvSpPr>
          <p:cNvPr name="TextBox 10" id="10"/>
          <p:cNvSpPr txBox="true"/>
          <p:nvPr/>
        </p:nvSpPr>
        <p:spPr>
          <a:xfrm rot="0">
            <a:off x="17853224" y="9832396"/>
            <a:ext cx="212090" cy="215265"/>
          </a:xfrm>
          <a:prstGeom prst="rect">
            <a:avLst/>
          </a:prstGeom>
        </p:spPr>
        <p:txBody>
          <a:bodyPr anchor="t" rtlCol="false" tIns="0" lIns="0" bIns="0" rIns="0">
            <a:spAutoFit/>
          </a:bodyPr>
          <a:lstStyle/>
          <a:p>
            <a:pPr algn="l">
              <a:lnSpc>
                <a:spcPts val="1425"/>
              </a:lnSpc>
            </a:pPr>
            <a:r>
              <a:rPr lang="en-US" sz="1200">
                <a:solidFill>
                  <a:srgbClr val="525252"/>
                </a:solidFill>
                <a:latin typeface="Arimo"/>
              </a:rPr>
              <a:t>‹#›</a:t>
            </a:r>
          </a:p>
        </p:txBody>
      </p:sp>
      <p:sp>
        <p:nvSpPr>
          <p:cNvPr name="TextBox 11" id="11"/>
          <p:cNvSpPr txBox="true"/>
          <p:nvPr/>
        </p:nvSpPr>
        <p:spPr>
          <a:xfrm rot="0">
            <a:off x="803254" y="9866246"/>
            <a:ext cx="1571625" cy="248284"/>
          </a:xfrm>
          <a:prstGeom prst="rect">
            <a:avLst/>
          </a:prstGeom>
        </p:spPr>
        <p:txBody>
          <a:bodyPr anchor="t" rtlCol="false" tIns="0" lIns="0" bIns="0" rIns="0">
            <a:spAutoFit/>
          </a:bodyPr>
          <a:lstStyle/>
          <a:p>
            <a:pPr algn="l">
              <a:lnSpc>
                <a:spcPts val="1760"/>
              </a:lnSpc>
            </a:pPr>
            <a:r>
              <a:rPr lang="en-US" sz="1500">
                <a:solidFill>
                  <a:srgbClr val="525252"/>
                </a:solidFill>
                <a:latin typeface="Arimo"/>
              </a:rPr>
              <a:t>DPC++ Essentials</a:t>
            </a:r>
          </a:p>
        </p:txBody>
      </p:sp>
      <p:sp>
        <p:nvSpPr>
          <p:cNvPr name="TextBox 12" id="12"/>
          <p:cNvSpPr txBox="true"/>
          <p:nvPr/>
        </p:nvSpPr>
        <p:spPr>
          <a:xfrm rot="0">
            <a:off x="1816559" y="1190091"/>
            <a:ext cx="14892019" cy="597535"/>
          </a:xfrm>
          <a:prstGeom prst="rect">
            <a:avLst/>
          </a:prstGeom>
        </p:spPr>
        <p:txBody>
          <a:bodyPr anchor="t" rtlCol="false" tIns="0" lIns="0" bIns="0" rIns="0">
            <a:spAutoFit/>
          </a:bodyPr>
          <a:lstStyle/>
          <a:p>
            <a:pPr algn="l">
              <a:lnSpc>
                <a:spcPts val="4079"/>
              </a:lnSpc>
            </a:pPr>
            <a:r>
              <a:rPr lang="en-US" sz="3400" spc="229">
                <a:solidFill>
                  <a:srgbClr val="525252"/>
                </a:solidFill>
                <a:latin typeface="Arial Italics"/>
              </a:rPr>
              <a:t>Including oneAPI in the solution for Monte Carlo simulation of financial</a:t>
            </a:r>
          </a:p>
        </p:txBody>
      </p:sp>
      <p:sp>
        <p:nvSpPr>
          <p:cNvPr name="TextBox 13" id="13"/>
          <p:cNvSpPr txBox="true"/>
          <p:nvPr/>
        </p:nvSpPr>
        <p:spPr>
          <a:xfrm rot="0">
            <a:off x="520117" y="1256766"/>
            <a:ext cx="368935" cy="530860"/>
          </a:xfrm>
          <a:prstGeom prst="rect">
            <a:avLst/>
          </a:prstGeom>
        </p:spPr>
        <p:txBody>
          <a:bodyPr anchor="t" rtlCol="false" tIns="0" lIns="0" bIns="0" rIns="0">
            <a:spAutoFit/>
          </a:bodyPr>
          <a:lstStyle/>
          <a:p>
            <a:pPr algn="l">
              <a:lnSpc>
                <a:spcPts val="4079"/>
              </a:lnSpc>
            </a:pPr>
            <a:r>
              <a:rPr lang="en-US" sz="3400" spc="-312">
                <a:solidFill>
                  <a:srgbClr val="525252"/>
                </a:solidFill>
                <a:latin typeface="Montserrat"/>
              </a:rPr>
              <a:t>1.</a:t>
            </a:r>
          </a:p>
        </p:txBody>
      </p:sp>
      <p:sp>
        <p:nvSpPr>
          <p:cNvPr name="TextBox 14" id="14"/>
          <p:cNvSpPr txBox="true"/>
          <p:nvPr/>
        </p:nvSpPr>
        <p:spPr>
          <a:xfrm rot="0">
            <a:off x="608330" y="2250694"/>
            <a:ext cx="17064990" cy="6746875"/>
          </a:xfrm>
          <a:prstGeom prst="rect">
            <a:avLst/>
          </a:prstGeom>
        </p:spPr>
        <p:txBody>
          <a:bodyPr anchor="t" rtlCol="false" tIns="0" lIns="0" bIns="0" rIns="0">
            <a:spAutoFit/>
          </a:bodyPr>
          <a:lstStyle/>
          <a:p>
            <a:pPr algn="ctr">
              <a:lnSpc>
                <a:spcPts val="4724"/>
              </a:lnSpc>
            </a:pPr>
            <a:r>
              <a:rPr lang="en-US" sz="3400" spc="215">
                <a:solidFill>
                  <a:srgbClr val="525252"/>
                </a:solidFill>
                <a:latin typeface="Arial Italics"/>
              </a:rPr>
              <a:t>derivatives demonstrates a high Innovation Quotient as it utilizes cutting-edge  technologies for efficient parallel execution across multiple devices. This  allows for faster and more accurate estimation of fair value and risk exposure  of financial derivatives, which can have significant implications for financial  decision making and risk management.</a:t>
            </a:r>
          </a:p>
          <a:p>
            <a:pPr algn="l">
              <a:lnSpc>
                <a:spcPts val="4724"/>
              </a:lnSpc>
            </a:pPr>
            <a:r>
              <a:rPr lang="en-US" sz="3400" spc="-110">
                <a:solidFill>
                  <a:srgbClr val="525252"/>
                </a:solidFill>
                <a:latin typeface="Arial"/>
              </a:rPr>
              <a:t>2.	</a:t>
            </a:r>
            <a:r>
              <a:rPr lang="en-US" sz="3400" spc="-110">
                <a:solidFill>
                  <a:srgbClr val="525252"/>
                </a:solidFill>
                <a:latin typeface="Arial Italics"/>
              </a:rPr>
              <a:t>The scalability of the solution is greatly enhanced by the inclusion of oneAPI  and SYCL/DPC++ libraries. The single-source programming model of</a:t>
            </a:r>
          </a:p>
          <a:p>
            <a:pPr algn="ctr">
              <a:lnSpc>
                <a:spcPts val="4724"/>
              </a:lnSpc>
            </a:pPr>
            <a:r>
              <a:rPr lang="en-US" sz="3400" spc="235">
                <a:solidFill>
                  <a:srgbClr val="525252"/>
                </a:solidFill>
                <a:latin typeface="Arial Italics"/>
              </a:rPr>
              <a:t>SYCL/DPC++ allows the code to be written once and executed on multiple  devices, including CPUs and GPUs, without the need for separate code for each  device. This allows for easy scaling of the Monte Carlo simulation to multiple  devices, which can greatly improve performance and reduce execution time.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8281650" cy="10287635"/>
          </a:xfrm>
          <a:prstGeom prst="rect">
            <a:avLst/>
          </a:prstGeom>
        </p:spPr>
      </p:pic>
      <p:pic>
        <p:nvPicPr>
          <p:cNvPr name="Picture 3" id="3"/>
          <p:cNvPicPr>
            <a:picLocks noChangeAspect="true"/>
          </p:cNvPicPr>
          <p:nvPr/>
        </p:nvPicPr>
        <p:blipFill>
          <a:blip r:embed="rId4"/>
          <a:srcRect l="12" t="0" r="12" b="0"/>
          <a:stretch>
            <a:fillRect/>
          </a:stretch>
        </p:blipFill>
        <p:spPr>
          <a:xfrm flipH="false" flipV="false" rot="0">
            <a:off x="16706197" y="9832101"/>
            <a:ext cx="714371" cy="266699"/>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2199769" y="0"/>
            <a:ext cx="5146675" cy="8089900"/>
          </a:xfrm>
          <a:prstGeom prst="rect">
            <a:avLst/>
          </a:prstGeom>
        </p:spPr>
      </p:pic>
      <p:pic>
        <p:nvPicPr>
          <p:cNvPr name="Picture 5" id="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291660" y="8086344"/>
            <a:ext cx="911225" cy="911225"/>
          </a:xfrm>
          <a:prstGeom prst="rect">
            <a:avLst/>
          </a:prstGeom>
        </p:spPr>
      </p:pic>
      <p:pic>
        <p:nvPicPr>
          <p:cNvPr name="Picture 6" id="6"/>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864100" y="7663196"/>
            <a:ext cx="430530" cy="423545"/>
          </a:xfrm>
          <a:prstGeom prst="rect">
            <a:avLst/>
          </a:prstGeom>
        </p:spPr>
      </p:pic>
      <p:pic>
        <p:nvPicPr>
          <p:cNvPr name="Picture 7" id="7"/>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0">
            <a:off x="1291660" y="7428711"/>
            <a:ext cx="236220" cy="236220"/>
          </a:xfrm>
          <a:prstGeom prst="rect">
            <a:avLst/>
          </a:prstGeom>
        </p:spPr>
      </p:pic>
      <p:pic>
        <p:nvPicPr>
          <p:cNvPr name="Picture 8" id="8"/>
          <p:cNvPicPr>
            <a:picLocks noChangeAspect="true"/>
          </p:cNvPicPr>
          <p:nvPr/>
        </p:nvPicPr>
        <p:blipFill>
          <a:blip r:embed="rId13"/>
          <a:srcRect l="486" t="0" r="486" b="0"/>
          <a:stretch>
            <a:fillRect/>
          </a:stretch>
        </p:blipFill>
        <p:spPr>
          <a:xfrm flipH="false" flipV="false" rot="0">
            <a:off x="2199769" y="8989129"/>
            <a:ext cx="1543049" cy="581024"/>
          </a:xfrm>
          <a:prstGeom prst="rect">
            <a:avLst/>
          </a:prstGeom>
        </p:spPr>
      </p:pic>
      <p:sp>
        <p:nvSpPr>
          <p:cNvPr name="TextBox 9" id="9"/>
          <p:cNvSpPr txBox="true"/>
          <p:nvPr/>
        </p:nvSpPr>
        <p:spPr>
          <a:xfrm rot="0">
            <a:off x="1125537" y="125448"/>
            <a:ext cx="12452985" cy="1009650"/>
          </a:xfrm>
          <a:prstGeom prst="rect">
            <a:avLst/>
          </a:prstGeom>
        </p:spPr>
        <p:txBody>
          <a:bodyPr anchor="t" rtlCol="false" tIns="0" lIns="0" bIns="0" rIns="0">
            <a:spAutoFit/>
          </a:bodyPr>
          <a:lstStyle/>
          <a:p>
            <a:pPr algn="l">
              <a:lnSpc>
                <a:spcPts val="7619"/>
              </a:lnSpc>
            </a:pPr>
            <a:r>
              <a:rPr lang="en-US" sz="6349">
                <a:solidFill>
                  <a:srgbClr val="525252"/>
                </a:solidFill>
                <a:latin typeface="Arimo"/>
              </a:rPr>
              <a:t>Innovation Quotient and Scalability</a:t>
            </a:r>
          </a:p>
        </p:txBody>
      </p:sp>
      <p:pic>
        <p:nvPicPr>
          <p:cNvPr name="Picture 10" id="10"/>
          <p:cNvPicPr>
            <a:picLocks noChangeAspect="true"/>
          </p:cNvPicPr>
          <p:nvPr/>
        </p:nvPicPr>
        <p:blipFill>
          <a:blip r:embed="rId14"/>
          <a:srcRect l="1562" t="0" r="1562" b="0"/>
          <a:stretch>
            <a:fillRect/>
          </a:stretch>
        </p:blipFill>
        <p:spPr>
          <a:xfrm flipH="false" flipV="false" rot="0">
            <a:off x="682766" y="1747620"/>
            <a:ext cx="149638" cy="149638"/>
          </a:xfrm>
          <a:prstGeom prst="rect">
            <a:avLst/>
          </a:prstGeom>
        </p:spPr>
      </p:pic>
      <p:sp>
        <p:nvSpPr>
          <p:cNvPr name="TextBox 11" id="11"/>
          <p:cNvSpPr txBox="true"/>
          <p:nvPr/>
        </p:nvSpPr>
        <p:spPr>
          <a:xfrm rot="0">
            <a:off x="1109920" y="1390369"/>
            <a:ext cx="17106900" cy="4794250"/>
          </a:xfrm>
          <a:prstGeom prst="rect">
            <a:avLst/>
          </a:prstGeom>
        </p:spPr>
        <p:txBody>
          <a:bodyPr anchor="t" rtlCol="false" tIns="0" lIns="0" bIns="0" rIns="0">
            <a:spAutoFit/>
          </a:bodyPr>
          <a:lstStyle/>
          <a:p>
            <a:pPr algn="ctr">
              <a:lnSpc>
                <a:spcPts val="4641"/>
              </a:lnSpc>
            </a:pPr>
            <a:r>
              <a:rPr lang="en-US" sz="3300" spc="11">
                <a:solidFill>
                  <a:srgbClr val="525252"/>
                </a:solidFill>
                <a:latin typeface="Montserrat"/>
              </a:rPr>
              <a:t>Furthermore, optimization of the Monte Carlo simulation algorithm through  experimentation with different parameters such as batch size and number of  iterations, is made easier with the use of oneAPI and SYCL/DPC++ libraries. This  allows the solution to scale more effectively and adapt to changing requirements as  the size and complexity of the simulation grows. This can have significant  implications for the financial industry, where the size and complexity of portfolios  can change rapidly over time, and where it is essential to have a scalable and  adaptable solution for risk management and financial decision making.</a:t>
            </a:r>
          </a:p>
        </p:txBody>
      </p:sp>
      <p:sp>
        <p:nvSpPr>
          <p:cNvPr name="TextBox 12" id="12"/>
          <p:cNvSpPr txBox="true"/>
          <p:nvPr/>
        </p:nvSpPr>
        <p:spPr>
          <a:xfrm rot="0">
            <a:off x="17853224" y="9832396"/>
            <a:ext cx="212090" cy="215265"/>
          </a:xfrm>
          <a:prstGeom prst="rect">
            <a:avLst/>
          </a:prstGeom>
        </p:spPr>
        <p:txBody>
          <a:bodyPr anchor="t" rtlCol="false" tIns="0" lIns="0" bIns="0" rIns="0">
            <a:spAutoFit/>
          </a:bodyPr>
          <a:lstStyle/>
          <a:p>
            <a:pPr algn="l">
              <a:lnSpc>
                <a:spcPts val="1425"/>
              </a:lnSpc>
            </a:pPr>
            <a:r>
              <a:rPr lang="en-US" sz="1200">
                <a:solidFill>
                  <a:srgbClr val="525252"/>
                </a:solidFill>
                <a:latin typeface="Arimo"/>
              </a:rPr>
              <a:t>‹#›</a:t>
            </a:r>
          </a:p>
        </p:txBody>
      </p:sp>
      <p:sp>
        <p:nvSpPr>
          <p:cNvPr name="TextBox 13" id="13"/>
          <p:cNvSpPr txBox="true"/>
          <p:nvPr/>
        </p:nvSpPr>
        <p:spPr>
          <a:xfrm rot="0">
            <a:off x="803254" y="9866246"/>
            <a:ext cx="1571625" cy="248284"/>
          </a:xfrm>
          <a:prstGeom prst="rect">
            <a:avLst/>
          </a:prstGeom>
        </p:spPr>
        <p:txBody>
          <a:bodyPr anchor="t" rtlCol="false" tIns="0" lIns="0" bIns="0" rIns="0">
            <a:spAutoFit/>
          </a:bodyPr>
          <a:lstStyle/>
          <a:p>
            <a:pPr algn="l">
              <a:lnSpc>
                <a:spcPts val="1760"/>
              </a:lnSpc>
            </a:pPr>
            <a:r>
              <a:rPr lang="en-US" sz="1500">
                <a:solidFill>
                  <a:srgbClr val="525252"/>
                </a:solidFill>
                <a:latin typeface="Arimo"/>
              </a:rPr>
              <a:t>DPC++ Essentials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8281650" cy="10287635"/>
          </a:xfrm>
          <a:prstGeom prst="rect">
            <a:avLst/>
          </a:prstGeom>
        </p:spPr>
      </p:pic>
      <p:pic>
        <p:nvPicPr>
          <p:cNvPr name="Picture 3" id="3"/>
          <p:cNvPicPr>
            <a:picLocks noChangeAspect="true"/>
          </p:cNvPicPr>
          <p:nvPr/>
        </p:nvPicPr>
        <p:blipFill>
          <a:blip r:embed="rId4"/>
          <a:srcRect l="12" t="0" r="12" b="0"/>
          <a:stretch>
            <a:fillRect/>
          </a:stretch>
        </p:blipFill>
        <p:spPr>
          <a:xfrm flipH="false" flipV="false" rot="0">
            <a:off x="16706197" y="9832101"/>
            <a:ext cx="714371" cy="266699"/>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2199769" y="0"/>
            <a:ext cx="5146675" cy="8089900"/>
          </a:xfrm>
          <a:prstGeom prst="rect">
            <a:avLst/>
          </a:prstGeom>
        </p:spPr>
      </p:pic>
      <p:pic>
        <p:nvPicPr>
          <p:cNvPr name="Picture 5" id="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291660" y="8086344"/>
            <a:ext cx="911225" cy="911225"/>
          </a:xfrm>
          <a:prstGeom prst="rect">
            <a:avLst/>
          </a:prstGeom>
        </p:spPr>
      </p:pic>
      <p:pic>
        <p:nvPicPr>
          <p:cNvPr name="Picture 6" id="6"/>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864100" y="7663196"/>
            <a:ext cx="430530" cy="423545"/>
          </a:xfrm>
          <a:prstGeom prst="rect">
            <a:avLst/>
          </a:prstGeom>
        </p:spPr>
      </p:pic>
      <p:pic>
        <p:nvPicPr>
          <p:cNvPr name="Picture 7" id="7"/>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0">
            <a:off x="1291660" y="7428711"/>
            <a:ext cx="236220" cy="236220"/>
          </a:xfrm>
          <a:prstGeom prst="rect">
            <a:avLst/>
          </a:prstGeom>
        </p:spPr>
      </p:pic>
      <p:pic>
        <p:nvPicPr>
          <p:cNvPr name="Picture 8" id="8"/>
          <p:cNvPicPr>
            <a:picLocks noChangeAspect="true"/>
          </p:cNvPicPr>
          <p:nvPr/>
        </p:nvPicPr>
        <p:blipFill>
          <a:blip r:embed="rId13"/>
          <a:srcRect l="486" t="0" r="486" b="0"/>
          <a:stretch>
            <a:fillRect/>
          </a:stretch>
        </p:blipFill>
        <p:spPr>
          <a:xfrm flipH="false" flipV="false" rot="0">
            <a:off x="2199769" y="8989129"/>
            <a:ext cx="1543049" cy="581024"/>
          </a:xfrm>
          <a:prstGeom prst="rect">
            <a:avLst/>
          </a:prstGeom>
        </p:spPr>
      </p:pic>
      <p:sp>
        <p:nvSpPr>
          <p:cNvPr name="TextBox 9" id="9"/>
          <p:cNvSpPr txBox="true"/>
          <p:nvPr/>
        </p:nvSpPr>
        <p:spPr>
          <a:xfrm rot="0">
            <a:off x="182306" y="297407"/>
            <a:ext cx="5210175" cy="911225"/>
          </a:xfrm>
          <a:prstGeom prst="rect">
            <a:avLst/>
          </a:prstGeom>
        </p:spPr>
        <p:txBody>
          <a:bodyPr anchor="t" rtlCol="false" tIns="0" lIns="0" bIns="0" rIns="0">
            <a:spAutoFit/>
          </a:bodyPr>
          <a:lstStyle/>
          <a:p>
            <a:pPr algn="l">
              <a:lnSpc>
                <a:spcPts val="6839"/>
              </a:lnSpc>
            </a:pPr>
            <a:r>
              <a:rPr lang="en-US" sz="5700" spc="20">
                <a:solidFill>
                  <a:srgbClr val="525252"/>
                </a:solidFill>
                <a:latin typeface="Arimo"/>
              </a:rPr>
              <a:t>Quick Summary</a:t>
            </a:r>
          </a:p>
        </p:txBody>
      </p:sp>
      <p:sp>
        <p:nvSpPr>
          <p:cNvPr name="TextBox 10" id="10"/>
          <p:cNvSpPr txBox="true"/>
          <p:nvPr/>
        </p:nvSpPr>
        <p:spPr>
          <a:xfrm rot="0">
            <a:off x="17853224" y="9832396"/>
            <a:ext cx="212090" cy="215265"/>
          </a:xfrm>
          <a:prstGeom prst="rect">
            <a:avLst/>
          </a:prstGeom>
        </p:spPr>
        <p:txBody>
          <a:bodyPr anchor="t" rtlCol="false" tIns="0" lIns="0" bIns="0" rIns="0">
            <a:spAutoFit/>
          </a:bodyPr>
          <a:lstStyle/>
          <a:p>
            <a:pPr algn="l">
              <a:lnSpc>
                <a:spcPts val="1425"/>
              </a:lnSpc>
            </a:pPr>
            <a:r>
              <a:rPr lang="en-US" sz="1200">
                <a:solidFill>
                  <a:srgbClr val="525252"/>
                </a:solidFill>
                <a:latin typeface="Arimo"/>
              </a:rPr>
              <a:t>‹#›</a:t>
            </a:r>
          </a:p>
        </p:txBody>
      </p:sp>
      <p:sp>
        <p:nvSpPr>
          <p:cNvPr name="TextBox 11" id="11"/>
          <p:cNvSpPr txBox="true"/>
          <p:nvPr/>
        </p:nvSpPr>
        <p:spPr>
          <a:xfrm rot="0">
            <a:off x="803254" y="9866246"/>
            <a:ext cx="1571625" cy="248284"/>
          </a:xfrm>
          <a:prstGeom prst="rect">
            <a:avLst/>
          </a:prstGeom>
        </p:spPr>
        <p:txBody>
          <a:bodyPr anchor="t" rtlCol="false" tIns="0" lIns="0" bIns="0" rIns="0">
            <a:spAutoFit/>
          </a:bodyPr>
          <a:lstStyle/>
          <a:p>
            <a:pPr algn="l">
              <a:lnSpc>
                <a:spcPts val="1760"/>
              </a:lnSpc>
            </a:pPr>
            <a:r>
              <a:rPr lang="en-US" sz="1500">
                <a:solidFill>
                  <a:srgbClr val="525252"/>
                </a:solidFill>
                <a:latin typeface="Arimo"/>
              </a:rPr>
              <a:t>DPC++ Essentials</a:t>
            </a:r>
          </a:p>
        </p:txBody>
      </p:sp>
      <p:sp>
        <p:nvSpPr>
          <p:cNvPr name="TextBox 12" id="12"/>
          <p:cNvSpPr txBox="true"/>
          <p:nvPr/>
        </p:nvSpPr>
        <p:spPr>
          <a:xfrm rot="0">
            <a:off x="1645635" y="1389500"/>
            <a:ext cx="15749905" cy="7428865"/>
          </a:xfrm>
          <a:prstGeom prst="rect">
            <a:avLst/>
          </a:prstGeom>
        </p:spPr>
        <p:txBody>
          <a:bodyPr anchor="t" rtlCol="false" tIns="0" lIns="0" bIns="0" rIns="0">
            <a:spAutoFit/>
          </a:bodyPr>
          <a:lstStyle/>
          <a:p>
            <a:pPr algn="ctr">
              <a:lnSpc>
                <a:spcPts val="4458"/>
              </a:lnSpc>
            </a:pPr>
            <a:r>
              <a:rPr lang="en-US" sz="3200" spc="-9">
                <a:solidFill>
                  <a:srgbClr val="525252"/>
                </a:solidFill>
                <a:latin typeface="Montserrat"/>
              </a:rPr>
              <a:t>The solution proposes to use the oneAPI AI Analytics Toolkit and SYCL/DPC++  libraries to parallelize Monte Carlo simulation of financial derivatives. This  involves implementing a Monte Carlo simulation model using SYCL/DPC++  libraries, developing a parallel algorithm that can distribute Monte Carlo  simulations across multiple devices, benchmarking the performance of the  parallel Monte Carlo simulation against the serial version, optimizing the parallel  Monte Carlo simulation for performance and scalability, and validating the  results of the Monte Carlo simulation against analytical solutions and real-world  data. By leveraging oneAPI and SYCL/DPC++ libraries, the solution can achieve a  high Innovation Quotient, enhance scalability, and optimize the Monte Carlo  simulation algorithm for performance and scalability. The proposed tech  architecture includes a combination of CPUs and GPUs, and is designed to  handle large portfolios and complex models.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2306" y="0"/>
            <a:ext cx="18281650" cy="10287635"/>
          </a:xfrm>
          <a:prstGeom prst="rect">
            <a:avLst/>
          </a:prstGeom>
        </p:spPr>
      </p:pic>
      <p:pic>
        <p:nvPicPr>
          <p:cNvPr name="Picture 3" id="3"/>
          <p:cNvPicPr>
            <a:picLocks noChangeAspect="true"/>
          </p:cNvPicPr>
          <p:nvPr/>
        </p:nvPicPr>
        <p:blipFill>
          <a:blip r:embed="rId4"/>
          <a:srcRect l="12" t="0" r="12" b="0"/>
          <a:stretch>
            <a:fillRect/>
          </a:stretch>
        </p:blipFill>
        <p:spPr>
          <a:xfrm flipH="false" flipV="false" rot="0">
            <a:off x="16706197" y="9832101"/>
            <a:ext cx="714371" cy="266699"/>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2199769" y="0"/>
            <a:ext cx="5146675" cy="8089900"/>
          </a:xfrm>
          <a:prstGeom prst="rect">
            <a:avLst/>
          </a:prstGeom>
        </p:spPr>
      </p:pic>
      <p:pic>
        <p:nvPicPr>
          <p:cNvPr name="Picture 5" id="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291660" y="8086344"/>
            <a:ext cx="911225" cy="911225"/>
          </a:xfrm>
          <a:prstGeom prst="rect">
            <a:avLst/>
          </a:prstGeom>
        </p:spPr>
      </p:pic>
      <p:pic>
        <p:nvPicPr>
          <p:cNvPr name="Picture 6" id="6"/>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864100" y="7663196"/>
            <a:ext cx="430530" cy="423545"/>
          </a:xfrm>
          <a:prstGeom prst="rect">
            <a:avLst/>
          </a:prstGeom>
        </p:spPr>
      </p:pic>
      <p:pic>
        <p:nvPicPr>
          <p:cNvPr name="Picture 7" id="7"/>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0">
            <a:off x="1291660" y="7428711"/>
            <a:ext cx="236220" cy="236220"/>
          </a:xfrm>
          <a:prstGeom prst="rect">
            <a:avLst/>
          </a:prstGeom>
        </p:spPr>
      </p:pic>
      <p:pic>
        <p:nvPicPr>
          <p:cNvPr name="Picture 8" id="8"/>
          <p:cNvPicPr>
            <a:picLocks noChangeAspect="true"/>
          </p:cNvPicPr>
          <p:nvPr/>
        </p:nvPicPr>
        <p:blipFill>
          <a:blip r:embed="rId13"/>
          <a:srcRect l="486" t="0" r="486" b="0"/>
          <a:stretch>
            <a:fillRect/>
          </a:stretch>
        </p:blipFill>
        <p:spPr>
          <a:xfrm flipH="false" flipV="false" rot="0">
            <a:off x="2199769" y="8989129"/>
            <a:ext cx="1543049" cy="581024"/>
          </a:xfrm>
          <a:prstGeom prst="rect">
            <a:avLst/>
          </a:prstGeom>
        </p:spPr>
      </p:pic>
      <p:sp>
        <p:nvSpPr>
          <p:cNvPr name="TextBox 9" id="9"/>
          <p:cNvSpPr txBox="true"/>
          <p:nvPr/>
        </p:nvSpPr>
        <p:spPr>
          <a:xfrm rot="0">
            <a:off x="182306" y="297407"/>
            <a:ext cx="5210175" cy="895350"/>
          </a:xfrm>
          <a:prstGeom prst="rect">
            <a:avLst/>
          </a:prstGeom>
        </p:spPr>
        <p:txBody>
          <a:bodyPr anchor="t" rtlCol="false" tIns="0" lIns="0" bIns="0" rIns="0">
            <a:spAutoFit/>
          </a:bodyPr>
          <a:lstStyle/>
          <a:p>
            <a:pPr algn="l">
              <a:lnSpc>
                <a:spcPts val="6839"/>
              </a:lnSpc>
            </a:pPr>
            <a:r>
              <a:rPr lang="en-US" sz="5700" spc="20">
                <a:solidFill>
                  <a:srgbClr val="525252"/>
                </a:solidFill>
                <a:latin typeface="Arimo"/>
              </a:rPr>
              <a:t>links</a:t>
            </a:r>
          </a:p>
        </p:txBody>
      </p:sp>
      <p:sp>
        <p:nvSpPr>
          <p:cNvPr name="TextBox 10" id="10"/>
          <p:cNvSpPr txBox="true"/>
          <p:nvPr/>
        </p:nvSpPr>
        <p:spPr>
          <a:xfrm rot="0">
            <a:off x="17853224" y="9832396"/>
            <a:ext cx="212090" cy="215265"/>
          </a:xfrm>
          <a:prstGeom prst="rect">
            <a:avLst/>
          </a:prstGeom>
        </p:spPr>
        <p:txBody>
          <a:bodyPr anchor="t" rtlCol="false" tIns="0" lIns="0" bIns="0" rIns="0">
            <a:spAutoFit/>
          </a:bodyPr>
          <a:lstStyle/>
          <a:p>
            <a:pPr algn="l">
              <a:lnSpc>
                <a:spcPts val="1425"/>
              </a:lnSpc>
            </a:pPr>
            <a:r>
              <a:rPr lang="en-US" sz="1200">
                <a:solidFill>
                  <a:srgbClr val="525252"/>
                </a:solidFill>
                <a:latin typeface="Arimo"/>
              </a:rPr>
              <a:t>‹#›</a:t>
            </a:r>
          </a:p>
        </p:txBody>
      </p:sp>
      <p:sp>
        <p:nvSpPr>
          <p:cNvPr name="TextBox 11" id="11"/>
          <p:cNvSpPr txBox="true"/>
          <p:nvPr/>
        </p:nvSpPr>
        <p:spPr>
          <a:xfrm rot="0">
            <a:off x="803254" y="9866246"/>
            <a:ext cx="1571625" cy="248284"/>
          </a:xfrm>
          <a:prstGeom prst="rect">
            <a:avLst/>
          </a:prstGeom>
        </p:spPr>
        <p:txBody>
          <a:bodyPr anchor="t" rtlCol="false" tIns="0" lIns="0" bIns="0" rIns="0">
            <a:spAutoFit/>
          </a:bodyPr>
          <a:lstStyle/>
          <a:p>
            <a:pPr algn="l">
              <a:lnSpc>
                <a:spcPts val="1760"/>
              </a:lnSpc>
            </a:pPr>
            <a:r>
              <a:rPr lang="en-US" sz="1500">
                <a:solidFill>
                  <a:srgbClr val="525252"/>
                </a:solidFill>
                <a:latin typeface="Arimo"/>
              </a:rPr>
              <a:t>DPC++ Essentials</a:t>
            </a:r>
          </a:p>
        </p:txBody>
      </p:sp>
      <p:sp>
        <p:nvSpPr>
          <p:cNvPr name="TextBox 12" id="12"/>
          <p:cNvSpPr txBox="true"/>
          <p:nvPr/>
        </p:nvSpPr>
        <p:spPr>
          <a:xfrm rot="0">
            <a:off x="1028700" y="2214827"/>
            <a:ext cx="15749905" cy="540609"/>
          </a:xfrm>
          <a:prstGeom prst="rect">
            <a:avLst/>
          </a:prstGeom>
        </p:spPr>
        <p:txBody>
          <a:bodyPr anchor="t" rtlCol="false" tIns="0" lIns="0" bIns="0" rIns="0">
            <a:spAutoFit/>
          </a:bodyPr>
          <a:lstStyle/>
          <a:p>
            <a:pPr algn="ctr">
              <a:lnSpc>
                <a:spcPts val="4458"/>
              </a:lnSpc>
            </a:pPr>
            <a:r>
              <a:rPr lang="en-US" sz="3200" spc="-9">
                <a:solidFill>
                  <a:srgbClr val="525252"/>
                </a:solidFill>
                <a:latin typeface="Montserrat Bold"/>
              </a:rPr>
              <a:t>explanation video  :  </a:t>
            </a:r>
            <a:r>
              <a:rPr lang="en-US" sz="3200" spc="-9" u="sng">
                <a:solidFill>
                  <a:srgbClr val="525252"/>
                </a:solidFill>
                <a:latin typeface="Montserrat Bold"/>
                <a:hlinkClick r:id="rId14" tooltip="https://youtu.be/oIEZWG_W6o8"/>
              </a:rPr>
              <a:t>https://youtu.be/oIEZWG_W6o8</a:t>
            </a:r>
          </a:p>
        </p:txBody>
      </p:sp>
      <p:sp>
        <p:nvSpPr>
          <p:cNvPr name="TextBox 13" id="13"/>
          <p:cNvSpPr txBox="true"/>
          <p:nvPr/>
        </p:nvSpPr>
        <p:spPr>
          <a:xfrm rot="0">
            <a:off x="1028700" y="4600901"/>
            <a:ext cx="7779544" cy="887095"/>
          </a:xfrm>
          <a:prstGeom prst="rect">
            <a:avLst/>
          </a:prstGeom>
        </p:spPr>
        <p:txBody>
          <a:bodyPr anchor="t" rtlCol="false" tIns="0" lIns="0" bIns="0" rIns="0">
            <a:spAutoFit/>
          </a:bodyPr>
          <a:lstStyle/>
          <a:p>
            <a:pPr algn="ctr">
              <a:lnSpc>
                <a:spcPts val="7279"/>
              </a:lnSpc>
            </a:pPr>
            <a:r>
              <a:rPr lang="en-US" sz="5199">
                <a:solidFill>
                  <a:srgbClr val="525252"/>
                </a:solidFill>
                <a:latin typeface="Canva Sans Bold"/>
              </a:rPr>
              <a:t>github  for source code :</a:t>
            </a:r>
          </a:p>
        </p:txBody>
      </p:sp>
      <p:sp>
        <p:nvSpPr>
          <p:cNvPr name="TextBox 14" id="14"/>
          <p:cNvSpPr txBox="true"/>
          <p:nvPr/>
        </p:nvSpPr>
        <p:spPr>
          <a:xfrm rot="0">
            <a:off x="2187358" y="5909834"/>
            <a:ext cx="14271546" cy="735340"/>
          </a:xfrm>
          <a:prstGeom prst="rect">
            <a:avLst/>
          </a:prstGeom>
        </p:spPr>
        <p:txBody>
          <a:bodyPr anchor="t" rtlCol="false" tIns="0" lIns="0" bIns="0" rIns="0">
            <a:spAutoFit/>
          </a:bodyPr>
          <a:lstStyle/>
          <a:p>
            <a:pPr algn="ctr">
              <a:lnSpc>
                <a:spcPts val="6059"/>
              </a:lnSpc>
            </a:pPr>
            <a:r>
              <a:rPr lang="en-US" sz="4328" u="sng">
                <a:solidFill>
                  <a:srgbClr val="525252"/>
                </a:solidFill>
                <a:latin typeface="Canva Sans Bold"/>
                <a:hlinkClick r:id="rId15" tooltip="https://github.com/Isaac58222/hackathon-oneapi.git"/>
              </a:rPr>
              <a:t>https://github.com/Isaac58222/hackathon-oneapi.git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8281650" cy="10287635"/>
          </a:xfrm>
          <a:prstGeom prst="rect">
            <a:avLst/>
          </a:prstGeom>
        </p:spPr>
      </p:pic>
      <p:pic>
        <p:nvPicPr>
          <p:cNvPr name="Picture 3" id="3"/>
          <p:cNvPicPr>
            <a:picLocks noChangeAspect="true"/>
          </p:cNvPicPr>
          <p:nvPr/>
        </p:nvPicPr>
        <p:blipFill>
          <a:blip r:embed="rId4"/>
          <a:srcRect l="12" t="0" r="12" b="0"/>
          <a:stretch>
            <a:fillRect/>
          </a:stretch>
        </p:blipFill>
        <p:spPr>
          <a:xfrm flipH="false" flipV="false" rot="0">
            <a:off x="16706197" y="9832101"/>
            <a:ext cx="714371" cy="266699"/>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2199769" y="0"/>
            <a:ext cx="5146675" cy="8089900"/>
          </a:xfrm>
          <a:prstGeom prst="rect">
            <a:avLst/>
          </a:prstGeom>
        </p:spPr>
      </p:pic>
      <p:pic>
        <p:nvPicPr>
          <p:cNvPr name="Picture 5" id="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291660" y="8086344"/>
            <a:ext cx="911225" cy="911225"/>
          </a:xfrm>
          <a:prstGeom prst="rect">
            <a:avLst/>
          </a:prstGeom>
        </p:spPr>
      </p:pic>
      <p:pic>
        <p:nvPicPr>
          <p:cNvPr name="Picture 6" id="6"/>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864100" y="7663196"/>
            <a:ext cx="430530" cy="423545"/>
          </a:xfrm>
          <a:prstGeom prst="rect">
            <a:avLst/>
          </a:prstGeom>
        </p:spPr>
      </p:pic>
      <p:pic>
        <p:nvPicPr>
          <p:cNvPr name="Picture 7" id="7"/>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0">
            <a:off x="1291660" y="7428711"/>
            <a:ext cx="236220" cy="236220"/>
          </a:xfrm>
          <a:prstGeom prst="rect">
            <a:avLst/>
          </a:prstGeom>
        </p:spPr>
      </p:pic>
      <p:pic>
        <p:nvPicPr>
          <p:cNvPr name="Picture 8" id="8"/>
          <p:cNvPicPr>
            <a:picLocks noChangeAspect="true"/>
          </p:cNvPicPr>
          <p:nvPr/>
        </p:nvPicPr>
        <p:blipFill>
          <a:blip r:embed="rId13"/>
          <a:srcRect l="486" t="0" r="486" b="0"/>
          <a:stretch>
            <a:fillRect/>
          </a:stretch>
        </p:blipFill>
        <p:spPr>
          <a:xfrm flipH="false" flipV="false" rot="0">
            <a:off x="2199769" y="8989129"/>
            <a:ext cx="1543049" cy="581024"/>
          </a:xfrm>
          <a:prstGeom prst="rect">
            <a:avLst/>
          </a:prstGeom>
        </p:spPr>
      </p:pic>
      <p:pic>
        <p:nvPicPr>
          <p:cNvPr name="Picture 9" id="9"/>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0" y="3"/>
            <a:ext cx="18288000" cy="10287000"/>
          </a:xfrm>
          <a:prstGeom prst="rect">
            <a:avLst/>
          </a:prstGeom>
        </p:spPr>
      </p:pic>
      <p:sp>
        <p:nvSpPr>
          <p:cNvPr name="TextBox 10" id="10"/>
          <p:cNvSpPr txBox="true"/>
          <p:nvPr/>
        </p:nvSpPr>
        <p:spPr>
          <a:xfrm rot="0">
            <a:off x="815954" y="9888472"/>
            <a:ext cx="1546225" cy="213360"/>
          </a:xfrm>
          <a:prstGeom prst="rect">
            <a:avLst/>
          </a:prstGeom>
        </p:spPr>
        <p:txBody>
          <a:bodyPr anchor="t" rtlCol="false" tIns="0" lIns="0" bIns="0" rIns="0">
            <a:spAutoFit/>
          </a:bodyPr>
          <a:lstStyle/>
          <a:p>
            <a:pPr algn="l">
              <a:lnSpc>
                <a:spcPts val="1659"/>
              </a:lnSpc>
            </a:pPr>
            <a:r>
              <a:rPr lang="en-US" sz="1500" spc="-5">
                <a:solidFill>
                  <a:srgbClr val="525252"/>
                </a:solidFill>
                <a:latin typeface="Arimo"/>
              </a:rPr>
              <a:t>DPC++ Essentials</a:t>
            </a:r>
          </a:p>
        </p:txBody>
      </p:sp>
      <p:pic>
        <p:nvPicPr>
          <p:cNvPr name="Picture 11" id="11"/>
          <p:cNvPicPr>
            <a:picLocks noChangeAspect="true"/>
          </p:cNvPicPr>
          <p:nvPr/>
        </p:nvPicPr>
        <p:blipFill>
          <a:blip r:embed="rId4"/>
          <a:srcRect l="12" t="0" r="12" b="0"/>
          <a:stretch>
            <a:fillRect/>
          </a:stretch>
        </p:blipFill>
        <p:spPr>
          <a:xfrm flipH="false" flipV="false" rot="0">
            <a:off x="16706197" y="9832106"/>
            <a:ext cx="714371" cy="266699"/>
          </a:xfrm>
          <a:prstGeom prst="rect">
            <a:avLst/>
          </a:prstGeom>
        </p:spPr>
      </p:pic>
      <p:sp>
        <p:nvSpPr>
          <p:cNvPr name="TextBox 12" id="12"/>
          <p:cNvSpPr txBox="true"/>
          <p:nvPr/>
        </p:nvSpPr>
        <p:spPr>
          <a:xfrm rot="0">
            <a:off x="17853224" y="9830665"/>
            <a:ext cx="212090" cy="214629"/>
          </a:xfrm>
          <a:prstGeom prst="rect">
            <a:avLst/>
          </a:prstGeom>
        </p:spPr>
        <p:txBody>
          <a:bodyPr anchor="t" rtlCol="false" tIns="0" lIns="0" bIns="0" rIns="0">
            <a:spAutoFit/>
          </a:bodyPr>
          <a:lstStyle/>
          <a:p>
            <a:pPr algn="l">
              <a:lnSpc>
                <a:spcPts val="1439"/>
              </a:lnSpc>
            </a:pPr>
            <a:r>
              <a:rPr lang="en-US" sz="1200">
                <a:solidFill>
                  <a:srgbClr val="525252"/>
                </a:solidFill>
                <a:latin typeface="Arimo"/>
              </a:rPr>
              <a:t>‹#›</a:t>
            </a:r>
          </a:p>
        </p:txBody>
      </p:sp>
      <p:pic>
        <p:nvPicPr>
          <p:cNvPr name="Picture 13" id="13"/>
          <p:cNvPicPr>
            <a:picLocks noChangeAspect="true"/>
          </p:cNvPicPr>
          <p:nvPr/>
        </p:nvPicPr>
        <p:blipFill>
          <a:blip r:embed="rId16"/>
          <a:srcRect l="49" t="0" r="49" b="0"/>
          <a:stretch>
            <a:fillRect/>
          </a:stretch>
        </p:blipFill>
        <p:spPr>
          <a:xfrm flipH="false" flipV="false" rot="0">
            <a:off x="6149923" y="3614666"/>
            <a:ext cx="6124574" cy="2285999"/>
          </a:xfrm>
          <a:prstGeom prst="rect">
            <a:avLst/>
          </a:prstGeom>
        </p:spPr>
      </p:pic>
      <p:sp>
        <p:nvSpPr>
          <p:cNvPr name="TextBox 14" id="14"/>
          <p:cNvSpPr txBox="true"/>
          <p:nvPr/>
        </p:nvSpPr>
        <p:spPr>
          <a:xfrm rot="0">
            <a:off x="17848198" y="9414783"/>
            <a:ext cx="198120" cy="190500"/>
          </a:xfrm>
          <a:prstGeom prst="rect">
            <a:avLst/>
          </a:prstGeom>
        </p:spPr>
        <p:txBody>
          <a:bodyPr anchor="t" rtlCol="false" tIns="0" lIns="0" bIns="0" rIns="0">
            <a:spAutoFit/>
          </a:bodyPr>
          <a:lstStyle/>
          <a:p>
            <a:pPr algn="l">
              <a:lnSpc>
                <a:spcPts val="1405"/>
              </a:lnSpc>
            </a:pPr>
            <a:r>
              <a:rPr lang="en-US" sz="1249" spc="10">
                <a:solidFill>
                  <a:srgbClr val="FFFFFF"/>
                </a:solidFill>
                <a:latin typeface="Arimo"/>
              </a:rPr>
              <a:t>‹#›</a:t>
            </a:r>
          </a:p>
        </p:txBody>
      </p:sp>
      <p:pic>
        <p:nvPicPr>
          <p:cNvPr name="Picture 15" id="15"/>
          <p:cNvPicPr>
            <a:picLocks noChangeAspect="true"/>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l="0" t="0" r="0" b="0"/>
          <a:stretch>
            <a:fillRect/>
          </a:stretch>
        </p:blipFill>
        <p:spPr>
          <a:xfrm flipH="false" flipV="false" rot="0">
            <a:off x="0" y="0"/>
            <a:ext cx="18281650" cy="10287635"/>
          </a:xfrm>
          <a:prstGeom prst="rect">
            <a:avLst/>
          </a:prstGeom>
        </p:spPr>
      </p:pic>
      <p:sp>
        <p:nvSpPr>
          <p:cNvPr name="TextBox 16" id="16"/>
          <p:cNvSpPr txBox="true"/>
          <p:nvPr/>
        </p:nvSpPr>
        <p:spPr>
          <a:xfrm rot="0">
            <a:off x="527485" y="2188423"/>
            <a:ext cx="6430667" cy="1426243"/>
          </a:xfrm>
          <a:prstGeom prst="rect">
            <a:avLst/>
          </a:prstGeom>
        </p:spPr>
        <p:txBody>
          <a:bodyPr anchor="t" rtlCol="false" tIns="0" lIns="0" bIns="0" rIns="0">
            <a:spAutoFit/>
          </a:bodyPr>
          <a:lstStyle/>
          <a:p>
            <a:pPr algn="ctr">
              <a:lnSpc>
                <a:spcPts val="11642"/>
              </a:lnSpc>
            </a:pPr>
            <a:r>
              <a:rPr lang="en-US" sz="8315">
                <a:solidFill>
                  <a:srgbClr val="FFFFFF"/>
                </a:solidFill>
                <a:latin typeface="Archivo Black"/>
              </a:rPr>
              <a:t>Thank you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8281650" cy="10287635"/>
          </a:xfrm>
          <a:prstGeom prst="rect">
            <a:avLst/>
          </a:prstGeom>
        </p:spPr>
      </p:pic>
      <p:pic>
        <p:nvPicPr>
          <p:cNvPr name="Picture 3" id="3"/>
          <p:cNvPicPr>
            <a:picLocks noChangeAspect="true"/>
          </p:cNvPicPr>
          <p:nvPr/>
        </p:nvPicPr>
        <p:blipFill>
          <a:blip r:embed="rId4"/>
          <a:srcRect l="12" t="0" r="12" b="0"/>
          <a:stretch>
            <a:fillRect/>
          </a:stretch>
        </p:blipFill>
        <p:spPr>
          <a:xfrm flipH="false" flipV="false" rot="0">
            <a:off x="16706197" y="9832102"/>
            <a:ext cx="714371" cy="266699"/>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2434436" y="399867"/>
            <a:ext cx="5146675" cy="8132445"/>
          </a:xfrm>
          <a:prstGeom prst="rect">
            <a:avLst/>
          </a:prstGeom>
        </p:spPr>
      </p:pic>
      <p:pic>
        <p:nvPicPr>
          <p:cNvPr name="Picture 5" id="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291653" y="7428712"/>
            <a:ext cx="911225" cy="1569085"/>
          </a:xfrm>
          <a:prstGeom prst="rect">
            <a:avLst/>
          </a:prstGeom>
        </p:spPr>
      </p:pic>
      <p:pic>
        <p:nvPicPr>
          <p:cNvPr name="Picture 6" id="6"/>
          <p:cNvPicPr>
            <a:picLocks noChangeAspect="true"/>
          </p:cNvPicPr>
          <p:nvPr/>
        </p:nvPicPr>
        <p:blipFill>
          <a:blip r:embed="rId9"/>
          <a:srcRect l="486" t="0" r="486" b="0"/>
          <a:stretch>
            <a:fillRect/>
          </a:stretch>
        </p:blipFill>
        <p:spPr>
          <a:xfrm flipH="false" flipV="false" rot="0">
            <a:off x="2199769" y="8989130"/>
            <a:ext cx="1543049" cy="581024"/>
          </a:xfrm>
          <a:prstGeom prst="rect">
            <a:avLst/>
          </a:prstGeom>
        </p:spPr>
      </p:pic>
      <p:sp>
        <p:nvSpPr>
          <p:cNvPr name="TextBox 7" id="7"/>
          <p:cNvSpPr txBox="true"/>
          <p:nvPr/>
        </p:nvSpPr>
        <p:spPr>
          <a:xfrm rot="0">
            <a:off x="332129" y="303464"/>
            <a:ext cx="10356215" cy="958850"/>
          </a:xfrm>
          <a:prstGeom prst="rect">
            <a:avLst/>
          </a:prstGeom>
        </p:spPr>
        <p:txBody>
          <a:bodyPr anchor="t" rtlCol="false" tIns="0" lIns="0" bIns="0" rIns="0">
            <a:spAutoFit/>
          </a:bodyPr>
          <a:lstStyle/>
          <a:p>
            <a:pPr algn="l">
              <a:lnSpc>
                <a:spcPts val="7139"/>
              </a:lnSpc>
            </a:pPr>
            <a:r>
              <a:rPr lang="en-US" sz="5950" spc="5">
                <a:solidFill>
                  <a:srgbClr val="525252"/>
                </a:solidFill>
                <a:latin typeface="Arimo"/>
              </a:rPr>
              <a:t>Theme Chosen and Motivation</a:t>
            </a:r>
          </a:p>
        </p:txBody>
      </p:sp>
      <p:sp>
        <p:nvSpPr>
          <p:cNvPr name="TextBox 8" id="8"/>
          <p:cNvSpPr txBox="true"/>
          <p:nvPr/>
        </p:nvSpPr>
        <p:spPr>
          <a:xfrm rot="0">
            <a:off x="17853224" y="9832395"/>
            <a:ext cx="212090" cy="215265"/>
          </a:xfrm>
          <a:prstGeom prst="rect">
            <a:avLst/>
          </a:prstGeom>
        </p:spPr>
        <p:txBody>
          <a:bodyPr anchor="t" rtlCol="false" tIns="0" lIns="0" bIns="0" rIns="0">
            <a:spAutoFit/>
          </a:bodyPr>
          <a:lstStyle/>
          <a:p>
            <a:pPr algn="l">
              <a:lnSpc>
                <a:spcPts val="1425"/>
              </a:lnSpc>
            </a:pPr>
            <a:r>
              <a:rPr lang="en-US" sz="1200">
                <a:solidFill>
                  <a:srgbClr val="525252"/>
                </a:solidFill>
                <a:latin typeface="Arimo"/>
              </a:rPr>
              <a:t>‹#›</a:t>
            </a:r>
          </a:p>
        </p:txBody>
      </p:sp>
      <p:sp>
        <p:nvSpPr>
          <p:cNvPr name="TextBox 9" id="9"/>
          <p:cNvSpPr txBox="true"/>
          <p:nvPr/>
        </p:nvSpPr>
        <p:spPr>
          <a:xfrm rot="0">
            <a:off x="803254" y="9866246"/>
            <a:ext cx="1571625" cy="248284"/>
          </a:xfrm>
          <a:prstGeom prst="rect">
            <a:avLst/>
          </a:prstGeom>
        </p:spPr>
        <p:txBody>
          <a:bodyPr anchor="t" rtlCol="false" tIns="0" lIns="0" bIns="0" rIns="0">
            <a:spAutoFit/>
          </a:bodyPr>
          <a:lstStyle/>
          <a:p>
            <a:pPr algn="l">
              <a:lnSpc>
                <a:spcPts val="1760"/>
              </a:lnSpc>
            </a:pPr>
            <a:r>
              <a:rPr lang="en-US" sz="1500">
                <a:solidFill>
                  <a:srgbClr val="525252"/>
                </a:solidFill>
                <a:latin typeface="Arimo"/>
              </a:rPr>
              <a:t>DPC++ Essentials</a:t>
            </a:r>
          </a:p>
        </p:txBody>
      </p:sp>
      <p:sp>
        <p:nvSpPr>
          <p:cNvPr name="TextBox 10" id="10"/>
          <p:cNvSpPr txBox="true"/>
          <p:nvPr/>
        </p:nvSpPr>
        <p:spPr>
          <a:xfrm rot="0">
            <a:off x="8652" y="1143168"/>
            <a:ext cx="17701895" cy="6412865"/>
          </a:xfrm>
          <a:prstGeom prst="rect">
            <a:avLst/>
          </a:prstGeom>
        </p:spPr>
        <p:txBody>
          <a:bodyPr anchor="t" rtlCol="false" tIns="0" lIns="0" bIns="0" rIns="0">
            <a:spAutoFit/>
          </a:bodyPr>
          <a:lstStyle/>
          <a:p>
            <a:pPr algn="ctr">
              <a:lnSpc>
                <a:spcPts val="4520"/>
              </a:lnSpc>
            </a:pPr>
            <a:r>
              <a:rPr lang="en-US" sz="3250" spc="215">
                <a:solidFill>
                  <a:srgbClr val="525252"/>
                </a:solidFill>
                <a:latin typeface="Arimo"/>
              </a:rPr>
              <a:t>"Artificial Intelligence". This theme is also applicable to the problem of Monte Carlo  simulation of financial derivatives, as machine learning techniques are commonly used in  finance to build predictive models that can help traders and analysts make better-  informed decisions.</a:t>
            </a:r>
          </a:p>
          <a:p>
            <a:pPr algn="ctr">
              <a:lnSpc>
                <a:spcPts val="4520"/>
              </a:lnSpc>
            </a:pPr>
            <a:r>
              <a:rPr lang="en-US" sz="3250" spc="145">
                <a:solidFill>
                  <a:srgbClr val="525252"/>
                </a:solidFill>
                <a:latin typeface="Arimo"/>
              </a:rPr>
              <a:t>In this context, the use of artificial intelligence algorithms, such as neural networks and  decision trees, can be incorporated into the Monte Carlo simulation model to improve its  accuracy and predictive power. Additionally, the parallelization of these algorithms using  SYCL/DPC++ libraries can further improve their performance and scalability.</a:t>
            </a:r>
          </a:p>
          <a:p>
            <a:pPr algn="ctr">
              <a:lnSpc>
                <a:spcPts val="4520"/>
              </a:lnSpc>
            </a:pPr>
            <a:r>
              <a:rPr lang="en-US" sz="3250" spc="190">
                <a:solidFill>
                  <a:srgbClr val="525252"/>
                </a:solidFill>
                <a:latin typeface="Arimo"/>
              </a:rPr>
              <a:t>The motivation behind choosing this theme is the potential to create more accurate and  efficient Monte Carlo simulations, which can lead to better financial predictions and  decisions. The use of artificial intelligence algorithms can help to uncover hidden</a:t>
            </a:r>
          </a:p>
        </p:txBody>
      </p:sp>
      <p:grpSp>
        <p:nvGrpSpPr>
          <p:cNvPr name="Group 11" id="11"/>
          <p:cNvGrpSpPr/>
          <p:nvPr/>
        </p:nvGrpSpPr>
        <p:grpSpPr>
          <a:xfrm rot="0">
            <a:off x="864100" y="7664932"/>
            <a:ext cx="453390" cy="421640"/>
            <a:chOff x="0" y="0"/>
            <a:chExt cx="604520" cy="562187"/>
          </a:xfrm>
        </p:grpSpPr>
        <p:sp>
          <p:nvSpPr>
            <p:cNvPr name="Freeform 12" id="12"/>
            <p:cNvSpPr/>
            <p:nvPr/>
          </p:nvSpPr>
          <p:spPr>
            <a:xfrm flipH="false" flipV="false">
              <a:off x="0" y="0"/>
              <a:ext cx="604520" cy="562229"/>
            </a:xfrm>
            <a:custGeom>
              <a:avLst/>
              <a:gdLst/>
              <a:ahLst/>
              <a:cxnLst/>
              <a:rect r="r" b="b" t="t" l="l"/>
              <a:pathLst>
                <a:path h="562229" w="604520">
                  <a:moveTo>
                    <a:pt x="0" y="0"/>
                  </a:moveTo>
                  <a:lnTo>
                    <a:pt x="604520" y="0"/>
                  </a:lnTo>
                  <a:lnTo>
                    <a:pt x="604520" y="562229"/>
                  </a:lnTo>
                  <a:lnTo>
                    <a:pt x="0" y="562229"/>
                  </a:lnTo>
                  <a:close/>
                </a:path>
              </a:pathLst>
            </a:custGeom>
            <a:solidFill>
              <a:srgbClr val="00C7FD"/>
            </a:solidFill>
          </p:spPr>
        </p:sp>
        <p:sp>
          <p:nvSpPr>
            <p:cNvPr name="TextBox 13" id="13"/>
            <p:cNvSpPr txBox="true"/>
            <p:nvPr/>
          </p:nvSpPr>
          <p:spPr>
            <a:xfrm>
              <a:off x="0" y="28575"/>
              <a:ext cx="604520" cy="533612"/>
            </a:xfrm>
            <a:prstGeom prst="rect">
              <a:avLst/>
            </a:prstGeom>
          </p:spPr>
          <p:txBody>
            <a:bodyPr anchor="t" rtlCol="false" tIns="50800" lIns="50800" bIns="50800" rIns="50800"/>
            <a:lstStyle/>
            <a:p>
              <a:pPr algn="l">
                <a:lnSpc>
                  <a:spcPts val="3319"/>
                </a:lnSpc>
              </a:pPr>
              <a:r>
                <a:rPr lang="en-US" sz="3250" spc="430">
                  <a:solidFill>
                    <a:srgbClr val="525252"/>
                  </a:solidFill>
                  <a:latin typeface="Arimo"/>
                </a:rPr>
                <a:t>at</a:t>
              </a:r>
            </a:p>
          </p:txBody>
        </p:sp>
      </p:grpSp>
      <p:sp>
        <p:nvSpPr>
          <p:cNvPr name="TextBox 14" id="14"/>
          <p:cNvSpPr txBox="true"/>
          <p:nvPr/>
        </p:nvSpPr>
        <p:spPr>
          <a:xfrm rot="0">
            <a:off x="627875" y="7592854"/>
            <a:ext cx="16463644" cy="537209"/>
          </a:xfrm>
          <a:prstGeom prst="rect">
            <a:avLst/>
          </a:prstGeom>
        </p:spPr>
        <p:txBody>
          <a:bodyPr anchor="t" rtlCol="false" tIns="0" lIns="0" bIns="0" rIns="0">
            <a:spAutoFit/>
          </a:bodyPr>
          <a:lstStyle/>
          <a:p>
            <a:pPr algn="l">
              <a:lnSpc>
                <a:spcPts val="3900"/>
              </a:lnSpc>
            </a:pPr>
            <a:r>
              <a:rPr lang="en-US" sz="3250" spc="155">
                <a:solidFill>
                  <a:srgbClr val="525252"/>
                </a:solidFill>
                <a:latin typeface="Arimo"/>
              </a:rPr>
              <a:t>p	terns and relationships in financial data, which can be leveraged to create more</a:t>
            </a:r>
          </a:p>
        </p:txBody>
      </p:sp>
      <p:sp>
        <p:nvSpPr>
          <p:cNvPr name="TextBox 15" id="15"/>
          <p:cNvSpPr txBox="true"/>
          <p:nvPr/>
        </p:nvSpPr>
        <p:spPr>
          <a:xfrm rot="0">
            <a:off x="6068500" y="8166810"/>
            <a:ext cx="5582285" cy="537209"/>
          </a:xfrm>
          <a:prstGeom prst="rect">
            <a:avLst/>
          </a:prstGeom>
        </p:spPr>
        <p:txBody>
          <a:bodyPr anchor="t" rtlCol="false" tIns="0" lIns="0" bIns="0" rIns="0">
            <a:spAutoFit/>
          </a:bodyPr>
          <a:lstStyle/>
          <a:p>
            <a:pPr algn="l">
              <a:lnSpc>
                <a:spcPts val="3900"/>
              </a:lnSpc>
            </a:pPr>
            <a:r>
              <a:rPr lang="en-US" sz="3250" spc="200">
                <a:solidFill>
                  <a:srgbClr val="525252"/>
                </a:solidFill>
                <a:latin typeface="Arimo"/>
              </a:rPr>
              <a:t>accurate predictive models.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8281650" cy="10287635"/>
          </a:xfrm>
          <a:prstGeom prst="rect">
            <a:avLst/>
          </a:prstGeom>
        </p:spPr>
      </p:pic>
      <p:pic>
        <p:nvPicPr>
          <p:cNvPr name="Picture 3" id="3"/>
          <p:cNvPicPr>
            <a:picLocks noChangeAspect="true"/>
          </p:cNvPicPr>
          <p:nvPr/>
        </p:nvPicPr>
        <p:blipFill>
          <a:blip r:embed="rId4"/>
          <a:srcRect l="12" t="0" r="12" b="0"/>
          <a:stretch>
            <a:fillRect/>
          </a:stretch>
        </p:blipFill>
        <p:spPr>
          <a:xfrm flipH="false" flipV="false" rot="0">
            <a:off x="16706197" y="9832101"/>
            <a:ext cx="714371" cy="266699"/>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2199769" y="0"/>
            <a:ext cx="5146675" cy="8089900"/>
          </a:xfrm>
          <a:prstGeom prst="rect">
            <a:avLst/>
          </a:prstGeom>
        </p:spPr>
      </p:pic>
      <p:pic>
        <p:nvPicPr>
          <p:cNvPr name="Picture 5" id="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291660" y="8086344"/>
            <a:ext cx="911225" cy="911225"/>
          </a:xfrm>
          <a:prstGeom prst="rect">
            <a:avLst/>
          </a:prstGeom>
        </p:spPr>
      </p:pic>
      <p:pic>
        <p:nvPicPr>
          <p:cNvPr name="Picture 6" id="6"/>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864100" y="7663196"/>
            <a:ext cx="430530" cy="423545"/>
          </a:xfrm>
          <a:prstGeom prst="rect">
            <a:avLst/>
          </a:prstGeom>
        </p:spPr>
      </p:pic>
      <p:pic>
        <p:nvPicPr>
          <p:cNvPr name="Picture 7" id="7"/>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0">
            <a:off x="1291660" y="7428711"/>
            <a:ext cx="236220" cy="236220"/>
          </a:xfrm>
          <a:prstGeom prst="rect">
            <a:avLst/>
          </a:prstGeom>
        </p:spPr>
      </p:pic>
      <p:pic>
        <p:nvPicPr>
          <p:cNvPr name="Picture 8" id="8"/>
          <p:cNvPicPr>
            <a:picLocks noChangeAspect="true"/>
          </p:cNvPicPr>
          <p:nvPr/>
        </p:nvPicPr>
        <p:blipFill>
          <a:blip r:embed="rId13"/>
          <a:srcRect l="486" t="0" r="486" b="0"/>
          <a:stretch>
            <a:fillRect/>
          </a:stretch>
        </p:blipFill>
        <p:spPr>
          <a:xfrm flipH="false" flipV="false" rot="0">
            <a:off x="2199769" y="8989129"/>
            <a:ext cx="1543049" cy="581024"/>
          </a:xfrm>
          <a:prstGeom prst="rect">
            <a:avLst/>
          </a:prstGeom>
        </p:spPr>
      </p:pic>
      <p:sp>
        <p:nvSpPr>
          <p:cNvPr name="TextBox 9" id="9"/>
          <p:cNvSpPr txBox="true"/>
          <p:nvPr/>
        </p:nvSpPr>
        <p:spPr>
          <a:xfrm rot="0">
            <a:off x="803254" y="-119355"/>
            <a:ext cx="7259955" cy="742315"/>
          </a:xfrm>
          <a:prstGeom prst="rect">
            <a:avLst/>
          </a:prstGeom>
        </p:spPr>
        <p:txBody>
          <a:bodyPr anchor="t" rtlCol="false" tIns="0" lIns="0" bIns="0" rIns="0">
            <a:spAutoFit/>
          </a:bodyPr>
          <a:lstStyle/>
          <a:p>
            <a:pPr algn="l">
              <a:lnSpc>
                <a:spcPts val="5520"/>
              </a:lnSpc>
            </a:pPr>
            <a:r>
              <a:rPr lang="en-US" sz="4600" spc="-5">
                <a:solidFill>
                  <a:srgbClr val="525252"/>
                </a:solidFill>
                <a:latin typeface="Arimo"/>
              </a:rPr>
              <a:t>Proposed Tech Architecture</a:t>
            </a:r>
          </a:p>
        </p:txBody>
      </p:sp>
      <p:sp>
        <p:nvSpPr>
          <p:cNvPr name="TextBox 10" id="10"/>
          <p:cNvSpPr txBox="true"/>
          <p:nvPr/>
        </p:nvSpPr>
        <p:spPr>
          <a:xfrm rot="0">
            <a:off x="17853224" y="9832395"/>
            <a:ext cx="212090" cy="215265"/>
          </a:xfrm>
          <a:prstGeom prst="rect">
            <a:avLst/>
          </a:prstGeom>
        </p:spPr>
        <p:txBody>
          <a:bodyPr anchor="t" rtlCol="false" tIns="0" lIns="0" bIns="0" rIns="0">
            <a:spAutoFit/>
          </a:bodyPr>
          <a:lstStyle/>
          <a:p>
            <a:pPr algn="l">
              <a:lnSpc>
                <a:spcPts val="1425"/>
              </a:lnSpc>
            </a:pPr>
            <a:r>
              <a:rPr lang="en-US" sz="1200">
                <a:solidFill>
                  <a:srgbClr val="525252"/>
                </a:solidFill>
                <a:latin typeface="Arimo"/>
              </a:rPr>
              <a:t>‹#›</a:t>
            </a:r>
          </a:p>
        </p:txBody>
      </p:sp>
      <p:sp>
        <p:nvSpPr>
          <p:cNvPr name="TextBox 11" id="11"/>
          <p:cNvSpPr txBox="true"/>
          <p:nvPr/>
        </p:nvSpPr>
        <p:spPr>
          <a:xfrm rot="0">
            <a:off x="803254" y="9866246"/>
            <a:ext cx="1571625" cy="248284"/>
          </a:xfrm>
          <a:prstGeom prst="rect">
            <a:avLst/>
          </a:prstGeom>
        </p:spPr>
        <p:txBody>
          <a:bodyPr anchor="t" rtlCol="false" tIns="0" lIns="0" bIns="0" rIns="0">
            <a:spAutoFit/>
          </a:bodyPr>
          <a:lstStyle/>
          <a:p>
            <a:pPr algn="l">
              <a:lnSpc>
                <a:spcPts val="1760"/>
              </a:lnSpc>
            </a:pPr>
            <a:r>
              <a:rPr lang="en-US" sz="1500">
                <a:solidFill>
                  <a:srgbClr val="525252"/>
                </a:solidFill>
                <a:latin typeface="Arimo"/>
              </a:rPr>
              <a:t>DPC++ Essentials</a:t>
            </a:r>
          </a:p>
        </p:txBody>
      </p:sp>
      <p:sp>
        <p:nvSpPr>
          <p:cNvPr name="TextBox 12" id="12"/>
          <p:cNvSpPr txBox="true"/>
          <p:nvPr/>
        </p:nvSpPr>
        <p:spPr>
          <a:xfrm rot="0">
            <a:off x="803254" y="506827"/>
            <a:ext cx="13975080" cy="742315"/>
          </a:xfrm>
          <a:prstGeom prst="rect">
            <a:avLst/>
          </a:prstGeom>
        </p:spPr>
        <p:txBody>
          <a:bodyPr anchor="t" rtlCol="false" tIns="0" lIns="0" bIns="0" rIns="0">
            <a:spAutoFit/>
          </a:bodyPr>
          <a:lstStyle/>
          <a:p>
            <a:pPr algn="l">
              <a:lnSpc>
                <a:spcPts val="5520"/>
              </a:lnSpc>
            </a:pPr>
            <a:r>
              <a:rPr lang="en-US" sz="4600" spc="-5">
                <a:solidFill>
                  <a:srgbClr val="525252"/>
                </a:solidFill>
                <a:latin typeface="Arimo"/>
              </a:rPr>
              <a:t>(Highlight usage of oneAPI in the architecture, clearly)</a:t>
            </a:r>
          </a:p>
        </p:txBody>
      </p:sp>
      <p:sp>
        <p:nvSpPr>
          <p:cNvPr name="TextBox 13" id="13"/>
          <p:cNvSpPr txBox="true"/>
          <p:nvPr/>
        </p:nvSpPr>
        <p:spPr>
          <a:xfrm rot="0">
            <a:off x="1468345" y="1867962"/>
            <a:ext cx="15431135" cy="504825"/>
          </a:xfrm>
          <a:prstGeom prst="rect">
            <a:avLst/>
          </a:prstGeom>
        </p:spPr>
        <p:txBody>
          <a:bodyPr anchor="t" rtlCol="false" tIns="0" lIns="0" bIns="0" rIns="0">
            <a:spAutoFit/>
          </a:bodyPr>
          <a:lstStyle/>
          <a:p>
            <a:pPr algn="l">
              <a:lnSpc>
                <a:spcPts val="3719"/>
              </a:lnSpc>
            </a:pPr>
            <a:r>
              <a:rPr lang="en-US" sz="3099" spc="140">
                <a:solidFill>
                  <a:srgbClr val="525252"/>
                </a:solidFill>
                <a:latin typeface="Arimo"/>
              </a:rPr>
              <a:t>The architecture uses the oneAPI AI Analytics Toolkit and SYCL/DPC++ libraries to</a:t>
            </a:r>
          </a:p>
        </p:txBody>
      </p:sp>
      <p:sp>
        <p:nvSpPr>
          <p:cNvPr name="TextBox 14" id="14"/>
          <p:cNvSpPr txBox="true"/>
          <p:nvPr/>
        </p:nvSpPr>
        <p:spPr>
          <a:xfrm rot="0">
            <a:off x="303908" y="1867962"/>
            <a:ext cx="338455" cy="504825"/>
          </a:xfrm>
          <a:prstGeom prst="rect">
            <a:avLst/>
          </a:prstGeom>
        </p:spPr>
        <p:txBody>
          <a:bodyPr anchor="t" rtlCol="false" tIns="0" lIns="0" bIns="0" rIns="0">
            <a:spAutoFit/>
          </a:bodyPr>
          <a:lstStyle/>
          <a:p>
            <a:pPr algn="l">
              <a:lnSpc>
                <a:spcPts val="3719"/>
              </a:lnSpc>
            </a:pPr>
            <a:r>
              <a:rPr lang="en-US" sz="3099" spc="-49">
                <a:solidFill>
                  <a:srgbClr val="525252"/>
                </a:solidFill>
                <a:latin typeface="Arimo"/>
              </a:rPr>
              <a:t>1.</a:t>
            </a:r>
          </a:p>
        </p:txBody>
      </p:sp>
      <p:sp>
        <p:nvSpPr>
          <p:cNvPr name="TextBox 15" id="15"/>
          <p:cNvSpPr txBox="true"/>
          <p:nvPr/>
        </p:nvSpPr>
        <p:spPr>
          <a:xfrm rot="0">
            <a:off x="275166" y="2414827"/>
            <a:ext cx="17416780" cy="5429250"/>
          </a:xfrm>
          <a:prstGeom prst="rect">
            <a:avLst/>
          </a:prstGeom>
        </p:spPr>
        <p:txBody>
          <a:bodyPr anchor="t" rtlCol="false" tIns="0" lIns="0" bIns="0" rIns="0">
            <a:spAutoFit/>
          </a:bodyPr>
          <a:lstStyle/>
          <a:p>
            <a:pPr algn="l">
              <a:lnSpc>
                <a:spcPts val="3719"/>
              </a:lnSpc>
            </a:pPr>
            <a:r>
              <a:rPr lang="en-US" sz="3099" spc="129">
                <a:solidFill>
                  <a:srgbClr val="525252"/>
                </a:solidFill>
                <a:latin typeface="Arimo"/>
              </a:rPr>
              <a:t>implement a Monte Carlo simulation model for financial derivatives.</a:t>
            </a:r>
          </a:p>
          <a:p>
            <a:pPr algn="l" marL="408304" indent="-204152" lvl="1">
              <a:lnSpc>
                <a:spcPts val="4307"/>
              </a:lnSpc>
              <a:buFont typeface="Arial"/>
              <a:buChar char="•"/>
            </a:pPr>
            <a:r>
              <a:rPr lang="en-US" sz="3099" spc="140">
                <a:solidFill>
                  <a:srgbClr val="525252"/>
                </a:solidFill>
                <a:latin typeface="Arimo"/>
              </a:rPr>
              <a:t>	The oneAPI AI Analytics Toolkit provides libraries such as the Intel Math Kernel Library  and Intel Data Analytics Acceleration Library for accelerating mathematical computations</a:t>
            </a:r>
          </a:p>
          <a:p>
            <a:pPr algn="l" marL="408304" indent="-204152" lvl="1">
              <a:lnSpc>
                <a:spcPts val="3719"/>
              </a:lnSpc>
            </a:pPr>
            <a:r>
              <a:rPr lang="en-US" sz="3099" spc="140">
                <a:solidFill>
                  <a:srgbClr val="525252"/>
                </a:solidFill>
                <a:latin typeface="Arimo"/>
              </a:rPr>
              <a:t>and data analytics tasks.</a:t>
            </a:r>
          </a:p>
          <a:p>
            <a:pPr algn="l" marL="374015" indent="-187007" lvl="1">
              <a:lnSpc>
                <a:spcPts val="4307"/>
              </a:lnSpc>
              <a:buFont typeface="Arial"/>
              <a:buChar char="•"/>
            </a:pPr>
            <a:r>
              <a:rPr lang="en-US" sz="3099" spc="129">
                <a:solidFill>
                  <a:srgbClr val="525252"/>
                </a:solidFill>
                <a:latin typeface="Arimo"/>
              </a:rPr>
              <a:t>SYCL/DPC++ libraries provide a single-source programming model for heterogeneous  platforms that can target CPUs, GPUs, and FPGAs.</a:t>
            </a:r>
          </a:p>
          <a:p>
            <a:pPr algn="l" marL="374015" indent="-187007" lvl="1">
              <a:lnSpc>
                <a:spcPts val="4307"/>
              </a:lnSpc>
              <a:buFont typeface="Arial"/>
              <a:buChar char="•"/>
            </a:pPr>
            <a:r>
              <a:rPr lang="en-US" sz="3099" spc="159">
                <a:solidFill>
                  <a:srgbClr val="525252"/>
                </a:solidFill>
                <a:latin typeface="Arimo"/>
              </a:rPr>
              <a:t>The Monte Carlo simulation model is implemented using the oneAPI AI Analytics Toolkit  and SYCL/DPC++ libraries to optimize performance and scalability.</a:t>
            </a:r>
          </a:p>
          <a:p>
            <a:pPr algn="l" marL="374015" indent="-187007" lvl="1">
              <a:lnSpc>
                <a:spcPts val="4307"/>
              </a:lnSpc>
              <a:buFont typeface="Arial"/>
              <a:buChar char="•"/>
            </a:pPr>
            <a:r>
              <a:rPr lang="en-US" sz="3099" spc="179">
                <a:solidFill>
                  <a:srgbClr val="525252"/>
                </a:solidFill>
                <a:latin typeface="Arimo"/>
              </a:rPr>
              <a:t>The parallel algorithm distributes Monte Carlo simulations across multiple devices, such  as CPUs and GPUs, to improve performance and scalability.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8281650" cy="10287635"/>
          </a:xfrm>
          <a:prstGeom prst="rect">
            <a:avLst/>
          </a:prstGeom>
        </p:spPr>
      </p:pic>
      <p:pic>
        <p:nvPicPr>
          <p:cNvPr name="Picture 3" id="3"/>
          <p:cNvPicPr>
            <a:picLocks noChangeAspect="true"/>
          </p:cNvPicPr>
          <p:nvPr/>
        </p:nvPicPr>
        <p:blipFill>
          <a:blip r:embed="rId4"/>
          <a:srcRect l="12" t="0" r="12" b="0"/>
          <a:stretch>
            <a:fillRect/>
          </a:stretch>
        </p:blipFill>
        <p:spPr>
          <a:xfrm flipH="false" flipV="false" rot="0">
            <a:off x="16706197" y="9832101"/>
            <a:ext cx="714371" cy="266699"/>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2199769" y="0"/>
            <a:ext cx="5146675" cy="8089900"/>
          </a:xfrm>
          <a:prstGeom prst="rect">
            <a:avLst/>
          </a:prstGeom>
        </p:spPr>
      </p:pic>
      <p:pic>
        <p:nvPicPr>
          <p:cNvPr name="Picture 5" id="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291660" y="8086344"/>
            <a:ext cx="911225" cy="911225"/>
          </a:xfrm>
          <a:prstGeom prst="rect">
            <a:avLst/>
          </a:prstGeom>
        </p:spPr>
      </p:pic>
      <p:pic>
        <p:nvPicPr>
          <p:cNvPr name="Picture 6" id="6"/>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864100" y="7663196"/>
            <a:ext cx="430530" cy="423545"/>
          </a:xfrm>
          <a:prstGeom prst="rect">
            <a:avLst/>
          </a:prstGeom>
        </p:spPr>
      </p:pic>
      <p:pic>
        <p:nvPicPr>
          <p:cNvPr name="Picture 7" id="7"/>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0">
            <a:off x="1291660" y="7428711"/>
            <a:ext cx="236220" cy="236220"/>
          </a:xfrm>
          <a:prstGeom prst="rect">
            <a:avLst/>
          </a:prstGeom>
        </p:spPr>
      </p:pic>
      <p:pic>
        <p:nvPicPr>
          <p:cNvPr name="Picture 8" id="8"/>
          <p:cNvPicPr>
            <a:picLocks noChangeAspect="true"/>
          </p:cNvPicPr>
          <p:nvPr/>
        </p:nvPicPr>
        <p:blipFill>
          <a:blip r:embed="rId13"/>
          <a:srcRect l="486" t="0" r="486" b="0"/>
          <a:stretch>
            <a:fillRect/>
          </a:stretch>
        </p:blipFill>
        <p:spPr>
          <a:xfrm flipH="false" flipV="false" rot="0">
            <a:off x="2199769" y="8989129"/>
            <a:ext cx="1543049" cy="581024"/>
          </a:xfrm>
          <a:prstGeom prst="rect">
            <a:avLst/>
          </a:prstGeom>
        </p:spPr>
      </p:pic>
      <p:sp>
        <p:nvSpPr>
          <p:cNvPr name="TextBox 9" id="9"/>
          <p:cNvSpPr txBox="true"/>
          <p:nvPr/>
        </p:nvSpPr>
        <p:spPr>
          <a:xfrm rot="0">
            <a:off x="803254" y="-119355"/>
            <a:ext cx="7259955" cy="742315"/>
          </a:xfrm>
          <a:prstGeom prst="rect">
            <a:avLst/>
          </a:prstGeom>
        </p:spPr>
        <p:txBody>
          <a:bodyPr anchor="t" rtlCol="false" tIns="0" lIns="0" bIns="0" rIns="0">
            <a:spAutoFit/>
          </a:bodyPr>
          <a:lstStyle/>
          <a:p>
            <a:pPr algn="l">
              <a:lnSpc>
                <a:spcPts val="5520"/>
              </a:lnSpc>
            </a:pPr>
            <a:r>
              <a:rPr lang="en-US" sz="4600" spc="-5">
                <a:solidFill>
                  <a:srgbClr val="525252"/>
                </a:solidFill>
                <a:latin typeface="Arimo"/>
              </a:rPr>
              <a:t>Proposed Tech Architecture</a:t>
            </a:r>
          </a:p>
        </p:txBody>
      </p:sp>
      <p:pic>
        <p:nvPicPr>
          <p:cNvPr name="Picture 10" id="10"/>
          <p:cNvPicPr>
            <a:picLocks noChangeAspect="true"/>
          </p:cNvPicPr>
          <p:nvPr/>
        </p:nvPicPr>
        <p:blipFill>
          <a:blip r:embed="rId14"/>
          <a:srcRect l="0" t="0" r="0" b="0"/>
          <a:stretch>
            <a:fillRect/>
          </a:stretch>
        </p:blipFill>
        <p:spPr>
          <a:xfrm flipH="false" flipV="false" rot="0">
            <a:off x="342899" y="2152310"/>
            <a:ext cx="152400" cy="152399"/>
          </a:xfrm>
          <a:prstGeom prst="rect">
            <a:avLst/>
          </a:prstGeom>
        </p:spPr>
      </p:pic>
      <p:pic>
        <p:nvPicPr>
          <p:cNvPr name="Picture 11" id="11"/>
          <p:cNvPicPr>
            <a:picLocks noChangeAspect="true"/>
          </p:cNvPicPr>
          <p:nvPr/>
        </p:nvPicPr>
        <p:blipFill>
          <a:blip r:embed="rId14"/>
          <a:srcRect l="0" t="0" r="0" b="0"/>
          <a:stretch>
            <a:fillRect/>
          </a:stretch>
        </p:blipFill>
        <p:spPr>
          <a:xfrm flipH="false" flipV="false" rot="0">
            <a:off x="342899" y="3314360"/>
            <a:ext cx="152400" cy="152399"/>
          </a:xfrm>
          <a:prstGeom prst="rect">
            <a:avLst/>
          </a:prstGeom>
        </p:spPr>
      </p:pic>
      <p:pic>
        <p:nvPicPr>
          <p:cNvPr name="Picture 12" id="12"/>
          <p:cNvPicPr>
            <a:picLocks noChangeAspect="true"/>
          </p:cNvPicPr>
          <p:nvPr/>
        </p:nvPicPr>
        <p:blipFill>
          <a:blip r:embed="rId14"/>
          <a:srcRect l="0" t="0" r="0" b="0"/>
          <a:stretch>
            <a:fillRect/>
          </a:stretch>
        </p:blipFill>
        <p:spPr>
          <a:xfrm flipH="false" flipV="false" rot="0">
            <a:off x="342899" y="4476410"/>
            <a:ext cx="152400" cy="152399"/>
          </a:xfrm>
          <a:prstGeom prst="rect">
            <a:avLst/>
          </a:prstGeom>
        </p:spPr>
      </p:pic>
      <p:sp>
        <p:nvSpPr>
          <p:cNvPr name="TextBox 13" id="13"/>
          <p:cNvSpPr txBox="true"/>
          <p:nvPr/>
        </p:nvSpPr>
        <p:spPr>
          <a:xfrm rot="0">
            <a:off x="696317" y="506826"/>
            <a:ext cx="16922115" cy="5447030"/>
          </a:xfrm>
          <a:prstGeom prst="rect">
            <a:avLst/>
          </a:prstGeom>
        </p:spPr>
        <p:txBody>
          <a:bodyPr anchor="t" rtlCol="false" tIns="0" lIns="0" bIns="0" rIns="0">
            <a:spAutoFit/>
          </a:bodyPr>
          <a:lstStyle/>
          <a:p>
            <a:pPr algn="l">
              <a:lnSpc>
                <a:spcPts val="5520"/>
              </a:lnSpc>
            </a:pPr>
            <a:r>
              <a:rPr lang="en-US" sz="4600" spc="-5">
                <a:solidFill>
                  <a:srgbClr val="525252"/>
                </a:solidFill>
                <a:latin typeface="Arimo"/>
              </a:rPr>
              <a:t>(Highlight usage of oneAPI in the architecture, clearly)</a:t>
            </a:r>
          </a:p>
          <a:p>
            <a:pPr algn="l" marL="766128" indent="-383064" lvl="1">
              <a:lnSpc>
                <a:spcPts val="4574"/>
              </a:lnSpc>
              <a:buFont typeface="Arial"/>
              <a:buChar char="•"/>
            </a:pPr>
            <a:r>
              <a:rPr lang="en-US" sz="3250" spc="175">
                <a:solidFill>
                  <a:srgbClr val="525252"/>
                </a:solidFill>
                <a:latin typeface="Arimo"/>
              </a:rPr>
              <a:t>The parallel algorithm is optimized by experimenting with different parameters  such as batch size and number of iterations.</a:t>
            </a:r>
          </a:p>
          <a:p>
            <a:pPr algn="l" marL="404812" indent="-202406" lvl="1">
              <a:lnSpc>
                <a:spcPts val="4574"/>
              </a:lnSpc>
              <a:buFont typeface="Arial"/>
              <a:buChar char="•"/>
            </a:pPr>
            <a:r>
              <a:rPr lang="en-US" sz="3250" spc="180">
                <a:solidFill>
                  <a:srgbClr val="525252"/>
                </a:solidFill>
                <a:latin typeface="Arimo"/>
              </a:rPr>
              <a:t>The results of the Monte Carlo simulation are validated against analytical solutions  and real-world data to ensure accuracy and reliability.</a:t>
            </a:r>
          </a:p>
          <a:p>
            <a:pPr algn="l" marL="494982" indent="-247491" lvl="1">
              <a:lnSpc>
                <a:spcPts val="4574"/>
              </a:lnSpc>
              <a:buFont typeface="Arial"/>
              <a:buChar char="•"/>
            </a:pPr>
            <a:r>
              <a:rPr lang="en-US" sz="3250" spc="220">
                <a:solidFill>
                  <a:srgbClr val="525252"/>
                </a:solidFill>
                <a:latin typeface="Arimo"/>
              </a:rPr>
              <a:t>Overall, the use of the oneAPI AI Analytics Toolkit and SYCL/DPC++ libraries in the  architecture allows for efficient and scalable implementation of the Monte Carlo</a:t>
            </a:r>
          </a:p>
          <a:p>
            <a:pPr algn="ctr" marL="494982" indent="-247491" lvl="1">
              <a:lnSpc>
                <a:spcPts val="3900"/>
              </a:lnSpc>
            </a:pPr>
            <a:r>
              <a:rPr lang="en-US" sz="3250" spc="160">
                <a:solidFill>
                  <a:srgbClr val="525252"/>
                </a:solidFill>
                <a:latin typeface="Arimo"/>
              </a:rPr>
              <a:t>simulation model for financial derivatives.</a:t>
            </a:r>
          </a:p>
        </p:txBody>
      </p:sp>
      <p:sp>
        <p:nvSpPr>
          <p:cNvPr name="TextBox 14" id="14"/>
          <p:cNvSpPr txBox="true"/>
          <p:nvPr/>
        </p:nvSpPr>
        <p:spPr>
          <a:xfrm rot="0">
            <a:off x="17853224" y="9832395"/>
            <a:ext cx="212090" cy="215265"/>
          </a:xfrm>
          <a:prstGeom prst="rect">
            <a:avLst/>
          </a:prstGeom>
        </p:spPr>
        <p:txBody>
          <a:bodyPr anchor="t" rtlCol="false" tIns="0" lIns="0" bIns="0" rIns="0">
            <a:spAutoFit/>
          </a:bodyPr>
          <a:lstStyle/>
          <a:p>
            <a:pPr algn="l">
              <a:lnSpc>
                <a:spcPts val="1425"/>
              </a:lnSpc>
            </a:pPr>
            <a:r>
              <a:rPr lang="en-US" sz="1200">
                <a:solidFill>
                  <a:srgbClr val="525252"/>
                </a:solidFill>
                <a:latin typeface="Arimo"/>
              </a:rPr>
              <a:t>‹#›</a:t>
            </a:r>
          </a:p>
        </p:txBody>
      </p:sp>
      <p:sp>
        <p:nvSpPr>
          <p:cNvPr name="TextBox 15" id="15"/>
          <p:cNvSpPr txBox="true"/>
          <p:nvPr/>
        </p:nvSpPr>
        <p:spPr>
          <a:xfrm rot="0">
            <a:off x="803254" y="9866246"/>
            <a:ext cx="1571625" cy="248284"/>
          </a:xfrm>
          <a:prstGeom prst="rect">
            <a:avLst/>
          </a:prstGeom>
        </p:spPr>
        <p:txBody>
          <a:bodyPr anchor="t" rtlCol="false" tIns="0" lIns="0" bIns="0" rIns="0">
            <a:spAutoFit/>
          </a:bodyPr>
          <a:lstStyle/>
          <a:p>
            <a:pPr algn="l">
              <a:lnSpc>
                <a:spcPts val="1760"/>
              </a:lnSpc>
            </a:pPr>
            <a:r>
              <a:rPr lang="en-US" sz="1500">
                <a:solidFill>
                  <a:srgbClr val="525252"/>
                </a:solidFill>
                <a:latin typeface="Arimo"/>
              </a:rPr>
              <a:t>DPC++ Essentials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18281650" cy="10287635"/>
          </a:xfrm>
          <a:prstGeom prst="rect">
            <a:avLst/>
          </a:prstGeom>
        </p:spPr>
      </p:pic>
      <p:pic>
        <p:nvPicPr>
          <p:cNvPr name="Picture 3" id="3"/>
          <p:cNvPicPr>
            <a:picLocks noChangeAspect="true"/>
          </p:cNvPicPr>
          <p:nvPr/>
        </p:nvPicPr>
        <p:blipFill>
          <a:blip r:embed="rId4"/>
          <a:srcRect l="12" t="0" r="12" b="0"/>
          <a:stretch>
            <a:fillRect/>
          </a:stretch>
        </p:blipFill>
        <p:spPr>
          <a:xfrm flipH="false" flipV="false" rot="0">
            <a:off x="16706197" y="9832101"/>
            <a:ext cx="714371" cy="266699"/>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2199769" y="0"/>
            <a:ext cx="5146675" cy="8089900"/>
          </a:xfrm>
          <a:prstGeom prst="rect">
            <a:avLst/>
          </a:prstGeom>
        </p:spPr>
      </p:pic>
      <p:pic>
        <p:nvPicPr>
          <p:cNvPr name="Picture 5" id="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291660" y="8086344"/>
            <a:ext cx="911225" cy="911225"/>
          </a:xfrm>
          <a:prstGeom prst="rect">
            <a:avLst/>
          </a:prstGeom>
        </p:spPr>
      </p:pic>
      <p:pic>
        <p:nvPicPr>
          <p:cNvPr name="Picture 6" id="6"/>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864100" y="7663196"/>
            <a:ext cx="430530" cy="423545"/>
          </a:xfrm>
          <a:prstGeom prst="rect">
            <a:avLst/>
          </a:prstGeom>
        </p:spPr>
      </p:pic>
      <p:pic>
        <p:nvPicPr>
          <p:cNvPr name="Picture 7" id="7"/>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0">
            <a:off x="1291660" y="7428711"/>
            <a:ext cx="236220" cy="236220"/>
          </a:xfrm>
          <a:prstGeom prst="rect">
            <a:avLst/>
          </a:prstGeom>
        </p:spPr>
      </p:pic>
      <p:pic>
        <p:nvPicPr>
          <p:cNvPr name="Picture 8" id="8"/>
          <p:cNvPicPr>
            <a:picLocks noChangeAspect="true"/>
          </p:cNvPicPr>
          <p:nvPr/>
        </p:nvPicPr>
        <p:blipFill>
          <a:blip r:embed="rId13"/>
          <a:srcRect l="486" t="0" r="486" b="0"/>
          <a:stretch>
            <a:fillRect/>
          </a:stretch>
        </p:blipFill>
        <p:spPr>
          <a:xfrm flipH="false" flipV="false" rot="0">
            <a:off x="2199769" y="8989129"/>
            <a:ext cx="1543049" cy="581024"/>
          </a:xfrm>
          <a:prstGeom prst="rect">
            <a:avLst/>
          </a:prstGeom>
        </p:spPr>
      </p:pic>
      <p:sp>
        <p:nvSpPr>
          <p:cNvPr name="TextBox 9" id="9"/>
          <p:cNvSpPr txBox="true"/>
          <p:nvPr/>
        </p:nvSpPr>
        <p:spPr>
          <a:xfrm rot="0">
            <a:off x="211782" y="140213"/>
            <a:ext cx="8042909" cy="781050"/>
          </a:xfrm>
          <a:prstGeom prst="rect">
            <a:avLst/>
          </a:prstGeom>
        </p:spPr>
        <p:txBody>
          <a:bodyPr anchor="t" rtlCol="false" tIns="0" lIns="0" bIns="0" rIns="0">
            <a:spAutoFit/>
          </a:bodyPr>
          <a:lstStyle/>
          <a:p>
            <a:pPr algn="l">
              <a:lnSpc>
                <a:spcPts val="5819"/>
              </a:lnSpc>
            </a:pPr>
            <a:r>
              <a:rPr lang="en-US" sz="4849" spc="9">
                <a:solidFill>
                  <a:srgbClr val="525252"/>
                </a:solidFill>
                <a:latin typeface="Arimo"/>
              </a:rPr>
              <a:t>Impact of inclusion of oneAPI</a:t>
            </a:r>
          </a:p>
        </p:txBody>
      </p:sp>
      <p:pic>
        <p:nvPicPr>
          <p:cNvPr name="Picture 10" id="10"/>
          <p:cNvPicPr>
            <a:picLocks noChangeAspect="true"/>
          </p:cNvPicPr>
          <p:nvPr/>
        </p:nvPicPr>
        <p:blipFill>
          <a:blip r:embed="rId14"/>
          <a:srcRect l="0" t="0" r="0" b="0"/>
          <a:stretch>
            <a:fillRect/>
          </a:stretch>
        </p:blipFill>
        <p:spPr>
          <a:xfrm flipH="false" flipV="false" rot="0">
            <a:off x="735116" y="1680808"/>
            <a:ext cx="123825" cy="123824"/>
          </a:xfrm>
          <a:prstGeom prst="rect">
            <a:avLst/>
          </a:prstGeom>
        </p:spPr>
      </p:pic>
      <p:pic>
        <p:nvPicPr>
          <p:cNvPr name="Picture 11" id="11"/>
          <p:cNvPicPr>
            <a:picLocks noChangeAspect="true"/>
          </p:cNvPicPr>
          <p:nvPr/>
        </p:nvPicPr>
        <p:blipFill>
          <a:blip r:embed="rId14"/>
          <a:srcRect l="0" t="0" r="0" b="0"/>
          <a:stretch>
            <a:fillRect/>
          </a:stretch>
        </p:blipFill>
        <p:spPr>
          <a:xfrm flipH="false" flipV="false" rot="0">
            <a:off x="735116" y="3585808"/>
            <a:ext cx="123825" cy="123824"/>
          </a:xfrm>
          <a:prstGeom prst="rect">
            <a:avLst/>
          </a:prstGeom>
        </p:spPr>
      </p:pic>
      <p:pic>
        <p:nvPicPr>
          <p:cNvPr name="Picture 12" id="12"/>
          <p:cNvPicPr>
            <a:picLocks noChangeAspect="true"/>
          </p:cNvPicPr>
          <p:nvPr/>
        </p:nvPicPr>
        <p:blipFill>
          <a:blip r:embed="rId14"/>
          <a:srcRect l="0" t="0" r="0" b="0"/>
          <a:stretch>
            <a:fillRect/>
          </a:stretch>
        </p:blipFill>
        <p:spPr>
          <a:xfrm flipH="false" flipV="false" rot="0">
            <a:off x="735116" y="5490807"/>
            <a:ext cx="123825" cy="123824"/>
          </a:xfrm>
          <a:prstGeom prst="rect">
            <a:avLst/>
          </a:prstGeom>
        </p:spPr>
      </p:pic>
      <p:sp>
        <p:nvSpPr>
          <p:cNvPr name="TextBox 13" id="13"/>
          <p:cNvSpPr txBox="true"/>
          <p:nvPr/>
        </p:nvSpPr>
        <p:spPr>
          <a:xfrm rot="0">
            <a:off x="1135712" y="1387323"/>
            <a:ext cx="15833090" cy="5794375"/>
          </a:xfrm>
          <a:prstGeom prst="rect">
            <a:avLst/>
          </a:prstGeom>
        </p:spPr>
        <p:txBody>
          <a:bodyPr anchor="t" rtlCol="false" tIns="0" lIns="0" bIns="0" rIns="0">
            <a:spAutoFit/>
          </a:bodyPr>
          <a:lstStyle/>
          <a:p>
            <a:pPr algn="ctr">
              <a:lnSpc>
                <a:spcPts val="3748"/>
              </a:lnSpc>
            </a:pPr>
            <a:r>
              <a:rPr lang="en-US" sz="2700" spc="120">
                <a:solidFill>
                  <a:srgbClr val="525252"/>
                </a:solidFill>
                <a:latin typeface="Arimo Bold"/>
              </a:rPr>
              <a:t>The inclusion of oneAPI in the proposed tech architecture can have several positive impacts,  </a:t>
            </a:r>
            <a:r>
              <a:rPr lang="en-US" sz="2700" spc="120">
                <a:solidFill>
                  <a:srgbClr val="525252"/>
                </a:solidFill>
                <a:latin typeface="Arimo"/>
              </a:rPr>
              <a:t>The oneAPI AI Analytics Toolkit provides libraries that are optimized for performance on Intel  CPUs, GPUs, and FPGAs. This allows for efficient execution of mathematical computations and  data analytics tasks, which are central to Monte Carlo simulations of financial derivatives.</a:t>
            </a:r>
          </a:p>
          <a:p>
            <a:pPr algn="ctr">
              <a:lnSpc>
                <a:spcPts val="3748"/>
              </a:lnSpc>
            </a:pPr>
            <a:r>
              <a:rPr lang="en-US" sz="2700" spc="129">
                <a:solidFill>
                  <a:srgbClr val="525252"/>
                </a:solidFill>
                <a:latin typeface="Arimo"/>
              </a:rPr>
              <a:t>The SYCL/DPC++ libraries provide a single-source programming model that allows developers to  write code once and run it on a variety of devices, including CPUs and GPUs. This enables the  Monte Carlo simulation to be executed in a distributed manner across multiple devices, which  can significantly improve performance and scalability.</a:t>
            </a:r>
          </a:p>
          <a:p>
            <a:pPr algn="ctr">
              <a:lnSpc>
                <a:spcPts val="3748"/>
              </a:lnSpc>
            </a:pPr>
            <a:r>
              <a:rPr lang="en-US" sz="2700" spc="100">
                <a:solidFill>
                  <a:srgbClr val="525252"/>
                </a:solidFill>
                <a:latin typeface="Arimo"/>
              </a:rPr>
              <a:t>By using oneAPI and SYCL/DPC++ libraries, the solution can take advantage of the hardware  acceleration features of modern CPUs and GPUs. This allows for faster execution of the Monte  Carlo simulation, which can significantly reduce the time required to estimate fair value and risk  exposure of financial derivatives.</a:t>
            </a:r>
          </a:p>
        </p:txBody>
      </p:sp>
      <p:sp>
        <p:nvSpPr>
          <p:cNvPr name="TextBox 14" id="14"/>
          <p:cNvSpPr txBox="true"/>
          <p:nvPr/>
        </p:nvSpPr>
        <p:spPr>
          <a:xfrm rot="0">
            <a:off x="17853224" y="9832395"/>
            <a:ext cx="212090" cy="215265"/>
          </a:xfrm>
          <a:prstGeom prst="rect">
            <a:avLst/>
          </a:prstGeom>
        </p:spPr>
        <p:txBody>
          <a:bodyPr anchor="t" rtlCol="false" tIns="0" lIns="0" bIns="0" rIns="0">
            <a:spAutoFit/>
          </a:bodyPr>
          <a:lstStyle/>
          <a:p>
            <a:pPr algn="l">
              <a:lnSpc>
                <a:spcPts val="1425"/>
              </a:lnSpc>
            </a:pPr>
            <a:r>
              <a:rPr lang="en-US" sz="1200">
                <a:solidFill>
                  <a:srgbClr val="525252"/>
                </a:solidFill>
                <a:latin typeface="Arimo"/>
              </a:rPr>
              <a:t>‹#›</a:t>
            </a:r>
          </a:p>
        </p:txBody>
      </p:sp>
      <p:sp>
        <p:nvSpPr>
          <p:cNvPr name="TextBox 15" id="15"/>
          <p:cNvSpPr txBox="true"/>
          <p:nvPr/>
        </p:nvSpPr>
        <p:spPr>
          <a:xfrm rot="0">
            <a:off x="803254" y="9866246"/>
            <a:ext cx="1571625" cy="248284"/>
          </a:xfrm>
          <a:prstGeom prst="rect">
            <a:avLst/>
          </a:prstGeom>
        </p:spPr>
        <p:txBody>
          <a:bodyPr anchor="t" rtlCol="false" tIns="0" lIns="0" bIns="0" rIns="0">
            <a:spAutoFit/>
          </a:bodyPr>
          <a:lstStyle/>
          <a:p>
            <a:pPr algn="l">
              <a:lnSpc>
                <a:spcPts val="1760"/>
              </a:lnSpc>
            </a:pPr>
            <a:r>
              <a:rPr lang="en-US" sz="1500">
                <a:solidFill>
                  <a:srgbClr val="525252"/>
                </a:solidFill>
                <a:latin typeface="Arimo"/>
              </a:rPr>
              <a:t>DPC++ Essentials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281196" y="1080842"/>
            <a:ext cx="676275" cy="920623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875533" y="1038224"/>
            <a:ext cx="5146675" cy="8132445"/>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967424" y="9167252"/>
            <a:ext cx="911225" cy="911225"/>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539864" y="8744104"/>
            <a:ext cx="430530" cy="423545"/>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967424" y="8509620"/>
            <a:ext cx="236220" cy="236220"/>
          </a:xfrm>
          <a:prstGeom prst="rect">
            <a:avLst/>
          </a:prstGeom>
        </p:spPr>
      </p:pic>
      <p:pic>
        <p:nvPicPr>
          <p:cNvPr name="Picture 7" id="7"/>
          <p:cNvPicPr>
            <a:picLocks noChangeAspect="true"/>
          </p:cNvPicPr>
          <p:nvPr/>
        </p:nvPicPr>
        <p:blipFill>
          <a:blip r:embed="rId12"/>
          <a:srcRect l="275" t="0" r="275" b="0"/>
          <a:stretch>
            <a:fillRect/>
          </a:stretch>
        </p:blipFill>
        <p:spPr>
          <a:xfrm flipH="false" flipV="false" rot="0">
            <a:off x="1875533" y="10070038"/>
            <a:ext cx="1543049" cy="216960"/>
          </a:xfrm>
          <a:prstGeom prst="rect">
            <a:avLst/>
          </a:prstGeom>
        </p:spPr>
      </p:pic>
      <p:sp>
        <p:nvSpPr>
          <p:cNvPr name="TextBox 8" id="8"/>
          <p:cNvSpPr txBox="true"/>
          <p:nvPr/>
        </p:nvSpPr>
        <p:spPr>
          <a:xfrm rot="0">
            <a:off x="270734" y="402283"/>
            <a:ext cx="8042909" cy="781050"/>
          </a:xfrm>
          <a:prstGeom prst="rect">
            <a:avLst/>
          </a:prstGeom>
        </p:spPr>
        <p:txBody>
          <a:bodyPr anchor="t" rtlCol="false" tIns="0" lIns="0" bIns="0" rIns="0">
            <a:spAutoFit/>
          </a:bodyPr>
          <a:lstStyle/>
          <a:p>
            <a:pPr algn="l">
              <a:lnSpc>
                <a:spcPts val="5819"/>
              </a:lnSpc>
            </a:pPr>
            <a:r>
              <a:rPr lang="en-US" sz="4849" spc="9">
                <a:solidFill>
                  <a:srgbClr val="525252"/>
                </a:solidFill>
                <a:latin typeface="Arimo"/>
              </a:rPr>
              <a:t>Impact of inclusion of oneAPI</a:t>
            </a:r>
          </a:p>
        </p:txBody>
      </p:sp>
      <p:pic>
        <p:nvPicPr>
          <p:cNvPr name="Picture 9" id="9"/>
          <p:cNvPicPr>
            <a:picLocks noChangeAspect="true"/>
          </p:cNvPicPr>
          <p:nvPr/>
        </p:nvPicPr>
        <p:blipFill>
          <a:blip r:embed="rId13"/>
          <a:srcRect l="0" t="0" r="0" b="0"/>
          <a:stretch>
            <a:fillRect/>
          </a:stretch>
        </p:blipFill>
        <p:spPr>
          <a:xfrm flipH="false" flipV="false" rot="0">
            <a:off x="901814" y="1784426"/>
            <a:ext cx="152400" cy="152399"/>
          </a:xfrm>
          <a:prstGeom prst="rect">
            <a:avLst/>
          </a:prstGeom>
        </p:spPr>
      </p:pic>
      <p:pic>
        <p:nvPicPr>
          <p:cNvPr name="Picture 10" id="10"/>
          <p:cNvPicPr>
            <a:picLocks noChangeAspect="true"/>
          </p:cNvPicPr>
          <p:nvPr/>
        </p:nvPicPr>
        <p:blipFill>
          <a:blip r:embed="rId13"/>
          <a:srcRect l="0" t="0" r="0" b="0"/>
          <a:stretch>
            <a:fillRect/>
          </a:stretch>
        </p:blipFill>
        <p:spPr>
          <a:xfrm flipH="false" flipV="false" rot="0">
            <a:off x="901814" y="4184726"/>
            <a:ext cx="152400" cy="152399"/>
          </a:xfrm>
          <a:prstGeom prst="rect">
            <a:avLst/>
          </a:prstGeom>
        </p:spPr>
      </p:pic>
      <p:sp>
        <p:nvSpPr>
          <p:cNvPr name="TextBox 11" id="11"/>
          <p:cNvSpPr txBox="true"/>
          <p:nvPr/>
        </p:nvSpPr>
        <p:spPr>
          <a:xfrm rot="0">
            <a:off x="1251660" y="1423105"/>
            <a:ext cx="16250285" cy="4879975"/>
          </a:xfrm>
          <a:prstGeom prst="rect">
            <a:avLst/>
          </a:prstGeom>
        </p:spPr>
        <p:txBody>
          <a:bodyPr anchor="t" rtlCol="false" tIns="0" lIns="0" bIns="0" rIns="0">
            <a:spAutoFit/>
          </a:bodyPr>
          <a:lstStyle/>
          <a:p>
            <a:pPr algn="l">
              <a:lnSpc>
                <a:spcPts val="4724"/>
              </a:lnSpc>
            </a:pPr>
            <a:r>
              <a:rPr lang="en-US" sz="3400" spc="-12">
                <a:solidFill>
                  <a:srgbClr val="525252"/>
                </a:solidFill>
                <a:latin typeface="Montserrat"/>
              </a:rPr>
              <a:t>The inclusion of oneAPI and SYCL/DPC++ libraries also allows for optimization  of the Monte Carlo simulation algorithm by experimenting with different  parameters such as batch size and number of iterations. This can lead to  further improvements in performance and scalability.</a:t>
            </a:r>
          </a:p>
          <a:p>
            <a:pPr algn="l">
              <a:lnSpc>
                <a:spcPts val="4724"/>
              </a:lnSpc>
            </a:pPr>
            <a:r>
              <a:rPr lang="en-US" sz="3400" spc="-42">
                <a:solidFill>
                  <a:srgbClr val="525252"/>
                </a:solidFill>
                <a:latin typeface="Montserrat"/>
              </a:rPr>
              <a:t>Overall, the inclusion of oneAPI in the solution allows for efficient execution  of the Monte Carlo simulation, which can lead to faster and more accurate  estimates of fair value and risk exposure of financial derivatives. This can have  significant implications for financial decision making and risk management.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281196" y="1080842"/>
            <a:ext cx="676275" cy="920623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875533" y="1038224"/>
            <a:ext cx="5146675" cy="8132445"/>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967424" y="9167252"/>
            <a:ext cx="911225" cy="911225"/>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539864" y="8744104"/>
            <a:ext cx="430530" cy="423545"/>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967424" y="8509620"/>
            <a:ext cx="236220" cy="236220"/>
          </a:xfrm>
          <a:prstGeom prst="rect">
            <a:avLst/>
          </a:prstGeom>
        </p:spPr>
      </p:pic>
      <p:pic>
        <p:nvPicPr>
          <p:cNvPr name="Picture 7" id="7"/>
          <p:cNvPicPr>
            <a:picLocks noChangeAspect="true"/>
          </p:cNvPicPr>
          <p:nvPr/>
        </p:nvPicPr>
        <p:blipFill>
          <a:blip r:embed="rId12"/>
          <a:srcRect l="275" t="0" r="275" b="0"/>
          <a:stretch>
            <a:fillRect/>
          </a:stretch>
        </p:blipFill>
        <p:spPr>
          <a:xfrm flipH="false" flipV="false" rot="0">
            <a:off x="1875533" y="10070038"/>
            <a:ext cx="1543049" cy="216960"/>
          </a:xfrm>
          <a:prstGeom prst="rect">
            <a:avLst/>
          </a:prstGeom>
        </p:spPr>
      </p:pic>
      <p:pic>
        <p:nvPicPr>
          <p:cNvPr name="Picture 8" id="8"/>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755129" y="1569157"/>
            <a:ext cx="4114800" cy="4114800"/>
          </a:xfrm>
          <a:prstGeom prst="rect">
            <a:avLst/>
          </a:prstGeom>
        </p:spPr>
      </p:pic>
      <p:sp>
        <p:nvSpPr>
          <p:cNvPr name="TextBox 9" id="9"/>
          <p:cNvSpPr txBox="true"/>
          <p:nvPr/>
        </p:nvSpPr>
        <p:spPr>
          <a:xfrm rot="0">
            <a:off x="755129" y="6212933"/>
            <a:ext cx="2663453" cy="588750"/>
          </a:xfrm>
          <a:prstGeom prst="rect">
            <a:avLst/>
          </a:prstGeom>
        </p:spPr>
        <p:txBody>
          <a:bodyPr anchor="t" rtlCol="false" tIns="0" lIns="0" bIns="0" rIns="0">
            <a:spAutoFit/>
          </a:bodyPr>
          <a:lstStyle/>
          <a:p>
            <a:pPr algn="ctr">
              <a:lnSpc>
                <a:spcPts val="4712"/>
              </a:lnSpc>
            </a:pPr>
          </a:p>
        </p:txBody>
      </p:sp>
      <p:sp>
        <p:nvSpPr>
          <p:cNvPr name="AutoShape 10" id="10"/>
          <p:cNvSpPr/>
          <p:nvPr/>
        </p:nvSpPr>
        <p:spPr>
          <a:xfrm flipH="true" flipV="true">
            <a:off x="2568262" y="5683957"/>
            <a:ext cx="173" cy="1493385"/>
          </a:xfrm>
          <a:prstGeom prst="line">
            <a:avLst/>
          </a:prstGeom>
          <a:ln cap="flat" w="38100">
            <a:solidFill>
              <a:srgbClr val="FD6154"/>
            </a:solidFill>
            <a:prstDash val="solid"/>
            <a:headEnd type="none" len="sm" w="sm"/>
            <a:tailEnd type="none" len="sm" w="sm"/>
          </a:ln>
        </p:spPr>
      </p:sp>
      <p:sp>
        <p:nvSpPr>
          <p:cNvPr name="AutoShape 11" id="11"/>
          <p:cNvSpPr/>
          <p:nvPr/>
        </p:nvSpPr>
        <p:spPr>
          <a:xfrm flipV="true">
            <a:off x="2549212" y="7158294"/>
            <a:ext cx="5088456" cy="0"/>
          </a:xfrm>
          <a:prstGeom prst="line">
            <a:avLst/>
          </a:prstGeom>
          <a:ln cap="flat" w="38100">
            <a:solidFill>
              <a:srgbClr val="FD6154"/>
            </a:solidFill>
            <a:prstDash val="solid"/>
            <a:headEnd type="none" len="sm" w="sm"/>
            <a:tailEnd type="none" len="sm" w="sm"/>
          </a:ln>
        </p:spPr>
      </p:sp>
      <p:pic>
        <p:nvPicPr>
          <p:cNvPr name="Picture 12" id="12"/>
          <p:cNvPicPr>
            <a:picLocks noChangeAspect="true"/>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0" t="0" r="0" b="0"/>
          <a:stretch>
            <a:fillRect/>
          </a:stretch>
        </p:blipFill>
        <p:spPr>
          <a:xfrm flipH="false" flipV="false" rot="0">
            <a:off x="7543706" y="3839863"/>
            <a:ext cx="7617405" cy="5116014"/>
          </a:xfrm>
          <a:prstGeom prst="rect">
            <a:avLst/>
          </a:prstGeom>
        </p:spPr>
      </p:pic>
      <p:sp>
        <p:nvSpPr>
          <p:cNvPr name="AutoShape 13" id="13"/>
          <p:cNvSpPr/>
          <p:nvPr/>
        </p:nvSpPr>
        <p:spPr>
          <a:xfrm flipV="true">
            <a:off x="15161111" y="6270083"/>
            <a:ext cx="5088456" cy="0"/>
          </a:xfrm>
          <a:prstGeom prst="line">
            <a:avLst/>
          </a:prstGeom>
          <a:ln cap="flat" w="38100">
            <a:solidFill>
              <a:srgbClr val="FD6154"/>
            </a:solidFill>
            <a:prstDash val="solid"/>
            <a:headEnd type="none" len="sm" w="sm"/>
            <a:tailEnd type="none" len="sm" w="sm"/>
          </a:ln>
        </p:spPr>
      </p:sp>
      <p:pic>
        <p:nvPicPr>
          <p:cNvPr name="Picture 14" id="14"/>
          <p:cNvPicPr>
            <a:picLocks noChangeAspect="true"/>
          </p:cNvPicPr>
          <p:nvPr/>
        </p:nvPicPr>
        <p:blipFill>
          <a:blip r:embed="rId17"/>
          <a:srcRect l="0" t="0" r="0" b="0"/>
          <a:stretch>
            <a:fillRect/>
          </a:stretch>
        </p:blipFill>
        <p:spPr>
          <a:xfrm flipH="false" flipV="false" rot="0">
            <a:off x="13682936" y="-1662676"/>
            <a:ext cx="6050619" cy="5401799"/>
          </a:xfrm>
          <a:prstGeom prst="rect">
            <a:avLst/>
          </a:prstGeom>
        </p:spPr>
      </p:pic>
      <p:pic>
        <p:nvPicPr>
          <p:cNvPr name="Picture 15" id="15"/>
          <p:cNvPicPr>
            <a:picLocks noChangeAspect="true"/>
          </p:cNvPicPr>
          <p:nvPr/>
        </p:nvPicPr>
        <p:blipFill>
          <a:blip r:embed="rId18"/>
          <a:srcRect l="0" t="0" r="0" b="0"/>
          <a:stretch>
            <a:fillRect/>
          </a:stretch>
        </p:blipFill>
        <p:spPr>
          <a:xfrm flipH="false" flipV="false" rot="0">
            <a:off x="7543706" y="1080842"/>
            <a:ext cx="5590981" cy="2829723"/>
          </a:xfrm>
          <a:prstGeom prst="rect">
            <a:avLst/>
          </a:prstGeom>
        </p:spPr>
      </p:pic>
      <p:sp>
        <p:nvSpPr>
          <p:cNvPr name="TextBox 16" id="16"/>
          <p:cNvSpPr txBox="true"/>
          <p:nvPr/>
        </p:nvSpPr>
        <p:spPr>
          <a:xfrm rot="0">
            <a:off x="1203644" y="2155918"/>
            <a:ext cx="2729235" cy="3064282"/>
          </a:xfrm>
          <a:prstGeom prst="rect">
            <a:avLst/>
          </a:prstGeom>
        </p:spPr>
        <p:txBody>
          <a:bodyPr anchor="t" rtlCol="false" tIns="0" lIns="0" bIns="0" rIns="0">
            <a:spAutoFit/>
          </a:bodyPr>
          <a:lstStyle/>
          <a:p>
            <a:pPr algn="ctr">
              <a:lnSpc>
                <a:spcPts val="4877"/>
              </a:lnSpc>
            </a:pPr>
            <a:r>
              <a:rPr lang="en-US" sz="3483">
                <a:solidFill>
                  <a:srgbClr val="525252"/>
                </a:solidFill>
                <a:latin typeface="Canva Sans Bold"/>
              </a:rPr>
              <a:t> Monte Carlo simulation of financial data set </a:t>
            </a:r>
          </a:p>
        </p:txBody>
      </p:sp>
      <p:sp>
        <p:nvSpPr>
          <p:cNvPr name="TextBox 17" id="17"/>
          <p:cNvSpPr txBox="true"/>
          <p:nvPr/>
        </p:nvSpPr>
        <p:spPr>
          <a:xfrm rot="0">
            <a:off x="8313643" y="4649335"/>
            <a:ext cx="6570622" cy="4097458"/>
          </a:xfrm>
          <a:prstGeom prst="rect">
            <a:avLst/>
          </a:prstGeom>
        </p:spPr>
        <p:txBody>
          <a:bodyPr anchor="t" rtlCol="false" tIns="0" lIns="0" bIns="0" rIns="0">
            <a:spAutoFit/>
          </a:bodyPr>
          <a:lstStyle/>
          <a:p>
            <a:pPr algn="ctr">
              <a:lnSpc>
                <a:spcPts val="4105"/>
              </a:lnSpc>
            </a:pPr>
            <a:r>
              <a:rPr lang="en-US" sz="2932">
                <a:solidFill>
                  <a:srgbClr val="525252"/>
                </a:solidFill>
                <a:latin typeface="Canva Sans Bold"/>
              </a:rPr>
              <a:t>we may need to convert the data to a format that is compatible with the SYCL/DPC++ programming model. This may involve creating SYCL buffers to hold the input data, and then transferring the data from the host to the device using SYCL commands.</a:t>
            </a:r>
          </a:p>
        </p:txBody>
      </p:sp>
      <p:sp>
        <p:nvSpPr>
          <p:cNvPr name="TextBox 18" id="18"/>
          <p:cNvSpPr txBox="true"/>
          <p:nvPr/>
        </p:nvSpPr>
        <p:spPr>
          <a:xfrm rot="0">
            <a:off x="1835514" y="141605"/>
            <a:ext cx="10043220" cy="887095"/>
          </a:xfrm>
          <a:prstGeom prst="rect">
            <a:avLst/>
          </a:prstGeom>
        </p:spPr>
        <p:txBody>
          <a:bodyPr anchor="t" rtlCol="false" tIns="0" lIns="0" bIns="0" rIns="0">
            <a:spAutoFit/>
          </a:bodyPr>
          <a:lstStyle/>
          <a:p>
            <a:pPr algn="ctr">
              <a:lnSpc>
                <a:spcPts val="7279"/>
              </a:lnSpc>
            </a:pPr>
            <a:r>
              <a:rPr lang="en-US" sz="5199">
                <a:solidFill>
                  <a:srgbClr val="525252"/>
                </a:solidFill>
                <a:latin typeface="Canva Sans Bold"/>
              </a:rPr>
              <a:t>Achitechture-imapct of oneAPI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281196" y="1080842"/>
            <a:ext cx="676275" cy="920623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875533" y="1183333"/>
            <a:ext cx="5146675" cy="8132445"/>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967424" y="9167252"/>
            <a:ext cx="911225" cy="911225"/>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539864" y="8744104"/>
            <a:ext cx="430530" cy="423545"/>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967424" y="8509620"/>
            <a:ext cx="236220" cy="236220"/>
          </a:xfrm>
          <a:prstGeom prst="rect">
            <a:avLst/>
          </a:prstGeom>
        </p:spPr>
      </p:pic>
      <p:pic>
        <p:nvPicPr>
          <p:cNvPr name="Picture 7" id="7"/>
          <p:cNvPicPr>
            <a:picLocks noChangeAspect="true"/>
          </p:cNvPicPr>
          <p:nvPr/>
        </p:nvPicPr>
        <p:blipFill>
          <a:blip r:embed="rId12"/>
          <a:srcRect l="275" t="0" r="275" b="0"/>
          <a:stretch>
            <a:fillRect/>
          </a:stretch>
        </p:blipFill>
        <p:spPr>
          <a:xfrm flipH="false" flipV="false" rot="0">
            <a:off x="1875533" y="10070038"/>
            <a:ext cx="1543049" cy="216960"/>
          </a:xfrm>
          <a:prstGeom prst="rect">
            <a:avLst/>
          </a:prstGeom>
        </p:spPr>
      </p:pic>
      <p:sp>
        <p:nvSpPr>
          <p:cNvPr name="AutoShape 8" id="8"/>
          <p:cNvSpPr/>
          <p:nvPr/>
        </p:nvSpPr>
        <p:spPr>
          <a:xfrm>
            <a:off x="-5463540" y="3414697"/>
            <a:ext cx="6492240" cy="0"/>
          </a:xfrm>
          <a:prstGeom prst="line">
            <a:avLst/>
          </a:prstGeom>
          <a:ln cap="flat" w="38100">
            <a:solidFill>
              <a:srgbClr val="FD6154"/>
            </a:solidFill>
            <a:prstDash val="solid"/>
            <a:headEnd type="none" len="sm" w="sm"/>
            <a:tailEnd type="triangle" len="med" w="lg"/>
          </a:ln>
        </p:spPr>
      </p:sp>
      <p:pic>
        <p:nvPicPr>
          <p:cNvPr name="Picture 9" id="9"/>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1203644" y="1307899"/>
            <a:ext cx="4726376" cy="3174337"/>
          </a:xfrm>
          <a:prstGeom prst="rect">
            <a:avLst/>
          </a:prstGeom>
        </p:spPr>
      </p:pic>
      <p:sp>
        <p:nvSpPr>
          <p:cNvPr name="TextBox 10" id="10"/>
          <p:cNvSpPr txBox="true"/>
          <p:nvPr/>
        </p:nvSpPr>
        <p:spPr>
          <a:xfrm rot="0">
            <a:off x="967424" y="1871965"/>
            <a:ext cx="5088578" cy="29806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525252"/>
                </a:solidFill>
                <a:latin typeface="Canva Sans Bold"/>
              </a:rPr>
              <a:t>Intel® one</a:t>
            </a:r>
            <a:r>
              <a:rPr lang="en-US" sz="3399">
                <a:solidFill>
                  <a:srgbClr val="525252"/>
                </a:solidFill>
                <a:latin typeface="Canva Sans Bold"/>
              </a:rPr>
              <a:t>API AI Analytics Toolkit</a:t>
            </a:r>
          </a:p>
          <a:p>
            <a:pPr algn="ctr" marL="734059" indent="-367030" lvl="1">
              <a:lnSpc>
                <a:spcPts val="4759"/>
              </a:lnSpc>
              <a:buFont typeface="Arial"/>
              <a:buChar char="•"/>
            </a:pPr>
            <a:r>
              <a:rPr lang="en-US" sz="3399">
                <a:solidFill>
                  <a:srgbClr val="525252"/>
                </a:solidFill>
                <a:latin typeface="Canva Sans Bold"/>
              </a:rPr>
              <a:t>SYCL/DPC++ Libraries</a:t>
            </a:r>
          </a:p>
          <a:p>
            <a:pPr algn="ctr">
              <a:lnSpc>
                <a:spcPts val="4759"/>
              </a:lnSpc>
            </a:pPr>
          </a:p>
        </p:txBody>
      </p:sp>
      <p:pic>
        <p:nvPicPr>
          <p:cNvPr name="Picture 11" id="11"/>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5924829" y="3688643"/>
            <a:ext cx="11672869" cy="7839751"/>
          </a:xfrm>
          <a:prstGeom prst="rect">
            <a:avLst/>
          </a:prstGeom>
        </p:spPr>
      </p:pic>
      <p:sp>
        <p:nvSpPr>
          <p:cNvPr name="AutoShape 12" id="12"/>
          <p:cNvSpPr/>
          <p:nvPr/>
        </p:nvSpPr>
        <p:spPr>
          <a:xfrm>
            <a:off x="5930020" y="2895067"/>
            <a:ext cx="3213980" cy="793576"/>
          </a:xfrm>
          <a:prstGeom prst="line">
            <a:avLst/>
          </a:prstGeom>
          <a:ln cap="flat" w="38100">
            <a:solidFill>
              <a:srgbClr val="FD6154"/>
            </a:solidFill>
            <a:prstDash val="solid"/>
            <a:headEnd type="none" len="sm" w="sm"/>
            <a:tailEnd type="triangle" len="med" w="lg"/>
          </a:ln>
        </p:spPr>
      </p:sp>
      <p:pic>
        <p:nvPicPr>
          <p:cNvPr name="Picture 13" id="13"/>
          <p:cNvPicPr>
            <a:picLocks noChangeAspect="true"/>
          </p:cNvPicPr>
          <p:nvPr/>
        </p:nvPicPr>
        <p:blipFill>
          <a:blip r:embed="rId15"/>
          <a:srcRect l="3983" t="4845" r="1639" b="0"/>
          <a:stretch>
            <a:fillRect/>
          </a:stretch>
        </p:blipFill>
        <p:spPr>
          <a:xfrm flipH="false" flipV="false" rot="0">
            <a:off x="2218058" y="4886642"/>
            <a:ext cx="3706772" cy="5016804"/>
          </a:xfrm>
          <a:prstGeom prst="rect">
            <a:avLst/>
          </a:prstGeom>
        </p:spPr>
      </p:pic>
      <p:sp>
        <p:nvSpPr>
          <p:cNvPr name="TextBox 14" id="14"/>
          <p:cNvSpPr txBox="true"/>
          <p:nvPr/>
        </p:nvSpPr>
        <p:spPr>
          <a:xfrm rot="0">
            <a:off x="270734" y="402283"/>
            <a:ext cx="8042909" cy="781050"/>
          </a:xfrm>
          <a:prstGeom prst="rect">
            <a:avLst/>
          </a:prstGeom>
        </p:spPr>
        <p:txBody>
          <a:bodyPr anchor="t" rtlCol="false" tIns="0" lIns="0" bIns="0" rIns="0">
            <a:spAutoFit/>
          </a:bodyPr>
          <a:lstStyle/>
          <a:p>
            <a:pPr algn="l">
              <a:lnSpc>
                <a:spcPts val="5819"/>
              </a:lnSpc>
            </a:pPr>
            <a:r>
              <a:rPr lang="en-US" sz="4849" spc="9">
                <a:solidFill>
                  <a:srgbClr val="525252"/>
                </a:solidFill>
                <a:latin typeface="Arimo"/>
              </a:rPr>
              <a:t>Impact of inclusion of oneAPI</a:t>
            </a:r>
          </a:p>
        </p:txBody>
      </p:sp>
      <p:sp>
        <p:nvSpPr>
          <p:cNvPr name="TextBox 15" id="15"/>
          <p:cNvSpPr txBox="true"/>
          <p:nvPr/>
        </p:nvSpPr>
        <p:spPr>
          <a:xfrm rot="0">
            <a:off x="6248907" y="4819967"/>
            <a:ext cx="10710109" cy="5511091"/>
          </a:xfrm>
          <a:prstGeom prst="rect">
            <a:avLst/>
          </a:prstGeom>
        </p:spPr>
        <p:txBody>
          <a:bodyPr anchor="t" rtlCol="false" tIns="0" lIns="0" bIns="0" rIns="0">
            <a:spAutoFit/>
          </a:bodyPr>
          <a:lstStyle/>
          <a:p>
            <a:pPr algn="ctr" marL="680715" indent="-340357" lvl="1">
              <a:lnSpc>
                <a:spcPts val="4414"/>
              </a:lnSpc>
              <a:buFont typeface="Arial"/>
              <a:buChar char="•"/>
            </a:pPr>
            <a:r>
              <a:rPr lang="en-US" sz="3152">
                <a:solidFill>
                  <a:srgbClr val="525252"/>
                </a:solidFill>
                <a:latin typeface="Canva Sans Bold"/>
              </a:rPr>
              <a:t>Testing the parallel Monte</a:t>
            </a:r>
            <a:r>
              <a:rPr lang="en-US" sz="3152">
                <a:solidFill>
                  <a:srgbClr val="525252"/>
                </a:solidFill>
                <a:latin typeface="Canva Sans Bold"/>
              </a:rPr>
              <a:t> Carlo simulation against the serial version to assess the speedup achieved.</a:t>
            </a:r>
          </a:p>
          <a:p>
            <a:pPr algn="ctr" marL="680715" indent="-340357" lvl="1">
              <a:lnSpc>
                <a:spcPts val="4414"/>
              </a:lnSpc>
              <a:buFont typeface="Arial"/>
              <a:buChar char="•"/>
            </a:pPr>
            <a:r>
              <a:rPr lang="en-US" sz="3152">
                <a:solidFill>
                  <a:srgbClr val="525252"/>
                </a:solidFill>
                <a:latin typeface="Canva Sans Bold"/>
              </a:rPr>
              <a:t>Optimizing the parallel Monte Carlo simulation for performance and scalability by experimenting with different parameters, such as batch size and number of iterations.</a:t>
            </a:r>
          </a:p>
          <a:p>
            <a:pPr algn="ctr" marL="680715" indent="-340357" lvl="1">
              <a:lnSpc>
                <a:spcPts val="4414"/>
              </a:lnSpc>
              <a:buFont typeface="Arial"/>
              <a:buChar char="•"/>
            </a:pPr>
            <a:r>
              <a:rPr lang="en-US" sz="3152">
                <a:solidFill>
                  <a:srgbClr val="525252"/>
                </a:solidFill>
                <a:latin typeface="Canva Sans Bold"/>
              </a:rPr>
              <a:t>Validating the results of the Monte Carlo simulation against analytical solutions and real-world data to ensure accuracy and reliability.</a:t>
            </a:r>
          </a:p>
          <a:p>
            <a:pPr algn="ctr">
              <a:lnSpc>
                <a:spcPts val="4414"/>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281196" y="1080842"/>
            <a:ext cx="676275" cy="920623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875533" y="1038224"/>
            <a:ext cx="5146675" cy="8132445"/>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967424" y="9167252"/>
            <a:ext cx="911225" cy="911225"/>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539864" y="8744104"/>
            <a:ext cx="430530" cy="423545"/>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967424" y="8509620"/>
            <a:ext cx="236220" cy="236220"/>
          </a:xfrm>
          <a:prstGeom prst="rect">
            <a:avLst/>
          </a:prstGeom>
        </p:spPr>
      </p:pic>
      <p:pic>
        <p:nvPicPr>
          <p:cNvPr name="Picture 7" id="7"/>
          <p:cNvPicPr>
            <a:picLocks noChangeAspect="true"/>
          </p:cNvPicPr>
          <p:nvPr/>
        </p:nvPicPr>
        <p:blipFill>
          <a:blip r:embed="rId12"/>
          <a:srcRect l="275" t="0" r="275" b="0"/>
          <a:stretch>
            <a:fillRect/>
          </a:stretch>
        </p:blipFill>
        <p:spPr>
          <a:xfrm flipH="false" flipV="false" rot="0">
            <a:off x="1875533" y="10070038"/>
            <a:ext cx="1543049" cy="216960"/>
          </a:xfrm>
          <a:prstGeom prst="rect">
            <a:avLst/>
          </a:prstGeom>
        </p:spPr>
      </p:pic>
      <p:pic>
        <p:nvPicPr>
          <p:cNvPr name="Picture 8" id="8"/>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1203644" y="1396869"/>
            <a:ext cx="11728232" cy="7861431"/>
          </a:xfrm>
          <a:prstGeom prst="rect">
            <a:avLst/>
          </a:prstGeom>
        </p:spPr>
      </p:pic>
      <p:sp>
        <p:nvSpPr>
          <p:cNvPr name="TextBox 9" id="9"/>
          <p:cNvSpPr txBox="true"/>
          <p:nvPr/>
        </p:nvSpPr>
        <p:spPr>
          <a:xfrm rot="0">
            <a:off x="270734" y="402283"/>
            <a:ext cx="8042909" cy="781050"/>
          </a:xfrm>
          <a:prstGeom prst="rect">
            <a:avLst/>
          </a:prstGeom>
        </p:spPr>
        <p:txBody>
          <a:bodyPr anchor="t" rtlCol="false" tIns="0" lIns="0" bIns="0" rIns="0">
            <a:spAutoFit/>
          </a:bodyPr>
          <a:lstStyle/>
          <a:p>
            <a:pPr algn="l">
              <a:lnSpc>
                <a:spcPts val="5819"/>
              </a:lnSpc>
            </a:pPr>
            <a:r>
              <a:rPr lang="en-US" sz="4849" spc="9">
                <a:solidFill>
                  <a:srgbClr val="525252"/>
                </a:solidFill>
                <a:latin typeface="Arimo"/>
              </a:rPr>
              <a:t>Impact of inclusion of oneAPI</a:t>
            </a:r>
          </a:p>
        </p:txBody>
      </p:sp>
      <p:sp>
        <p:nvSpPr>
          <p:cNvPr name="AutoShape 10" id="10"/>
          <p:cNvSpPr/>
          <p:nvPr/>
        </p:nvSpPr>
        <p:spPr>
          <a:xfrm>
            <a:off x="-5288596" y="4177665"/>
            <a:ext cx="6492240" cy="0"/>
          </a:xfrm>
          <a:prstGeom prst="line">
            <a:avLst/>
          </a:prstGeom>
          <a:ln cap="flat" w="38100">
            <a:solidFill>
              <a:srgbClr val="FD6154"/>
            </a:solidFill>
            <a:prstDash val="solid"/>
            <a:headEnd type="none" len="sm" w="sm"/>
            <a:tailEnd type="triangle" len="med" w="lg"/>
          </a:ln>
        </p:spPr>
      </p:sp>
      <p:sp>
        <p:nvSpPr>
          <p:cNvPr name="TextBox 11" id="11"/>
          <p:cNvSpPr txBox="true"/>
          <p:nvPr/>
        </p:nvSpPr>
        <p:spPr>
          <a:xfrm rot="0">
            <a:off x="1203644" y="1703640"/>
            <a:ext cx="10657361" cy="7181215"/>
          </a:xfrm>
          <a:prstGeom prst="rect">
            <a:avLst/>
          </a:prstGeom>
        </p:spPr>
        <p:txBody>
          <a:bodyPr anchor="t" rtlCol="false" tIns="0" lIns="0" bIns="0" rIns="0">
            <a:spAutoFit/>
          </a:bodyPr>
          <a:lstStyle/>
          <a:p>
            <a:pPr algn="ctr">
              <a:lnSpc>
                <a:spcPts val="4759"/>
              </a:lnSpc>
            </a:pPr>
            <a:r>
              <a:rPr lang="en-US" sz="3399">
                <a:solidFill>
                  <a:srgbClr val="525252"/>
                </a:solidFill>
                <a:latin typeface="Canva Sans Bold"/>
              </a:rPr>
              <a:t>Hyperparameter tuning in this problem refers to selecting the best values for parameters like the number of iterations, batch size, and random number generator used in the Monte Carlo simulation model. This process involves training the model with different hyperparameter combinations and evaluating its performance on a validation dataset to identify the best hyperparameters for the model. Hyperparameter tuning can be done manually or automated using techniques like grid search or Bayesian optimization.</a:t>
            </a:r>
          </a:p>
        </p:txBody>
      </p:sp>
      <p:sp>
        <p:nvSpPr>
          <p:cNvPr name="AutoShape 12" id="12"/>
          <p:cNvSpPr/>
          <p:nvPr/>
        </p:nvSpPr>
        <p:spPr>
          <a:xfrm>
            <a:off x="-5288596" y="5085396"/>
            <a:ext cx="6492240" cy="0"/>
          </a:xfrm>
          <a:prstGeom prst="line">
            <a:avLst/>
          </a:prstGeom>
          <a:ln cap="flat" w="38100">
            <a:solidFill>
              <a:srgbClr val="FD6154"/>
            </a:solidFill>
            <a:prstDash val="solid"/>
            <a:headEnd type="none" len="sm" w="sm"/>
            <a:tailEnd type="triangle" len="med" w="lg"/>
          </a:ln>
        </p:spPr>
      </p:sp>
      <p:sp>
        <p:nvSpPr>
          <p:cNvPr name="AutoShape 13" id="13"/>
          <p:cNvSpPr/>
          <p:nvPr/>
        </p:nvSpPr>
        <p:spPr>
          <a:xfrm>
            <a:off x="12932321" y="3528190"/>
            <a:ext cx="7038768" cy="235808"/>
          </a:xfrm>
          <a:prstGeom prst="line">
            <a:avLst/>
          </a:prstGeom>
          <a:ln cap="flat" w="38100">
            <a:solidFill>
              <a:srgbClr val="FD6154"/>
            </a:solidFill>
            <a:prstDash val="solid"/>
            <a:headEnd type="none" len="sm" w="sm"/>
            <a:tailEnd type="triangle" len="med" w="lg"/>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DAFemmrh2gE</dc:identifier>
  <dcterms:modified xsi:type="dcterms:W3CDTF">2011-08-01T06:04:30Z</dcterms:modified>
  <cp:revision>1</cp:revision>
  <dc:title>Problem 2(edited)</dc:title>
</cp:coreProperties>
</file>