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3" r:id="rId2"/>
    <p:sldId id="332" r:id="rId3"/>
    <p:sldId id="265" r:id="rId4"/>
    <p:sldId id="278" r:id="rId5"/>
    <p:sldId id="279" r:id="rId6"/>
    <p:sldId id="330" r:id="rId7"/>
    <p:sldId id="280" r:id="rId8"/>
    <p:sldId id="281" r:id="rId9"/>
    <p:sldId id="282" r:id="rId10"/>
    <p:sldId id="283" r:id="rId11"/>
    <p:sldId id="285" r:id="rId12"/>
    <p:sldId id="289" r:id="rId13"/>
    <p:sldId id="290" r:id="rId14"/>
    <p:sldId id="293" r:id="rId15"/>
    <p:sldId id="294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7" r:id="rId44"/>
    <p:sldId id="329" r:id="rId4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7688"/>
    <a:srgbClr val="5E889D"/>
    <a:srgbClr val="94B0BE"/>
    <a:srgbClr val="4E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A0B4A-C8DA-43D1-B034-B6A4FA1FDFE0}" v="1" dt="2024-08-20T01:05:37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10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gri Kumru" userId="07504a20-eace-43e8-a5d4-dd97c83bf271" providerId="ADAL" clId="{6BBA0B4A-C8DA-43D1-B034-B6A4FA1FDFE0}"/>
    <pc:docChg chg="modSld">
      <pc:chgData name="Cagri Kumru" userId="07504a20-eace-43e8-a5d4-dd97c83bf271" providerId="ADAL" clId="{6BBA0B4A-C8DA-43D1-B034-B6A4FA1FDFE0}" dt="2024-08-20T01:09:43.432" v="10" actId="255"/>
      <pc:docMkLst>
        <pc:docMk/>
      </pc:docMkLst>
      <pc:sldChg chg="modSp mod">
        <pc:chgData name="Cagri Kumru" userId="07504a20-eace-43e8-a5d4-dd97c83bf271" providerId="ADAL" clId="{6BBA0B4A-C8DA-43D1-B034-B6A4FA1FDFE0}" dt="2024-08-20T01:06:07.743" v="2" actId="255"/>
        <pc:sldMkLst>
          <pc:docMk/>
          <pc:sldMk cId="3016488075" sldId="307"/>
        </pc:sldMkLst>
        <pc:spChg chg="mod">
          <ac:chgData name="Cagri Kumru" userId="07504a20-eace-43e8-a5d4-dd97c83bf271" providerId="ADAL" clId="{6BBA0B4A-C8DA-43D1-B034-B6A4FA1FDFE0}" dt="2024-08-20T01:06:07.743" v="2" actId="255"/>
          <ac:spMkLst>
            <pc:docMk/>
            <pc:sldMk cId="3016488075" sldId="307"/>
            <ac:spMk id="21507" creationId="{00000000-0000-0000-0000-000000000000}"/>
          </ac:spMkLst>
        </pc:spChg>
      </pc:sldChg>
      <pc:sldChg chg="modSp mod">
        <pc:chgData name="Cagri Kumru" userId="07504a20-eace-43e8-a5d4-dd97c83bf271" providerId="ADAL" clId="{6BBA0B4A-C8DA-43D1-B034-B6A4FA1FDFE0}" dt="2024-08-20T01:09:43.432" v="10" actId="255"/>
        <pc:sldMkLst>
          <pc:docMk/>
          <pc:sldMk cId="4132969791" sldId="322"/>
        </pc:sldMkLst>
        <pc:spChg chg="mod">
          <ac:chgData name="Cagri Kumru" userId="07504a20-eace-43e8-a5d4-dd97c83bf271" providerId="ADAL" clId="{6BBA0B4A-C8DA-43D1-B034-B6A4FA1FDFE0}" dt="2024-08-20T01:09:43.432" v="10" actId="255"/>
          <ac:spMkLst>
            <pc:docMk/>
            <pc:sldMk cId="4132969791" sldId="322"/>
            <ac:spMk id="21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9FAEB-5C3D-4C25-98DB-314ACCB44E6A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203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32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33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34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35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36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37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38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39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40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41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42</a:t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" charset="0"/>
                <a:ea typeface="ヒラギノ角ゴ Pro W3" pitchFamily="-1" charset="-128"/>
              </a:defRPr>
            </a:lvl9pPr>
          </a:lstStyle>
          <a:p>
            <a:pPr eaLnBrk="1" hangingPunct="1"/>
            <a:fld id="{42DFFF57-8B5D-48FA-86BE-5A79B0CEE72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D0D293-7F0D-4EE8-803F-4C7255ACFDD1}" type="slidenum">
              <a:rPr lang="en-AU" altLang="en-US"/>
              <a:pPr/>
              <a:t>‹#›</a:t>
            </a:fld>
            <a:endParaRPr lang="en-AU" altLang="en-US" dirty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dirty="0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FAD72-7334-4085-B2A6-76973473DD2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7997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529C4-6446-4C2B-9E0D-514ED802B69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12291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77724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962400"/>
            <a:ext cx="8534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4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79299-1A51-456D-AFAD-871614E96556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50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BB330-D67C-4B98-8AEC-AC3A997FD0FD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598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27B90-50F1-4EE0-B9AE-A6120A290EF8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2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80F53-B8AD-45E2-94AF-81D4FAAC9A0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7821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47E35-E71D-4C78-9E01-A7F7F144A611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111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D997E-7B35-4DEF-94D8-7FC8DBCB330B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10379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62E7D-8307-4D0B-890F-430A865F8F1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79071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C43CC-BB30-4521-B726-832B237291E3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0854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en-US" dirty="0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0F4CD1-1CA2-4E32-AD98-D7D7C4735CCB}" type="slidenum">
              <a:rPr lang="en-AU" altLang="en-US"/>
              <a:pPr/>
              <a:t>‹#›</a:t>
            </a:fld>
            <a:endParaRPr lang="en-AU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dirty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serve.gov/releases/h6/current/default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fred.stlouisfed.org/series/BOGMBAS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BOGMBAS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hyperlink" Target="https://fred.stlouisfed.org/series/M1S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639799"/>
            <a:ext cx="8207375" cy="1200329"/>
          </a:xfrm>
        </p:spPr>
        <p:txBody>
          <a:bodyPr/>
          <a:lstStyle/>
          <a:p>
            <a:r>
              <a:rPr lang="en-US" altLang="en-US" dirty="0"/>
              <a:t>ECON2026</a:t>
            </a:r>
            <a:br>
              <a:rPr lang="en-US" altLang="en-US" dirty="0"/>
            </a:br>
            <a:r>
              <a:rPr lang="en-US" altLang="en-US" dirty="0"/>
              <a:t>Money and Banking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23220"/>
          </a:xfrm>
        </p:spPr>
        <p:txBody>
          <a:bodyPr/>
          <a:lstStyle/>
          <a:p>
            <a:r>
              <a:rPr lang="en-US" altLang="en-US" dirty="0"/>
              <a:t>Lecture Slides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Bank Independence</a:t>
            </a:r>
            <a:br>
              <a:rPr lang="en-US" sz="2800" dirty="0"/>
            </a:b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The degree of central bank independence </a:t>
            </a:r>
            <a:r>
              <a:rPr lang="en-US" altLang="en-US" sz="1600" dirty="0">
                <a:solidFill>
                  <a:srgbClr val="FF0000"/>
                </a:solidFill>
              </a:rPr>
              <a:t>varies greatly </a:t>
            </a:r>
            <a:r>
              <a:rPr lang="en-US" altLang="en-US" sz="1600" dirty="0">
                <a:solidFill>
                  <a:schemeClr val="accent2"/>
                </a:solidFill>
              </a:rPr>
              <a:t>from country to country</a:t>
            </a:r>
            <a:r>
              <a:rPr lang="en-US" altLang="en-US" sz="1600" dirty="0"/>
              <a:t>.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European Central Bank, the Fed, and the RBA are extremely independent. The Bank of Japan and the Bank of England traditionally have been less independent. 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An independent central bank is free to pursue its goals without direct interference from government officials and legislators.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An independent central bank can more freely focus on keeping inflation low.</a:t>
            </a:r>
          </a:p>
          <a:p>
            <a:pPr>
              <a:buFont typeface="Arial" charset="0"/>
              <a:buChar char="•"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push for central bank independence to pursue a goal of low inflation has increased in recent years. 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In most of the industrialized world, central bank independence from the political process is gaining ground as the way to organize monetary authorities.</a:t>
            </a:r>
          </a:p>
          <a:p>
            <a:pPr>
              <a:buFont typeface="Arial" charset="0"/>
              <a:buChar char="•"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>
              <a:buFont typeface="Arial" charset="0"/>
              <a:buChar char="•"/>
            </a:pPr>
            <a:endParaRPr lang="en-US" altLang="en-US" sz="800" dirty="0">
              <a:solidFill>
                <a:schemeClr val="accent2"/>
              </a:solidFill>
            </a:endParaRP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10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51822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Bank Independence</a:t>
            </a:r>
            <a:br>
              <a:rPr lang="en-US" sz="2800" dirty="0"/>
            </a:b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1600" dirty="0"/>
              <a:t>What conclusions should we draw from differences in central bank structure?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Many analysts believe that an independent central bank improves the economy’s performance by lowering inflation without raising output or employment fluctuations.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most independent central banks had the lowest average rates of inflation during the 1970s and 1980s.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central bank also must be able to set goals for which it can be held accountable. The leading example of such a goal is a target for inflation.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Central banks in Australia, Canada, Finland, New Zealand, Sweden, and the United Kingdom have official inflation targets, as does the European Central Bank.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U.S. Fed has only an informal inflation target.</a:t>
            </a:r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11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3938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143000"/>
          </a:xfrm>
        </p:spPr>
        <p:txBody>
          <a:bodyPr/>
          <a:lstStyle/>
          <a:p>
            <a:r>
              <a:rPr lang="en-US" dirty="0"/>
              <a:t>Part II: The Money Supply Process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921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  <a:endParaRPr lang="en-AU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Arial" charset="0"/>
              </a:rPr>
              <a:t>Explain </a:t>
            </a:r>
            <a:r>
              <a:rPr lang="en-US" altLang="en-US" sz="2000" dirty="0">
                <a:solidFill>
                  <a:srgbClr val="FF0000"/>
                </a:solidFill>
                <a:cs typeface="Arial" charset="0"/>
              </a:rPr>
              <a:t>the relationship between </a:t>
            </a:r>
            <a:r>
              <a:rPr lang="en-US" altLang="en-US" sz="2000" dirty="0">
                <a:solidFill>
                  <a:schemeClr val="accent2"/>
                </a:solidFill>
                <a:cs typeface="Arial" charset="0"/>
              </a:rPr>
              <a:t>a Central Bank</a:t>
            </a:r>
            <a:r>
              <a:rPr lang="ja-JP" altLang="en-US" sz="2000" dirty="0">
                <a:solidFill>
                  <a:schemeClr val="accent2"/>
                </a:solidFill>
                <a:cs typeface="Arial" charset="0"/>
              </a:rPr>
              <a:t>’</a:t>
            </a:r>
            <a:r>
              <a:rPr lang="en-US" altLang="ja-JP" sz="2000" dirty="0">
                <a:solidFill>
                  <a:schemeClr val="accent2"/>
                </a:solidFill>
                <a:cs typeface="Arial" charset="0"/>
              </a:rPr>
              <a:t>s balance sheet </a:t>
            </a:r>
            <a:r>
              <a:rPr lang="en-US" altLang="ja-JP" sz="2000" dirty="0">
                <a:cs typeface="Arial" charset="0"/>
              </a:rPr>
              <a:t>and </a:t>
            </a:r>
            <a:r>
              <a:rPr lang="en-US" altLang="ja-JP" sz="2000" dirty="0">
                <a:solidFill>
                  <a:schemeClr val="accent2"/>
                </a:solidFill>
                <a:cs typeface="Arial" charset="0"/>
              </a:rPr>
              <a:t>the monetary base.</a:t>
            </a:r>
          </a:p>
          <a:p>
            <a:endParaRPr lang="en-US" altLang="ja-JP" sz="2000" dirty="0">
              <a:cs typeface="Arial" charset="0"/>
            </a:endParaRPr>
          </a:p>
          <a:p>
            <a:r>
              <a:rPr lang="en-US" altLang="en-US" sz="2000" dirty="0">
                <a:solidFill>
                  <a:schemeClr val="accent2"/>
                </a:solidFill>
                <a:cs typeface="Arial" charset="0"/>
              </a:rPr>
              <a:t>Derive the equation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 for </a:t>
            </a:r>
            <a:r>
              <a:rPr lang="en-US" altLang="en-US" sz="2000" dirty="0">
                <a:solidFill>
                  <a:srgbClr val="FF0000"/>
                </a:solidFill>
                <a:cs typeface="Arial" charset="0"/>
              </a:rPr>
              <a:t>the simple deposit multiplier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and understand what it means.</a:t>
            </a:r>
          </a:p>
          <a:p>
            <a:endParaRPr lang="en-US" altLang="en-US" sz="2000" dirty="0">
              <a:latin typeface="Calibri" pitchFamily="34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Explain </a:t>
            </a:r>
            <a:r>
              <a:rPr lang="en-US" altLang="en-US" sz="2000" dirty="0">
                <a:solidFill>
                  <a:schemeClr val="accent2"/>
                </a:solidFill>
                <a:cs typeface="Arial" charset="0"/>
              </a:rPr>
              <a:t>how the behavior of banks and the nonbank public </a:t>
            </a:r>
            <a:r>
              <a:rPr lang="en-US" altLang="en-US" sz="2000" dirty="0">
                <a:solidFill>
                  <a:srgbClr val="FF0000"/>
                </a:solidFill>
                <a:cs typeface="Arial" charset="0"/>
              </a:rPr>
              <a:t>affect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cs typeface="Arial" charset="0"/>
              </a:rPr>
              <a:t>the money multiplier.</a:t>
            </a:r>
          </a:p>
          <a:p>
            <a:endParaRPr lang="en-US" altLang="en-US" sz="2000" dirty="0">
              <a:latin typeface="Calibri" pitchFamily="34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Describe the </a:t>
            </a:r>
            <a:r>
              <a:rPr lang="en-US" altLang="en-US" sz="2000" dirty="0">
                <a:solidFill>
                  <a:srgbClr val="FF0000"/>
                </a:solidFill>
                <a:cs typeface="Arial" charset="0"/>
              </a:rPr>
              <a:t>money supply process for M2.</a:t>
            </a:r>
            <a:endParaRPr lang="en-US" altLang="en-US" sz="20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altLang="en-US" dirty="0">
              <a:cs typeface="Arial" charset="0"/>
            </a:endParaRP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E35-E71D-4C78-9E01-A7F7F144A611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26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sz="2800" dirty="0"/>
              <a:t>A Central Bank’s Balance Sheet and the Monetary Base</a:t>
            </a:r>
            <a:endParaRPr lang="en-A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800" kern="1200" dirty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The model of how the money supply is determined </a:t>
            </a:r>
            <a:r>
              <a:rPr lang="en-US" altLang="en-US" sz="18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includes </a:t>
            </a:r>
            <a:r>
              <a:rPr lang="en-US" altLang="en-US" sz="18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three actors:</a:t>
            </a:r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The Central Bank: </a:t>
            </a:r>
            <a:r>
              <a:rPr lang="en-US" altLang="en-US" sz="18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responsible for controlling the money supply and regulating the banking system.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The banking system: </a:t>
            </a:r>
            <a:r>
              <a:rPr lang="en-US" altLang="en-US" sz="18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creates the checking accounts that are a major component of M1.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The nonbank public </a:t>
            </a:r>
            <a:r>
              <a:rPr lang="en-US" altLang="en-US" sz="18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(all households and firms): decides the form in which they wish to hold money (e.g., currency vs. checking deposits).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E35-E71D-4C78-9E01-A7F7F144A611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162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Central Bank (CB)’s Balance Sheet and the Monetary Base</a:t>
            </a:r>
            <a:br>
              <a:rPr lang="en-US" sz="2800" dirty="0"/>
            </a:br>
            <a:r>
              <a:rPr lang="en-US" sz="2400" dirty="0"/>
              <a:t>The Money Supply Process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8075240" cy="421005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1800" kern="1200" dirty="0">
                <a:latin typeface="Arial" charset="0"/>
                <a:ea typeface="MS PGothic" pitchFamily="34" charset="-128"/>
              </a:rPr>
              <a:t>The process starts with the monetary base.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Monetary base (or high-powered money) </a:t>
            </a:r>
            <a:r>
              <a:rPr lang="en-US" altLang="en-US" sz="1800" dirty="0"/>
              <a:t>is the </a:t>
            </a:r>
            <a:r>
              <a:rPr lang="en-US" altLang="en-US" sz="1800" dirty="0">
                <a:solidFill>
                  <a:schemeClr val="accent2"/>
                </a:solidFill>
              </a:rPr>
              <a:t>sum of bank reserves and currency in circulation</a:t>
            </a:r>
            <a:r>
              <a:rPr lang="en-US" altLang="en-US" sz="1800" dirty="0"/>
              <a:t>.</a:t>
            </a:r>
          </a:p>
          <a:p>
            <a:pPr eaLnBrk="1" hangingPunct="1"/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money multiplier </a:t>
            </a:r>
            <a:r>
              <a:rPr lang="en-US" altLang="en-US" sz="1800" dirty="0">
                <a:solidFill>
                  <a:srgbClr val="00B050"/>
                </a:solidFill>
              </a:rPr>
              <a:t>links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the monetary base </a:t>
            </a:r>
            <a:r>
              <a:rPr lang="en-US" altLang="en-US" sz="1800" dirty="0"/>
              <a:t>to </a:t>
            </a:r>
            <a:r>
              <a:rPr lang="en-US" altLang="en-US" sz="1800" dirty="0">
                <a:solidFill>
                  <a:schemeClr val="accent2"/>
                </a:solidFill>
              </a:rPr>
              <a:t>the money supply</a:t>
            </a:r>
            <a:r>
              <a:rPr lang="en-US" altLang="en-US" sz="1800" dirty="0"/>
              <a:t>. </a:t>
            </a:r>
          </a:p>
          <a:p>
            <a:pPr eaLnBrk="1" hangingPunct="1"/>
            <a:r>
              <a:rPr lang="en-US" altLang="en-US" sz="1800" dirty="0"/>
              <a:t>When the money multiplier is stable, the CB can control the money supply by controlling the monetary base.</a:t>
            </a:r>
          </a:p>
          <a:p>
            <a:pPr>
              <a:spcBef>
                <a:spcPct val="0"/>
              </a:spcBef>
            </a:pPr>
            <a:r>
              <a:rPr lang="en-US" altLang="en-US" sz="1800" dirty="0"/>
              <a:t>There is a close connection between the monetary base and the CB’s balance sheet.</a:t>
            </a:r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E35-E71D-4C78-9E01-A7F7F144A611}" type="slidenum">
              <a:rPr lang="en-AU" altLang="en-US" smtClean="0"/>
              <a:pPr/>
              <a:t>15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6799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005064"/>
            <a:ext cx="7912100" cy="2243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FF0000"/>
                </a:solidFill>
              </a:rPr>
              <a:t>Liabilities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Currency in circulation: </a:t>
            </a:r>
            <a:r>
              <a:rPr lang="en-US" altLang="en-US" sz="1600" dirty="0"/>
              <a:t>in the hands of the public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Reserves: </a:t>
            </a:r>
            <a:r>
              <a:rPr lang="en-US" altLang="en-US" sz="1600" dirty="0"/>
              <a:t>bank deposits at the CB and vault cash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</a:rPr>
              <a:t>Assets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Government securities: </a:t>
            </a:r>
            <a:r>
              <a:rPr lang="en-US" altLang="en-US" sz="1600" dirty="0"/>
              <a:t>holdings by the CB that affect money supply and earn interest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Discount loans:</a:t>
            </a:r>
            <a:r>
              <a:rPr lang="en-US" altLang="en-US" sz="1600" dirty="0"/>
              <a:t> provide reserves to banks and earn the discount rate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08544"/>
              </p:ext>
            </p:extLst>
          </p:nvPr>
        </p:nvGraphicFramePr>
        <p:xfrm>
          <a:off x="1907704" y="2060848"/>
          <a:ext cx="4724400" cy="185864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CB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Assets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Liabilities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Securities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Currency in circulation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Loans to Financial Institutions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itchFamily="-1" charset="0"/>
                          <a:ea typeface="ヒラギノ角ゴ Pro W3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Reserves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" charset="0"/>
                        <a:ea typeface="ヒラギノ角ゴ Pro W3" pitchFamily="-1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The Money Supply Process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8388424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759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528" y="2121768"/>
            <a:ext cx="7912100" cy="42595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6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Currency in circulation </a:t>
            </a:r>
            <a:r>
              <a:rPr lang="en-US" altLang="en-US" sz="1600" kern="1200" dirty="0">
                <a:latin typeface="Arial" charset="0"/>
                <a:ea typeface="MS PGothic" pitchFamily="34" charset="-128"/>
              </a:rPr>
              <a:t>is paper money and coins held by the nonbank public.</a:t>
            </a:r>
          </a:p>
          <a:p>
            <a:pPr>
              <a:spcBef>
                <a:spcPct val="0"/>
              </a:spcBef>
            </a:pPr>
            <a:endParaRPr lang="en-US" altLang="en-US" sz="1600" kern="1200" dirty="0">
              <a:latin typeface="Arial" charset="0"/>
              <a:ea typeface="MS PGothic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16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Vault cash </a:t>
            </a:r>
            <a:r>
              <a:rPr lang="en-US" altLang="en-US" sz="1600" kern="1200" dirty="0">
                <a:latin typeface="Arial" charset="0"/>
                <a:ea typeface="MS PGothic" pitchFamily="34" charset="-128"/>
              </a:rPr>
              <a:t>is currency held by banks.</a:t>
            </a:r>
          </a:p>
          <a:p>
            <a:pPr>
              <a:spcBef>
                <a:spcPct val="0"/>
              </a:spcBef>
            </a:pPr>
            <a:endParaRPr lang="en-US" altLang="en-US" sz="1600" kern="1200" dirty="0">
              <a:latin typeface="Arial" charset="0"/>
              <a:ea typeface="MS PGothic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solidFill>
                  <a:schemeClr val="accent2"/>
                </a:solidFill>
              </a:rPr>
              <a:t>Currency in circulation = Currency outstanding - Vault cash.</a:t>
            </a:r>
          </a:p>
          <a:p>
            <a:pPr eaLnBrk="1" hangingPunct="1"/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solidFill>
                  <a:schemeClr val="accent2"/>
                </a:solidFill>
              </a:rPr>
              <a:t>Bank reserves = Bank deposits with the CB + Vault cash.</a:t>
            </a:r>
          </a:p>
          <a:p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Reserve deposits are assets for banks and liabilities for the CB. Why?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Banks can request that the CB repay the deposits on demand.</a:t>
            </a:r>
          </a:p>
          <a:p>
            <a:pPr eaLnBrk="1" hangingPunct="1"/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The Monetary Base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8388424" y="655513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84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endParaRPr lang="en-US" altLang="en-US" sz="1600" dirty="0"/>
          </a:p>
          <a:p>
            <a:pPr marL="0" indent="0" eaLnBrk="1" hangingPunct="1"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  Reserves = Required reserves + Excess reserves.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Required reserves are reserves that the CB requires banks to hold.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Excess reserves are reserves that banks hold above those the CB requires to hold.</a:t>
            </a:r>
          </a:p>
          <a:p>
            <a:pPr eaLnBrk="1" hangingPunct="1"/>
            <a:endParaRPr lang="en-US" altLang="en-US" sz="1600" dirty="0"/>
          </a:p>
          <a:p>
            <a:r>
              <a:rPr lang="en-US" altLang="en-US" sz="1600" dirty="0"/>
              <a:t>Required reserve ratio is the percentage of checkable deposits that the CB specifies that banks must hold as reserves.</a:t>
            </a:r>
          </a:p>
          <a:p>
            <a:pPr eaLnBrk="1" hangingPunct="1"/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The Monetary Base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8532440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934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r>
              <a:rPr lang="en-US" altLang="en-US" sz="1400" dirty="0">
                <a:solidFill>
                  <a:schemeClr val="accent2"/>
                </a:solidFill>
              </a:rPr>
              <a:t>The CB changes the monetary base </a:t>
            </a:r>
            <a:r>
              <a:rPr lang="en-US" altLang="en-US" sz="1400" dirty="0">
                <a:solidFill>
                  <a:srgbClr val="FF0000"/>
                </a:solidFill>
              </a:rPr>
              <a:t>by changing the levels of its assets</a:t>
            </a:r>
            <a:r>
              <a:rPr lang="en-US" altLang="en-US" sz="1400" dirty="0"/>
              <a:t>— </a:t>
            </a:r>
            <a:r>
              <a:rPr lang="en-US" altLang="en-US" sz="1400" b="1" dirty="0">
                <a:solidFill>
                  <a:srgbClr val="00B050"/>
                </a:solidFill>
              </a:rPr>
              <a:t>through </a:t>
            </a:r>
            <a:r>
              <a:rPr lang="en-US" altLang="en-US" sz="1400" b="1" u="sng" dirty="0">
                <a:solidFill>
                  <a:srgbClr val="00B050"/>
                </a:solidFill>
              </a:rPr>
              <a:t>buying and selling Treasury securities </a:t>
            </a:r>
            <a:r>
              <a:rPr lang="en-US" altLang="en-US" sz="1400" b="1" dirty="0">
                <a:solidFill>
                  <a:srgbClr val="00B050"/>
                </a:solidFill>
              </a:rPr>
              <a:t>or </a:t>
            </a:r>
            <a:r>
              <a:rPr lang="en-US" altLang="en-US" sz="1400" b="1" u="sng" dirty="0">
                <a:solidFill>
                  <a:srgbClr val="00B050"/>
                </a:solidFill>
              </a:rPr>
              <a:t>making discount loans to banks</a:t>
            </a:r>
            <a:r>
              <a:rPr lang="en-US" altLang="en-US" sz="1400" b="1" dirty="0">
                <a:solidFill>
                  <a:srgbClr val="00B050"/>
                </a:solidFill>
              </a:rPr>
              <a:t>.</a:t>
            </a:r>
          </a:p>
          <a:p>
            <a:endParaRPr lang="en-US" altLang="en-US" sz="1400" dirty="0"/>
          </a:p>
          <a:p>
            <a:pPr>
              <a:spcBef>
                <a:spcPct val="0"/>
              </a:spcBef>
            </a:pPr>
            <a:r>
              <a:rPr lang="en-US" altLang="en-US" sz="1400" kern="1200" dirty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Open market operations </a:t>
            </a:r>
            <a:r>
              <a:rPr lang="en-US" altLang="en-US" sz="1400" kern="1200" dirty="0">
                <a:latin typeface="Arial" charset="0"/>
                <a:ea typeface="MS PGothic" pitchFamily="34" charset="-128"/>
              </a:rPr>
              <a:t>are </a:t>
            </a:r>
            <a:r>
              <a:rPr lang="en-US" altLang="en-US" sz="14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the CB’s purchases and sales of securities</a:t>
            </a:r>
            <a:r>
              <a:rPr lang="en-US" altLang="en-US" sz="1400" kern="1200" dirty="0">
                <a:latin typeface="Arial" charset="0"/>
                <a:ea typeface="MS PGothic" pitchFamily="34" charset="-128"/>
              </a:rPr>
              <a:t>, usually Treasury securities, in financial markets.</a:t>
            </a:r>
          </a:p>
          <a:p>
            <a:pPr>
              <a:spcBef>
                <a:spcPct val="0"/>
              </a:spcBef>
            </a:pPr>
            <a:endParaRPr lang="en-US" altLang="en-US" sz="1400" kern="1200" dirty="0"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kern="1200" dirty="0">
                <a:latin typeface="Arial" charset="0"/>
                <a:ea typeface="MS PGothic" pitchFamily="34" charset="-128"/>
              </a:rPr>
              <a:t>Open market purchase is the CB’s purchase of securities.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kern="1200" dirty="0"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kern="1200" dirty="0">
                <a:latin typeface="Arial" charset="0"/>
                <a:ea typeface="MS PGothic" pitchFamily="34" charset="-128"/>
              </a:rPr>
              <a:t>Open market sale is the CB’s sale of securities.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kern="1200" dirty="0">
              <a:latin typeface="Arial" charset="0"/>
              <a:ea typeface="MS PGothic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kern="1200" dirty="0">
              <a:latin typeface="Arial" charset="0"/>
              <a:ea typeface="MS PGothic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How the CB Changes the Monetary Base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8460432" y="655826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73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en-US" dirty="0"/>
              <a:t>Part I: Central Banks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481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Example:</a:t>
            </a:r>
            <a:r>
              <a:rPr lang="en-US" altLang="en-US" sz="1600" dirty="0"/>
              <a:t> Open market purchase—the Fed (the US Central Bank)  buys $1 million worth of Treasury bills from the PNC bank.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T-account for the whole banking system and the Fed: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r>
              <a:rPr lang="en-US" altLang="en-US" sz="1600" dirty="0"/>
              <a:t>Result: The monetary base increases by the dollar amount of an open market purchase.</a:t>
            </a:r>
          </a:p>
          <a:p>
            <a:pPr eaLnBrk="1" hangingPunct="1"/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How the CB Changes the Monetary Base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13" y="3356992"/>
            <a:ext cx="6086475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52" y="4725144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60432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44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Example: </a:t>
            </a:r>
            <a:r>
              <a:rPr lang="en-US" altLang="en-US" sz="1600" dirty="0"/>
              <a:t>Open market sale—the Fed sells $1 million worth of Treasury bills to the Bank of America.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T-account for the whole banking system and the Fed:</a:t>
            </a:r>
          </a:p>
          <a:p>
            <a:pPr eaLnBrk="1" hangingPunct="1"/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Result: The monetary base decreases by the dollar amount of an open market sale.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How the CB Changes the Monetary Base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086475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8424" y="656778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857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The public’s preference for currency relative to checkable deposits does not affect the monetary base. </a:t>
            </a:r>
          </a:p>
          <a:p>
            <a:pPr eaLnBrk="1" hangingPunct="1"/>
            <a:r>
              <a:rPr lang="en-US" altLang="en-US" sz="1600" dirty="0"/>
              <a:t>Example: Households and firms decide withdraw $1 million from their checking accounts.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One component of the monetary base (reserves) has fallen while the other (currency in circulation) has risen.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How the CB Changes the Monetary Base</a:t>
            </a:r>
            <a:endParaRPr lang="en-AU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16" y="3068960"/>
            <a:ext cx="6086475" cy="648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6086475" cy="56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653136"/>
            <a:ext cx="6086475" cy="504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8424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604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Discount loan</a:t>
            </a:r>
            <a:r>
              <a:rPr lang="en-US" altLang="en-US" sz="1400" dirty="0"/>
              <a:t> is a loan made by a CB to a commercial bank.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>
                <a:solidFill>
                  <a:schemeClr val="accent2"/>
                </a:solidFill>
              </a:rPr>
              <a:t>Discount loans </a:t>
            </a:r>
            <a:r>
              <a:rPr lang="en-US" altLang="en-US" sz="1400" dirty="0">
                <a:solidFill>
                  <a:srgbClr val="FF0000"/>
                </a:solidFill>
              </a:rPr>
              <a:t>alter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chemeClr val="accent2"/>
                </a:solidFill>
              </a:rPr>
              <a:t>bank reserves</a:t>
            </a:r>
            <a:r>
              <a:rPr lang="en-US" altLang="en-US" sz="1400" dirty="0"/>
              <a:t>. 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An increase in discount loans affects both sides of the CB’s balance sheet:</a:t>
            </a:r>
          </a:p>
          <a:p>
            <a:pPr eaLnBrk="1" hangingPunct="1"/>
            <a:endParaRPr lang="en-US" altLang="en-US" sz="1400" dirty="0"/>
          </a:p>
          <a:p>
            <a:pPr>
              <a:buFont typeface="Arial" charset="0"/>
              <a:buChar char="•"/>
            </a:pPr>
            <a:r>
              <a:rPr lang="en-US" altLang="en-US" sz="1400" dirty="0"/>
              <a:t>For instance, $1 million of discount loans made by the Fed increases bank reserves and the monetary base by $1 million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Discount Loans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98" y="5013176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60432" y="654873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239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If banks repay $1 million in discount loans to the Fed, the preceding transactions are reversed.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Discount Loans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60864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60432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276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Both </a:t>
            </a:r>
            <a:r>
              <a:rPr lang="en-US" altLang="en-US" sz="1600" dirty="0">
                <a:solidFill>
                  <a:srgbClr val="00B050"/>
                </a:solidFill>
              </a:rPr>
              <a:t>open market operations </a:t>
            </a:r>
            <a:r>
              <a:rPr lang="en-US" altLang="en-US" sz="1600" dirty="0"/>
              <a:t>and </a:t>
            </a:r>
            <a:r>
              <a:rPr lang="en-US" altLang="en-US" sz="1600" dirty="0">
                <a:solidFill>
                  <a:srgbClr val="00B050"/>
                </a:solidFill>
              </a:rPr>
              <a:t>discount loans </a:t>
            </a:r>
            <a:r>
              <a:rPr lang="en-US" altLang="en-US" sz="1600" dirty="0">
                <a:solidFill>
                  <a:schemeClr val="accent2"/>
                </a:solidFill>
              </a:rPr>
              <a:t>change the monetary base</a:t>
            </a:r>
            <a:r>
              <a:rPr lang="en-US" altLang="en-US" sz="1600" dirty="0"/>
              <a:t>, but </a:t>
            </a:r>
            <a:r>
              <a:rPr lang="en-US" altLang="en-US" sz="1600" dirty="0">
                <a:solidFill>
                  <a:srgbClr val="FF0000"/>
                </a:solidFill>
              </a:rPr>
              <a:t>the CB has greater control over open market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</a:rPr>
              <a:t>Discount rate </a:t>
            </a:r>
            <a:r>
              <a:rPr lang="en-US" altLang="en-US" sz="1600" dirty="0"/>
              <a:t>is </a:t>
            </a:r>
            <a:r>
              <a:rPr lang="en-US" altLang="en-US" sz="1600" dirty="0">
                <a:solidFill>
                  <a:schemeClr val="accent2"/>
                </a:solidFill>
              </a:rPr>
              <a:t>the interest rate the CB charges on discount loans.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eaLnBrk="1" hangingPunct="1"/>
            <a:r>
              <a:rPr lang="en-US" altLang="en-US" sz="1600" dirty="0"/>
              <a:t>The discount rate differs from most interest rates because it is set by the CB, whereas most interest rates are determined by demand and supply in financial markets.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The monetary base (B) </a:t>
            </a:r>
            <a:r>
              <a:rPr lang="en-US" altLang="en-US" sz="1600" dirty="0"/>
              <a:t>includes: </a:t>
            </a:r>
            <a:r>
              <a:rPr lang="en-US" altLang="en-US" sz="1600" dirty="0">
                <a:solidFill>
                  <a:schemeClr val="accent2"/>
                </a:solidFill>
              </a:rPr>
              <a:t>the non-borrowed monetary base (</a:t>
            </a:r>
            <a:r>
              <a:rPr lang="en-US" altLang="en-US" sz="1600" dirty="0" err="1">
                <a:solidFill>
                  <a:schemeClr val="accent2"/>
                </a:solidFill>
              </a:rPr>
              <a:t>B</a:t>
            </a:r>
            <a:r>
              <a:rPr lang="en-US" altLang="en-US" sz="1600" baseline="-25000" dirty="0" err="1">
                <a:solidFill>
                  <a:schemeClr val="accent2"/>
                </a:solidFill>
              </a:rPr>
              <a:t>non</a:t>
            </a:r>
            <a:r>
              <a:rPr lang="en-US" altLang="en-US" sz="1600" dirty="0">
                <a:solidFill>
                  <a:schemeClr val="accent2"/>
                </a:solidFill>
              </a:rPr>
              <a:t>) </a:t>
            </a:r>
            <a:r>
              <a:rPr lang="en-US" altLang="en-US" sz="1600" dirty="0"/>
              <a:t>and </a:t>
            </a:r>
            <a:r>
              <a:rPr lang="en-US" altLang="en-US" sz="1600" dirty="0">
                <a:solidFill>
                  <a:schemeClr val="accent2"/>
                </a:solidFill>
              </a:rPr>
              <a:t>borrowed reserves (BR) </a:t>
            </a:r>
            <a:r>
              <a:rPr lang="en-US" altLang="en-US" sz="1600" dirty="0"/>
              <a:t>(same as discount loans).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The CB has control over </a:t>
            </a:r>
            <a:r>
              <a:rPr lang="en-US" altLang="en-US" sz="1600" dirty="0"/>
              <a:t>the </a:t>
            </a:r>
            <a:r>
              <a:rPr lang="en-US" altLang="en-US" sz="1600" dirty="0">
                <a:solidFill>
                  <a:srgbClr val="FF0000"/>
                </a:solidFill>
              </a:rPr>
              <a:t>non-borrowed monetary base.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Open Market Operations vs. Discount Loans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8460432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74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Fed’s Balance Sheet and the Monetary Base</a:t>
            </a:r>
            <a:br>
              <a:rPr lang="en-US" sz="2800" dirty="0"/>
            </a:br>
            <a:r>
              <a:rPr lang="en-US" sz="2400" dirty="0"/>
              <a:t>Explaining the Explosion in the Monetary Base</a:t>
            </a:r>
            <a:endParaRPr lang="en-AU" sz="24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16113"/>
            <a:ext cx="5410944" cy="4210050"/>
          </a:xfrm>
        </p:spPr>
        <p:txBody>
          <a:bodyPr/>
          <a:lstStyle/>
          <a:p>
            <a:pPr eaLnBrk="1" hangingPunct="1"/>
            <a:r>
              <a:rPr lang="en-US" altLang="en-US" sz="1400" dirty="0"/>
              <a:t>The monetary base increased sharply in the fall of 2008.</a:t>
            </a:r>
          </a:p>
          <a:p>
            <a:pPr eaLnBrk="1" hangingPunct="1"/>
            <a:r>
              <a:rPr lang="en-US" altLang="en-US" sz="1400" dirty="0"/>
              <a:t>Most of the increase occurred because of an increase in the bank reserves component.</a:t>
            </a:r>
          </a:p>
          <a:p>
            <a:pPr eaLnBrk="1" hangingPunct="1"/>
            <a:r>
              <a:rPr lang="en-US" altLang="en-US" sz="1400" dirty="0"/>
              <a:t>Holdings of Treasury securities actually fell while the base was exploding.</a:t>
            </a:r>
          </a:p>
          <a:p>
            <a:pPr eaLnBrk="1" hangingPunct="1"/>
            <a:r>
              <a:rPr lang="en-US" altLang="en-US" sz="1400" dirty="0"/>
              <a:t>As the Fed began to purchase assets connected with Bear Stearns and AIG, the asset side of its balance sheet expanded, and so did the monetary base. This is called as </a:t>
            </a:r>
            <a:r>
              <a:rPr lang="en-US" altLang="en-US" sz="1400" dirty="0">
                <a:solidFill>
                  <a:srgbClr val="FF0000"/>
                </a:solidFill>
              </a:rPr>
              <a:t>Quantitative Easing </a:t>
            </a:r>
            <a:r>
              <a:rPr lang="en-US" altLang="en-US" sz="1400" dirty="0"/>
              <a:t>(buying private assets)!</a:t>
            </a: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Key point: </a:t>
            </a:r>
            <a:r>
              <a:rPr lang="en-US" altLang="en-US" sz="1400" dirty="0">
                <a:solidFill>
                  <a:schemeClr val="accent2"/>
                </a:solidFill>
              </a:rPr>
              <a:t>Whenever the Fed purchases assets of any kind, the monetary base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 dirty="0">
                <a:hlinkClick r:id="rId3"/>
              </a:rPr>
              <a:t>https://www.federalreserve.gov/releases/h6/current/default.htm</a:t>
            </a:r>
            <a:endParaRPr lang="en-US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400" dirty="0">
                <a:hlinkClick r:id="rId4"/>
              </a:rPr>
              <a:t>Monetary Base; Total (BOGMBASE) | FRED | St. Louis Fed (stlouisfed.org)</a:t>
            </a:r>
            <a:endParaRPr lang="en-US" altLang="en-US" sz="1400" dirty="0"/>
          </a:p>
        </p:txBody>
      </p:sp>
      <p:pic>
        <p:nvPicPr>
          <p:cNvPr id="5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64904"/>
            <a:ext cx="3030488" cy="231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8424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48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8840"/>
            <a:ext cx="7912100" cy="4259560"/>
          </a:xfrm>
        </p:spPr>
        <p:txBody>
          <a:bodyPr/>
          <a:lstStyle/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The money multiplier </a:t>
            </a:r>
            <a:r>
              <a:rPr lang="en-US" altLang="en-US" sz="1600" dirty="0"/>
              <a:t>helps us understand the factors that determine </a:t>
            </a:r>
            <a:r>
              <a:rPr lang="en-US" altLang="en-US" sz="1600" dirty="0">
                <a:solidFill>
                  <a:schemeClr val="accent2"/>
                </a:solidFill>
              </a:rPr>
              <a:t>the money supply.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The money multiplier </a:t>
            </a:r>
            <a:r>
              <a:rPr lang="en-US" altLang="en-US" sz="1600" dirty="0"/>
              <a:t>is determined by </a:t>
            </a:r>
            <a:r>
              <a:rPr lang="en-US" altLang="en-US" sz="1600" dirty="0">
                <a:solidFill>
                  <a:srgbClr val="00B050"/>
                </a:solidFill>
              </a:rPr>
              <a:t>the actions of three actors </a:t>
            </a:r>
            <a:r>
              <a:rPr lang="en-US" altLang="en-US" sz="1600" dirty="0"/>
              <a:t>in the economy: </a:t>
            </a:r>
            <a:r>
              <a:rPr lang="en-US" altLang="en-US" sz="1600" dirty="0">
                <a:solidFill>
                  <a:srgbClr val="FF0000"/>
                </a:solidFill>
              </a:rPr>
              <a:t>the CB, the nonbank public, and banks</a:t>
            </a:r>
            <a:r>
              <a:rPr lang="en-US" altLang="en-US" sz="16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92187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The Simple Deposit Multiplier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8460432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790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4864"/>
            <a:ext cx="7912100" cy="4043536"/>
          </a:xfrm>
        </p:spPr>
        <p:txBody>
          <a:bodyPr/>
          <a:lstStyle/>
          <a:p>
            <a:r>
              <a:rPr lang="en-US" altLang="en-US" sz="1400" dirty="0"/>
              <a:t>The Fed purchases $100,000 in Treasury bills from Bank of America: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400" dirty="0"/>
              <a:t>Next, Bank of America extends a loan to Rosie’s Bakery: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400" dirty="0"/>
              <a:t>Rosie’s spends the loan proceeds by writing a check for $100,000 to buy ovens from Bob’s Bakery Equipment, so Bank of America loses $100,000 checkable deposits:</a:t>
            </a:r>
          </a:p>
          <a:p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68952" cy="1224136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Multiple Deposit Expansion</a:t>
            </a:r>
            <a:br>
              <a:rPr lang="en-US" sz="2400" dirty="0"/>
            </a:br>
            <a:r>
              <a:rPr lang="en-US" altLang="en-US" sz="2000" dirty="0"/>
              <a:t>How a Single Bank Responds to an Increase in Reserves</a:t>
            </a:r>
            <a:br>
              <a:rPr lang="en-US" altLang="en-US" sz="2400" dirty="0"/>
            </a:b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1"/>
            <a:ext cx="6086475" cy="648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62" y="3717032"/>
            <a:ext cx="6086475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63" y="5373216"/>
            <a:ext cx="6086475" cy="646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16416" y="656778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53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4864"/>
            <a:ext cx="7912100" cy="4043536"/>
          </a:xfrm>
        </p:spPr>
        <p:txBody>
          <a:bodyPr/>
          <a:lstStyle/>
          <a:p>
            <a:r>
              <a:rPr lang="en-US" altLang="en-US" sz="1600" dirty="0"/>
              <a:t>Suppose Bob’s deposits the check in its account with PNC Bank. After PNC has cleared the check and collected the funds from Bank of America: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Suppose that PNC makes a $90,000 loan to Jerome’s Printing who writes a check in that amount for equipment from Computer Universe who has an account at SunTrust Bank: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368152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Multiple Deposit Expansion</a:t>
            </a:r>
            <a:br>
              <a:rPr lang="en-US" sz="2400" dirty="0"/>
            </a:br>
            <a:r>
              <a:rPr lang="en-US" altLang="en-US" sz="2000" dirty="0"/>
              <a:t>How the Banking System Responds to an Increase in Reserves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0" y="2924944"/>
            <a:ext cx="5739509" cy="576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3300"/>
            <a:ext cx="6086475" cy="803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5517232"/>
            <a:ext cx="6086475" cy="50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44408" y="65502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425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Factors motivate Central Banks</a:t>
            </a:r>
          </a:p>
          <a:p>
            <a:pPr eaLnBrk="1" hangingPunct="1"/>
            <a:r>
              <a:rPr lang="en-US" altLang="en-US" sz="2800" dirty="0"/>
              <a:t>Central Bank independence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E35-E71D-4C78-9E01-A7F7F144A611}" type="slidenum">
              <a:rPr lang="en-AU" altLang="en-US" smtClean="0"/>
              <a:pPr/>
              <a:t>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13759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4864"/>
            <a:ext cx="7912100" cy="4043536"/>
          </a:xfrm>
        </p:spPr>
        <p:txBody>
          <a:bodyPr/>
          <a:lstStyle/>
          <a:p>
            <a:r>
              <a:rPr lang="en-US" altLang="en-US" sz="1400" dirty="0"/>
              <a:t>Suppose that SunTrust lends its new excess reserves of $81,000 to Howard’s Barber Shop to use for remodeling:</a:t>
            </a:r>
          </a:p>
          <a:p>
            <a:endParaRPr lang="en-US" altLang="en-US" sz="1400" dirty="0"/>
          </a:p>
          <a:p>
            <a:endParaRPr lang="en-US" altLang="en-US" sz="1400" dirty="0"/>
          </a:p>
          <a:p>
            <a:endParaRPr lang="en-US" altLang="en-US" sz="1400" dirty="0"/>
          </a:p>
          <a:p>
            <a:endParaRPr lang="en-US" altLang="en-US" sz="1400" dirty="0"/>
          </a:p>
          <a:p>
            <a:pPr eaLnBrk="1" hangingPunct="1"/>
            <a:r>
              <a:rPr lang="en-US" altLang="en-US" sz="1400" dirty="0"/>
              <a:t>If the proceeds of the loan to Howard’s Barber Shop are deposited in another bank, checkable deposits in the banking system will rise by another $81,000. 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So far, the level of checkable deposits has increased by $100,000 + $90,000 + $81,000 = $271,000. This process is called multiple deposit creation.</a:t>
            </a:r>
          </a:p>
          <a:p>
            <a:pPr eaLnBrk="1" hangingPunct="1"/>
            <a:endParaRPr lang="en-US" altLang="en-US" sz="1400" dirty="0"/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ea typeface="ＭＳ Ｐゴシック" pitchFamily="-80" charset="-128"/>
              </a:rPr>
              <a:t>Multiple deposit creation </a:t>
            </a:r>
            <a:r>
              <a:rPr lang="en-US" sz="1400" dirty="0">
                <a:ea typeface="ＭＳ Ｐゴシック" pitchFamily="-80" charset="-128"/>
              </a:rPr>
              <a:t>is </a:t>
            </a:r>
            <a:r>
              <a:rPr lang="en-US" sz="1400" dirty="0">
                <a:solidFill>
                  <a:schemeClr val="accent2"/>
                </a:solidFill>
                <a:ea typeface="ＭＳ Ｐゴシック" pitchFamily="-80" charset="-128"/>
              </a:rPr>
              <a:t>part of the money supply process in which an increase in bank reserves results in rounds of bank loans and creation of checkable deposits. </a:t>
            </a:r>
          </a:p>
          <a:p>
            <a:pPr>
              <a:defRPr/>
            </a:pPr>
            <a:endParaRPr lang="en-US" sz="1400" dirty="0">
              <a:ea typeface="ＭＳ Ｐゴシック" pitchFamily="-80" charset="-128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ea typeface="ＭＳ Ｐゴシック" pitchFamily="-80" charset="-128"/>
              </a:rPr>
              <a:t>As a result, an increase in the money supply is a multiple of the initial increase in reserves.</a:t>
            </a:r>
          </a:p>
          <a:p>
            <a:pPr eaLnBrk="1" hangingPunct="1"/>
            <a:endParaRPr lang="en-US" altLang="en-US" sz="1400" dirty="0"/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368152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Multiple Deposit Expansion</a:t>
            </a:r>
            <a:br>
              <a:rPr lang="en-US" sz="2400" dirty="0"/>
            </a:br>
            <a:r>
              <a:rPr lang="en-US" altLang="en-US" sz="2000" dirty="0"/>
              <a:t>How the Banking System Responds to an Increase in Reserves</a:t>
            </a:r>
            <a:endParaRPr lang="en-AU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7"/>
            <a:ext cx="608647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60432" y="656778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15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r>
                  <a:rPr lang="en-US" altLang="en-US" sz="1600" dirty="0">
                    <a:solidFill>
                      <a:schemeClr val="tx1"/>
                    </a:solidFill>
                  </a:rPr>
                  <a:t>Multiple Deposit Creation: Assuming a Fed Open Market Purchase of $100,000 and a Required Reserve Ratio of 10%</a:t>
                </a: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r>
                  <a:rPr lang="en-US" altLang="en-US" sz="1600" dirty="0">
                    <a:solidFill>
                      <a:srgbClr val="FF0000"/>
                    </a:solidFill>
                  </a:rPr>
                  <a:t>Simple deposit multiplier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the ratio of the amount of deposits created by banks to the amount of new reserves.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=100,000+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0.9 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100,000</m:t>
                          </m:r>
                        </m:e>
                      </m:d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0.9 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0.9 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100,000</m:t>
                          </m:r>
                        </m:e>
                      </m:d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=100,000 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[1+0.9+</m:t>
                      </m:r>
                      <m:sSup>
                        <m:sSup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0.9</m:t>
                          </m:r>
                        </m:e>
                        <m:sup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+…]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endParaRPr lang="en-US" altLang="en-US" sz="160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31</a:t>
                </a:fld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308" t="-422" r="-925" b="-15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36104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Calculating the Simple Deposit Multiplier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74224"/>
              </p:ext>
            </p:extLst>
          </p:nvPr>
        </p:nvGraphicFramePr>
        <p:xfrm>
          <a:off x="1187624" y="2564905"/>
          <a:ext cx="6096000" cy="2377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809">
                <a:tc>
                  <a:txBody>
                    <a:bodyPr/>
                    <a:lstStyle/>
                    <a:p>
                      <a:r>
                        <a:rPr lang="en-US" sz="1200" dirty="0"/>
                        <a:t>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 in deposits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 in loans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 in reserves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PNC 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$90,000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$10,000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Sun Trust 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9,000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Third 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72,900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8,100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Fourth 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72,900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65,610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7,290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Fifth Bank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65,610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59,049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6,561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086">
                <a:tc>
                  <a:txBody>
                    <a:bodyPr/>
                    <a:lstStyle/>
                    <a:p>
                      <a:r>
                        <a:rPr lang="en-US" sz="1200" dirty="0"/>
                        <a:t>Total Increase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900,000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100,000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2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r>
                  <a:rPr lang="en-US" altLang="en-US" sz="1600" b="0" dirty="0">
                    <a:solidFill>
                      <a:schemeClr val="tx1"/>
                    </a:solidFill>
                    <a:ea typeface="Cambria Math"/>
                  </a:rPr>
                  <a:t>An infinite series such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1+0.9+</m:t>
                        </m:r>
                        <m:sSup>
                          <m:sSupPr>
                            <m:ctrlP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0.9</m:t>
                            </m:r>
                          </m:e>
                          <m:sup>
                            <m:r>
                              <a:rPr lang="en-US" altLang="en-US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+…</m:t>
                        </m:r>
                      </m:e>
                    </m:d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, reduces 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1−0.9</m:t>
                        </m:r>
                      </m:den>
                    </m:f>
                    <m: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0.10</m:t>
                        </m:r>
                      </m:den>
                    </m:f>
                    <m: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=10.</m:t>
                    </m:r>
                  </m:oMath>
                </a14:m>
                <a:r>
                  <a:rPr lang="en-US" altLang="en-US" sz="1600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en-US" sz="1600" b="0" dirty="0">
                  <a:solidFill>
                    <a:schemeClr val="tx1"/>
                  </a:solidFill>
                </a:endParaRPr>
              </a:p>
              <a:p>
                <a:r>
                  <a:rPr lang="en-US" altLang="en-US" sz="160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160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D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=100,000 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10=1,000,000.</m:t>
                    </m:r>
                  </m:oMath>
                </a14:m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Simple</m:t>
                      </m:r>
                      <m:r>
                        <a:rPr lang="en-US" altLang="en-US" sz="160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60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deposit</m:t>
                      </m:r>
                      <m:r>
                        <a:rPr lang="en-US" altLang="en-US" sz="1600" b="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multiplier</m:t>
                      </m:r>
                      <m:r>
                        <a:rPr lang="en-US" altLang="en-US" sz="160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1600" b="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0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16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600" b="0" i="0" dirty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rr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600" b="0" i="0" dirty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r>
                        <a:rPr lang="en-US" altLang="en-US" sz="1600" i="0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en-US" sz="1600" dirty="0">
                  <a:solidFill>
                    <a:schemeClr val="accent2"/>
                  </a:solidFill>
                </a:endParaRPr>
              </a:p>
              <a:p>
                <a:pPr marL="457200" lvl="1" indent="0">
                  <a:buNone/>
                </a:pPr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r>
                  <a:rPr lang="en-US" altLang="en-US" sz="1600" dirty="0">
                    <a:solidFill>
                      <a:schemeClr val="tx1"/>
                    </a:solidFill>
                  </a:rPr>
                  <a:t>We can derive an equation showing how a change in deposits, </a:t>
                </a:r>
                <a14:m>
                  <m:oMath xmlns:m="http://schemas.openxmlformats.org/officeDocument/2006/math">
                    <m:r>
                      <a:rPr lang="en-US" altLang="en-US" sz="1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en-US" sz="1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D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, is related to an initial changes in reserves, </a:t>
                </a:r>
                <a14:m>
                  <m:oMath xmlns:m="http://schemas.openxmlformats.org/officeDocument/2006/math">
                    <m:r>
                      <a:rPr lang="en-US" altLang="en-US" sz="1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R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R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6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rr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6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r>
                  <a:rPr lang="en-US" altLang="en-US" sz="1600" dirty="0">
                    <a:solidFill>
                      <a:schemeClr val="tx1"/>
                    </a:solidFill>
                    <a:ea typeface="Cambria Math"/>
                  </a:rPr>
                  <a:t>In our example, </a:t>
                </a:r>
                <a:endParaRPr lang="en-US" altLang="en-US" sz="1600" b="0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en-US" sz="1600" i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altLang="en-US" sz="1600" i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100,000</m:t>
                          </m:r>
                        </m:num>
                        <m:den>
                          <m: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0.10</m:t>
                          </m:r>
                        </m:den>
                      </m:f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=1,000,000. 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32</a:t>
                </a:fld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308" r="-1079" b="-164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936104"/>
          </a:xfrm>
        </p:spPr>
        <p:txBody>
          <a:bodyPr/>
          <a:lstStyle/>
          <a:p>
            <a:r>
              <a:rPr lang="en-US" sz="2800" dirty="0"/>
              <a:t>The CB’s Balance Sheet and the Monetary Base</a:t>
            </a:r>
            <a:br>
              <a:rPr lang="en-US" sz="2800" dirty="0"/>
            </a:br>
            <a:r>
              <a:rPr lang="en-US" sz="2400" dirty="0"/>
              <a:t>Calculating the Simple Deposit Multiplier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71939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16832"/>
            <a:ext cx="7912100" cy="4331568"/>
          </a:xfrm>
        </p:spPr>
        <p:txBody>
          <a:bodyPr/>
          <a:lstStyle/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>
                <a:solidFill>
                  <a:schemeClr val="accent2"/>
                </a:solidFill>
              </a:rPr>
              <a:t>Key assumptions</a:t>
            </a:r>
            <a:r>
              <a:rPr lang="en-US" altLang="en-US" sz="1400" dirty="0"/>
              <a:t> for deriving the deposit multiplier: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 dirty="0"/>
              <a:t>Banks hold no excess reserves.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 dirty="0"/>
              <a:t>The nonbank public does not increase its holdings of currency.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>
              <a:spcBef>
                <a:spcPct val="0"/>
              </a:spcBef>
            </a:pPr>
            <a:r>
              <a:rPr lang="en-US" altLang="en-US" sz="14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In order to build </a:t>
            </a:r>
            <a:r>
              <a:rPr lang="en-US" altLang="en-US" sz="14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a complete account of the money supply process</a:t>
            </a:r>
            <a:r>
              <a:rPr lang="en-US" altLang="en-US" sz="1400" kern="12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, we </a:t>
            </a:r>
            <a:r>
              <a:rPr lang="en-US" altLang="en-US" sz="14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change the simple deposit multiplier in three ways: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Rather than a link between reserves and deposits, we need a link between </a:t>
            </a:r>
            <a:r>
              <a:rPr lang="en-US" altLang="en-US" sz="1400" kern="1200" dirty="0">
                <a:solidFill>
                  <a:srgbClr val="00B050"/>
                </a:solidFill>
                <a:latin typeface="Arial" charset="0"/>
                <a:ea typeface="MS PGothic" pitchFamily="34" charset="-128"/>
              </a:rPr>
              <a:t>the monetary base and the money supply</a:t>
            </a:r>
            <a:r>
              <a:rPr lang="en-US" altLang="en-US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We need to include the effects of changes in </a:t>
            </a:r>
            <a:r>
              <a:rPr lang="en-US" altLang="en-US" sz="1400" kern="1200" dirty="0">
                <a:solidFill>
                  <a:srgbClr val="00B050"/>
                </a:solidFill>
                <a:latin typeface="Arial" charset="0"/>
                <a:ea typeface="MS PGothic" pitchFamily="34" charset="-128"/>
              </a:rPr>
              <a:t>the nonbank public’s desire to hold currency relative to checkable deposits</a:t>
            </a:r>
            <a:r>
              <a:rPr lang="en-US" altLang="en-US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We need to include the effects of changes in </a:t>
            </a:r>
            <a:r>
              <a:rPr lang="en-US" altLang="en-US" sz="1400" kern="1200" dirty="0">
                <a:solidFill>
                  <a:srgbClr val="00B050"/>
                </a:solidFill>
                <a:latin typeface="Arial" charset="0"/>
                <a:ea typeface="MS PGothic" pitchFamily="34" charset="-128"/>
              </a:rPr>
              <a:t>banks</a:t>
            </a:r>
            <a:r>
              <a:rPr lang="ja-JP" altLang="en-US" sz="1400" kern="1200" dirty="0">
                <a:solidFill>
                  <a:srgbClr val="00B050"/>
                </a:solidFill>
                <a:latin typeface="Arial" charset="0"/>
                <a:ea typeface="MS PGothic" pitchFamily="34" charset="-128"/>
              </a:rPr>
              <a:t>’</a:t>
            </a:r>
            <a:r>
              <a:rPr lang="en-US" altLang="ja-JP" sz="1400" kern="1200" dirty="0">
                <a:solidFill>
                  <a:srgbClr val="00B050"/>
                </a:solidFill>
                <a:latin typeface="Arial" charset="0"/>
                <a:ea typeface="MS PGothic" pitchFamily="34" charset="-128"/>
              </a:rPr>
              <a:t> desire to hold excess reserves</a:t>
            </a:r>
            <a:r>
              <a:rPr lang="en-US" altLang="ja-JP" sz="1400" kern="1200" dirty="0">
                <a:solidFill>
                  <a:srgbClr val="333333"/>
                </a:solidFill>
                <a:latin typeface="Arial" charset="0"/>
                <a:ea typeface="MS PGothic" pitchFamily="34" charset="-128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endParaRPr lang="en-US" altLang="en-US" sz="1800" dirty="0"/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 kern="1200" smtClean="0">
                <a:solidFill>
                  <a:srgbClr val="000000"/>
                </a:solidFill>
                <a:latin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08112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Increases in Currency Holdings and Increases in Excess Reserves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91722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r>
                  <a:rPr lang="en-US" altLang="en-US" sz="1600" dirty="0"/>
                  <a:t>We need to derive a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money multiplier, m</a:t>
                </a:r>
                <a:r>
                  <a:rPr lang="en-US" altLang="en-US" sz="1600" dirty="0"/>
                  <a:t>, that links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the monetary base, B</a:t>
                </a:r>
                <a:r>
                  <a:rPr lang="en-US" altLang="en-US" sz="1600" dirty="0"/>
                  <a:t>, to the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money supply, M:</a:t>
                </a:r>
                <a:r>
                  <a:rPr lang="en-US" altLang="en-US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altLang="en-US" sz="1600" dirty="0"/>
              </a:p>
              <a:p>
                <a:r>
                  <a:rPr lang="en-US" altLang="en-US" sz="1600" dirty="0"/>
                  <a:t>This equation tells us that the money multiplier is equal to the ratio of the money supply to the monetary base: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en-US" altLang="en-US" sz="1600" dirty="0"/>
              </a:p>
              <a:p>
                <a:r>
                  <a:rPr lang="en-US" altLang="en-US" sz="1600" dirty="0">
                    <a:solidFill>
                      <a:srgbClr val="FF0000"/>
                    </a:solidFill>
                  </a:rPr>
                  <a:t>The money supply </a:t>
                </a:r>
                <a:r>
                  <a:rPr lang="en-US" altLang="en-US" sz="1600" dirty="0"/>
                  <a:t>is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the sum of currency in circulation, C, and checkable deposits, D. </a:t>
                </a:r>
              </a:p>
              <a:p>
                <a:r>
                  <a:rPr lang="en-US" altLang="en-US" sz="1600" dirty="0">
                    <a:solidFill>
                      <a:srgbClr val="FF0000"/>
                    </a:solidFill>
                  </a:rPr>
                  <a:t>The monetary base </a:t>
                </a:r>
                <a:r>
                  <a:rPr lang="en-US" altLang="en-US" sz="1600" dirty="0"/>
                  <a:t>is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the sum of currency in circulation and bank reserves, R</a:t>
                </a:r>
                <a:r>
                  <a:rPr lang="en-US" altLang="en-US" sz="1600" dirty="0"/>
                  <a:t>. </a:t>
                </a:r>
              </a:p>
              <a:p>
                <a:r>
                  <a:rPr lang="en-US" altLang="en-US" sz="1600" dirty="0"/>
                  <a:t>To expand the expression for the money multiplier, we separate </a:t>
                </a:r>
                <a:r>
                  <a:rPr lang="en-US" altLang="en-US" sz="1600" dirty="0">
                    <a:solidFill>
                      <a:srgbClr val="FF0000"/>
                    </a:solidFill>
                  </a:rPr>
                  <a:t>reserves </a:t>
                </a:r>
                <a:r>
                  <a:rPr lang="en-US" altLang="en-US" sz="1600" dirty="0"/>
                  <a:t>into its components: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required reserves, RR</a:t>
                </a:r>
                <a:r>
                  <a:rPr lang="en-US" altLang="en-US" sz="1600" dirty="0"/>
                  <a:t>, and </a:t>
                </a:r>
                <a:r>
                  <a:rPr lang="en-US" altLang="en-US" sz="1600" dirty="0">
                    <a:solidFill>
                      <a:schemeClr val="accent2"/>
                    </a:solidFill>
                  </a:rPr>
                  <a:t>excess reserves, ER</a:t>
                </a:r>
                <a:r>
                  <a:rPr lang="en-US" altLang="en-US" sz="1600" dirty="0"/>
                  <a:t>:</a:t>
                </a:r>
              </a:p>
              <a:p>
                <a:r>
                  <a:rPr lang="en-US" altLang="en-US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RR</m:t>
                          </m:r>
                          <m: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ER</m:t>
                          </m:r>
                        </m:den>
                      </m:f>
                    </m:oMath>
                  </m:oMathPara>
                </a14:m>
                <a:endParaRPr lang="en-US" alt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/>
              </a:p>
              <a:p>
                <a:endParaRPr lang="en-US" altLang="en-US" sz="180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34</a:t>
                </a:fld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308" t="-422" r="-308" b="-156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6730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r>
                  <a:rPr lang="en-US" altLang="en-US" sz="1400" dirty="0">
                    <a:solidFill>
                      <a:srgbClr val="FF0000"/>
                    </a:solidFill>
                  </a:rPr>
                  <a:t>Currency-to-deposit ratio (C/D) 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is the ratio of currency held by the nonbank public, C, to checkable deposits, 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sz="1400" dirty="0">
                    <a:solidFill>
                      <a:srgbClr val="FF0000"/>
                    </a:solidFill>
                  </a:rPr>
                  <a:t>The excess reserves-to-deposit ratio (ER/D) 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measure banks’ holdings of excess reserves relative to their checkable deposits. We can introduce deposit ratios into our expression for the money multiplier this way: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RR</m:t>
                              </m:r>
                              <m: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ER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D</m:t>
                              </m:r>
                            </m:den>
                          </m:f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D</m:t>
                              </m:r>
                            </m:den>
                          </m:f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RR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ER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14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r>
                  <a:rPr lang="en-US" altLang="en-US" sz="1400" dirty="0">
                    <a:solidFill>
                      <a:schemeClr val="tx1"/>
                    </a:solidFill>
                  </a:rPr>
                  <a:t>Since the ratio of required reserves to checkable deposits is the required reserve ratio,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4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rr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4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</a:rPr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rr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400" b="0" i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en-US" sz="1400" b="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ER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1400" dirty="0">
                  <a:solidFill>
                    <a:schemeClr val="accent2"/>
                  </a:solidFill>
                </a:endParaRPr>
              </a:p>
              <a:p>
                <a:endParaRPr lang="en-US" alt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/>
              </a:p>
              <a:p>
                <a:endParaRPr lang="en-US" altLang="en-US" sz="180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35</a:t>
                </a:fld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154" t="-141" r="-308" b="-153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95758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r>
                  <a:rPr lang="en-US" altLang="en-US" sz="1400" dirty="0">
                    <a:solidFill>
                      <a:srgbClr val="FF0000"/>
                    </a:solidFill>
                  </a:rPr>
                  <a:t>Money supply = Money multiplier x Monetary base</a:t>
                </a:r>
              </a:p>
              <a:p>
                <a:endParaRPr lang="en-US" altLang="en-US" sz="1400" dirty="0"/>
              </a:p>
              <a:p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400" b="0" i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rr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ER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altLang="en-US" sz="1400" b="0" dirty="0">
                  <a:solidFill>
                    <a:schemeClr val="accent2"/>
                  </a:solidFill>
                </a:endParaRPr>
              </a:p>
              <a:p>
                <a:endParaRPr lang="en-US" altLang="en-US" sz="1400" dirty="0"/>
              </a:p>
              <a:p>
                <a:r>
                  <a:rPr lang="en-US" altLang="en-US" sz="1400" b="0" dirty="0">
                    <a:solidFill>
                      <a:schemeClr val="tx1"/>
                    </a:solidFill>
                  </a:rPr>
                  <a:t>C=$500, D=1000,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𝑟𝑟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1400" b="0" dirty="0">
                    <a:solidFill>
                      <a:schemeClr val="tx1"/>
                    </a:solidFill>
                  </a:rPr>
                  <a:t> =0.10, and ER=$150. Find m.</a:t>
                </a:r>
              </a:p>
              <a:p>
                <a:endParaRPr lang="en-US" alt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>
                          <a:latin typeface="Cambria Math"/>
                        </a:rPr>
                        <m:t>m</m:t>
                      </m:r>
                      <m:r>
                        <a:rPr lang="en-US" altLang="en-US" sz="140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500</m:t>
                                  </m:r>
                                </m:num>
                                <m:den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>
                              <a:latin typeface="Cambria Math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500</m:t>
                                  </m:r>
                                </m:num>
                                <m:den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>
                              <a:latin typeface="Cambria Math"/>
                            </a:rPr>
                            <m:t>+</m:t>
                          </m:r>
                          <m:r>
                            <a:rPr lang="en-US" altLang="en-US" sz="1400" b="0" i="0" smtClean="0">
                              <a:latin typeface="Cambria Math"/>
                            </a:rPr>
                            <m:t>0.10</m:t>
                          </m:r>
                          <m:r>
                            <a:rPr lang="en-US" altLang="en-US" sz="140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150</m:t>
                                  </m:r>
                                </m:num>
                                <m:den>
                                  <m:r>
                                    <a:rPr lang="en-US" altLang="en-US" sz="1400" b="0" i="0" smtClean="0"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en-US" sz="14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400" b="0" i="1" smtClean="0">
                              <a:latin typeface="Cambria Math"/>
                            </a:rPr>
                            <m:t>0.5+1</m:t>
                          </m:r>
                        </m:num>
                        <m:den>
                          <m:r>
                            <a:rPr lang="en-US" altLang="en-US" sz="1400" b="0" i="1" smtClean="0">
                              <a:latin typeface="Cambria Math"/>
                            </a:rPr>
                            <m:t>0.5+0.10+0.15</m:t>
                          </m:r>
                        </m:den>
                      </m:f>
                      <m:r>
                        <a:rPr lang="en-US" altLang="en-US" sz="14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400" b="0" i="1" smtClean="0">
                              <a:latin typeface="Cambria Math"/>
                            </a:rPr>
                            <m:t>1.5</m:t>
                          </m:r>
                        </m:num>
                        <m:den>
                          <m:r>
                            <a:rPr lang="en-US" altLang="en-US" sz="1400" b="0" i="1" smtClean="0">
                              <a:latin typeface="Cambria Math"/>
                            </a:rPr>
                            <m:t>0.75</m:t>
                          </m:r>
                        </m:den>
                      </m:f>
                      <m:r>
                        <a:rPr lang="en-US" altLang="en-US" sz="1400" b="0" i="0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en-US" sz="1400" b="0" dirty="0"/>
              </a:p>
              <a:p>
                <a:pPr marL="0" indent="0">
                  <a:buNone/>
                </a:pPr>
                <a:endParaRPr lang="en-US" altLang="en-US" sz="1400" b="0" dirty="0">
                  <a:solidFill>
                    <a:schemeClr val="tx1"/>
                  </a:solidFill>
                </a:endParaRPr>
              </a:p>
              <a:p>
                <a:r>
                  <a:rPr lang="en-US" altLang="en-US" sz="1400" dirty="0"/>
                  <a:t>A money multiplier of 2 means that every $1 billion increase in the monetary base will result in a $2 billion increase in the money supply.</a:t>
                </a:r>
              </a:p>
              <a:p>
                <a:endParaRPr lang="en-US" altLang="en-US" sz="1400" b="0" dirty="0">
                  <a:solidFill>
                    <a:schemeClr val="tx1"/>
                  </a:solidFill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altLang="en-US" sz="1400" kern="1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</a:t>
                </a:r>
                <a:fld id="{37147E35-E71D-4C78-9E01-A7F7F144A611}" type="slidenum">
                  <a:rPr lang="en-AU" altLang="en-US" sz="1400" kern="120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36</a:t>
                </a:fld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endParaRPr lang="en-US" altLang="en-US" sz="1400" dirty="0"/>
              </a:p>
              <a:p>
                <a:pPr marL="0" indent="0">
                  <a:buNone/>
                </a:pPr>
                <a:endParaRPr lang="en-US" altLang="en-US" sz="1400" dirty="0"/>
              </a:p>
              <a:p>
                <a:endParaRPr lang="en-US" altLang="en-US" sz="18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154" t="-141" r="-463" b="-15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56624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400" b="0" i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rr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altLang="en-US" sz="1400" b="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ER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400" b="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en-US" sz="14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altLang="en-US" sz="1400" b="0" dirty="0">
                  <a:solidFill>
                    <a:schemeClr val="accent2"/>
                  </a:solidFill>
                </a:endParaRPr>
              </a:p>
              <a:p>
                <a:endParaRPr lang="en-US" altLang="en-US" sz="1400" dirty="0"/>
              </a:p>
              <a:p>
                <a:pPr eaLnBrk="1" hangingPunct="1"/>
                <a:r>
                  <a:rPr lang="en-US" altLang="en-US" sz="1400" dirty="0">
                    <a:solidFill>
                      <a:srgbClr val="FF0000"/>
                    </a:solidFill>
                  </a:rPr>
                  <a:t>The money supply </a:t>
                </a:r>
                <a:r>
                  <a:rPr lang="en-US" altLang="en-US" sz="1400" dirty="0">
                    <a:solidFill>
                      <a:schemeClr val="accent2"/>
                    </a:solidFill>
                  </a:rPr>
                  <a:t>will change in the same direction of a change in the monetary base or the money multiplier.</a:t>
                </a:r>
              </a:p>
              <a:p>
                <a:pPr eaLnBrk="1" hangingPunct="1"/>
                <a:endParaRPr lang="en-US" altLang="en-US" sz="1400" dirty="0"/>
              </a:p>
              <a:p>
                <a:pPr eaLnBrk="1" hangingPunct="1"/>
                <a:r>
                  <a:rPr lang="en-US" altLang="en-US" sz="1400" dirty="0">
                    <a:solidFill>
                      <a:srgbClr val="FF0000"/>
                    </a:solidFill>
                  </a:rPr>
                  <a:t>An increase in C/D </a:t>
                </a:r>
                <a:r>
                  <a:rPr lang="en-US" altLang="en-US" sz="1400" dirty="0"/>
                  <a:t>causes </a:t>
                </a:r>
                <a:r>
                  <a:rPr lang="en-US" altLang="en-US" sz="1400" dirty="0">
                    <a:solidFill>
                      <a:schemeClr val="accent2"/>
                    </a:solidFill>
                  </a:rPr>
                  <a:t>the value of the money multiplier and the money supply to decline</a:t>
                </a:r>
                <a:r>
                  <a:rPr lang="en-US" altLang="en-US" sz="1400" dirty="0"/>
                  <a:t>.</a:t>
                </a:r>
              </a:p>
              <a:p>
                <a:pPr eaLnBrk="1" hangingPunct="1"/>
                <a:endParaRPr lang="en-US" altLang="en-US" sz="1400" dirty="0"/>
              </a:p>
              <a:p>
                <a:pPr eaLnBrk="1" hangingPunct="1"/>
                <a:r>
                  <a:rPr lang="en-US" altLang="en-US" sz="1400" dirty="0">
                    <a:solidFill>
                      <a:srgbClr val="FF0000"/>
                    </a:solidFill>
                  </a:rPr>
                  <a:t>An increase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400" i="0" dirty="0" smtClean="0">
                        <a:solidFill>
                          <a:srgbClr val="FF0000"/>
                        </a:solidFill>
                        <a:latin typeface="Cambria Math"/>
                      </a:rPr>
                      <m:t>rr</m:t>
                    </m:r>
                    <m:r>
                      <m:rPr>
                        <m:sty m:val="p"/>
                      </m:rPr>
                      <a:rPr lang="en-US" altLang="en-US" sz="1400" i="0" baseline="-25000" dirty="0" err="1">
                        <a:solidFill>
                          <a:srgbClr val="FF0000"/>
                        </a:solidFill>
                        <a:latin typeface="Cambria Math"/>
                      </a:rPr>
                      <m:t>D</m:t>
                    </m:r>
                  </m:oMath>
                </a14:m>
                <a:r>
                  <a:rPr lang="en-US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1400" dirty="0"/>
                  <a:t>causes </a:t>
                </a:r>
                <a:r>
                  <a:rPr lang="en-US" altLang="en-US" sz="1400" dirty="0">
                    <a:solidFill>
                      <a:schemeClr val="accent2"/>
                    </a:solidFill>
                  </a:rPr>
                  <a:t>the value of the money multiplier and the money supply to decline.</a:t>
                </a:r>
              </a:p>
              <a:p>
                <a:pPr eaLnBrk="1" hangingPunct="1"/>
                <a:endParaRPr lang="en-US" altLang="en-US" sz="1400" dirty="0"/>
              </a:p>
              <a:p>
                <a:pPr eaLnBrk="1" hangingPunct="1"/>
                <a:r>
                  <a:rPr lang="en-US" altLang="en-US" sz="1400" dirty="0">
                    <a:solidFill>
                      <a:srgbClr val="FF0000"/>
                    </a:solidFill>
                  </a:rPr>
                  <a:t>An increase in ER/D </a:t>
                </a:r>
                <a:r>
                  <a:rPr lang="en-US" altLang="en-US" sz="1400" dirty="0"/>
                  <a:t>causes </a:t>
                </a:r>
                <a:r>
                  <a:rPr lang="en-US" altLang="en-US" sz="1400" dirty="0">
                    <a:solidFill>
                      <a:schemeClr val="accent2"/>
                    </a:solidFill>
                  </a:rPr>
                  <a:t>the value of the money multiplier and the money supply to decline.</a:t>
                </a:r>
              </a:p>
              <a:p>
                <a:endParaRPr lang="en-US" altLang="en-US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endParaRPr lang="en-US" alt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altLang="en-US" sz="1400" kern="1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37</a:t>
                </a:fld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154" r="-308" b="-15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5775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16832"/>
            <a:ext cx="7912100" cy="4331568"/>
          </a:xfrm>
        </p:spPr>
        <p:txBody>
          <a:bodyPr/>
          <a:lstStyle/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600" dirty="0"/>
              <a:t>Bank reserves = $500 billion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Currency = $400 billion</a:t>
            </a:r>
          </a:p>
          <a:p>
            <a:pPr eaLnBrk="1" hangingPunct="1"/>
            <a:endParaRPr lang="en-US" altLang="en-US" sz="1600" dirty="0"/>
          </a:p>
          <a:p>
            <a:pPr eaLnBrk="1" hangingPunct="1">
              <a:buAutoNum type="alphaLcPeriod"/>
            </a:pPr>
            <a:r>
              <a:rPr lang="en-US" altLang="en-US" sz="1600" dirty="0"/>
              <a:t>If banks are holding $80 billion in required reserves, and the required reserve ratio = 0.10, what is the value of checkable deposits?</a:t>
            </a:r>
          </a:p>
          <a:p>
            <a:pPr eaLnBrk="1" hangingPunct="1">
              <a:buAutoNum type="alphaLcPeriod"/>
            </a:pPr>
            <a:endParaRPr lang="en-US" altLang="en-US" sz="1600" dirty="0"/>
          </a:p>
          <a:p>
            <a:pPr eaLnBrk="1" hangingPunct="1">
              <a:buAutoNum type="alphaLcPeriod"/>
            </a:pPr>
            <a:r>
              <a:rPr lang="en-US" altLang="en-US" sz="1600" dirty="0"/>
              <a:t>Given this information, what is the value of the money supply (M1)? What is the value of the monetary base? What is the value of the money multiplier?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endParaRPr lang="en-US" alt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endParaRPr lang="en-US" altLang="en-US" sz="1800" dirty="0"/>
          </a:p>
          <a:p>
            <a:endParaRPr lang="en-US" altLang="en-US" sz="1600" dirty="0"/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 kern="1200" smtClean="0">
                <a:solidFill>
                  <a:srgbClr val="000000"/>
                </a:solidFill>
                <a:latin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Multiplier: Example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927019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1200" dirty="0"/>
                  <a:t>a. The value of required reserves is equal to the value of checkable deposits multiplied by the required reserve ratio :</a:t>
                </a:r>
                <a:endParaRPr lang="en-US" altLang="en-US" sz="12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RR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D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x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latin typeface="Cambria Math"/>
                            </a:rPr>
                            <m:t>rr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latin typeface="Cambria Math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altLang="en-US" sz="12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0" i="0" smtClean="0">
                          <a:latin typeface="Cambria Math"/>
                        </a:rPr>
                        <m:t>80</m:t>
                      </m:r>
                      <m:r>
                        <a:rPr lang="en-US" altLang="en-US" sz="1200" i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200" i="0">
                          <a:latin typeface="Cambria Math"/>
                        </a:rPr>
                        <m:t>D</m:t>
                      </m:r>
                      <m:r>
                        <a:rPr lang="en-US" altLang="en-US" sz="120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200" i="0">
                          <a:latin typeface="Cambria Math"/>
                        </a:rPr>
                        <m:t>x</m:t>
                      </m:r>
                      <m:r>
                        <a:rPr lang="en-US" altLang="en-US" sz="1200" i="0">
                          <a:latin typeface="Cambria Math"/>
                        </a:rPr>
                        <m:t> 0.10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D</m:t>
                      </m:r>
                      <m:r>
                        <a:rPr lang="en-US" altLang="en-US" sz="1200" i="0">
                          <a:latin typeface="Cambria Math"/>
                        </a:rPr>
                        <m:t>=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$800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 eaLnBrk="1" hangingPunct="1">
                  <a:buNone/>
                </a:pPr>
                <a:r>
                  <a:rPr lang="en-US" altLang="en-US" sz="1200" dirty="0"/>
                  <a:t>b. The M1 measure of the money supply equals the value of currency in circulation plus the value of checkable deposits:</a:t>
                </a:r>
                <a:endParaRPr lang="en-US" altLang="en-US" sz="12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M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C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D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=400+800=$1200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 eaLnBrk="1" hangingPunct="1">
                  <a:buNone/>
                </a:pPr>
                <a:endParaRPr lang="en-US" altLang="en-US" sz="1200" b="0" dirty="0"/>
              </a:p>
              <a:p>
                <a:pPr marL="0" indent="0" eaLnBrk="1" hangingPunct="1">
                  <a:buNone/>
                </a:pPr>
                <a:r>
                  <a:rPr lang="en-US" altLang="en-US" sz="1200" dirty="0"/>
                  <a:t>The monetary base is equal to the value of currency in circulation plus the value of bank reserves:</a:t>
                </a:r>
              </a:p>
              <a:p>
                <a:pPr marL="0" indent="0" eaLnBrk="1" hangingPunct="1">
                  <a:buNone/>
                </a:pPr>
                <a:endParaRPr lang="en-US" altLang="en-US" sz="12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B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C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R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=400+500=$900. 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 eaLnBrk="1" hangingPunct="1">
                  <a:buNone/>
                </a:pPr>
                <a:endParaRPr lang="en-US" altLang="en-US" sz="12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latin typeface="Cambria Math"/>
                        </a:rPr>
                        <m:t>m</m:t>
                      </m:r>
                      <m:r>
                        <a:rPr lang="en-US" altLang="en-US" sz="12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latin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latin typeface="Cambria Math"/>
                            </a:rPr>
                            <m:t>B</m:t>
                          </m:r>
                        </m:den>
                      </m:f>
                      <m:r>
                        <a:rPr lang="en-US" altLang="en-US" sz="12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200" b="0" i="0" smtClean="0">
                              <a:latin typeface="Cambria Math"/>
                            </a:rPr>
                            <m:t>1200</m:t>
                          </m:r>
                        </m:num>
                        <m:den>
                          <m:r>
                            <a:rPr lang="en-US" altLang="en-US" sz="1200" b="0" i="0" smtClean="0">
                              <a:latin typeface="Cambria Math"/>
                            </a:rPr>
                            <m:t>900</m:t>
                          </m:r>
                        </m:den>
                      </m:f>
                      <m:r>
                        <a:rPr lang="en-US" altLang="en-US" sz="1200" b="0" i="0" smtClean="0">
                          <a:latin typeface="Cambria Math"/>
                        </a:rPr>
                        <m:t>=1.3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 eaLnBrk="1" hangingPunct="1">
                  <a:buNone/>
                </a:pPr>
                <a:r>
                  <a:rPr lang="en-US" altLang="en-US" sz="1200" b="0" dirty="0"/>
                  <a:t>Or use the expression for money multiplier:</a:t>
                </a:r>
              </a:p>
              <a:p>
                <a:pPr marL="0" indent="0" eaLnBrk="1" hangingPunct="1">
                  <a:buNone/>
                </a:pPr>
                <a:endParaRPr lang="en-US" altLang="en-US" sz="1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i="0">
                          <a:latin typeface="Cambria Math"/>
                        </a:rPr>
                        <m:t>m</m:t>
                      </m:r>
                      <m:r>
                        <a:rPr lang="en-US" altLang="en-US" sz="1200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200" i="0">
                              <a:latin typeface="Cambria Math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200" i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200" i="0">
                                  <a:latin typeface="Cambria Math"/>
                                </a:rPr>
                                <m:t>rr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200" i="0">
                                  <a:latin typeface="Cambria Math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en-US" sz="1200" i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ER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latin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en-US" sz="12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200" b="0" i="0" smtClean="0">
                                  <a:latin typeface="Cambria Math"/>
                                </a:rPr>
                                <m:t>400</m:t>
                              </m:r>
                            </m:num>
                            <m:den>
                              <m:r>
                                <a:rPr lang="en-US" altLang="en-US" sz="1200" b="0" i="0" smtClean="0">
                                  <a:latin typeface="Cambria Math"/>
                                </a:rPr>
                                <m:t>800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200" b="0" i="0" smtClean="0">
                                      <a:latin typeface="Cambria Math"/>
                                    </a:rPr>
                                    <m:t>400</m:t>
                                  </m:r>
                                </m:num>
                                <m:den>
                                  <m:r>
                                    <a:rPr lang="en-US" altLang="en-US" sz="1200" b="0" i="0" smtClean="0">
                                      <a:latin typeface="Cambria Math"/>
                                    </a:rPr>
                                    <m:t>800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200" b="0" i="0" smtClean="0">
                              <a:latin typeface="Cambria Math"/>
                            </a:rPr>
                            <m:t>+0.10+</m:t>
                          </m:r>
                          <m:d>
                            <m:dPr>
                              <m:ctrlPr>
                                <a:rPr lang="en-US" alt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200" b="0" i="0" smtClean="0">
                                      <a:latin typeface="Cambria Math"/>
                                    </a:rPr>
                                    <m:t>420</m:t>
                                  </m:r>
                                </m:num>
                                <m:den>
                                  <m:r>
                                    <a:rPr lang="en-US" altLang="en-US" sz="1200" b="0" i="0" smtClean="0">
                                      <a:latin typeface="Cambria Math"/>
                                    </a:rPr>
                                    <m:t>800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en-US" sz="12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200" b="0" i="0" smtClean="0">
                              <a:latin typeface="Cambria Math"/>
                            </a:rPr>
                            <m:t>1.5</m:t>
                          </m:r>
                        </m:num>
                        <m:den>
                          <m:r>
                            <a:rPr lang="en-US" altLang="en-US" sz="1200" b="0" i="0" smtClean="0">
                              <a:latin typeface="Cambria Math"/>
                            </a:rPr>
                            <m:t>1.125</m:t>
                          </m:r>
                        </m:den>
                      </m:f>
                      <m:r>
                        <a:rPr lang="en-US" altLang="en-US" sz="1200" b="0" i="0" smtClean="0">
                          <a:latin typeface="Cambria Math"/>
                        </a:rPr>
                        <m:t>=1.33</m:t>
                      </m:r>
                    </m:oMath>
                  </m:oMathPara>
                </a14:m>
                <a:endParaRPr lang="en-US" altLang="en-US" sz="1200" b="0" dirty="0"/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pPr marL="0" indent="0" eaLnBrk="1" hangingPunct="1">
                  <a:buNone/>
                </a:pPr>
                <a:endParaRPr lang="en-US" altLang="en-US" sz="1400" b="0" dirty="0"/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37147E35-E71D-4C78-9E01-A7F7F144A611}" type="slidenum">
                  <a:rPr lang="en-AU" altLang="en-US" sz="1400" kern="12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39</a:t>
                </a:fld>
                <a:endParaRPr lang="en-US" altLang="en-US" sz="1400" b="0" dirty="0"/>
              </a:p>
              <a:p>
                <a:pPr marL="0" indent="0" eaLnBrk="1" hangingPunct="1">
                  <a:buNone/>
                </a:pPr>
                <a:endParaRPr lang="en-US" altLang="en-US" sz="1400" dirty="0"/>
              </a:p>
              <a:p>
                <a:pPr eaLnBrk="1" hangingPunct="1">
                  <a:buAutoNum type="alphaLcPeriod"/>
                </a:pPr>
                <a:endParaRPr lang="en-US" altLang="en-US" sz="1400" dirty="0"/>
              </a:p>
              <a:p>
                <a:pPr marL="0" indent="0" eaLnBrk="1" hangingPunct="1">
                  <a:buNone/>
                </a:pPr>
                <a:r>
                  <a:rPr lang="en-US" altLang="en-US" sz="1400" dirty="0"/>
                  <a:t>       </a:t>
                </a:r>
              </a:p>
              <a:p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endParaRPr lang="en-US" alt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400" dirty="0"/>
              </a:p>
              <a:p>
                <a:endParaRPr lang="en-US" altLang="en-US" sz="18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331568"/>
              </a:xfrm>
              <a:blipFill rotWithShape="1">
                <a:blip r:embed="rId3"/>
                <a:stretch>
                  <a:fillRect l="-77" t="-141" r="-308" b="-158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Multiplier: Example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1605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Factors That Motivate a Central Bank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600" kern="1200" dirty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Public interest view </a:t>
            </a:r>
            <a:r>
              <a:rPr lang="en-US" altLang="en-US" sz="1600" kern="1200" dirty="0">
                <a:latin typeface="Arial" charset="0"/>
                <a:ea typeface="MS PGothic" pitchFamily="34" charset="-128"/>
              </a:rPr>
              <a:t>is a theory of central bank decision making that holds that </a:t>
            </a:r>
            <a:r>
              <a:rPr lang="en-US" altLang="en-US" sz="1600" kern="1200" dirty="0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officials act in the best interest of the public.</a:t>
            </a:r>
          </a:p>
          <a:p>
            <a:pPr>
              <a:spcBef>
                <a:spcPct val="0"/>
              </a:spcBef>
            </a:pPr>
            <a:endParaRPr lang="en-US" altLang="en-US" sz="1600" kern="1200" dirty="0">
              <a:latin typeface="Arial" charset="0"/>
              <a:ea typeface="MS PGothic" pitchFamily="34" charset="-128"/>
            </a:endParaRP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A Central Bank </a:t>
            </a:r>
            <a:r>
              <a:rPr lang="en-US" altLang="en-US" sz="1600" dirty="0">
                <a:solidFill>
                  <a:srgbClr val="FF0000"/>
                </a:solidFill>
              </a:rPr>
              <a:t>seeks to achieve economic goals </a:t>
            </a:r>
            <a:r>
              <a:rPr lang="en-US" altLang="en-US" sz="1600" dirty="0">
                <a:solidFill>
                  <a:schemeClr val="accent2"/>
                </a:solidFill>
              </a:rPr>
              <a:t>that are in the public interest </a:t>
            </a:r>
            <a:r>
              <a:rPr lang="en-US" altLang="en-US" sz="1600" dirty="0"/>
              <a:t>(e.g.,  price stability, high employment and economic growth).</a:t>
            </a:r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52602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536504"/>
              </a:xfrm>
            </p:spPr>
            <p:txBody>
              <a:bodyPr/>
              <a:lstStyle/>
              <a:p>
                <a:r>
                  <a:rPr lang="en-US" altLang="en-US" sz="1200" dirty="0"/>
                  <a:t>Recall that the monetary base is the sum of borrowed plus non-borrowed reserves: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B</m:t>
                      </m:r>
                      <m:r>
                        <a:rPr lang="en-US" altLang="en-US" sz="12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12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non</m:t>
                          </m:r>
                        </m:sub>
                      </m:sSub>
                      <m:r>
                        <a:rPr lang="en-US" altLang="en-US" sz="12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12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BR</m:t>
                      </m:r>
                    </m:oMath>
                  </m:oMathPara>
                </a14:m>
                <a:endParaRPr lang="en-US" altLang="en-US" sz="1200" b="0" dirty="0">
                  <a:solidFill>
                    <a:schemeClr val="accent2"/>
                  </a:solidFill>
                </a:endParaRPr>
              </a:p>
              <a:p>
                <a:r>
                  <a:rPr lang="en-US" altLang="en-US" sz="1200" dirty="0"/>
                  <a:t>Rewriting the relationship between the money supply and the monetary base: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20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M</m:t>
                      </m:r>
                      <m:r>
                        <a:rPr lang="en-US" altLang="en-US" sz="120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20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en-US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120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rr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200" i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altLang="en-US" sz="120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en-US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ER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200" i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en-US" sz="120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en-US" sz="1200" i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200" i="0">
                          <a:solidFill>
                            <a:schemeClr val="accent2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en-US" sz="1200" i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en-U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20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200" i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non</m:t>
                              </m:r>
                            </m:sub>
                          </m:sSub>
                          <m:r>
                            <a:rPr lang="en-US" altLang="en-US" sz="120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en-US" sz="1200" i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BR</m:t>
                          </m:r>
                          <m:r>
                            <a:rPr lang="en-US" altLang="en-US" sz="1200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en-US" sz="1200" b="0" dirty="0">
                  <a:solidFill>
                    <a:schemeClr val="accent2"/>
                  </a:solidFill>
                </a:endParaRPr>
              </a:p>
              <a:p>
                <a:r>
                  <a:rPr lang="en-US" altLang="en-US" sz="1200" dirty="0"/>
                  <a:t>We now have a complete description of the money supply process:</a:t>
                </a:r>
              </a:p>
              <a:p>
                <a:endParaRPr lang="en-US" altLang="en-US" sz="1200" dirty="0"/>
              </a:p>
              <a:p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pPr marL="0" indent="0" eaLnBrk="1" hangingPunct="1">
                  <a:buNone/>
                </a:pPr>
                <a:endParaRPr lang="en-US" altLang="en-US" sz="1400" b="0" dirty="0"/>
              </a:p>
              <a:p>
                <a:pPr marL="0" indent="0" eaLnBrk="1" hangingPunct="1">
                  <a:buNone/>
                </a:pPr>
                <a:endParaRPr lang="en-US" altLang="en-US" sz="1400" b="0" dirty="0"/>
              </a:p>
              <a:p>
                <a:pPr marL="0" indent="0" eaLnBrk="1" hangingPunct="1">
                  <a:buNone/>
                </a:pPr>
                <a:endParaRPr lang="en-US" altLang="en-US" sz="1400" dirty="0"/>
              </a:p>
              <a:p>
                <a:pPr eaLnBrk="1" hangingPunct="1">
                  <a:buAutoNum type="alphaLcPeriod"/>
                </a:pPr>
                <a:endParaRPr lang="en-US" altLang="en-US" sz="1400" dirty="0"/>
              </a:p>
              <a:p>
                <a:pPr marL="0" indent="0" eaLnBrk="1" hangingPunct="1">
                  <a:buNone/>
                </a:pPr>
                <a:r>
                  <a:rPr lang="en-US" altLang="en-US" sz="1400" dirty="0"/>
                  <a:t>       </a:t>
                </a:r>
              </a:p>
              <a:p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endParaRPr lang="en-US" altLang="en-US" sz="1400" dirty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33400" y="1916832"/>
                <a:ext cx="7912100" cy="4536504"/>
              </a:xfrm>
              <a:blipFill rotWithShape="1">
                <a:blip r:embed="rId3"/>
                <a:stretch>
                  <a:fillRect t="-1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Deriving a Realistic Money Multiplier</a:t>
            </a:r>
            <a:endParaRPr lang="en-AU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34996"/>
              </p:ext>
            </p:extLst>
          </p:nvPr>
        </p:nvGraphicFramePr>
        <p:xfrm>
          <a:off x="755576" y="3501010"/>
          <a:ext cx="7416824" cy="28937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658">
                <a:tc>
                  <a:txBody>
                    <a:bodyPr/>
                    <a:lstStyle/>
                    <a:p>
                      <a:r>
                        <a:rPr lang="en-US" sz="1100" dirty="0"/>
                        <a:t>An increase in the ...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based on the actions of ...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Causes the money supply to...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because...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</a:rPr>
                        <a:t>non-borrowed base</a:t>
                      </a:r>
                      <a:endParaRPr lang="en-AU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CB through open</a:t>
                      </a:r>
                      <a:r>
                        <a:rPr lang="en-US" sz="1100" baseline="0" dirty="0"/>
                        <a:t> market operations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increase</a:t>
                      </a:r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monetary base increases,</a:t>
                      </a:r>
                      <a:r>
                        <a:rPr lang="en-US" sz="1100" baseline="0" dirty="0"/>
                        <a:t> and more reserves are available for deposit expansion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7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</a:rPr>
                        <a:t>required reserve ratio</a:t>
                      </a:r>
                      <a:endParaRPr lang="en-AU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CB</a:t>
                      </a:r>
                      <a:r>
                        <a:rPr lang="en-US" sz="1100" baseline="0" dirty="0"/>
                        <a:t> through change sin reserve requirements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decrease</a:t>
                      </a:r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fewer reserves can be lent out, and the value of money multiplier falls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</a:rPr>
                        <a:t>currency-to-deposit</a:t>
                      </a:r>
                      <a:r>
                        <a:rPr lang="en-US" sz="1100" baseline="0" dirty="0">
                          <a:solidFill>
                            <a:schemeClr val="accent2"/>
                          </a:solidFill>
                        </a:rPr>
                        <a:t> ratio</a:t>
                      </a:r>
                      <a:endParaRPr lang="en-AU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non-bank public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decrease</a:t>
                      </a:r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value of the money multiplier falls, reducing deposit</a:t>
                      </a:r>
                      <a:r>
                        <a:rPr lang="en-US" sz="1100" baseline="0" dirty="0"/>
                        <a:t> expansion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/>
                          </a:solidFill>
                        </a:rPr>
                        <a:t>excess</a:t>
                      </a:r>
                      <a:r>
                        <a:rPr lang="en-US" sz="1100" baseline="0" dirty="0">
                          <a:solidFill>
                            <a:schemeClr val="accent2"/>
                          </a:solidFill>
                        </a:rPr>
                        <a:t> reserves to deposit ratio</a:t>
                      </a:r>
                      <a:endParaRPr lang="en-AU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banks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decrease</a:t>
                      </a:r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</a:t>
                      </a:r>
                      <a:r>
                        <a:rPr lang="en-US" sz="1100" baseline="0" dirty="0"/>
                        <a:t> value of the money multiplier falls, reducing deposit expansion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60432" y="652968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361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16832"/>
            <a:ext cx="7912100" cy="4331568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1400" b="0" dirty="0"/>
          </a:p>
          <a:p>
            <a:pPr marL="0" indent="0" eaLnBrk="1" hangingPunct="1">
              <a:buNone/>
            </a:pPr>
            <a:endParaRPr lang="en-US" altLang="en-US" sz="1400" b="0" dirty="0"/>
          </a:p>
          <a:p>
            <a:pPr marL="0" indent="0" eaLnBrk="1" hangingPunct="1">
              <a:buNone/>
            </a:pPr>
            <a:endParaRPr lang="en-US" altLang="en-US" sz="1400" dirty="0"/>
          </a:p>
          <a:p>
            <a:pPr eaLnBrk="1" hangingPunct="1">
              <a:buAutoNum type="alphaLcPeriod"/>
            </a:pPr>
            <a:endParaRPr lang="en-US" altLang="en-US" sz="1400" dirty="0"/>
          </a:p>
          <a:p>
            <a:pPr marL="0" indent="0" eaLnBrk="1" hangingPunct="1">
              <a:buNone/>
            </a:pPr>
            <a:r>
              <a:rPr lang="en-US" altLang="en-US" sz="1400" dirty="0"/>
              <a:t>       </a:t>
            </a: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endParaRPr lang="en-US" altLang="en-US" sz="1800" dirty="0"/>
          </a:p>
          <a:p>
            <a:r>
              <a:rPr lang="en-US" altLang="en-US" sz="1400" dirty="0"/>
              <a:t>Panel (a) shows that beginning in the fall of 2008, the size of the monetary base soared. M1 also increased, but not nearly as much.</a:t>
            </a:r>
          </a:p>
          <a:p>
            <a:r>
              <a:rPr lang="en-US" altLang="en-US" sz="1400" dirty="0"/>
              <a:t>Panel (b) shows that the value of the money multiplier declined sharply during the same period. </a:t>
            </a:r>
          </a:p>
          <a:p>
            <a:r>
              <a:rPr lang="en-AU" sz="1400" dirty="0">
                <a:hlinkClick r:id="rId3"/>
              </a:rPr>
              <a:t>Monetary Base; Total (BOGMBASE) | FRED | St. Louis Fed (stlouisfed.org)</a:t>
            </a:r>
            <a:endParaRPr lang="en-AU" sz="1400" dirty="0"/>
          </a:p>
          <a:p>
            <a:r>
              <a:rPr lang="en-AU" sz="1400" dirty="0">
                <a:hlinkClick r:id="rId4"/>
              </a:rPr>
              <a:t>M1 (M1SL) | FRED | St. Louis Fed (stlouisfed.org)</a:t>
            </a:r>
            <a:endParaRPr lang="en-AU" sz="1400" dirty="0"/>
          </a:p>
          <a:p>
            <a:endParaRPr lang="en-US" altLang="en-US" sz="1600" dirty="0"/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 kern="1200" smtClean="0">
                <a:solidFill>
                  <a:srgbClr val="000000"/>
                </a:solidFill>
                <a:latin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1080120"/>
          </a:xfrm>
        </p:spPr>
        <p:txBody>
          <a:bodyPr/>
          <a:lstStyle/>
          <a:p>
            <a:r>
              <a:rPr lang="en-US" sz="2800" dirty="0"/>
              <a:t>Banks, the Nonbank Public, and the Money Multiplier</a:t>
            </a:r>
            <a:br>
              <a:rPr lang="en-US" sz="2800" dirty="0"/>
            </a:br>
            <a:r>
              <a:rPr lang="en-US" sz="2000" dirty="0"/>
              <a:t>M, m, and B During 2007-2009 Financial Crisis</a:t>
            </a:r>
            <a:endParaRPr lang="en-AU" sz="2000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3640"/>
            <a:ext cx="7801744" cy="2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96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Banks, the Nonbank Public, and the Money Multiplier</a:t>
            </a:r>
            <a:br>
              <a:rPr lang="en-US" sz="2400" dirty="0"/>
            </a:br>
            <a:r>
              <a:rPr lang="en-US" sz="2000" dirty="0"/>
              <a:t>Why did B increased so much more than M1?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4797152"/>
            <a:ext cx="7948705" cy="1329011"/>
          </a:xfrm>
        </p:spPr>
        <p:txBody>
          <a:bodyPr/>
          <a:lstStyle/>
          <a:p>
            <a:endParaRPr lang="en-US" altLang="en-US" sz="1800" dirty="0"/>
          </a:p>
          <a:p>
            <a:r>
              <a:rPr lang="en-US" altLang="en-US" sz="1400" dirty="0"/>
              <a:t>The currency-to-deposit ratio (C/D) fell during the financial crisis of 2007–2009, while the excess reserves-to–deposits ratio (ER/D) soared.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en-US" sz="14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 kern="1200" smtClean="0">
                <a:solidFill>
                  <a:srgbClr val="000000"/>
                </a:solidFill>
                <a:latin typeface="Arial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lang="en-AU" sz="1400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59766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80281" y="327511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7E35-E71D-4C78-9E01-A7F7F144A611}" type="slidenum">
              <a:rPr lang="en-AU" altLang="en-US" sz="1400">
                <a:solidFill>
                  <a:srgbClr val="000000"/>
                </a:solidFill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08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Money Supply Process for M2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sz="1400" kern="1200" dirty="0">
                    <a:solidFill>
                      <a:srgbClr val="FF0000"/>
                    </a:solidFill>
                    <a:ea typeface="MS PGothic" pitchFamily="34" charset="-128"/>
                  </a:rPr>
                  <a:t>M2 is a broader monetary aggregate than M1</a:t>
                </a:r>
                <a:r>
                  <a:rPr lang="en-US" altLang="en-US" sz="1400" kern="1200" dirty="0">
                    <a:solidFill>
                      <a:srgbClr val="000000"/>
                    </a:solidFill>
                    <a:ea typeface="MS PGothic" pitchFamily="34" charset="-128"/>
                  </a:rPr>
                  <a:t>, including not only currency, C, and checkable deposits, D, but also non-transaction accounts. 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1400" kern="1200" dirty="0">
                    <a:solidFill>
                      <a:srgbClr val="000000"/>
                    </a:solidFill>
                    <a:ea typeface="MS PGothic" pitchFamily="34" charset="-128"/>
                  </a:rPr>
                  <a:t>These non-transaction accounts consist of savings and small-time deposits, which we will call N, and money market deposit accounts and similar accounts, MM. 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1400" kern="1200" dirty="0">
                    <a:solidFill>
                      <a:srgbClr val="000000"/>
                    </a:solidFill>
                    <a:ea typeface="MS PGothic" pitchFamily="34" charset="-128"/>
                  </a:rPr>
                  <a:t>So we can represent M2 as: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fi-FI" altLang="en-US" sz="1400" kern="1200" dirty="0">
                    <a:solidFill>
                      <a:schemeClr val="accent2"/>
                    </a:solidFill>
                    <a:ea typeface="MS PGothic" pitchFamily="34" charset="-128"/>
                  </a:rPr>
                  <a:t>M2 = C + D + N + MM.</a:t>
                </a: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endParaRPr lang="fi-FI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1400" kern="1200" dirty="0">
                    <a:solidFill>
                      <a:srgbClr val="000000"/>
                    </a:solidFill>
                    <a:ea typeface="MS PGothic" pitchFamily="34" charset="-128"/>
                  </a:rPr>
                  <a:t>We can express M2 as the product of an M2 multiplier and the monetary base:</a:t>
                </a:r>
              </a:p>
              <a:p>
                <a:pPr marL="0" lvl="0" indent="0">
                  <a:spcBef>
                    <a:spcPct val="0"/>
                  </a:spcBef>
                  <a:buNone/>
                </a:pPr>
                <a:endParaRPr lang="en-US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en-US" sz="1400" kern="1200" dirty="0">
                    <a:solidFill>
                      <a:schemeClr val="accent2"/>
                    </a:solidFill>
                    <a:ea typeface="MS PGothic" pitchFamily="34" charset="-128"/>
                  </a:rPr>
                  <a:t>M2 = (M2 multiplier) x Monetary base.</a:t>
                </a: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1400" kern="1200" dirty="0">
                  <a:solidFill>
                    <a:schemeClr val="accent2"/>
                  </a:solidFill>
                  <a:ea typeface="MS PGothic" pitchFamily="34" charset="-128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kern="1200" smtClean="0">
                          <a:solidFill>
                            <a:schemeClr val="accent2"/>
                          </a:solidFill>
                          <a:latin typeface="Cambria Math"/>
                          <a:ea typeface="MS PGothic" pitchFamily="34" charset="-128"/>
                        </a:rPr>
                        <m:t>M</m:t>
                      </m:r>
                      <m:r>
                        <a:rPr lang="en-US" altLang="en-US" sz="1400" b="0" i="0" kern="1200" smtClean="0">
                          <a:solidFill>
                            <a:schemeClr val="accent2"/>
                          </a:solidFill>
                          <a:latin typeface="Cambria Math"/>
                          <a:ea typeface="MS PGothic" pitchFamily="34" charset="-128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altLang="en-US" sz="1400" b="0" i="0" kern="1200" smtClean="0">
                          <a:solidFill>
                            <a:schemeClr val="accent2"/>
                          </a:solidFill>
                          <a:latin typeface="Cambria Math"/>
                          <a:ea typeface="MS PGothic" pitchFamily="34" charset="-128"/>
                        </a:rPr>
                        <m:t>multiplier</m:t>
                      </m:r>
                      <m:r>
                        <a:rPr lang="en-US" altLang="en-US" sz="1400" b="0" i="0" kern="1200" smtClean="0">
                          <a:solidFill>
                            <a:schemeClr val="accent2"/>
                          </a:solidFill>
                          <a:latin typeface="Cambria Math"/>
                          <a:ea typeface="MS PGothic" pitchFamily="34" charset="-128"/>
                        </a:rPr>
                        <m:t>= </m:t>
                      </m:r>
                      <m:f>
                        <m:fPr>
                          <m:ctrlPr>
                            <a:rPr lang="en-US" altLang="en-US" sz="1400" b="0" i="1" kern="12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b="0" i="1" kern="120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b="0" i="1" kern="120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MM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D</m:t>
                              </m:r>
                            </m:den>
                          </m:f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400" b="0" i="1" kern="120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en-US" sz="1400" b="0" i="0" kern="120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rr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en-US" sz="1400" b="0" i="1" kern="12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1400" b="0" i="0" kern="120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D</m:t>
                              </m:r>
                            </m:den>
                          </m:f>
                          <m:r>
                            <a:rPr lang="en-US" altLang="en-US" sz="1400" b="0" i="0" kern="1200" smtClean="0">
                              <a:solidFill>
                                <a:schemeClr val="accent2"/>
                              </a:solidFill>
                              <a:latin typeface="Cambria Math"/>
                              <a:ea typeface="MS PGothic" pitchFamily="34" charset="-128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1400" kern="1200" dirty="0">
                  <a:solidFill>
                    <a:srgbClr val="000000"/>
                  </a:solidFill>
                  <a:ea typeface="MS PGothic" pitchFamily="34" charset="-128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1400" kern="12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43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04445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836711"/>
            <a:ext cx="8229600" cy="936105"/>
          </a:xfrm>
        </p:spPr>
        <p:txBody>
          <a:bodyPr/>
          <a:lstStyle/>
          <a:p>
            <a:r>
              <a:rPr lang="en-US" sz="2800" dirty="0"/>
              <a:t>What is next?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Next week, we will go over the monetary policies. 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44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043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Factors That Motivate a Central Bank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Principal–agent view </a:t>
            </a:r>
            <a:r>
              <a:rPr lang="en-US" altLang="en-US" sz="1600" dirty="0"/>
              <a:t>is a theory of central bank decision making that holds that </a:t>
            </a:r>
            <a:r>
              <a:rPr lang="en-US" altLang="en-US" sz="1600" dirty="0">
                <a:solidFill>
                  <a:schemeClr val="accent2"/>
                </a:solidFill>
              </a:rPr>
              <a:t>officials maximize their personal well-being rather than that of the general public.</a:t>
            </a:r>
          </a:p>
          <a:p>
            <a:pPr eaLnBrk="1" hangingPunct="1"/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This view predicts that a Central Bank acts to increase its power, influence, and prestige as an organization, subject to constraints placed by principals (governments).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principal–agent view also suggests that a Central Bank would fight to maintain its autonomy.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According to the principal–agent view, a Central Bank could manage monetary policy to assist the reelection efforts of incumbent governments who are unlikely to limit its power. </a:t>
            </a:r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6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5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2318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Factors That Motivate a Central Bank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en-US" sz="14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result would be a </a:t>
            </a:r>
            <a:r>
              <a:rPr lang="en-US" altLang="en-US" sz="1600" dirty="0">
                <a:solidFill>
                  <a:srgbClr val="FF0000"/>
                </a:solidFill>
              </a:rPr>
              <a:t>political business cycle</a:t>
            </a:r>
            <a:r>
              <a:rPr lang="en-US" altLang="en-US" sz="1600" dirty="0"/>
              <a:t>: </a:t>
            </a:r>
            <a:r>
              <a:rPr lang="en-US" altLang="en-US" sz="1600" dirty="0">
                <a:solidFill>
                  <a:schemeClr val="accent2"/>
                </a:solidFill>
              </a:rPr>
              <a:t>a Central Bank would try to lower interest rates to stimulate economic activity before an election to earn favor with the incumbent party running for reelection.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The facts for the United States don’t support the political business cycle theory, but the president’s desires may subtly influence Fed policy.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99623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Arguments for Central Bank Independence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The main argument for Central Bank independence </a:t>
            </a:r>
            <a:r>
              <a:rPr lang="en-US" altLang="en-US" sz="1600" dirty="0"/>
              <a:t>is that </a:t>
            </a:r>
            <a:r>
              <a:rPr lang="en-US" altLang="en-US" sz="1600" dirty="0">
                <a:solidFill>
                  <a:srgbClr val="FF0000"/>
                </a:solidFill>
              </a:rPr>
              <a:t>monetary policy is too important and technical to be determined by politicians.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Because of the frequency of elections, politicians may be shortsighted, concerned with short-term benefits without regard for potential long-term costs. 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The public may well prefer that the experts at the Central Bank, rather than politicians, make monetary policy decisions.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Another argument for Central Bank independence </a:t>
            </a:r>
            <a:r>
              <a:rPr lang="en-US" altLang="en-US" sz="1600" dirty="0"/>
              <a:t>is that </a:t>
            </a:r>
            <a:r>
              <a:rPr lang="en-US" altLang="en-US" sz="1600" dirty="0">
                <a:solidFill>
                  <a:srgbClr val="FF0000"/>
                </a:solidFill>
              </a:rPr>
              <a:t>complete control of a Central Bank by elected officials increases the influence of political business cycles on the money supply.</a:t>
            </a:r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7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9841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Arguments against Central Bank Independence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1600" dirty="0"/>
              <a:t>The importance of monetary policy for the economy is also the main argument against central bank independence. 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In a democracy, elected officials should make public policy. </a:t>
            </a:r>
            <a:r>
              <a:rPr lang="en-US" altLang="en-US" sz="1600" dirty="0">
                <a:solidFill>
                  <a:srgbClr val="FF0000"/>
                </a:solidFill>
              </a:rPr>
              <a:t>The public could hold elected officials responsible for perceived monetary policy problems.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If the central bank was controlled by elected officials</a:t>
            </a:r>
            <a:r>
              <a:rPr lang="en-US" altLang="en-US" sz="1600" dirty="0"/>
              <a:t>, </a:t>
            </a:r>
            <a:r>
              <a:rPr lang="en-US" altLang="en-US" sz="1600" dirty="0">
                <a:solidFill>
                  <a:srgbClr val="FF0000"/>
                </a:solidFill>
              </a:rPr>
              <a:t>monetary policy could be coordinated and integrated with government taxing and spending policies.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8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2180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 Central Bank Operates?</a:t>
            </a:r>
            <a:br>
              <a:rPr lang="en-US" sz="2800" dirty="0"/>
            </a:br>
            <a:r>
              <a:rPr lang="en-US" sz="2400" dirty="0"/>
              <a:t>Central Bank Independence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en-US" sz="1600" dirty="0"/>
          </a:p>
          <a:p>
            <a:pPr>
              <a:buFont typeface="Arial" charset="0"/>
              <a:buChar char="•"/>
            </a:pPr>
            <a:r>
              <a:rPr lang="en-US" altLang="en-US" sz="1600" dirty="0">
                <a:solidFill>
                  <a:schemeClr val="accent2"/>
                </a:solidFill>
              </a:rPr>
              <a:t>There is no universal agreement </a:t>
            </a:r>
            <a:r>
              <a:rPr lang="en-US" altLang="en-US" sz="1600" dirty="0">
                <a:solidFill>
                  <a:srgbClr val="FF0000"/>
                </a:solidFill>
              </a:rPr>
              <a:t>on the merits of Central Bank independence</a:t>
            </a:r>
            <a:r>
              <a:rPr lang="en-US" altLang="en-US" sz="1600" dirty="0"/>
              <a:t>. 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r>
              <a:rPr lang="en-US" altLang="en-US" sz="1600" dirty="0"/>
              <a:t>Debates focus on limiting Central Bank independence, not eliminating its formal independence entirely.</a:t>
            </a:r>
          </a:p>
          <a:p>
            <a:pPr>
              <a:buFont typeface="Arial" charset="0"/>
              <a:buChar char="•"/>
            </a:pPr>
            <a:endParaRPr lang="en-US" altLang="en-US" sz="800" dirty="0"/>
          </a:p>
          <a:p>
            <a:pPr>
              <a:buFont typeface="Arial" charset="0"/>
              <a:buChar char="•"/>
            </a:pP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>
              <a:spcBef>
                <a:spcPct val="0"/>
              </a:spcBef>
            </a:pPr>
            <a:endParaRPr lang="en-US" altLang="en-US" sz="1800" kern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9299-1A51-456D-AFAD-871614E96556}" type="slidenum">
              <a:rPr lang="en-AU" altLang="en-US" smtClean="0"/>
              <a:pPr/>
              <a:t>9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96435519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568</TotalTime>
  <Words>3750</Words>
  <Application>Microsoft Office PowerPoint</Application>
  <PresentationFormat>On-screen Show (4:3)</PresentationFormat>
  <Paragraphs>611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ANUPowerpointTemplate2010</vt:lpstr>
      <vt:lpstr>ECON2026 Money and Banking</vt:lpstr>
      <vt:lpstr>Part I: Central Banks</vt:lpstr>
      <vt:lpstr>Learning Objectives</vt:lpstr>
      <vt:lpstr>How a Central Bank Operates? Factors That Motivate a Central Bank</vt:lpstr>
      <vt:lpstr>How a Central Bank Operates? Factors That Motivate a Central Bank</vt:lpstr>
      <vt:lpstr>How a Central Bank Operates? Factors That Motivate a Central Bank</vt:lpstr>
      <vt:lpstr>How a Central Bank Operates? Arguments for Central Bank Independence</vt:lpstr>
      <vt:lpstr>How a Central Bank Operates? Arguments against Central Bank Independence</vt:lpstr>
      <vt:lpstr>How a Central Bank Operates? Central Bank Independence</vt:lpstr>
      <vt:lpstr>Central Bank Independence </vt:lpstr>
      <vt:lpstr>Central Bank Independence </vt:lpstr>
      <vt:lpstr>Part II: The Money Supply Process </vt:lpstr>
      <vt:lpstr>Learning Objectives</vt:lpstr>
      <vt:lpstr>A Central Bank’s Balance Sheet and the Monetary Base</vt:lpstr>
      <vt:lpstr>The Central Bank (CB)’s Balance Sheet and the Monetary Base The Money Supply Process</vt:lpstr>
      <vt:lpstr>The CB’s Balance Sheet and the Monetary Base The Money Supply Process</vt:lpstr>
      <vt:lpstr>The CB’s Balance Sheet and the Monetary Base The Monetary Base</vt:lpstr>
      <vt:lpstr>The CB’s Balance Sheet and the Monetary Base The Monetary Base</vt:lpstr>
      <vt:lpstr>The CB’s Balance Sheet and the Monetary Base How the CB Changes the Monetary Base</vt:lpstr>
      <vt:lpstr>The CB’s Balance Sheet and the Monetary Base How the CB Changes the Monetary Base</vt:lpstr>
      <vt:lpstr>The CB’s Balance Sheet and the Monetary Base How the CB Changes the Monetary Base</vt:lpstr>
      <vt:lpstr>The CB’s Balance Sheet and the Monetary Base How the CB Changes the Monetary Base</vt:lpstr>
      <vt:lpstr>The CB’s Balance Sheet and the Monetary Base Discount Loans</vt:lpstr>
      <vt:lpstr>The CB’s Balance Sheet and the Monetary Base Discount Loans</vt:lpstr>
      <vt:lpstr>The CB’s Balance Sheet and the Monetary Base Open Market Operations vs. Discount Loans</vt:lpstr>
      <vt:lpstr>The Fed’s Balance Sheet and the Monetary Base Explaining the Explosion in the Monetary Base</vt:lpstr>
      <vt:lpstr>The CB’s Balance Sheet and the Monetary Base The Simple Deposit Multiplier</vt:lpstr>
      <vt:lpstr>The CB’s Balance Sheet and the Monetary Base Multiple Deposit Expansion How a Single Bank Responds to an Increase in Reserves </vt:lpstr>
      <vt:lpstr>The CB’s Balance Sheet and the Monetary Base Multiple Deposit Expansion How the Banking System Responds to an Increase in Reserves</vt:lpstr>
      <vt:lpstr>The CB’s Balance Sheet and the Monetary Base Multiple Deposit Expansion How the Banking System Responds to an Increase in Reserves</vt:lpstr>
      <vt:lpstr>The CB’s Balance Sheet and the Monetary Base Calculating the Simple Deposit Multiplier</vt:lpstr>
      <vt:lpstr>The CB’s Balance Sheet and the Monetary Base Calculating the Simple Deposit Multiplier</vt:lpstr>
      <vt:lpstr>Banks, the Nonbank Public, and the Money Multiplier Increases in Currency Holdings and Increases in Excess Reserves</vt:lpstr>
      <vt:lpstr>Banks, the Nonbank Public, and the Money Multiplier Deriving a Realistic Money Multiplier</vt:lpstr>
      <vt:lpstr>Banks, the Nonbank Public, and the Money Multiplier Deriving a Realistic Money Multiplier</vt:lpstr>
      <vt:lpstr>Banks, the Nonbank Public, and the Money Multiplier Deriving a Realistic Money Multiplier</vt:lpstr>
      <vt:lpstr>Banks, the Nonbank Public, and the Money Multiplier Deriving a Realistic Money Multiplier</vt:lpstr>
      <vt:lpstr>Banks, the Nonbank Public, and the Money Multiplier Deriving a Realistic Money Multiplier: Example</vt:lpstr>
      <vt:lpstr>Banks, the Nonbank Public, and the Money Multiplier Deriving a Realistic Money Multiplier: Example</vt:lpstr>
      <vt:lpstr>Banks, the Nonbank Public, and the Money Multiplier Deriving a Realistic Money Multiplier</vt:lpstr>
      <vt:lpstr>Banks, the Nonbank Public, and the Money Multiplier M, m, and B During 2007-2009 Financial Crisis</vt:lpstr>
      <vt:lpstr>Banks, the Nonbank Public, and the Money Multiplier Why did B increased so much more than M1?</vt:lpstr>
      <vt:lpstr>The Money Supply Process for M2</vt:lpstr>
      <vt:lpstr>What is next?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Cagri Kumru</cp:lastModifiedBy>
  <cp:revision>75</cp:revision>
  <dcterms:created xsi:type="dcterms:W3CDTF">2010-10-19T05:25:31Z</dcterms:created>
  <dcterms:modified xsi:type="dcterms:W3CDTF">2024-08-20T01:09:49Z</dcterms:modified>
</cp:coreProperties>
</file>