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63" r:id="rId2"/>
    <p:sldId id="260" r:id="rId3"/>
    <p:sldId id="265" r:id="rId4"/>
    <p:sldId id="266" r:id="rId5"/>
    <p:sldId id="267" r:id="rId6"/>
    <p:sldId id="268" r:id="rId7"/>
    <p:sldId id="269" r:id="rId8"/>
    <p:sldId id="270" r:id="rId9"/>
    <p:sldId id="271" r:id="rId10"/>
    <p:sldId id="272" r:id="rId11"/>
    <p:sldId id="273" r:id="rId12"/>
    <p:sldId id="332" r:id="rId13"/>
    <p:sldId id="275" r:id="rId14"/>
    <p:sldId id="278" r:id="rId15"/>
    <p:sldId id="279" r:id="rId16"/>
    <p:sldId id="280" r:id="rId17"/>
    <p:sldId id="282" r:id="rId18"/>
    <p:sldId id="277" r:id="rId19"/>
    <p:sldId id="333" r:id="rId20"/>
    <p:sldId id="334" r:id="rId21"/>
    <p:sldId id="287" r:id="rId22"/>
    <p:sldId id="283" r:id="rId23"/>
    <p:sldId id="284" r:id="rId24"/>
    <p:sldId id="285" r:id="rId25"/>
    <p:sldId id="286" r:id="rId26"/>
    <p:sldId id="295" r:id="rId27"/>
    <p:sldId id="296" r:id="rId28"/>
    <p:sldId id="326" r:id="rId29"/>
    <p:sldId id="327" r:id="rId30"/>
    <p:sldId id="328" r:id="rId31"/>
    <p:sldId id="298" r:id="rId32"/>
    <p:sldId id="301" r:id="rId33"/>
    <p:sldId id="303" r:id="rId34"/>
    <p:sldId id="304" r:id="rId35"/>
    <p:sldId id="307" r:id="rId36"/>
    <p:sldId id="308" r:id="rId37"/>
    <p:sldId id="311" r:id="rId38"/>
    <p:sldId id="312" r:id="rId39"/>
    <p:sldId id="313" r:id="rId40"/>
    <p:sldId id="314" r:id="rId41"/>
    <p:sldId id="315" r:id="rId42"/>
    <p:sldId id="316" r:id="rId43"/>
    <p:sldId id="317" r:id="rId44"/>
    <p:sldId id="325" r:id="rId4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688"/>
    <a:srgbClr val="5E889D"/>
    <a:srgbClr val="94B0BE"/>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69" d="100"/>
          <a:sy n="69" d="100"/>
        </p:scale>
        <p:origin x="600"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832249-09AD-439B-BB83-D64CFA4C6F9D}" type="slidenum">
              <a:rPr lang="en-AU" altLang="en-US"/>
              <a:pPr/>
              <a:t>‹#›</a:t>
            </a:fld>
            <a:endParaRPr lang="en-AU" altLang="en-US"/>
          </a:p>
        </p:txBody>
      </p:sp>
    </p:spTree>
    <p:extLst>
      <p:ext uri="{BB962C8B-B14F-4D97-AF65-F5344CB8AC3E}">
        <p14:creationId xmlns:p14="http://schemas.microsoft.com/office/powerpoint/2010/main" val="10574817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2</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11</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13</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14</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15</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16</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17</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18</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21</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22</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23</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3</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24</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25</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4</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5</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6</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7</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8</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9</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39A7D-9268-40BA-AAEC-B01EC702CDA0}" type="slidenum">
              <a:rPr lang="en-AU" altLang="en-US"/>
              <a:pPr/>
              <a:t>10</a:t>
            </a:fld>
            <a:endParaRPr lang="en-AU" alt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4652963"/>
            <a:ext cx="9144000" cy="220503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pPr lvl="0"/>
            <a:r>
              <a:rPr lang="en-AU" altLang="en-US" noProof="0" smtClean="0"/>
              <a:t>Click to edit Master subtitle style</a:t>
            </a:r>
          </a:p>
        </p:txBody>
      </p:sp>
      <p:sp>
        <p:nvSpPr>
          <p:cNvPr id="8197" name="Rectangle 5"/>
          <p:cNvSpPr>
            <a:spLocks noGrp="1" noChangeArrowheads="1"/>
          </p:cNvSpPr>
          <p:nvPr>
            <p:ph type="dt" sz="half" idx="2"/>
          </p:nvPr>
        </p:nvSpPr>
        <p:spPr>
          <a:xfrm>
            <a:off x="457200" y="6245225"/>
            <a:ext cx="2133600" cy="476250"/>
          </a:xfrm>
        </p:spPr>
        <p:txBody>
          <a:bodyPr/>
          <a:lstStyle>
            <a:lvl1pPr algn="l">
              <a:defRPr/>
            </a:lvl1pPr>
          </a:lstStyle>
          <a:p>
            <a:endParaRPr lang="en-AU" altLang="en-US"/>
          </a:p>
        </p:txBody>
      </p:sp>
      <p:sp>
        <p:nvSpPr>
          <p:cNvPr id="8198" name="Rectangle 6"/>
          <p:cNvSpPr>
            <a:spLocks noGrp="1" noChangeArrowheads="1"/>
          </p:cNvSpPr>
          <p:nvPr>
            <p:ph type="ftr" sz="quarter" idx="3"/>
          </p:nvPr>
        </p:nvSpPr>
        <p:spPr>
          <a:xfrm>
            <a:off x="3124200" y="6245225"/>
            <a:ext cx="2895600" cy="476250"/>
          </a:xfrm>
        </p:spPr>
        <p:txBody>
          <a:bodyPr/>
          <a:lstStyle>
            <a:lvl1pPr algn="ctr">
              <a:defRPr/>
            </a:lvl1pPr>
          </a:lstStyle>
          <a:p>
            <a:r>
              <a:rPr lang="en-AU" altLang="en-US"/>
              <a:t>Footer text goes in here</a:t>
            </a:r>
          </a:p>
        </p:txBody>
      </p:sp>
      <p:sp>
        <p:nvSpPr>
          <p:cNvPr id="8199" name="Rectangle 7"/>
          <p:cNvSpPr>
            <a:spLocks noGrp="1" noChangeArrowheads="1"/>
          </p:cNvSpPr>
          <p:nvPr>
            <p:ph type="sldNum" sz="quarter" idx="4"/>
          </p:nvPr>
        </p:nvSpPr>
        <p:spPr>
          <a:xfrm>
            <a:off x="6553200" y="6245225"/>
            <a:ext cx="2133600" cy="476250"/>
          </a:xfrm>
        </p:spPr>
        <p:txBody>
          <a:bodyPr/>
          <a:lstStyle>
            <a:lvl1pPr>
              <a:defRPr/>
            </a:lvl1pPr>
          </a:lstStyle>
          <a:p>
            <a:fld id="{5DE03E9C-ACBA-4005-8F22-DAD3AFC1101A}" type="slidenum">
              <a:rPr lang="en-AU" altLang="en-US"/>
              <a:pPr/>
              <a:t>‹#›</a:t>
            </a:fld>
            <a:endParaRPr lang="en-AU" altLang="en-US"/>
          </a:p>
        </p:txBody>
      </p:sp>
      <p:sp>
        <p:nvSpPr>
          <p:cNvPr id="8200" name="Rectangle 8"/>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pic>
        <p:nvPicPr>
          <p:cNvPr id="8201" name="Picture 9" descr="ANU_LOGO_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extLst>
            <a:ext uri="{909E8E84-426E-40DD-AFC4-6F175D3DCCD1}">
              <a14:hiddenFill xmlns:a14="http://schemas.microsoft.com/office/drawing/2010/main">
                <a:solidFill>
                  <a:srgbClr val="FFFFFF"/>
                </a:solidFill>
              </a14:hiddenFill>
            </a:ext>
          </a:extLst>
        </p:spPr>
      </p:pic>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pPr lvl="0"/>
            <a:r>
              <a:rPr lang="en-AU"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Footer text goes in here</a:t>
            </a:r>
          </a:p>
        </p:txBody>
      </p:sp>
      <p:sp>
        <p:nvSpPr>
          <p:cNvPr id="6" name="Slide Number Placeholder 5"/>
          <p:cNvSpPr>
            <a:spLocks noGrp="1"/>
          </p:cNvSpPr>
          <p:nvPr>
            <p:ph type="sldNum" sz="quarter" idx="12"/>
          </p:nvPr>
        </p:nvSpPr>
        <p:spPr/>
        <p:txBody>
          <a:bodyPr/>
          <a:lstStyle>
            <a:lvl1pPr>
              <a:defRPr/>
            </a:lvl1pPr>
          </a:lstStyle>
          <a:p>
            <a:fld id="{5818785E-A3E5-4AE8-85D7-4CCF0B1730A4}" type="slidenum">
              <a:rPr lang="en-AU" altLang="en-US"/>
              <a:pPr/>
              <a:t>‹#›</a:t>
            </a:fld>
            <a:endParaRPr lang="en-AU" altLang="en-US"/>
          </a:p>
        </p:txBody>
      </p:sp>
    </p:spTree>
    <p:extLst>
      <p:ext uri="{BB962C8B-B14F-4D97-AF65-F5344CB8AC3E}">
        <p14:creationId xmlns:p14="http://schemas.microsoft.com/office/powerpoint/2010/main" val="156612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Footer text goes in here</a:t>
            </a:r>
          </a:p>
        </p:txBody>
      </p:sp>
      <p:sp>
        <p:nvSpPr>
          <p:cNvPr id="6" name="Slide Number Placeholder 5"/>
          <p:cNvSpPr>
            <a:spLocks noGrp="1"/>
          </p:cNvSpPr>
          <p:nvPr>
            <p:ph type="sldNum" sz="quarter" idx="12"/>
          </p:nvPr>
        </p:nvSpPr>
        <p:spPr/>
        <p:txBody>
          <a:bodyPr/>
          <a:lstStyle>
            <a:lvl1pPr>
              <a:defRPr/>
            </a:lvl1pPr>
          </a:lstStyle>
          <a:p>
            <a:fld id="{E2F9EC9B-C0A0-443B-83F8-8BFB73379803}" type="slidenum">
              <a:rPr lang="en-AU" altLang="en-US"/>
              <a:pPr/>
              <a:t>‹#›</a:t>
            </a:fld>
            <a:endParaRPr lang="en-AU" altLang="en-US"/>
          </a:p>
        </p:txBody>
      </p:sp>
    </p:spTree>
    <p:extLst>
      <p:ext uri="{BB962C8B-B14F-4D97-AF65-F5344CB8AC3E}">
        <p14:creationId xmlns:p14="http://schemas.microsoft.com/office/powerpoint/2010/main" val="13704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Footer text goes in here</a:t>
            </a:r>
          </a:p>
        </p:txBody>
      </p:sp>
      <p:sp>
        <p:nvSpPr>
          <p:cNvPr id="6" name="Slide Number Placeholder 5"/>
          <p:cNvSpPr>
            <a:spLocks noGrp="1"/>
          </p:cNvSpPr>
          <p:nvPr>
            <p:ph type="sldNum" sz="quarter" idx="12"/>
          </p:nvPr>
        </p:nvSpPr>
        <p:spPr/>
        <p:txBody>
          <a:bodyPr/>
          <a:lstStyle>
            <a:lvl1pPr>
              <a:defRPr/>
            </a:lvl1pPr>
          </a:lstStyle>
          <a:p>
            <a:fld id="{F804999D-DFDE-4752-9E75-3A9C448E649C}" type="slidenum">
              <a:rPr lang="en-AU" altLang="en-US"/>
              <a:pPr/>
              <a:t>‹#›</a:t>
            </a:fld>
            <a:endParaRPr lang="en-AU" altLang="en-US"/>
          </a:p>
        </p:txBody>
      </p:sp>
    </p:spTree>
    <p:extLst>
      <p:ext uri="{BB962C8B-B14F-4D97-AF65-F5344CB8AC3E}">
        <p14:creationId xmlns:p14="http://schemas.microsoft.com/office/powerpoint/2010/main" val="339313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r>
              <a:rPr lang="en-AU" altLang="en-US"/>
              <a:t>Footer text goes in here</a:t>
            </a:r>
          </a:p>
        </p:txBody>
      </p:sp>
      <p:sp>
        <p:nvSpPr>
          <p:cNvPr id="6" name="Slide Number Placeholder 5"/>
          <p:cNvSpPr>
            <a:spLocks noGrp="1"/>
          </p:cNvSpPr>
          <p:nvPr>
            <p:ph type="sldNum" sz="quarter" idx="12"/>
          </p:nvPr>
        </p:nvSpPr>
        <p:spPr/>
        <p:txBody>
          <a:bodyPr/>
          <a:lstStyle>
            <a:lvl1pPr>
              <a:defRPr/>
            </a:lvl1pPr>
          </a:lstStyle>
          <a:p>
            <a:fld id="{A637F444-5752-4F64-946C-0E2D4B178988}" type="slidenum">
              <a:rPr lang="en-AU" altLang="en-US"/>
              <a:pPr/>
              <a:t>‹#›</a:t>
            </a:fld>
            <a:endParaRPr lang="en-AU" altLang="en-US"/>
          </a:p>
        </p:txBody>
      </p:sp>
    </p:spTree>
    <p:extLst>
      <p:ext uri="{BB962C8B-B14F-4D97-AF65-F5344CB8AC3E}">
        <p14:creationId xmlns:p14="http://schemas.microsoft.com/office/powerpoint/2010/main" val="372134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Footer text goes in here</a:t>
            </a:r>
          </a:p>
        </p:txBody>
      </p:sp>
      <p:sp>
        <p:nvSpPr>
          <p:cNvPr id="7" name="Slide Number Placeholder 6"/>
          <p:cNvSpPr>
            <a:spLocks noGrp="1"/>
          </p:cNvSpPr>
          <p:nvPr>
            <p:ph type="sldNum" sz="quarter" idx="12"/>
          </p:nvPr>
        </p:nvSpPr>
        <p:spPr/>
        <p:txBody>
          <a:bodyPr/>
          <a:lstStyle>
            <a:lvl1pPr>
              <a:defRPr/>
            </a:lvl1pPr>
          </a:lstStyle>
          <a:p>
            <a:fld id="{CB18E4B1-E455-4E71-B5D8-C06712F17098}" type="slidenum">
              <a:rPr lang="en-AU" altLang="en-US"/>
              <a:pPr/>
              <a:t>‹#›</a:t>
            </a:fld>
            <a:endParaRPr lang="en-AU" altLang="en-US"/>
          </a:p>
        </p:txBody>
      </p:sp>
    </p:spTree>
    <p:extLst>
      <p:ext uri="{BB962C8B-B14F-4D97-AF65-F5344CB8AC3E}">
        <p14:creationId xmlns:p14="http://schemas.microsoft.com/office/powerpoint/2010/main" val="232273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r>
              <a:rPr lang="en-AU" altLang="en-US"/>
              <a:t>Footer text goes in here</a:t>
            </a:r>
          </a:p>
        </p:txBody>
      </p:sp>
      <p:sp>
        <p:nvSpPr>
          <p:cNvPr id="9" name="Slide Number Placeholder 8"/>
          <p:cNvSpPr>
            <a:spLocks noGrp="1"/>
          </p:cNvSpPr>
          <p:nvPr>
            <p:ph type="sldNum" sz="quarter" idx="12"/>
          </p:nvPr>
        </p:nvSpPr>
        <p:spPr/>
        <p:txBody>
          <a:bodyPr/>
          <a:lstStyle>
            <a:lvl1pPr>
              <a:defRPr/>
            </a:lvl1pPr>
          </a:lstStyle>
          <a:p>
            <a:fld id="{36F3D19A-1678-41AF-AB02-6B9C01237C4E}" type="slidenum">
              <a:rPr lang="en-AU" altLang="en-US"/>
              <a:pPr/>
              <a:t>‹#›</a:t>
            </a:fld>
            <a:endParaRPr lang="en-AU" altLang="en-US"/>
          </a:p>
        </p:txBody>
      </p:sp>
    </p:spTree>
    <p:extLst>
      <p:ext uri="{BB962C8B-B14F-4D97-AF65-F5344CB8AC3E}">
        <p14:creationId xmlns:p14="http://schemas.microsoft.com/office/powerpoint/2010/main" val="38880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r>
              <a:rPr lang="en-AU" altLang="en-US"/>
              <a:t>Footer text goes in here</a:t>
            </a:r>
          </a:p>
        </p:txBody>
      </p:sp>
      <p:sp>
        <p:nvSpPr>
          <p:cNvPr id="5" name="Slide Number Placeholder 4"/>
          <p:cNvSpPr>
            <a:spLocks noGrp="1"/>
          </p:cNvSpPr>
          <p:nvPr>
            <p:ph type="sldNum" sz="quarter" idx="12"/>
          </p:nvPr>
        </p:nvSpPr>
        <p:spPr/>
        <p:txBody>
          <a:bodyPr/>
          <a:lstStyle>
            <a:lvl1pPr>
              <a:defRPr/>
            </a:lvl1pPr>
          </a:lstStyle>
          <a:p>
            <a:fld id="{5199F123-9BA4-4CE4-AB4B-1DADE3320F12}" type="slidenum">
              <a:rPr lang="en-AU" altLang="en-US"/>
              <a:pPr/>
              <a:t>‹#›</a:t>
            </a:fld>
            <a:endParaRPr lang="en-AU" altLang="en-US"/>
          </a:p>
        </p:txBody>
      </p:sp>
    </p:spTree>
    <p:extLst>
      <p:ext uri="{BB962C8B-B14F-4D97-AF65-F5344CB8AC3E}">
        <p14:creationId xmlns:p14="http://schemas.microsoft.com/office/powerpoint/2010/main" val="207775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r>
              <a:rPr lang="en-AU" altLang="en-US"/>
              <a:t>Footer text goes in here</a:t>
            </a:r>
          </a:p>
        </p:txBody>
      </p:sp>
      <p:sp>
        <p:nvSpPr>
          <p:cNvPr id="4" name="Slide Number Placeholder 3"/>
          <p:cNvSpPr>
            <a:spLocks noGrp="1"/>
          </p:cNvSpPr>
          <p:nvPr>
            <p:ph type="sldNum" sz="quarter" idx="12"/>
          </p:nvPr>
        </p:nvSpPr>
        <p:spPr/>
        <p:txBody>
          <a:bodyPr/>
          <a:lstStyle>
            <a:lvl1pPr>
              <a:defRPr/>
            </a:lvl1pPr>
          </a:lstStyle>
          <a:p>
            <a:fld id="{B625E959-B417-4C75-B59C-549A3EF1A959}" type="slidenum">
              <a:rPr lang="en-AU" altLang="en-US"/>
              <a:pPr/>
              <a:t>‹#›</a:t>
            </a:fld>
            <a:endParaRPr lang="en-AU" altLang="en-US"/>
          </a:p>
        </p:txBody>
      </p:sp>
    </p:spTree>
    <p:extLst>
      <p:ext uri="{BB962C8B-B14F-4D97-AF65-F5344CB8AC3E}">
        <p14:creationId xmlns:p14="http://schemas.microsoft.com/office/powerpoint/2010/main" val="389861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Footer text goes in here</a:t>
            </a:r>
          </a:p>
        </p:txBody>
      </p:sp>
      <p:sp>
        <p:nvSpPr>
          <p:cNvPr id="7" name="Slide Number Placeholder 6"/>
          <p:cNvSpPr>
            <a:spLocks noGrp="1"/>
          </p:cNvSpPr>
          <p:nvPr>
            <p:ph type="sldNum" sz="quarter" idx="12"/>
          </p:nvPr>
        </p:nvSpPr>
        <p:spPr/>
        <p:txBody>
          <a:bodyPr/>
          <a:lstStyle>
            <a:lvl1pPr>
              <a:defRPr/>
            </a:lvl1pPr>
          </a:lstStyle>
          <a:p>
            <a:fld id="{856BC7AB-7DF4-4CA4-9AE5-3D97F932C6EA}" type="slidenum">
              <a:rPr lang="en-AU" altLang="en-US"/>
              <a:pPr/>
              <a:t>‹#›</a:t>
            </a:fld>
            <a:endParaRPr lang="en-AU" altLang="en-US"/>
          </a:p>
        </p:txBody>
      </p:sp>
    </p:spTree>
    <p:extLst>
      <p:ext uri="{BB962C8B-B14F-4D97-AF65-F5344CB8AC3E}">
        <p14:creationId xmlns:p14="http://schemas.microsoft.com/office/powerpoint/2010/main" val="409711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r>
              <a:rPr lang="en-AU" altLang="en-US"/>
              <a:t>Footer text goes in here</a:t>
            </a:r>
          </a:p>
        </p:txBody>
      </p:sp>
      <p:sp>
        <p:nvSpPr>
          <p:cNvPr id="7" name="Slide Number Placeholder 6"/>
          <p:cNvSpPr>
            <a:spLocks noGrp="1"/>
          </p:cNvSpPr>
          <p:nvPr>
            <p:ph type="sldNum" sz="quarter" idx="12"/>
          </p:nvPr>
        </p:nvSpPr>
        <p:spPr/>
        <p:txBody>
          <a:bodyPr/>
          <a:lstStyle>
            <a:lvl1pPr>
              <a:defRPr/>
            </a:lvl1pPr>
          </a:lstStyle>
          <a:p>
            <a:fld id="{CF26E183-1945-4EEE-9463-32109AA60824}" type="slidenum">
              <a:rPr lang="en-AU" altLang="en-US"/>
              <a:pPr/>
              <a:t>‹#›</a:t>
            </a:fld>
            <a:endParaRPr lang="en-AU" altLang="en-US"/>
          </a:p>
        </p:txBody>
      </p:sp>
    </p:spTree>
    <p:extLst>
      <p:ext uri="{BB962C8B-B14F-4D97-AF65-F5344CB8AC3E}">
        <p14:creationId xmlns:p14="http://schemas.microsoft.com/office/powerpoint/2010/main" val="118938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026" name="Rectangle 2"/>
          <p:cNvSpPr>
            <a:spLocks noGrp="1" noChangeArrowheads="1"/>
          </p:cNvSpPr>
          <p:nvPr>
            <p:ph type="title"/>
          </p:nvPr>
        </p:nvSpPr>
        <p:spPr bwMode="auto">
          <a:xfrm>
            <a:off x="468313" y="7651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3"/>
          <p:cNvSpPr>
            <a:spLocks noGrp="1" noChangeArrowheads="1"/>
          </p:cNvSpPr>
          <p:nvPr>
            <p:ph type="body" idx="1"/>
          </p:nvPr>
        </p:nvSpPr>
        <p:spPr bwMode="auto">
          <a:xfrm>
            <a:off x="457200" y="1916113"/>
            <a:ext cx="82296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Rectangle 4"/>
          <p:cNvSpPr>
            <a:spLocks noGrp="1" noChangeArrowheads="1"/>
          </p:cNvSpPr>
          <p:nvPr>
            <p:ph type="dt" sz="half" idx="2"/>
          </p:nvPr>
        </p:nvSpPr>
        <p:spPr bwMode="auto">
          <a:xfrm>
            <a:off x="5724525" y="6597650"/>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AU" altLang="en-US"/>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AU" altLang="en-US"/>
              <a:t>Footer text goes in here</a:t>
            </a:r>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65DD829-570D-42E8-BD77-4749F6B61096}" type="slidenum">
              <a:rPr lang="en-AU" altLang="en-US"/>
              <a:pPr/>
              <a:t>‹#›</a:t>
            </a:fld>
            <a:endParaRPr lang="en-AU" altLang="en-US"/>
          </a:p>
        </p:txBody>
      </p:sp>
      <p:sp>
        <p:nvSpPr>
          <p:cNvPr id="1031" name="Rectangle 7"/>
          <p:cNvSpPr>
            <a:spLocks noChangeArrowheads="1"/>
          </p:cNvSpPr>
          <p:nvPr/>
        </p:nvSpPr>
        <p:spPr bwMode="auto">
          <a:xfrm>
            <a:off x="0" y="0"/>
            <a:ext cx="9144000" cy="7651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pic>
        <p:nvPicPr>
          <p:cNvPr id="1033" name="Picture 9" descr="ANU_LOGO_WH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a:solidFill>
            <a:srgbClr val="527688"/>
          </a:solidFill>
          <a:latin typeface="+mj-lt"/>
          <a:ea typeface="+mj-ea"/>
          <a:cs typeface="+mj-cs"/>
        </a:defRPr>
      </a:lvl1pPr>
      <a:lvl2pPr algn="l" rtl="0" fontAlgn="base">
        <a:spcBef>
          <a:spcPct val="0"/>
        </a:spcBef>
        <a:spcAft>
          <a:spcPct val="0"/>
        </a:spcAft>
        <a:defRPr sz="3600">
          <a:solidFill>
            <a:srgbClr val="527688"/>
          </a:solidFill>
          <a:latin typeface="Arial" charset="0"/>
          <a:cs typeface="Arial" charset="0"/>
        </a:defRPr>
      </a:lvl2pPr>
      <a:lvl3pPr algn="l" rtl="0" fontAlgn="base">
        <a:spcBef>
          <a:spcPct val="0"/>
        </a:spcBef>
        <a:spcAft>
          <a:spcPct val="0"/>
        </a:spcAft>
        <a:defRPr sz="3600">
          <a:solidFill>
            <a:srgbClr val="527688"/>
          </a:solidFill>
          <a:latin typeface="Arial" charset="0"/>
          <a:cs typeface="Arial" charset="0"/>
        </a:defRPr>
      </a:lvl3pPr>
      <a:lvl4pPr algn="l" rtl="0" fontAlgn="base">
        <a:spcBef>
          <a:spcPct val="0"/>
        </a:spcBef>
        <a:spcAft>
          <a:spcPct val="0"/>
        </a:spcAft>
        <a:defRPr sz="3600">
          <a:solidFill>
            <a:srgbClr val="527688"/>
          </a:solidFill>
          <a:latin typeface="Arial" charset="0"/>
          <a:cs typeface="Arial" charset="0"/>
        </a:defRPr>
      </a:lvl4pPr>
      <a:lvl5pPr algn="l" rtl="0" fontAlgn="base">
        <a:spcBef>
          <a:spcPct val="0"/>
        </a:spcBef>
        <a:spcAft>
          <a:spcPct val="0"/>
        </a:spcAft>
        <a:defRPr sz="3600">
          <a:solidFill>
            <a:srgbClr val="527688"/>
          </a:solidFill>
          <a:latin typeface="Arial" charset="0"/>
          <a:cs typeface="Arial" charset="0"/>
        </a:defRPr>
      </a:lvl5pPr>
      <a:lvl6pPr marL="457200" algn="l" rtl="0" fontAlgn="base">
        <a:spcBef>
          <a:spcPct val="0"/>
        </a:spcBef>
        <a:spcAft>
          <a:spcPct val="0"/>
        </a:spcAft>
        <a:defRPr sz="3600">
          <a:solidFill>
            <a:srgbClr val="527688"/>
          </a:solidFill>
          <a:latin typeface="Arial" charset="0"/>
          <a:cs typeface="Arial" charset="0"/>
        </a:defRPr>
      </a:lvl6pPr>
      <a:lvl7pPr marL="914400" algn="l" rtl="0" fontAlgn="base">
        <a:spcBef>
          <a:spcPct val="0"/>
        </a:spcBef>
        <a:spcAft>
          <a:spcPct val="0"/>
        </a:spcAft>
        <a:defRPr sz="3600">
          <a:solidFill>
            <a:srgbClr val="527688"/>
          </a:solidFill>
          <a:latin typeface="Arial" charset="0"/>
          <a:cs typeface="Arial" charset="0"/>
        </a:defRPr>
      </a:lvl7pPr>
      <a:lvl8pPr marL="1371600" algn="l" rtl="0" fontAlgn="base">
        <a:spcBef>
          <a:spcPct val="0"/>
        </a:spcBef>
        <a:spcAft>
          <a:spcPct val="0"/>
        </a:spcAft>
        <a:defRPr sz="3600">
          <a:solidFill>
            <a:srgbClr val="527688"/>
          </a:solidFill>
          <a:latin typeface="Arial" charset="0"/>
          <a:cs typeface="Arial" charset="0"/>
        </a:defRPr>
      </a:lvl8pPr>
      <a:lvl9pPr marL="1828800" algn="l" rtl="0" fontAlgn="base">
        <a:spcBef>
          <a:spcPct val="0"/>
        </a:spcBef>
        <a:spcAft>
          <a:spcPct val="0"/>
        </a:spcAft>
        <a:defRPr sz="3600">
          <a:solidFill>
            <a:srgbClr val="527688"/>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afr.com/policy/economy/lowe-admits-embarrassing-error-on-2024-rate-rise-20220503-p5ai9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federalreserve.gov/monetarypolicy/bst_recenttrends.htm"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atlantafed.org/cqer/research/taylor-rule?panel=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fredblog.stlouisfed.org/2014/04/the-taylor-rule/"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hyperlink" Target="https://www.bls.gov/opub/ted/2023/consumer-price-index-up-0-4-percent-over-the-month-6-0-percent-over-the-year-in-february-2023.htm"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hyperlink" Target="https://www.frbsf.org/education/publications/doctor-econ/2007/march/inflation-targeting-monetary-policy-costs-benefits/" TargetMode="Externa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468313" y="1639799"/>
            <a:ext cx="8207375" cy="1200329"/>
          </a:xfrm>
        </p:spPr>
        <p:txBody>
          <a:bodyPr/>
          <a:lstStyle/>
          <a:p>
            <a:r>
              <a:rPr lang="en-US" altLang="en-US" dirty="0" smtClean="0"/>
              <a:t>ECON2026 </a:t>
            </a:r>
            <a:br>
              <a:rPr lang="en-US" altLang="en-US" dirty="0" smtClean="0"/>
            </a:br>
            <a:r>
              <a:rPr lang="en-US" altLang="en-US" dirty="0" smtClean="0"/>
              <a:t>Money and Banking</a:t>
            </a:r>
            <a:endParaRPr lang="en-US" altLang="en-US" dirty="0"/>
          </a:p>
        </p:txBody>
      </p:sp>
      <p:sp>
        <p:nvSpPr>
          <p:cNvPr id="20485" name="Rectangle 5"/>
          <p:cNvSpPr>
            <a:spLocks noGrp="1" noChangeArrowheads="1"/>
          </p:cNvSpPr>
          <p:nvPr>
            <p:ph type="subTitle" idx="1"/>
          </p:nvPr>
        </p:nvSpPr>
        <p:spPr>
          <a:xfrm>
            <a:off x="468313" y="4652963"/>
            <a:ext cx="8280400" cy="1040285"/>
          </a:xfrm>
        </p:spPr>
        <p:txBody>
          <a:bodyPr/>
          <a:lstStyle/>
          <a:p>
            <a:r>
              <a:rPr lang="en-US" altLang="en-US" dirty="0" smtClean="0"/>
              <a:t>Lecture Notes 6</a:t>
            </a:r>
          </a:p>
          <a:p>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10</a:t>
            </a:fld>
            <a:endParaRPr lang="en-AU" altLang="en-US"/>
          </a:p>
        </p:txBody>
      </p:sp>
      <p:sp>
        <p:nvSpPr>
          <p:cNvPr id="14338" name="Rectangle 2"/>
          <p:cNvSpPr>
            <a:spLocks noGrp="1" noChangeArrowheads="1"/>
          </p:cNvSpPr>
          <p:nvPr>
            <p:ph type="title"/>
          </p:nvPr>
        </p:nvSpPr>
        <p:spPr/>
        <p:txBody>
          <a:bodyPr/>
          <a:lstStyle/>
          <a:p>
            <a:r>
              <a:rPr lang="en-US" altLang="en-US" sz="2800" dirty="0" smtClean="0"/>
              <a:t>The Goals of Monetary Policy</a:t>
            </a:r>
            <a:br>
              <a:rPr lang="en-US" altLang="en-US" sz="2800" dirty="0" smtClean="0"/>
            </a:br>
            <a:r>
              <a:rPr lang="en-US" altLang="en-US" sz="2400" dirty="0" smtClean="0"/>
              <a:t>The Fed’s Dual Mandate</a:t>
            </a:r>
            <a:endParaRPr lang="en-US" altLang="en-US" sz="2400" dirty="0"/>
          </a:p>
        </p:txBody>
      </p:sp>
      <p:sp>
        <p:nvSpPr>
          <p:cNvPr id="14339" name="Rectangle 3"/>
          <p:cNvSpPr>
            <a:spLocks noGrp="1" noChangeArrowheads="1"/>
          </p:cNvSpPr>
          <p:nvPr>
            <p:ph type="body" idx="1"/>
          </p:nvPr>
        </p:nvSpPr>
        <p:spPr/>
        <p:txBody>
          <a:bodyPr/>
          <a:lstStyle/>
          <a:p>
            <a:pPr>
              <a:lnSpc>
                <a:spcPts val="2400"/>
              </a:lnSpc>
              <a:spcBef>
                <a:spcPct val="0"/>
              </a:spcBef>
            </a:pPr>
            <a:r>
              <a:rPr lang="en-US" altLang="en-US" sz="1600" kern="1200" dirty="0" smtClean="0">
                <a:solidFill>
                  <a:srgbClr val="000000"/>
                </a:solidFill>
                <a:latin typeface="Arial" charset="0"/>
                <a:ea typeface="MS PGothic" pitchFamily="34" charset="-128"/>
              </a:rPr>
              <a:t>In </a:t>
            </a:r>
            <a:r>
              <a:rPr lang="en-US" altLang="en-US" sz="1600" kern="1200" dirty="0">
                <a:solidFill>
                  <a:srgbClr val="000000"/>
                </a:solidFill>
                <a:latin typeface="Arial" charset="0"/>
                <a:ea typeface="MS PGothic" pitchFamily="34" charset="-128"/>
              </a:rPr>
              <a:t>fact, all these policy goals are related to two broad goals: price stability and maximum employment</a:t>
            </a:r>
            <a:r>
              <a:rPr lang="en-US" altLang="en-US" sz="1600" kern="1200" dirty="0" smtClean="0">
                <a:solidFill>
                  <a:srgbClr val="000000"/>
                </a:solidFill>
                <a:latin typeface="Arial" charset="0"/>
                <a:ea typeface="MS PGothic" pitchFamily="34" charset="-128"/>
              </a:rPr>
              <a:t>. </a:t>
            </a:r>
          </a:p>
          <a:p>
            <a:pPr>
              <a:lnSpc>
                <a:spcPts val="2400"/>
              </a:lnSpc>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r>
              <a:rPr lang="en-US" altLang="en-US" sz="1600" kern="1200" dirty="0" smtClean="0">
                <a:solidFill>
                  <a:srgbClr val="000000"/>
                </a:solidFill>
                <a:latin typeface="Arial" charset="0"/>
                <a:ea typeface="MS PGothic" pitchFamily="34" charset="-128"/>
              </a:rPr>
              <a:t>Many CBs focus primarily on price stability believing attaining that goal will make possible to attain other goals as well. </a:t>
            </a:r>
          </a:p>
          <a:p>
            <a:pPr>
              <a:lnSpc>
                <a:spcPts val="2400"/>
              </a:lnSpc>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r>
              <a:rPr lang="en-US" altLang="en-US" sz="1600" kern="1200" dirty="0" smtClean="0">
                <a:solidFill>
                  <a:srgbClr val="000000"/>
                </a:solidFill>
                <a:latin typeface="Arial" charset="0"/>
                <a:ea typeface="MS PGothic" pitchFamily="34" charset="-128"/>
              </a:rPr>
              <a:t>The Fed focuses on both price stability and maximum employment. This is called as DUAL MANDATE.</a:t>
            </a:r>
            <a:endParaRPr lang="en-US" altLang="en-US" sz="1600" kern="1200" dirty="0">
              <a:solidFill>
                <a:srgbClr val="000000"/>
              </a:solidFill>
              <a:latin typeface="Arial" charset="0"/>
              <a:ea typeface="MS PGothic" pitchFamily="34" charset="-128"/>
            </a:endParaRPr>
          </a:p>
          <a:p>
            <a:pPr>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r>
              <a:rPr lang="en-US" altLang="en-US" sz="1600" kern="1200" dirty="0">
                <a:solidFill>
                  <a:srgbClr val="000000"/>
                </a:solidFill>
                <a:latin typeface="Arial" charset="0"/>
                <a:ea typeface="MS PGothic" pitchFamily="34" charset="-128"/>
              </a:rPr>
              <a:t>If the Fed can attain these two goals, it will typically attain its other goals as well. </a:t>
            </a:r>
          </a:p>
          <a:p>
            <a:pPr>
              <a:spcBef>
                <a:spcPct val="0"/>
              </a:spcBef>
            </a:pPr>
            <a:endParaRPr lang="en-US" altLang="en-US" sz="1600" kern="1200" dirty="0">
              <a:solidFill>
                <a:srgbClr val="000000"/>
              </a:solidFill>
              <a:latin typeface="Arial" charset="0"/>
              <a:ea typeface="MS PGothic" pitchFamily="34" charset="-128"/>
            </a:endParaRPr>
          </a:p>
          <a:p>
            <a:pPr marL="0" lvl="0" indent="0">
              <a:lnSpc>
                <a:spcPts val="2400"/>
              </a:lnSpc>
              <a:spcBef>
                <a:spcPct val="0"/>
              </a:spcBef>
              <a:buNone/>
            </a:pPr>
            <a:endParaRPr lang="en-US" altLang="en-US" sz="1800" kern="1200" dirty="0" smtClean="0">
              <a:solidFill>
                <a:srgbClr val="000000"/>
              </a:solidFill>
              <a:latin typeface="Arial" charset="0"/>
              <a:ea typeface="MS PGothic" pitchFamily="34" charset="-128"/>
            </a:endParaRPr>
          </a:p>
        </p:txBody>
      </p:sp>
    </p:spTree>
    <p:extLst>
      <p:ext uri="{BB962C8B-B14F-4D97-AF65-F5344CB8AC3E}">
        <p14:creationId xmlns:p14="http://schemas.microsoft.com/office/powerpoint/2010/main" val="2235531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11</a:t>
            </a:fld>
            <a:endParaRPr lang="en-AU" altLang="en-US"/>
          </a:p>
        </p:txBody>
      </p:sp>
      <p:sp>
        <p:nvSpPr>
          <p:cNvPr id="14338" name="Rectangle 2"/>
          <p:cNvSpPr>
            <a:spLocks noGrp="1" noChangeArrowheads="1"/>
          </p:cNvSpPr>
          <p:nvPr>
            <p:ph type="title"/>
          </p:nvPr>
        </p:nvSpPr>
        <p:spPr>
          <a:xfrm>
            <a:off x="468313" y="765175"/>
            <a:ext cx="8229600" cy="863625"/>
          </a:xfrm>
        </p:spPr>
        <p:txBody>
          <a:bodyPr/>
          <a:lstStyle/>
          <a:p>
            <a:r>
              <a:rPr lang="en-US" altLang="en-US" sz="2800" dirty="0" smtClean="0"/>
              <a:t>Monetary Policy Tools</a:t>
            </a:r>
            <a:endParaRPr lang="en-US" altLang="en-US" sz="2400" dirty="0"/>
          </a:p>
        </p:txBody>
      </p:sp>
      <p:sp>
        <p:nvSpPr>
          <p:cNvPr id="14339" name="Rectangle 3"/>
          <p:cNvSpPr>
            <a:spLocks noGrp="1" noChangeArrowheads="1"/>
          </p:cNvSpPr>
          <p:nvPr>
            <p:ph type="body" idx="1"/>
          </p:nvPr>
        </p:nvSpPr>
        <p:spPr>
          <a:xfrm>
            <a:off x="457200" y="1772816"/>
            <a:ext cx="8229600" cy="4353347"/>
          </a:xfrm>
        </p:spPr>
        <p:txBody>
          <a:bodyPr/>
          <a:lstStyle/>
          <a:p>
            <a:pPr>
              <a:spcBef>
                <a:spcPct val="0"/>
              </a:spcBef>
              <a:buFont typeface="Arial" panose="020B0604020202020204" pitchFamily="34" charset="0"/>
              <a:buChar char="•"/>
            </a:pPr>
            <a:r>
              <a:rPr lang="en-US" altLang="en-US" sz="1800" kern="1200" dirty="0" smtClean="0">
                <a:latin typeface="Arial" charset="0"/>
                <a:ea typeface="MS PGothic" pitchFamily="34" charset="-128"/>
              </a:rPr>
              <a:t>A Central Bank’s </a:t>
            </a:r>
            <a:r>
              <a:rPr lang="en-US" altLang="en-US" sz="1800" kern="1200" dirty="0">
                <a:latin typeface="Arial" charset="0"/>
                <a:ea typeface="MS PGothic" pitchFamily="34" charset="-128"/>
              </a:rPr>
              <a:t>three traditional policy tools are</a:t>
            </a:r>
            <a:r>
              <a:rPr lang="en-US" altLang="en-US" sz="1800" kern="1200" dirty="0" smtClean="0">
                <a:latin typeface="Arial" charset="0"/>
                <a:ea typeface="MS PGothic" pitchFamily="34" charset="-128"/>
              </a:rPr>
              <a:t>:</a:t>
            </a:r>
            <a:endParaRPr lang="en-US" altLang="en-US" sz="1800" kern="1200" dirty="0">
              <a:latin typeface="Arial" charset="0"/>
              <a:ea typeface="MS PGothic" pitchFamily="34" charset="-128"/>
            </a:endParaRPr>
          </a:p>
          <a:p>
            <a:pPr lvl="1">
              <a:spcBef>
                <a:spcPct val="0"/>
              </a:spcBef>
              <a:buFont typeface="Arial" panose="020B0604020202020204" pitchFamily="34" charset="0"/>
              <a:buChar char="•"/>
            </a:pPr>
            <a:r>
              <a:rPr lang="en-US" altLang="en-US" sz="1800" kern="1200" dirty="0" smtClean="0">
                <a:solidFill>
                  <a:srgbClr val="FF0000"/>
                </a:solidFill>
                <a:latin typeface="Arial" charset="0"/>
                <a:ea typeface="MS PGothic" pitchFamily="34" charset="-128"/>
              </a:rPr>
              <a:t>Open </a:t>
            </a:r>
            <a:r>
              <a:rPr lang="en-US" altLang="en-US" sz="1800" kern="1200" dirty="0">
                <a:solidFill>
                  <a:srgbClr val="FF0000"/>
                </a:solidFill>
                <a:latin typeface="Arial" charset="0"/>
                <a:ea typeface="MS PGothic" pitchFamily="34" charset="-128"/>
              </a:rPr>
              <a:t>market </a:t>
            </a:r>
            <a:r>
              <a:rPr lang="en-US" altLang="en-US" sz="1800" kern="1200" dirty="0" smtClean="0">
                <a:solidFill>
                  <a:srgbClr val="FF0000"/>
                </a:solidFill>
                <a:latin typeface="Arial" charset="0"/>
                <a:ea typeface="MS PGothic" pitchFamily="34" charset="-128"/>
              </a:rPr>
              <a:t>operations</a:t>
            </a:r>
          </a:p>
          <a:p>
            <a:pPr lvl="2">
              <a:spcBef>
                <a:spcPct val="0"/>
              </a:spcBef>
              <a:buFont typeface="Arial" panose="020B0604020202020204" pitchFamily="34" charset="0"/>
              <a:buChar char="•"/>
            </a:pPr>
            <a:r>
              <a:rPr lang="en-US" altLang="en-US" sz="1800" kern="1200" dirty="0" smtClean="0">
                <a:latin typeface="Arial" charset="0"/>
                <a:ea typeface="MS PGothic" pitchFamily="34" charset="-128"/>
              </a:rPr>
              <a:t>Open </a:t>
            </a:r>
            <a:r>
              <a:rPr lang="en-US" altLang="en-US" sz="1800" kern="1200" dirty="0">
                <a:latin typeface="Arial" charset="0"/>
                <a:ea typeface="MS PGothic" pitchFamily="34" charset="-128"/>
              </a:rPr>
              <a:t>market operations are the </a:t>
            </a:r>
            <a:r>
              <a:rPr lang="en-US" altLang="en-US" sz="1800" kern="1200" dirty="0" smtClean="0">
                <a:latin typeface="Arial" charset="0"/>
                <a:ea typeface="MS PGothic" pitchFamily="34" charset="-128"/>
              </a:rPr>
              <a:t>CB’s </a:t>
            </a:r>
            <a:r>
              <a:rPr lang="en-US" altLang="en-US" sz="1800" kern="1200" dirty="0">
                <a:latin typeface="Arial" charset="0"/>
                <a:ea typeface="MS PGothic" pitchFamily="34" charset="-128"/>
              </a:rPr>
              <a:t>purchases and sales of securities, </a:t>
            </a:r>
            <a:r>
              <a:rPr lang="en-US" altLang="en-US" sz="1800" kern="1200" dirty="0" smtClean="0">
                <a:latin typeface="Arial" charset="0"/>
                <a:ea typeface="MS PGothic" pitchFamily="34" charset="-128"/>
              </a:rPr>
              <a:t>usually Treasury </a:t>
            </a:r>
            <a:r>
              <a:rPr lang="en-US" altLang="en-US" sz="1800" kern="1200" dirty="0">
                <a:latin typeface="Arial" charset="0"/>
                <a:ea typeface="MS PGothic" pitchFamily="34" charset="-128"/>
              </a:rPr>
              <a:t>securities, in financial </a:t>
            </a:r>
            <a:r>
              <a:rPr lang="en-US" altLang="en-US" sz="1800" kern="1200" dirty="0" smtClean="0">
                <a:latin typeface="Arial" charset="0"/>
                <a:ea typeface="MS PGothic" pitchFamily="34" charset="-128"/>
              </a:rPr>
              <a:t>markets.</a:t>
            </a:r>
          </a:p>
          <a:p>
            <a:pPr lvl="1">
              <a:spcBef>
                <a:spcPct val="0"/>
              </a:spcBef>
              <a:buFont typeface="Arial" panose="020B0604020202020204" pitchFamily="34" charset="0"/>
              <a:buChar char="•"/>
            </a:pPr>
            <a:r>
              <a:rPr lang="en-US" altLang="en-US" sz="1800" kern="1200" dirty="0" smtClean="0">
                <a:solidFill>
                  <a:srgbClr val="FF0000"/>
                </a:solidFill>
                <a:latin typeface="Arial" charset="0"/>
                <a:ea typeface="MS PGothic" pitchFamily="34" charset="-128"/>
              </a:rPr>
              <a:t>Discount policy</a:t>
            </a:r>
          </a:p>
          <a:p>
            <a:pPr lvl="2">
              <a:spcBef>
                <a:spcPct val="0"/>
              </a:spcBef>
              <a:buFont typeface="Arial" panose="020B0604020202020204" pitchFamily="34" charset="0"/>
              <a:buChar char="•"/>
            </a:pPr>
            <a:r>
              <a:rPr lang="en-US" altLang="en-US" sz="1800" kern="1200" dirty="0" smtClean="0">
                <a:latin typeface="Arial" charset="0"/>
                <a:ea typeface="MS PGothic" pitchFamily="34" charset="-128"/>
              </a:rPr>
              <a:t>Discount </a:t>
            </a:r>
            <a:r>
              <a:rPr lang="en-US" altLang="en-US" sz="1800" kern="1200" dirty="0">
                <a:latin typeface="Arial" charset="0"/>
                <a:ea typeface="MS PGothic" pitchFamily="34" charset="-128"/>
              </a:rPr>
              <a:t>policy is the policy tool of setting the discount rate and the terms of discount lending</a:t>
            </a:r>
            <a:r>
              <a:rPr lang="en-US" altLang="en-US" sz="1800" kern="1200" dirty="0" smtClean="0">
                <a:latin typeface="Arial" charset="0"/>
                <a:ea typeface="MS PGothic" pitchFamily="34" charset="-128"/>
              </a:rPr>
              <a:t>. </a:t>
            </a:r>
          </a:p>
          <a:p>
            <a:pPr lvl="2">
              <a:spcBef>
                <a:spcPct val="0"/>
              </a:spcBef>
              <a:buFont typeface="Arial" panose="020B0604020202020204" pitchFamily="34" charset="0"/>
              <a:buChar char="•"/>
            </a:pPr>
            <a:r>
              <a:rPr lang="en-US" altLang="en-US" sz="1800" kern="1200" dirty="0" smtClean="0">
                <a:latin typeface="Arial" charset="0"/>
                <a:ea typeface="MS PGothic" pitchFamily="34" charset="-128"/>
              </a:rPr>
              <a:t>Discount </a:t>
            </a:r>
            <a:r>
              <a:rPr lang="en-US" altLang="en-US" sz="1800" kern="1200" dirty="0">
                <a:latin typeface="Arial" charset="0"/>
                <a:ea typeface="MS PGothic" pitchFamily="34" charset="-128"/>
              </a:rPr>
              <a:t>window is the means by which the </a:t>
            </a:r>
            <a:r>
              <a:rPr lang="en-US" altLang="en-US" sz="1800" kern="1200" dirty="0" smtClean="0">
                <a:latin typeface="Arial" charset="0"/>
                <a:ea typeface="MS PGothic" pitchFamily="34" charset="-128"/>
              </a:rPr>
              <a:t>CB makes </a:t>
            </a:r>
            <a:r>
              <a:rPr lang="en-US" altLang="en-US" sz="1800" kern="1200" dirty="0">
                <a:latin typeface="Arial" charset="0"/>
                <a:ea typeface="MS PGothic" pitchFamily="34" charset="-128"/>
              </a:rPr>
              <a:t>discount loans to banks.  </a:t>
            </a:r>
            <a:endParaRPr lang="en-US" altLang="en-US" sz="1800" kern="1200" dirty="0" smtClean="0">
              <a:latin typeface="Arial" charset="0"/>
              <a:ea typeface="MS PGothic" pitchFamily="34" charset="-128"/>
            </a:endParaRPr>
          </a:p>
          <a:p>
            <a:pPr lvl="2">
              <a:spcBef>
                <a:spcPct val="0"/>
              </a:spcBef>
              <a:buFont typeface="Arial" panose="020B0604020202020204" pitchFamily="34" charset="0"/>
              <a:buChar char="•"/>
            </a:pPr>
            <a:r>
              <a:rPr lang="en-US" altLang="en-US" sz="1800" kern="1200" dirty="0" smtClean="0">
                <a:latin typeface="Arial" charset="0"/>
                <a:ea typeface="MS PGothic" pitchFamily="34" charset="-128"/>
              </a:rPr>
              <a:t>This </a:t>
            </a:r>
            <a:r>
              <a:rPr lang="en-US" altLang="en-US" sz="1800" kern="1200" dirty="0">
                <a:latin typeface="Arial" charset="0"/>
                <a:ea typeface="MS PGothic" pitchFamily="34" charset="-128"/>
              </a:rPr>
              <a:t>serves as the channel for meeting the liquidity needs of </a:t>
            </a:r>
            <a:r>
              <a:rPr lang="en-US" altLang="en-US" sz="1800" kern="1200" dirty="0" smtClean="0">
                <a:latin typeface="Arial" charset="0"/>
                <a:ea typeface="MS PGothic" pitchFamily="34" charset="-128"/>
              </a:rPr>
              <a:t>banks.</a:t>
            </a:r>
          </a:p>
          <a:p>
            <a:pPr lvl="1">
              <a:spcBef>
                <a:spcPct val="0"/>
              </a:spcBef>
              <a:buFont typeface="Arial" panose="020B0604020202020204" pitchFamily="34" charset="0"/>
              <a:buChar char="•"/>
            </a:pPr>
            <a:r>
              <a:rPr lang="en-US" altLang="en-US" sz="1800" kern="1200" dirty="0" smtClean="0">
                <a:solidFill>
                  <a:srgbClr val="FF0000"/>
                </a:solidFill>
                <a:latin typeface="Arial" charset="0"/>
                <a:ea typeface="MS PGothic" pitchFamily="34" charset="-128"/>
              </a:rPr>
              <a:t>Reserve requirements</a:t>
            </a:r>
          </a:p>
          <a:p>
            <a:pPr lvl="2">
              <a:spcBef>
                <a:spcPct val="0"/>
              </a:spcBef>
              <a:buFont typeface="Arial" panose="020B0604020202020204" pitchFamily="34" charset="0"/>
              <a:buChar char="•"/>
            </a:pPr>
            <a:r>
              <a:rPr lang="en-US" altLang="en-US" sz="1800" kern="1200" dirty="0" smtClean="0">
                <a:latin typeface="Arial" charset="0"/>
                <a:ea typeface="MS PGothic" pitchFamily="34" charset="-128"/>
              </a:rPr>
              <a:t>Reserve </a:t>
            </a:r>
            <a:r>
              <a:rPr lang="en-US" altLang="en-US" sz="1800" kern="1200" dirty="0">
                <a:latin typeface="Arial" charset="0"/>
                <a:ea typeface="MS PGothic" pitchFamily="34" charset="-128"/>
              </a:rPr>
              <a:t>requirement is the regulation requiring banks to hold a fraction of checkable deposits as vault cash or deposits with the </a:t>
            </a:r>
            <a:r>
              <a:rPr lang="en-US" altLang="en-US" sz="1800" kern="1200" dirty="0" smtClean="0">
                <a:latin typeface="Arial" charset="0"/>
                <a:ea typeface="MS PGothic" pitchFamily="34" charset="-128"/>
              </a:rPr>
              <a:t>CB</a:t>
            </a:r>
            <a:r>
              <a:rPr lang="en-US" altLang="en-US" sz="1800" kern="1200" dirty="0" smtClean="0">
                <a:solidFill>
                  <a:srgbClr val="000000"/>
                </a:solidFill>
                <a:latin typeface="Arial" charset="0"/>
                <a:ea typeface="MS PGothic" pitchFamily="34" charset="-128"/>
              </a:rPr>
              <a:t>.</a:t>
            </a:r>
            <a:endParaRPr lang="en-US" altLang="en-US" sz="1800" kern="1200" dirty="0">
              <a:solidFill>
                <a:srgbClr val="000000"/>
              </a:solidFill>
              <a:latin typeface="Arial" charset="0"/>
              <a:ea typeface="MS PGothic" pitchFamily="34" charset="-128"/>
            </a:endParaRPr>
          </a:p>
          <a:p>
            <a:pPr>
              <a:lnSpc>
                <a:spcPts val="2400"/>
              </a:lnSpc>
              <a:spcBef>
                <a:spcPct val="0"/>
              </a:spcBef>
            </a:pPr>
            <a:endParaRPr lang="en-US" altLang="en-US" sz="1800" kern="1200" dirty="0" smtClean="0">
              <a:solidFill>
                <a:srgbClr val="000000"/>
              </a:solidFill>
              <a:latin typeface="Arial" charset="0"/>
              <a:ea typeface="MS PGothic" pitchFamily="34" charset="-128"/>
            </a:endParaRPr>
          </a:p>
          <a:p>
            <a:pPr>
              <a:lnSpc>
                <a:spcPts val="2400"/>
              </a:lnSpc>
              <a:spcBef>
                <a:spcPct val="0"/>
              </a:spcBef>
            </a:pPr>
            <a:endParaRPr lang="en-US" altLang="en-US" sz="1800" kern="1200" dirty="0" smtClean="0">
              <a:solidFill>
                <a:srgbClr val="000000"/>
              </a:solidFill>
              <a:latin typeface="Arial" charset="0"/>
              <a:ea typeface="MS PGothic" pitchFamily="34" charset="-128"/>
            </a:endParaRPr>
          </a:p>
        </p:txBody>
      </p:sp>
    </p:spTree>
    <p:extLst>
      <p:ext uri="{BB962C8B-B14F-4D97-AF65-F5344CB8AC3E}">
        <p14:creationId xmlns:p14="http://schemas.microsoft.com/office/powerpoint/2010/main" val="1585563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Monetary Policy Tools</a:t>
            </a:r>
            <a:br>
              <a:rPr lang="en-US" sz="2800" dirty="0" smtClean="0"/>
            </a:br>
            <a:r>
              <a:rPr lang="en-US" sz="2400" dirty="0" smtClean="0"/>
              <a:t>Interest on Reserve Balances</a:t>
            </a:r>
            <a:endParaRPr lang="en-AU" sz="2400" dirty="0"/>
          </a:p>
        </p:txBody>
      </p:sp>
      <p:sp>
        <p:nvSpPr>
          <p:cNvPr id="4" name="Content Placeholder 3"/>
          <p:cNvSpPr>
            <a:spLocks noGrp="1"/>
          </p:cNvSpPr>
          <p:nvPr>
            <p:ph idx="1"/>
          </p:nvPr>
        </p:nvSpPr>
        <p:spPr/>
        <p:txBody>
          <a:bodyPr/>
          <a:lstStyle/>
          <a:p>
            <a:pPr eaLnBrk="1" hangingPunct="1">
              <a:lnSpc>
                <a:spcPts val="2400"/>
              </a:lnSpc>
            </a:pPr>
            <a:r>
              <a:rPr lang="en-US" altLang="en-US" sz="1800" dirty="0"/>
              <a:t>Banks had long complained that the Fed’s failure to pay interest on the banks</a:t>
            </a:r>
            <a:r>
              <a:rPr lang="ja-JP" altLang="en-US" sz="1800" dirty="0"/>
              <a:t>’</a:t>
            </a:r>
            <a:r>
              <a:rPr lang="en-US" altLang="ja-JP" sz="1800" dirty="0"/>
              <a:t> reserve deposits amounted to a tax. </a:t>
            </a:r>
          </a:p>
          <a:p>
            <a:pPr eaLnBrk="1" hangingPunct="1"/>
            <a:endParaRPr lang="en-US" altLang="en-US" sz="900" dirty="0"/>
          </a:p>
          <a:p>
            <a:pPr eaLnBrk="1" hangingPunct="1">
              <a:lnSpc>
                <a:spcPts val="2400"/>
              </a:lnSpc>
            </a:pPr>
            <a:r>
              <a:rPr lang="en-US" altLang="en-US" sz="1800" dirty="0"/>
              <a:t>Paying interest on reserve balances gives the Fed another monetary policy tool. </a:t>
            </a:r>
            <a:endParaRPr lang="en-US" altLang="en-US" sz="1800" dirty="0" smtClean="0"/>
          </a:p>
          <a:p>
            <a:pPr eaLnBrk="1" hangingPunct="1">
              <a:lnSpc>
                <a:spcPts val="2400"/>
              </a:lnSpc>
            </a:pPr>
            <a:endParaRPr lang="en-US" altLang="en-US" sz="1800" dirty="0" smtClean="0"/>
          </a:p>
          <a:p>
            <a:pPr eaLnBrk="1" hangingPunct="1">
              <a:lnSpc>
                <a:spcPts val="2400"/>
              </a:lnSpc>
            </a:pPr>
            <a:r>
              <a:rPr lang="en-US" altLang="en-US" sz="1800" dirty="0" smtClean="0"/>
              <a:t>The policy started in 2008.</a:t>
            </a:r>
            <a:endParaRPr lang="en-US" altLang="en-US" sz="1800" dirty="0"/>
          </a:p>
          <a:p>
            <a:pPr eaLnBrk="1" hangingPunct="1"/>
            <a:endParaRPr lang="en-US" altLang="en-US" sz="900" dirty="0"/>
          </a:p>
          <a:p>
            <a:pPr eaLnBrk="1" hangingPunct="1">
              <a:lnSpc>
                <a:spcPts val="2400"/>
              </a:lnSpc>
            </a:pPr>
            <a:r>
              <a:rPr lang="en-US" altLang="en-US" sz="1800" dirty="0"/>
              <a:t>By increasing the interest rate, the Fed can increase the level of reserves banks are willing to hold, thus restraining bank lending and the money supply. </a:t>
            </a:r>
          </a:p>
          <a:p>
            <a:pPr eaLnBrk="1" hangingPunct="1">
              <a:lnSpc>
                <a:spcPts val="1200"/>
              </a:lnSpc>
            </a:pPr>
            <a:endParaRPr lang="en-US" altLang="en-US" sz="1800" dirty="0"/>
          </a:p>
          <a:p>
            <a:pPr eaLnBrk="1" hangingPunct="1">
              <a:lnSpc>
                <a:spcPts val="2400"/>
              </a:lnSpc>
            </a:pPr>
            <a:r>
              <a:rPr lang="en-US" altLang="en-US" sz="1800" dirty="0"/>
              <a:t>Lowering the interest rate would have the opposite effect.</a:t>
            </a:r>
          </a:p>
          <a:p>
            <a:pPr lvl="1">
              <a:lnSpc>
                <a:spcPts val="2400"/>
              </a:lnSpc>
              <a:spcBef>
                <a:spcPct val="0"/>
              </a:spcBef>
            </a:pPr>
            <a:endParaRPr lang="en-US" altLang="en-US" sz="1800" kern="1200" dirty="0">
              <a:solidFill>
                <a:srgbClr val="000000"/>
              </a:solidFill>
              <a:latin typeface="Arial" charset="0"/>
              <a:ea typeface="MS PGothic" pitchFamily="34" charset="-128"/>
            </a:endParaRPr>
          </a:p>
          <a:p>
            <a:pPr>
              <a:lnSpc>
                <a:spcPts val="2400"/>
              </a:lnSpc>
              <a:spcBef>
                <a:spcPct val="0"/>
              </a:spcBef>
            </a:pPr>
            <a:endParaRPr lang="en-US" altLang="en-US" sz="1800" kern="1200" dirty="0">
              <a:latin typeface="Arial" charset="0"/>
              <a:ea typeface="MS PGothic" pitchFamily="34" charset="-128"/>
            </a:endParaRP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12</a:t>
            </a:fld>
            <a:endParaRPr lang="en-AU" altLang="en-US"/>
          </a:p>
        </p:txBody>
      </p:sp>
    </p:spTree>
    <p:extLst>
      <p:ext uri="{BB962C8B-B14F-4D97-AF65-F5344CB8AC3E}">
        <p14:creationId xmlns:p14="http://schemas.microsoft.com/office/powerpoint/2010/main" val="2397908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13</a:t>
            </a:fld>
            <a:endParaRPr lang="en-AU" altLang="en-US" dirty="0"/>
          </a:p>
        </p:txBody>
      </p:sp>
      <p:sp>
        <p:nvSpPr>
          <p:cNvPr id="14338" name="Rectangle 2"/>
          <p:cNvSpPr>
            <a:spLocks noGrp="1" noChangeArrowheads="1"/>
          </p:cNvSpPr>
          <p:nvPr>
            <p:ph type="title"/>
          </p:nvPr>
        </p:nvSpPr>
        <p:spPr/>
        <p:txBody>
          <a:bodyPr/>
          <a:lstStyle/>
          <a:p>
            <a:r>
              <a:rPr lang="en-US" altLang="en-US" sz="2800" dirty="0" smtClean="0"/>
              <a:t/>
            </a:r>
            <a:br>
              <a:rPr lang="en-US" altLang="en-US" sz="2800" dirty="0" smtClean="0"/>
            </a:br>
            <a:r>
              <a:rPr lang="en-US" altLang="en-US" sz="2800" dirty="0" smtClean="0"/>
              <a:t>Policy Rate</a:t>
            </a:r>
            <a:br>
              <a:rPr lang="en-US" altLang="en-US" sz="2800" dirty="0" smtClean="0"/>
            </a:br>
            <a:r>
              <a:rPr lang="en-US" altLang="en-US" sz="2400" dirty="0" smtClean="0"/>
              <a:t>The Federal Funds Market </a:t>
            </a:r>
            <a:r>
              <a:rPr lang="en-US" altLang="en-US" sz="2800" dirty="0" smtClean="0"/>
              <a:t/>
            </a:r>
            <a:br>
              <a:rPr lang="en-US" altLang="en-US" sz="2800" dirty="0" smtClean="0"/>
            </a:br>
            <a:endParaRPr lang="en-US" altLang="en-US" sz="2400" dirty="0"/>
          </a:p>
        </p:txBody>
      </p:sp>
      <p:sp>
        <p:nvSpPr>
          <p:cNvPr id="14339" name="Rectangle 3"/>
          <p:cNvSpPr>
            <a:spLocks noGrp="1" noChangeArrowheads="1"/>
          </p:cNvSpPr>
          <p:nvPr>
            <p:ph type="body" idx="1"/>
          </p:nvPr>
        </p:nvSpPr>
        <p:spPr/>
        <p:txBody>
          <a:bodyPr/>
          <a:lstStyle/>
          <a:p>
            <a:pPr eaLnBrk="1" hangingPunct="1"/>
            <a:r>
              <a:rPr lang="en-US" altLang="en-US" sz="1800" dirty="0" smtClean="0"/>
              <a:t>Policy rate is called as Cash Rate in Australia and as Federal Funds Rate in the US.</a:t>
            </a:r>
            <a:endParaRPr lang="en-US" altLang="en-US" sz="1800" dirty="0"/>
          </a:p>
          <a:p>
            <a:pPr eaLnBrk="1" hangingPunct="1"/>
            <a:r>
              <a:rPr lang="en-US" altLang="en-US" sz="1800" dirty="0" smtClean="0"/>
              <a:t>A policy rate is a short-term interest rate that can be DIRECTLY affected by CBs through Monetary Policy tools. </a:t>
            </a:r>
            <a:endParaRPr lang="en-US" altLang="en-US" sz="1800" dirty="0"/>
          </a:p>
          <a:p>
            <a:pPr eaLnBrk="1" hangingPunct="1"/>
            <a:r>
              <a:rPr lang="en-US" altLang="en-US" sz="1800" dirty="0" smtClean="0"/>
              <a:t>In the following explanations, we will focus on Federal Funds Market in which the US policy rate (federal funds rate) is determined.</a:t>
            </a:r>
          </a:p>
          <a:p>
            <a:pPr lvl="1"/>
            <a:r>
              <a:rPr lang="en-US" altLang="en-US" sz="1400" dirty="0" smtClean="0"/>
              <a:t>Demand </a:t>
            </a:r>
            <a:r>
              <a:rPr lang="en-US" altLang="en-US" sz="1400" dirty="0"/>
              <a:t>and Supply in the Market for </a:t>
            </a:r>
            <a:r>
              <a:rPr lang="en-US" altLang="en-US" sz="1400" dirty="0" smtClean="0"/>
              <a:t>Reserves</a:t>
            </a:r>
            <a:endParaRPr lang="en-US" altLang="en-US" sz="1400" dirty="0"/>
          </a:p>
          <a:p>
            <a:pPr lvl="1"/>
            <a:r>
              <a:rPr lang="en-US" altLang="en-US" sz="1400" dirty="0"/>
              <a:t>What happens to the quantity of reserves demanded by banks, holding everything else constant, as the federal funds rate changes</a:t>
            </a:r>
            <a:r>
              <a:rPr lang="en-US" altLang="en-US" sz="1400" dirty="0" smtClean="0"/>
              <a:t>?</a:t>
            </a:r>
            <a:endParaRPr lang="en-US" altLang="en-US" sz="1400" dirty="0"/>
          </a:p>
          <a:p>
            <a:pPr eaLnBrk="1" hangingPunct="1"/>
            <a:r>
              <a:rPr lang="en-US" altLang="en-US" sz="1800" dirty="0"/>
              <a:t>Excess reserves are insurance against deposit outflows</a:t>
            </a:r>
          </a:p>
          <a:p>
            <a:pPr lvl="1">
              <a:buFont typeface="Arial" panose="020B0604020202020204" pitchFamily="34" charset="0"/>
              <a:buChar char="•"/>
            </a:pPr>
            <a:r>
              <a:rPr lang="en-US" altLang="en-US" sz="1800" dirty="0"/>
              <a:t>The cost of holding these is the interest rate that could have been earned minus the interest rate that is paid on these </a:t>
            </a:r>
            <a:r>
              <a:rPr lang="en-US" altLang="en-US" sz="1800" dirty="0" smtClean="0"/>
              <a:t>reserves (</a:t>
            </a:r>
            <a:r>
              <a:rPr lang="en-US" altLang="en-US" sz="1800" dirty="0" err="1" smtClean="0"/>
              <a:t>i</a:t>
            </a:r>
            <a:r>
              <a:rPr lang="en-US" altLang="en-US" sz="1800" baseline="-25000" dirty="0" err="1" smtClean="0"/>
              <a:t>or</a:t>
            </a:r>
            <a:r>
              <a:rPr lang="en-US" altLang="en-US" sz="1800" dirty="0" smtClean="0"/>
              <a:t>)</a:t>
            </a:r>
            <a:endParaRPr lang="en-US" altLang="en-US" sz="1800" dirty="0"/>
          </a:p>
          <a:p>
            <a:pPr>
              <a:lnSpc>
                <a:spcPts val="2400"/>
              </a:lnSpc>
              <a:spcBef>
                <a:spcPct val="0"/>
              </a:spcBef>
              <a:buFont typeface="Arial" panose="020B0604020202020204" pitchFamily="34" charset="0"/>
              <a:buChar char="•"/>
            </a:pPr>
            <a:endParaRPr lang="en-US" altLang="en-US" sz="1400" kern="1200" dirty="0" smtClean="0">
              <a:solidFill>
                <a:srgbClr val="000000"/>
              </a:solidFill>
              <a:latin typeface="Arial" charset="0"/>
              <a:ea typeface="MS PGothic" pitchFamily="34" charset="-128"/>
            </a:endParaRPr>
          </a:p>
        </p:txBody>
      </p:sp>
    </p:spTree>
    <p:extLst>
      <p:ext uri="{BB962C8B-B14F-4D97-AF65-F5344CB8AC3E}">
        <p14:creationId xmlns:p14="http://schemas.microsoft.com/office/powerpoint/2010/main" val="2603920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14</a:t>
            </a:fld>
            <a:endParaRPr lang="en-AU" altLang="en-US" dirty="0"/>
          </a:p>
        </p:txBody>
      </p:sp>
      <p:sp>
        <p:nvSpPr>
          <p:cNvPr id="14338" name="Rectangle 2"/>
          <p:cNvSpPr>
            <a:spLocks noGrp="1" noChangeArrowheads="1"/>
          </p:cNvSpPr>
          <p:nvPr>
            <p:ph type="title"/>
          </p:nvPr>
        </p:nvSpPr>
        <p:spPr/>
        <p:txBody>
          <a:bodyPr/>
          <a:lstStyle/>
          <a:p>
            <a:r>
              <a:rPr lang="en-US" altLang="en-US" sz="2800" dirty="0" smtClean="0"/>
              <a:t/>
            </a:r>
            <a:br>
              <a:rPr lang="en-US" altLang="en-US" sz="2800" dirty="0" smtClean="0"/>
            </a:br>
            <a:r>
              <a:rPr lang="en-US" altLang="en-US" sz="2800" dirty="0" smtClean="0"/>
              <a:t>Monetary Policy Tools</a:t>
            </a:r>
            <a:br>
              <a:rPr lang="en-US" altLang="en-US" sz="2800" dirty="0" smtClean="0"/>
            </a:br>
            <a:r>
              <a:rPr lang="en-US" altLang="en-US" sz="2400" dirty="0" smtClean="0"/>
              <a:t>Demand in the Market for Reserves</a:t>
            </a:r>
            <a:r>
              <a:rPr lang="en-US" altLang="en-US" sz="2800" dirty="0" smtClean="0"/>
              <a:t/>
            </a:r>
            <a:br>
              <a:rPr lang="en-US" altLang="en-US" sz="2800" dirty="0" smtClean="0"/>
            </a:br>
            <a:endParaRPr lang="en-US" altLang="en-US" sz="2400" dirty="0"/>
          </a:p>
        </p:txBody>
      </p:sp>
      <p:sp>
        <p:nvSpPr>
          <p:cNvPr id="14339" name="Rectangle 3"/>
          <p:cNvSpPr>
            <a:spLocks noGrp="1" noChangeArrowheads="1"/>
          </p:cNvSpPr>
          <p:nvPr>
            <p:ph type="body" idx="1"/>
          </p:nvPr>
        </p:nvSpPr>
        <p:spPr/>
        <p:txBody>
          <a:bodyPr/>
          <a:lstStyle/>
          <a:p>
            <a:pPr eaLnBrk="1" hangingPunct="1"/>
            <a:r>
              <a:rPr lang="en-US" altLang="en-US" sz="1800" dirty="0" smtClean="0"/>
              <a:t>When </a:t>
            </a:r>
            <a:r>
              <a:rPr lang="en-US" altLang="en-US" sz="1800" dirty="0"/>
              <a:t>the federal funds rate is above the rate paid on excess reserves, </a:t>
            </a:r>
            <a:r>
              <a:rPr lang="en-US" altLang="en-US" sz="1800" dirty="0" err="1" smtClean="0"/>
              <a:t>i</a:t>
            </a:r>
            <a:r>
              <a:rPr lang="en-US" altLang="en-US" sz="1800" baseline="-25000" dirty="0" err="1"/>
              <a:t>o</a:t>
            </a:r>
            <a:r>
              <a:rPr lang="en-US" altLang="en-US" sz="1800" baseline="-25000" dirty="0" err="1" smtClean="0"/>
              <a:t>r</a:t>
            </a:r>
            <a:r>
              <a:rPr lang="en-US" altLang="en-US" sz="1800" dirty="0"/>
              <a:t>,</a:t>
            </a:r>
            <a:r>
              <a:rPr lang="en-US" altLang="en-US" sz="1800" baseline="-25000" dirty="0">
                <a:latin typeface="Times New Roman" pitchFamily="-1" charset="0"/>
              </a:rPr>
              <a:t> </a:t>
            </a:r>
            <a:r>
              <a:rPr lang="en-US" altLang="en-US" sz="1800" dirty="0"/>
              <a:t>as the federal funds rate decreases, the opportunity cost of holding excess reserves falls and the quantity of reserves demanded </a:t>
            </a:r>
            <a:r>
              <a:rPr lang="en-US" altLang="en-US" sz="1800" dirty="0" smtClean="0"/>
              <a:t>rises.</a:t>
            </a:r>
          </a:p>
          <a:p>
            <a:pPr eaLnBrk="1" hangingPunct="1"/>
            <a:endParaRPr lang="en-US" altLang="en-US" sz="1800" dirty="0"/>
          </a:p>
          <a:p>
            <a:pPr eaLnBrk="1" hangingPunct="1"/>
            <a:r>
              <a:rPr lang="en-US" altLang="en-US" sz="1800" dirty="0"/>
              <a:t>Downward sloping demand curve that becomes flat (infinitely elastic) at </a:t>
            </a:r>
            <a:r>
              <a:rPr lang="en-US" altLang="en-US" sz="1800" dirty="0" err="1" smtClean="0"/>
              <a:t>i</a:t>
            </a:r>
            <a:r>
              <a:rPr lang="en-US" altLang="en-US" sz="1800" baseline="-25000" dirty="0" err="1" smtClean="0"/>
              <a:t>or</a:t>
            </a:r>
            <a:endParaRPr lang="en-US" altLang="en-US" sz="1800" baseline="-25000" dirty="0"/>
          </a:p>
          <a:p>
            <a:pPr>
              <a:lnSpc>
                <a:spcPts val="2400"/>
              </a:lnSpc>
              <a:spcBef>
                <a:spcPct val="0"/>
              </a:spcBef>
            </a:pPr>
            <a:endParaRPr lang="en-US" altLang="en-US" sz="1400" kern="1200" dirty="0" smtClean="0">
              <a:solidFill>
                <a:srgbClr val="000000"/>
              </a:solidFill>
              <a:latin typeface="Arial" charset="0"/>
              <a:ea typeface="MS PGothic" pitchFamily="34" charset="-128"/>
            </a:endParaRPr>
          </a:p>
        </p:txBody>
      </p:sp>
    </p:spTree>
    <p:extLst>
      <p:ext uri="{BB962C8B-B14F-4D97-AF65-F5344CB8AC3E}">
        <p14:creationId xmlns:p14="http://schemas.microsoft.com/office/powerpoint/2010/main" val="2892157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15</a:t>
            </a:fld>
            <a:endParaRPr lang="en-AU" altLang="en-US" dirty="0"/>
          </a:p>
        </p:txBody>
      </p:sp>
      <p:sp>
        <p:nvSpPr>
          <p:cNvPr id="14338" name="Rectangle 2"/>
          <p:cNvSpPr>
            <a:spLocks noGrp="1" noChangeArrowheads="1"/>
          </p:cNvSpPr>
          <p:nvPr>
            <p:ph type="title"/>
          </p:nvPr>
        </p:nvSpPr>
        <p:spPr/>
        <p:txBody>
          <a:bodyPr/>
          <a:lstStyle/>
          <a:p>
            <a:r>
              <a:rPr lang="en-US" altLang="en-US" sz="2800" dirty="0" smtClean="0"/>
              <a:t/>
            </a:r>
            <a:br>
              <a:rPr lang="en-US" altLang="en-US" sz="2800" dirty="0" smtClean="0"/>
            </a:br>
            <a:r>
              <a:rPr lang="en-US" altLang="en-US" sz="2800" dirty="0" smtClean="0"/>
              <a:t>Monetary Policy Tools</a:t>
            </a:r>
            <a:br>
              <a:rPr lang="en-US" altLang="en-US" sz="2800" dirty="0" smtClean="0"/>
            </a:br>
            <a:r>
              <a:rPr lang="en-US" altLang="en-US" sz="2400" dirty="0" smtClean="0"/>
              <a:t>Supply in the Market for Reserves</a:t>
            </a:r>
            <a:r>
              <a:rPr lang="en-US" altLang="en-US" sz="2800" dirty="0" smtClean="0"/>
              <a:t/>
            </a:r>
            <a:br>
              <a:rPr lang="en-US" altLang="en-US" sz="2800" dirty="0" smtClean="0"/>
            </a:br>
            <a:endParaRPr lang="en-US" altLang="en-US" sz="2400" dirty="0"/>
          </a:p>
        </p:txBody>
      </p:sp>
      <p:sp>
        <p:nvSpPr>
          <p:cNvPr id="14339" name="Rectangle 3"/>
          <p:cNvSpPr>
            <a:spLocks noGrp="1" noChangeArrowheads="1"/>
          </p:cNvSpPr>
          <p:nvPr>
            <p:ph type="body" idx="1"/>
          </p:nvPr>
        </p:nvSpPr>
        <p:spPr/>
        <p:txBody>
          <a:bodyPr/>
          <a:lstStyle/>
          <a:p>
            <a:pPr lvl="0">
              <a:spcBef>
                <a:spcPct val="40000"/>
              </a:spcBef>
            </a:pPr>
            <a:r>
              <a:rPr lang="en-US" altLang="en-US" sz="2000" dirty="0">
                <a:solidFill>
                  <a:srgbClr val="000000"/>
                </a:solidFill>
                <a:ea typeface="ヒラギノ角ゴ Pro W3" pitchFamily="-1" charset="-128"/>
              </a:rPr>
              <a:t>Two components: non-borrowed and borrowed reserves</a:t>
            </a:r>
          </a:p>
          <a:p>
            <a:pPr lvl="0">
              <a:spcBef>
                <a:spcPct val="40000"/>
              </a:spcBef>
            </a:pPr>
            <a:r>
              <a:rPr lang="en-US" altLang="en-US" sz="2000" dirty="0">
                <a:solidFill>
                  <a:srgbClr val="000000"/>
                </a:solidFill>
                <a:ea typeface="ヒラギノ角ゴ Pro W3" pitchFamily="-1" charset="-128"/>
              </a:rPr>
              <a:t>Cost of borrowing from the Fed is the discount rate</a:t>
            </a:r>
          </a:p>
          <a:p>
            <a:pPr lvl="0">
              <a:spcBef>
                <a:spcPct val="40000"/>
              </a:spcBef>
            </a:pPr>
            <a:r>
              <a:rPr lang="en-US" altLang="en-US" sz="2000" dirty="0">
                <a:solidFill>
                  <a:srgbClr val="000000"/>
                </a:solidFill>
                <a:ea typeface="ヒラギノ角ゴ Pro W3" pitchFamily="-1" charset="-128"/>
              </a:rPr>
              <a:t>Borrowing from the Fed is a substitute for borrowing from other banks</a:t>
            </a:r>
          </a:p>
          <a:p>
            <a:pPr lvl="0">
              <a:spcBef>
                <a:spcPct val="40000"/>
              </a:spcBef>
            </a:pPr>
            <a:r>
              <a:rPr lang="en-US" altLang="en-US" sz="2000" dirty="0">
                <a:solidFill>
                  <a:srgbClr val="000000"/>
                </a:solidFill>
                <a:ea typeface="ヒラギノ角ゴ Pro W3" pitchFamily="-1" charset="-128"/>
              </a:rPr>
              <a:t>If </a:t>
            </a:r>
            <a:r>
              <a:rPr lang="en-US" altLang="en-US" sz="2000" dirty="0" err="1">
                <a:solidFill>
                  <a:srgbClr val="000000"/>
                </a:solidFill>
                <a:ea typeface="ヒラギノ角ゴ Pro W3" pitchFamily="-1" charset="-128"/>
              </a:rPr>
              <a:t>i</a:t>
            </a:r>
            <a:r>
              <a:rPr lang="en-US" altLang="en-US" sz="2000" baseline="-25000" dirty="0" err="1">
                <a:solidFill>
                  <a:srgbClr val="000000"/>
                </a:solidFill>
                <a:ea typeface="ヒラギノ角ゴ Pro W3" pitchFamily="-1" charset="-128"/>
              </a:rPr>
              <a:t>ff</a:t>
            </a:r>
            <a:r>
              <a:rPr lang="en-US" altLang="en-US" sz="2000" dirty="0">
                <a:solidFill>
                  <a:srgbClr val="000000"/>
                </a:solidFill>
                <a:ea typeface="ヒラギノ角ゴ Pro W3" pitchFamily="-1" charset="-128"/>
              </a:rPr>
              <a:t> &lt; i</a:t>
            </a:r>
            <a:r>
              <a:rPr lang="en-US" altLang="en-US" sz="2000" baseline="-25000" dirty="0">
                <a:solidFill>
                  <a:srgbClr val="000000"/>
                </a:solidFill>
                <a:ea typeface="ヒラギノ角ゴ Pro W3" pitchFamily="-1" charset="-128"/>
              </a:rPr>
              <a:t>d</a:t>
            </a:r>
            <a:r>
              <a:rPr lang="en-US" altLang="en-US" sz="2000" dirty="0">
                <a:solidFill>
                  <a:srgbClr val="000000"/>
                </a:solidFill>
                <a:ea typeface="ヒラギノ角ゴ Pro W3" pitchFamily="-1" charset="-128"/>
              </a:rPr>
              <a:t>, then banks will not borrow from the Fed and borrowed reserves are zero</a:t>
            </a:r>
          </a:p>
          <a:p>
            <a:pPr lvl="1">
              <a:spcBef>
                <a:spcPct val="40000"/>
              </a:spcBef>
            </a:pPr>
            <a:r>
              <a:rPr lang="en-US" altLang="en-US" sz="2000" dirty="0">
                <a:solidFill>
                  <a:srgbClr val="000000"/>
                </a:solidFill>
                <a:ea typeface="ヒラギノ角ゴ Pro W3" pitchFamily="-1" charset="-128"/>
              </a:rPr>
              <a:t>The supply curve will be vertical</a:t>
            </a:r>
          </a:p>
          <a:p>
            <a:pPr lvl="0">
              <a:spcBef>
                <a:spcPct val="40000"/>
              </a:spcBef>
            </a:pPr>
            <a:r>
              <a:rPr lang="en-US" altLang="en-US" sz="2000" dirty="0">
                <a:solidFill>
                  <a:srgbClr val="000000"/>
                </a:solidFill>
                <a:ea typeface="ヒラギノ角ゴ Pro W3" pitchFamily="-1" charset="-128"/>
              </a:rPr>
              <a:t>As </a:t>
            </a:r>
            <a:r>
              <a:rPr lang="en-US" altLang="en-US" sz="2000" dirty="0" err="1">
                <a:solidFill>
                  <a:srgbClr val="000000"/>
                </a:solidFill>
                <a:ea typeface="ヒラギノ角ゴ Pro W3" pitchFamily="-1" charset="-128"/>
              </a:rPr>
              <a:t>i</a:t>
            </a:r>
            <a:r>
              <a:rPr lang="en-US" altLang="en-US" sz="2000" baseline="-25000" dirty="0" err="1">
                <a:solidFill>
                  <a:srgbClr val="000000"/>
                </a:solidFill>
                <a:ea typeface="ヒラギノ角ゴ Pro W3" pitchFamily="-1" charset="-128"/>
              </a:rPr>
              <a:t>ff</a:t>
            </a:r>
            <a:r>
              <a:rPr lang="en-US" altLang="en-US" sz="2000" dirty="0">
                <a:solidFill>
                  <a:srgbClr val="000000"/>
                </a:solidFill>
                <a:ea typeface="ヒラギノ角ゴ Pro W3" pitchFamily="-1" charset="-128"/>
              </a:rPr>
              <a:t>  rises above i</a:t>
            </a:r>
            <a:r>
              <a:rPr lang="en-US" altLang="en-US" sz="2000" baseline="-25000" dirty="0">
                <a:solidFill>
                  <a:srgbClr val="000000"/>
                </a:solidFill>
                <a:ea typeface="ヒラギノ角ゴ Pro W3" pitchFamily="-1" charset="-128"/>
              </a:rPr>
              <a:t>d</a:t>
            </a:r>
            <a:r>
              <a:rPr lang="en-US" altLang="en-US" sz="2000" dirty="0">
                <a:solidFill>
                  <a:srgbClr val="000000"/>
                </a:solidFill>
                <a:ea typeface="ヒラギノ角ゴ Pro W3" pitchFamily="-1" charset="-128"/>
              </a:rPr>
              <a:t>, banks </a:t>
            </a:r>
            <a:r>
              <a:rPr lang="en-US" altLang="en-US" sz="2000" dirty="0" smtClean="0">
                <a:solidFill>
                  <a:srgbClr val="000000"/>
                </a:solidFill>
                <a:ea typeface="ヒラギノ角ゴ Pro W3" pitchFamily="-1" charset="-128"/>
              </a:rPr>
              <a:t>can borrow </a:t>
            </a:r>
            <a:r>
              <a:rPr lang="en-US" altLang="en-US" sz="2000" dirty="0">
                <a:solidFill>
                  <a:srgbClr val="000000"/>
                </a:solidFill>
                <a:ea typeface="ヒラギノ角ゴ Pro W3" pitchFamily="-1" charset="-128"/>
              </a:rPr>
              <a:t>more and more at i</a:t>
            </a:r>
            <a:r>
              <a:rPr lang="en-US" altLang="en-US" sz="2000" baseline="-25000" dirty="0">
                <a:solidFill>
                  <a:srgbClr val="000000"/>
                </a:solidFill>
                <a:ea typeface="ヒラギノ角ゴ Pro W3" pitchFamily="-1" charset="-128"/>
              </a:rPr>
              <a:t>d</a:t>
            </a:r>
            <a:r>
              <a:rPr lang="en-US" altLang="en-US" sz="2000" dirty="0">
                <a:solidFill>
                  <a:srgbClr val="000000"/>
                </a:solidFill>
                <a:ea typeface="ヒラギノ角ゴ Pro W3" pitchFamily="-1" charset="-128"/>
              </a:rPr>
              <a:t>, and re-lend at </a:t>
            </a:r>
            <a:r>
              <a:rPr lang="en-US" altLang="en-US" sz="2000" dirty="0" err="1">
                <a:solidFill>
                  <a:srgbClr val="000000"/>
                </a:solidFill>
                <a:ea typeface="ヒラギノ角ゴ Pro W3" pitchFamily="-1" charset="-128"/>
              </a:rPr>
              <a:t>i</a:t>
            </a:r>
            <a:r>
              <a:rPr lang="en-US" altLang="en-US" sz="2000" baseline="-25000" dirty="0" err="1">
                <a:solidFill>
                  <a:srgbClr val="000000"/>
                </a:solidFill>
                <a:ea typeface="ヒラギノ角ゴ Pro W3" pitchFamily="-1" charset="-128"/>
              </a:rPr>
              <a:t>ff</a:t>
            </a:r>
            <a:endParaRPr lang="en-US" altLang="en-US" sz="2000" baseline="-25000" dirty="0">
              <a:solidFill>
                <a:srgbClr val="000000"/>
              </a:solidFill>
              <a:ea typeface="ヒラギノ角ゴ Pro W3" pitchFamily="-1" charset="-128"/>
            </a:endParaRPr>
          </a:p>
          <a:p>
            <a:pPr lvl="1">
              <a:spcBef>
                <a:spcPct val="40000"/>
              </a:spcBef>
            </a:pPr>
            <a:r>
              <a:rPr lang="en-US" altLang="en-US" sz="2000" dirty="0">
                <a:solidFill>
                  <a:srgbClr val="000000"/>
                </a:solidFill>
                <a:ea typeface="ヒラギノ角ゴ Pro W3" pitchFamily="-1" charset="-128"/>
              </a:rPr>
              <a:t>The supply curve is horizontal (perfectly elastic) at i</a:t>
            </a:r>
            <a:r>
              <a:rPr lang="en-US" altLang="en-US" sz="2000" baseline="-25000" dirty="0">
                <a:solidFill>
                  <a:srgbClr val="000000"/>
                </a:solidFill>
                <a:ea typeface="ヒラギノ角ゴ Pro W3" pitchFamily="-1" charset="-128"/>
              </a:rPr>
              <a:t>d</a:t>
            </a:r>
          </a:p>
          <a:p>
            <a:pPr>
              <a:lnSpc>
                <a:spcPts val="2400"/>
              </a:lnSpc>
              <a:spcBef>
                <a:spcPct val="0"/>
              </a:spcBef>
            </a:pPr>
            <a:endParaRPr lang="en-US" altLang="en-US" sz="1400" kern="1200" dirty="0" smtClean="0">
              <a:solidFill>
                <a:srgbClr val="000000"/>
              </a:solidFill>
              <a:ea typeface="MS PGothic" pitchFamily="34" charset="-128"/>
            </a:endParaRPr>
          </a:p>
        </p:txBody>
      </p:sp>
    </p:spTree>
    <p:extLst>
      <p:ext uri="{BB962C8B-B14F-4D97-AF65-F5344CB8AC3E}">
        <p14:creationId xmlns:p14="http://schemas.microsoft.com/office/powerpoint/2010/main" val="19717312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16</a:t>
            </a:fld>
            <a:endParaRPr lang="en-AU" altLang="en-US" dirty="0"/>
          </a:p>
        </p:txBody>
      </p:sp>
      <p:sp>
        <p:nvSpPr>
          <p:cNvPr id="14338" name="Rectangle 2"/>
          <p:cNvSpPr>
            <a:spLocks noGrp="1" noChangeArrowheads="1"/>
          </p:cNvSpPr>
          <p:nvPr>
            <p:ph type="title"/>
          </p:nvPr>
        </p:nvSpPr>
        <p:spPr/>
        <p:txBody>
          <a:bodyPr/>
          <a:lstStyle/>
          <a:p>
            <a:r>
              <a:rPr lang="en-US" altLang="en-US" sz="2800" dirty="0" smtClean="0"/>
              <a:t/>
            </a:r>
            <a:br>
              <a:rPr lang="en-US" altLang="en-US" sz="2800" dirty="0" smtClean="0"/>
            </a:br>
            <a:r>
              <a:rPr lang="en-US" altLang="en-US" sz="2800" dirty="0" smtClean="0"/>
              <a:t>Monetary Policy Tools</a:t>
            </a:r>
            <a:br>
              <a:rPr lang="en-US" altLang="en-US" sz="2800" dirty="0" smtClean="0"/>
            </a:br>
            <a:r>
              <a:rPr lang="en-US" altLang="en-US" sz="2400" dirty="0" smtClean="0"/>
              <a:t>Equilibrium in the Market for Reserves</a:t>
            </a:r>
            <a:r>
              <a:rPr lang="en-US" altLang="en-US" sz="2800" dirty="0" smtClean="0"/>
              <a:t/>
            </a:r>
            <a:br>
              <a:rPr lang="en-US" altLang="en-US" sz="2800" dirty="0" smtClean="0"/>
            </a:br>
            <a:endParaRPr lang="en-US" altLang="en-US" sz="2400" dirty="0"/>
          </a:p>
        </p:txBody>
      </p:sp>
      <p:sp>
        <p:nvSpPr>
          <p:cNvPr id="14339" name="Rectangle 3"/>
          <p:cNvSpPr>
            <a:spLocks noGrp="1" noChangeArrowheads="1"/>
          </p:cNvSpPr>
          <p:nvPr>
            <p:ph type="body" idx="1"/>
          </p:nvPr>
        </p:nvSpPr>
        <p:spPr/>
        <p:txBody>
          <a:bodyPr/>
          <a:lstStyle/>
          <a:p>
            <a:pPr>
              <a:lnSpc>
                <a:spcPts val="2400"/>
              </a:lnSpc>
              <a:spcBef>
                <a:spcPct val="0"/>
              </a:spcBef>
            </a:pPr>
            <a:endParaRPr lang="en-US" altLang="en-US" sz="1400" kern="1200" dirty="0" smtClean="0">
              <a:solidFill>
                <a:srgbClr val="000000"/>
              </a:solidFill>
              <a:ea typeface="MS PGothic" pitchFamily="34" charset="-128"/>
            </a:endParaRPr>
          </a:p>
          <a:p>
            <a:pPr>
              <a:lnSpc>
                <a:spcPts val="2400"/>
              </a:lnSpc>
              <a:spcBef>
                <a:spcPct val="0"/>
              </a:spcBef>
            </a:pPr>
            <a:endParaRPr lang="en-US" altLang="en-US" sz="1400" kern="1200" dirty="0" smtClean="0">
              <a:solidFill>
                <a:srgbClr val="000000"/>
              </a:solidFill>
              <a:ea typeface="MS PGothic" pitchFamily="34" charset="-128"/>
            </a:endParaRPr>
          </a:p>
        </p:txBody>
      </p:sp>
      <p:pic>
        <p:nvPicPr>
          <p:cNvPr id="5" name="Picture 3" descr="fig15_0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132856"/>
            <a:ext cx="4824536"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461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2800" dirty="0" smtClean="0"/>
              <a:t>Monetary Policy Tools</a:t>
            </a:r>
            <a:br>
              <a:rPr lang="en-US" altLang="en-US" sz="2800" dirty="0" smtClean="0"/>
            </a:br>
            <a:r>
              <a:rPr lang="en-US" altLang="en-US" sz="2400" dirty="0" smtClean="0"/>
              <a:t>Response to an OMO</a:t>
            </a:r>
            <a:endParaRPr lang="en-US" altLang="en-US" sz="2400" dirty="0"/>
          </a:p>
        </p:txBody>
      </p:sp>
      <p:sp>
        <p:nvSpPr>
          <p:cNvPr id="14339" name="Rectangle 3"/>
          <p:cNvSpPr>
            <a:spLocks noGrp="1" noChangeArrowheads="1"/>
          </p:cNvSpPr>
          <p:nvPr>
            <p:ph sz="half" idx="1"/>
          </p:nvPr>
        </p:nvSpPr>
        <p:spPr/>
        <p:txBody>
          <a:bodyPr/>
          <a:lstStyle/>
          <a:p>
            <a:pPr eaLnBrk="1" hangingPunct="1"/>
            <a:endParaRPr lang="en-US" altLang="en-US" sz="1400" dirty="0" smtClean="0"/>
          </a:p>
          <a:p>
            <a:pPr>
              <a:lnSpc>
                <a:spcPts val="2400"/>
              </a:lnSpc>
              <a:spcBef>
                <a:spcPct val="0"/>
              </a:spcBef>
            </a:pPr>
            <a:endParaRPr lang="en-US" altLang="en-US" sz="1400" kern="1200" dirty="0" smtClean="0">
              <a:solidFill>
                <a:srgbClr val="000000"/>
              </a:solidFill>
              <a:ea typeface="MS PGothic" pitchFamily="34" charset="-128"/>
            </a:endParaRPr>
          </a:p>
        </p:txBody>
      </p:sp>
      <p:sp>
        <p:nvSpPr>
          <p:cNvPr id="2" name="Content Placeholder 1"/>
          <p:cNvSpPr>
            <a:spLocks noGrp="1"/>
          </p:cNvSpPr>
          <p:nvPr>
            <p:ph sz="half" idx="2"/>
          </p:nvPr>
        </p:nvSpPr>
        <p:spPr>
          <a:xfrm>
            <a:off x="683568" y="4725144"/>
            <a:ext cx="7776864" cy="1728192"/>
          </a:xfrm>
        </p:spPr>
        <p:txBody>
          <a:bodyPr/>
          <a:lstStyle/>
          <a:p>
            <a:pPr lvl="0"/>
            <a:r>
              <a:rPr lang="en-US" altLang="en-US" sz="1400" dirty="0">
                <a:solidFill>
                  <a:srgbClr val="000000"/>
                </a:solidFill>
              </a:rPr>
              <a:t>Effects of open an market operation depends on whether the supply curve initially intersects the demand curve in its downward sloped section versus its flat section. </a:t>
            </a:r>
          </a:p>
          <a:p>
            <a:pPr lvl="0"/>
            <a:r>
              <a:rPr lang="en-US" altLang="en-US" sz="1400" dirty="0">
                <a:solidFill>
                  <a:srgbClr val="000000"/>
                </a:solidFill>
              </a:rPr>
              <a:t>An open market purchase causes the federal funds rate to fall whereas an open market sale causes the federal funds rate to rise (when intersection occurs at the downward sloped section). </a:t>
            </a:r>
          </a:p>
          <a:p>
            <a:pPr lvl="0">
              <a:spcBef>
                <a:spcPct val="0"/>
              </a:spcBef>
            </a:pPr>
            <a:r>
              <a:rPr lang="en-US" altLang="en-US" sz="1400" dirty="0">
                <a:solidFill>
                  <a:srgbClr val="000000"/>
                </a:solidFill>
              </a:rPr>
              <a:t>Open market operations have no effect on the federal funds rate when intersection occurs at the flat section of the demand curve. </a:t>
            </a:r>
          </a:p>
          <a:p>
            <a:endParaRPr lang="en-AU" dirty="0"/>
          </a:p>
        </p:txBody>
      </p:sp>
      <p:sp>
        <p:nvSpPr>
          <p:cNvPr id="4" name="Slide Number Placeholder 5"/>
          <p:cNvSpPr>
            <a:spLocks noGrp="1"/>
          </p:cNvSpPr>
          <p:nvPr>
            <p:ph type="sldNum" sz="quarter" idx="12"/>
          </p:nvPr>
        </p:nvSpPr>
        <p:spPr/>
        <p:txBody>
          <a:bodyPr/>
          <a:lstStyle/>
          <a:p>
            <a:fld id="{714E3546-A40D-4513-B8D9-303B9D7D89DA}" type="slidenum">
              <a:rPr lang="en-AU" altLang="en-US"/>
              <a:pPr/>
              <a:t>17</a:t>
            </a:fld>
            <a:endParaRPr lang="en-AU" altLang="en-US" dirty="0"/>
          </a:p>
        </p:txBody>
      </p:sp>
      <p:pic>
        <p:nvPicPr>
          <p:cNvPr id="5" name="Picture 3" descr="fig15_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44824"/>
            <a:ext cx="6192688"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2187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2800" dirty="0" smtClean="0"/>
              <a:t/>
            </a:r>
            <a:br>
              <a:rPr lang="en-US" altLang="en-US" sz="2800" dirty="0" smtClean="0"/>
            </a:br>
            <a:r>
              <a:rPr lang="en-US" altLang="en-US" sz="2800" dirty="0" smtClean="0"/>
              <a:t>Monetary Policy Tools</a:t>
            </a:r>
            <a:br>
              <a:rPr lang="en-US" altLang="en-US" sz="2800" dirty="0" smtClean="0"/>
            </a:br>
            <a:r>
              <a:rPr lang="en-US" altLang="en-US" sz="2400" dirty="0" smtClean="0"/>
              <a:t>OMO and the Fed’s Target for the FFR</a:t>
            </a:r>
            <a:r>
              <a:rPr lang="en-US" altLang="en-US" sz="2800" dirty="0" smtClean="0"/>
              <a:t/>
            </a:r>
            <a:br>
              <a:rPr lang="en-US" altLang="en-US" sz="2800" dirty="0" smtClean="0"/>
            </a:br>
            <a:endParaRPr lang="en-US" altLang="en-US" sz="2400" dirty="0"/>
          </a:p>
        </p:txBody>
      </p:sp>
      <p:sp>
        <p:nvSpPr>
          <p:cNvPr id="3" name="Content Placeholder 2"/>
          <p:cNvSpPr>
            <a:spLocks noGrp="1"/>
          </p:cNvSpPr>
          <p:nvPr>
            <p:ph sz="half" idx="2"/>
          </p:nvPr>
        </p:nvSpPr>
        <p:spPr/>
        <p:txBody>
          <a:bodyPr/>
          <a:lstStyle/>
          <a:p>
            <a:pPr marL="0" lvl="0" indent="0">
              <a:spcBef>
                <a:spcPct val="0"/>
              </a:spcBef>
              <a:buNone/>
            </a:pPr>
            <a:endParaRPr lang="en-US" altLang="en-US" sz="1600" kern="1200" dirty="0" smtClean="0">
              <a:latin typeface="Arial" charset="0"/>
              <a:ea typeface="MS PGothic" pitchFamily="34" charset="-128"/>
            </a:endParaRPr>
          </a:p>
          <a:p>
            <a:pPr>
              <a:spcBef>
                <a:spcPct val="0"/>
              </a:spcBef>
            </a:pPr>
            <a:r>
              <a:rPr lang="en-US" altLang="en-US" sz="1600" kern="1200" dirty="0" smtClean="0">
                <a:latin typeface="Arial" charset="0"/>
                <a:ea typeface="MS PGothic" pitchFamily="34" charset="-128"/>
              </a:rPr>
              <a:t>The </a:t>
            </a:r>
            <a:r>
              <a:rPr lang="en-US" altLang="en-US" sz="1600" kern="1200" dirty="0">
                <a:latin typeface="Arial" charset="0"/>
                <a:ea typeface="MS PGothic" pitchFamily="34" charset="-128"/>
              </a:rPr>
              <a:t>Federal Funds Rate and the Interest Rates on Corporate Bonds and </a:t>
            </a:r>
            <a:r>
              <a:rPr lang="en-US" altLang="en-US" sz="1600" kern="1200" dirty="0" smtClean="0">
                <a:latin typeface="Arial" charset="0"/>
                <a:ea typeface="MS PGothic" pitchFamily="34" charset="-128"/>
              </a:rPr>
              <a:t>Mortgages</a:t>
            </a:r>
          </a:p>
          <a:p>
            <a:pPr lvl="1">
              <a:spcBef>
                <a:spcPct val="0"/>
              </a:spcBef>
            </a:pPr>
            <a:r>
              <a:rPr lang="en-US" altLang="en-US" sz="1600" kern="1200" dirty="0" smtClean="0">
                <a:latin typeface="Arial" charset="0"/>
                <a:ea typeface="MS PGothic" pitchFamily="34" charset="-128"/>
              </a:rPr>
              <a:t>The </a:t>
            </a:r>
            <a:r>
              <a:rPr lang="en-US" altLang="en-US" sz="1600" kern="1200" dirty="0">
                <a:latin typeface="Arial" charset="0"/>
                <a:ea typeface="MS PGothic" pitchFamily="34" charset="-128"/>
              </a:rPr>
              <a:t>mortgage rate and the corporate bond interest rates generally rise and fall with the federal funds rate.</a:t>
            </a:r>
          </a:p>
          <a:p>
            <a:pPr marL="0" lvl="0" indent="0">
              <a:spcBef>
                <a:spcPct val="0"/>
              </a:spcBef>
              <a:buNone/>
            </a:pPr>
            <a:endParaRPr lang="en-US" altLang="en-US" sz="1600" kern="1200" dirty="0">
              <a:solidFill>
                <a:srgbClr val="384EA2"/>
              </a:solidFill>
              <a:latin typeface="Arial" charset="0"/>
              <a:ea typeface="MS PGothic" pitchFamily="34" charset="-128"/>
            </a:endParaRPr>
          </a:p>
          <a:p>
            <a:endParaRPr lang="en-AU" dirty="0"/>
          </a:p>
        </p:txBody>
      </p:sp>
      <p:sp>
        <p:nvSpPr>
          <p:cNvPr id="4" name="Slide Number Placeholder 5"/>
          <p:cNvSpPr>
            <a:spLocks noGrp="1"/>
          </p:cNvSpPr>
          <p:nvPr>
            <p:ph type="sldNum" sz="quarter" idx="12"/>
          </p:nvPr>
        </p:nvSpPr>
        <p:spPr/>
        <p:txBody>
          <a:bodyPr/>
          <a:lstStyle/>
          <a:p>
            <a:fld id="{714E3546-A40D-4513-B8D9-303B9D7D89DA}" type="slidenum">
              <a:rPr lang="en-AU" altLang="en-US"/>
              <a:pPr/>
              <a:t>18</a:t>
            </a:fld>
            <a:endParaRPr lang="en-AU" altLang="en-US" dirty="0"/>
          </a:p>
        </p:txBody>
      </p:sp>
      <p:pic>
        <p:nvPicPr>
          <p:cNvPr id="8"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67544" y="2420888"/>
            <a:ext cx="4038600" cy="2402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328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OMOs</a:t>
            </a:r>
            <a:endParaRPr lang="en-AU" sz="2400" dirty="0"/>
          </a:p>
        </p:txBody>
      </p:sp>
      <p:sp>
        <p:nvSpPr>
          <p:cNvPr id="4" name="Content Placeholder 3"/>
          <p:cNvSpPr>
            <a:spLocks noGrp="1"/>
          </p:cNvSpPr>
          <p:nvPr>
            <p:ph idx="1"/>
          </p:nvPr>
        </p:nvSpPr>
        <p:spPr/>
        <p:txBody>
          <a:bodyPr/>
          <a:lstStyle/>
          <a:p>
            <a:pPr>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r>
              <a:rPr lang="en-US" altLang="en-US" sz="1600" kern="1200" dirty="0">
                <a:solidFill>
                  <a:srgbClr val="000000"/>
                </a:solidFill>
                <a:latin typeface="Arial" charset="0"/>
                <a:ea typeface="MS PGothic" pitchFamily="34" charset="-128"/>
              </a:rPr>
              <a:t>An open market purchase of Treasury securities causes their prices to increase, and so their yield to decrease. As the monetary base increases, the money supply will expand. </a:t>
            </a:r>
          </a:p>
          <a:p>
            <a:pPr>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r>
              <a:rPr lang="en-US" altLang="en-US" sz="1600" kern="1200" dirty="0">
                <a:solidFill>
                  <a:srgbClr val="000000"/>
                </a:solidFill>
                <a:latin typeface="Arial" charset="0"/>
                <a:ea typeface="MS PGothic" pitchFamily="34" charset="-128"/>
              </a:rPr>
              <a:t>An open market purchase is an expansionary policy because it reduces interest rates.</a:t>
            </a:r>
          </a:p>
          <a:p>
            <a:pPr>
              <a:lnSpc>
                <a:spcPts val="1200"/>
              </a:lnSpc>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r>
              <a:rPr lang="en-US" altLang="en-US" sz="1600" kern="1200" dirty="0">
                <a:solidFill>
                  <a:srgbClr val="000000"/>
                </a:solidFill>
                <a:latin typeface="Arial" charset="0"/>
                <a:ea typeface="MS PGothic" pitchFamily="34" charset="-128"/>
              </a:rPr>
              <a:t>An open market sale has the opposite effects, and so it is called a contractionary policy.</a:t>
            </a:r>
          </a:p>
          <a:p>
            <a:endParaRPr lang="en-AU"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19</a:t>
            </a:fld>
            <a:endParaRPr lang="en-AU" altLang="en-US"/>
          </a:p>
        </p:txBody>
      </p:sp>
    </p:spTree>
    <p:extLst>
      <p:ext uri="{BB962C8B-B14F-4D97-AF65-F5344CB8AC3E}">
        <p14:creationId xmlns:p14="http://schemas.microsoft.com/office/powerpoint/2010/main" val="102016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2</a:t>
            </a:fld>
            <a:endParaRPr lang="en-AU" altLang="en-US"/>
          </a:p>
        </p:txBody>
      </p:sp>
      <p:sp>
        <p:nvSpPr>
          <p:cNvPr id="14338" name="Rectangle 2"/>
          <p:cNvSpPr>
            <a:spLocks noGrp="1" noChangeArrowheads="1"/>
          </p:cNvSpPr>
          <p:nvPr>
            <p:ph type="title"/>
          </p:nvPr>
        </p:nvSpPr>
        <p:spPr/>
        <p:txBody>
          <a:bodyPr/>
          <a:lstStyle/>
          <a:p>
            <a:r>
              <a:rPr lang="en-US" altLang="en-US" sz="2800" dirty="0" smtClean="0"/>
              <a:t>Monetary Policy</a:t>
            </a:r>
            <a:br>
              <a:rPr lang="en-US" altLang="en-US" sz="2800" dirty="0" smtClean="0"/>
            </a:br>
            <a:r>
              <a:rPr lang="en-US" altLang="en-US" sz="2400" dirty="0" smtClean="0"/>
              <a:t>Learning Objectives</a:t>
            </a:r>
            <a:endParaRPr lang="en-US" altLang="en-US" sz="2400" dirty="0"/>
          </a:p>
        </p:txBody>
      </p:sp>
      <p:sp>
        <p:nvSpPr>
          <p:cNvPr id="14339" name="Rectangle 3"/>
          <p:cNvSpPr>
            <a:spLocks noGrp="1" noChangeArrowheads="1"/>
          </p:cNvSpPr>
          <p:nvPr>
            <p:ph type="body" idx="1"/>
          </p:nvPr>
        </p:nvSpPr>
        <p:spPr/>
        <p:txBody>
          <a:bodyPr/>
          <a:lstStyle/>
          <a:p>
            <a:r>
              <a:rPr lang="en-US" altLang="en-US" sz="2000" dirty="0"/>
              <a:t>Describe the goals of monetary policy</a:t>
            </a:r>
            <a:r>
              <a:rPr lang="en-US" altLang="en-US" sz="2000" dirty="0" smtClean="0"/>
              <a:t>.</a:t>
            </a:r>
          </a:p>
          <a:p>
            <a:endParaRPr lang="en-US" altLang="en-US" sz="2000" dirty="0"/>
          </a:p>
          <a:p>
            <a:r>
              <a:rPr lang="en-US" altLang="en-US" sz="2000" dirty="0">
                <a:solidFill>
                  <a:srgbClr val="000000"/>
                </a:solidFill>
              </a:rPr>
              <a:t>Understand how </a:t>
            </a:r>
            <a:r>
              <a:rPr lang="en-US" altLang="en-US" sz="2000" dirty="0" smtClean="0">
                <a:solidFill>
                  <a:srgbClr val="000000"/>
                </a:solidFill>
              </a:rPr>
              <a:t>Central Banks use </a:t>
            </a:r>
            <a:r>
              <a:rPr lang="en-US" altLang="en-US" sz="2000" dirty="0">
                <a:solidFill>
                  <a:srgbClr val="000000"/>
                </a:solidFill>
              </a:rPr>
              <a:t>monetary policy tools to </a:t>
            </a:r>
            <a:r>
              <a:rPr lang="en-US" altLang="en-US" sz="2000" dirty="0" smtClean="0">
                <a:solidFill>
                  <a:srgbClr val="000000"/>
                </a:solidFill>
              </a:rPr>
              <a:t>influence the policy rate.</a:t>
            </a:r>
          </a:p>
          <a:p>
            <a:endParaRPr lang="en-US" altLang="en-US" sz="2000" dirty="0">
              <a:latin typeface="Calibri" pitchFamily="34" charset="0"/>
            </a:endParaRPr>
          </a:p>
          <a:p>
            <a:r>
              <a:rPr lang="en-US" altLang="en-US" sz="2000" dirty="0">
                <a:solidFill>
                  <a:srgbClr val="000000"/>
                </a:solidFill>
              </a:rPr>
              <a:t>Trace how the importance of different monetary policy tools has</a:t>
            </a:r>
            <a:br>
              <a:rPr lang="en-US" altLang="en-US" sz="2000" dirty="0">
                <a:solidFill>
                  <a:srgbClr val="000000"/>
                </a:solidFill>
              </a:rPr>
            </a:br>
            <a:r>
              <a:rPr lang="en-US" altLang="en-US" sz="2000" dirty="0">
                <a:solidFill>
                  <a:srgbClr val="000000"/>
                </a:solidFill>
              </a:rPr>
              <a:t>changed over time</a:t>
            </a:r>
            <a:r>
              <a:rPr lang="en-US" altLang="en-US" sz="2000" dirty="0" smtClean="0">
                <a:solidFill>
                  <a:srgbClr val="000000"/>
                </a:solidFill>
              </a:rPr>
              <a:t>.</a:t>
            </a:r>
          </a:p>
          <a:p>
            <a:endParaRPr lang="en-US" altLang="en-US" sz="2000" dirty="0">
              <a:latin typeface="Calibri" pitchFamily="34" charset="0"/>
            </a:endParaRPr>
          </a:p>
          <a:p>
            <a:r>
              <a:rPr lang="en-US" altLang="en-US" sz="2000" dirty="0">
                <a:solidFill>
                  <a:srgbClr val="000000"/>
                </a:solidFill>
              </a:rPr>
              <a:t>Explain the role of monetary targeting in monetary policy.</a:t>
            </a:r>
            <a:endParaRPr lang="en-US" altLang="en-US" sz="2000" dirty="0">
              <a:latin typeface="Calibri" pitchFamily="34" charset="0"/>
            </a:endParaRPr>
          </a:p>
          <a:p>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Dynamic vs. </a:t>
            </a:r>
            <a:r>
              <a:rPr lang="en-US" sz="2800" dirty="0" smtClean="0"/>
              <a:t>Defensive OMOs</a:t>
            </a:r>
            <a:br>
              <a:rPr lang="en-US" sz="2800" dirty="0" smtClean="0"/>
            </a:br>
            <a:endParaRPr lang="en-AU" sz="2400" dirty="0"/>
          </a:p>
        </p:txBody>
      </p:sp>
      <p:sp>
        <p:nvSpPr>
          <p:cNvPr id="4" name="Content Placeholder 3"/>
          <p:cNvSpPr>
            <a:spLocks noGrp="1"/>
          </p:cNvSpPr>
          <p:nvPr>
            <p:ph idx="1"/>
          </p:nvPr>
        </p:nvSpPr>
        <p:spPr/>
        <p:txBody>
          <a:bodyPr/>
          <a:lstStyle/>
          <a:p>
            <a:pPr>
              <a:lnSpc>
                <a:spcPts val="2400"/>
              </a:lnSpc>
              <a:spcBef>
                <a:spcPct val="0"/>
              </a:spcBef>
              <a:defRPr/>
            </a:pPr>
            <a:r>
              <a:rPr lang="en-US" sz="1600" kern="1200" dirty="0">
                <a:solidFill>
                  <a:srgbClr val="FF0000"/>
                </a:solidFill>
                <a:latin typeface="Arial" charset="0"/>
                <a:ea typeface="ＭＳ Ｐゴシック" pitchFamily="-80" charset="-128"/>
              </a:rPr>
              <a:t>Dynamic open market operations </a:t>
            </a:r>
            <a:r>
              <a:rPr lang="en-US" sz="1600" kern="1200" dirty="0">
                <a:solidFill>
                  <a:srgbClr val="000000"/>
                </a:solidFill>
                <a:latin typeface="Arial" charset="0"/>
                <a:ea typeface="ＭＳ Ｐゴシック" pitchFamily="-80" charset="-128"/>
              </a:rPr>
              <a:t>are intended to change monetary </a:t>
            </a:r>
            <a:r>
              <a:rPr lang="en-US" sz="1600" kern="1200" dirty="0" smtClean="0">
                <a:solidFill>
                  <a:srgbClr val="000000"/>
                </a:solidFill>
                <a:latin typeface="Arial" charset="0"/>
                <a:ea typeface="ＭＳ Ｐゴシック" pitchFamily="-80" charset="-128"/>
              </a:rPr>
              <a:t>policy</a:t>
            </a:r>
            <a:r>
              <a:rPr lang="en-US" sz="1600" kern="1200" dirty="0">
                <a:solidFill>
                  <a:srgbClr val="000000"/>
                </a:solidFill>
                <a:latin typeface="Arial" charset="0"/>
                <a:ea typeface="ＭＳ Ｐゴシック" pitchFamily="-80" charset="-128"/>
              </a:rPr>
              <a:t> </a:t>
            </a:r>
            <a:r>
              <a:rPr lang="en-US" sz="1600" kern="1200" dirty="0" smtClean="0">
                <a:solidFill>
                  <a:srgbClr val="000000"/>
                </a:solidFill>
                <a:latin typeface="Arial" charset="0"/>
                <a:ea typeface="ＭＳ Ｐゴシック" pitchFamily="-80" charset="-128"/>
              </a:rPr>
              <a:t>i.e. changing the policy rate.</a:t>
            </a:r>
          </a:p>
          <a:p>
            <a:pPr>
              <a:lnSpc>
                <a:spcPts val="2400"/>
              </a:lnSpc>
              <a:spcBef>
                <a:spcPct val="0"/>
              </a:spcBef>
              <a:defRPr/>
            </a:pPr>
            <a:endParaRPr lang="en-US" sz="1600" kern="1200" dirty="0">
              <a:solidFill>
                <a:srgbClr val="000000"/>
              </a:solidFill>
              <a:latin typeface="Arial" charset="0"/>
              <a:ea typeface="ＭＳ Ｐゴシック" pitchFamily="-80" charset="-128"/>
            </a:endParaRPr>
          </a:p>
          <a:p>
            <a:pPr>
              <a:lnSpc>
                <a:spcPts val="2400"/>
              </a:lnSpc>
              <a:spcBef>
                <a:spcPct val="0"/>
              </a:spcBef>
              <a:defRPr/>
            </a:pPr>
            <a:r>
              <a:rPr lang="en-US" sz="1600" kern="1200" dirty="0">
                <a:solidFill>
                  <a:srgbClr val="FF0000"/>
                </a:solidFill>
                <a:latin typeface="Arial" charset="0"/>
                <a:ea typeface="ＭＳ Ｐゴシック" pitchFamily="-80" charset="-128"/>
              </a:rPr>
              <a:t>Defensive open market operations </a:t>
            </a:r>
            <a:r>
              <a:rPr lang="en-US" sz="1600" kern="1200" dirty="0">
                <a:solidFill>
                  <a:srgbClr val="000000"/>
                </a:solidFill>
                <a:latin typeface="Arial" charset="0"/>
                <a:ea typeface="ＭＳ Ｐゴシック" pitchFamily="-80" charset="-128"/>
              </a:rPr>
              <a:t>are intended to offset temporary fluctuations in the demand or supply for reserves, not to carry out changes in monetary policy.</a:t>
            </a:r>
          </a:p>
          <a:p>
            <a:pPr marL="0" lvl="0" indent="0">
              <a:spcBef>
                <a:spcPct val="0"/>
              </a:spcBef>
              <a:buNone/>
              <a:defRPr/>
            </a:pPr>
            <a:endParaRPr lang="en-US" sz="1600" kern="1200" dirty="0">
              <a:solidFill>
                <a:srgbClr val="000000"/>
              </a:solidFill>
              <a:latin typeface="Arial" charset="0"/>
              <a:ea typeface="ＭＳ Ｐゴシック" pitchFamily="-80" charset="-128"/>
            </a:endParaRPr>
          </a:p>
          <a:p>
            <a:endParaRPr lang="en-AU" sz="1600"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20</a:t>
            </a:fld>
            <a:endParaRPr lang="en-AU" altLang="en-US"/>
          </a:p>
        </p:txBody>
      </p:sp>
    </p:spTree>
    <p:extLst>
      <p:ext uri="{BB962C8B-B14F-4D97-AF65-F5344CB8AC3E}">
        <p14:creationId xmlns:p14="http://schemas.microsoft.com/office/powerpoint/2010/main" val="3050284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21</a:t>
            </a:fld>
            <a:endParaRPr lang="en-AU" altLang="en-US" dirty="0"/>
          </a:p>
        </p:txBody>
      </p:sp>
      <p:sp>
        <p:nvSpPr>
          <p:cNvPr id="14338" name="Rectangle 2"/>
          <p:cNvSpPr>
            <a:spLocks noGrp="1" noChangeArrowheads="1"/>
          </p:cNvSpPr>
          <p:nvPr>
            <p:ph type="title"/>
          </p:nvPr>
        </p:nvSpPr>
        <p:spPr>
          <a:xfrm>
            <a:off x="468313" y="765175"/>
            <a:ext cx="8229600" cy="1007641"/>
          </a:xfrm>
        </p:spPr>
        <p:txBody>
          <a:bodyPr/>
          <a:lstStyle/>
          <a:p>
            <a:r>
              <a:rPr lang="en-US" altLang="en-US" sz="2800" dirty="0" smtClean="0"/>
              <a:t>Monetary Policy Tools</a:t>
            </a:r>
            <a:br>
              <a:rPr lang="en-US" altLang="en-US" sz="2800" dirty="0" smtClean="0"/>
            </a:br>
            <a:r>
              <a:rPr lang="en-US" altLang="en-US" sz="2400" dirty="0" smtClean="0"/>
              <a:t>Changes in Discount Rate and Required reserve ratio </a:t>
            </a:r>
            <a:endParaRPr lang="en-US" altLang="en-US" sz="2400" dirty="0"/>
          </a:p>
        </p:txBody>
      </p:sp>
      <p:sp>
        <p:nvSpPr>
          <p:cNvPr id="14339" name="Rectangle 3"/>
          <p:cNvSpPr>
            <a:spLocks noGrp="1" noChangeArrowheads="1"/>
          </p:cNvSpPr>
          <p:nvPr>
            <p:ph type="body" idx="1"/>
          </p:nvPr>
        </p:nvSpPr>
        <p:spPr/>
        <p:txBody>
          <a:bodyPr/>
          <a:lstStyle/>
          <a:p>
            <a:pPr>
              <a:lnSpc>
                <a:spcPts val="2400"/>
              </a:lnSpc>
              <a:spcBef>
                <a:spcPct val="0"/>
              </a:spcBef>
              <a:buFont typeface="Arial" panose="020B0604020202020204" pitchFamily="34" charset="0"/>
              <a:buChar char="•"/>
            </a:pPr>
            <a:r>
              <a:rPr lang="en-US" altLang="en-US" sz="1600" kern="1200" dirty="0" smtClean="0">
                <a:solidFill>
                  <a:srgbClr val="000000"/>
                </a:solidFill>
                <a:latin typeface="Arial" charset="0"/>
                <a:ea typeface="MS PGothic" pitchFamily="34" charset="-128"/>
              </a:rPr>
              <a:t>Changes </a:t>
            </a:r>
            <a:r>
              <a:rPr lang="en-US" altLang="en-US" sz="1600" kern="1200" dirty="0">
                <a:solidFill>
                  <a:srgbClr val="000000"/>
                </a:solidFill>
                <a:latin typeface="Arial" charset="0"/>
                <a:ea typeface="MS PGothic" pitchFamily="34" charset="-128"/>
              </a:rPr>
              <a:t>in the Discount Rate </a:t>
            </a:r>
          </a:p>
          <a:p>
            <a:pPr lvl="1">
              <a:lnSpc>
                <a:spcPts val="2400"/>
              </a:lnSpc>
              <a:spcBef>
                <a:spcPct val="0"/>
              </a:spcBef>
              <a:buFont typeface="Arial" panose="020B0604020202020204" pitchFamily="34" charset="0"/>
              <a:buChar char="•"/>
            </a:pPr>
            <a:r>
              <a:rPr lang="en-US" altLang="en-US" sz="1600" kern="1200" dirty="0">
                <a:solidFill>
                  <a:srgbClr val="000000"/>
                </a:solidFill>
                <a:latin typeface="Arial" charset="0"/>
                <a:ea typeface="MS PGothic" pitchFamily="34" charset="-128"/>
              </a:rPr>
              <a:t>Since 2003, the Fed has kept the discount rate higher than the target for the federal funds rate. </a:t>
            </a:r>
            <a:endParaRPr lang="en-US" altLang="en-US" sz="1600" kern="1200" dirty="0" smtClean="0">
              <a:solidFill>
                <a:srgbClr val="000000"/>
              </a:solidFill>
              <a:latin typeface="Arial" charset="0"/>
              <a:ea typeface="MS PGothic" pitchFamily="34" charset="-128"/>
            </a:endParaRPr>
          </a:p>
          <a:p>
            <a:pPr lvl="1">
              <a:lnSpc>
                <a:spcPts val="2400"/>
              </a:lnSpc>
              <a:spcBef>
                <a:spcPct val="0"/>
              </a:spcBef>
              <a:buFont typeface="Arial" panose="020B0604020202020204" pitchFamily="34" charset="0"/>
              <a:buChar char="•"/>
            </a:pPr>
            <a:r>
              <a:rPr lang="en-US" altLang="en-US" sz="1600" kern="1200" dirty="0" smtClean="0">
                <a:solidFill>
                  <a:srgbClr val="000000"/>
                </a:solidFill>
                <a:latin typeface="Arial" charset="0"/>
                <a:ea typeface="MS PGothic" pitchFamily="34" charset="-128"/>
              </a:rPr>
              <a:t>So</a:t>
            </a:r>
            <a:r>
              <a:rPr lang="en-US" altLang="en-US" sz="1600" kern="1200" dirty="0">
                <a:solidFill>
                  <a:srgbClr val="000000"/>
                </a:solidFill>
                <a:latin typeface="Arial" charset="0"/>
                <a:ea typeface="MS PGothic" pitchFamily="34" charset="-128"/>
              </a:rPr>
              <a:t>, the discount rate is a penalty rate, as banks pay a penalty by borrowing from the Fed rather than from other banks.</a:t>
            </a:r>
          </a:p>
          <a:p>
            <a:pPr lvl="0">
              <a:lnSpc>
                <a:spcPts val="2400"/>
              </a:lnSpc>
              <a:spcBef>
                <a:spcPct val="0"/>
              </a:spcBef>
              <a:buFont typeface="Arial" panose="020B0604020202020204" pitchFamily="34" charset="0"/>
              <a:buChar char="•"/>
            </a:pPr>
            <a:endParaRPr lang="en-US" altLang="en-US" sz="1600" kern="1200" dirty="0">
              <a:solidFill>
                <a:srgbClr val="000000"/>
              </a:solidFill>
              <a:latin typeface="Arial" charset="0"/>
              <a:ea typeface="MS PGothic" pitchFamily="34" charset="-128"/>
            </a:endParaRPr>
          </a:p>
          <a:p>
            <a:pPr>
              <a:lnSpc>
                <a:spcPts val="2400"/>
              </a:lnSpc>
              <a:spcBef>
                <a:spcPct val="0"/>
              </a:spcBef>
              <a:buFont typeface="Arial" panose="020B0604020202020204" pitchFamily="34" charset="0"/>
              <a:buChar char="•"/>
            </a:pPr>
            <a:r>
              <a:rPr lang="en-US" altLang="en-US" sz="1600" kern="1200" dirty="0">
                <a:solidFill>
                  <a:srgbClr val="000000"/>
                </a:solidFill>
                <a:latin typeface="Arial" charset="0"/>
                <a:ea typeface="MS PGothic" pitchFamily="34" charset="-128"/>
              </a:rPr>
              <a:t>Changes in the Required Reserve Ratio </a:t>
            </a:r>
          </a:p>
          <a:p>
            <a:pPr lvl="1">
              <a:lnSpc>
                <a:spcPts val="2400"/>
              </a:lnSpc>
              <a:spcBef>
                <a:spcPct val="0"/>
              </a:spcBef>
              <a:buFont typeface="Arial" panose="020B0604020202020204" pitchFamily="34" charset="0"/>
              <a:buChar char="•"/>
            </a:pPr>
            <a:r>
              <a:rPr lang="en-US" altLang="en-US" sz="1600" kern="1200" dirty="0">
                <a:solidFill>
                  <a:srgbClr val="000000"/>
                </a:solidFill>
                <a:latin typeface="Arial" charset="0"/>
                <a:ea typeface="MS PGothic" pitchFamily="34" charset="-128"/>
              </a:rPr>
              <a:t>The Fed rarely changes the required reserve ratio. </a:t>
            </a:r>
            <a:endParaRPr lang="en-US" altLang="en-US" sz="1600" kern="1200" dirty="0" smtClean="0">
              <a:solidFill>
                <a:srgbClr val="000000"/>
              </a:solidFill>
              <a:latin typeface="Arial" charset="0"/>
              <a:ea typeface="MS PGothic" pitchFamily="34" charset="-128"/>
            </a:endParaRPr>
          </a:p>
          <a:p>
            <a:pPr lvl="1">
              <a:lnSpc>
                <a:spcPts val="2400"/>
              </a:lnSpc>
              <a:spcBef>
                <a:spcPct val="0"/>
              </a:spcBef>
              <a:buFont typeface="Arial" panose="020B0604020202020204" pitchFamily="34" charset="0"/>
              <a:buChar char="•"/>
            </a:pPr>
            <a:r>
              <a:rPr lang="en-US" altLang="en-US" sz="1600" kern="1200" dirty="0" smtClean="0">
                <a:solidFill>
                  <a:srgbClr val="000000"/>
                </a:solidFill>
                <a:latin typeface="Arial" charset="0"/>
                <a:ea typeface="MS PGothic" pitchFamily="34" charset="-128"/>
              </a:rPr>
              <a:t>This </a:t>
            </a:r>
            <a:r>
              <a:rPr lang="en-US" altLang="en-US" sz="1600" kern="1200" dirty="0">
                <a:solidFill>
                  <a:srgbClr val="000000"/>
                </a:solidFill>
                <a:latin typeface="Arial" charset="0"/>
                <a:ea typeface="MS PGothic" pitchFamily="34" charset="-128"/>
              </a:rPr>
              <a:t>action will likely carry out offsetting open market operations to keep the target for the federal funds rate </a:t>
            </a:r>
            <a:r>
              <a:rPr lang="en-US" altLang="en-US" sz="1600" kern="1200" dirty="0" smtClean="0">
                <a:solidFill>
                  <a:srgbClr val="000000"/>
                </a:solidFill>
                <a:latin typeface="Arial" charset="0"/>
                <a:ea typeface="MS PGothic" pitchFamily="34" charset="-128"/>
              </a:rPr>
              <a:t>unchanged.</a:t>
            </a:r>
            <a:endParaRPr lang="en-US" altLang="en-US" sz="1600" dirty="0" smtClean="0"/>
          </a:p>
          <a:p>
            <a:pPr>
              <a:lnSpc>
                <a:spcPts val="2400"/>
              </a:lnSpc>
              <a:spcBef>
                <a:spcPct val="0"/>
              </a:spcBef>
            </a:pPr>
            <a:endParaRPr lang="en-US" altLang="en-US" sz="1400" kern="1200" dirty="0" smtClean="0">
              <a:solidFill>
                <a:srgbClr val="000000"/>
              </a:solidFill>
              <a:ea typeface="MS PGothic" pitchFamily="34" charset="-128"/>
            </a:endParaRPr>
          </a:p>
        </p:txBody>
      </p:sp>
    </p:spTree>
    <p:extLst>
      <p:ext uri="{BB962C8B-B14F-4D97-AF65-F5344CB8AC3E}">
        <p14:creationId xmlns:p14="http://schemas.microsoft.com/office/powerpoint/2010/main" val="3445895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2800" dirty="0" smtClean="0"/>
              <a:t>Monetary Policy Tools</a:t>
            </a:r>
            <a:br>
              <a:rPr lang="en-US" altLang="en-US" sz="2800" dirty="0" smtClean="0"/>
            </a:br>
            <a:r>
              <a:rPr lang="en-US" altLang="en-US" sz="2400" dirty="0" smtClean="0"/>
              <a:t>Response to a Change in the Discount Rate</a:t>
            </a:r>
            <a:endParaRPr lang="en-US" altLang="en-US" sz="2400" dirty="0"/>
          </a:p>
        </p:txBody>
      </p:sp>
      <p:sp>
        <p:nvSpPr>
          <p:cNvPr id="14339" name="Rectangle 3"/>
          <p:cNvSpPr>
            <a:spLocks noGrp="1" noChangeArrowheads="1"/>
          </p:cNvSpPr>
          <p:nvPr>
            <p:ph sz="half" idx="1"/>
          </p:nvPr>
        </p:nvSpPr>
        <p:spPr/>
        <p:txBody>
          <a:bodyPr/>
          <a:lstStyle/>
          <a:p>
            <a:pPr eaLnBrk="1" hangingPunct="1"/>
            <a:endParaRPr lang="en-US" altLang="en-US" sz="1400" dirty="0" smtClean="0"/>
          </a:p>
          <a:p>
            <a:pPr>
              <a:lnSpc>
                <a:spcPts val="2400"/>
              </a:lnSpc>
              <a:spcBef>
                <a:spcPct val="0"/>
              </a:spcBef>
            </a:pPr>
            <a:endParaRPr lang="en-US" altLang="en-US" sz="1400" kern="1200" dirty="0" smtClean="0">
              <a:solidFill>
                <a:srgbClr val="000000"/>
              </a:solidFill>
              <a:ea typeface="MS PGothic" pitchFamily="34" charset="-128"/>
            </a:endParaRPr>
          </a:p>
        </p:txBody>
      </p:sp>
      <p:sp>
        <p:nvSpPr>
          <p:cNvPr id="2" name="Content Placeholder 1"/>
          <p:cNvSpPr>
            <a:spLocks noGrp="1"/>
          </p:cNvSpPr>
          <p:nvPr>
            <p:ph sz="half" idx="2"/>
          </p:nvPr>
        </p:nvSpPr>
        <p:spPr>
          <a:xfrm>
            <a:off x="755576" y="4725145"/>
            <a:ext cx="7931224" cy="1401018"/>
          </a:xfrm>
        </p:spPr>
        <p:txBody>
          <a:bodyPr/>
          <a:lstStyle/>
          <a:p>
            <a:pPr lvl="0"/>
            <a:r>
              <a:rPr lang="en-US" altLang="en-US" sz="1400" dirty="0">
                <a:solidFill>
                  <a:srgbClr val="000000"/>
                </a:solidFill>
              </a:rPr>
              <a:t>If the intersection of supply and demand occurs on the vertical section of the supply curve, a change in the discount rate will have no effect on the federal funds rate.</a:t>
            </a:r>
          </a:p>
          <a:p>
            <a:pPr lvl="0"/>
            <a:r>
              <a:rPr lang="en-US" altLang="en-US" sz="1400" dirty="0">
                <a:solidFill>
                  <a:srgbClr val="000000"/>
                </a:solidFill>
              </a:rPr>
              <a:t>If the intersection of supply and demand occurs on the horizontal section of the supply curve, a change in the discount rate shifts that portion of the supply curve and the federal funds rate may either rise or fall depending on the change in the discount rate</a:t>
            </a:r>
          </a:p>
          <a:p>
            <a:endParaRPr lang="en-AU" dirty="0"/>
          </a:p>
        </p:txBody>
      </p:sp>
      <p:sp>
        <p:nvSpPr>
          <p:cNvPr id="4" name="Slide Number Placeholder 5"/>
          <p:cNvSpPr>
            <a:spLocks noGrp="1"/>
          </p:cNvSpPr>
          <p:nvPr>
            <p:ph type="sldNum" sz="quarter" idx="12"/>
          </p:nvPr>
        </p:nvSpPr>
        <p:spPr/>
        <p:txBody>
          <a:bodyPr/>
          <a:lstStyle/>
          <a:p>
            <a:fld id="{714E3546-A40D-4513-B8D9-303B9D7D89DA}" type="slidenum">
              <a:rPr lang="en-AU" altLang="en-US"/>
              <a:pPr/>
              <a:t>22</a:t>
            </a:fld>
            <a:endParaRPr lang="en-AU" altLang="en-US" dirty="0"/>
          </a:p>
        </p:txBody>
      </p:sp>
      <p:pic>
        <p:nvPicPr>
          <p:cNvPr id="6" name="Picture 3" descr="fig15_0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32856"/>
            <a:ext cx="6982544"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93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2800" dirty="0" smtClean="0"/>
              <a:t>Monetary Policy Tools</a:t>
            </a:r>
            <a:br>
              <a:rPr lang="en-US" altLang="en-US" sz="2800" dirty="0" smtClean="0"/>
            </a:br>
            <a:r>
              <a:rPr lang="en-US" altLang="en-US" sz="2400" dirty="0" smtClean="0"/>
              <a:t>Response to a Change in Required Reserves</a:t>
            </a:r>
            <a:endParaRPr lang="en-US" altLang="en-US" sz="2400" dirty="0"/>
          </a:p>
        </p:txBody>
      </p:sp>
      <p:sp>
        <p:nvSpPr>
          <p:cNvPr id="14339" name="Rectangle 3"/>
          <p:cNvSpPr>
            <a:spLocks noGrp="1" noChangeArrowheads="1"/>
          </p:cNvSpPr>
          <p:nvPr>
            <p:ph sz="half" idx="1"/>
          </p:nvPr>
        </p:nvSpPr>
        <p:spPr/>
        <p:txBody>
          <a:bodyPr/>
          <a:lstStyle/>
          <a:p>
            <a:pPr eaLnBrk="1" hangingPunct="1"/>
            <a:endParaRPr lang="en-US" altLang="en-US" sz="1400" dirty="0" smtClean="0"/>
          </a:p>
          <a:p>
            <a:pPr>
              <a:lnSpc>
                <a:spcPts val="2400"/>
              </a:lnSpc>
              <a:spcBef>
                <a:spcPct val="0"/>
              </a:spcBef>
            </a:pPr>
            <a:endParaRPr lang="en-US" altLang="en-US" sz="1400" kern="1200" dirty="0" smtClean="0">
              <a:solidFill>
                <a:srgbClr val="000000"/>
              </a:solidFill>
              <a:ea typeface="MS PGothic" pitchFamily="34" charset="-128"/>
            </a:endParaRPr>
          </a:p>
        </p:txBody>
      </p:sp>
      <p:sp>
        <p:nvSpPr>
          <p:cNvPr id="2" name="Content Placeholder 1"/>
          <p:cNvSpPr>
            <a:spLocks noGrp="1"/>
          </p:cNvSpPr>
          <p:nvPr>
            <p:ph sz="half" idx="2"/>
          </p:nvPr>
        </p:nvSpPr>
        <p:spPr>
          <a:xfrm>
            <a:off x="539552" y="5157191"/>
            <a:ext cx="8147248" cy="968971"/>
          </a:xfrm>
        </p:spPr>
        <p:txBody>
          <a:bodyPr/>
          <a:lstStyle/>
          <a:p>
            <a:pPr lvl="0">
              <a:spcBef>
                <a:spcPct val="0"/>
              </a:spcBef>
            </a:pPr>
            <a:r>
              <a:rPr lang="en-US" altLang="en-US" sz="1400" dirty="0">
                <a:solidFill>
                  <a:srgbClr val="000000"/>
                </a:solidFill>
              </a:rPr>
              <a:t>When the Fed raises reserve requirement, the federal funds rate rises and when the Fed decreases reserve requirement, the federal funds rate falls</a:t>
            </a:r>
            <a:r>
              <a:rPr lang="en-US" altLang="en-US" sz="1400" dirty="0">
                <a:solidFill>
                  <a:srgbClr val="000000"/>
                </a:solidFill>
                <a:sym typeface="MT Symbol" pitchFamily="82" charset="2"/>
              </a:rPr>
              <a:t>. </a:t>
            </a:r>
            <a:endParaRPr lang="en-US" altLang="en-US" sz="1400" dirty="0">
              <a:solidFill>
                <a:srgbClr val="000000"/>
              </a:solidFill>
            </a:endParaRPr>
          </a:p>
          <a:p>
            <a:pPr lvl="0">
              <a:lnSpc>
                <a:spcPts val="2400"/>
              </a:lnSpc>
              <a:spcBef>
                <a:spcPct val="0"/>
              </a:spcBef>
            </a:pPr>
            <a:endParaRPr lang="en-US" altLang="en-US" sz="1400" kern="1200" dirty="0">
              <a:solidFill>
                <a:srgbClr val="000000"/>
              </a:solidFill>
              <a:ea typeface="MS PGothic" pitchFamily="34" charset="-128"/>
            </a:endParaRPr>
          </a:p>
          <a:p>
            <a:endParaRPr lang="en-AU" dirty="0"/>
          </a:p>
        </p:txBody>
      </p:sp>
      <p:sp>
        <p:nvSpPr>
          <p:cNvPr id="4" name="Slide Number Placeholder 5"/>
          <p:cNvSpPr>
            <a:spLocks noGrp="1"/>
          </p:cNvSpPr>
          <p:nvPr>
            <p:ph type="sldNum" sz="quarter" idx="12"/>
          </p:nvPr>
        </p:nvSpPr>
        <p:spPr/>
        <p:txBody>
          <a:bodyPr/>
          <a:lstStyle/>
          <a:p>
            <a:fld id="{714E3546-A40D-4513-B8D9-303B9D7D89DA}" type="slidenum">
              <a:rPr lang="en-AU" altLang="en-US"/>
              <a:pPr/>
              <a:t>23</a:t>
            </a:fld>
            <a:endParaRPr lang="en-AU" altLang="en-US" dirty="0"/>
          </a:p>
        </p:txBody>
      </p:sp>
      <p:pic>
        <p:nvPicPr>
          <p:cNvPr id="7" name="Picture 3" descr="fig15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916832"/>
            <a:ext cx="4824536"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84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24</a:t>
            </a:fld>
            <a:endParaRPr lang="en-AU" altLang="en-US" dirty="0"/>
          </a:p>
        </p:txBody>
      </p:sp>
      <p:sp>
        <p:nvSpPr>
          <p:cNvPr id="14338" name="Rectangle 2"/>
          <p:cNvSpPr>
            <a:spLocks noGrp="1" noChangeArrowheads="1"/>
          </p:cNvSpPr>
          <p:nvPr>
            <p:ph type="title"/>
          </p:nvPr>
        </p:nvSpPr>
        <p:spPr/>
        <p:txBody>
          <a:bodyPr/>
          <a:lstStyle/>
          <a:p>
            <a:r>
              <a:rPr lang="en-US" altLang="en-US" sz="2800" dirty="0" smtClean="0"/>
              <a:t>Monetary Policy Tools</a:t>
            </a:r>
            <a:br>
              <a:rPr lang="en-US" altLang="en-US" sz="2800" dirty="0" smtClean="0"/>
            </a:br>
            <a:r>
              <a:rPr lang="en-US" altLang="en-US" sz="2400" dirty="0" smtClean="0"/>
              <a:t>Response to a Change in the Interest Rate on Reserves</a:t>
            </a:r>
            <a:endParaRPr lang="en-US" altLang="en-US" sz="2400" dirty="0"/>
          </a:p>
        </p:txBody>
      </p:sp>
      <p:sp>
        <p:nvSpPr>
          <p:cNvPr id="14339" name="Rectangle 3"/>
          <p:cNvSpPr>
            <a:spLocks noGrp="1" noChangeArrowheads="1"/>
          </p:cNvSpPr>
          <p:nvPr>
            <p:ph type="body" idx="1"/>
          </p:nvPr>
        </p:nvSpPr>
        <p:spPr/>
        <p:txBody>
          <a:bodyPr/>
          <a:lstStyle/>
          <a:p>
            <a:pPr eaLnBrk="1" hangingPunct="1"/>
            <a:endParaRPr lang="en-US" altLang="en-US" sz="1400" dirty="0" smtClean="0"/>
          </a:p>
          <a:p>
            <a:pPr>
              <a:lnSpc>
                <a:spcPts val="2400"/>
              </a:lnSpc>
              <a:spcBef>
                <a:spcPct val="0"/>
              </a:spcBef>
            </a:pPr>
            <a:endParaRPr lang="en-US" altLang="en-US" sz="1400" kern="1200" dirty="0" smtClean="0">
              <a:solidFill>
                <a:srgbClr val="000000"/>
              </a:solidFill>
              <a:ea typeface="MS PGothic" pitchFamily="34" charset="-128"/>
            </a:endParaRPr>
          </a:p>
        </p:txBody>
      </p:sp>
      <p:pic>
        <p:nvPicPr>
          <p:cNvPr id="6" name="Picture 4" descr="fig15_0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04864"/>
            <a:ext cx="6984776" cy="328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4501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25</a:t>
            </a:fld>
            <a:endParaRPr lang="en-AU" altLang="en-US" dirty="0"/>
          </a:p>
        </p:txBody>
      </p:sp>
      <p:sp>
        <p:nvSpPr>
          <p:cNvPr id="14338" name="Rectangle 2"/>
          <p:cNvSpPr>
            <a:spLocks noGrp="1" noChangeArrowheads="1"/>
          </p:cNvSpPr>
          <p:nvPr>
            <p:ph type="title"/>
          </p:nvPr>
        </p:nvSpPr>
        <p:spPr/>
        <p:txBody>
          <a:bodyPr/>
          <a:lstStyle/>
          <a:p>
            <a:r>
              <a:rPr lang="en-US" altLang="en-US" sz="2800" dirty="0" smtClean="0"/>
              <a:t>Monetary Policy Tools</a:t>
            </a:r>
            <a:br>
              <a:rPr lang="en-US" altLang="en-US" sz="2800" dirty="0" smtClean="0"/>
            </a:br>
            <a:r>
              <a:rPr lang="en-US" altLang="en-US" sz="2400" dirty="0" smtClean="0"/>
              <a:t>How the Federal  Reserve's Operating Procedures Limit Fluctuations in the Federal Funds Rate?</a:t>
            </a:r>
            <a:endParaRPr lang="en-US" altLang="en-US" sz="2400" dirty="0"/>
          </a:p>
        </p:txBody>
      </p:sp>
      <p:sp>
        <p:nvSpPr>
          <p:cNvPr id="14339" name="Rectangle 3"/>
          <p:cNvSpPr>
            <a:spLocks noGrp="1" noChangeArrowheads="1"/>
          </p:cNvSpPr>
          <p:nvPr>
            <p:ph type="body" idx="1"/>
          </p:nvPr>
        </p:nvSpPr>
        <p:spPr/>
        <p:txBody>
          <a:bodyPr/>
          <a:lstStyle/>
          <a:p>
            <a:pPr eaLnBrk="1" hangingPunct="1"/>
            <a:endParaRPr lang="en-US" altLang="en-US" sz="1400" dirty="0" smtClean="0"/>
          </a:p>
          <a:p>
            <a:pPr>
              <a:lnSpc>
                <a:spcPts val="2400"/>
              </a:lnSpc>
              <a:spcBef>
                <a:spcPct val="0"/>
              </a:spcBef>
            </a:pPr>
            <a:endParaRPr lang="en-US" altLang="en-US" sz="1400" kern="1200" dirty="0" smtClean="0">
              <a:solidFill>
                <a:srgbClr val="000000"/>
              </a:solidFill>
              <a:ea typeface="MS PGothic" pitchFamily="34" charset="-128"/>
            </a:endParaRPr>
          </a:p>
        </p:txBody>
      </p:sp>
      <p:pic>
        <p:nvPicPr>
          <p:cNvPr id="7" name="Picture 4" descr="fig15_0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7622" y="2132856"/>
            <a:ext cx="5688632"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5821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OMO vs. Other </a:t>
            </a:r>
            <a:r>
              <a:rPr lang="en-US" sz="2800" dirty="0" smtClean="0"/>
              <a:t>Policy Tools</a:t>
            </a:r>
            <a:br>
              <a:rPr lang="en-US" sz="2800" dirty="0" smtClean="0"/>
            </a:br>
            <a:endParaRPr lang="en-AU" sz="2400" dirty="0"/>
          </a:p>
        </p:txBody>
      </p:sp>
      <p:sp>
        <p:nvSpPr>
          <p:cNvPr id="4" name="Content Placeholder 3"/>
          <p:cNvSpPr>
            <a:spLocks noGrp="1"/>
          </p:cNvSpPr>
          <p:nvPr>
            <p:ph idx="1"/>
          </p:nvPr>
        </p:nvSpPr>
        <p:spPr/>
        <p:txBody>
          <a:bodyPr/>
          <a:lstStyle/>
          <a:p>
            <a:pPr>
              <a:lnSpc>
                <a:spcPts val="2400"/>
              </a:lnSpc>
              <a:spcBef>
                <a:spcPct val="0"/>
              </a:spcBef>
            </a:pPr>
            <a:r>
              <a:rPr lang="en-US" altLang="en-US" sz="1800" kern="1200" dirty="0">
                <a:solidFill>
                  <a:srgbClr val="000000"/>
                </a:solidFill>
                <a:latin typeface="Arial" charset="0"/>
                <a:ea typeface="MS PGothic" pitchFamily="34" charset="-128"/>
              </a:rPr>
              <a:t>The benefits of </a:t>
            </a:r>
            <a:r>
              <a:rPr lang="en-US" altLang="en-US" sz="1800" kern="1200" dirty="0">
                <a:solidFill>
                  <a:srgbClr val="FF0000"/>
                </a:solidFill>
                <a:latin typeface="Arial" charset="0"/>
                <a:ea typeface="MS PGothic" pitchFamily="34" charset="-128"/>
              </a:rPr>
              <a:t>open market operations </a:t>
            </a:r>
            <a:r>
              <a:rPr lang="en-US" altLang="en-US" sz="1800" kern="1200" dirty="0">
                <a:solidFill>
                  <a:srgbClr val="000000"/>
                </a:solidFill>
                <a:latin typeface="Arial" charset="0"/>
                <a:ea typeface="MS PGothic" pitchFamily="34" charset="-128"/>
              </a:rPr>
              <a:t>include </a:t>
            </a:r>
            <a:r>
              <a:rPr lang="en-US" altLang="en-US" sz="1800" kern="1200" dirty="0">
                <a:solidFill>
                  <a:schemeClr val="accent2"/>
                </a:solidFill>
                <a:latin typeface="Arial" charset="0"/>
                <a:ea typeface="MS PGothic" pitchFamily="34" charset="-128"/>
              </a:rPr>
              <a:t>control</a:t>
            </a:r>
            <a:r>
              <a:rPr lang="en-US" altLang="en-US" sz="1800" kern="1200" dirty="0">
                <a:solidFill>
                  <a:srgbClr val="000000"/>
                </a:solidFill>
                <a:latin typeface="Arial" charset="0"/>
                <a:ea typeface="MS PGothic" pitchFamily="34" charset="-128"/>
              </a:rPr>
              <a:t>, </a:t>
            </a:r>
            <a:r>
              <a:rPr lang="en-US" altLang="en-US" sz="1800" kern="1200" dirty="0">
                <a:solidFill>
                  <a:schemeClr val="accent2"/>
                </a:solidFill>
                <a:latin typeface="Arial" charset="0"/>
                <a:ea typeface="MS PGothic" pitchFamily="34" charset="-128"/>
              </a:rPr>
              <a:t>flexibility</a:t>
            </a:r>
            <a:r>
              <a:rPr lang="en-US" altLang="en-US" sz="1800" kern="1200" dirty="0">
                <a:solidFill>
                  <a:srgbClr val="000000"/>
                </a:solidFill>
                <a:latin typeface="Arial" charset="0"/>
                <a:ea typeface="MS PGothic" pitchFamily="34" charset="-128"/>
              </a:rPr>
              <a:t>, and </a:t>
            </a:r>
            <a:r>
              <a:rPr lang="en-US" altLang="en-US" sz="1800" kern="1200" dirty="0">
                <a:solidFill>
                  <a:schemeClr val="accent2"/>
                </a:solidFill>
                <a:latin typeface="Arial" charset="0"/>
                <a:ea typeface="MS PGothic" pitchFamily="34" charset="-128"/>
              </a:rPr>
              <a:t>ease of implementation</a:t>
            </a:r>
            <a:r>
              <a:rPr lang="en-US" altLang="en-US" sz="1800" kern="1200" dirty="0">
                <a:solidFill>
                  <a:srgbClr val="000000"/>
                </a:solidFill>
                <a:latin typeface="Arial" charset="0"/>
                <a:ea typeface="MS PGothic" pitchFamily="34" charset="-128"/>
              </a:rPr>
              <a:t>.</a:t>
            </a:r>
          </a:p>
          <a:p>
            <a:pPr>
              <a:spcBef>
                <a:spcPct val="0"/>
              </a:spcBef>
            </a:pPr>
            <a:endParaRPr lang="en-US" altLang="en-US" sz="9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Discount loans depend in part on the willingness of banks to request the loans and so are not as completely under the </a:t>
            </a:r>
            <a:r>
              <a:rPr lang="en-US" altLang="en-US" sz="1800" kern="1200" dirty="0" smtClean="0">
                <a:solidFill>
                  <a:srgbClr val="000000"/>
                </a:solidFill>
                <a:latin typeface="Arial" charset="0"/>
                <a:ea typeface="MS PGothic" pitchFamily="34" charset="-128"/>
              </a:rPr>
              <a:t>CBs </a:t>
            </a:r>
            <a:r>
              <a:rPr lang="en-US" altLang="en-US" sz="1800" kern="1200" dirty="0">
                <a:solidFill>
                  <a:srgbClr val="000000"/>
                </a:solidFill>
                <a:latin typeface="Arial" charset="0"/>
                <a:ea typeface="MS PGothic" pitchFamily="34" charset="-128"/>
              </a:rPr>
              <a:t>control.</a:t>
            </a:r>
          </a:p>
          <a:p>
            <a:pPr>
              <a:spcBef>
                <a:spcPct val="0"/>
              </a:spcBef>
            </a:pPr>
            <a:endParaRPr lang="en-US" altLang="en-US" sz="9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The </a:t>
            </a:r>
            <a:r>
              <a:rPr lang="en-US" altLang="en-US" sz="1800" kern="1200" dirty="0" smtClean="0">
                <a:solidFill>
                  <a:srgbClr val="000000"/>
                </a:solidFill>
                <a:latin typeface="Arial" charset="0"/>
                <a:ea typeface="MS PGothic" pitchFamily="34" charset="-128"/>
              </a:rPr>
              <a:t>CB </a:t>
            </a:r>
            <a:r>
              <a:rPr lang="en-US" altLang="en-US" sz="1800" kern="1200" dirty="0">
                <a:solidFill>
                  <a:srgbClr val="000000"/>
                </a:solidFill>
                <a:latin typeface="Arial" charset="0"/>
                <a:ea typeface="MS PGothic" pitchFamily="34" charset="-128"/>
              </a:rPr>
              <a:t>can make both large and small open market operations. Often, dynamic operations require large purchases or sales whereas defensive operations call for small.</a:t>
            </a:r>
          </a:p>
          <a:p>
            <a:pPr>
              <a:spcBef>
                <a:spcPct val="0"/>
              </a:spcBef>
            </a:pPr>
            <a:endParaRPr lang="en-US" altLang="en-US" sz="9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Reversing open market operations is simple for the </a:t>
            </a:r>
            <a:r>
              <a:rPr lang="en-US" altLang="en-US" sz="1800" kern="1200" dirty="0" smtClean="0">
                <a:solidFill>
                  <a:srgbClr val="000000"/>
                </a:solidFill>
                <a:latin typeface="Arial" charset="0"/>
                <a:ea typeface="MS PGothic" pitchFamily="34" charset="-128"/>
              </a:rPr>
              <a:t>CB. </a:t>
            </a:r>
            <a:r>
              <a:rPr lang="en-US" altLang="en-US" sz="1800" kern="1200" dirty="0">
                <a:solidFill>
                  <a:srgbClr val="000000"/>
                </a:solidFill>
                <a:latin typeface="Arial" charset="0"/>
                <a:ea typeface="MS PGothic" pitchFamily="34" charset="-128"/>
              </a:rPr>
              <a:t>Discount loans and reserve requirement changes are more difficult to reverse quickly.</a:t>
            </a:r>
          </a:p>
          <a:p>
            <a:pPr>
              <a:spcBef>
                <a:spcPct val="0"/>
              </a:spcBef>
            </a:pPr>
            <a:endParaRPr lang="en-US" altLang="en-US" sz="9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The </a:t>
            </a:r>
            <a:r>
              <a:rPr lang="en-US" altLang="en-US" sz="1800" kern="1200" dirty="0" smtClean="0">
                <a:solidFill>
                  <a:srgbClr val="000000"/>
                </a:solidFill>
                <a:latin typeface="Arial" charset="0"/>
                <a:ea typeface="MS PGothic" pitchFamily="34" charset="-128"/>
              </a:rPr>
              <a:t>CB </a:t>
            </a:r>
            <a:r>
              <a:rPr lang="en-US" altLang="en-US" sz="1800" kern="1200" dirty="0">
                <a:solidFill>
                  <a:srgbClr val="000000"/>
                </a:solidFill>
                <a:latin typeface="Arial" charset="0"/>
                <a:ea typeface="MS PGothic" pitchFamily="34" charset="-128"/>
              </a:rPr>
              <a:t>can implement its open market operations with no administrative delays. Changing the discount rate or reserve requirements requires lengthier deliberation.</a:t>
            </a: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26</a:t>
            </a:fld>
            <a:endParaRPr lang="en-AU" altLang="en-US"/>
          </a:p>
        </p:txBody>
      </p:sp>
    </p:spTree>
    <p:extLst>
      <p:ext uri="{BB962C8B-B14F-4D97-AF65-F5344CB8AC3E}">
        <p14:creationId xmlns:p14="http://schemas.microsoft.com/office/powerpoint/2010/main" val="67332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Why Can’t the Fed Always Hits Its Federal Funds Target?</a:t>
            </a:r>
            <a:endParaRPr lang="en-AU" sz="2400" dirty="0"/>
          </a:p>
        </p:txBody>
      </p:sp>
      <p:sp>
        <p:nvSpPr>
          <p:cNvPr id="6" name="Content Placeholder 5"/>
          <p:cNvSpPr>
            <a:spLocks noGrp="1"/>
          </p:cNvSpPr>
          <p:nvPr>
            <p:ph sz="half" idx="2"/>
          </p:nvPr>
        </p:nvSpPr>
        <p:spPr/>
        <p:txBody>
          <a:bodyPr/>
          <a:lstStyle/>
          <a:p>
            <a:pPr>
              <a:lnSpc>
                <a:spcPts val="2400"/>
              </a:lnSpc>
              <a:spcBef>
                <a:spcPct val="0"/>
              </a:spcBef>
            </a:pPr>
            <a:r>
              <a:rPr lang="en-US" altLang="en-US" sz="1400" kern="1200" dirty="0">
                <a:solidFill>
                  <a:srgbClr val="000000"/>
                </a:solidFill>
                <a:ea typeface="MS PGothic" pitchFamily="34" charset="-128"/>
              </a:rPr>
              <a:t>The Fed </a:t>
            </a:r>
            <a:r>
              <a:rPr lang="en-US" altLang="en-US" sz="1400" kern="1200" dirty="0" smtClean="0">
                <a:solidFill>
                  <a:srgbClr val="000000"/>
                </a:solidFill>
                <a:ea typeface="MS PGothic" pitchFamily="34" charset="-128"/>
              </a:rPr>
              <a:t>(or any other central bank) can </a:t>
            </a:r>
            <a:r>
              <a:rPr lang="en-US" altLang="en-US" sz="1400" kern="1200" dirty="0">
                <a:solidFill>
                  <a:srgbClr val="000000"/>
                </a:solidFill>
                <a:ea typeface="MS PGothic" pitchFamily="34" charset="-128"/>
              </a:rPr>
              <a:t>only set a target for the federal funds </a:t>
            </a:r>
            <a:r>
              <a:rPr lang="en-US" altLang="en-US" sz="1400" kern="1200" dirty="0" smtClean="0">
                <a:solidFill>
                  <a:srgbClr val="000000"/>
                </a:solidFill>
                <a:ea typeface="MS PGothic" pitchFamily="34" charset="-128"/>
              </a:rPr>
              <a:t>rate (policy rate). </a:t>
            </a:r>
            <a:r>
              <a:rPr lang="en-US" altLang="en-US" sz="1400" kern="1200" dirty="0">
                <a:solidFill>
                  <a:srgbClr val="000000"/>
                </a:solidFill>
                <a:ea typeface="MS PGothic" pitchFamily="34" charset="-128"/>
              </a:rPr>
              <a:t>The actual federal funds rate is determined by the demand and supply for reserves. </a:t>
            </a:r>
          </a:p>
          <a:p>
            <a:pPr>
              <a:spcBef>
                <a:spcPct val="0"/>
              </a:spcBef>
            </a:pPr>
            <a:endParaRPr lang="en-US" altLang="en-US" sz="1400" kern="1200" dirty="0">
              <a:solidFill>
                <a:srgbClr val="000000"/>
              </a:solidFill>
              <a:ea typeface="MS PGothic" pitchFamily="34" charset="-128"/>
            </a:endParaRPr>
          </a:p>
          <a:p>
            <a:pPr>
              <a:lnSpc>
                <a:spcPts val="2400"/>
              </a:lnSpc>
              <a:spcBef>
                <a:spcPct val="0"/>
              </a:spcBef>
            </a:pPr>
            <a:r>
              <a:rPr lang="en-US" altLang="en-US" sz="1400" kern="1200" dirty="0">
                <a:solidFill>
                  <a:srgbClr val="000000"/>
                </a:solidFill>
                <a:ea typeface="MS PGothic" pitchFamily="34" charset="-128"/>
              </a:rPr>
              <a:t>The New York Fed has done a good job in using open market operations to keep the actual federal funds rate close to the target rate. </a:t>
            </a:r>
          </a:p>
          <a:p>
            <a:endParaRPr lang="en-AU"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27</a:t>
            </a:fld>
            <a:endParaRPr lang="en-AU" altLang="en-US"/>
          </a:p>
        </p:txBody>
      </p:sp>
      <p:pic>
        <p:nvPicPr>
          <p:cNvPr id="7" name="Picture 1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95536" y="2780929"/>
            <a:ext cx="4100264" cy="233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710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The Failure </a:t>
            </a:r>
            <a:r>
              <a:rPr lang="en-US" sz="2800" dirty="0"/>
              <a:t>of Conventional Monetary Policy Tools in a Financial Panic</a:t>
            </a:r>
          </a:p>
        </p:txBody>
      </p:sp>
      <p:sp>
        <p:nvSpPr>
          <p:cNvPr id="3" name="Content Placeholder 2"/>
          <p:cNvSpPr>
            <a:spLocks noGrp="1"/>
          </p:cNvSpPr>
          <p:nvPr>
            <p:ph idx="1"/>
          </p:nvPr>
        </p:nvSpPr>
        <p:spPr/>
        <p:txBody>
          <a:bodyPr/>
          <a:lstStyle/>
          <a:p>
            <a:r>
              <a:rPr lang="en-US" sz="1800" dirty="0">
                <a:ea typeface="ヒラギノ角ゴ Pro W3" charset="-128"/>
              </a:rPr>
              <a:t>When the economy experiences a full-scale financial crisis, conventional monetary policy tools cannot do the job, for two reasons.</a:t>
            </a:r>
          </a:p>
          <a:p>
            <a:r>
              <a:rPr lang="en-US" sz="1800" dirty="0">
                <a:ea typeface="ヒラギノ角ゴ Pro W3" charset="-128"/>
              </a:rPr>
              <a:t>First, the financial system seizes up to such an extent that it becomes unable to allocate capital to productive uses, and so investment spending and the economy collapse.</a:t>
            </a:r>
          </a:p>
          <a:p>
            <a:r>
              <a:rPr lang="en-US" sz="1800" dirty="0">
                <a:ea typeface="ヒラギノ角ゴ Pro W3" charset="-128"/>
              </a:rPr>
              <a:t>Second, the negative shock to the economy can lead to the zero-lower-bound problem</a:t>
            </a:r>
            <a:r>
              <a:rPr lang="en-US" sz="1800" dirty="0" smtClean="0">
                <a:ea typeface="ヒラギノ角ゴ Pro W3" charset="-128"/>
              </a:rPr>
              <a:t>.</a:t>
            </a:r>
            <a:endParaRPr lang="en-US" sz="1800" dirty="0">
              <a:ea typeface="ヒラギノ角ゴ Pro W3" charset="-128"/>
            </a:endParaRPr>
          </a:p>
        </p:txBody>
      </p:sp>
    </p:spTree>
    <p:extLst>
      <p:ext uri="{BB962C8B-B14F-4D97-AF65-F5344CB8AC3E}">
        <p14:creationId xmlns:p14="http://schemas.microsoft.com/office/powerpoint/2010/main" val="30642757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Nonconventional Monetary Policy Tools During the Global Financial Crisis</a:t>
            </a:r>
          </a:p>
        </p:txBody>
      </p:sp>
      <p:sp>
        <p:nvSpPr>
          <p:cNvPr id="3" name="Content Placeholder 2"/>
          <p:cNvSpPr>
            <a:spLocks noGrp="1"/>
          </p:cNvSpPr>
          <p:nvPr>
            <p:ph idx="1"/>
          </p:nvPr>
        </p:nvSpPr>
        <p:spPr>
          <a:xfrm>
            <a:off x="457200" y="2060848"/>
            <a:ext cx="8229600" cy="4263752"/>
          </a:xfrm>
        </p:spPr>
        <p:txBody>
          <a:bodyPr/>
          <a:lstStyle/>
          <a:p>
            <a:r>
              <a:rPr lang="en-US" sz="1600" dirty="0">
                <a:ea typeface="ヒラギノ角ゴ Pro W3" charset="-128"/>
              </a:rPr>
              <a:t>Liquidity </a:t>
            </a:r>
            <a:r>
              <a:rPr lang="en-US" sz="1600" dirty="0" smtClean="0">
                <a:ea typeface="ヒラギノ角ゴ Pro W3" charset="-128"/>
              </a:rPr>
              <a:t>provision (CREDIT EASING): </a:t>
            </a:r>
            <a:r>
              <a:rPr lang="en-US" sz="1600" dirty="0">
                <a:ea typeface="ヒラギノ角ゴ Pro W3" charset="-128"/>
              </a:rPr>
              <a:t>The Federal Reserve implemented unprecedented increases in its lending facilities to provide liquidity to the financial </a:t>
            </a:r>
            <a:r>
              <a:rPr lang="en-US" sz="1600" dirty="0" smtClean="0">
                <a:ea typeface="ヒラギノ角ゴ Pro W3" charset="-128"/>
              </a:rPr>
              <a:t>markets.</a:t>
            </a:r>
            <a:endParaRPr lang="en-US" sz="1600" dirty="0">
              <a:ea typeface="ヒラギノ角ゴ Pro W3" charset="-128"/>
            </a:endParaRPr>
          </a:p>
          <a:p>
            <a:r>
              <a:rPr lang="en-US" sz="1600" dirty="0" smtClean="0">
                <a:ea typeface="ヒラギノ角ゴ Pro W3" charset="-128"/>
              </a:rPr>
              <a:t>Large-scale </a:t>
            </a:r>
            <a:r>
              <a:rPr lang="en-US" sz="1600" dirty="0">
                <a:ea typeface="ヒラギノ角ゴ Pro W3" charset="-128"/>
              </a:rPr>
              <a:t>asset </a:t>
            </a:r>
            <a:r>
              <a:rPr lang="en-US" sz="1600" dirty="0" smtClean="0">
                <a:ea typeface="ヒラギノ角ゴ Pro W3" charset="-128"/>
              </a:rPr>
              <a:t>purchases (QUANTITATIVE EASING): During </a:t>
            </a:r>
            <a:r>
              <a:rPr lang="en-US" sz="1600" dirty="0">
                <a:ea typeface="ヒラギノ角ゴ Pro W3" charset="-128"/>
              </a:rPr>
              <a:t>the </a:t>
            </a:r>
            <a:r>
              <a:rPr lang="en-US" sz="1600" dirty="0" smtClean="0">
                <a:ea typeface="ヒラギノ角ゴ Pro W3" charset="-128"/>
              </a:rPr>
              <a:t>crisis, </a:t>
            </a:r>
            <a:r>
              <a:rPr lang="en-US" sz="1600" dirty="0">
                <a:ea typeface="ヒラギノ角ゴ Pro W3" charset="-128"/>
              </a:rPr>
              <a:t>the Fed started three new asset purchase programs to lower interest rates for particular types of </a:t>
            </a:r>
            <a:r>
              <a:rPr lang="en-US" sz="1600" dirty="0" smtClean="0">
                <a:ea typeface="ヒラギノ角ゴ Pro W3" charset="-128"/>
              </a:rPr>
              <a:t>credit.</a:t>
            </a:r>
          </a:p>
          <a:p>
            <a:r>
              <a:rPr lang="en-US" sz="1600" dirty="0">
                <a:ea typeface="ヒラギノ角ゴ Pro W3" charset="-128"/>
              </a:rPr>
              <a:t>Forward </a:t>
            </a:r>
            <a:r>
              <a:rPr lang="en-US" sz="1600" dirty="0" smtClean="0">
                <a:ea typeface="ヒラギノ角ゴ Pro W3" charset="-128"/>
              </a:rPr>
              <a:t>Guidance: By </a:t>
            </a:r>
            <a:r>
              <a:rPr lang="en-US" sz="1600" dirty="0">
                <a:ea typeface="ヒラギノ角ゴ Pro W3" charset="-128"/>
              </a:rPr>
              <a:t>committing to the future policy action of keeping the federal funds rate at zero for an extended period, the Fed could lower the market’s expectations of future short-term interest rates, thereby causing the long-term interest rate to fall</a:t>
            </a:r>
            <a:r>
              <a:rPr lang="en-US" sz="1600" dirty="0" smtClean="0">
                <a:ea typeface="ヒラギノ角ゴ Pro W3" charset="-128"/>
              </a:rPr>
              <a:t>. (see </a:t>
            </a:r>
            <a:r>
              <a:rPr lang="en-US" sz="1600" dirty="0" smtClean="0">
                <a:ea typeface="ヒラギノ角ゴ Pro W3" charset="-128"/>
                <a:hlinkClick r:id="rId2"/>
              </a:rPr>
              <a:t>https://www.afr.com/policy/economy/lowe-admits-embarrassing-error-on-2024-rate-rise-20220503-p5ai9e</a:t>
            </a:r>
            <a:r>
              <a:rPr lang="en-US" sz="1600" dirty="0" smtClean="0">
                <a:ea typeface="ヒラギノ角ゴ Pro W3" charset="-128"/>
              </a:rPr>
              <a:t>)</a:t>
            </a:r>
          </a:p>
          <a:p>
            <a:r>
              <a:rPr lang="en-US" sz="1600" dirty="0" smtClean="0">
                <a:ea typeface="ヒラギノ角ゴ Pro W3" charset="-128"/>
              </a:rPr>
              <a:t>Negative </a:t>
            </a:r>
            <a:r>
              <a:rPr lang="en-US" sz="1600" dirty="0">
                <a:ea typeface="ヒラギノ角ゴ Pro W3" charset="-128"/>
              </a:rPr>
              <a:t>Interest Rates on Banks’ </a:t>
            </a:r>
            <a:r>
              <a:rPr lang="en-US" sz="1600" dirty="0" smtClean="0">
                <a:ea typeface="ヒラギノ角ゴ Pro W3" charset="-128"/>
              </a:rPr>
              <a:t>Deposits: Setting </a:t>
            </a:r>
            <a:r>
              <a:rPr lang="en-US" sz="1600" dirty="0">
                <a:ea typeface="ヒラギノ角ゴ Pro W3" charset="-128"/>
              </a:rPr>
              <a:t>negative interest rates on banks’ deposits is supposed to work to stimulate the economy by encouraging banks to lend out the deposits they were keeping at the central bank, thereby encouraging households and businesses to spend more. However, there are doubts that negative interest rates on deposits will have the intended, expansionary effect.</a:t>
            </a:r>
          </a:p>
          <a:p>
            <a:endParaRPr lang="en-US" sz="1600" dirty="0"/>
          </a:p>
          <a:p>
            <a:endParaRPr lang="en-US" sz="1600" dirty="0">
              <a:ea typeface="ヒラギノ角ゴ Pro W3" charset="-128"/>
            </a:endParaRPr>
          </a:p>
        </p:txBody>
      </p:sp>
    </p:spTree>
    <p:extLst>
      <p:ext uri="{BB962C8B-B14F-4D97-AF65-F5344CB8AC3E}">
        <p14:creationId xmlns:p14="http://schemas.microsoft.com/office/powerpoint/2010/main" val="2009190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3</a:t>
            </a:fld>
            <a:endParaRPr lang="en-AU" altLang="en-US"/>
          </a:p>
        </p:txBody>
      </p:sp>
      <p:sp>
        <p:nvSpPr>
          <p:cNvPr id="14338" name="Rectangle 2"/>
          <p:cNvSpPr>
            <a:spLocks noGrp="1" noChangeArrowheads="1"/>
          </p:cNvSpPr>
          <p:nvPr>
            <p:ph type="title"/>
          </p:nvPr>
        </p:nvSpPr>
        <p:spPr/>
        <p:txBody>
          <a:bodyPr/>
          <a:lstStyle/>
          <a:p>
            <a:r>
              <a:rPr lang="en-US" altLang="en-US" sz="2800" dirty="0" smtClean="0"/>
              <a:t>The Goals of Monetary Policy</a:t>
            </a:r>
            <a:endParaRPr lang="en-US" altLang="en-US" sz="2400" dirty="0"/>
          </a:p>
        </p:txBody>
      </p:sp>
      <p:sp>
        <p:nvSpPr>
          <p:cNvPr id="14339" name="Rectangle 3"/>
          <p:cNvSpPr>
            <a:spLocks noGrp="1" noChangeArrowheads="1"/>
          </p:cNvSpPr>
          <p:nvPr>
            <p:ph type="body" idx="1"/>
          </p:nvPr>
        </p:nvSpPr>
        <p:spPr/>
        <p:txBody>
          <a:bodyPr/>
          <a:lstStyle/>
          <a:p>
            <a:pPr marL="0" lvl="0" indent="0">
              <a:spcBef>
                <a:spcPct val="0"/>
              </a:spcBef>
              <a:buNone/>
            </a:pPr>
            <a:r>
              <a:rPr lang="en-US" altLang="en-US" sz="1800" kern="1200" dirty="0" smtClean="0">
                <a:solidFill>
                  <a:srgbClr val="000000"/>
                </a:solidFill>
                <a:latin typeface="Arial" charset="0"/>
                <a:ea typeface="MS PGothic" pitchFamily="34" charset="-128"/>
              </a:rPr>
              <a:t>Six </a:t>
            </a:r>
            <a:r>
              <a:rPr lang="en-US" altLang="en-US" sz="1800" kern="1200" dirty="0">
                <a:solidFill>
                  <a:srgbClr val="000000"/>
                </a:solidFill>
                <a:latin typeface="Arial" charset="0"/>
                <a:ea typeface="MS PGothic" pitchFamily="34" charset="-128"/>
              </a:rPr>
              <a:t>monetary policy goals:</a:t>
            </a:r>
          </a:p>
          <a:p>
            <a:pPr marL="0" lvl="0" indent="0">
              <a:spcBef>
                <a:spcPct val="0"/>
              </a:spcBef>
              <a:buNone/>
            </a:pPr>
            <a:endParaRPr lang="en-US" altLang="en-US" sz="1800" kern="1200" dirty="0">
              <a:solidFill>
                <a:srgbClr val="000000"/>
              </a:solidFill>
              <a:latin typeface="Arial" charset="0"/>
              <a:ea typeface="MS PGothic" pitchFamily="34" charset="-128"/>
            </a:endParaRPr>
          </a:p>
          <a:p>
            <a:pPr>
              <a:spcBef>
                <a:spcPct val="0"/>
              </a:spcBef>
            </a:pPr>
            <a:r>
              <a:rPr lang="en-US" altLang="en-US" sz="1800" kern="1200" dirty="0" smtClean="0">
                <a:solidFill>
                  <a:srgbClr val="000000"/>
                </a:solidFill>
                <a:latin typeface="Arial" charset="0"/>
                <a:ea typeface="MS PGothic" pitchFamily="34" charset="-128"/>
              </a:rPr>
              <a:t>Price </a:t>
            </a:r>
            <a:r>
              <a:rPr lang="en-US" altLang="en-US" sz="1800" kern="1200" dirty="0">
                <a:solidFill>
                  <a:srgbClr val="000000"/>
                </a:solidFill>
                <a:latin typeface="Arial" charset="0"/>
                <a:ea typeface="MS PGothic" pitchFamily="34" charset="-128"/>
              </a:rPr>
              <a:t>stability</a:t>
            </a:r>
          </a:p>
          <a:p>
            <a:pPr>
              <a:spcBef>
                <a:spcPct val="0"/>
              </a:spcBef>
            </a:pPr>
            <a:endParaRPr lang="en-US" altLang="en-US" sz="1800" kern="1200" dirty="0">
              <a:solidFill>
                <a:srgbClr val="000000"/>
              </a:solidFill>
              <a:latin typeface="Arial" charset="0"/>
              <a:ea typeface="MS PGothic" pitchFamily="34" charset="-128"/>
            </a:endParaRPr>
          </a:p>
          <a:p>
            <a:pPr>
              <a:spcBef>
                <a:spcPct val="0"/>
              </a:spcBef>
            </a:pPr>
            <a:r>
              <a:rPr lang="en-US" altLang="en-US" sz="1800" kern="1200" dirty="0" smtClean="0">
                <a:solidFill>
                  <a:srgbClr val="000000"/>
                </a:solidFill>
                <a:latin typeface="Arial" charset="0"/>
                <a:ea typeface="MS PGothic" pitchFamily="34" charset="-128"/>
              </a:rPr>
              <a:t>High </a:t>
            </a:r>
            <a:r>
              <a:rPr lang="en-US" altLang="en-US" sz="1800" kern="1200" dirty="0">
                <a:solidFill>
                  <a:srgbClr val="000000"/>
                </a:solidFill>
                <a:latin typeface="Arial" charset="0"/>
                <a:ea typeface="MS PGothic" pitchFamily="34" charset="-128"/>
              </a:rPr>
              <a:t>employment</a:t>
            </a:r>
          </a:p>
          <a:p>
            <a:pPr>
              <a:spcBef>
                <a:spcPct val="0"/>
              </a:spcBef>
            </a:pPr>
            <a:endParaRPr lang="en-US" altLang="en-US" sz="1800" kern="1200" dirty="0">
              <a:solidFill>
                <a:srgbClr val="000000"/>
              </a:solidFill>
              <a:latin typeface="Arial" charset="0"/>
              <a:ea typeface="MS PGothic" pitchFamily="34" charset="-128"/>
            </a:endParaRPr>
          </a:p>
          <a:p>
            <a:pPr>
              <a:spcBef>
                <a:spcPct val="0"/>
              </a:spcBef>
            </a:pPr>
            <a:r>
              <a:rPr lang="en-US" altLang="en-US" sz="1800" kern="1200" dirty="0" smtClean="0">
                <a:solidFill>
                  <a:srgbClr val="000000"/>
                </a:solidFill>
                <a:latin typeface="Arial" charset="0"/>
                <a:ea typeface="MS PGothic" pitchFamily="34" charset="-128"/>
              </a:rPr>
              <a:t>Economic </a:t>
            </a:r>
            <a:r>
              <a:rPr lang="en-US" altLang="en-US" sz="1800" kern="1200" dirty="0">
                <a:solidFill>
                  <a:srgbClr val="000000"/>
                </a:solidFill>
                <a:latin typeface="Arial" charset="0"/>
                <a:ea typeface="MS PGothic" pitchFamily="34" charset="-128"/>
              </a:rPr>
              <a:t>growth</a:t>
            </a:r>
          </a:p>
          <a:p>
            <a:pPr>
              <a:spcBef>
                <a:spcPct val="0"/>
              </a:spcBef>
            </a:pPr>
            <a:endParaRPr lang="en-US" altLang="en-US" sz="1800" kern="1200" dirty="0">
              <a:solidFill>
                <a:srgbClr val="000000"/>
              </a:solidFill>
              <a:latin typeface="Arial" charset="0"/>
              <a:ea typeface="MS PGothic" pitchFamily="34" charset="-128"/>
            </a:endParaRPr>
          </a:p>
          <a:p>
            <a:pPr>
              <a:spcBef>
                <a:spcPct val="0"/>
              </a:spcBef>
            </a:pPr>
            <a:r>
              <a:rPr lang="en-US" altLang="en-US" sz="1800" kern="1200" dirty="0" smtClean="0">
                <a:solidFill>
                  <a:srgbClr val="000000"/>
                </a:solidFill>
                <a:latin typeface="Arial" charset="0"/>
                <a:ea typeface="MS PGothic" pitchFamily="34" charset="-128"/>
              </a:rPr>
              <a:t>Stability </a:t>
            </a:r>
            <a:r>
              <a:rPr lang="en-US" altLang="en-US" sz="1800" kern="1200" dirty="0">
                <a:solidFill>
                  <a:srgbClr val="000000"/>
                </a:solidFill>
                <a:latin typeface="Arial" charset="0"/>
                <a:ea typeface="MS PGothic" pitchFamily="34" charset="-128"/>
              </a:rPr>
              <a:t>of financial markets and institutions</a:t>
            </a:r>
          </a:p>
          <a:p>
            <a:pPr>
              <a:spcBef>
                <a:spcPct val="0"/>
              </a:spcBef>
            </a:pPr>
            <a:endParaRPr lang="en-US" altLang="en-US" sz="1800" kern="1200" dirty="0">
              <a:solidFill>
                <a:srgbClr val="000000"/>
              </a:solidFill>
              <a:latin typeface="Arial" charset="0"/>
              <a:ea typeface="MS PGothic" pitchFamily="34" charset="-128"/>
            </a:endParaRPr>
          </a:p>
          <a:p>
            <a:pPr>
              <a:spcBef>
                <a:spcPct val="0"/>
              </a:spcBef>
            </a:pPr>
            <a:r>
              <a:rPr lang="en-US" altLang="en-US" sz="1800" kern="1200" dirty="0" smtClean="0">
                <a:solidFill>
                  <a:srgbClr val="000000"/>
                </a:solidFill>
                <a:latin typeface="Arial" charset="0"/>
                <a:ea typeface="MS PGothic" pitchFamily="34" charset="-128"/>
              </a:rPr>
              <a:t>Interest </a:t>
            </a:r>
            <a:r>
              <a:rPr lang="en-US" altLang="en-US" sz="1800" kern="1200" dirty="0">
                <a:solidFill>
                  <a:srgbClr val="000000"/>
                </a:solidFill>
                <a:latin typeface="Arial" charset="0"/>
                <a:ea typeface="MS PGothic" pitchFamily="34" charset="-128"/>
              </a:rPr>
              <a:t>rate stability</a:t>
            </a:r>
          </a:p>
          <a:p>
            <a:pPr>
              <a:spcBef>
                <a:spcPct val="0"/>
              </a:spcBef>
            </a:pPr>
            <a:endParaRPr lang="en-US" altLang="en-US" sz="1800" kern="1200" dirty="0">
              <a:solidFill>
                <a:srgbClr val="000000"/>
              </a:solidFill>
              <a:latin typeface="Arial" charset="0"/>
              <a:ea typeface="MS PGothic" pitchFamily="34" charset="-128"/>
            </a:endParaRPr>
          </a:p>
          <a:p>
            <a:pPr>
              <a:spcBef>
                <a:spcPct val="0"/>
              </a:spcBef>
            </a:pPr>
            <a:r>
              <a:rPr lang="en-US" altLang="en-US" sz="1800" kern="1200" dirty="0" smtClean="0">
                <a:solidFill>
                  <a:srgbClr val="000000"/>
                </a:solidFill>
                <a:latin typeface="Arial" charset="0"/>
                <a:ea typeface="MS PGothic" pitchFamily="34" charset="-128"/>
              </a:rPr>
              <a:t>Foreign-exchange </a:t>
            </a:r>
            <a:r>
              <a:rPr lang="en-US" altLang="en-US" sz="1800" kern="1200" dirty="0">
                <a:solidFill>
                  <a:srgbClr val="000000"/>
                </a:solidFill>
                <a:latin typeface="Arial" charset="0"/>
                <a:ea typeface="MS PGothic" pitchFamily="34" charset="-128"/>
              </a:rPr>
              <a:t>market stability</a:t>
            </a:r>
          </a:p>
        </p:txBody>
      </p:sp>
    </p:spTree>
    <p:extLst>
      <p:ext uri="{BB962C8B-B14F-4D97-AF65-F5344CB8AC3E}">
        <p14:creationId xmlns:p14="http://schemas.microsoft.com/office/powerpoint/2010/main" val="1036809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a:t>
            </a:r>
            <a:r>
              <a:rPr lang="en-US" sz="2400" dirty="0"/>
              <a:t>Expansion of the Federal Balance Sheet, </a:t>
            </a:r>
            <a:r>
              <a:rPr lang="en-US" sz="2400" dirty="0" smtClean="0"/>
              <a:t>2007</a:t>
            </a:r>
            <a:r>
              <a:rPr lang="en-US" sz="2400" dirty="0"/>
              <a:t>–</a:t>
            </a:r>
            <a:r>
              <a:rPr lang="en-US" sz="2400" dirty="0" smtClean="0"/>
              <a:t>2014</a:t>
            </a:r>
            <a:endParaRPr lang="en-US" sz="2400" dirty="0"/>
          </a:p>
        </p:txBody>
      </p:sp>
      <p:sp>
        <p:nvSpPr>
          <p:cNvPr id="12" name="Content Placeholder 11"/>
          <p:cNvSpPr>
            <a:spLocks noGrp="1"/>
          </p:cNvSpPr>
          <p:nvPr>
            <p:ph sz="quarter" idx="4"/>
          </p:nvPr>
        </p:nvSpPr>
        <p:spPr>
          <a:xfrm>
            <a:off x="6300192" y="2636912"/>
            <a:ext cx="2386608" cy="864096"/>
          </a:xfrm>
        </p:spPr>
        <p:txBody>
          <a:bodyPr/>
          <a:lstStyle/>
          <a:p>
            <a:r>
              <a:rPr lang="en-AU" dirty="0" smtClean="0">
                <a:hlinkClick r:id="rId2"/>
              </a:rPr>
              <a:t>Recent data</a:t>
            </a:r>
            <a:endParaRPr lang="en-AU" dirty="0"/>
          </a:p>
        </p:txBody>
      </p:sp>
      <p:pic>
        <p:nvPicPr>
          <p:cNvPr id="7170" name="Picture 2" descr="The vertical axis is labeled &quot;Total Federal Reserve assets (trillion of dollars)&quot; and ranges from 0 to 5 in increments of 1. The horizontal axis lists dates from 2007 to 2017 in 1-year increments. The line begins at 0.9 in 2007 and remains unchanged until just before 2009 where it shows a sudden growth and reaches a value of 1.8 by 2009. The line increases further to 2.2 by 2010, 3 by 2012, 4 by 2014, and 4.5 by 2015. The line remains unchanged thereafter. The values used in the description are approxim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64" y="1908174"/>
            <a:ext cx="5572104" cy="391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236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Quantitative Easing</a:t>
            </a:r>
            <a:endParaRPr lang="en-AU" sz="2800" dirty="0"/>
          </a:p>
        </p:txBody>
      </p:sp>
      <p:sp>
        <p:nvSpPr>
          <p:cNvPr id="6" name="Content Placeholder 5"/>
          <p:cNvSpPr>
            <a:spLocks noGrp="1"/>
          </p:cNvSpPr>
          <p:nvPr>
            <p:ph sz="half" idx="2"/>
          </p:nvPr>
        </p:nvSpPr>
        <p:spPr/>
        <p:txBody>
          <a:bodyPr/>
          <a:lstStyle/>
          <a:p>
            <a:r>
              <a:rPr lang="en-US" sz="1600" dirty="0" smtClean="0"/>
              <a:t>Federal Reserve Assets 2007-2012</a:t>
            </a:r>
          </a:p>
          <a:p>
            <a:pPr lvl="1"/>
            <a:r>
              <a:rPr lang="en-US" altLang="en-US" sz="1600" dirty="0"/>
              <a:t>After the collapse of Lehman Brothers, the Fed dramatically increased its assets through loans to financial institutions and purchases of assets such as commercial </a:t>
            </a:r>
            <a:r>
              <a:rPr lang="en-US" altLang="en-US" sz="1600" dirty="0" smtClean="0"/>
              <a:t>paper and </a:t>
            </a:r>
            <a:r>
              <a:rPr lang="en-US" altLang="en-US" sz="1600" dirty="0"/>
              <a:t>mortgage-backed securities.</a:t>
            </a:r>
            <a:endParaRPr lang="en-US" altLang="en-US" sz="1600" dirty="0">
              <a:solidFill>
                <a:srgbClr val="4B7520"/>
              </a:solidFill>
            </a:endParaRPr>
          </a:p>
          <a:p>
            <a:endParaRPr lang="en-AU"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31</a:t>
            </a:fld>
            <a:endParaRPr lang="en-AU" altLang="en-US"/>
          </a:p>
        </p:txBody>
      </p:sp>
      <p:pic>
        <p:nvPicPr>
          <p:cNvPr id="7"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704203"/>
            <a:ext cx="4038600" cy="263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1998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Discount Lending during the Financial Crisis of 2007-2009</a:t>
            </a:r>
            <a:endParaRPr lang="en-AU" sz="2800" dirty="0"/>
          </a:p>
        </p:txBody>
      </p:sp>
      <p:sp>
        <p:nvSpPr>
          <p:cNvPr id="4" name="Content Placeholder 3"/>
          <p:cNvSpPr>
            <a:spLocks noGrp="1"/>
          </p:cNvSpPr>
          <p:nvPr>
            <p:ph sz="half" idx="1"/>
          </p:nvPr>
        </p:nvSpPr>
        <p:spPr/>
        <p:txBody>
          <a:bodyPr/>
          <a:lstStyle/>
          <a:p>
            <a:pPr lvl="1">
              <a:lnSpc>
                <a:spcPts val="2400"/>
              </a:lnSpc>
              <a:spcBef>
                <a:spcPct val="0"/>
              </a:spcBef>
            </a:pPr>
            <a:endParaRPr lang="en-US" altLang="en-US" sz="1800" kern="1200" dirty="0">
              <a:solidFill>
                <a:srgbClr val="000000"/>
              </a:solidFill>
              <a:latin typeface="Arial" charset="0"/>
              <a:ea typeface="MS PGothic" pitchFamily="34" charset="-128"/>
            </a:endParaRPr>
          </a:p>
          <a:p>
            <a:pPr>
              <a:lnSpc>
                <a:spcPts val="2400"/>
              </a:lnSpc>
              <a:spcBef>
                <a:spcPct val="0"/>
              </a:spcBef>
            </a:pPr>
            <a:endParaRPr lang="en-US" altLang="en-US" sz="1800" kern="1200" dirty="0">
              <a:latin typeface="Arial" charset="0"/>
              <a:ea typeface="MS PGothic" pitchFamily="34" charset="-128"/>
            </a:endParaRPr>
          </a:p>
        </p:txBody>
      </p:sp>
      <p:sp>
        <p:nvSpPr>
          <p:cNvPr id="6" name="Content Placeholder 5"/>
          <p:cNvSpPr>
            <a:spLocks noGrp="1"/>
          </p:cNvSpPr>
          <p:nvPr>
            <p:ph sz="half" idx="2"/>
          </p:nvPr>
        </p:nvSpPr>
        <p:spPr>
          <a:xfrm>
            <a:off x="755576" y="4797151"/>
            <a:ext cx="7931224" cy="1329011"/>
          </a:xfrm>
        </p:spPr>
        <p:txBody>
          <a:bodyPr/>
          <a:lstStyle/>
          <a:p>
            <a:pPr>
              <a:spcBef>
                <a:spcPct val="0"/>
              </a:spcBef>
            </a:pPr>
            <a:r>
              <a:rPr lang="en-US" altLang="en-US" sz="1600" kern="1200" dirty="0">
                <a:solidFill>
                  <a:srgbClr val="000000"/>
                </a:solidFill>
                <a:latin typeface="Arial" charset="0"/>
                <a:ea typeface="MS PGothic" pitchFamily="34" charset="-128"/>
              </a:rPr>
              <a:t>During the financial crisis, lending by the Fed increased from just a few hundred million dollars to $993.5 billion in December 2008.</a:t>
            </a:r>
            <a:endParaRPr lang="en-US" altLang="en-US" sz="1600" kern="1200" dirty="0">
              <a:solidFill>
                <a:srgbClr val="4B7520"/>
              </a:solidFill>
              <a:latin typeface="Arial" charset="0"/>
              <a:ea typeface="MS PGothic" pitchFamily="34" charset="-128"/>
            </a:endParaRPr>
          </a:p>
          <a:p>
            <a:endParaRPr lang="en-AU" sz="1600"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32</a:t>
            </a:fld>
            <a:endParaRPr lang="en-AU" alt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59448"/>
            <a:ext cx="7191375" cy="264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409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More on the Monetary Policy Tools</a:t>
            </a:r>
            <a:r>
              <a:rPr lang="en-US" sz="3200" dirty="0"/>
              <a:t/>
            </a:r>
            <a:br>
              <a:rPr lang="en-US" sz="3200" dirty="0"/>
            </a:br>
            <a:r>
              <a:rPr lang="en-US" sz="2400" dirty="0"/>
              <a:t>Monetary Targeting and Monetary Policy</a:t>
            </a:r>
            <a:endParaRPr lang="en-AU" sz="2400" dirty="0"/>
          </a:p>
        </p:txBody>
      </p:sp>
      <p:sp>
        <p:nvSpPr>
          <p:cNvPr id="4" name="Content Placeholder 3"/>
          <p:cNvSpPr>
            <a:spLocks noGrp="1"/>
          </p:cNvSpPr>
          <p:nvPr>
            <p:ph idx="1"/>
          </p:nvPr>
        </p:nvSpPr>
        <p:spPr/>
        <p:txBody>
          <a:bodyPr/>
          <a:lstStyle/>
          <a:p>
            <a:pPr>
              <a:lnSpc>
                <a:spcPts val="2400"/>
              </a:lnSpc>
              <a:spcBef>
                <a:spcPct val="0"/>
              </a:spcBef>
            </a:pPr>
            <a:r>
              <a:rPr lang="en-US" altLang="en-US" sz="1800" kern="1200" dirty="0">
                <a:solidFill>
                  <a:srgbClr val="000000"/>
                </a:solidFill>
                <a:latin typeface="Arial" charset="0"/>
                <a:ea typeface="MS PGothic" pitchFamily="34" charset="-128"/>
              </a:rPr>
              <a:t>The Fed often faces trade-offs in attempting to reach its goals, particularly </a:t>
            </a:r>
            <a:r>
              <a:rPr lang="en-US" altLang="en-US" sz="1800" kern="1200" dirty="0">
                <a:solidFill>
                  <a:srgbClr val="FF0000"/>
                </a:solidFill>
                <a:latin typeface="Arial" charset="0"/>
                <a:ea typeface="MS PGothic" pitchFamily="34" charset="-128"/>
              </a:rPr>
              <a:t>the goals of high economic growth and low inflation</a:t>
            </a:r>
            <a:r>
              <a:rPr lang="en-US" altLang="en-US" sz="1800" kern="1200" dirty="0" smtClean="0">
                <a:solidFill>
                  <a:srgbClr val="FF0000"/>
                </a:solidFill>
                <a:latin typeface="Arial" charset="0"/>
                <a:ea typeface="MS PGothic" pitchFamily="34" charset="-128"/>
              </a:rPr>
              <a:t>.</a:t>
            </a:r>
          </a:p>
          <a:p>
            <a:pPr>
              <a:lnSpc>
                <a:spcPts val="2400"/>
              </a:lnSpc>
              <a:spcBef>
                <a:spcPct val="0"/>
              </a:spcBef>
            </a:pPr>
            <a:endParaRPr lang="en-US" altLang="en-US" sz="18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To spur economic growth, the Fed could lower the target for the federal funds rate, which increase the money supply, potentially increasing the inflation rate in the longer run. </a:t>
            </a:r>
            <a:endParaRPr lang="en-US" altLang="en-US" sz="1800" kern="1200" dirty="0" smtClean="0">
              <a:solidFill>
                <a:srgbClr val="000000"/>
              </a:solidFill>
              <a:latin typeface="Arial" charset="0"/>
              <a:ea typeface="MS PGothic" pitchFamily="34" charset="-128"/>
            </a:endParaRPr>
          </a:p>
          <a:p>
            <a:pPr>
              <a:lnSpc>
                <a:spcPts val="2400"/>
              </a:lnSpc>
              <a:spcBef>
                <a:spcPct val="0"/>
              </a:spcBef>
            </a:pPr>
            <a:endParaRPr lang="en-US" altLang="en-US" sz="18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The tools of monetary policy don’t allow the Fed to have direct control over real output or the price level</a:t>
            </a:r>
            <a:r>
              <a:rPr lang="en-US" altLang="en-US" sz="1800" kern="1200" dirty="0" smtClean="0">
                <a:solidFill>
                  <a:srgbClr val="000000"/>
                </a:solidFill>
                <a:latin typeface="Arial" charset="0"/>
                <a:ea typeface="MS PGothic" pitchFamily="34" charset="-128"/>
              </a:rPr>
              <a:t>.</a:t>
            </a:r>
          </a:p>
          <a:p>
            <a:pPr>
              <a:lnSpc>
                <a:spcPts val="2400"/>
              </a:lnSpc>
              <a:spcBef>
                <a:spcPct val="0"/>
              </a:spcBef>
            </a:pPr>
            <a:endParaRPr lang="en-US" altLang="en-US" sz="1800" kern="1200" dirty="0">
              <a:solidFill>
                <a:srgbClr val="000000"/>
              </a:solidFill>
              <a:latin typeface="Arial" charset="0"/>
              <a:ea typeface="MS PGothic" pitchFamily="34" charset="-128"/>
            </a:endParaRPr>
          </a:p>
          <a:p>
            <a:pPr>
              <a:lnSpc>
                <a:spcPts val="2400"/>
              </a:lnSpc>
              <a:spcBef>
                <a:spcPct val="0"/>
              </a:spcBef>
            </a:pPr>
            <a:endParaRPr lang="en-US" altLang="en-US" sz="1800" kern="1200" dirty="0">
              <a:latin typeface="Arial" charset="0"/>
              <a:ea typeface="MS PGothic" pitchFamily="34" charset="-128"/>
            </a:endParaRP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33</a:t>
            </a:fld>
            <a:endParaRPr lang="en-AU" altLang="en-US"/>
          </a:p>
        </p:txBody>
      </p:sp>
    </p:spTree>
    <p:extLst>
      <p:ext uri="{BB962C8B-B14F-4D97-AF65-F5344CB8AC3E}">
        <p14:creationId xmlns:p14="http://schemas.microsoft.com/office/powerpoint/2010/main" val="2025590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More on the Monetary Policy Tools</a:t>
            </a:r>
            <a:br>
              <a:rPr lang="en-US" sz="2800" dirty="0" smtClean="0"/>
            </a:br>
            <a:r>
              <a:rPr lang="en-US" sz="2400" dirty="0" smtClean="0"/>
              <a:t>Monetary Targeting and Monetary Policy</a:t>
            </a:r>
            <a:endParaRPr lang="en-AU" sz="2400" dirty="0"/>
          </a:p>
        </p:txBody>
      </p:sp>
      <p:sp>
        <p:nvSpPr>
          <p:cNvPr id="4" name="Content Placeholder 3"/>
          <p:cNvSpPr>
            <a:spLocks noGrp="1"/>
          </p:cNvSpPr>
          <p:nvPr>
            <p:ph idx="1"/>
          </p:nvPr>
        </p:nvSpPr>
        <p:spPr/>
        <p:txBody>
          <a:bodyPr/>
          <a:lstStyle/>
          <a:p>
            <a:pPr>
              <a:lnSpc>
                <a:spcPts val="2400"/>
              </a:lnSpc>
              <a:spcBef>
                <a:spcPct val="0"/>
              </a:spcBef>
            </a:pPr>
            <a:r>
              <a:rPr lang="en-US" altLang="en-US" sz="1800" kern="1200" dirty="0">
                <a:solidFill>
                  <a:srgbClr val="000000"/>
                </a:solidFill>
                <a:latin typeface="Arial" charset="0"/>
                <a:ea typeface="MS PGothic" pitchFamily="34" charset="-128"/>
              </a:rPr>
              <a:t>The Fed also faces timing </a:t>
            </a:r>
            <a:r>
              <a:rPr lang="en-US" altLang="en-US" sz="1800" kern="1200" dirty="0" smtClean="0">
                <a:solidFill>
                  <a:srgbClr val="000000"/>
                </a:solidFill>
                <a:latin typeface="Arial" charset="0"/>
                <a:ea typeface="MS PGothic" pitchFamily="34" charset="-128"/>
              </a:rPr>
              <a:t>difficulties:</a:t>
            </a:r>
          </a:p>
          <a:p>
            <a:pPr lvl="1">
              <a:lnSpc>
                <a:spcPts val="2400"/>
              </a:lnSpc>
              <a:spcBef>
                <a:spcPct val="0"/>
              </a:spcBef>
              <a:buFont typeface="Arial" panose="020B0604020202020204" pitchFamily="34" charset="0"/>
              <a:buChar char="•"/>
            </a:pPr>
            <a:r>
              <a:rPr lang="en-US" altLang="en-US" sz="1800" kern="1200" dirty="0" smtClean="0">
                <a:solidFill>
                  <a:srgbClr val="FF0000"/>
                </a:solidFill>
                <a:latin typeface="Arial" charset="0"/>
                <a:ea typeface="MS PGothic" pitchFamily="34" charset="-128"/>
              </a:rPr>
              <a:t>The </a:t>
            </a:r>
            <a:r>
              <a:rPr lang="en-US" altLang="en-US" sz="1800" kern="1200" dirty="0">
                <a:solidFill>
                  <a:srgbClr val="FF0000"/>
                </a:solidFill>
                <a:latin typeface="Arial" charset="0"/>
                <a:ea typeface="MS PGothic" pitchFamily="34" charset="-128"/>
              </a:rPr>
              <a:t>information lag </a:t>
            </a:r>
            <a:r>
              <a:rPr lang="en-US" altLang="en-US" sz="1800" kern="1200" dirty="0">
                <a:solidFill>
                  <a:srgbClr val="000000"/>
                </a:solidFill>
                <a:latin typeface="Arial" charset="0"/>
                <a:ea typeface="MS PGothic" pitchFamily="34" charset="-128"/>
              </a:rPr>
              <a:t>refers to the Fed’s inability to observe instantaneously changes in economic </a:t>
            </a:r>
            <a:r>
              <a:rPr lang="en-US" altLang="en-US" sz="1800" kern="1200" dirty="0" smtClean="0">
                <a:solidFill>
                  <a:srgbClr val="000000"/>
                </a:solidFill>
                <a:latin typeface="Arial" charset="0"/>
                <a:ea typeface="MS PGothic" pitchFamily="34" charset="-128"/>
              </a:rPr>
              <a:t>variables.</a:t>
            </a:r>
          </a:p>
          <a:p>
            <a:pPr lvl="1">
              <a:lnSpc>
                <a:spcPts val="2400"/>
              </a:lnSpc>
              <a:spcBef>
                <a:spcPct val="0"/>
              </a:spcBef>
              <a:buFont typeface="Arial" panose="020B0604020202020204" pitchFamily="34" charset="0"/>
              <a:buChar char="•"/>
            </a:pPr>
            <a:r>
              <a:rPr lang="en-US" altLang="en-US" sz="1800" kern="1200" dirty="0" smtClean="0">
                <a:solidFill>
                  <a:srgbClr val="FF0000"/>
                </a:solidFill>
                <a:latin typeface="Arial" charset="0"/>
                <a:ea typeface="MS PGothic" pitchFamily="34" charset="-128"/>
              </a:rPr>
              <a:t>The </a:t>
            </a:r>
            <a:r>
              <a:rPr lang="en-US" altLang="en-US" sz="1800" kern="1200" dirty="0">
                <a:solidFill>
                  <a:srgbClr val="FF0000"/>
                </a:solidFill>
                <a:latin typeface="Arial" charset="0"/>
                <a:ea typeface="MS PGothic" pitchFamily="34" charset="-128"/>
              </a:rPr>
              <a:t>impact lag</a:t>
            </a:r>
            <a:r>
              <a:rPr lang="en-US" altLang="en-US" sz="1800" kern="1200" dirty="0">
                <a:solidFill>
                  <a:srgbClr val="000000"/>
                </a:solidFill>
                <a:latin typeface="Arial" charset="0"/>
                <a:ea typeface="MS PGothic" pitchFamily="34" charset="-128"/>
              </a:rPr>
              <a:t> is the time that is required for monetary policy changes to affect output, employment, or inflation</a:t>
            </a:r>
            <a:r>
              <a:rPr lang="en-US" altLang="en-US" sz="1800" kern="1200" dirty="0" smtClean="0">
                <a:solidFill>
                  <a:srgbClr val="000000"/>
                </a:solidFill>
                <a:latin typeface="Arial" charset="0"/>
                <a:ea typeface="MS PGothic" pitchFamily="34" charset="-128"/>
              </a:rPr>
              <a:t>.</a:t>
            </a:r>
          </a:p>
          <a:p>
            <a:pPr lvl="1">
              <a:lnSpc>
                <a:spcPts val="2400"/>
              </a:lnSpc>
              <a:spcBef>
                <a:spcPct val="0"/>
              </a:spcBef>
              <a:buFont typeface="Arial" panose="020B0604020202020204" pitchFamily="34" charset="0"/>
              <a:buChar char="•"/>
            </a:pPr>
            <a:endParaRPr lang="en-US" altLang="en-US" sz="18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One possible solution to those timing problems is for the Fed to use targets to meet its goals.</a:t>
            </a:r>
          </a:p>
          <a:p>
            <a:pPr>
              <a:lnSpc>
                <a:spcPts val="2400"/>
              </a:lnSpc>
              <a:spcBef>
                <a:spcPct val="0"/>
              </a:spcBef>
            </a:pPr>
            <a:endParaRPr lang="en-US" altLang="en-US" sz="1600" kern="1200" dirty="0">
              <a:latin typeface="Arial" charset="0"/>
              <a:ea typeface="MS PGothic" pitchFamily="34" charset="-128"/>
            </a:endParaRP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34</a:t>
            </a:fld>
            <a:endParaRPr lang="en-AU" altLang="en-US"/>
          </a:p>
        </p:txBody>
      </p:sp>
    </p:spTree>
    <p:extLst>
      <p:ext uri="{BB962C8B-B14F-4D97-AF65-F5344CB8AC3E}">
        <p14:creationId xmlns:p14="http://schemas.microsoft.com/office/powerpoint/2010/main" val="3467790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More on the Monetary Policy Tools</a:t>
            </a:r>
            <a:br>
              <a:rPr lang="en-US" sz="2800" dirty="0" smtClean="0"/>
            </a:br>
            <a:r>
              <a:rPr lang="en-US" sz="2400" dirty="0" smtClean="0"/>
              <a:t>Monetary Targeting and Monetary Policy</a:t>
            </a:r>
            <a:endParaRPr lang="en-AU" sz="2400" dirty="0"/>
          </a:p>
        </p:txBody>
      </p:sp>
      <p:sp>
        <p:nvSpPr>
          <p:cNvPr id="6" name="Content Placeholder 5"/>
          <p:cNvSpPr>
            <a:spLocks noGrp="1"/>
          </p:cNvSpPr>
          <p:nvPr>
            <p:ph sz="half" idx="2"/>
          </p:nvPr>
        </p:nvSpPr>
        <p:spPr>
          <a:xfrm>
            <a:off x="467544" y="4725143"/>
            <a:ext cx="8219256" cy="1401019"/>
          </a:xfrm>
        </p:spPr>
        <p:txBody>
          <a:bodyPr/>
          <a:lstStyle/>
          <a:p>
            <a:r>
              <a:rPr lang="en-US" altLang="en-US" sz="1800" dirty="0"/>
              <a:t>The Fed establishes goals, but it directly controls only its policy tools. </a:t>
            </a:r>
            <a:endParaRPr lang="en-US" altLang="en-US" sz="1800" dirty="0" smtClean="0"/>
          </a:p>
          <a:p>
            <a:r>
              <a:rPr lang="en-US" altLang="en-US" sz="1800" dirty="0" smtClean="0"/>
              <a:t>So </a:t>
            </a:r>
            <a:r>
              <a:rPr lang="en-US" altLang="en-US" sz="1800" dirty="0"/>
              <a:t>it can use targets to help achieve monetary policy goals.</a:t>
            </a:r>
            <a:endParaRPr lang="en-US" altLang="en-US" sz="1800" dirty="0">
              <a:solidFill>
                <a:srgbClr val="4B7520"/>
              </a:solidFill>
            </a:endParaRPr>
          </a:p>
          <a:p>
            <a:endParaRPr lang="en-AU"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35</a:t>
            </a:fld>
            <a:endParaRPr lang="en-AU" altLang="en-US"/>
          </a:p>
        </p:txBody>
      </p:sp>
      <p:pic>
        <p:nvPicPr>
          <p:cNvPr id="7" name="Picture 1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85540" y="1916113"/>
            <a:ext cx="7690369"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8138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More on the Fed’s Monetary Policy Tools</a:t>
            </a:r>
            <a:br>
              <a:rPr lang="en-US" sz="2800" dirty="0" smtClean="0"/>
            </a:br>
            <a:r>
              <a:rPr lang="en-US" sz="2400" dirty="0" smtClean="0"/>
              <a:t>What Happened to the Link Between Money and Prices</a:t>
            </a:r>
            <a:endParaRPr lang="en-AU" sz="2400" dirty="0"/>
          </a:p>
        </p:txBody>
      </p:sp>
      <p:sp>
        <p:nvSpPr>
          <p:cNvPr id="4" name="Content Placeholder 3"/>
          <p:cNvSpPr>
            <a:spLocks noGrp="1"/>
          </p:cNvSpPr>
          <p:nvPr>
            <p:ph sz="half" idx="1"/>
          </p:nvPr>
        </p:nvSpPr>
        <p:spPr>
          <a:xfrm>
            <a:off x="457200" y="1916112"/>
            <a:ext cx="5050904" cy="4321199"/>
          </a:xfrm>
        </p:spPr>
        <p:txBody>
          <a:bodyPr/>
          <a:lstStyle/>
          <a:p>
            <a:pPr>
              <a:lnSpc>
                <a:spcPts val="2400"/>
              </a:lnSpc>
              <a:spcBef>
                <a:spcPct val="0"/>
              </a:spcBef>
            </a:pPr>
            <a:r>
              <a:rPr lang="en-US" altLang="en-US" sz="1400" kern="1200" dirty="0">
                <a:solidFill>
                  <a:srgbClr val="000000"/>
                </a:solidFill>
                <a:latin typeface="Arial" charset="0"/>
                <a:ea typeface="MS PGothic" pitchFamily="34" charset="-128"/>
              </a:rPr>
              <a:t>In the United States, the money supply has grown more rapidly during decades when the inflation rate has been relatively high. </a:t>
            </a:r>
          </a:p>
          <a:p>
            <a:pPr>
              <a:lnSpc>
                <a:spcPts val="2400"/>
              </a:lnSpc>
              <a:spcBef>
                <a:spcPct val="0"/>
              </a:spcBef>
            </a:pPr>
            <a:r>
              <a:rPr lang="en-US" altLang="en-US" sz="1400" kern="1200" dirty="0">
                <a:solidFill>
                  <a:srgbClr val="000000"/>
                </a:solidFill>
                <a:latin typeface="Arial" charset="0"/>
                <a:ea typeface="MS PGothic" pitchFamily="34" charset="-128"/>
              </a:rPr>
              <a:t>Prior to 1980, strong evidence supports the link between money and prices in the short run of a year or two</a:t>
            </a:r>
            <a:r>
              <a:rPr lang="en-US" altLang="en-US" sz="1400" kern="1200" dirty="0" smtClean="0">
                <a:solidFill>
                  <a:srgbClr val="000000"/>
                </a:solidFill>
                <a:latin typeface="Arial" charset="0"/>
                <a:ea typeface="MS PGothic" pitchFamily="34" charset="-128"/>
              </a:rPr>
              <a:t>.</a:t>
            </a:r>
            <a:endParaRPr lang="en-US" altLang="en-US" sz="1400" kern="1200" dirty="0">
              <a:solidFill>
                <a:srgbClr val="000000"/>
              </a:solidFill>
              <a:latin typeface="Arial" charset="0"/>
              <a:ea typeface="MS PGothic" pitchFamily="34" charset="-128"/>
            </a:endParaRPr>
          </a:p>
          <a:p>
            <a:pPr>
              <a:lnSpc>
                <a:spcPts val="2400"/>
              </a:lnSpc>
              <a:spcBef>
                <a:spcPct val="0"/>
              </a:spcBef>
            </a:pPr>
            <a:r>
              <a:rPr lang="en-US" altLang="en-US" sz="1400" kern="1200" dirty="0">
                <a:solidFill>
                  <a:srgbClr val="000000"/>
                </a:solidFill>
                <a:latin typeface="Arial" charset="0"/>
                <a:ea typeface="MS PGothic" pitchFamily="34" charset="-128"/>
              </a:rPr>
              <a:t>The economists who argued this point most forcefully were known as monetarists, notably Nobel laureate Milton Friedman</a:t>
            </a:r>
            <a:r>
              <a:rPr lang="en-US" altLang="en-US" sz="1400" kern="1200" dirty="0" smtClean="0">
                <a:solidFill>
                  <a:srgbClr val="000000"/>
                </a:solidFill>
                <a:latin typeface="Arial" charset="0"/>
                <a:ea typeface="MS PGothic" pitchFamily="34" charset="-128"/>
              </a:rPr>
              <a:t>.</a:t>
            </a:r>
            <a:endParaRPr lang="en-US" altLang="en-US" sz="1400" kern="1200" dirty="0">
              <a:solidFill>
                <a:srgbClr val="000000"/>
              </a:solidFill>
              <a:latin typeface="Arial" charset="0"/>
              <a:ea typeface="MS PGothic" pitchFamily="34" charset="-128"/>
            </a:endParaRPr>
          </a:p>
          <a:p>
            <a:pPr>
              <a:lnSpc>
                <a:spcPts val="2400"/>
              </a:lnSpc>
              <a:spcBef>
                <a:spcPct val="0"/>
              </a:spcBef>
            </a:pPr>
            <a:r>
              <a:rPr lang="en-US" altLang="en-US" sz="1400" dirty="0" smtClean="0"/>
              <a:t>After </a:t>
            </a:r>
            <a:r>
              <a:rPr lang="en-US" altLang="en-US" sz="1400" dirty="0"/>
              <a:t>1980, the short-run link between the growth of the money supply and inflation broke </a:t>
            </a:r>
            <a:r>
              <a:rPr lang="en-US" altLang="en-US" sz="1400" dirty="0" smtClean="0"/>
              <a:t>down.</a:t>
            </a:r>
            <a:endParaRPr lang="en-US" altLang="en-US" sz="1400" dirty="0"/>
          </a:p>
          <a:p>
            <a:pPr>
              <a:lnSpc>
                <a:spcPts val="2400"/>
              </a:lnSpc>
              <a:spcBef>
                <a:spcPct val="0"/>
              </a:spcBef>
            </a:pPr>
            <a:endParaRPr lang="en-US" altLang="ja-JP" sz="1400" kern="1200" dirty="0" smtClean="0">
              <a:solidFill>
                <a:srgbClr val="000000"/>
              </a:solidFill>
              <a:latin typeface="Arial" charset="0"/>
              <a:ea typeface="MS PGothic" pitchFamily="34" charset="-128"/>
            </a:endParaRPr>
          </a:p>
          <a:p>
            <a:pPr>
              <a:lnSpc>
                <a:spcPts val="2400"/>
              </a:lnSpc>
              <a:spcBef>
                <a:spcPct val="0"/>
              </a:spcBef>
            </a:pPr>
            <a:endParaRPr lang="en-US" altLang="en-US" sz="1400" kern="1200" dirty="0">
              <a:solidFill>
                <a:srgbClr val="000000"/>
              </a:solidFill>
              <a:latin typeface="Arial" charset="0"/>
              <a:ea typeface="MS PGothic" pitchFamily="34" charset="-128"/>
            </a:endParaRPr>
          </a:p>
          <a:p>
            <a:pPr>
              <a:lnSpc>
                <a:spcPts val="2400"/>
              </a:lnSpc>
              <a:spcBef>
                <a:spcPct val="0"/>
              </a:spcBef>
            </a:pPr>
            <a:endParaRPr lang="en-US" altLang="en-US" sz="1600" kern="1200" dirty="0">
              <a:latin typeface="Arial" charset="0"/>
              <a:ea typeface="MS PGothic" pitchFamily="34" charset="-128"/>
            </a:endParaRP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36</a:t>
            </a:fld>
            <a:endParaRPr lang="en-AU" altLang="en-US"/>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96136" y="2276872"/>
            <a:ext cx="3102496"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270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836712"/>
            <a:ext cx="8229600" cy="1143000"/>
          </a:xfrm>
        </p:spPr>
        <p:txBody>
          <a:bodyPr/>
          <a:lstStyle/>
          <a:p>
            <a:r>
              <a:rPr lang="en-US" sz="2800" dirty="0" smtClean="0"/>
              <a:t>More on the Monetary Policy Tools</a:t>
            </a:r>
            <a:br>
              <a:rPr lang="en-US" sz="2800" dirty="0" smtClean="0"/>
            </a:br>
            <a:r>
              <a:rPr lang="en-US" sz="2400" dirty="0" smtClean="0"/>
              <a:t>Reserves vs. Federal Funds Rate</a:t>
            </a:r>
            <a:endParaRPr lang="en-AU" sz="2400" dirty="0"/>
          </a:p>
        </p:txBody>
      </p:sp>
      <p:sp>
        <p:nvSpPr>
          <p:cNvPr id="7" name="Text Placeholder 6"/>
          <p:cNvSpPr>
            <a:spLocks noGrp="1"/>
          </p:cNvSpPr>
          <p:nvPr>
            <p:ph type="body" idx="1"/>
          </p:nvPr>
        </p:nvSpPr>
        <p:spPr>
          <a:xfrm>
            <a:off x="395536" y="1988840"/>
            <a:ext cx="4040188" cy="504056"/>
          </a:xfrm>
        </p:spPr>
        <p:txBody>
          <a:bodyPr/>
          <a:lstStyle/>
          <a:p>
            <a:r>
              <a:rPr lang="en-US" sz="2000" dirty="0" smtClean="0"/>
              <a:t>Targeting on Reserves</a:t>
            </a:r>
            <a:endParaRPr lang="en-AU" sz="2000" dirty="0"/>
          </a:p>
        </p:txBody>
      </p:sp>
      <p:pic>
        <p:nvPicPr>
          <p:cNvPr id="6" name="Picture 3" descr="fig16_04.gif"/>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572000" y="2924944"/>
            <a:ext cx="4040188"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7"/>
          <p:cNvSpPr>
            <a:spLocks noGrp="1"/>
          </p:cNvSpPr>
          <p:nvPr>
            <p:ph type="body" sz="quarter" idx="3"/>
          </p:nvPr>
        </p:nvSpPr>
        <p:spPr>
          <a:xfrm>
            <a:off x="4499992" y="1988840"/>
            <a:ext cx="4473823" cy="639762"/>
          </a:xfrm>
        </p:spPr>
        <p:txBody>
          <a:bodyPr/>
          <a:lstStyle/>
          <a:p>
            <a:r>
              <a:rPr lang="en-US" sz="2000" dirty="0" smtClean="0"/>
              <a:t>Targeting on the Federal Funds Rate</a:t>
            </a:r>
            <a:endParaRPr lang="en-AU" sz="2000"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37</a:t>
            </a:fld>
            <a:endParaRPr lang="en-AU" altLang="en-US"/>
          </a:p>
        </p:txBody>
      </p:sp>
      <p:pic>
        <p:nvPicPr>
          <p:cNvPr id="10" name="Picture 3" descr="fig16_03.gif"/>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39552" y="2780928"/>
            <a:ext cx="4041775"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1717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More on the Monetary Policy Tools</a:t>
            </a:r>
            <a:br>
              <a:rPr lang="en-US" sz="2800" dirty="0" smtClean="0"/>
            </a:br>
            <a:r>
              <a:rPr lang="en-US" sz="2400" dirty="0" smtClean="0"/>
              <a:t>Reserves vs. Federal Funds Rate</a:t>
            </a:r>
            <a:endParaRPr lang="en-AU" sz="2400" dirty="0"/>
          </a:p>
        </p:txBody>
      </p:sp>
      <p:sp>
        <p:nvSpPr>
          <p:cNvPr id="4" name="Content Placeholder 3"/>
          <p:cNvSpPr>
            <a:spLocks noGrp="1"/>
          </p:cNvSpPr>
          <p:nvPr>
            <p:ph idx="1"/>
          </p:nvPr>
        </p:nvSpPr>
        <p:spPr/>
        <p:txBody>
          <a:bodyPr/>
          <a:lstStyle/>
          <a:p>
            <a:pPr eaLnBrk="1" hangingPunct="1">
              <a:lnSpc>
                <a:spcPts val="2400"/>
              </a:lnSpc>
            </a:pPr>
            <a:r>
              <a:rPr lang="en-US" altLang="en-US" sz="1400" dirty="0"/>
              <a:t>The Fed faces a trade-off: </a:t>
            </a:r>
          </a:p>
          <a:p>
            <a:pPr lvl="1">
              <a:lnSpc>
                <a:spcPts val="2400"/>
              </a:lnSpc>
              <a:buFont typeface="Arial" charset="0"/>
              <a:buChar char="•"/>
            </a:pPr>
            <a:r>
              <a:rPr lang="en-US" altLang="en-US" sz="1400" dirty="0"/>
              <a:t>It can choose a reserve aggregate for its policy instrument, or it can choose the federal funds rate, but it cannot choose both</a:t>
            </a:r>
            <a:r>
              <a:rPr lang="en-US" altLang="en-US" sz="1400" dirty="0" smtClean="0"/>
              <a:t>.</a:t>
            </a:r>
            <a:endParaRPr lang="en-US" altLang="en-US" sz="1400" dirty="0"/>
          </a:p>
          <a:p>
            <a:pPr lvl="1">
              <a:lnSpc>
                <a:spcPts val="2400"/>
              </a:lnSpc>
              <a:buFont typeface="Arial" charset="0"/>
              <a:buChar char="•"/>
            </a:pPr>
            <a:r>
              <a:rPr lang="en-US" altLang="en-US" sz="1400" dirty="0"/>
              <a:t>Using reserves as the Fed’s policy instrument will cause the federal funds rate to fluctuate in response to changes in the demand for </a:t>
            </a:r>
            <a:r>
              <a:rPr lang="en-US" altLang="en-US" sz="1400" dirty="0" smtClean="0"/>
              <a:t>reserves.</a:t>
            </a:r>
          </a:p>
          <a:p>
            <a:pPr lvl="1">
              <a:lnSpc>
                <a:spcPts val="2400"/>
              </a:lnSpc>
              <a:buFont typeface="Arial" charset="0"/>
              <a:buChar char="•"/>
            </a:pPr>
            <a:r>
              <a:rPr lang="en-US" altLang="en-US" sz="1400" dirty="0" smtClean="0"/>
              <a:t>Using </a:t>
            </a:r>
            <a:r>
              <a:rPr lang="en-US" altLang="en-US" sz="1400" dirty="0"/>
              <a:t>the federal funds rate as the policy instrument will cause the level of reserves to fluctuate in response to changes in the demand for reserves</a:t>
            </a:r>
            <a:r>
              <a:rPr lang="en-US" altLang="en-US" sz="1400" dirty="0" smtClean="0"/>
              <a:t>.</a:t>
            </a:r>
            <a:endParaRPr lang="en-US" altLang="en-US" sz="1400" dirty="0"/>
          </a:p>
          <a:p>
            <a:pPr eaLnBrk="1" hangingPunct="1">
              <a:lnSpc>
                <a:spcPts val="2400"/>
              </a:lnSpc>
            </a:pPr>
            <a:r>
              <a:rPr lang="en-US" altLang="en-US" sz="1400" dirty="0"/>
              <a:t>By the 1980s, the Fed had concluded that the link between the federal funds rate and its policy goals was closer than the link between the level of reserves and its policy goals. </a:t>
            </a:r>
          </a:p>
          <a:p>
            <a:pPr eaLnBrk="1" hangingPunct="1">
              <a:lnSpc>
                <a:spcPts val="2400"/>
              </a:lnSpc>
            </a:pPr>
            <a:r>
              <a:rPr lang="en-US" altLang="en-US" sz="1400" dirty="0"/>
              <a:t>So, the federal funds rate has been the Fed’s policy instrument for the past 30 years</a:t>
            </a:r>
          </a:p>
          <a:p>
            <a:pPr>
              <a:lnSpc>
                <a:spcPts val="2400"/>
              </a:lnSpc>
              <a:spcBef>
                <a:spcPct val="0"/>
              </a:spcBef>
            </a:pPr>
            <a:endParaRPr lang="en-US" altLang="en-US" sz="1600" kern="1200" dirty="0">
              <a:latin typeface="Arial" charset="0"/>
              <a:ea typeface="MS PGothic" pitchFamily="34" charset="-128"/>
            </a:endParaRP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38</a:t>
            </a:fld>
            <a:endParaRPr lang="en-AU" altLang="en-US"/>
          </a:p>
        </p:txBody>
      </p:sp>
    </p:spTree>
    <p:extLst>
      <p:ext uri="{BB962C8B-B14F-4D97-AF65-F5344CB8AC3E}">
        <p14:creationId xmlns:p14="http://schemas.microsoft.com/office/powerpoint/2010/main" val="3211598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More on the Monetary Policy Tools</a:t>
            </a:r>
            <a:br>
              <a:rPr lang="en-US" sz="2800" dirty="0" smtClean="0"/>
            </a:br>
            <a:r>
              <a:rPr lang="en-US" sz="2400" dirty="0" smtClean="0"/>
              <a:t>The Taylor Rule: A Summary Measure of Central Bank Policy</a:t>
            </a:r>
            <a:endParaRPr lang="en-AU" sz="2400" dirty="0"/>
          </a:p>
        </p:txBody>
      </p:sp>
      <p:sp>
        <p:nvSpPr>
          <p:cNvPr id="4" name="Content Placeholder 3"/>
          <p:cNvSpPr>
            <a:spLocks noGrp="1"/>
          </p:cNvSpPr>
          <p:nvPr>
            <p:ph idx="1"/>
          </p:nvPr>
        </p:nvSpPr>
        <p:spPr/>
        <p:txBody>
          <a:bodyPr/>
          <a:lstStyle/>
          <a:p>
            <a:pPr eaLnBrk="1" hangingPunct="1">
              <a:lnSpc>
                <a:spcPts val="2400"/>
              </a:lnSpc>
            </a:pPr>
            <a:r>
              <a:rPr lang="en-US" altLang="en-US" sz="1600" dirty="0"/>
              <a:t>Actual </a:t>
            </a:r>
            <a:r>
              <a:rPr lang="en-US" altLang="en-US" sz="1600" dirty="0" smtClean="0"/>
              <a:t>CB </a:t>
            </a:r>
            <a:r>
              <a:rPr lang="en-US" altLang="en-US" sz="1600" dirty="0"/>
              <a:t>deliberations are complex and incorporate many factors about the economy. </a:t>
            </a:r>
          </a:p>
          <a:p>
            <a:pPr eaLnBrk="1" hangingPunct="1">
              <a:lnSpc>
                <a:spcPts val="1200"/>
              </a:lnSpc>
            </a:pPr>
            <a:endParaRPr lang="en-US" altLang="en-US" sz="1600" dirty="0"/>
          </a:p>
          <a:p>
            <a:pPr eaLnBrk="1" hangingPunct="1">
              <a:lnSpc>
                <a:spcPts val="2400"/>
              </a:lnSpc>
            </a:pPr>
            <a:r>
              <a:rPr lang="en-US" altLang="en-US" sz="1600" dirty="0"/>
              <a:t>John Taylor of Stanford University has summarized these factors in the Taylor rule.</a:t>
            </a:r>
          </a:p>
          <a:p>
            <a:pPr eaLnBrk="1" hangingPunct="1"/>
            <a:endParaRPr lang="en-US" altLang="en-US" sz="800" dirty="0"/>
          </a:p>
          <a:p>
            <a:pPr eaLnBrk="1" hangingPunct="1"/>
            <a:r>
              <a:rPr lang="en-US" altLang="en-US" sz="1600" dirty="0">
                <a:solidFill>
                  <a:srgbClr val="FF0000"/>
                </a:solidFill>
              </a:rPr>
              <a:t>Taylor rule </a:t>
            </a:r>
            <a:r>
              <a:rPr lang="en-US" altLang="en-US" sz="1600" dirty="0"/>
              <a:t>is a monetary policy guideline developed by economist John Taylor for determining the target for the federal funds rate.</a:t>
            </a:r>
          </a:p>
          <a:p>
            <a:pPr eaLnBrk="1" hangingPunct="1"/>
            <a:endParaRPr lang="en-US" altLang="en-US" sz="800" dirty="0"/>
          </a:p>
          <a:p>
            <a:pPr eaLnBrk="1" hangingPunct="1">
              <a:lnSpc>
                <a:spcPts val="2400"/>
              </a:lnSpc>
            </a:pPr>
            <a:r>
              <a:rPr lang="en-US" altLang="en-US" sz="1600" dirty="0"/>
              <a:t>The Taylor rule is an estimate of the value of the federal funds rate (after adjustment for inflation) to be consistent with real GDP being equal to potential real GDP in the long run. </a:t>
            </a:r>
            <a:endParaRPr lang="en-US" altLang="en-US" sz="1600" dirty="0" smtClean="0"/>
          </a:p>
          <a:p>
            <a:pPr eaLnBrk="1" hangingPunct="1">
              <a:lnSpc>
                <a:spcPts val="2400"/>
              </a:lnSpc>
            </a:pPr>
            <a:r>
              <a:rPr lang="en-US" altLang="en-US" sz="1600" dirty="0" smtClean="0"/>
              <a:t>See </a:t>
            </a:r>
            <a:r>
              <a:rPr lang="en-US" altLang="en-US" sz="1600" dirty="0" smtClean="0">
                <a:hlinkClick r:id="rId2"/>
              </a:rPr>
              <a:t>Taylor Rule</a:t>
            </a:r>
            <a:endParaRPr lang="en-US" altLang="en-US" sz="1600" dirty="0" smtClean="0"/>
          </a:p>
          <a:p>
            <a:pPr eaLnBrk="1" hangingPunct="1">
              <a:lnSpc>
                <a:spcPts val="2400"/>
              </a:lnSpc>
            </a:pPr>
            <a:endParaRPr lang="en-US" altLang="en-US" sz="1600" dirty="0"/>
          </a:p>
          <a:p>
            <a:pPr>
              <a:lnSpc>
                <a:spcPts val="2400"/>
              </a:lnSpc>
              <a:spcBef>
                <a:spcPct val="0"/>
              </a:spcBef>
            </a:pPr>
            <a:endParaRPr lang="en-US" altLang="en-US" sz="1600" kern="1200" dirty="0">
              <a:latin typeface="Arial" charset="0"/>
              <a:ea typeface="MS PGothic" pitchFamily="34" charset="-128"/>
            </a:endParaRP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39</a:t>
            </a:fld>
            <a:endParaRPr lang="en-AU" altLang="en-US"/>
          </a:p>
        </p:txBody>
      </p:sp>
    </p:spTree>
    <p:extLst>
      <p:ext uri="{BB962C8B-B14F-4D97-AF65-F5344CB8AC3E}">
        <p14:creationId xmlns:p14="http://schemas.microsoft.com/office/powerpoint/2010/main" val="1182140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4</a:t>
            </a:fld>
            <a:endParaRPr lang="en-AU" altLang="en-US"/>
          </a:p>
        </p:txBody>
      </p:sp>
      <p:sp>
        <p:nvSpPr>
          <p:cNvPr id="14338" name="Rectangle 2"/>
          <p:cNvSpPr>
            <a:spLocks noGrp="1" noChangeArrowheads="1"/>
          </p:cNvSpPr>
          <p:nvPr>
            <p:ph type="title"/>
          </p:nvPr>
        </p:nvSpPr>
        <p:spPr/>
        <p:txBody>
          <a:bodyPr/>
          <a:lstStyle/>
          <a:p>
            <a:r>
              <a:rPr lang="en-US" altLang="en-US" sz="2800" dirty="0" smtClean="0"/>
              <a:t/>
            </a:r>
            <a:br>
              <a:rPr lang="en-US" altLang="en-US" sz="2800" dirty="0" smtClean="0"/>
            </a:br>
            <a:r>
              <a:rPr lang="en-US" altLang="en-US" sz="2800" dirty="0" smtClean="0"/>
              <a:t>The Goals of Monetary Policy</a:t>
            </a:r>
            <a:br>
              <a:rPr lang="en-US" altLang="en-US" sz="2800" dirty="0" smtClean="0"/>
            </a:br>
            <a:r>
              <a:rPr lang="en-US" altLang="en-US" sz="2400" dirty="0" smtClean="0"/>
              <a:t>Price Stability</a:t>
            </a:r>
            <a:br>
              <a:rPr lang="en-US" altLang="en-US" sz="2400" dirty="0" smtClean="0"/>
            </a:br>
            <a:endParaRPr lang="en-US" altLang="en-US" sz="2400" dirty="0"/>
          </a:p>
        </p:txBody>
      </p:sp>
      <p:sp>
        <p:nvSpPr>
          <p:cNvPr id="14339" name="Rectangle 3"/>
          <p:cNvSpPr>
            <a:spLocks noGrp="1" noChangeArrowheads="1"/>
          </p:cNvSpPr>
          <p:nvPr>
            <p:ph type="body" idx="1"/>
          </p:nvPr>
        </p:nvSpPr>
        <p:spPr/>
        <p:txBody>
          <a:bodyPr/>
          <a:lstStyle/>
          <a:p>
            <a:pPr>
              <a:lnSpc>
                <a:spcPts val="2400"/>
              </a:lnSpc>
              <a:spcBef>
                <a:spcPct val="0"/>
              </a:spcBef>
            </a:pPr>
            <a:r>
              <a:rPr lang="en-US" altLang="en-US" sz="1800" kern="1200" dirty="0">
                <a:solidFill>
                  <a:srgbClr val="000000"/>
                </a:solidFill>
                <a:latin typeface="Arial" charset="0"/>
                <a:ea typeface="MS PGothic" pitchFamily="34" charset="-128"/>
              </a:rPr>
              <a:t>Inflation erodes the value of money as a medium of exchange and as a unit of account. </a:t>
            </a:r>
          </a:p>
          <a:p>
            <a:pPr>
              <a:spcBef>
                <a:spcPct val="0"/>
              </a:spcBef>
            </a:pPr>
            <a:endParaRPr lang="en-US" altLang="en-US" sz="9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Most industrial economies have set price stability as a policy goal. </a:t>
            </a:r>
          </a:p>
          <a:p>
            <a:pPr>
              <a:spcBef>
                <a:spcPct val="0"/>
              </a:spcBef>
            </a:pPr>
            <a:endParaRPr lang="en-US" altLang="en-US" sz="900" kern="1200" dirty="0">
              <a:solidFill>
                <a:srgbClr val="000000"/>
              </a:solidFill>
              <a:latin typeface="Arial" charset="0"/>
              <a:ea typeface="MS PGothic" pitchFamily="34" charset="-128"/>
            </a:endParaRPr>
          </a:p>
          <a:p>
            <a:pPr>
              <a:lnSpc>
                <a:spcPts val="2400"/>
              </a:lnSpc>
              <a:spcBef>
                <a:spcPct val="0"/>
              </a:spcBef>
            </a:pPr>
            <a:r>
              <a:rPr lang="en-US" altLang="en-US" sz="1800" kern="1200" dirty="0">
                <a:solidFill>
                  <a:srgbClr val="000000"/>
                </a:solidFill>
                <a:latin typeface="Arial" charset="0"/>
                <a:ea typeface="MS PGothic" pitchFamily="34" charset="-128"/>
              </a:rPr>
              <a:t>Problems caused by inflation:</a:t>
            </a:r>
          </a:p>
          <a:p>
            <a:pPr>
              <a:lnSpc>
                <a:spcPts val="1200"/>
              </a:lnSpc>
              <a:spcBef>
                <a:spcPct val="0"/>
              </a:spcBef>
              <a:buFont typeface="Arial" panose="020B0604020202020204" pitchFamily="34" charset="0"/>
              <a:buChar char="•"/>
            </a:pPr>
            <a:endParaRPr lang="en-US" altLang="en-US" sz="1800" kern="1200" dirty="0">
              <a:solidFill>
                <a:srgbClr val="000000"/>
              </a:solidFill>
              <a:latin typeface="Arial" charset="0"/>
              <a:ea typeface="MS PGothic" pitchFamily="34" charset="-128"/>
            </a:endParaRPr>
          </a:p>
          <a:p>
            <a:pPr lvl="1">
              <a:lnSpc>
                <a:spcPts val="2400"/>
              </a:lnSpc>
              <a:spcBef>
                <a:spcPct val="0"/>
              </a:spcBef>
              <a:buFont typeface="Arial" panose="020B0604020202020204" pitchFamily="34" charset="0"/>
              <a:buChar char="•"/>
            </a:pPr>
            <a:r>
              <a:rPr lang="en-US" altLang="en-US" sz="1800" kern="1200" dirty="0">
                <a:solidFill>
                  <a:srgbClr val="000000"/>
                </a:solidFill>
                <a:latin typeface="Arial" charset="0"/>
                <a:ea typeface="MS PGothic" pitchFamily="34" charset="-128"/>
              </a:rPr>
              <a:t>Inflation makes prices less useful as signals for resource allocation. </a:t>
            </a:r>
          </a:p>
          <a:p>
            <a:pPr lvl="1">
              <a:lnSpc>
                <a:spcPts val="1200"/>
              </a:lnSpc>
              <a:spcBef>
                <a:spcPct val="0"/>
              </a:spcBef>
              <a:buFont typeface="Arial" panose="020B0604020202020204" pitchFamily="34" charset="0"/>
              <a:buChar char="•"/>
            </a:pPr>
            <a:endParaRPr lang="en-US" altLang="en-US" sz="1800" kern="1200" dirty="0">
              <a:solidFill>
                <a:srgbClr val="000000"/>
              </a:solidFill>
              <a:latin typeface="Arial" charset="0"/>
              <a:ea typeface="MS PGothic" pitchFamily="34" charset="-128"/>
            </a:endParaRPr>
          </a:p>
          <a:p>
            <a:pPr lvl="1">
              <a:lnSpc>
                <a:spcPts val="2400"/>
              </a:lnSpc>
              <a:spcBef>
                <a:spcPct val="0"/>
              </a:spcBef>
              <a:buFont typeface="Arial" panose="020B0604020202020204" pitchFamily="34" charset="0"/>
              <a:buChar char="•"/>
            </a:pPr>
            <a:r>
              <a:rPr lang="en-US" altLang="en-US" sz="1800" kern="1200" dirty="0">
                <a:solidFill>
                  <a:srgbClr val="000000"/>
                </a:solidFill>
                <a:latin typeface="Arial" charset="0"/>
                <a:ea typeface="MS PGothic" pitchFamily="34" charset="-128"/>
              </a:rPr>
              <a:t>Uncertain future prices complicate decisions households and firms have to make.  </a:t>
            </a:r>
          </a:p>
          <a:p>
            <a:pPr lvl="1">
              <a:lnSpc>
                <a:spcPts val="1200"/>
              </a:lnSpc>
              <a:spcBef>
                <a:spcPct val="0"/>
              </a:spcBef>
              <a:buFont typeface="Arial" panose="020B0604020202020204" pitchFamily="34" charset="0"/>
              <a:buChar char="•"/>
            </a:pPr>
            <a:endParaRPr lang="en-US" altLang="en-US" sz="1800" kern="1200" dirty="0">
              <a:solidFill>
                <a:srgbClr val="000000"/>
              </a:solidFill>
              <a:latin typeface="Arial" charset="0"/>
              <a:ea typeface="MS PGothic" pitchFamily="34" charset="-128"/>
            </a:endParaRPr>
          </a:p>
          <a:p>
            <a:pPr lvl="1">
              <a:lnSpc>
                <a:spcPts val="2400"/>
              </a:lnSpc>
              <a:spcBef>
                <a:spcPct val="0"/>
              </a:spcBef>
              <a:buFont typeface="Arial" panose="020B0604020202020204" pitchFamily="34" charset="0"/>
              <a:buChar char="•"/>
            </a:pPr>
            <a:r>
              <a:rPr lang="en-US" altLang="en-US" sz="1800" kern="1200" dirty="0">
                <a:solidFill>
                  <a:srgbClr val="000000"/>
                </a:solidFill>
                <a:latin typeface="Arial" charset="0"/>
                <a:ea typeface="MS PGothic" pitchFamily="34" charset="-128"/>
              </a:rPr>
              <a:t>Inflation can also arbitrarily redistribute income.</a:t>
            </a:r>
          </a:p>
          <a:p>
            <a:pPr>
              <a:spcBef>
                <a:spcPct val="0"/>
              </a:spcBef>
              <a:buFont typeface="Arial" panose="020B0604020202020204" pitchFamily="34" charset="0"/>
              <a:buChar char="•"/>
            </a:pPr>
            <a:endParaRPr lang="en-US" altLang="en-US" sz="900" kern="1200" dirty="0">
              <a:solidFill>
                <a:srgbClr val="000000"/>
              </a:solidFill>
              <a:latin typeface="Arial" charset="0"/>
              <a:ea typeface="MS PGothic" pitchFamily="34" charset="-128"/>
            </a:endParaRPr>
          </a:p>
          <a:p>
            <a:pPr lvl="1">
              <a:lnSpc>
                <a:spcPts val="2400"/>
              </a:lnSpc>
              <a:spcBef>
                <a:spcPct val="0"/>
              </a:spcBef>
              <a:buFont typeface="Arial" panose="020B0604020202020204" pitchFamily="34" charset="0"/>
              <a:buChar char="•"/>
            </a:pPr>
            <a:r>
              <a:rPr lang="en-US" altLang="en-US" sz="1800" kern="1200" dirty="0">
                <a:solidFill>
                  <a:srgbClr val="000000"/>
                </a:solidFill>
                <a:latin typeface="Arial" charset="0"/>
                <a:ea typeface="MS PGothic" pitchFamily="34" charset="-128"/>
              </a:rPr>
              <a:t>Hyperinflation (inflation in the hundreds or thousands of percent per year) can severely damage an economy’s productive capacity. </a:t>
            </a:r>
          </a:p>
          <a:p>
            <a:pPr>
              <a:spcBef>
                <a:spcPct val="0"/>
              </a:spcBef>
              <a:buFont typeface="Arial" panose="020B0604020202020204" pitchFamily="34" charset="0"/>
              <a:buChar char="•"/>
            </a:pPr>
            <a:endParaRPr lang="en-US" altLang="en-US" sz="900" kern="1200" dirty="0">
              <a:solidFill>
                <a:srgbClr val="000000"/>
              </a:solidFill>
              <a:latin typeface="Arial" charset="0"/>
              <a:ea typeface="MS PGothic" pitchFamily="34" charset="-128"/>
            </a:endParaRPr>
          </a:p>
          <a:p>
            <a:pPr>
              <a:spcBef>
                <a:spcPct val="0"/>
              </a:spcBef>
            </a:pPr>
            <a:endParaRPr lang="en-US" altLang="en-US" sz="1800" kern="1200" dirty="0">
              <a:solidFill>
                <a:srgbClr val="000000"/>
              </a:solidFill>
              <a:latin typeface="Arial" charset="0"/>
              <a:ea typeface="MS PGothic" pitchFamily="34" charset="-128"/>
            </a:endParaRPr>
          </a:p>
        </p:txBody>
      </p:sp>
    </p:spTree>
    <p:extLst>
      <p:ext uri="{BB962C8B-B14F-4D97-AF65-F5344CB8AC3E}">
        <p14:creationId xmlns:p14="http://schemas.microsoft.com/office/powerpoint/2010/main" val="2039933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More on the Monetary Policy Tools</a:t>
            </a:r>
            <a:br>
              <a:rPr lang="en-US" sz="2800" dirty="0" smtClean="0"/>
            </a:br>
            <a:r>
              <a:rPr lang="en-US" sz="2400" dirty="0" smtClean="0"/>
              <a:t>The Taylor Rule: A Summary Measure of Fed Policy</a:t>
            </a:r>
            <a:endParaRPr lang="en-AU" sz="2400" dirty="0"/>
          </a:p>
        </p:txBody>
      </p:sp>
      <p:sp>
        <p:nvSpPr>
          <p:cNvPr id="4" name="Content Placeholder 3"/>
          <p:cNvSpPr>
            <a:spLocks noGrp="1"/>
          </p:cNvSpPr>
          <p:nvPr>
            <p:ph idx="1"/>
          </p:nvPr>
        </p:nvSpPr>
        <p:spPr/>
        <p:txBody>
          <a:bodyPr/>
          <a:lstStyle/>
          <a:p>
            <a:pPr>
              <a:lnSpc>
                <a:spcPts val="2400"/>
              </a:lnSpc>
              <a:spcBef>
                <a:spcPct val="0"/>
              </a:spcBef>
              <a:buFont typeface="Arial" panose="020B0604020202020204" pitchFamily="34" charset="0"/>
              <a:buChar char="•"/>
            </a:pPr>
            <a:r>
              <a:rPr lang="en-US" altLang="en-US" sz="1600" kern="1200" dirty="0" smtClean="0">
                <a:latin typeface="Arial" charset="0"/>
                <a:ea typeface="MS PGothic" pitchFamily="34" charset="-128"/>
              </a:rPr>
              <a:t>According to the Taylor rule, the Fed should set its current federal funds rate target equal to the current inflation rate, the equilibrium real federal funds rate, and two additional terms.</a:t>
            </a:r>
          </a:p>
          <a:p>
            <a:pPr>
              <a:lnSpc>
                <a:spcPts val="2400"/>
              </a:lnSpc>
              <a:spcBef>
                <a:spcPct val="0"/>
              </a:spcBef>
              <a:buFont typeface="Arial" panose="020B0604020202020204" pitchFamily="34" charset="0"/>
              <a:buChar char="•"/>
            </a:pPr>
            <a:r>
              <a:rPr lang="en-US" altLang="en-US" sz="1600" kern="1200" dirty="0" smtClean="0">
                <a:latin typeface="Arial" charset="0"/>
                <a:ea typeface="MS PGothic" pitchFamily="34" charset="-128"/>
              </a:rPr>
              <a:t>The first of these terms is the inflation gap – the difference between current inflation and a target rate; the second is the output gap – the percentage difference of real GDP from potential real GDP.</a:t>
            </a:r>
          </a:p>
          <a:p>
            <a:pPr>
              <a:lnSpc>
                <a:spcPts val="2400"/>
              </a:lnSpc>
              <a:spcBef>
                <a:spcPct val="0"/>
              </a:spcBef>
              <a:buFont typeface="Arial" panose="020B0604020202020204" pitchFamily="34" charset="0"/>
              <a:buChar char="•"/>
            </a:pPr>
            <a:r>
              <a:rPr lang="en-US" altLang="en-US" sz="1600" kern="1200" dirty="0" smtClean="0">
                <a:latin typeface="Arial" charset="0"/>
                <a:ea typeface="MS PGothic" pitchFamily="34" charset="-128"/>
              </a:rPr>
              <a:t>The inflation gap and the output gap are each given “weights” that reflect their influence on the federal funds rate target. With weights of one half for both gaps, we have the following Taylor rule:</a:t>
            </a:r>
          </a:p>
          <a:p>
            <a:pPr lvl="1">
              <a:lnSpc>
                <a:spcPts val="2400"/>
              </a:lnSpc>
              <a:spcBef>
                <a:spcPct val="0"/>
              </a:spcBef>
              <a:buFont typeface="Arial" panose="020B0604020202020204" pitchFamily="34" charset="0"/>
              <a:buChar char="•"/>
            </a:pPr>
            <a:r>
              <a:rPr lang="en-US" altLang="en-US" sz="1600" kern="1200" dirty="0" smtClean="0">
                <a:solidFill>
                  <a:srgbClr val="FF0000"/>
                </a:solidFill>
                <a:latin typeface="Arial" charset="0"/>
                <a:ea typeface="MS PGothic" pitchFamily="34" charset="-128"/>
              </a:rPr>
              <a:t>Federal funds target=Current inflation rate + Equilibrium real funds rate + (1/2 x Inflation gap) + (1/2 x Output gap)</a:t>
            </a:r>
            <a:endParaRPr lang="en-US" altLang="en-US" sz="1600" kern="1200" dirty="0">
              <a:solidFill>
                <a:srgbClr val="FF0000"/>
              </a:solidFill>
              <a:latin typeface="Arial" charset="0"/>
              <a:ea typeface="MS PGothic" pitchFamily="34" charset="-128"/>
            </a:endParaRPr>
          </a:p>
          <a:p>
            <a:pPr>
              <a:lnSpc>
                <a:spcPts val="2400"/>
              </a:lnSpc>
              <a:spcBef>
                <a:spcPct val="0"/>
              </a:spcBef>
            </a:pPr>
            <a:endParaRPr lang="en-US" altLang="en-US" sz="1600" kern="1200" dirty="0">
              <a:latin typeface="Arial" charset="0"/>
              <a:ea typeface="MS PGothic" pitchFamily="34" charset="-128"/>
            </a:endParaRP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40</a:t>
            </a:fld>
            <a:endParaRPr lang="en-AU" altLang="en-US"/>
          </a:p>
        </p:txBody>
      </p:sp>
    </p:spTree>
    <p:extLst>
      <p:ext uri="{BB962C8B-B14F-4D97-AF65-F5344CB8AC3E}">
        <p14:creationId xmlns:p14="http://schemas.microsoft.com/office/powerpoint/2010/main" val="1293211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More on the Monetary Policy Tools</a:t>
            </a:r>
            <a:br>
              <a:rPr lang="en-US" sz="2800" dirty="0" smtClean="0"/>
            </a:br>
            <a:r>
              <a:rPr lang="en-US" sz="2400" dirty="0" smtClean="0"/>
              <a:t>The Taylor Rule: A Summary Measure of Fed Policy</a:t>
            </a:r>
            <a:endParaRPr lang="en-AU" sz="2400" dirty="0"/>
          </a:p>
        </p:txBody>
      </p:sp>
      <p:sp>
        <p:nvSpPr>
          <p:cNvPr id="6" name="Content Placeholder 5"/>
          <p:cNvSpPr>
            <a:spLocks noGrp="1"/>
          </p:cNvSpPr>
          <p:nvPr>
            <p:ph sz="half" idx="2"/>
          </p:nvPr>
        </p:nvSpPr>
        <p:spPr>
          <a:xfrm>
            <a:off x="539552" y="4869160"/>
            <a:ext cx="8208912" cy="1368152"/>
          </a:xfrm>
        </p:spPr>
        <p:txBody>
          <a:bodyPr/>
          <a:lstStyle/>
          <a:p>
            <a:pPr>
              <a:spcBef>
                <a:spcPct val="0"/>
              </a:spcBef>
            </a:pPr>
            <a:r>
              <a:rPr lang="en-US" altLang="en-US" sz="1600" kern="1200" dirty="0" smtClean="0">
                <a:solidFill>
                  <a:srgbClr val="000000"/>
                </a:solidFill>
                <a:latin typeface="Arial" charset="0"/>
                <a:ea typeface="MS PGothic" pitchFamily="34" charset="-128"/>
              </a:rPr>
              <a:t>The </a:t>
            </a:r>
            <a:r>
              <a:rPr lang="en-US" altLang="en-US" sz="1600" kern="1200" dirty="0">
                <a:solidFill>
                  <a:srgbClr val="000000"/>
                </a:solidFill>
                <a:latin typeface="Arial" charset="0"/>
                <a:ea typeface="MS PGothic" pitchFamily="34" charset="-128"/>
              </a:rPr>
              <a:t>blue line shows the level of the federal funds rate according to the Taylor </a:t>
            </a:r>
            <a:r>
              <a:rPr lang="en-US" altLang="en-US" sz="1600" kern="1200" dirty="0" smtClean="0">
                <a:solidFill>
                  <a:srgbClr val="000000"/>
                </a:solidFill>
                <a:latin typeface="Arial" charset="0"/>
                <a:ea typeface="MS PGothic" pitchFamily="34" charset="-128"/>
              </a:rPr>
              <a:t>rule.</a:t>
            </a:r>
          </a:p>
          <a:p>
            <a:pPr>
              <a:spcBef>
                <a:spcPct val="0"/>
              </a:spcBef>
            </a:pPr>
            <a:r>
              <a:rPr lang="en-US" altLang="en-US" sz="1600" kern="1200" dirty="0" smtClean="0">
                <a:solidFill>
                  <a:srgbClr val="000000"/>
                </a:solidFill>
                <a:latin typeface="Arial" charset="0"/>
                <a:ea typeface="MS PGothic" pitchFamily="34" charset="-128"/>
              </a:rPr>
              <a:t>The </a:t>
            </a:r>
            <a:r>
              <a:rPr lang="en-US" altLang="en-US" sz="1600" kern="1200" dirty="0">
                <a:solidFill>
                  <a:srgbClr val="000000"/>
                </a:solidFill>
                <a:latin typeface="Arial" charset="0"/>
                <a:ea typeface="MS PGothic" pitchFamily="34" charset="-128"/>
              </a:rPr>
              <a:t>red line shows the target federal funds rate. </a:t>
            </a:r>
            <a:endParaRPr lang="en-US" altLang="en-US" sz="1600" kern="1200" dirty="0" smtClean="0">
              <a:solidFill>
                <a:srgbClr val="000000"/>
              </a:solidFill>
              <a:latin typeface="Arial" charset="0"/>
              <a:ea typeface="MS PGothic" pitchFamily="34" charset="-128"/>
            </a:endParaRPr>
          </a:p>
          <a:p>
            <a:pPr>
              <a:spcBef>
                <a:spcPct val="0"/>
              </a:spcBef>
            </a:pPr>
            <a:r>
              <a:rPr lang="en-US" altLang="en-US" sz="1600" kern="1200" dirty="0" smtClean="0">
                <a:solidFill>
                  <a:srgbClr val="000000"/>
                </a:solidFill>
                <a:latin typeface="Arial" charset="0"/>
                <a:ea typeface="MS PGothic" pitchFamily="34" charset="-128"/>
              </a:rPr>
              <a:t>The </a:t>
            </a:r>
            <a:r>
              <a:rPr lang="en-US" altLang="en-US" sz="1600" kern="1200" dirty="0">
                <a:solidFill>
                  <a:srgbClr val="000000"/>
                </a:solidFill>
                <a:latin typeface="Arial" charset="0"/>
                <a:ea typeface="MS PGothic" pitchFamily="34" charset="-128"/>
              </a:rPr>
              <a:t>Taylor rule does a reasonable job of explaining Fed policy during some </a:t>
            </a:r>
            <a:r>
              <a:rPr lang="en-US" altLang="en-US" sz="1600" kern="1200" dirty="0" smtClean="0">
                <a:solidFill>
                  <a:srgbClr val="000000"/>
                </a:solidFill>
                <a:latin typeface="Arial" charset="0"/>
                <a:ea typeface="MS PGothic" pitchFamily="34" charset="-128"/>
              </a:rPr>
              <a:t>periods.</a:t>
            </a:r>
          </a:p>
          <a:p>
            <a:pPr>
              <a:spcBef>
                <a:spcPct val="0"/>
              </a:spcBef>
            </a:pPr>
            <a:r>
              <a:rPr lang="en-US" altLang="en-US" sz="1600" kern="1200" dirty="0" smtClean="0">
                <a:solidFill>
                  <a:srgbClr val="000000"/>
                </a:solidFill>
                <a:latin typeface="Arial" charset="0"/>
                <a:ea typeface="MS PGothic" pitchFamily="34" charset="-128"/>
                <a:hlinkClick r:id="rId2"/>
              </a:rPr>
              <a:t>Current Data</a:t>
            </a:r>
            <a:r>
              <a:rPr lang="en-US" altLang="en-US" sz="1600" kern="1200" dirty="0" smtClean="0">
                <a:solidFill>
                  <a:srgbClr val="000000"/>
                </a:solidFill>
                <a:latin typeface="Arial" charset="0"/>
                <a:ea typeface="MS PGothic" pitchFamily="34" charset="-128"/>
              </a:rPr>
              <a:t> </a:t>
            </a:r>
            <a:endParaRPr lang="en-US" altLang="en-US" sz="1600" kern="1200" dirty="0">
              <a:solidFill>
                <a:srgbClr val="4B7520"/>
              </a:solidFill>
              <a:latin typeface="Arial" charset="0"/>
              <a:ea typeface="MS PGothic" pitchFamily="34" charset="-128"/>
            </a:endParaRPr>
          </a:p>
          <a:p>
            <a:endParaRPr lang="en-AU"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41</a:t>
            </a:fld>
            <a:endParaRPr lang="en-AU" altLang="en-US"/>
          </a:p>
        </p:txBody>
      </p:sp>
      <p:pic>
        <p:nvPicPr>
          <p:cNvPr id="7" name="Picture 1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39552" y="1844824"/>
            <a:ext cx="777686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153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More on the Monetary Policy Tools</a:t>
            </a:r>
            <a:br>
              <a:rPr lang="en-US" sz="2800" dirty="0" smtClean="0"/>
            </a:br>
            <a:r>
              <a:rPr lang="en-US" sz="2400" dirty="0" smtClean="0"/>
              <a:t>Inflation Targeting</a:t>
            </a:r>
            <a:endParaRPr lang="en-AU" sz="2400" dirty="0"/>
          </a:p>
        </p:txBody>
      </p:sp>
      <p:sp>
        <p:nvSpPr>
          <p:cNvPr id="4" name="Content Placeholder 3"/>
          <p:cNvSpPr>
            <a:spLocks noGrp="1"/>
          </p:cNvSpPr>
          <p:nvPr>
            <p:ph sz="half" idx="1"/>
          </p:nvPr>
        </p:nvSpPr>
        <p:spPr/>
        <p:txBody>
          <a:bodyPr/>
          <a:lstStyle/>
          <a:p>
            <a:pPr>
              <a:lnSpc>
                <a:spcPts val="2400"/>
              </a:lnSpc>
              <a:spcBef>
                <a:spcPct val="0"/>
              </a:spcBef>
            </a:pPr>
            <a:r>
              <a:rPr lang="en-US" altLang="en-US" sz="1600" kern="1200" dirty="0" smtClean="0">
                <a:solidFill>
                  <a:srgbClr val="000000"/>
                </a:solidFill>
                <a:ea typeface="MS PGothic" pitchFamily="34" charset="-128"/>
              </a:rPr>
              <a:t>With </a:t>
            </a:r>
            <a:r>
              <a:rPr lang="en-US" altLang="en-US" sz="1600" kern="1200" dirty="0">
                <a:solidFill>
                  <a:srgbClr val="000000"/>
                </a:solidFill>
                <a:ea typeface="MS PGothic" pitchFamily="34" charset="-128"/>
              </a:rPr>
              <a:t>inflation targeting, a central bank publically sets an explicit target for the inflation rate over a period of time.</a:t>
            </a:r>
          </a:p>
          <a:p>
            <a:pPr>
              <a:lnSpc>
                <a:spcPts val="1200"/>
              </a:lnSpc>
              <a:spcBef>
                <a:spcPct val="0"/>
              </a:spcBef>
            </a:pPr>
            <a:endParaRPr lang="en-US" altLang="en-US" sz="1600" kern="1200" dirty="0">
              <a:solidFill>
                <a:srgbClr val="000000"/>
              </a:solidFill>
              <a:ea typeface="MS PGothic" pitchFamily="34" charset="-128"/>
            </a:endParaRPr>
          </a:p>
          <a:p>
            <a:pPr>
              <a:lnSpc>
                <a:spcPts val="2400"/>
              </a:lnSpc>
              <a:spcBef>
                <a:spcPct val="0"/>
              </a:spcBef>
            </a:pPr>
            <a:r>
              <a:rPr lang="en-US" altLang="en-US" sz="1600" kern="1200" dirty="0" smtClean="0">
                <a:latin typeface="Arial" charset="0"/>
                <a:ea typeface="MS PGothic" pitchFamily="34" charset="-128"/>
              </a:rPr>
              <a:t>The RBA introduced inflation targeting in early 1990s. The Governor and the Treasurer agreed that he appropriate target is 2-3% inflation rate. </a:t>
            </a:r>
            <a:endParaRPr lang="en-US" altLang="en-US" sz="1600" kern="1200" dirty="0" smtClean="0">
              <a:latin typeface="Arial" charset="0"/>
              <a:ea typeface="MS PGothic" pitchFamily="34" charset="-128"/>
            </a:endParaRPr>
          </a:p>
          <a:p>
            <a:pPr>
              <a:lnSpc>
                <a:spcPts val="2400"/>
              </a:lnSpc>
              <a:spcBef>
                <a:spcPct val="0"/>
              </a:spcBef>
            </a:pPr>
            <a:r>
              <a:rPr lang="en-US" altLang="en-US" sz="1600" kern="1200" dirty="0" smtClean="0">
                <a:latin typeface="Arial" charset="0"/>
                <a:ea typeface="MS PGothic" pitchFamily="34" charset="-128"/>
                <a:hlinkClick r:id="rId2"/>
              </a:rPr>
              <a:t>Current Data</a:t>
            </a:r>
            <a:endParaRPr lang="en-US" altLang="en-US" sz="1600" kern="1200" dirty="0">
              <a:latin typeface="Arial" charset="0"/>
              <a:ea typeface="MS PGothic" pitchFamily="34" charset="-128"/>
            </a:endParaRPr>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42</a:t>
            </a:fld>
            <a:endParaRPr lang="en-AU" altLang="en-US"/>
          </a:p>
        </p:txBody>
      </p:sp>
      <p:pic>
        <p:nvPicPr>
          <p:cNvPr id="1028" name="Picture 4" descr="Graph 1: Inflation over the Long Ru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59313" y="1844824"/>
            <a:ext cx="4038600" cy="363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5926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764704"/>
            <a:ext cx="8229600" cy="1143000"/>
          </a:xfrm>
        </p:spPr>
        <p:txBody>
          <a:bodyPr/>
          <a:lstStyle/>
          <a:p>
            <a:r>
              <a:rPr lang="en-US" sz="2800" dirty="0" smtClean="0"/>
              <a:t>More on the Monetary Policy Tools</a:t>
            </a:r>
            <a:br>
              <a:rPr lang="en-US" sz="2800" dirty="0" smtClean="0"/>
            </a:br>
            <a:r>
              <a:rPr lang="en-US" sz="2400" dirty="0" smtClean="0"/>
              <a:t>Inflation </a:t>
            </a:r>
            <a:r>
              <a:rPr lang="en-US" sz="2400" dirty="0" smtClean="0"/>
              <a:t>Targeting</a:t>
            </a:r>
            <a:br>
              <a:rPr lang="en-US" sz="2400" dirty="0" smtClean="0"/>
            </a:br>
            <a:endParaRPr lang="en-AU" sz="2400" dirty="0"/>
          </a:p>
        </p:txBody>
      </p:sp>
      <p:sp>
        <p:nvSpPr>
          <p:cNvPr id="5" name="Text Placeholder 4"/>
          <p:cNvSpPr>
            <a:spLocks noGrp="1"/>
          </p:cNvSpPr>
          <p:nvPr>
            <p:ph type="body" idx="1"/>
          </p:nvPr>
        </p:nvSpPr>
        <p:spPr>
          <a:xfrm>
            <a:off x="467544" y="1988840"/>
            <a:ext cx="4040188" cy="639762"/>
          </a:xfrm>
        </p:spPr>
        <p:txBody>
          <a:bodyPr/>
          <a:lstStyle/>
          <a:p>
            <a:r>
              <a:rPr lang="en-US" sz="1800" dirty="0" smtClean="0"/>
              <a:t>Arguments in favor of an explicit inflation targeting</a:t>
            </a:r>
            <a:endParaRPr lang="en-AU" sz="1800" dirty="0"/>
          </a:p>
        </p:txBody>
      </p:sp>
      <p:sp>
        <p:nvSpPr>
          <p:cNvPr id="6" name="Content Placeholder 5"/>
          <p:cNvSpPr>
            <a:spLocks noGrp="1"/>
          </p:cNvSpPr>
          <p:nvPr>
            <p:ph sz="half" idx="2"/>
          </p:nvPr>
        </p:nvSpPr>
        <p:spPr>
          <a:xfrm>
            <a:off x="467544" y="2780928"/>
            <a:ext cx="4040188" cy="3489251"/>
          </a:xfrm>
        </p:spPr>
        <p:txBody>
          <a:bodyPr/>
          <a:lstStyle/>
          <a:p>
            <a:pPr eaLnBrk="1" hangingPunct="1">
              <a:lnSpc>
                <a:spcPts val="2400"/>
              </a:lnSpc>
            </a:pPr>
            <a:r>
              <a:rPr lang="en-US" altLang="en-US" sz="1400" dirty="0" smtClean="0"/>
              <a:t>It </a:t>
            </a:r>
            <a:r>
              <a:rPr lang="en-US" altLang="en-US" sz="1400" dirty="0"/>
              <a:t>would draw attention to what the </a:t>
            </a:r>
            <a:r>
              <a:rPr lang="en-US" altLang="en-US" sz="1400" dirty="0" smtClean="0"/>
              <a:t>Central Bank </a:t>
            </a:r>
            <a:r>
              <a:rPr lang="en-US" altLang="en-US" sz="1400" dirty="0"/>
              <a:t>can actually achieve in practice</a:t>
            </a:r>
            <a:r>
              <a:rPr lang="en-US" altLang="en-US" sz="1400" dirty="0" smtClean="0"/>
              <a:t>.</a:t>
            </a:r>
            <a:endParaRPr lang="en-US" altLang="en-US" sz="1400" dirty="0"/>
          </a:p>
          <a:p>
            <a:pPr eaLnBrk="1" hangingPunct="1">
              <a:lnSpc>
                <a:spcPts val="2400"/>
              </a:lnSpc>
            </a:pPr>
            <a:r>
              <a:rPr lang="en-US" altLang="en-US" sz="1400" dirty="0" smtClean="0"/>
              <a:t>It </a:t>
            </a:r>
            <a:r>
              <a:rPr lang="en-US" altLang="en-US" sz="1400" dirty="0"/>
              <a:t>would provide an anchor for inflationary expectations</a:t>
            </a:r>
            <a:r>
              <a:rPr lang="en-US" altLang="en-US" sz="1400" dirty="0" smtClean="0"/>
              <a:t>.</a:t>
            </a:r>
            <a:endParaRPr lang="en-US" altLang="en-US" sz="1400" dirty="0"/>
          </a:p>
          <a:p>
            <a:pPr eaLnBrk="1" hangingPunct="1">
              <a:lnSpc>
                <a:spcPts val="2400"/>
              </a:lnSpc>
            </a:pPr>
            <a:r>
              <a:rPr lang="en-US" altLang="en-US" sz="1400" dirty="0" smtClean="0"/>
              <a:t>It </a:t>
            </a:r>
            <a:r>
              <a:rPr lang="en-US" altLang="en-US" sz="1400" dirty="0"/>
              <a:t>would help institutionalize effective </a:t>
            </a:r>
            <a:r>
              <a:rPr lang="en-US" altLang="en-US" sz="1400" dirty="0" smtClean="0"/>
              <a:t>monetary </a:t>
            </a:r>
            <a:r>
              <a:rPr lang="en-US" altLang="en-US" sz="1400" dirty="0"/>
              <a:t>policy</a:t>
            </a:r>
            <a:r>
              <a:rPr lang="en-US" altLang="en-US" sz="1400" dirty="0" smtClean="0"/>
              <a:t>.</a:t>
            </a:r>
            <a:endParaRPr lang="en-US" altLang="en-US" sz="1400" dirty="0"/>
          </a:p>
          <a:p>
            <a:pPr eaLnBrk="1" hangingPunct="1">
              <a:lnSpc>
                <a:spcPts val="2400"/>
              </a:lnSpc>
            </a:pPr>
            <a:r>
              <a:rPr lang="en-US" altLang="en-US" sz="1400" dirty="0" smtClean="0"/>
              <a:t>It </a:t>
            </a:r>
            <a:r>
              <a:rPr lang="en-US" altLang="en-US" sz="1400" dirty="0"/>
              <a:t>would promote accountability.</a:t>
            </a:r>
          </a:p>
          <a:p>
            <a:r>
              <a:rPr lang="en-AU" sz="1400" dirty="0" smtClean="0">
                <a:hlinkClick r:id="rId2"/>
              </a:rPr>
              <a:t>More Info </a:t>
            </a:r>
            <a:endParaRPr lang="en-AU" sz="1400" dirty="0"/>
          </a:p>
        </p:txBody>
      </p:sp>
      <p:sp>
        <p:nvSpPr>
          <p:cNvPr id="7" name="Text Placeholder 6"/>
          <p:cNvSpPr>
            <a:spLocks noGrp="1"/>
          </p:cNvSpPr>
          <p:nvPr>
            <p:ph type="body" sz="quarter" idx="3"/>
          </p:nvPr>
        </p:nvSpPr>
        <p:spPr>
          <a:xfrm>
            <a:off x="4716016" y="1988840"/>
            <a:ext cx="4041775" cy="639762"/>
          </a:xfrm>
        </p:spPr>
        <p:txBody>
          <a:bodyPr/>
          <a:lstStyle/>
          <a:p>
            <a:r>
              <a:rPr lang="en-US" sz="1800" dirty="0" smtClean="0"/>
              <a:t>Arguments against an inflation targeting</a:t>
            </a:r>
            <a:endParaRPr lang="en-AU" sz="1800" dirty="0"/>
          </a:p>
        </p:txBody>
      </p:sp>
      <p:sp>
        <p:nvSpPr>
          <p:cNvPr id="8" name="Content Placeholder 7"/>
          <p:cNvSpPr>
            <a:spLocks noGrp="1"/>
          </p:cNvSpPr>
          <p:nvPr>
            <p:ph sz="quarter" idx="4"/>
          </p:nvPr>
        </p:nvSpPr>
        <p:spPr>
          <a:xfrm>
            <a:off x="4645025" y="2636913"/>
            <a:ext cx="4041775" cy="3489250"/>
          </a:xfrm>
        </p:spPr>
        <p:txBody>
          <a:bodyPr/>
          <a:lstStyle/>
          <a:p>
            <a:pPr eaLnBrk="1" hangingPunct="1">
              <a:lnSpc>
                <a:spcPts val="2400"/>
              </a:lnSpc>
            </a:pPr>
            <a:r>
              <a:rPr lang="en-US" altLang="en-US" sz="1400" dirty="0" smtClean="0"/>
              <a:t>Rigid </a:t>
            </a:r>
            <a:r>
              <a:rPr lang="en-US" altLang="en-US" sz="1400" dirty="0"/>
              <a:t>numerical targets for inflation diminish flexibility</a:t>
            </a:r>
            <a:r>
              <a:rPr lang="en-US" altLang="en-US" sz="1400" dirty="0" smtClean="0"/>
              <a:t>.</a:t>
            </a:r>
            <a:endParaRPr lang="en-US" altLang="en-US" sz="1400" dirty="0"/>
          </a:p>
          <a:p>
            <a:pPr eaLnBrk="1" hangingPunct="1">
              <a:lnSpc>
                <a:spcPts val="2400"/>
              </a:lnSpc>
            </a:pPr>
            <a:r>
              <a:rPr lang="en-US" altLang="en-US" sz="1400" dirty="0" smtClean="0"/>
              <a:t>Reliance </a:t>
            </a:r>
            <a:r>
              <a:rPr lang="en-US" altLang="en-US" sz="1400" dirty="0"/>
              <a:t>on uncertain forecasts of future inflation can create problems</a:t>
            </a:r>
            <a:r>
              <a:rPr lang="en-US" altLang="en-US" sz="1400" dirty="0" smtClean="0"/>
              <a:t>.</a:t>
            </a:r>
            <a:endParaRPr lang="en-US" altLang="en-US" sz="1400" dirty="0"/>
          </a:p>
          <a:p>
            <a:pPr eaLnBrk="1" hangingPunct="1">
              <a:lnSpc>
                <a:spcPts val="2400"/>
              </a:lnSpc>
            </a:pPr>
            <a:r>
              <a:rPr lang="en-US" altLang="en-US" sz="1400" dirty="0" smtClean="0"/>
              <a:t>The </a:t>
            </a:r>
            <a:r>
              <a:rPr lang="en-US" altLang="en-US" sz="1400" dirty="0"/>
              <a:t>focus on inflation may make it more difficult for elected officials to monitor the </a:t>
            </a:r>
            <a:r>
              <a:rPr lang="en-US" altLang="en-US" sz="1400" dirty="0" smtClean="0"/>
              <a:t>CB’s </a:t>
            </a:r>
            <a:r>
              <a:rPr lang="en-US" altLang="en-US" sz="1400" dirty="0"/>
              <a:t>support for good economic policy overall</a:t>
            </a:r>
            <a:r>
              <a:rPr lang="en-US" altLang="en-US" sz="1400" dirty="0" smtClean="0"/>
              <a:t>.</a:t>
            </a:r>
            <a:endParaRPr lang="en-US" altLang="en-US" sz="1400" dirty="0"/>
          </a:p>
          <a:p>
            <a:pPr eaLnBrk="1" hangingPunct="1">
              <a:lnSpc>
                <a:spcPts val="2400"/>
              </a:lnSpc>
            </a:pPr>
            <a:r>
              <a:rPr lang="en-US" altLang="en-US" sz="1400" dirty="0" smtClean="0"/>
              <a:t>Uncertainty </a:t>
            </a:r>
            <a:r>
              <a:rPr lang="en-US" altLang="en-US" sz="1400" dirty="0"/>
              <a:t>about future levels of output and employment can impede economic decision making in the presence of an inflation target.</a:t>
            </a:r>
          </a:p>
          <a:p>
            <a:endParaRPr lang="en-AU" dirty="0"/>
          </a:p>
        </p:txBody>
      </p:sp>
      <p:sp>
        <p:nvSpPr>
          <p:cNvPr id="2" name="Slide Number Placeholder 1"/>
          <p:cNvSpPr>
            <a:spLocks noGrp="1"/>
          </p:cNvSpPr>
          <p:nvPr>
            <p:ph type="sldNum" sz="quarter" idx="12"/>
          </p:nvPr>
        </p:nvSpPr>
        <p:spPr/>
        <p:txBody>
          <a:bodyPr/>
          <a:lstStyle/>
          <a:p>
            <a:fld id="{B625E959-B417-4C75-B59C-549A3EF1A959}" type="slidenum">
              <a:rPr lang="en-AU" altLang="en-US" smtClean="0"/>
              <a:pPr/>
              <a:t>43</a:t>
            </a:fld>
            <a:endParaRPr lang="en-AU" altLang="en-US"/>
          </a:p>
        </p:txBody>
      </p:sp>
    </p:spTree>
    <p:extLst>
      <p:ext uri="{BB962C8B-B14F-4D97-AF65-F5344CB8AC3E}">
        <p14:creationId xmlns:p14="http://schemas.microsoft.com/office/powerpoint/2010/main" val="27998187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is next?</a:t>
            </a:r>
            <a:endParaRPr lang="en-AU" sz="2800" dirty="0"/>
          </a:p>
        </p:txBody>
      </p:sp>
      <p:sp>
        <p:nvSpPr>
          <p:cNvPr id="3" name="Content Placeholder 2"/>
          <p:cNvSpPr>
            <a:spLocks noGrp="1"/>
          </p:cNvSpPr>
          <p:nvPr>
            <p:ph idx="1"/>
          </p:nvPr>
        </p:nvSpPr>
        <p:spPr/>
        <p:txBody>
          <a:bodyPr/>
          <a:lstStyle/>
          <a:p>
            <a:r>
              <a:rPr lang="en-US" sz="2400" smtClean="0"/>
              <a:t>Exchange rates...</a:t>
            </a:r>
          </a:p>
          <a:p>
            <a:endParaRPr lang="en-AU" sz="2400" dirty="0"/>
          </a:p>
        </p:txBody>
      </p:sp>
      <p:sp>
        <p:nvSpPr>
          <p:cNvPr id="4" name="Slide Number Placeholder 3"/>
          <p:cNvSpPr>
            <a:spLocks noGrp="1"/>
          </p:cNvSpPr>
          <p:nvPr>
            <p:ph type="sldNum" sz="quarter" idx="12"/>
          </p:nvPr>
        </p:nvSpPr>
        <p:spPr/>
        <p:txBody>
          <a:bodyPr/>
          <a:lstStyle/>
          <a:p>
            <a:fld id="{F804999D-DFDE-4752-9E75-3A9C448E649C}" type="slidenum">
              <a:rPr lang="en-AU" altLang="en-US" smtClean="0"/>
              <a:pPr/>
              <a:t>44</a:t>
            </a:fld>
            <a:endParaRPr lang="en-AU" altLang="en-US"/>
          </a:p>
        </p:txBody>
      </p:sp>
    </p:spTree>
    <p:extLst>
      <p:ext uri="{BB962C8B-B14F-4D97-AF65-F5344CB8AC3E}">
        <p14:creationId xmlns:p14="http://schemas.microsoft.com/office/powerpoint/2010/main" val="2114127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5</a:t>
            </a:fld>
            <a:endParaRPr lang="en-AU" altLang="en-US"/>
          </a:p>
        </p:txBody>
      </p:sp>
      <p:sp>
        <p:nvSpPr>
          <p:cNvPr id="14338" name="Rectangle 2"/>
          <p:cNvSpPr>
            <a:spLocks noGrp="1" noChangeArrowheads="1"/>
          </p:cNvSpPr>
          <p:nvPr>
            <p:ph type="title"/>
          </p:nvPr>
        </p:nvSpPr>
        <p:spPr/>
        <p:txBody>
          <a:bodyPr/>
          <a:lstStyle/>
          <a:p>
            <a:r>
              <a:rPr lang="en-US" altLang="en-US" sz="2800" dirty="0" smtClean="0"/>
              <a:t/>
            </a:r>
            <a:br>
              <a:rPr lang="en-US" altLang="en-US" sz="2800" dirty="0" smtClean="0"/>
            </a:br>
            <a:r>
              <a:rPr lang="en-US" altLang="en-US" sz="2800" dirty="0" smtClean="0"/>
              <a:t>The Goals of Monetary Policy</a:t>
            </a:r>
            <a:br>
              <a:rPr lang="en-US" altLang="en-US" sz="2800" dirty="0" smtClean="0"/>
            </a:br>
            <a:r>
              <a:rPr lang="en-US" altLang="en-US" sz="2400" dirty="0" smtClean="0"/>
              <a:t>High Employment</a:t>
            </a:r>
            <a:br>
              <a:rPr lang="en-US" altLang="en-US" sz="2400" dirty="0" smtClean="0"/>
            </a:br>
            <a:endParaRPr lang="en-US" altLang="en-US" sz="2400" dirty="0"/>
          </a:p>
        </p:txBody>
      </p:sp>
      <p:sp>
        <p:nvSpPr>
          <p:cNvPr id="14339" name="Rectangle 3"/>
          <p:cNvSpPr>
            <a:spLocks noGrp="1" noChangeArrowheads="1"/>
          </p:cNvSpPr>
          <p:nvPr>
            <p:ph type="body" idx="1"/>
          </p:nvPr>
        </p:nvSpPr>
        <p:spPr/>
        <p:txBody>
          <a:bodyPr/>
          <a:lstStyle/>
          <a:p>
            <a:pPr eaLnBrk="1" hangingPunct="1">
              <a:lnSpc>
                <a:spcPts val="2400"/>
              </a:lnSpc>
            </a:pPr>
            <a:r>
              <a:rPr lang="en-US" altLang="en-US" sz="1600" dirty="0"/>
              <a:t>High employment, or a low unemployment rate, is another key monetary policy goal</a:t>
            </a:r>
            <a:r>
              <a:rPr lang="en-US" altLang="en-US" sz="1600" dirty="0" smtClean="0"/>
              <a:t>.</a:t>
            </a:r>
            <a:endParaRPr lang="en-US" altLang="en-US" sz="1600" dirty="0"/>
          </a:p>
          <a:p>
            <a:pPr eaLnBrk="1" hangingPunct="1">
              <a:lnSpc>
                <a:spcPts val="2400"/>
              </a:lnSpc>
            </a:pPr>
            <a:r>
              <a:rPr lang="en-US" altLang="en-US" sz="1600" dirty="0"/>
              <a:t>Unemployment reduces output and causes financial and personal distress. </a:t>
            </a:r>
          </a:p>
          <a:p>
            <a:pPr eaLnBrk="1" hangingPunct="1">
              <a:lnSpc>
                <a:spcPts val="2400"/>
              </a:lnSpc>
            </a:pPr>
            <a:r>
              <a:rPr lang="en-US" altLang="en-US" sz="1600" dirty="0" smtClean="0"/>
              <a:t>Even </a:t>
            </a:r>
            <a:r>
              <a:rPr lang="en-US" altLang="en-US" sz="1600" dirty="0"/>
              <a:t>under the best economic conditions, some frictional and structural unemployment remain. </a:t>
            </a:r>
            <a:endParaRPr lang="en-US" altLang="en-US" sz="1600" dirty="0" smtClean="0"/>
          </a:p>
          <a:p>
            <a:pPr lvl="1">
              <a:lnSpc>
                <a:spcPts val="2400"/>
              </a:lnSpc>
              <a:buFont typeface="Arial" panose="020B0604020202020204" pitchFamily="34" charset="0"/>
              <a:buChar char="•"/>
            </a:pPr>
            <a:r>
              <a:rPr lang="en-US" altLang="en-US" sz="1600" dirty="0" smtClean="0"/>
              <a:t>The </a:t>
            </a:r>
            <a:r>
              <a:rPr lang="en-US" altLang="en-US" sz="1600" dirty="0"/>
              <a:t>tools of monetary policy are ineffective in reducing these types of unemployment. </a:t>
            </a:r>
          </a:p>
          <a:p>
            <a:pPr eaLnBrk="1" hangingPunct="1">
              <a:lnSpc>
                <a:spcPts val="2400"/>
              </a:lnSpc>
            </a:pPr>
            <a:r>
              <a:rPr lang="en-US" altLang="en-US" sz="1600" dirty="0"/>
              <a:t>Most economists estimate that the natural rate of unemployment is between 5% and 6</a:t>
            </a:r>
            <a:r>
              <a:rPr lang="en-US" altLang="en-US" sz="1600" dirty="0" smtClean="0"/>
              <a:t>%.</a:t>
            </a:r>
            <a:endParaRPr lang="en-US" altLang="en-US" sz="1600" dirty="0"/>
          </a:p>
          <a:p>
            <a:pPr eaLnBrk="1" hangingPunct="1">
              <a:lnSpc>
                <a:spcPts val="2400"/>
              </a:lnSpc>
            </a:pPr>
            <a:r>
              <a:rPr lang="en-US" altLang="en-US" sz="1600" dirty="0"/>
              <a:t>Instead, </a:t>
            </a:r>
            <a:r>
              <a:rPr lang="en-US" altLang="en-US" sz="1600" dirty="0" smtClean="0"/>
              <a:t>Central Banks attempt </a:t>
            </a:r>
            <a:r>
              <a:rPr lang="en-US" altLang="en-US" sz="1600" dirty="0"/>
              <a:t>to reduce cyclical unemployment associated with business cycle recessions.</a:t>
            </a:r>
          </a:p>
          <a:p>
            <a:pPr>
              <a:spcBef>
                <a:spcPct val="0"/>
              </a:spcBef>
              <a:buFont typeface="Arial" panose="020B0604020202020204" pitchFamily="34" charset="0"/>
              <a:buChar char="•"/>
            </a:pPr>
            <a:endParaRPr lang="en-US" altLang="en-US" sz="900" kern="1200" dirty="0">
              <a:solidFill>
                <a:srgbClr val="000000"/>
              </a:solidFill>
              <a:latin typeface="Arial" charset="0"/>
              <a:ea typeface="MS PGothic" pitchFamily="34" charset="-128"/>
            </a:endParaRPr>
          </a:p>
          <a:p>
            <a:pPr>
              <a:spcBef>
                <a:spcPct val="0"/>
              </a:spcBef>
            </a:pPr>
            <a:endParaRPr lang="en-US" altLang="en-US" sz="1800" kern="1200" dirty="0">
              <a:solidFill>
                <a:srgbClr val="000000"/>
              </a:solidFill>
              <a:latin typeface="Arial" charset="0"/>
              <a:ea typeface="MS PGothic" pitchFamily="34" charset="-128"/>
            </a:endParaRPr>
          </a:p>
        </p:txBody>
      </p:sp>
    </p:spTree>
    <p:extLst>
      <p:ext uri="{BB962C8B-B14F-4D97-AF65-F5344CB8AC3E}">
        <p14:creationId xmlns:p14="http://schemas.microsoft.com/office/powerpoint/2010/main" val="1712396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6</a:t>
            </a:fld>
            <a:endParaRPr lang="en-AU" altLang="en-US"/>
          </a:p>
        </p:txBody>
      </p:sp>
      <p:sp>
        <p:nvSpPr>
          <p:cNvPr id="14338" name="Rectangle 2"/>
          <p:cNvSpPr>
            <a:spLocks noGrp="1" noChangeArrowheads="1"/>
          </p:cNvSpPr>
          <p:nvPr>
            <p:ph type="title"/>
          </p:nvPr>
        </p:nvSpPr>
        <p:spPr/>
        <p:txBody>
          <a:bodyPr/>
          <a:lstStyle/>
          <a:p>
            <a:r>
              <a:rPr lang="en-US" altLang="en-US" sz="2800" dirty="0" smtClean="0"/>
              <a:t/>
            </a:r>
            <a:br>
              <a:rPr lang="en-US" altLang="en-US" sz="2800" dirty="0" smtClean="0"/>
            </a:br>
            <a:r>
              <a:rPr lang="en-US" altLang="en-US" sz="2800" dirty="0" smtClean="0"/>
              <a:t>The Goals of Monetary Policy</a:t>
            </a:r>
            <a:br>
              <a:rPr lang="en-US" altLang="en-US" sz="2800" dirty="0" smtClean="0"/>
            </a:br>
            <a:r>
              <a:rPr lang="en-US" altLang="en-US" sz="2400" dirty="0" smtClean="0"/>
              <a:t>Economic Growth</a:t>
            </a:r>
            <a:br>
              <a:rPr lang="en-US" altLang="en-US" sz="2400" dirty="0" smtClean="0"/>
            </a:br>
            <a:endParaRPr lang="en-US" altLang="en-US" sz="2400" dirty="0"/>
          </a:p>
        </p:txBody>
      </p:sp>
      <p:sp>
        <p:nvSpPr>
          <p:cNvPr id="14339" name="Rectangle 3"/>
          <p:cNvSpPr>
            <a:spLocks noGrp="1" noChangeArrowheads="1"/>
          </p:cNvSpPr>
          <p:nvPr>
            <p:ph type="body" idx="1"/>
          </p:nvPr>
        </p:nvSpPr>
        <p:spPr/>
        <p:txBody>
          <a:bodyPr/>
          <a:lstStyle/>
          <a:p>
            <a:pPr>
              <a:spcBef>
                <a:spcPct val="0"/>
              </a:spcBef>
            </a:pPr>
            <a:r>
              <a:rPr lang="en-US" altLang="en-US" sz="1600" kern="1200" dirty="0">
                <a:latin typeface="Arial" charset="0"/>
                <a:ea typeface="MS PGothic" pitchFamily="34" charset="-128"/>
              </a:rPr>
              <a:t>Economic growth is an increase in the economy’s output of goods and services over time</a:t>
            </a:r>
            <a:r>
              <a:rPr lang="en-US" altLang="en-US" sz="1600" kern="1200" dirty="0" smtClean="0">
                <a:latin typeface="Arial" charset="0"/>
                <a:ea typeface="MS PGothic" pitchFamily="34" charset="-128"/>
              </a:rPr>
              <a:t>.</a:t>
            </a:r>
          </a:p>
          <a:p>
            <a:pPr>
              <a:spcBef>
                <a:spcPct val="0"/>
              </a:spcBef>
            </a:pPr>
            <a:endParaRPr lang="en-US" altLang="en-US" sz="1600" kern="1200" dirty="0" smtClean="0">
              <a:latin typeface="Arial" charset="0"/>
              <a:ea typeface="MS PGothic" pitchFamily="34" charset="-128"/>
            </a:endParaRPr>
          </a:p>
          <a:p>
            <a:pPr>
              <a:spcBef>
                <a:spcPct val="0"/>
              </a:spcBef>
            </a:pPr>
            <a:r>
              <a:rPr lang="en-US" altLang="en-US" sz="1600" kern="1200" dirty="0" smtClean="0">
                <a:latin typeface="Arial" charset="0"/>
                <a:ea typeface="MS PGothic" pitchFamily="34" charset="-128"/>
              </a:rPr>
              <a:t>Economic </a:t>
            </a:r>
            <a:r>
              <a:rPr lang="en-US" altLang="en-US" sz="1600" kern="1200" dirty="0">
                <a:latin typeface="Arial" charset="0"/>
                <a:ea typeface="MS PGothic" pitchFamily="34" charset="-128"/>
              </a:rPr>
              <a:t>growth provides the only source of sustained real increases in household incomes. </a:t>
            </a:r>
          </a:p>
          <a:p>
            <a:pPr>
              <a:spcBef>
                <a:spcPct val="0"/>
              </a:spcBef>
            </a:pPr>
            <a:endParaRPr lang="en-US" altLang="en-US" sz="1600" kern="1200" dirty="0">
              <a:latin typeface="Arial" charset="0"/>
              <a:ea typeface="MS PGothic" pitchFamily="34" charset="-128"/>
            </a:endParaRPr>
          </a:p>
          <a:p>
            <a:pPr>
              <a:spcBef>
                <a:spcPct val="0"/>
              </a:spcBef>
            </a:pPr>
            <a:r>
              <a:rPr lang="en-US" altLang="en-US" sz="1600" kern="1200" dirty="0">
                <a:latin typeface="Arial" charset="0"/>
                <a:ea typeface="MS PGothic" pitchFamily="34" charset="-128"/>
              </a:rPr>
              <a:t>Economic growth depends on high employment. </a:t>
            </a:r>
          </a:p>
          <a:p>
            <a:pPr>
              <a:spcBef>
                <a:spcPct val="0"/>
              </a:spcBef>
            </a:pPr>
            <a:endParaRPr lang="en-US" altLang="en-US" sz="1600" kern="1200" dirty="0">
              <a:latin typeface="Arial" charset="0"/>
              <a:ea typeface="MS PGothic" pitchFamily="34" charset="-128"/>
            </a:endParaRPr>
          </a:p>
          <a:p>
            <a:pPr>
              <a:spcBef>
                <a:spcPct val="0"/>
              </a:spcBef>
            </a:pPr>
            <a:r>
              <a:rPr lang="en-US" altLang="en-US" sz="1600" kern="1200" dirty="0">
                <a:latin typeface="Arial" charset="0"/>
                <a:ea typeface="MS PGothic" pitchFamily="34" charset="-128"/>
              </a:rPr>
              <a:t>With high unemployment, businesses have unused productive capacity and are much less likely to invest in capital improvements. </a:t>
            </a:r>
          </a:p>
          <a:p>
            <a:pPr>
              <a:spcBef>
                <a:spcPct val="0"/>
              </a:spcBef>
            </a:pPr>
            <a:endParaRPr lang="en-US" altLang="en-US" sz="1600" kern="1200" dirty="0">
              <a:latin typeface="Arial" charset="0"/>
              <a:ea typeface="MS PGothic" pitchFamily="34" charset="-128"/>
            </a:endParaRPr>
          </a:p>
          <a:p>
            <a:pPr>
              <a:spcBef>
                <a:spcPct val="0"/>
              </a:spcBef>
            </a:pPr>
            <a:r>
              <a:rPr lang="en-US" altLang="en-US" sz="1600" kern="1200" dirty="0">
                <a:latin typeface="Arial" charset="0"/>
                <a:ea typeface="MS PGothic" pitchFamily="34" charset="-128"/>
              </a:rPr>
              <a:t>Stable economic growth allows firms and households to plan accurately and encourages long-term investment.</a:t>
            </a:r>
          </a:p>
          <a:p>
            <a:pPr>
              <a:spcBef>
                <a:spcPct val="0"/>
              </a:spcBef>
              <a:buFont typeface="Arial" panose="020B0604020202020204" pitchFamily="34" charset="0"/>
              <a:buChar char="•"/>
            </a:pPr>
            <a:endParaRPr lang="en-US" altLang="en-US" sz="900" kern="1200" dirty="0">
              <a:solidFill>
                <a:srgbClr val="000000"/>
              </a:solidFill>
              <a:latin typeface="Arial" charset="0"/>
              <a:ea typeface="MS PGothic" pitchFamily="34" charset="-128"/>
            </a:endParaRPr>
          </a:p>
          <a:p>
            <a:pPr>
              <a:spcBef>
                <a:spcPct val="0"/>
              </a:spcBef>
            </a:pPr>
            <a:endParaRPr lang="en-US" altLang="en-US" sz="1800" kern="1200" dirty="0">
              <a:solidFill>
                <a:srgbClr val="000000"/>
              </a:solidFill>
              <a:latin typeface="Arial" charset="0"/>
              <a:ea typeface="MS PGothic" pitchFamily="34" charset="-128"/>
            </a:endParaRPr>
          </a:p>
        </p:txBody>
      </p:sp>
    </p:spTree>
    <p:extLst>
      <p:ext uri="{BB962C8B-B14F-4D97-AF65-F5344CB8AC3E}">
        <p14:creationId xmlns:p14="http://schemas.microsoft.com/office/powerpoint/2010/main" val="1325983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7</a:t>
            </a:fld>
            <a:endParaRPr lang="en-AU" altLang="en-US"/>
          </a:p>
        </p:txBody>
      </p:sp>
      <p:sp>
        <p:nvSpPr>
          <p:cNvPr id="14338" name="Rectangle 2"/>
          <p:cNvSpPr>
            <a:spLocks noGrp="1" noChangeArrowheads="1"/>
          </p:cNvSpPr>
          <p:nvPr>
            <p:ph type="title"/>
          </p:nvPr>
        </p:nvSpPr>
        <p:spPr/>
        <p:txBody>
          <a:bodyPr/>
          <a:lstStyle/>
          <a:p>
            <a:r>
              <a:rPr lang="en-US" altLang="en-US" sz="2800" dirty="0" smtClean="0"/>
              <a:t>The Goals of Monetary Policy</a:t>
            </a:r>
            <a:br>
              <a:rPr lang="en-US" altLang="en-US" sz="2800" dirty="0" smtClean="0"/>
            </a:br>
            <a:r>
              <a:rPr lang="en-US" altLang="en-US" sz="2400" dirty="0" smtClean="0"/>
              <a:t>Stability of Financial Markets and Institutions</a:t>
            </a:r>
            <a:endParaRPr lang="en-US" altLang="en-US" sz="2400" dirty="0"/>
          </a:p>
        </p:txBody>
      </p:sp>
      <p:sp>
        <p:nvSpPr>
          <p:cNvPr id="14339" name="Rectangle 3"/>
          <p:cNvSpPr>
            <a:spLocks noGrp="1" noChangeArrowheads="1"/>
          </p:cNvSpPr>
          <p:nvPr>
            <p:ph type="body" idx="1"/>
          </p:nvPr>
        </p:nvSpPr>
        <p:spPr/>
        <p:txBody>
          <a:bodyPr/>
          <a:lstStyle/>
          <a:p>
            <a:pPr eaLnBrk="1" hangingPunct="1">
              <a:lnSpc>
                <a:spcPts val="2400"/>
              </a:lnSpc>
            </a:pPr>
            <a:r>
              <a:rPr lang="en-US" altLang="en-US" sz="1600" dirty="0" smtClean="0"/>
              <a:t>When </a:t>
            </a:r>
            <a:r>
              <a:rPr lang="en-US" altLang="en-US" sz="1600" dirty="0"/>
              <a:t>financial markets and institutions are not efficient in matching savers and borrowers, the economy loses resources.</a:t>
            </a:r>
          </a:p>
          <a:p>
            <a:pPr eaLnBrk="1" hangingPunct="1"/>
            <a:endParaRPr lang="en-US" altLang="en-US" sz="1600" dirty="0"/>
          </a:p>
          <a:p>
            <a:pPr eaLnBrk="1" hangingPunct="1">
              <a:lnSpc>
                <a:spcPts val="2400"/>
              </a:lnSpc>
            </a:pPr>
            <a:r>
              <a:rPr lang="en-US" altLang="en-US" sz="1600" dirty="0"/>
              <a:t>The stability of financial markets and institutions makes possible the efficient matching of savers and borrowers.</a:t>
            </a:r>
          </a:p>
          <a:p>
            <a:pPr eaLnBrk="1" hangingPunct="1"/>
            <a:endParaRPr lang="en-US" altLang="en-US" sz="1600" dirty="0"/>
          </a:p>
          <a:p>
            <a:pPr>
              <a:spcBef>
                <a:spcPct val="0"/>
              </a:spcBef>
              <a:buFont typeface="Arial" panose="020B0604020202020204" pitchFamily="34" charset="0"/>
              <a:buChar char="•"/>
            </a:pPr>
            <a:endParaRPr lang="en-US" altLang="en-US" sz="1600" kern="1200" dirty="0">
              <a:solidFill>
                <a:srgbClr val="000000"/>
              </a:solidFill>
              <a:latin typeface="Arial" charset="0"/>
              <a:ea typeface="MS PGothic" pitchFamily="34" charset="-128"/>
            </a:endParaRPr>
          </a:p>
          <a:p>
            <a:pPr>
              <a:spcBef>
                <a:spcPct val="0"/>
              </a:spcBef>
            </a:pPr>
            <a:endParaRPr lang="en-US" altLang="en-US" sz="1600" kern="1200" dirty="0">
              <a:solidFill>
                <a:srgbClr val="000000"/>
              </a:solidFill>
              <a:latin typeface="Arial" charset="0"/>
              <a:ea typeface="MS PGothic" pitchFamily="34" charset="-128"/>
            </a:endParaRPr>
          </a:p>
        </p:txBody>
      </p:sp>
    </p:spTree>
    <p:extLst>
      <p:ext uri="{BB962C8B-B14F-4D97-AF65-F5344CB8AC3E}">
        <p14:creationId xmlns:p14="http://schemas.microsoft.com/office/powerpoint/2010/main" val="2962840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8</a:t>
            </a:fld>
            <a:endParaRPr lang="en-AU" altLang="en-US"/>
          </a:p>
        </p:txBody>
      </p:sp>
      <p:sp>
        <p:nvSpPr>
          <p:cNvPr id="14338" name="Rectangle 2"/>
          <p:cNvSpPr>
            <a:spLocks noGrp="1" noChangeArrowheads="1"/>
          </p:cNvSpPr>
          <p:nvPr>
            <p:ph type="title"/>
          </p:nvPr>
        </p:nvSpPr>
        <p:spPr/>
        <p:txBody>
          <a:bodyPr/>
          <a:lstStyle/>
          <a:p>
            <a:r>
              <a:rPr lang="en-US" altLang="en-US" sz="2800" dirty="0" smtClean="0"/>
              <a:t>The Goals of Monetary Policy</a:t>
            </a:r>
            <a:br>
              <a:rPr lang="en-US" altLang="en-US" sz="2800" dirty="0" smtClean="0"/>
            </a:br>
            <a:r>
              <a:rPr lang="en-US" altLang="en-US" sz="2400" dirty="0" smtClean="0"/>
              <a:t>Interest Rate Stability</a:t>
            </a:r>
            <a:endParaRPr lang="en-US" altLang="en-US" sz="2400" dirty="0"/>
          </a:p>
        </p:txBody>
      </p:sp>
      <p:sp>
        <p:nvSpPr>
          <p:cNvPr id="14339" name="Rectangle 3"/>
          <p:cNvSpPr>
            <a:spLocks noGrp="1" noChangeArrowheads="1"/>
          </p:cNvSpPr>
          <p:nvPr>
            <p:ph type="body" idx="1"/>
          </p:nvPr>
        </p:nvSpPr>
        <p:spPr/>
        <p:txBody>
          <a:bodyPr/>
          <a:lstStyle/>
          <a:p>
            <a:pPr marL="0" lvl="0" indent="0">
              <a:lnSpc>
                <a:spcPts val="2400"/>
              </a:lnSpc>
              <a:spcBef>
                <a:spcPct val="0"/>
              </a:spcBef>
              <a:buNone/>
            </a:pPr>
            <a:endParaRPr lang="en-US" altLang="en-US" sz="1800" kern="1200" dirty="0" smtClean="0">
              <a:solidFill>
                <a:srgbClr val="000000"/>
              </a:solidFill>
              <a:latin typeface="Arial" charset="0"/>
              <a:ea typeface="MS PGothic" pitchFamily="34" charset="-128"/>
            </a:endParaRPr>
          </a:p>
          <a:p>
            <a:pPr>
              <a:lnSpc>
                <a:spcPts val="2400"/>
              </a:lnSpc>
              <a:spcBef>
                <a:spcPct val="0"/>
              </a:spcBef>
            </a:pPr>
            <a:r>
              <a:rPr lang="en-US" altLang="en-US" sz="1800" kern="1200" dirty="0" smtClean="0">
                <a:solidFill>
                  <a:srgbClr val="000000"/>
                </a:solidFill>
                <a:ea typeface="MS PGothic" pitchFamily="34" charset="-128"/>
              </a:rPr>
              <a:t>Like </a:t>
            </a:r>
            <a:r>
              <a:rPr lang="en-US" altLang="en-US" sz="1800" kern="1200" dirty="0">
                <a:solidFill>
                  <a:srgbClr val="000000"/>
                </a:solidFill>
                <a:ea typeface="MS PGothic" pitchFamily="34" charset="-128"/>
              </a:rPr>
              <a:t>fluctuations in price levels, fluctuations in interest rates make planning and investment decisions difficult for households and firms. </a:t>
            </a:r>
          </a:p>
          <a:p>
            <a:pPr>
              <a:spcBef>
                <a:spcPct val="0"/>
              </a:spcBef>
            </a:pPr>
            <a:endParaRPr lang="en-US" altLang="en-US" sz="1800" kern="1200" dirty="0">
              <a:solidFill>
                <a:srgbClr val="000000"/>
              </a:solidFill>
              <a:ea typeface="MS PGothic" pitchFamily="34" charset="-128"/>
            </a:endParaRPr>
          </a:p>
          <a:p>
            <a:pPr>
              <a:lnSpc>
                <a:spcPts val="2400"/>
              </a:lnSpc>
              <a:spcBef>
                <a:spcPct val="0"/>
              </a:spcBef>
            </a:pPr>
            <a:r>
              <a:rPr lang="en-US" altLang="en-US" sz="1800" kern="1200" dirty="0" smtClean="0">
                <a:solidFill>
                  <a:srgbClr val="000000"/>
                </a:solidFill>
                <a:ea typeface="MS PGothic" pitchFamily="34" charset="-128"/>
              </a:rPr>
              <a:t>Central Banks’ goal </a:t>
            </a:r>
            <a:r>
              <a:rPr lang="en-US" altLang="en-US" sz="1800" kern="1200" dirty="0">
                <a:solidFill>
                  <a:srgbClr val="000000"/>
                </a:solidFill>
                <a:ea typeface="MS PGothic" pitchFamily="34" charset="-128"/>
              </a:rPr>
              <a:t>of interest rate stability is motivated by political pressure and a desire for a stable financial environment.</a:t>
            </a:r>
          </a:p>
          <a:p>
            <a:pPr>
              <a:spcBef>
                <a:spcPct val="0"/>
              </a:spcBef>
            </a:pPr>
            <a:endParaRPr lang="en-US" altLang="en-US" sz="1800" kern="1200" dirty="0">
              <a:solidFill>
                <a:srgbClr val="000000"/>
              </a:solidFill>
              <a:ea typeface="MS PGothic" pitchFamily="34" charset="-128"/>
            </a:endParaRPr>
          </a:p>
          <a:p>
            <a:pPr>
              <a:lnSpc>
                <a:spcPts val="2400"/>
              </a:lnSpc>
              <a:spcBef>
                <a:spcPct val="0"/>
              </a:spcBef>
            </a:pPr>
            <a:r>
              <a:rPr lang="en-US" altLang="en-US" sz="1800" kern="1200" dirty="0">
                <a:solidFill>
                  <a:srgbClr val="000000"/>
                </a:solidFill>
                <a:ea typeface="MS PGothic" pitchFamily="34" charset="-128"/>
              </a:rPr>
              <a:t>Sharp interest rate fluctuations cause problems for financial institutions. So, stabilizing interest rates can help to stabilize the financial system.</a:t>
            </a:r>
          </a:p>
          <a:p>
            <a:pPr eaLnBrk="1" hangingPunct="1">
              <a:lnSpc>
                <a:spcPts val="2400"/>
              </a:lnSpc>
            </a:pPr>
            <a:endParaRPr lang="en-US" altLang="en-US" sz="1400" dirty="0" smtClean="0"/>
          </a:p>
          <a:p>
            <a:pPr>
              <a:spcBef>
                <a:spcPct val="0"/>
              </a:spcBef>
              <a:buFont typeface="Arial" panose="020B0604020202020204" pitchFamily="34" charset="0"/>
              <a:buChar char="•"/>
            </a:pPr>
            <a:endParaRPr lang="en-US" altLang="en-US" sz="900" kern="1200" dirty="0">
              <a:solidFill>
                <a:srgbClr val="000000"/>
              </a:solidFill>
              <a:latin typeface="Arial" charset="0"/>
              <a:ea typeface="MS PGothic" pitchFamily="34" charset="-128"/>
            </a:endParaRPr>
          </a:p>
          <a:p>
            <a:pPr>
              <a:spcBef>
                <a:spcPct val="0"/>
              </a:spcBef>
            </a:pPr>
            <a:endParaRPr lang="en-US" altLang="en-US" sz="1800" kern="1200" dirty="0">
              <a:solidFill>
                <a:srgbClr val="000000"/>
              </a:solidFill>
              <a:latin typeface="Arial" charset="0"/>
              <a:ea typeface="MS PGothic" pitchFamily="34" charset="-128"/>
            </a:endParaRPr>
          </a:p>
        </p:txBody>
      </p:sp>
    </p:spTree>
    <p:extLst>
      <p:ext uri="{BB962C8B-B14F-4D97-AF65-F5344CB8AC3E}">
        <p14:creationId xmlns:p14="http://schemas.microsoft.com/office/powerpoint/2010/main" val="4291690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14E3546-A40D-4513-B8D9-303B9D7D89DA}" type="slidenum">
              <a:rPr lang="en-AU" altLang="en-US"/>
              <a:pPr/>
              <a:t>9</a:t>
            </a:fld>
            <a:endParaRPr lang="en-AU" altLang="en-US"/>
          </a:p>
        </p:txBody>
      </p:sp>
      <p:sp>
        <p:nvSpPr>
          <p:cNvPr id="14338" name="Rectangle 2"/>
          <p:cNvSpPr>
            <a:spLocks noGrp="1" noChangeArrowheads="1"/>
          </p:cNvSpPr>
          <p:nvPr>
            <p:ph type="title"/>
          </p:nvPr>
        </p:nvSpPr>
        <p:spPr/>
        <p:txBody>
          <a:bodyPr/>
          <a:lstStyle/>
          <a:p>
            <a:r>
              <a:rPr lang="en-US" altLang="en-US" sz="2800" dirty="0" smtClean="0"/>
              <a:t>The Goals of Monetary Policy</a:t>
            </a:r>
            <a:br>
              <a:rPr lang="en-US" altLang="en-US" sz="2800" dirty="0" smtClean="0"/>
            </a:br>
            <a:r>
              <a:rPr lang="en-US" altLang="en-US" sz="2400" dirty="0" smtClean="0"/>
              <a:t>Foreign-Exchange Market Stability</a:t>
            </a:r>
            <a:endParaRPr lang="en-US" altLang="en-US" sz="2400" dirty="0"/>
          </a:p>
        </p:txBody>
      </p:sp>
      <p:sp>
        <p:nvSpPr>
          <p:cNvPr id="14339" name="Rectangle 3"/>
          <p:cNvSpPr>
            <a:spLocks noGrp="1" noChangeArrowheads="1"/>
          </p:cNvSpPr>
          <p:nvPr>
            <p:ph type="body" idx="1"/>
          </p:nvPr>
        </p:nvSpPr>
        <p:spPr/>
        <p:txBody>
          <a:bodyPr/>
          <a:lstStyle/>
          <a:p>
            <a:pPr>
              <a:lnSpc>
                <a:spcPts val="2400"/>
              </a:lnSpc>
              <a:spcBef>
                <a:spcPct val="0"/>
              </a:spcBef>
            </a:pPr>
            <a:r>
              <a:rPr lang="en-US" altLang="en-US" sz="1600" kern="1200" dirty="0" smtClean="0">
                <a:solidFill>
                  <a:srgbClr val="000000"/>
                </a:solidFill>
                <a:latin typeface="Arial" charset="0"/>
                <a:ea typeface="MS PGothic" pitchFamily="34" charset="-128"/>
              </a:rPr>
              <a:t>In </a:t>
            </a:r>
            <a:r>
              <a:rPr lang="en-US" altLang="en-US" sz="1600" kern="1200" dirty="0">
                <a:solidFill>
                  <a:srgbClr val="000000"/>
                </a:solidFill>
                <a:latin typeface="Arial" charset="0"/>
                <a:ea typeface="MS PGothic" pitchFamily="34" charset="-128"/>
              </a:rPr>
              <a:t>the global economy, stability in the foreign-exchange value of the </a:t>
            </a:r>
            <a:r>
              <a:rPr lang="en-US" altLang="en-US" sz="1600" kern="1200" dirty="0" smtClean="0">
                <a:solidFill>
                  <a:srgbClr val="000000"/>
                </a:solidFill>
                <a:latin typeface="Arial" charset="0"/>
                <a:ea typeface="MS PGothic" pitchFamily="34" charset="-128"/>
              </a:rPr>
              <a:t>local currency is </a:t>
            </a:r>
            <a:r>
              <a:rPr lang="en-US" altLang="en-US" sz="1600" kern="1200" dirty="0">
                <a:solidFill>
                  <a:srgbClr val="000000"/>
                </a:solidFill>
                <a:latin typeface="Arial" charset="0"/>
                <a:ea typeface="MS PGothic" pitchFamily="34" charset="-128"/>
              </a:rPr>
              <a:t>an important monetary policy </a:t>
            </a:r>
            <a:r>
              <a:rPr lang="en-US" altLang="en-US" sz="1600" kern="1200" dirty="0" smtClean="0">
                <a:solidFill>
                  <a:srgbClr val="000000"/>
                </a:solidFill>
                <a:latin typeface="Arial" charset="0"/>
                <a:ea typeface="MS PGothic" pitchFamily="34" charset="-128"/>
              </a:rPr>
              <a:t>goal.</a:t>
            </a:r>
          </a:p>
          <a:p>
            <a:pPr>
              <a:lnSpc>
                <a:spcPts val="2400"/>
              </a:lnSpc>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r>
              <a:rPr lang="en-US" altLang="en-US" sz="1600" kern="1200" dirty="0">
                <a:solidFill>
                  <a:srgbClr val="000000"/>
                </a:solidFill>
                <a:latin typeface="Arial" charset="0"/>
                <a:ea typeface="MS PGothic" pitchFamily="34" charset="-128"/>
              </a:rPr>
              <a:t>A stable </a:t>
            </a:r>
            <a:r>
              <a:rPr lang="en-US" altLang="en-US" sz="1600" kern="1200" dirty="0" smtClean="0">
                <a:solidFill>
                  <a:srgbClr val="000000"/>
                </a:solidFill>
                <a:latin typeface="Arial" charset="0"/>
                <a:ea typeface="MS PGothic" pitchFamily="34" charset="-128"/>
              </a:rPr>
              <a:t>currency </a:t>
            </a:r>
            <a:r>
              <a:rPr lang="en-US" altLang="en-US" sz="1600" kern="1200" dirty="0">
                <a:solidFill>
                  <a:srgbClr val="000000"/>
                </a:solidFill>
                <a:latin typeface="Arial" charset="0"/>
                <a:ea typeface="MS PGothic" pitchFamily="34" charset="-128"/>
              </a:rPr>
              <a:t>simplifies planning for commercial and financial transactions. </a:t>
            </a:r>
          </a:p>
          <a:p>
            <a:pPr>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r>
              <a:rPr lang="en-US" altLang="en-US" sz="1600" kern="1200" dirty="0">
                <a:solidFill>
                  <a:srgbClr val="000000"/>
                </a:solidFill>
                <a:latin typeface="Arial" charset="0"/>
                <a:ea typeface="MS PGothic" pitchFamily="34" charset="-128"/>
              </a:rPr>
              <a:t>Fluctuations in the </a:t>
            </a:r>
            <a:r>
              <a:rPr lang="en-US" altLang="en-US" sz="1600" kern="1200" dirty="0" smtClean="0">
                <a:solidFill>
                  <a:srgbClr val="000000"/>
                </a:solidFill>
                <a:latin typeface="Arial" charset="0"/>
                <a:ea typeface="MS PGothic" pitchFamily="34" charset="-128"/>
              </a:rPr>
              <a:t>currency’s </a:t>
            </a:r>
            <a:r>
              <a:rPr lang="en-US" altLang="en-US" sz="1600" kern="1200" dirty="0">
                <a:solidFill>
                  <a:srgbClr val="000000"/>
                </a:solidFill>
                <a:latin typeface="Arial" charset="0"/>
                <a:ea typeface="MS PGothic" pitchFamily="34" charset="-128"/>
              </a:rPr>
              <a:t>value </a:t>
            </a:r>
            <a:r>
              <a:rPr lang="en-US" altLang="en-US" sz="1600" kern="1200" dirty="0" smtClean="0">
                <a:solidFill>
                  <a:srgbClr val="000000"/>
                </a:solidFill>
                <a:latin typeface="Arial" charset="0"/>
                <a:ea typeface="MS PGothic" pitchFamily="34" charset="-128"/>
              </a:rPr>
              <a:t>affect </a:t>
            </a:r>
            <a:r>
              <a:rPr lang="en-US" altLang="en-US" sz="1600" kern="1200" dirty="0">
                <a:solidFill>
                  <a:srgbClr val="000000"/>
                </a:solidFill>
                <a:latin typeface="Arial" charset="0"/>
                <a:ea typeface="MS PGothic" pitchFamily="34" charset="-128"/>
              </a:rPr>
              <a:t>the international competitiveness of </a:t>
            </a:r>
            <a:r>
              <a:rPr lang="en-US" altLang="en-US" sz="1600" kern="1200" dirty="0" smtClean="0">
                <a:solidFill>
                  <a:srgbClr val="000000"/>
                </a:solidFill>
                <a:latin typeface="Arial" charset="0"/>
                <a:ea typeface="MS PGothic" pitchFamily="34" charset="-128"/>
              </a:rPr>
              <a:t>that country’s industries: </a:t>
            </a:r>
            <a:r>
              <a:rPr lang="en-US" altLang="en-US" sz="1600" kern="1200" dirty="0">
                <a:solidFill>
                  <a:srgbClr val="000000"/>
                </a:solidFill>
                <a:latin typeface="Arial" charset="0"/>
                <a:ea typeface="MS PGothic" pitchFamily="34" charset="-128"/>
              </a:rPr>
              <a:t>e.g., a rising </a:t>
            </a:r>
            <a:r>
              <a:rPr lang="en-US" altLang="en-US" sz="1600" kern="1200" dirty="0" smtClean="0">
                <a:solidFill>
                  <a:srgbClr val="000000"/>
                </a:solidFill>
                <a:latin typeface="Arial" charset="0"/>
                <a:ea typeface="MS PGothic" pitchFamily="34" charset="-128"/>
              </a:rPr>
              <a:t>Australian dollar </a:t>
            </a:r>
            <a:r>
              <a:rPr lang="en-US" altLang="en-US" sz="1600" kern="1200" dirty="0">
                <a:solidFill>
                  <a:srgbClr val="000000"/>
                </a:solidFill>
                <a:latin typeface="Arial" charset="0"/>
                <a:ea typeface="MS PGothic" pitchFamily="34" charset="-128"/>
              </a:rPr>
              <a:t>makes </a:t>
            </a:r>
            <a:r>
              <a:rPr lang="en-US" altLang="en-US" sz="1600" kern="1200" dirty="0" smtClean="0">
                <a:solidFill>
                  <a:srgbClr val="000000"/>
                </a:solidFill>
                <a:latin typeface="Arial" charset="0"/>
                <a:ea typeface="MS PGothic" pitchFamily="34" charset="-128"/>
              </a:rPr>
              <a:t>Australian goods </a:t>
            </a:r>
            <a:r>
              <a:rPr lang="en-US" altLang="en-US" sz="1600" kern="1200" dirty="0">
                <a:solidFill>
                  <a:srgbClr val="000000"/>
                </a:solidFill>
                <a:latin typeface="Arial" charset="0"/>
                <a:ea typeface="MS PGothic" pitchFamily="34" charset="-128"/>
              </a:rPr>
              <a:t>more expensive abroad, reducing exports. </a:t>
            </a:r>
          </a:p>
          <a:p>
            <a:pPr>
              <a:spcBef>
                <a:spcPct val="0"/>
              </a:spcBef>
            </a:pPr>
            <a:endParaRPr lang="en-US" altLang="en-US" sz="1600" kern="1200" dirty="0">
              <a:solidFill>
                <a:srgbClr val="000000"/>
              </a:solidFill>
              <a:latin typeface="Arial" charset="0"/>
              <a:ea typeface="MS PGothic" pitchFamily="34" charset="-128"/>
            </a:endParaRPr>
          </a:p>
          <a:p>
            <a:pPr>
              <a:lnSpc>
                <a:spcPts val="2400"/>
              </a:lnSpc>
              <a:spcBef>
                <a:spcPct val="0"/>
              </a:spcBef>
            </a:pPr>
            <a:endParaRPr lang="en-US" altLang="en-US" sz="1600" kern="1200" dirty="0">
              <a:solidFill>
                <a:srgbClr val="000000"/>
              </a:solidFill>
              <a:latin typeface="Arial" charset="0"/>
              <a:ea typeface="MS PGothic" pitchFamily="34" charset="-128"/>
            </a:endParaRPr>
          </a:p>
        </p:txBody>
      </p:sp>
    </p:spTree>
    <p:extLst>
      <p:ext uri="{BB962C8B-B14F-4D97-AF65-F5344CB8AC3E}">
        <p14:creationId xmlns:p14="http://schemas.microsoft.com/office/powerpoint/2010/main" val="1152274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Template>
  <TotalTime>642</TotalTime>
  <Words>2968</Words>
  <Application>Microsoft Office PowerPoint</Application>
  <PresentationFormat>On-screen Show (4:3)</PresentationFormat>
  <Paragraphs>317</Paragraphs>
  <Slides>44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ＭＳ Ｐゴシック</vt:lpstr>
      <vt:lpstr>ＭＳ Ｐゴシック</vt:lpstr>
      <vt:lpstr>Arial</vt:lpstr>
      <vt:lpstr>Calibri</vt:lpstr>
      <vt:lpstr>MT Symbol</vt:lpstr>
      <vt:lpstr>Times New Roman</vt:lpstr>
      <vt:lpstr>ヒラギノ角ゴ Pro W3</vt:lpstr>
      <vt:lpstr>ANUPowerpointTemplate2010</vt:lpstr>
      <vt:lpstr>ECON2026  Money and Banking</vt:lpstr>
      <vt:lpstr>Monetary Policy Learning Objectives</vt:lpstr>
      <vt:lpstr>The Goals of Monetary Policy</vt:lpstr>
      <vt:lpstr> The Goals of Monetary Policy Price Stability </vt:lpstr>
      <vt:lpstr> The Goals of Monetary Policy High Employment </vt:lpstr>
      <vt:lpstr> The Goals of Monetary Policy Economic Growth </vt:lpstr>
      <vt:lpstr>The Goals of Monetary Policy Stability of Financial Markets and Institutions</vt:lpstr>
      <vt:lpstr>The Goals of Monetary Policy Interest Rate Stability</vt:lpstr>
      <vt:lpstr>The Goals of Monetary Policy Foreign-Exchange Market Stability</vt:lpstr>
      <vt:lpstr>The Goals of Monetary Policy The Fed’s Dual Mandate</vt:lpstr>
      <vt:lpstr>Monetary Policy Tools</vt:lpstr>
      <vt:lpstr>Monetary Policy Tools Interest on Reserve Balances</vt:lpstr>
      <vt:lpstr> Policy Rate The Federal Funds Market  </vt:lpstr>
      <vt:lpstr> Monetary Policy Tools Demand in the Market for Reserves </vt:lpstr>
      <vt:lpstr> Monetary Policy Tools Supply in the Market for Reserves </vt:lpstr>
      <vt:lpstr> Monetary Policy Tools Equilibrium in the Market for Reserves </vt:lpstr>
      <vt:lpstr>Monetary Policy Tools Response to an OMO</vt:lpstr>
      <vt:lpstr> Monetary Policy Tools OMO and the Fed’s Target for the FFR </vt:lpstr>
      <vt:lpstr>OMOs</vt:lpstr>
      <vt:lpstr>Dynamic vs. Defensive OMOs </vt:lpstr>
      <vt:lpstr>Monetary Policy Tools Changes in Discount Rate and Required reserve ratio </vt:lpstr>
      <vt:lpstr>Monetary Policy Tools Response to a Change in the Discount Rate</vt:lpstr>
      <vt:lpstr>Monetary Policy Tools Response to a Change in Required Reserves</vt:lpstr>
      <vt:lpstr>Monetary Policy Tools Response to a Change in the Interest Rate on Reserves</vt:lpstr>
      <vt:lpstr>Monetary Policy Tools How the Federal  Reserve's Operating Procedures Limit Fluctuations in the Federal Funds Rate?</vt:lpstr>
      <vt:lpstr>OMO vs. Other Policy Tools </vt:lpstr>
      <vt:lpstr>Why Can’t the Fed Always Hits Its Federal Funds Target?</vt:lpstr>
      <vt:lpstr>The Failure of Conventional Monetary Policy Tools in a Financial Panic</vt:lpstr>
      <vt:lpstr>Nonconventional Monetary Policy Tools During the Global Financial Crisis</vt:lpstr>
      <vt:lpstr>The Expansion of the Federal Balance Sheet, 2007–2014</vt:lpstr>
      <vt:lpstr>Quantitative Easing</vt:lpstr>
      <vt:lpstr>Discount Lending during the Financial Crisis of 2007-2009</vt:lpstr>
      <vt:lpstr>More on the Monetary Policy Tools Monetary Targeting and Monetary Policy</vt:lpstr>
      <vt:lpstr>More on the Monetary Policy Tools Monetary Targeting and Monetary Policy</vt:lpstr>
      <vt:lpstr>More on the Monetary Policy Tools Monetary Targeting and Monetary Policy</vt:lpstr>
      <vt:lpstr>More on the Fed’s Monetary Policy Tools What Happened to the Link Between Money and Prices</vt:lpstr>
      <vt:lpstr>More on the Monetary Policy Tools Reserves vs. Federal Funds Rate</vt:lpstr>
      <vt:lpstr>More on the Monetary Policy Tools Reserves vs. Federal Funds Rate</vt:lpstr>
      <vt:lpstr>More on the Monetary Policy Tools The Taylor Rule: A Summary Measure of Central Bank Policy</vt:lpstr>
      <vt:lpstr>More on the Monetary Policy Tools The Taylor Rule: A Summary Measure of Fed Policy</vt:lpstr>
      <vt:lpstr>More on the Monetary Policy Tools The Taylor Rule: A Summary Measure of Fed Policy</vt:lpstr>
      <vt:lpstr>More on the Monetary Policy Tools Inflation Targeting</vt:lpstr>
      <vt:lpstr>More on the Monetary Policy Tools Inflation Targeting </vt:lpstr>
      <vt:lpstr>What is next?</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Cagri Kumru</cp:lastModifiedBy>
  <cp:revision>55</cp:revision>
  <dcterms:created xsi:type="dcterms:W3CDTF">2010-10-19T05:25:31Z</dcterms:created>
  <dcterms:modified xsi:type="dcterms:W3CDTF">2023-03-29T23:49:00Z</dcterms:modified>
</cp:coreProperties>
</file>