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1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2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2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2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4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4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9" name="Google Shape;109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1" name="Google Shape;131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Google Shape;142;p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4" name="Google Shape;164;p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9" name="Google Shape;169;p7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0" name="Google Shape;170;p7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71" name="Google Shape;171;p7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2" name="Google Shape;172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Google Shape;177;p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Google Shape;199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0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0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0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s-MX"/>
              <a:t>Proyecto Python</a:t>
            </a:r>
            <a:br>
              <a:rPr lang="es-MX"/>
            </a:br>
            <a:r>
              <a:rPr lang="es-MX"/>
              <a:t>Análisis de datos</a:t>
            </a:r>
            <a:endParaRPr/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s-MX"/>
              <a:t>EQUIPO LINCES</a:t>
            </a:r>
            <a:endParaRPr/>
          </a:p>
        </p:txBody>
      </p:sp>
      <p:pic>
        <p:nvPicPr>
          <p:cNvPr descr="Resultado de imagen de LINCES EAST HIGH PNG&quot;" id="340" name="Google Shape;3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2664" y="5310886"/>
            <a:ext cx="1673225" cy="135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MX"/>
              <a:t>Conclusión</a:t>
            </a:r>
            <a:endParaRPr/>
          </a:p>
        </p:txBody>
      </p:sp>
      <p:sp>
        <p:nvSpPr>
          <p:cNvPr id="504" name="Google Shape;504;p22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s-MX"/>
              <a:t>La necesidad de definir y medir las cuestiones relacionadas con el desarrollo, los niveles de vida y las condiciones sociales y económicas motivó la aparición, desde los años setenta, de diversos programas de indicadores sociales elaborados por organismos internacionales y países.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46" name="Google Shape;346;p1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4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6" name="Google Shape;366;p1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70" name="Google Shape;370;p1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1" name="Google Shape;371;p1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6666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5882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5882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4705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4705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74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470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74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4"/>
          <p:cNvSpPr/>
          <p:nvPr/>
        </p:nvSpPr>
        <p:spPr>
          <a:xfrm rot="10800000">
            <a:off x="1490253" y="3276595"/>
            <a:ext cx="300774" cy="25928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https://lh6.googleusercontent.com/egqdzMeHox-xalphX-RJXi1W3QffCCiuU329ZHWvsLHGK1J42mblZRu0A4drpApuQzutEpQ_tDD8ww3VmOC2uLErhCWrQI4LbhCwNcxPXk1p30b18mQ6g70en9YVBe0Ro49ERB2lBP0" id="391" name="Google Shape;3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88" y="1818422"/>
            <a:ext cx="3134251" cy="3085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RlJupriru5gbIvpwKnk5kTijDSO4cSdcWn4V4m71qsF-DUQKBAipTsF0ExXlPDzXWcrFutkmPRNYmOxj-ez1kaYZlgygUfd-AzAuTOLQdxbfddEOyxIKfagF8jZUKat6-ZsQvzGtIBo" id="392" name="Google Shape;3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1085" y="3193576"/>
            <a:ext cx="3698069" cy="3231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S5nC-eH-khvDVM5tmLoTv1NNCJIHNGeqT-C-f5rrfzGYh7vYC4yBmTKCB_vDF33801OPhaAGUwb27IlSwSnVn1uUj7EcOgX87FkFFeAYM_TAOkHWIQB_cLs2pZvibbmpbTNdmt3iaLI" id="393" name="Google Shape;39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3991" y="458861"/>
            <a:ext cx="5844637" cy="328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MX"/>
              <a:t>Razón para escoger los índices</a:t>
            </a:r>
            <a:endParaRPr/>
          </a:p>
        </p:txBody>
      </p:sp>
      <p:sp>
        <p:nvSpPr>
          <p:cNvPr id="399" name="Google Shape;399;p15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s-MX"/>
              <a:t>Escogimos como temas el Crimen, el INB y educación. Sentimos que estos temas son principales en el desarrollo de un país y nos interesan mucho por que creemos que están sumamente vinculados.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s-MX"/>
              <a:t>Hipótesis: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s-MX"/>
              <a:t>Que tanto el INB como un mal índice de educación son factores que generan un alto índice de criminalidad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MX"/>
              <a:t>Metodología </a:t>
            </a:r>
            <a:endParaRPr/>
          </a:p>
        </p:txBody>
      </p:sp>
      <p:sp>
        <p:nvSpPr>
          <p:cNvPr id="405" name="Google Shape;405;p16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s-MX"/>
              <a:t>Seleccionamos índices representativos de cada categoría y a partir de eso se intentó establecer relaciones entre los índices.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MX"/>
              <a:t>Resultados</a:t>
            </a:r>
            <a:endParaRPr/>
          </a:p>
        </p:txBody>
      </p:sp>
      <p:sp>
        <p:nvSpPr>
          <p:cNvPr id="411" name="Google Shape;411;p17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s-MX"/>
              <a:t>Como se puede observar; El Salvador, Honduras y Jamaica son los países con mayor índice de homicidios, mientras que en el otro extremo están Singapur, Japón y China. Estos datos serán el eje de todo del análisis. La siguiente gráfica que se genera es la de la variación del INB (GNI) per cápita y siendo que China no tiene datos en esa tabla, no sale en la gráfica; es evidente que los países con mayor índice de criminalidad tienen un PIN bajo, por esto se puede afirmar que existe una correlación entre los indicadores de criminalidad y INB, sin embargo, no se puede afirmar que esta relación sea de causalidad. </a:t>
            </a:r>
            <a:br>
              <a:rPr lang="es-MX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</a:pPr>
            <a:r>
              <a:rPr lang="es-MX"/>
              <a:t>Gráficas de relaciones encontradas:</a:t>
            </a:r>
            <a:endParaRPr/>
          </a:p>
        </p:txBody>
      </p:sp>
      <p:sp>
        <p:nvSpPr>
          <p:cNvPr id="417" name="Google Shape;417;p18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"/>
          <p:cNvSpPr/>
          <p:nvPr/>
        </p:nvSpPr>
        <p:spPr>
          <a:xfrm>
            <a:off x="484188" y="0"/>
            <a:ext cx="3421063" cy="6843713"/>
          </a:xfrm>
          <a:custGeom>
            <a:rect b="b" l="l" r="r" t="t"/>
            <a:pathLst>
              <a:path extrusionOk="0" h="1440" w="72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"/>
          <p:cNvSpPr/>
          <p:nvPr/>
        </p:nvSpPr>
        <p:spPr>
          <a:xfrm>
            <a:off x="598488" y="0"/>
            <a:ext cx="2717800" cy="6843713"/>
          </a:xfrm>
          <a:custGeom>
            <a:rect b="b" l="l" r="r" t="t"/>
            <a:pathLst>
              <a:path extrusionOk="0" h="1440" w="572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cap="flat" cmpd="sng" w="12700">
            <a:solidFill>
              <a:schemeClr val="dk1">
                <a:alpha val="20000"/>
              </a:schemeClr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9"/>
          <p:cNvSpPr/>
          <p:nvPr/>
        </p:nvSpPr>
        <p:spPr>
          <a:xfrm>
            <a:off x="261938" y="0"/>
            <a:ext cx="2944813" cy="6843713"/>
          </a:xfrm>
          <a:custGeom>
            <a:rect b="b" l="l" r="r" t="t"/>
            <a:pathLst>
              <a:path extrusionOk="0" h="1440" w="62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9"/>
          <p:cNvSpPr/>
          <p:nvPr/>
        </p:nvSpPr>
        <p:spPr>
          <a:xfrm>
            <a:off x="-417513" y="0"/>
            <a:ext cx="2403475" cy="6843713"/>
          </a:xfrm>
          <a:custGeom>
            <a:rect b="b" l="l" r="r" t="t"/>
            <a:pathLst>
              <a:path extrusionOk="0" h="1440" w="506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>
            <a:off x="14288" y="9525"/>
            <a:ext cx="1771650" cy="3198813"/>
          </a:xfrm>
          <a:custGeom>
            <a:rect b="b" l="l" r="r" t="t"/>
            <a:pathLst>
              <a:path extrusionOk="0" h="673" w="3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"/>
          <p:cNvSpPr/>
          <p:nvPr/>
        </p:nvSpPr>
        <p:spPr>
          <a:xfrm>
            <a:off x="14288" y="0"/>
            <a:ext cx="1562100" cy="2228850"/>
          </a:xfrm>
          <a:custGeom>
            <a:rect b="b" l="l" r="r" t="t"/>
            <a:pathLst>
              <a:path extrusionOk="0" h="469" w="32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9"/>
          <p:cNvSpPr/>
          <p:nvPr/>
        </p:nvSpPr>
        <p:spPr>
          <a:xfrm>
            <a:off x="10626725" y="9525"/>
            <a:ext cx="1539875" cy="555625"/>
          </a:xfrm>
          <a:custGeom>
            <a:rect b="b" l="l" r="r" t="t"/>
            <a:pathLst>
              <a:path extrusionOk="0" h="117" w="324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9"/>
          <p:cNvSpPr/>
          <p:nvPr/>
        </p:nvSpPr>
        <p:spPr>
          <a:xfrm>
            <a:off x="11202988" y="9525"/>
            <a:ext cx="963613" cy="366713"/>
          </a:xfrm>
          <a:custGeom>
            <a:rect b="b" l="l" r="r" t="t"/>
            <a:pathLst>
              <a:path extrusionOk="0" h="77" w="203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9"/>
          <p:cNvSpPr/>
          <p:nvPr/>
        </p:nvSpPr>
        <p:spPr>
          <a:xfrm>
            <a:off x="11501438" y="9525"/>
            <a:ext cx="665163" cy="257175"/>
          </a:xfrm>
          <a:custGeom>
            <a:rect b="b" l="l" r="r" t="t"/>
            <a:pathLst>
              <a:path extrusionOk="0" h="54" w="140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9"/>
          <p:cNvSpPr/>
          <p:nvPr/>
        </p:nvSpPr>
        <p:spPr>
          <a:xfrm>
            <a:off x="4763" y="6016625"/>
            <a:ext cx="214313" cy="827088"/>
          </a:xfrm>
          <a:custGeom>
            <a:rect b="b" l="l" r="r" t="t"/>
            <a:pathLst>
              <a:path extrusionOk="0" h="174" w="45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9"/>
          <p:cNvSpPr/>
          <p:nvPr/>
        </p:nvSpPr>
        <p:spPr>
          <a:xfrm>
            <a:off x="10247313" y="5013325"/>
            <a:ext cx="1919288" cy="1830388"/>
          </a:xfrm>
          <a:custGeom>
            <a:rect b="b" l="l" r="r" t="t"/>
            <a:pathLst>
              <a:path extrusionOk="0" h="385" w="404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10494963" y="5275263"/>
            <a:ext cx="1666875" cy="1577975"/>
          </a:xfrm>
          <a:custGeom>
            <a:rect b="b" l="l" r="r" t="t"/>
            <a:pathLst>
              <a:path extrusionOk="0" h="332" w="351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/>
          <p:nvPr/>
        </p:nvSpPr>
        <p:spPr>
          <a:xfrm>
            <a:off x="10641013" y="5408613"/>
            <a:ext cx="1525588" cy="1435100"/>
          </a:xfrm>
          <a:custGeom>
            <a:rect b="b" l="l" r="r" t="t"/>
            <a:pathLst>
              <a:path extrusionOk="0" h="302" w="321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"/>
          <p:cNvSpPr/>
          <p:nvPr/>
        </p:nvSpPr>
        <p:spPr>
          <a:xfrm>
            <a:off x="10802938" y="5518150"/>
            <a:ext cx="1363663" cy="1325563"/>
          </a:xfrm>
          <a:custGeom>
            <a:rect b="b" l="l" r="r" t="t"/>
            <a:pathLst>
              <a:path extrusionOk="0" h="279" w="287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6.googleusercontent.com/TLxiU9JTKXBwQT90A0eDmO823Ovh_P_KVZ9Fu0f1o-pTP1Rld2iqZDxLho3Alwg4pow6OXXx4_0XJDOYIwv7pkNU5Jrm1l0vjctxTm7aqagUnA5GRfKuqwHe7PuEES2lfdLvrWlj" id="436" name="Google Shape;4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225" y="1513294"/>
            <a:ext cx="10062747" cy="427666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9"/>
          <p:cNvSpPr/>
          <p:nvPr/>
        </p:nvSpPr>
        <p:spPr>
          <a:xfrm>
            <a:off x="10979150" y="5694363"/>
            <a:ext cx="1187450" cy="1149350"/>
          </a:xfrm>
          <a:custGeom>
            <a:rect b="b" l="l" r="r" t="t"/>
            <a:pathLst>
              <a:path extrusionOk="0" h="242" w="250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"/>
          <p:cNvSpPr/>
          <p:nvPr/>
        </p:nvSpPr>
        <p:spPr>
          <a:xfrm>
            <a:off x="11287125" y="6049963"/>
            <a:ext cx="879475" cy="793750"/>
          </a:xfrm>
          <a:custGeom>
            <a:rect b="b" l="l" r="r" t="t"/>
            <a:pathLst>
              <a:path extrusionOk="0" h="167" w="185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44" name="Google Shape;444;p2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5" name="Google Shape;445;p2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20"/>
          <p:cNvSpPr txBox="1"/>
          <p:nvPr>
            <p:ph type="title"/>
          </p:nvPr>
        </p:nvSpPr>
        <p:spPr>
          <a:xfrm>
            <a:off x="4067177" y="630936"/>
            <a:ext cx="6677553" cy="1353310"/>
          </a:xfrm>
          <a:prstGeom prst="rect">
            <a:avLst/>
          </a:prstGeom>
          <a:noFill/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67" name="Google Shape;467;p20"/>
          <p:cNvSpPr txBox="1"/>
          <p:nvPr>
            <p:ph idx="1" type="body"/>
          </p:nvPr>
        </p:nvSpPr>
        <p:spPr>
          <a:xfrm>
            <a:off x="4067177" y="2161348"/>
            <a:ext cx="6677551" cy="389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68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600"/>
          </a:p>
        </p:txBody>
      </p:sp>
      <p:pic>
        <p:nvPicPr>
          <p:cNvPr descr="https://lh4.googleusercontent.com/Jha34Sn656AJPXDZbUaqaOUF7KlgVU-CGFueP3IpKWRpoH4Qij_vt4woKS2JBshMuWDz76LOzTeNdrNnxJSHeqKqPOXXhwerq_PxTanyJDFXxGfsblr0o2qMZ65kuH3PkP9KxHQ-Ahw" id="468" name="Google Shape;4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1219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74" name="Google Shape;474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5" name="Google Shape;475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21"/>
          <p:cNvSpPr txBox="1"/>
          <p:nvPr>
            <p:ph type="title"/>
          </p:nvPr>
        </p:nvSpPr>
        <p:spPr>
          <a:xfrm>
            <a:off x="4067177" y="630936"/>
            <a:ext cx="6677553" cy="1353310"/>
          </a:xfrm>
          <a:prstGeom prst="rect">
            <a:avLst/>
          </a:prstGeom>
          <a:noFill/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97" name="Google Shape;497;p21"/>
          <p:cNvSpPr txBox="1"/>
          <p:nvPr>
            <p:ph idx="1" type="body"/>
          </p:nvPr>
        </p:nvSpPr>
        <p:spPr>
          <a:xfrm>
            <a:off x="4067177" y="2161348"/>
            <a:ext cx="6677551" cy="389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68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600"/>
          </a:p>
        </p:txBody>
      </p:sp>
      <p:pic>
        <p:nvPicPr>
          <p:cNvPr descr="https://lh3.googleusercontent.com/L9unmWQUJ_Lc-cg7hKZjOJH6lhc5ecH1mTQYhX48IHoSMeno5Ev0d3tAt2rv136Upl0_Z0XwslcWRRNYtg5QO02jntXznKfcFd-OyAI3hcCBJIR-RundjCEOfnOaB130phi2pl7Y8IY" id="498" name="Google Shape;4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2475"/>
            <a:ext cx="12192000" cy="281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