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oppins"/>
      <p:regular r:id="rId19"/>
      <p:bold r:id="rId20"/>
      <p:italic r:id="rId21"/>
      <p:boldItalic r:id="rId22"/>
    </p:embeddedFont>
    <p:embeddedFont>
      <p:font typeface="Mitr SemiBo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.fntdata"/><Relationship Id="rId11" Type="http://schemas.openxmlformats.org/officeDocument/2006/relationships/slide" Target="slides/slide6.xml"/><Relationship Id="rId22" Type="http://schemas.openxmlformats.org/officeDocument/2006/relationships/font" Target="fonts/Poppins-boldItalic.fntdata"/><Relationship Id="rId10" Type="http://schemas.openxmlformats.org/officeDocument/2006/relationships/slide" Target="slides/slide5.xml"/><Relationship Id="rId21" Type="http://schemas.openxmlformats.org/officeDocument/2006/relationships/font" Target="fonts/Poppins-italic.fntdata"/><Relationship Id="rId13" Type="http://schemas.openxmlformats.org/officeDocument/2006/relationships/slide" Target="slides/slide8.xml"/><Relationship Id="rId24" Type="http://schemas.openxmlformats.org/officeDocument/2006/relationships/font" Target="fonts/MitrSemiBold-bold.fntdata"/><Relationship Id="rId12" Type="http://schemas.openxmlformats.org/officeDocument/2006/relationships/slide" Target="slides/slide7.xml"/><Relationship Id="rId23" Type="http://schemas.openxmlformats.org/officeDocument/2006/relationships/font" Target="fonts/Mitr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oppins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3ef92221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e3ef92221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3ef92221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e3ef92221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de85892dc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de85892dc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f0d2097d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f0d2097d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b1cba1f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3b1cba1f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de8569f4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de8569f4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de85892dc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de85892dc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1e235590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1e235590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de85892dc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de85892dc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de8569f40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de8569f40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de85892dc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de85892dc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3ef92221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e3ef92221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hyperlink" Target="https://developer.mozilla.org/pt-BR/docs/Learn/JavaScript/Building_blocks/Event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475" y="4196100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28475" y="1503925"/>
            <a:ext cx="497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Formulários</a:t>
            </a:r>
            <a:endParaRPr sz="4000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28475" y="2571750"/>
            <a:ext cx="709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7274" y="1441850"/>
            <a:ext cx="3682225" cy="382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/>
        </p:nvSpPr>
        <p:spPr>
          <a:xfrm>
            <a:off x="188150" y="1124550"/>
            <a:ext cx="8028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1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511850" y="1328900"/>
            <a:ext cx="8028300" cy="10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Poppins"/>
              <a:buChar char="-"/>
            </a:pP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o clicar em cadastrar, se os campos estiverem preenchidos,</a:t>
            </a:r>
            <a:r>
              <a:rPr lang="pt-BR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colorir a borda dos inputs em verde e </a:t>
            </a: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mostrar um card abaixo do formulário com os dados digitados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Poppins"/>
              <a:buChar char="-"/>
            </a:pP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O valor em cinza é o resultado do preço vezes a quantidade</a:t>
            </a:r>
            <a:endParaRPr sz="1300"/>
          </a:p>
        </p:txBody>
      </p:sp>
      <p:pic>
        <p:nvPicPr>
          <p:cNvPr id="133" name="Google Shape;133;p22"/>
          <p:cNvPicPr preferRelativeResize="0"/>
          <p:nvPr/>
        </p:nvPicPr>
        <p:blipFill rotWithShape="1">
          <a:blip r:embed="rId4">
            <a:alphaModFix/>
          </a:blip>
          <a:srcRect b="1637" l="28554" r="28421" t="73809"/>
          <a:stretch/>
        </p:blipFill>
        <p:spPr>
          <a:xfrm>
            <a:off x="2554103" y="2757238"/>
            <a:ext cx="4041086" cy="1557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/>
        </p:nvSpPr>
        <p:spPr>
          <a:xfrm>
            <a:off x="188150" y="1124550"/>
            <a:ext cx="8028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9" name="Google Shape;139;p23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938" y="0"/>
            <a:ext cx="7614125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/>
        </p:nvSpPr>
        <p:spPr>
          <a:xfrm>
            <a:off x="188150" y="1124550"/>
            <a:ext cx="8028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Referências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722350" y="1328900"/>
            <a:ext cx="78594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Poppins"/>
              <a:buChar char="●"/>
            </a:pPr>
            <a:r>
              <a:rPr lang="pt-BR" sz="13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https://developer.mozilla.org/pt-BR/docs/Learn/JavaScript/Building_blocks/Events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288" y="4257725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 txBox="1"/>
          <p:nvPr/>
        </p:nvSpPr>
        <p:spPr>
          <a:xfrm>
            <a:off x="2082600" y="2171550"/>
            <a:ext cx="497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Obrigado!</a:t>
            </a:r>
            <a:endParaRPr sz="4000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188150" y="1124550"/>
            <a:ext cx="8028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O que iremos aprender hoje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722349" y="1328900"/>
            <a:ext cx="74940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</a:pPr>
            <a:r>
              <a:rPr lang="pt-BR">
                <a:latin typeface="Poppins"/>
                <a:ea typeface="Poppins"/>
                <a:cs typeface="Poppins"/>
                <a:sym typeface="Poppins"/>
              </a:rPr>
              <a:t>Introdução à eventos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</a:pPr>
            <a:r>
              <a:rPr lang="pt-BR">
                <a:latin typeface="Poppins"/>
                <a:ea typeface="Poppins"/>
                <a:cs typeface="Poppins"/>
                <a:sym typeface="Poppins"/>
              </a:rPr>
              <a:t>Submissão de formulários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</a:pPr>
            <a:r>
              <a:rPr lang="pt-BR">
                <a:latin typeface="Poppins"/>
                <a:ea typeface="Poppins"/>
                <a:cs typeface="Poppins"/>
                <a:sym typeface="Poppins"/>
              </a:rPr>
              <a:t>Validação dos campos de um formulário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188150" y="1124550"/>
            <a:ext cx="8028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Eventos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722350" y="1328900"/>
            <a:ext cx="7494000" cy="28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600"/>
              <a:buFont typeface="Poppins"/>
              <a:buChar char="-"/>
            </a:pPr>
            <a:r>
              <a:rPr lang="pt-BR" sz="1600">
                <a:solidFill>
                  <a:srgbClr val="1B1B1B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Eventos são ações ou ocorrências que acontecem no sistema que estamos desenvolvendo, no qual este te alerta sobre essas ações para que você possa responder de alguma forma, se desejado</a:t>
            </a:r>
            <a:endParaRPr sz="1600">
              <a:solidFill>
                <a:srgbClr val="1B1B1B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600"/>
              <a:buFont typeface="Poppins"/>
              <a:buChar char="-"/>
            </a:pPr>
            <a:r>
              <a:rPr lang="pt-BR" sz="1600">
                <a:solidFill>
                  <a:srgbClr val="1B1B1B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O sistema irá disparar algum tipo de sinal quando o evento acontecer, além de prover um mecanismo pelo qual alguma ação automática possa ser executada (ou seja, rodar algum código) quando o evento ocorrer.</a:t>
            </a:r>
            <a:endParaRPr sz="1600">
              <a:solidFill>
                <a:srgbClr val="1B1B1B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188150" y="1124550"/>
            <a:ext cx="8028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Eventos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722350" y="1328900"/>
            <a:ext cx="7494000" cy="3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600"/>
              <a:buFont typeface="Poppins"/>
              <a:buChar char="-"/>
            </a:pPr>
            <a:r>
              <a:rPr lang="pt-BR" sz="1600">
                <a:solidFill>
                  <a:srgbClr val="1B1B1B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No caso da web, eventos são disparados dentro da janela do navegador, e tende a estarem anexados a algum item </a:t>
            </a:r>
            <a:r>
              <a:rPr lang="pt-BR" sz="1600">
                <a:solidFill>
                  <a:srgbClr val="1B1B1B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específico</a:t>
            </a:r>
            <a:r>
              <a:rPr lang="pt-BR" sz="1600">
                <a:solidFill>
                  <a:srgbClr val="1B1B1B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nele. Exemplos:</a:t>
            </a:r>
            <a:endParaRPr sz="1600">
              <a:solidFill>
                <a:srgbClr val="1B1B1B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600"/>
              <a:buFont typeface="Poppins"/>
              <a:buChar char="-"/>
            </a:pPr>
            <a:r>
              <a:rPr lang="pt-BR" sz="1600">
                <a:solidFill>
                  <a:srgbClr val="1B1B1B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Uma página da web terminando de carregar</a:t>
            </a:r>
            <a:endParaRPr sz="1600">
              <a:solidFill>
                <a:srgbClr val="1B1B1B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600"/>
              <a:buFont typeface="Poppins"/>
              <a:buChar char="-"/>
            </a:pPr>
            <a:r>
              <a:rPr lang="pt-BR" sz="1600">
                <a:solidFill>
                  <a:srgbClr val="1B1B1B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O usuário clicando com o mouse sobre um certo elemento ou passando o cursor do mouse sobre um certo elemento</a:t>
            </a:r>
            <a:endParaRPr sz="1600">
              <a:solidFill>
                <a:srgbClr val="1B1B1B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600"/>
              <a:buFont typeface="Poppins"/>
              <a:buChar char="-"/>
            </a:pPr>
            <a:r>
              <a:rPr lang="pt-BR" sz="1600">
                <a:solidFill>
                  <a:srgbClr val="1B1B1B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O usuário pressionando uma tecla do teclado</a:t>
            </a:r>
            <a:endParaRPr sz="1600">
              <a:solidFill>
                <a:srgbClr val="1B1B1B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0A1"/>
              </a:buClr>
              <a:buSzPts val="1600"/>
              <a:buFont typeface="Poppins"/>
              <a:buChar char="-"/>
            </a:pPr>
            <a:r>
              <a:rPr b="1" lang="pt-BR" sz="1600">
                <a:solidFill>
                  <a:srgbClr val="6950A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Um formulário sendo enviado</a:t>
            </a:r>
            <a:endParaRPr sz="1600">
              <a:solidFill>
                <a:srgbClr val="1B1B1B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/>
        </p:nvSpPr>
        <p:spPr>
          <a:xfrm>
            <a:off x="188150" y="1124550"/>
            <a:ext cx="8028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Eventos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722350" y="1328900"/>
            <a:ext cx="8421600" cy="3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90909"/>
              </a:lnSpc>
              <a:spcBef>
                <a:spcPts val="320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Poppins"/>
              <a:buChar char="-"/>
            </a:pPr>
            <a:r>
              <a:rPr b="1" lang="pt-BR" sz="1500">
                <a:solidFill>
                  <a:srgbClr val="292929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Mouse</a:t>
            </a:r>
            <a:r>
              <a:rPr lang="pt-BR" sz="1500">
                <a:solidFill>
                  <a:srgbClr val="292929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: click, dblclick, mousedown, mouseup, contextmenu, mouseout, mousewheel, mouseover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Poppins"/>
              <a:buChar char="-"/>
            </a:pPr>
            <a:r>
              <a:rPr b="1" lang="pt-BR" sz="1500">
                <a:solidFill>
                  <a:srgbClr val="292929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Touch</a:t>
            </a:r>
            <a:r>
              <a:rPr lang="pt-BR" sz="1500">
                <a:solidFill>
                  <a:srgbClr val="292929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: touchstart, touchend, touchmove, touchcancel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Poppins"/>
              <a:buChar char="-"/>
            </a:pPr>
            <a:r>
              <a:rPr b="1" lang="pt-BR" sz="1500">
                <a:solidFill>
                  <a:srgbClr val="292929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Teclado</a:t>
            </a:r>
            <a:r>
              <a:rPr lang="pt-BR" sz="1500">
                <a:solidFill>
                  <a:srgbClr val="292929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: keydown, keyup, keypress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Poppins"/>
              <a:buChar char="-"/>
            </a:pPr>
            <a:r>
              <a:rPr b="1" lang="pt-BR" sz="1500">
                <a:solidFill>
                  <a:srgbClr val="292929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Form</a:t>
            </a:r>
            <a:r>
              <a:rPr lang="pt-BR" sz="1500">
                <a:solidFill>
                  <a:srgbClr val="292929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: focus, blur, change, submit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Poppins"/>
              <a:buChar char="-"/>
            </a:pPr>
            <a:r>
              <a:rPr b="1" lang="pt-BR" sz="1500">
                <a:solidFill>
                  <a:srgbClr val="292929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Window</a:t>
            </a:r>
            <a:r>
              <a:rPr lang="pt-BR" sz="1500">
                <a:solidFill>
                  <a:srgbClr val="292929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: resize, scroll, load, unload, hashchange</a:t>
            </a:r>
            <a:endParaRPr sz="1600">
              <a:solidFill>
                <a:srgbClr val="1B1B1B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/>
        </p:nvSpPr>
        <p:spPr>
          <a:xfrm>
            <a:off x="188150" y="1124550"/>
            <a:ext cx="8028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Exemplo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722350" y="1328900"/>
            <a:ext cx="7494000" cy="3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accent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//recuperando o formulário através do id</a:t>
            </a:r>
            <a:endParaRPr sz="1600">
              <a:solidFill>
                <a:schemeClr val="accent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form = document.getElementById('subscribe')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accent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//incluindo um evento que escuta a submissão do formulário</a:t>
            </a:r>
            <a:endParaRPr sz="1600">
              <a:solidFill>
                <a:schemeClr val="accent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form.addEventListener('submit', (event) =&gt; {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accent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//ação que será executada após a submissão do formulário</a:t>
            </a:r>
            <a:endParaRPr sz="1600">
              <a:solidFill>
                <a:schemeClr val="accent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event.preventDefault()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const emailInput = form.elements['email']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console.log(emailInput)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B1B1B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288" y="4257725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2082600" y="2171550"/>
            <a:ext cx="497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Vamos praticar?</a:t>
            </a:r>
            <a:endParaRPr sz="4000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B04D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/>
        </p:nvSpPr>
        <p:spPr>
          <a:xfrm>
            <a:off x="841938" y="2263938"/>
            <a:ext cx="709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Exercícios</a:t>
            </a:r>
            <a:endParaRPr sz="3000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/>
        </p:nvSpPr>
        <p:spPr>
          <a:xfrm>
            <a:off x="188150" y="1124550"/>
            <a:ext cx="8028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653138" y="3565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1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533650" y="1176500"/>
            <a:ext cx="3977100" cy="3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Poppins"/>
              <a:buChar char="-"/>
            </a:pP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Criar um formulário de cadastro de Produto onde todos os campos devem ser obrigatórios.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Poppins"/>
              <a:buChar char="-"/>
            </a:pP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Opções do select de categoria: Alimento, Limpeza e Higiene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Poppins"/>
              <a:buChar char="-"/>
            </a:pP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Sombra: 0px 1px 6px 0px #00000040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Poppins"/>
              <a:buChar char="-"/>
            </a:pP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Cor principal: #00a7e9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Poppins"/>
              <a:buChar char="-"/>
            </a:pP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Fonte: Poppins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Poppins"/>
              <a:buChar char="-"/>
            </a:pPr>
            <a:r>
              <a:rPr lang="pt-BR" sz="1300">
                <a:latin typeface="Poppins"/>
                <a:ea typeface="Poppins"/>
                <a:cs typeface="Poppins"/>
                <a:sym typeface="Poppins"/>
              </a:rPr>
              <a:t>Ao clicar em cadastrar, se os campos não estiverem preenchidos, mostrar a mensagem “Campo obrigatório” abaixo dos inputs e colorir a borda dos inputs </a:t>
            </a:r>
            <a:r>
              <a:rPr lang="pt-BR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em vermelho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23" name="Google Shape;123;p21"/>
          <p:cNvPicPr preferRelativeResize="0"/>
          <p:nvPr/>
        </p:nvPicPr>
        <p:blipFill rotWithShape="1">
          <a:blip r:embed="rId4">
            <a:alphaModFix/>
          </a:blip>
          <a:srcRect b="28660" l="28752" r="28926" t="5210"/>
          <a:stretch/>
        </p:blipFill>
        <p:spPr>
          <a:xfrm>
            <a:off x="4871242" y="53575"/>
            <a:ext cx="4206432" cy="444016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