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oppins"/>
      <p:regular r:id="rId42"/>
      <p:bold r:id="rId43"/>
      <p:italic r:id="rId44"/>
      <p:boldItalic r:id="rId45"/>
    </p:embeddedFont>
    <p:embeddedFont>
      <p:font typeface="Mitr SemiBo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ghddhnfNhJ47EgDrtNICsby9cz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Poppi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schemas.openxmlformats.org/officeDocument/2006/relationships/font" Target="fonts/Poppins-italic.fntdata"/><Relationship Id="rId21" Type="http://schemas.openxmlformats.org/officeDocument/2006/relationships/slide" Target="slides/slide15.xml"/><Relationship Id="rId43" Type="http://schemas.openxmlformats.org/officeDocument/2006/relationships/font" Target="fonts/Poppins-bold.fntdata"/><Relationship Id="rId24" Type="http://schemas.openxmlformats.org/officeDocument/2006/relationships/slide" Target="slides/slide18.xml"/><Relationship Id="rId46" Type="http://schemas.openxmlformats.org/officeDocument/2006/relationships/font" Target="fonts/MitrSemiBold-regular.fntdata"/><Relationship Id="rId23" Type="http://schemas.openxmlformats.org/officeDocument/2006/relationships/slide" Target="slides/slide17.xml"/><Relationship Id="rId45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MitrSemiBold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1856fde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e1856fde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1856fde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e1856fde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1856fde8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e1856fde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1856fde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1856fde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1856fde8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1856fde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1856fde8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1856fde8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1856fde8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1856fde8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1856fde8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1856fde8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1856fde8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1856fde8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1856fde8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1856fde8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1856fde8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1856fde8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1856fde8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e1856fde8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1856fde80_0_3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g1e1856fde80_0_3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g1e1856fde80_0_3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856fde80_0_3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g1e1856fde80_0_3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856fde80_0_3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1e1856fde80_0_3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1e1856fde80_0_3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1856fde80_0_3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g1e1856fde80_0_3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1e1856fde80_0_3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g1e1856fde80_0_3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1856fde80_0_3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1e1856fde80_0_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1856fde80_0_3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g1e1856fde80_0_39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g1e1856fde80_0_3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1856fde80_0_3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g1e1856fde80_0_3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1856fde80_0_39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e1856fde80_0_39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g1e1856fde80_0_3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g1e1856fde80_0_3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g1e1856fde80_0_3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1856fde80_0_40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g1e1856fde80_0_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1856fde80_0_40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g1e1856fde80_0_40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1e1856fde80_0_4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1856fde80_0_4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1856fde80_0_3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g1e1856fde80_0_3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1e1856fde80_0_3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ssreference.io/typography/" TargetMode="External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email@email.com.br" TargetMode="External"/><Relationship Id="rId4" Type="http://schemas.openxmlformats.org/officeDocument/2006/relationships/hyperlink" Target="mailto:email@email.com.br" TargetMode="External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Introdução ao CSS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definir um seletor por tag, devemos escrever o nome da tag e abrir chaves. Fazendo isso, todas as vezes que escrever aquela tag, ela receberá o estilo.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 por tag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5538" y="1853675"/>
            <a:ext cx="3053525" cy="29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definir um seletor por classe, devemos escrever o nome da classe precedido por um ponto e abrir chaves. Todos os elementos que possuírem aquela classe vão receber o estilo.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 por classe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1475" y="2092950"/>
            <a:ext cx="3541050" cy="287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definir um seletor por id, devemos escrever o nome do id precedido por um jogo da velha (#) e abrir chaves. Todos os elementos que possuírem aquele id vão receber o estilo.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 por id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9863" y="2053750"/>
            <a:ext cx="3224266" cy="2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/>
        </p:nvSpPr>
        <p:spPr>
          <a:xfrm>
            <a:off x="432925" y="1222450"/>
            <a:ext cx="80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seletor universal é um *. Ele aplica o estilo delimitado nas chaves em TODOS os elementos.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 universal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1463" y="2085875"/>
            <a:ext cx="2601075" cy="29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Fontes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/>
        </p:nvSpPr>
        <p:spPr>
          <a:xfrm>
            <a:off x="432925" y="1222450"/>
            <a:ext cx="802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Aqui estão as principais propriedades de fontes que utilizamos no CSS.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color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muda a cor do texto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font-family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define uma lista de fontes para ser utilizada no elemento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font-size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muda o tamanho do texto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font-weight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muda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espessura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da fonte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font-style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define o quando o texto é inclinado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text-align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muda o alinhamento do texto na página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text-decoration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permite 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sublinhar o texto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Entre outras menos importantes…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Propriedades das fontes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propriedade color só funciona para cores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 texto.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Você pode colorir um texto de várias maneiras diferentes. Veja abaixo: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color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6200" y="2151650"/>
            <a:ext cx="3231593" cy="2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/>
        </p:nvSpPr>
        <p:spPr>
          <a:xfrm>
            <a:off x="432925" y="1222450"/>
            <a:ext cx="802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R (Red) G (Green) B (Blue)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Sobre o RGB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63" y="1682600"/>
            <a:ext cx="4873663" cy="27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1856fde80_0_0"/>
          <p:cNvSpPr txBox="1"/>
          <p:nvPr/>
        </p:nvSpPr>
        <p:spPr>
          <a:xfrm>
            <a:off x="432925" y="1222450"/>
            <a:ext cx="8028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Na nossa sociedade, utilizamos o sistema decimal para expressar valores numéricos.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 sistema decimal temos 10 algarismos possíveis: 0, 1, 2, 3, 4, 5, 6, 7, 8, 9.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Dizemos que o decimal possui a base 10.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Com estes algarismos, nós conseguimos escrever todos os números que existem.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sistema binário possui dois algarismos possíveis: 0 e 1.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Dizemos que o binário possui a base 2.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É a partir do sistema binário que o computador processa todas as informações, pois o dado binário é fácil de fazer a conversão entre pulso de eletricidade e número.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3" name="Google Shape;243;g1e1856fde8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e1856fde80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e1856fde80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sistema RGB hexadecimal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1856fde80_0_7"/>
          <p:cNvSpPr txBox="1"/>
          <p:nvPr/>
        </p:nvSpPr>
        <p:spPr>
          <a:xfrm>
            <a:off x="432925" y="1222450"/>
            <a:ext cx="8028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Já no sistema hexadecimal, nós temos 16 algarismos para expressar números. São eles: 0, 1, 2, 3, 4, 5, 6, 7, 8, 9, A, B, C, D, E, F.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hexadecimal é um sistema de base 16.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vantagem do sistema hexadecimal é a de conseguir expressar números maiores com uma quantidade menor de dígitos. E é por isso que o sistema hexa é muito utilizado na computação.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1" name="Google Shape;251;g1e1856fde80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e1856fde80_0_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e1856fde80_0_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sistema RGB hexadecimal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Alguém sabe o que significa CSS?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1856fde80_0_14"/>
          <p:cNvSpPr txBox="1"/>
          <p:nvPr/>
        </p:nvSpPr>
        <p:spPr>
          <a:xfrm>
            <a:off x="432925" y="1222450"/>
            <a:ext cx="80283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R</a:t>
            </a:r>
            <a:r>
              <a:rPr b="0" i="0" lang="pt-BR" sz="32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r>
              <a:rPr b="0" i="0" lang="pt-BR" sz="3200" u="none" cap="none" strike="noStrike">
                <a:solidFill>
                  <a:srgbClr val="4CAF50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0" i="0" lang="pt-BR" sz="32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r>
              <a:rPr b="0" i="0" lang="pt-BR" sz="3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endParaRPr b="0" i="0" sz="3200" u="none" cap="none" strike="noStrike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#FF 00 00</a:t>
            </a:r>
            <a:endParaRPr b="0" i="0" sz="3200" u="none" cap="none" strike="noStrik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4CAF50"/>
                </a:solidFill>
                <a:latin typeface="Poppins"/>
                <a:ea typeface="Poppins"/>
                <a:cs typeface="Poppins"/>
                <a:sym typeface="Poppins"/>
              </a:rPr>
              <a:t>#00 FF 00</a:t>
            </a:r>
            <a:endParaRPr b="0" i="0" sz="3200" u="none" cap="none" strike="noStrike">
              <a:solidFill>
                <a:srgbClr val="4CAF5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#00 00 FF</a:t>
            </a:r>
            <a:endParaRPr b="0" i="0" sz="3200" u="none" cap="none" strike="noStrike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Cada cor pode ir de 0 a 255. Sendo que o número 255 em hexadecimal é igual a FF. Então com estes 6 dígitos hexadecimais, você consegue expressar a quantidade de </a:t>
            </a:r>
            <a:r>
              <a:rPr b="0" i="0" lang="pt-BR" sz="1600" u="none" cap="none" strike="noStrike">
                <a:solidFill>
                  <a:srgbClr val="282829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16.777.217 cores diferentes</a:t>
            </a:r>
            <a:endParaRPr b="0" i="0" sz="1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9" name="Google Shape;259;g1e1856fde80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e1856fde80_0_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e1856fde80_0_1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sistema RGB hexadecimal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/>
        </p:nvSpPr>
        <p:spPr>
          <a:xfrm>
            <a:off x="557850" y="2571750"/>
            <a:ext cx="802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Typography - CSS Reference</a:t>
            </a:r>
            <a:endParaRPr b="0" i="0" sz="20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7" name="Google Shape;2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1022838" y="1123913"/>
            <a:ext cx="709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observar as </a:t>
            </a: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propriedades </a:t>
            </a: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em um site de base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g1e1856fde80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e1856fde80_0_6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276" name="Google Shape;276;g1e1856fde80_0_66"/>
          <p:cNvSpPr txBox="1"/>
          <p:nvPr/>
        </p:nvSpPr>
        <p:spPr>
          <a:xfrm>
            <a:off x="1022838" y="1768338"/>
            <a:ext cx="7098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utilizar essas 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propriedades na prática?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1856fde80_0_72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sz="3000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1856fde80_0_319"/>
          <p:cNvSpPr txBox="1"/>
          <p:nvPr/>
        </p:nvSpPr>
        <p:spPr>
          <a:xfrm>
            <a:off x="653150" y="1124550"/>
            <a:ext cx="7483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o seguinte estilo na sua biografia usando </a:t>
            </a:r>
            <a:r>
              <a:rPr i="1"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css inline</a:t>
            </a:r>
            <a:endParaRPr i="1" u="sng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Poppins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Exemplo: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&lt;h1 style="font-family: 'Poppins', sans-serif;"&gt;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Teste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g1e1856fde80_0_31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288" name="Google Shape;288;g1e1856fde80_0_31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89" name="Google Shape;289;g1e1856fde80_0_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1e1856fde80_0_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087" y="2571750"/>
            <a:ext cx="4154670" cy="2444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1856fde80_0_327"/>
          <p:cNvSpPr txBox="1"/>
          <p:nvPr/>
        </p:nvSpPr>
        <p:spPr>
          <a:xfrm>
            <a:off x="653150" y="1174650"/>
            <a:ext cx="4157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o seguinte estilo na sua lista de filmes  usando a tag &lt;style&gt;  no arquivo .html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Open Sans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Exemplo: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 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* { 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font-family: 'Open Sans', sans-serif; 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g1e1856fde80_0_32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297" name="Google Shape;297;g1e1856fde80_0_32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298" name="Google Shape;298;g1e1856fde80_0_327"/>
          <p:cNvPicPr preferRelativeResize="0"/>
          <p:nvPr/>
        </p:nvPicPr>
        <p:blipFill rotWithShape="1">
          <a:blip r:embed="rId3">
            <a:alphaModFix/>
          </a:blip>
          <a:srcRect b="0" l="0" r="34602" t="0"/>
          <a:stretch/>
        </p:blipFill>
        <p:spPr>
          <a:xfrm>
            <a:off x="5099750" y="0"/>
            <a:ext cx="4044249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1856fde80_0_334"/>
          <p:cNvSpPr txBox="1"/>
          <p:nvPr/>
        </p:nvSpPr>
        <p:spPr>
          <a:xfrm>
            <a:off x="653150" y="1124550"/>
            <a:ext cx="817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o seguinte estilo na sua lista de notícias usando a tag &lt;style&gt;  no arquivo .html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Fonte: Poppins</a:t>
            </a:r>
            <a:endParaRPr sz="12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g1e1856fde80_0_33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305" name="Google Shape;305;g1e1856fde80_0_33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06" name="Google Shape;306;g1e1856fde80_0_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176" y="1943300"/>
            <a:ext cx="7005650" cy="2570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1856fde80_0_341"/>
          <p:cNvSpPr txBox="1"/>
          <p:nvPr/>
        </p:nvSpPr>
        <p:spPr>
          <a:xfrm>
            <a:off x="653150" y="1124550"/>
            <a:ext cx="7953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Crie uma página onde o visitante possa listar currículos ou visualizar um currículo.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A atividade será dividida em duas páginas diferentes: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Uma página que irá listar o nome dos usuários contendo um link para visualizar o currículo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■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Inserir ao menos cinco nomes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Uma página para irá exibir o currículo de cada usuário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■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Deverá conter: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Nome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Foto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Email (Ao clicar no e-mail abrir ferramenta de email do computador. Use </a:t>
            </a:r>
            <a:r>
              <a:rPr b="1"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href=”</a:t>
            </a:r>
            <a:r>
              <a:rPr b="1" lang="pt-BR" u="sng">
                <a:solidFill>
                  <a:schemeClr val="hlink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  <a:hlinkClick r:id="rId3"/>
              </a:rPr>
              <a:t>mailto:</a:t>
            </a:r>
            <a:r>
              <a:rPr lang="pt-BR" u="sng">
                <a:solidFill>
                  <a:schemeClr val="hlink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  <a:hlinkClick r:id="rId4"/>
              </a:rPr>
              <a:t>email@email.com.br</a:t>
            </a:r>
            <a:r>
              <a:rPr b="1"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”</a:t>
            </a: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na tag</a:t>
            </a:r>
            <a:r>
              <a:rPr b="1"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&lt;a&gt;</a:t>
            </a: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Telefone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3 experiências profissionais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Link para </a:t>
            </a:r>
            <a:r>
              <a:rPr b="1" lang="pt-BR" u="sng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Voltar</a:t>
            </a:r>
            <a:r>
              <a:rPr b="1"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à página principal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2" name="Google Shape;312;g1e1856fde80_0_34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313" name="Google Shape;313;g1e1856fde80_0_34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4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14" name="Google Shape;314;g1e1856fde80_0_3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1856fde80_0_34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320" name="Google Shape;320;g1e1856fde80_0_34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4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21" name="Google Shape;321;g1e1856fde80_0_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e1856fde80_0_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325" y="1429338"/>
            <a:ext cx="3211396" cy="31146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3" name="Google Shape;323;g1e1856fde80_0_3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601" y="224825"/>
            <a:ext cx="2560275" cy="4693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1856fde80_0_356"/>
          <p:cNvSpPr txBox="1"/>
          <p:nvPr/>
        </p:nvSpPr>
        <p:spPr>
          <a:xfrm>
            <a:off x="671275" y="1124550"/>
            <a:ext cx="7893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Inclua o seguinte estilo no seu Sistema de Currículos (use arquivo .css externo)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Usar a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fonte Poppins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para todas as páginas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título da página Listar Currículos: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0A1"/>
              </a:buClr>
              <a:buSzPts val="1400"/>
              <a:buFont typeface="Poppins"/>
              <a:buChar char="○"/>
            </a:pP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Usar cor verde, fonte 32px e negrito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link de </a:t>
            </a:r>
            <a:r>
              <a:rPr lang="pt-BR" u="sng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Voltar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deve ser cinza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em todas as páginas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itens da página Listar Currículos devem ter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cor verde e fonte 18px</a:t>
            </a:r>
            <a:endParaRPr b="1">
              <a:solidFill>
                <a:srgbClr val="6950A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currículo </a:t>
            </a:r>
            <a:r>
              <a:rPr b="1" lang="pt-BR">
                <a:solidFill>
                  <a:srgbClr val="6950A1"/>
                </a:solidFill>
                <a:latin typeface="Poppins"/>
                <a:ea typeface="Poppins"/>
                <a:cs typeface="Poppins"/>
                <a:sym typeface="Poppins"/>
              </a:rPr>
              <a:t>deve ter uma cor aplicada ao título e o e-mail</a:t>
            </a: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(cada currículo deve ter uma cor diferente, neste caso, cabe utilizar a tag &lt;style&gt; se necessário)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9" name="Google Shape;329;g1e1856fde80_0_35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330" name="Google Shape;330;g1e1856fde80_0_35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1022838" y="14576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417206" y="2171825"/>
            <a:ext cx="619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0" y="0"/>
            <a:ext cx="48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Cascading Style Sheets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32925" y="1222450"/>
            <a:ext cx="8028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Por quê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cascata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Em um documento html, é comum que vários elementos possuam estilos conflitantes. O elemento h1, por exemplo, possui um tamanho de fonte e uma margem pré-definida. Caso o usuário defina um outro tamanho de fonte, qual deles deverá ser aplicado?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cascata define uma ordem de prioridade para os estilos, e os estilos definidos pelo desenvolvedor são de alta importância.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1856fde80_0_36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336" name="Google Shape;336;g1e1856fde80_0_36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337" name="Google Shape;337;g1e1856fde80_0_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776" y="508938"/>
            <a:ext cx="2019200" cy="429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8" name="Google Shape;338;g1e1856fde80_0_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725" y="1258588"/>
            <a:ext cx="3219601" cy="32366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432925" y="1222450"/>
            <a:ext cx="8028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Vamos aprender duas tags importantes, talvez vocês as tenham utilizado.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&lt;div&gt; - É um container genérico que não representa nada, mas agrupa elementos para fins de estilo. Ele possui estrutura de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bloco.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&lt;span&gt; - É um container genérico que não representa nada, mas agrupa elementos para fins de estilo. Ele possui estrutura de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linha.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Qual é a diferença entre linha e bloco? Vamos ver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Antes de ensinar a usar o css…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432925" y="1222450"/>
            <a:ext cx="80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653151" y="508950"/>
            <a:ext cx="774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 que vai acontecer nestes dois casos?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973" y="1124550"/>
            <a:ext cx="4520074" cy="376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/>
        </p:nvSpPr>
        <p:spPr>
          <a:xfrm>
            <a:off x="432925" y="1222450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Para adicionar estilo a elementos html, podemos utilizar uma propriedade dos elementos chamada style.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não é uma boa prática.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 propriedade style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7200" y="2042650"/>
            <a:ext cx="5189593" cy="23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432925" y="1222450"/>
            <a:ext cx="802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Outra maneira de adicionar estilos a elementos é utilizando a tag &lt;style&gt;. Através desta tag nós podemos adicionar um stylesheet dentro do arquivo html.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 tag style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5538" y="1853675"/>
            <a:ext cx="3053525" cy="29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432925" y="1222450"/>
            <a:ext cx="802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tag &lt;link&gt; serve para adicionar arquivos externos ao nosso site. Dessa forma, podemos escrever um arquivo .css e adicioná-lo à nossa página utilizando ela. A tag link é inserida no &lt;head&gt;.</a:t>
            </a:r>
            <a:endParaRPr b="1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A tag link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4625" y="2215600"/>
            <a:ext cx="4894751" cy="22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432925" y="1222450"/>
            <a:ext cx="802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estilização com CSS é feita utilizando seletores. Para estilizar um determinado elemento, ele deve ser selecionado a partir destes seletores. Nós temos 3 principais seletores: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Seletor por tag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Seletor por classe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Seletor por ID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Os seletores CSS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