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Poppins"/>
      <p:regular r:id="rId34"/>
      <p:bold r:id="rId35"/>
      <p:italic r:id="rId36"/>
      <p:boldItalic r:id="rId37"/>
    </p:embeddedFont>
    <p:embeddedFont>
      <p:font typeface="Mitr SemiBo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hLz/i+ZF2e+1MKJTmuVi/7NEH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Poppins-bold.fntdata"/><Relationship Id="rId12" Type="http://schemas.openxmlformats.org/officeDocument/2006/relationships/slide" Target="slides/slide6.xml"/><Relationship Id="rId34" Type="http://schemas.openxmlformats.org/officeDocument/2006/relationships/font" Target="fonts/Poppins-regular.fntdata"/><Relationship Id="rId15" Type="http://schemas.openxmlformats.org/officeDocument/2006/relationships/slide" Target="slides/slide9.xml"/><Relationship Id="rId37" Type="http://schemas.openxmlformats.org/officeDocument/2006/relationships/font" Target="fonts/Poppins-boldItalic.fntdata"/><Relationship Id="rId14" Type="http://schemas.openxmlformats.org/officeDocument/2006/relationships/slide" Target="slides/slide8.xml"/><Relationship Id="rId36" Type="http://schemas.openxmlformats.org/officeDocument/2006/relationships/font" Target="fonts/Poppins-italic.fntdata"/><Relationship Id="rId17" Type="http://schemas.openxmlformats.org/officeDocument/2006/relationships/slide" Target="slides/slide11.xml"/><Relationship Id="rId39" Type="http://schemas.openxmlformats.org/officeDocument/2006/relationships/font" Target="fonts/MitrSemiBold-bold.fntdata"/><Relationship Id="rId16" Type="http://schemas.openxmlformats.org/officeDocument/2006/relationships/slide" Target="slides/slide10.xml"/><Relationship Id="rId38" Type="http://schemas.openxmlformats.org/officeDocument/2006/relationships/font" Target="fonts/Mitr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1fdd69be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e1fdd69be0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1fdd69be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1fdd69be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1fdd69be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1fdd69be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289a555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289a555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289a555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289a555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289a555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289a555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289a5550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289a555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289a5550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289a5550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289a5550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289a5550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289a5550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289a5550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1fdd69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e1fdd69b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289a555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289a555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289a5550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e289a5550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e289a5550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e289a5550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1fdd69be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e1fdd69be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1fdd69be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e1fdd69be0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1fdd69be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e1fdd69be0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1fdd69be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e1fdd69be0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1fdd69be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e1fdd69be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1fdd69be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e1fdd69be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289a5550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289a5550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g1e1fdd69be0_0_19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g1e1fdd69be0_0_19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g1e1fdd69be0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g1e1fdd69be0_0_19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g1e1fdd69be0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g1e1fdd69be0_0_20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g1e1fdd69be0_0_2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g1e1fdd69be0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g1e1fdd69be0_0_20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g1e1fdd69be0_0_20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g1e1fdd69be0_0_20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g1e1fdd69be0_0_20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1e1fdd69be0_0_2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g1e1fdd69be0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g1e1fdd69be0_0_2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g1e1fdd69be0_0_21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g1e1fdd69be0_0_2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g1e1fdd69be0_0_21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g1e1fdd69be0_0_2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g1e1fdd69be0_0_2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e1fdd69be0_0_2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g1e1fdd69be0_0_2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g1e1fdd69be0_0_2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g1e1fdd69be0_0_2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g1e1fdd69be0_0_22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g1e1fdd69be0_0_2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g1e1fdd69be0_0_23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g1e1fdd69be0_0_23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g1e1fdd69be0_0_2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g1e1fdd69be0_0_2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g1e1fdd69be0_0_1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g1e1fdd69be0_0_1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g1e1fdd69be0_0_1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50A1"/>
        </a:solidFill>
      </p:bgPr>
    </p:bg>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628475" y="4196100"/>
            <a:ext cx="1391421" cy="412925"/>
          </a:xfrm>
          <a:prstGeom prst="rect">
            <a:avLst/>
          </a:prstGeom>
          <a:noFill/>
          <a:ln>
            <a:noFill/>
          </a:ln>
        </p:spPr>
      </p:pic>
      <p:sp>
        <p:nvSpPr>
          <p:cNvPr id="100" name="Google Shape;100;p1"/>
          <p:cNvSpPr txBox="1"/>
          <p:nvPr/>
        </p:nvSpPr>
        <p:spPr>
          <a:xfrm>
            <a:off x="628475" y="1503925"/>
            <a:ext cx="4978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pt-BR" sz="4000" u="none" cap="none" strike="noStrike">
                <a:solidFill>
                  <a:schemeClr val="lt1"/>
                </a:solidFill>
                <a:latin typeface="Mitr SemiBold"/>
                <a:ea typeface="Mitr SemiBold"/>
                <a:cs typeface="Mitr SemiBold"/>
                <a:sym typeface="Mitr SemiBold"/>
              </a:rPr>
              <a:t>HTML / CSS</a:t>
            </a:r>
            <a:endParaRPr b="0" i="0" sz="4000" u="none" cap="none" strike="noStrike">
              <a:solidFill>
                <a:schemeClr val="lt1"/>
              </a:solidFill>
              <a:latin typeface="Mitr SemiBold"/>
              <a:ea typeface="Mitr SemiBold"/>
              <a:cs typeface="Mitr SemiBold"/>
              <a:sym typeface="Mitr SemiBold"/>
            </a:endParaRPr>
          </a:p>
        </p:txBody>
      </p:sp>
      <p:sp>
        <p:nvSpPr>
          <p:cNvPr id="101" name="Google Shape;101;p1"/>
          <p:cNvSpPr txBox="1"/>
          <p:nvPr/>
        </p:nvSpPr>
        <p:spPr>
          <a:xfrm>
            <a:off x="628475" y="2571750"/>
            <a:ext cx="709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pt-BR" sz="1800">
                <a:solidFill>
                  <a:schemeClr val="lt1"/>
                </a:solidFill>
                <a:latin typeface="Poppins"/>
                <a:ea typeface="Poppins"/>
                <a:cs typeface="Poppins"/>
                <a:sym typeface="Poppins"/>
              </a:rPr>
              <a:t>Formulários</a:t>
            </a:r>
            <a:endParaRPr b="0" i="0" sz="1800" u="none" cap="none" strike="noStrike">
              <a:solidFill>
                <a:schemeClr val="lt1"/>
              </a:solidFill>
              <a:latin typeface="Poppins"/>
              <a:ea typeface="Poppins"/>
              <a:cs typeface="Poppins"/>
              <a:sym typeface="Poppins"/>
            </a:endParaRPr>
          </a:p>
        </p:txBody>
      </p:sp>
      <p:pic>
        <p:nvPicPr>
          <p:cNvPr id="102" name="Google Shape;102;p1"/>
          <p:cNvPicPr preferRelativeResize="0"/>
          <p:nvPr/>
        </p:nvPicPr>
        <p:blipFill rotWithShape="1">
          <a:blip r:embed="rId4">
            <a:alphaModFix/>
          </a:blip>
          <a:srcRect b="0" l="0" r="0" t="0"/>
          <a:stretch/>
        </p:blipFill>
        <p:spPr>
          <a:xfrm>
            <a:off x="5607274" y="1441850"/>
            <a:ext cx="3682225" cy="3824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B04D"/>
        </a:solidFill>
      </p:bgPr>
    </p:bg>
    <p:spTree>
      <p:nvGrpSpPr>
        <p:cNvPr id="172" name="Shape 172"/>
        <p:cNvGrpSpPr/>
        <p:nvPr/>
      </p:nvGrpSpPr>
      <p:grpSpPr>
        <a:xfrm>
          <a:off x="0" y="0"/>
          <a:ext cx="0" cy="0"/>
          <a:chOff x="0" y="0"/>
          <a:chExt cx="0" cy="0"/>
        </a:xfrm>
      </p:grpSpPr>
      <p:sp>
        <p:nvSpPr>
          <p:cNvPr id="173" name="Google Shape;173;g1e1fdd69be0_0_236"/>
          <p:cNvSpPr txBox="1"/>
          <p:nvPr/>
        </p:nvSpPr>
        <p:spPr>
          <a:xfrm>
            <a:off x="841938" y="2263938"/>
            <a:ext cx="7098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pt-BR" sz="3000" u="none" cap="none" strike="noStrike">
                <a:solidFill>
                  <a:schemeClr val="lt1"/>
                </a:solidFill>
                <a:latin typeface="Mitr SemiBold"/>
                <a:ea typeface="Mitr SemiBold"/>
                <a:cs typeface="Mitr SemiBold"/>
                <a:sym typeface="Mitr SemiBold"/>
              </a:rPr>
              <a:t>Exercícios</a:t>
            </a:r>
            <a:endParaRPr b="0" i="0" sz="3000" u="none" cap="none" strike="noStrike">
              <a:solidFill>
                <a:schemeClr val="lt1"/>
              </a:solidFill>
              <a:latin typeface="Mitr SemiBold"/>
              <a:ea typeface="Mitr SemiBold"/>
              <a:cs typeface="Mitr SemiBold"/>
              <a:sym typeface="Mitr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g1e1fdd69be0_0_177"/>
          <p:cNvSpPr txBox="1"/>
          <p:nvPr/>
        </p:nvSpPr>
        <p:spPr>
          <a:xfrm>
            <a:off x="653150" y="1124550"/>
            <a:ext cx="4690200" cy="360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t-BR">
                <a:solidFill>
                  <a:srgbClr val="434343"/>
                </a:solidFill>
                <a:latin typeface="Poppins"/>
                <a:ea typeface="Poppins"/>
                <a:cs typeface="Poppins"/>
                <a:sym typeface="Poppins"/>
              </a:rPr>
              <a:t>Sistema de Restaurante - Inclua as páginas de Cadastro no exercício feito anteriormente</a:t>
            </a:r>
            <a:endParaRPr b="1" i="1" u="sng">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b="1" lang="pt-BR">
                <a:solidFill>
                  <a:srgbClr val="434343"/>
                </a:solidFill>
                <a:latin typeface="Poppins"/>
                <a:ea typeface="Poppins"/>
                <a:cs typeface="Poppins"/>
                <a:sym typeface="Poppins"/>
              </a:rPr>
              <a:t>Área do Proprietário</a:t>
            </a:r>
            <a:endParaRPr b="1">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Página para cadastro de Itens: Nome, Tipo (</a:t>
            </a:r>
            <a:r>
              <a:rPr lang="pt-BR" u="sng">
                <a:solidFill>
                  <a:srgbClr val="434343"/>
                </a:solidFill>
                <a:latin typeface="Poppins"/>
                <a:ea typeface="Poppins"/>
                <a:cs typeface="Poppins"/>
                <a:sym typeface="Poppins"/>
              </a:rPr>
              <a:t>select</a:t>
            </a:r>
            <a:r>
              <a:rPr lang="pt-BR">
                <a:solidFill>
                  <a:srgbClr val="434343"/>
                </a:solidFill>
                <a:latin typeface="Poppins"/>
                <a:ea typeface="Poppins"/>
                <a:cs typeface="Poppins"/>
                <a:sym typeface="Poppins"/>
              </a:rPr>
              <a:t> com prato e bebida), Descrição e Foto</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Página para cadastro de Cardápio: Nome, Descrição, Situação (</a:t>
            </a:r>
            <a:r>
              <a:rPr lang="pt-BR" u="sng">
                <a:solidFill>
                  <a:srgbClr val="434343"/>
                </a:solidFill>
                <a:latin typeface="Poppins"/>
                <a:ea typeface="Poppins"/>
                <a:cs typeface="Poppins"/>
                <a:sym typeface="Poppins"/>
              </a:rPr>
              <a:t>radio</a:t>
            </a:r>
            <a:r>
              <a:rPr lang="pt-BR">
                <a:solidFill>
                  <a:srgbClr val="434343"/>
                </a:solidFill>
                <a:latin typeface="Poppins"/>
                <a:ea typeface="Poppins"/>
                <a:cs typeface="Poppins"/>
                <a:sym typeface="Poppins"/>
              </a:rPr>
              <a:t> com Ativo e Inativo) e 2 itens de cada tipo (cada um com um valor)</a:t>
            </a:r>
            <a:endParaRPr>
              <a:solidFill>
                <a:srgbClr val="434343"/>
              </a:solidFill>
              <a:latin typeface="Poppins"/>
              <a:ea typeface="Poppins"/>
              <a:cs typeface="Poppins"/>
              <a:sym typeface="Poppins"/>
            </a:endParaRPr>
          </a:p>
          <a:p>
            <a:pPr indent="0" lvl="0" marL="914400" rtl="0" algn="l">
              <a:lnSpc>
                <a:spcPct val="115000"/>
              </a:lnSpc>
              <a:spcBef>
                <a:spcPts val="0"/>
              </a:spcBef>
              <a:spcAft>
                <a:spcPts val="1300"/>
              </a:spcAft>
              <a:buNone/>
            </a:pPr>
            <a:r>
              <a:t/>
            </a:r>
            <a:endParaRPr b="1" sz="1200">
              <a:solidFill>
                <a:srgbClr val="434343"/>
              </a:solidFill>
              <a:latin typeface="Poppins"/>
              <a:ea typeface="Poppins"/>
              <a:cs typeface="Poppins"/>
              <a:sym typeface="Poppins"/>
            </a:endParaRPr>
          </a:p>
        </p:txBody>
      </p:sp>
      <p:sp>
        <p:nvSpPr>
          <p:cNvPr id="179" name="Google Shape;179;g1e1fdd69be0_0_177"/>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180" name="Google Shape;180;g1e1fdd69be0_0_177"/>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1</a:t>
            </a:r>
            <a:endParaRPr sz="2800">
              <a:solidFill>
                <a:srgbClr val="6950A1"/>
              </a:solidFill>
              <a:latin typeface="Mitr SemiBold"/>
              <a:ea typeface="Mitr SemiBold"/>
              <a:cs typeface="Mitr SemiBold"/>
              <a:sym typeface="Mitr SemiBold"/>
            </a:endParaRPr>
          </a:p>
        </p:txBody>
      </p:sp>
      <p:pic>
        <p:nvPicPr>
          <p:cNvPr id="181" name="Google Shape;181;g1e1fdd69be0_0_177"/>
          <p:cNvPicPr preferRelativeResize="0"/>
          <p:nvPr/>
        </p:nvPicPr>
        <p:blipFill>
          <a:blip r:embed="rId3">
            <a:alphaModFix/>
          </a:blip>
          <a:stretch>
            <a:fillRect/>
          </a:stretch>
        </p:blipFill>
        <p:spPr>
          <a:xfrm>
            <a:off x="5491338" y="1344300"/>
            <a:ext cx="3438525" cy="31623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g1e1fdd69be0_0_184"/>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187" name="Google Shape;187;g1e1fdd69be0_0_184"/>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1</a:t>
            </a:r>
            <a:endParaRPr sz="2800">
              <a:solidFill>
                <a:srgbClr val="6950A1"/>
              </a:solidFill>
              <a:latin typeface="Mitr SemiBold"/>
              <a:ea typeface="Mitr SemiBold"/>
              <a:cs typeface="Mitr SemiBold"/>
              <a:sym typeface="Mitr SemiBold"/>
            </a:endParaRPr>
          </a:p>
        </p:txBody>
      </p:sp>
      <p:pic>
        <p:nvPicPr>
          <p:cNvPr id="188" name="Google Shape;188;g1e1fdd69be0_0_184"/>
          <p:cNvPicPr preferRelativeResize="0"/>
          <p:nvPr/>
        </p:nvPicPr>
        <p:blipFill>
          <a:blip r:embed="rId3">
            <a:alphaModFix/>
          </a:blip>
          <a:stretch>
            <a:fillRect/>
          </a:stretch>
        </p:blipFill>
        <p:spPr>
          <a:xfrm>
            <a:off x="757050" y="1124538"/>
            <a:ext cx="3102218" cy="3714162"/>
          </a:xfrm>
          <a:prstGeom prst="rect">
            <a:avLst/>
          </a:prstGeom>
          <a:noFill/>
          <a:ln>
            <a:noFill/>
          </a:ln>
          <a:effectLst>
            <a:outerShdw blurRad="57150" rotWithShape="0" algn="bl" dir="5400000" dist="19050">
              <a:srgbClr val="000000">
                <a:alpha val="50000"/>
              </a:srgbClr>
            </a:outerShdw>
          </a:effectLst>
        </p:spPr>
      </p:pic>
      <p:pic>
        <p:nvPicPr>
          <p:cNvPr id="189" name="Google Shape;189;g1e1fdd69be0_0_184"/>
          <p:cNvPicPr preferRelativeResize="0"/>
          <p:nvPr/>
        </p:nvPicPr>
        <p:blipFill>
          <a:blip r:embed="rId4">
            <a:alphaModFix/>
          </a:blip>
          <a:stretch>
            <a:fillRect/>
          </a:stretch>
        </p:blipFill>
        <p:spPr>
          <a:xfrm>
            <a:off x="4196702" y="144653"/>
            <a:ext cx="3315971" cy="4694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g1e289a5550f_0_0"/>
          <p:cNvSpPr txBox="1"/>
          <p:nvPr/>
        </p:nvSpPr>
        <p:spPr>
          <a:xfrm>
            <a:off x="653150" y="972150"/>
            <a:ext cx="7961400" cy="2632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t-BR">
                <a:solidFill>
                  <a:srgbClr val="434343"/>
                </a:solidFill>
                <a:latin typeface="Poppins"/>
                <a:ea typeface="Poppins"/>
                <a:cs typeface="Poppins"/>
                <a:sym typeface="Poppins"/>
              </a:rPr>
              <a:t>Sistema de Restaurante</a:t>
            </a:r>
            <a:endParaRPr b="1" i="1" u="sng">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Inclua as seguintes páginas de cliente no sistema</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Login [Figura 2]</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Página inicial [Figura 3]</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Página com o Cardápio: Nome e 2 Itens de cada tipo com Foto, Descrição e Valor [Figura 4]</a:t>
            </a:r>
            <a:endParaRPr>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Obs.: Cada figura representa uma página do sistema</a:t>
            </a:r>
            <a:endParaRPr>
              <a:solidFill>
                <a:srgbClr val="434343"/>
              </a:solidFill>
              <a:latin typeface="Poppins"/>
              <a:ea typeface="Poppins"/>
              <a:cs typeface="Poppins"/>
              <a:sym typeface="Poppins"/>
            </a:endParaRPr>
          </a:p>
          <a:p>
            <a:pPr indent="0" lvl="0" marL="914400" rtl="0" algn="l">
              <a:lnSpc>
                <a:spcPct val="115000"/>
              </a:lnSpc>
              <a:spcBef>
                <a:spcPts val="0"/>
              </a:spcBef>
              <a:spcAft>
                <a:spcPts val="1300"/>
              </a:spcAft>
              <a:buNone/>
            </a:pPr>
            <a:r>
              <a:t/>
            </a:r>
            <a:endParaRPr b="1" sz="1200">
              <a:solidFill>
                <a:srgbClr val="434343"/>
              </a:solidFill>
              <a:latin typeface="Poppins"/>
              <a:ea typeface="Poppins"/>
              <a:cs typeface="Poppins"/>
              <a:sym typeface="Poppins"/>
            </a:endParaRPr>
          </a:p>
        </p:txBody>
      </p:sp>
      <p:sp>
        <p:nvSpPr>
          <p:cNvPr id="195" name="Google Shape;195;g1e289a5550f_0_0"/>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196" name="Google Shape;196;g1e289a5550f_0_0"/>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2 - Cliente</a:t>
            </a:r>
            <a:endParaRPr sz="2800">
              <a:solidFill>
                <a:srgbClr val="6950A1"/>
              </a:solidFill>
              <a:latin typeface="Mitr SemiBold"/>
              <a:ea typeface="Mitr SemiBold"/>
              <a:cs typeface="Mitr SemiBold"/>
              <a:sym typeface="Mitr SemiBold"/>
            </a:endParaRPr>
          </a:p>
        </p:txBody>
      </p:sp>
      <p:pic>
        <p:nvPicPr>
          <p:cNvPr id="197" name="Google Shape;197;g1e289a5550f_0_0"/>
          <p:cNvPicPr preferRelativeResize="0"/>
          <p:nvPr/>
        </p:nvPicPr>
        <p:blipFill>
          <a:blip r:embed="rId3">
            <a:alphaModFix/>
          </a:blip>
          <a:stretch>
            <a:fillRect/>
          </a:stretch>
        </p:blipFill>
        <p:spPr>
          <a:xfrm>
            <a:off x="7751450" y="4543952"/>
            <a:ext cx="993675" cy="29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g1e289a5550f_0_7"/>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203" name="Google Shape;203;g1e289a5550f_0_7"/>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2 - Cliente</a:t>
            </a:r>
            <a:endParaRPr sz="2800">
              <a:solidFill>
                <a:srgbClr val="6950A1"/>
              </a:solidFill>
              <a:latin typeface="Mitr SemiBold"/>
              <a:ea typeface="Mitr SemiBold"/>
              <a:cs typeface="Mitr SemiBold"/>
              <a:sym typeface="Mitr SemiBold"/>
            </a:endParaRPr>
          </a:p>
        </p:txBody>
      </p:sp>
      <p:pic>
        <p:nvPicPr>
          <p:cNvPr id="204" name="Google Shape;204;g1e289a5550f_0_7"/>
          <p:cNvPicPr preferRelativeResize="0"/>
          <p:nvPr/>
        </p:nvPicPr>
        <p:blipFill>
          <a:blip r:embed="rId3">
            <a:alphaModFix/>
          </a:blip>
          <a:stretch>
            <a:fillRect/>
          </a:stretch>
        </p:blipFill>
        <p:spPr>
          <a:xfrm>
            <a:off x="653150" y="1712800"/>
            <a:ext cx="3448726" cy="2479900"/>
          </a:xfrm>
          <a:prstGeom prst="rect">
            <a:avLst/>
          </a:prstGeom>
          <a:noFill/>
          <a:ln>
            <a:noFill/>
          </a:ln>
          <a:effectLst>
            <a:outerShdw blurRad="57150" rotWithShape="0" algn="bl" dir="5400000" dist="19050">
              <a:srgbClr val="000000">
                <a:alpha val="50000"/>
              </a:srgbClr>
            </a:outerShdw>
          </a:effectLst>
        </p:spPr>
      </p:pic>
      <p:sp>
        <p:nvSpPr>
          <p:cNvPr id="205" name="Google Shape;205;g1e289a5550f_0_7"/>
          <p:cNvSpPr txBox="1"/>
          <p:nvPr/>
        </p:nvSpPr>
        <p:spPr>
          <a:xfrm>
            <a:off x="870012" y="4252300"/>
            <a:ext cx="30150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pt-BR" sz="1000">
                <a:solidFill>
                  <a:srgbClr val="434343"/>
                </a:solidFill>
                <a:latin typeface="Poppins"/>
                <a:ea typeface="Poppins"/>
                <a:cs typeface="Poppins"/>
                <a:sym typeface="Poppins"/>
              </a:rPr>
              <a:t>Figura 1. Ao clicar em Sou cliente, </a:t>
            </a:r>
            <a:endParaRPr b="1" sz="1000">
              <a:solidFill>
                <a:srgbClr val="434343"/>
              </a:solidFill>
              <a:latin typeface="Poppins"/>
              <a:ea typeface="Poppins"/>
              <a:cs typeface="Poppins"/>
              <a:sym typeface="Poppins"/>
            </a:endParaRPr>
          </a:p>
          <a:p>
            <a:pPr indent="0" lvl="0" marL="0" rtl="0" algn="ctr">
              <a:lnSpc>
                <a:spcPct val="150000"/>
              </a:lnSpc>
              <a:spcBef>
                <a:spcPts val="0"/>
              </a:spcBef>
              <a:spcAft>
                <a:spcPts val="0"/>
              </a:spcAft>
              <a:buNone/>
            </a:pPr>
            <a:r>
              <a:rPr b="1" lang="pt-BR" sz="1000">
                <a:solidFill>
                  <a:srgbClr val="434343"/>
                </a:solidFill>
                <a:latin typeface="Poppins"/>
                <a:ea typeface="Poppins"/>
                <a:cs typeface="Poppins"/>
                <a:sym typeface="Poppins"/>
              </a:rPr>
              <a:t>navegar até a Figura 2</a:t>
            </a:r>
            <a:endParaRPr b="1" sz="1000">
              <a:solidFill>
                <a:srgbClr val="434343"/>
              </a:solidFill>
              <a:latin typeface="Poppins"/>
              <a:ea typeface="Poppins"/>
              <a:cs typeface="Poppins"/>
              <a:sym typeface="Poppins"/>
            </a:endParaRPr>
          </a:p>
        </p:txBody>
      </p:sp>
      <p:sp>
        <p:nvSpPr>
          <p:cNvPr id="206" name="Google Shape;206;g1e289a5550f_0_7"/>
          <p:cNvSpPr txBox="1"/>
          <p:nvPr/>
        </p:nvSpPr>
        <p:spPr>
          <a:xfrm>
            <a:off x="5084400" y="4323275"/>
            <a:ext cx="29529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pt-BR" sz="1000">
                <a:solidFill>
                  <a:srgbClr val="434343"/>
                </a:solidFill>
                <a:latin typeface="Poppins"/>
                <a:ea typeface="Poppins"/>
                <a:cs typeface="Poppins"/>
                <a:sym typeface="Poppins"/>
              </a:rPr>
              <a:t>Figura 2. Login. Ao clicar em Entrar, navegar até a Figura 3</a:t>
            </a:r>
            <a:endParaRPr b="1" sz="1000">
              <a:solidFill>
                <a:srgbClr val="434343"/>
              </a:solidFill>
              <a:latin typeface="Poppins"/>
              <a:ea typeface="Poppins"/>
              <a:cs typeface="Poppins"/>
              <a:sym typeface="Poppins"/>
            </a:endParaRPr>
          </a:p>
        </p:txBody>
      </p:sp>
      <p:pic>
        <p:nvPicPr>
          <p:cNvPr id="207" name="Google Shape;207;g1e289a5550f_0_7"/>
          <p:cNvPicPr preferRelativeResize="0"/>
          <p:nvPr/>
        </p:nvPicPr>
        <p:blipFill>
          <a:blip r:embed="rId4">
            <a:alphaModFix/>
          </a:blip>
          <a:stretch>
            <a:fillRect/>
          </a:stretch>
        </p:blipFill>
        <p:spPr>
          <a:xfrm>
            <a:off x="5184625" y="591025"/>
            <a:ext cx="2752450" cy="37322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g1e289a5550f_0_16"/>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213" name="Google Shape;213;g1e289a5550f_0_16"/>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2 - Cliente</a:t>
            </a:r>
            <a:endParaRPr sz="2800">
              <a:solidFill>
                <a:srgbClr val="6950A1"/>
              </a:solidFill>
              <a:latin typeface="Mitr SemiBold"/>
              <a:ea typeface="Mitr SemiBold"/>
              <a:cs typeface="Mitr SemiBold"/>
              <a:sym typeface="Mitr SemiBold"/>
            </a:endParaRPr>
          </a:p>
        </p:txBody>
      </p:sp>
      <p:sp>
        <p:nvSpPr>
          <p:cNvPr id="214" name="Google Shape;214;g1e289a5550f_0_16"/>
          <p:cNvSpPr txBox="1"/>
          <p:nvPr/>
        </p:nvSpPr>
        <p:spPr>
          <a:xfrm>
            <a:off x="1637463" y="3888100"/>
            <a:ext cx="5129700" cy="338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pt-BR" sz="1000">
                <a:solidFill>
                  <a:srgbClr val="434343"/>
                </a:solidFill>
                <a:latin typeface="Poppins"/>
                <a:ea typeface="Poppins"/>
                <a:cs typeface="Poppins"/>
                <a:sym typeface="Poppins"/>
              </a:rPr>
              <a:t>Figura 3. Início. Ao clicar em Acessar Cardápio navegar até a figura 4</a:t>
            </a:r>
            <a:endParaRPr b="1" sz="1000">
              <a:solidFill>
                <a:srgbClr val="434343"/>
              </a:solidFill>
              <a:latin typeface="Poppins"/>
              <a:ea typeface="Poppins"/>
              <a:cs typeface="Poppins"/>
              <a:sym typeface="Poppins"/>
            </a:endParaRPr>
          </a:p>
        </p:txBody>
      </p:sp>
      <p:pic>
        <p:nvPicPr>
          <p:cNvPr id="215" name="Google Shape;215;g1e289a5550f_0_16"/>
          <p:cNvPicPr preferRelativeResize="0"/>
          <p:nvPr/>
        </p:nvPicPr>
        <p:blipFill>
          <a:blip r:embed="rId3">
            <a:alphaModFix/>
          </a:blip>
          <a:stretch>
            <a:fillRect/>
          </a:stretch>
        </p:blipFill>
        <p:spPr>
          <a:xfrm>
            <a:off x="1573150" y="1276938"/>
            <a:ext cx="5258343" cy="24587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g1e289a5550f_0_23"/>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221" name="Google Shape;221;g1e289a5550f_0_23"/>
          <p:cNvSpPr txBox="1"/>
          <p:nvPr/>
        </p:nvSpPr>
        <p:spPr>
          <a:xfrm>
            <a:off x="653138" y="508938"/>
            <a:ext cx="7098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sz="2800">
                <a:solidFill>
                  <a:srgbClr val="6950A1"/>
                </a:solidFill>
                <a:latin typeface="Mitr SemiBold"/>
                <a:ea typeface="Mitr SemiBold"/>
                <a:cs typeface="Mitr SemiBold"/>
                <a:sym typeface="Mitr SemiBold"/>
              </a:rPr>
              <a:t>Exercício 2 </a:t>
            </a:r>
            <a:endParaRPr sz="2800">
              <a:solidFill>
                <a:srgbClr val="6950A1"/>
              </a:solidFill>
              <a:latin typeface="Mitr SemiBold"/>
              <a:ea typeface="Mitr SemiBold"/>
              <a:cs typeface="Mitr SemiBold"/>
              <a:sym typeface="Mitr SemiBold"/>
            </a:endParaRPr>
          </a:p>
          <a:p>
            <a:pPr indent="0" lvl="0" marL="0" rtl="0" algn="l">
              <a:spcBef>
                <a:spcPts val="0"/>
              </a:spcBef>
              <a:spcAft>
                <a:spcPts val="0"/>
              </a:spcAft>
              <a:buClr>
                <a:schemeClr val="dk1"/>
              </a:buClr>
              <a:buSzPts val="1100"/>
              <a:buFont typeface="Arial"/>
              <a:buNone/>
            </a:pPr>
            <a:r>
              <a:rPr lang="pt-BR" sz="2800">
                <a:solidFill>
                  <a:srgbClr val="6950A1"/>
                </a:solidFill>
                <a:latin typeface="Mitr SemiBold"/>
                <a:ea typeface="Mitr SemiBold"/>
                <a:cs typeface="Mitr SemiBold"/>
                <a:sym typeface="Mitr SemiBold"/>
              </a:rPr>
              <a:t>- Cliente</a:t>
            </a:r>
            <a:endParaRPr sz="2800">
              <a:solidFill>
                <a:srgbClr val="6950A1"/>
              </a:solidFill>
              <a:latin typeface="Mitr SemiBold"/>
              <a:ea typeface="Mitr SemiBold"/>
              <a:cs typeface="Mitr SemiBold"/>
              <a:sym typeface="Mitr SemiBold"/>
            </a:endParaRPr>
          </a:p>
          <a:p>
            <a:pPr indent="0" lvl="0" marL="0" rtl="0" algn="l">
              <a:spcBef>
                <a:spcPts val="0"/>
              </a:spcBef>
              <a:spcAft>
                <a:spcPts val="0"/>
              </a:spcAft>
              <a:buClr>
                <a:schemeClr val="dk1"/>
              </a:buClr>
              <a:buSzPts val="1100"/>
              <a:buFont typeface="Arial"/>
              <a:buNone/>
            </a:pPr>
            <a:r>
              <a:t/>
            </a:r>
            <a:endParaRPr sz="2800">
              <a:solidFill>
                <a:srgbClr val="6950A1"/>
              </a:solidFill>
              <a:latin typeface="Mitr SemiBold"/>
              <a:ea typeface="Mitr SemiBold"/>
              <a:cs typeface="Mitr SemiBold"/>
              <a:sym typeface="Mitr SemiBold"/>
            </a:endParaRPr>
          </a:p>
          <a:p>
            <a:pPr indent="0" lvl="0" marL="0" rtl="0" algn="l">
              <a:spcBef>
                <a:spcPts val="0"/>
              </a:spcBef>
              <a:spcAft>
                <a:spcPts val="0"/>
              </a:spcAft>
              <a:buNone/>
            </a:pPr>
            <a:r>
              <a:t/>
            </a:r>
            <a:endParaRPr sz="2800">
              <a:solidFill>
                <a:srgbClr val="6950A1"/>
              </a:solidFill>
              <a:latin typeface="Mitr SemiBold"/>
              <a:ea typeface="Mitr SemiBold"/>
              <a:cs typeface="Mitr SemiBold"/>
              <a:sym typeface="Mitr SemiBold"/>
            </a:endParaRPr>
          </a:p>
        </p:txBody>
      </p:sp>
      <p:sp>
        <p:nvSpPr>
          <p:cNvPr id="222" name="Google Shape;222;g1e289a5550f_0_23"/>
          <p:cNvSpPr txBox="1"/>
          <p:nvPr/>
        </p:nvSpPr>
        <p:spPr>
          <a:xfrm>
            <a:off x="61075" y="2287050"/>
            <a:ext cx="2952900" cy="338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pt-BR" sz="1000">
                <a:solidFill>
                  <a:srgbClr val="434343"/>
                </a:solidFill>
                <a:latin typeface="Poppins"/>
                <a:ea typeface="Poppins"/>
                <a:cs typeface="Poppins"/>
                <a:sym typeface="Poppins"/>
              </a:rPr>
              <a:t>Figura 4. Cardápio</a:t>
            </a:r>
            <a:endParaRPr b="1" sz="1000">
              <a:solidFill>
                <a:srgbClr val="434343"/>
              </a:solidFill>
              <a:latin typeface="Poppins"/>
              <a:ea typeface="Poppins"/>
              <a:cs typeface="Poppins"/>
              <a:sym typeface="Poppins"/>
            </a:endParaRPr>
          </a:p>
        </p:txBody>
      </p:sp>
      <p:sp>
        <p:nvSpPr>
          <p:cNvPr id="223" name="Google Shape;223;g1e289a5550f_0_23"/>
          <p:cNvSpPr txBox="1"/>
          <p:nvPr/>
        </p:nvSpPr>
        <p:spPr>
          <a:xfrm>
            <a:off x="6143500" y="85050"/>
            <a:ext cx="2952900" cy="338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pt-BR" sz="1000">
                <a:solidFill>
                  <a:srgbClr val="434343"/>
                </a:solidFill>
                <a:latin typeface="Poppins"/>
                <a:ea typeface="Poppins"/>
                <a:cs typeface="Poppins"/>
                <a:sym typeface="Poppins"/>
              </a:rPr>
              <a:t>Continuação…</a:t>
            </a:r>
            <a:endParaRPr sz="1000">
              <a:solidFill>
                <a:srgbClr val="434343"/>
              </a:solidFill>
              <a:latin typeface="Poppins"/>
              <a:ea typeface="Poppins"/>
              <a:cs typeface="Poppins"/>
              <a:sym typeface="Poppins"/>
            </a:endParaRPr>
          </a:p>
        </p:txBody>
      </p:sp>
      <p:pic>
        <p:nvPicPr>
          <p:cNvPr id="224" name="Google Shape;224;g1e289a5550f_0_23"/>
          <p:cNvPicPr preferRelativeResize="0"/>
          <p:nvPr/>
        </p:nvPicPr>
        <p:blipFill>
          <a:blip r:embed="rId3">
            <a:alphaModFix/>
          </a:blip>
          <a:stretch>
            <a:fillRect/>
          </a:stretch>
        </p:blipFill>
        <p:spPr>
          <a:xfrm>
            <a:off x="3140046" y="0"/>
            <a:ext cx="3003458" cy="5143499"/>
          </a:xfrm>
          <a:prstGeom prst="rect">
            <a:avLst/>
          </a:prstGeom>
          <a:noFill/>
          <a:ln>
            <a:noFill/>
          </a:ln>
          <a:effectLst>
            <a:outerShdw blurRad="57150" rotWithShape="0" algn="bl" dir="5400000" dist="19050">
              <a:srgbClr val="000000">
                <a:alpha val="50000"/>
              </a:srgbClr>
            </a:outerShdw>
          </a:effectLst>
        </p:spPr>
      </p:pic>
      <p:pic>
        <p:nvPicPr>
          <p:cNvPr id="225" name="Google Shape;225;g1e289a5550f_0_23"/>
          <p:cNvPicPr preferRelativeResize="0"/>
          <p:nvPr/>
        </p:nvPicPr>
        <p:blipFill rotWithShape="1">
          <a:blip r:embed="rId4">
            <a:alphaModFix/>
          </a:blip>
          <a:srcRect b="10071" l="0" r="0" t="0"/>
          <a:stretch/>
        </p:blipFill>
        <p:spPr>
          <a:xfrm>
            <a:off x="6506250" y="423750"/>
            <a:ext cx="2299200" cy="42445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g1e289a5550f_0_32"/>
          <p:cNvSpPr txBox="1"/>
          <p:nvPr/>
        </p:nvSpPr>
        <p:spPr>
          <a:xfrm>
            <a:off x="653150" y="1124550"/>
            <a:ext cx="8319900" cy="3924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t-BR">
                <a:solidFill>
                  <a:srgbClr val="434343"/>
                </a:solidFill>
                <a:latin typeface="Poppins"/>
                <a:ea typeface="Poppins"/>
                <a:cs typeface="Poppins"/>
                <a:sym typeface="Poppins"/>
              </a:rPr>
              <a:t>Sistema de Restaurante</a:t>
            </a:r>
            <a:endParaRPr b="1">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Usar um arquivo .css externo</a:t>
            </a:r>
            <a:endParaRPr>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Fonte: Poppins (deve ser importada no arquivo .css)</a:t>
            </a:r>
            <a:endParaRPr>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A </a:t>
            </a:r>
            <a:r>
              <a:rPr lang="pt-BR">
                <a:solidFill>
                  <a:srgbClr val="FBB04D"/>
                </a:solidFill>
                <a:latin typeface="Poppins"/>
                <a:ea typeface="Poppins"/>
                <a:cs typeface="Poppins"/>
                <a:sym typeface="Poppins"/>
              </a:rPr>
              <a:t>cor da fonte</a:t>
            </a:r>
            <a:r>
              <a:rPr lang="pt-BR">
                <a:solidFill>
                  <a:srgbClr val="434343"/>
                </a:solidFill>
                <a:latin typeface="Poppins"/>
                <a:ea typeface="Poppins"/>
                <a:cs typeface="Poppins"/>
                <a:sym typeface="Poppins"/>
              </a:rPr>
              <a:t> de todas as páginas deve ser </a:t>
            </a:r>
            <a:r>
              <a:rPr lang="pt-BR" u="sng">
                <a:solidFill>
                  <a:srgbClr val="434343"/>
                </a:solidFill>
                <a:latin typeface="Poppins"/>
                <a:ea typeface="Poppins"/>
                <a:cs typeface="Poppins"/>
                <a:sym typeface="Poppins"/>
              </a:rPr>
              <a:t>vinho</a:t>
            </a:r>
            <a:r>
              <a:rPr lang="pt-BR">
                <a:solidFill>
                  <a:srgbClr val="434343"/>
                </a:solidFill>
                <a:latin typeface="Poppins"/>
                <a:ea typeface="Poppins"/>
                <a:cs typeface="Poppins"/>
                <a:sym typeface="Poppins"/>
              </a:rPr>
              <a:t> (#a10303)</a:t>
            </a:r>
            <a:endParaRPr>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O </a:t>
            </a:r>
            <a:r>
              <a:rPr lang="pt-BR">
                <a:solidFill>
                  <a:srgbClr val="FBB04D"/>
                </a:solidFill>
                <a:latin typeface="Poppins"/>
                <a:ea typeface="Poppins"/>
                <a:cs typeface="Poppins"/>
                <a:sym typeface="Poppins"/>
              </a:rPr>
              <a:t>fundo</a:t>
            </a:r>
            <a:r>
              <a:rPr lang="pt-BR">
                <a:solidFill>
                  <a:srgbClr val="434343"/>
                </a:solidFill>
                <a:latin typeface="Poppins"/>
                <a:ea typeface="Poppins"/>
                <a:cs typeface="Poppins"/>
                <a:sym typeface="Poppins"/>
              </a:rPr>
              <a:t> de todas as páginas deve ser </a:t>
            </a:r>
            <a:r>
              <a:rPr lang="pt-BR" u="sng">
                <a:solidFill>
                  <a:srgbClr val="434343"/>
                </a:solidFill>
                <a:latin typeface="Poppins"/>
                <a:ea typeface="Poppins"/>
                <a:cs typeface="Poppins"/>
                <a:sym typeface="Poppins"/>
              </a:rPr>
              <a:t>amarelo claro</a:t>
            </a:r>
            <a:r>
              <a:rPr lang="pt-BR">
                <a:solidFill>
                  <a:srgbClr val="434343"/>
                </a:solidFill>
                <a:latin typeface="Poppins"/>
                <a:ea typeface="Poppins"/>
                <a:cs typeface="Poppins"/>
                <a:sym typeface="Poppins"/>
              </a:rPr>
              <a:t> (#ffffc8)</a:t>
            </a:r>
            <a:endParaRPr>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A </a:t>
            </a:r>
            <a:r>
              <a:rPr lang="pt-BR">
                <a:solidFill>
                  <a:srgbClr val="FBB04D"/>
                </a:solidFill>
                <a:latin typeface="Poppins"/>
                <a:ea typeface="Poppins"/>
                <a:cs typeface="Poppins"/>
                <a:sym typeface="Poppins"/>
              </a:rPr>
              <a:t>imagem da tela de login </a:t>
            </a:r>
            <a:r>
              <a:rPr lang="pt-BR">
                <a:solidFill>
                  <a:srgbClr val="434343"/>
                </a:solidFill>
                <a:latin typeface="Poppins"/>
                <a:ea typeface="Poppins"/>
                <a:cs typeface="Poppins"/>
                <a:sym typeface="Poppins"/>
              </a:rPr>
              <a:t>deve ter: </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6950A1"/>
                </a:solidFill>
                <a:latin typeface="Poppins"/>
                <a:ea typeface="Poppins"/>
                <a:cs typeface="Poppins"/>
                <a:sym typeface="Poppins"/>
              </a:rPr>
              <a:t>width="50"</a:t>
            </a:r>
            <a:r>
              <a:rPr lang="pt-BR">
                <a:solidFill>
                  <a:srgbClr val="434343"/>
                </a:solidFill>
                <a:latin typeface="Poppins"/>
                <a:ea typeface="Poppins"/>
                <a:cs typeface="Poppins"/>
                <a:sym typeface="Poppins"/>
              </a:rPr>
              <a:t> e </a:t>
            </a:r>
            <a:r>
              <a:rPr lang="pt-BR">
                <a:solidFill>
                  <a:srgbClr val="6950A1"/>
                </a:solidFill>
                <a:latin typeface="Poppins"/>
                <a:ea typeface="Poppins"/>
                <a:cs typeface="Poppins"/>
                <a:sym typeface="Poppins"/>
              </a:rPr>
              <a:t>height="50"</a:t>
            </a:r>
            <a:endParaRPr>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A </a:t>
            </a:r>
            <a:r>
              <a:rPr lang="pt-BR">
                <a:solidFill>
                  <a:srgbClr val="FBB04D"/>
                </a:solidFill>
                <a:latin typeface="Poppins"/>
                <a:ea typeface="Poppins"/>
                <a:cs typeface="Poppins"/>
                <a:sym typeface="Poppins"/>
              </a:rPr>
              <a:t>imagem da tela inicial </a:t>
            </a:r>
            <a:r>
              <a:rPr lang="pt-BR">
                <a:solidFill>
                  <a:srgbClr val="434343"/>
                </a:solidFill>
                <a:latin typeface="Poppins"/>
                <a:ea typeface="Poppins"/>
                <a:cs typeface="Poppins"/>
                <a:sym typeface="Poppins"/>
              </a:rPr>
              <a:t>deve ter: </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6950A1"/>
                </a:solidFill>
                <a:latin typeface="Poppins"/>
                <a:ea typeface="Poppins"/>
                <a:cs typeface="Poppins"/>
                <a:sym typeface="Poppins"/>
              </a:rPr>
              <a:t>width="200"</a:t>
            </a:r>
            <a:r>
              <a:rPr lang="pt-BR">
                <a:solidFill>
                  <a:srgbClr val="434343"/>
                </a:solidFill>
                <a:latin typeface="Poppins"/>
                <a:ea typeface="Poppins"/>
                <a:cs typeface="Poppins"/>
                <a:sym typeface="Poppins"/>
              </a:rPr>
              <a:t> e </a:t>
            </a:r>
            <a:r>
              <a:rPr lang="pt-BR">
                <a:solidFill>
                  <a:srgbClr val="6950A1"/>
                </a:solidFill>
                <a:latin typeface="Poppins"/>
                <a:ea typeface="Poppins"/>
                <a:cs typeface="Poppins"/>
                <a:sym typeface="Poppins"/>
              </a:rPr>
              <a:t>height="200"</a:t>
            </a:r>
            <a:endParaRPr>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Os </a:t>
            </a:r>
            <a:r>
              <a:rPr lang="pt-BR">
                <a:solidFill>
                  <a:srgbClr val="FBB04D"/>
                </a:solidFill>
                <a:latin typeface="Poppins"/>
                <a:ea typeface="Poppins"/>
                <a:cs typeface="Poppins"/>
                <a:sym typeface="Poppins"/>
              </a:rPr>
              <a:t>links para </a:t>
            </a:r>
            <a:r>
              <a:rPr lang="pt-BR" u="sng">
                <a:solidFill>
                  <a:schemeClr val="dk2"/>
                </a:solidFill>
                <a:latin typeface="Poppins"/>
                <a:ea typeface="Poppins"/>
                <a:cs typeface="Poppins"/>
                <a:sym typeface="Poppins"/>
              </a:rPr>
              <a:t>Voltar</a:t>
            </a:r>
            <a:r>
              <a:rPr lang="pt-BR">
                <a:solidFill>
                  <a:schemeClr val="dk2"/>
                </a:solidFill>
                <a:latin typeface="Poppins"/>
                <a:ea typeface="Poppins"/>
                <a:cs typeface="Poppins"/>
                <a:sym typeface="Poppins"/>
              </a:rPr>
              <a:t> </a:t>
            </a:r>
            <a:r>
              <a:rPr lang="pt-BR">
                <a:solidFill>
                  <a:srgbClr val="434343"/>
                </a:solidFill>
                <a:latin typeface="Poppins"/>
                <a:ea typeface="Poppins"/>
                <a:cs typeface="Poppins"/>
                <a:sym typeface="Poppins"/>
              </a:rPr>
              <a:t>devem ser </a:t>
            </a:r>
            <a:r>
              <a:rPr lang="pt-BR" u="sng">
                <a:solidFill>
                  <a:srgbClr val="434343"/>
                </a:solidFill>
                <a:latin typeface="Poppins"/>
                <a:ea typeface="Poppins"/>
                <a:cs typeface="Poppins"/>
                <a:sym typeface="Poppins"/>
              </a:rPr>
              <a:t>cinza</a:t>
            </a:r>
            <a:endParaRPr u="sng">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O </a:t>
            </a:r>
            <a:r>
              <a:rPr lang="pt-BR">
                <a:solidFill>
                  <a:srgbClr val="FBB04D"/>
                </a:solidFill>
                <a:latin typeface="Poppins"/>
                <a:ea typeface="Poppins"/>
                <a:cs typeface="Poppins"/>
                <a:sym typeface="Poppins"/>
              </a:rPr>
              <a:t>campo de senha da tela de login</a:t>
            </a:r>
            <a:r>
              <a:rPr lang="pt-BR">
                <a:solidFill>
                  <a:srgbClr val="434343"/>
                </a:solidFill>
                <a:latin typeface="Poppins"/>
                <a:ea typeface="Poppins"/>
                <a:cs typeface="Poppins"/>
                <a:sym typeface="Poppins"/>
              </a:rPr>
              <a:t> deve ter o </a:t>
            </a:r>
            <a:r>
              <a:rPr lang="pt-BR">
                <a:solidFill>
                  <a:srgbClr val="434343"/>
                </a:solidFill>
                <a:latin typeface="Courier New"/>
                <a:ea typeface="Courier New"/>
                <a:cs typeface="Courier New"/>
                <a:sym typeface="Courier New"/>
              </a:rPr>
              <a:t>type=password</a:t>
            </a:r>
            <a:endParaRPr>
              <a:solidFill>
                <a:srgbClr val="434343"/>
              </a:solidFill>
              <a:latin typeface="Courier New"/>
              <a:ea typeface="Courier New"/>
              <a:cs typeface="Courier New"/>
              <a:sym typeface="Courier New"/>
            </a:endParaRPr>
          </a:p>
          <a:p>
            <a:pPr indent="0" lvl="0" marL="914400" rtl="0" algn="l">
              <a:lnSpc>
                <a:spcPct val="115000"/>
              </a:lnSpc>
              <a:spcBef>
                <a:spcPts val="0"/>
              </a:spcBef>
              <a:spcAft>
                <a:spcPts val="1300"/>
              </a:spcAft>
              <a:buNone/>
            </a:pPr>
            <a:r>
              <a:t/>
            </a:r>
            <a:endParaRPr b="1" sz="1200">
              <a:solidFill>
                <a:srgbClr val="434343"/>
              </a:solidFill>
              <a:latin typeface="Poppins"/>
              <a:ea typeface="Poppins"/>
              <a:cs typeface="Poppins"/>
              <a:sym typeface="Poppins"/>
            </a:endParaRPr>
          </a:p>
        </p:txBody>
      </p:sp>
      <p:sp>
        <p:nvSpPr>
          <p:cNvPr id="231" name="Google Shape;231;g1e289a5550f_0_32"/>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232" name="Google Shape;232;g1e289a5550f_0_32"/>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2 - Cliente</a:t>
            </a:r>
            <a:endParaRPr sz="2800">
              <a:solidFill>
                <a:srgbClr val="6950A1"/>
              </a:solidFill>
              <a:latin typeface="Mitr SemiBold"/>
              <a:ea typeface="Mitr SemiBold"/>
              <a:cs typeface="Mitr SemiBold"/>
              <a:sym typeface="Mitr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g1e289a5550f_0_38"/>
          <p:cNvSpPr txBox="1"/>
          <p:nvPr/>
        </p:nvSpPr>
        <p:spPr>
          <a:xfrm>
            <a:off x="653150" y="1124550"/>
            <a:ext cx="83199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t-BR">
                <a:solidFill>
                  <a:srgbClr val="434343"/>
                </a:solidFill>
                <a:latin typeface="Poppins"/>
                <a:ea typeface="Poppins"/>
                <a:cs typeface="Poppins"/>
                <a:sym typeface="Poppins"/>
              </a:rPr>
              <a:t>Sistema de Restaurante</a:t>
            </a:r>
            <a:endParaRPr b="1">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O </a:t>
            </a:r>
            <a:r>
              <a:rPr lang="pt-BR">
                <a:solidFill>
                  <a:srgbClr val="FBB04D"/>
                </a:solidFill>
                <a:latin typeface="Poppins"/>
                <a:ea typeface="Poppins"/>
                <a:cs typeface="Poppins"/>
                <a:sym typeface="Poppins"/>
              </a:rPr>
              <a:t>link para avançar entre as páginas</a:t>
            </a:r>
            <a:r>
              <a:rPr lang="pt-BR">
                <a:solidFill>
                  <a:srgbClr val="434343"/>
                </a:solidFill>
                <a:latin typeface="Poppins"/>
                <a:ea typeface="Poppins"/>
                <a:cs typeface="Poppins"/>
                <a:sym typeface="Poppins"/>
              </a:rPr>
              <a:t> (</a:t>
            </a:r>
            <a:r>
              <a:rPr lang="pt-BR" u="sng">
                <a:solidFill>
                  <a:srgbClr val="434343"/>
                </a:solidFill>
                <a:latin typeface="Poppins"/>
                <a:ea typeface="Poppins"/>
                <a:cs typeface="Poppins"/>
                <a:sym typeface="Poppins"/>
              </a:rPr>
              <a:t>Entrar</a:t>
            </a:r>
            <a:r>
              <a:rPr lang="pt-BR">
                <a:solidFill>
                  <a:srgbClr val="434343"/>
                </a:solidFill>
                <a:latin typeface="Poppins"/>
                <a:ea typeface="Poppins"/>
                <a:cs typeface="Poppins"/>
                <a:sym typeface="Poppins"/>
              </a:rPr>
              <a:t> e </a:t>
            </a:r>
            <a:r>
              <a:rPr lang="pt-BR" u="sng">
                <a:solidFill>
                  <a:srgbClr val="434343"/>
                </a:solidFill>
                <a:latin typeface="Poppins"/>
                <a:ea typeface="Poppins"/>
                <a:cs typeface="Poppins"/>
                <a:sym typeface="Poppins"/>
              </a:rPr>
              <a:t>Acessar cardápio</a:t>
            </a:r>
            <a:r>
              <a:rPr lang="pt-BR">
                <a:solidFill>
                  <a:srgbClr val="434343"/>
                </a:solidFill>
                <a:latin typeface="Poppins"/>
                <a:ea typeface="Poppins"/>
                <a:cs typeface="Poppins"/>
                <a:sym typeface="Poppins"/>
              </a:rPr>
              <a:t>) deve ter </a:t>
            </a:r>
            <a:r>
              <a:rPr lang="pt-BR">
                <a:solidFill>
                  <a:srgbClr val="6950A1"/>
                </a:solidFill>
                <a:latin typeface="Poppins"/>
                <a:ea typeface="Poppins"/>
                <a:cs typeface="Poppins"/>
                <a:sym typeface="Poppins"/>
              </a:rPr>
              <a:t>fonte 28px  </a:t>
            </a:r>
            <a:r>
              <a:rPr lang="pt-BR">
                <a:solidFill>
                  <a:srgbClr val="434343"/>
                </a:solidFill>
                <a:latin typeface="Poppins"/>
                <a:ea typeface="Poppins"/>
                <a:cs typeface="Poppins"/>
                <a:sym typeface="Poppins"/>
              </a:rPr>
              <a:t>e ser</a:t>
            </a:r>
            <a:r>
              <a:rPr lang="pt-BR">
                <a:solidFill>
                  <a:srgbClr val="6950A1"/>
                </a:solidFill>
                <a:latin typeface="Poppins"/>
                <a:ea typeface="Poppins"/>
                <a:cs typeface="Poppins"/>
                <a:sym typeface="Poppins"/>
              </a:rPr>
              <a:t> negrito</a:t>
            </a:r>
            <a:endParaRPr>
              <a:solidFill>
                <a:srgbClr val="6950A1"/>
              </a:solidFill>
              <a:latin typeface="Poppins"/>
              <a:ea typeface="Poppins"/>
              <a:cs typeface="Poppins"/>
              <a:sym typeface="Poppins"/>
            </a:endParaRPr>
          </a:p>
          <a:p>
            <a:pPr indent="-317500" lvl="0" marL="457200" rtl="0" algn="l">
              <a:lnSpc>
                <a:spcPct val="150000"/>
              </a:lnSpc>
              <a:spcBef>
                <a:spcPts val="0"/>
              </a:spcBef>
              <a:spcAft>
                <a:spcPts val="0"/>
              </a:spcAft>
              <a:buClr>
                <a:srgbClr val="6950A1"/>
              </a:buClr>
              <a:buSzPts val="1400"/>
              <a:buFont typeface="Poppins"/>
              <a:buChar char="●"/>
            </a:pPr>
            <a:r>
              <a:rPr lang="pt-BR">
                <a:solidFill>
                  <a:srgbClr val="434343"/>
                </a:solidFill>
                <a:latin typeface="Poppins"/>
                <a:ea typeface="Poppins"/>
                <a:cs typeface="Poppins"/>
                <a:sym typeface="Poppins"/>
              </a:rPr>
              <a:t>O </a:t>
            </a:r>
            <a:r>
              <a:rPr lang="pt-BR">
                <a:solidFill>
                  <a:srgbClr val="FBB04D"/>
                </a:solidFill>
                <a:latin typeface="Poppins"/>
                <a:ea typeface="Poppins"/>
                <a:cs typeface="Poppins"/>
                <a:sym typeface="Poppins"/>
              </a:rPr>
              <a:t>texto da primeira página</a:t>
            </a:r>
            <a:r>
              <a:rPr lang="pt-BR">
                <a:solidFill>
                  <a:srgbClr val="434343"/>
                </a:solidFill>
                <a:latin typeface="Poppins"/>
                <a:ea typeface="Poppins"/>
                <a:cs typeface="Poppins"/>
                <a:sym typeface="Poppins"/>
              </a:rPr>
              <a:t> deve ter fonte 28px</a:t>
            </a:r>
            <a:endParaRPr>
              <a:solidFill>
                <a:srgbClr val="6950A1"/>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O </a:t>
            </a:r>
            <a:r>
              <a:rPr lang="pt-BR">
                <a:solidFill>
                  <a:srgbClr val="FBB04D"/>
                </a:solidFill>
                <a:latin typeface="Poppins"/>
                <a:ea typeface="Poppins"/>
                <a:cs typeface="Poppins"/>
                <a:sym typeface="Poppins"/>
              </a:rPr>
              <a:t>título que define o tipo de item no Cardápio</a:t>
            </a:r>
            <a:r>
              <a:rPr lang="pt-BR">
                <a:solidFill>
                  <a:srgbClr val="434343"/>
                </a:solidFill>
                <a:latin typeface="Poppins"/>
                <a:ea typeface="Poppins"/>
                <a:cs typeface="Poppins"/>
                <a:sym typeface="Poppins"/>
              </a:rPr>
              <a:t> deve ter </a:t>
            </a:r>
            <a:r>
              <a:rPr lang="pt-BR">
                <a:solidFill>
                  <a:srgbClr val="6950A1"/>
                </a:solidFill>
                <a:latin typeface="Poppins"/>
                <a:ea typeface="Poppins"/>
                <a:cs typeface="Poppins"/>
                <a:sym typeface="Poppins"/>
              </a:rPr>
              <a:t>fonte 32px </a:t>
            </a:r>
            <a:r>
              <a:rPr lang="pt-BR">
                <a:solidFill>
                  <a:srgbClr val="434343"/>
                </a:solidFill>
                <a:latin typeface="Poppins"/>
                <a:ea typeface="Poppins"/>
                <a:cs typeface="Poppins"/>
                <a:sym typeface="Poppins"/>
              </a:rPr>
              <a:t>e ser</a:t>
            </a:r>
            <a:r>
              <a:rPr lang="pt-BR">
                <a:solidFill>
                  <a:srgbClr val="6950A1"/>
                </a:solidFill>
                <a:latin typeface="Poppins"/>
                <a:ea typeface="Poppins"/>
                <a:cs typeface="Poppins"/>
                <a:sym typeface="Poppins"/>
              </a:rPr>
              <a:t> negrito</a:t>
            </a:r>
            <a:endParaRPr>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Os </a:t>
            </a:r>
            <a:r>
              <a:rPr lang="pt-BR">
                <a:solidFill>
                  <a:srgbClr val="FBB04D"/>
                </a:solidFill>
                <a:latin typeface="Poppins"/>
                <a:ea typeface="Poppins"/>
                <a:cs typeface="Poppins"/>
                <a:sym typeface="Poppins"/>
              </a:rPr>
              <a:t>itens do cardápio</a:t>
            </a:r>
            <a:r>
              <a:rPr lang="pt-BR">
                <a:solidFill>
                  <a:srgbClr val="434343"/>
                </a:solidFill>
                <a:latin typeface="Poppins"/>
                <a:ea typeface="Poppins"/>
                <a:cs typeface="Poppins"/>
                <a:sym typeface="Poppins"/>
              </a:rPr>
              <a:t> devem ter padding de 30px</a:t>
            </a:r>
            <a:endParaRPr>
              <a:solidFill>
                <a:srgbClr val="6950A1"/>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O </a:t>
            </a:r>
            <a:r>
              <a:rPr lang="pt-BR">
                <a:solidFill>
                  <a:srgbClr val="FBB04D"/>
                </a:solidFill>
                <a:latin typeface="Poppins"/>
                <a:ea typeface="Poppins"/>
                <a:cs typeface="Poppins"/>
                <a:sym typeface="Poppins"/>
              </a:rPr>
              <a:t>título do item no Cardápio</a:t>
            </a:r>
            <a:r>
              <a:rPr lang="pt-BR">
                <a:solidFill>
                  <a:srgbClr val="434343"/>
                </a:solidFill>
                <a:latin typeface="Poppins"/>
                <a:ea typeface="Poppins"/>
                <a:cs typeface="Poppins"/>
                <a:sym typeface="Poppins"/>
              </a:rPr>
              <a:t> deve ter </a:t>
            </a:r>
            <a:r>
              <a:rPr lang="pt-BR">
                <a:solidFill>
                  <a:srgbClr val="6950A1"/>
                </a:solidFill>
                <a:latin typeface="Poppins"/>
                <a:ea typeface="Poppins"/>
                <a:cs typeface="Poppins"/>
                <a:sym typeface="Poppins"/>
              </a:rPr>
              <a:t>fonte 28px</a:t>
            </a:r>
            <a:r>
              <a:rPr lang="pt-BR">
                <a:solidFill>
                  <a:srgbClr val="434343"/>
                </a:solidFill>
                <a:latin typeface="Poppins"/>
                <a:ea typeface="Poppins"/>
                <a:cs typeface="Poppins"/>
                <a:sym typeface="Poppins"/>
              </a:rPr>
              <a:t>,</a:t>
            </a:r>
            <a:r>
              <a:rPr lang="pt-BR">
                <a:solidFill>
                  <a:srgbClr val="6950A1"/>
                </a:solidFill>
                <a:latin typeface="Poppins"/>
                <a:ea typeface="Poppins"/>
                <a:cs typeface="Poppins"/>
                <a:sym typeface="Poppins"/>
              </a:rPr>
              <a:t> </a:t>
            </a:r>
            <a:r>
              <a:rPr lang="pt-BR">
                <a:solidFill>
                  <a:srgbClr val="434343"/>
                </a:solidFill>
                <a:latin typeface="Poppins"/>
                <a:ea typeface="Poppins"/>
                <a:cs typeface="Poppins"/>
                <a:sym typeface="Poppins"/>
              </a:rPr>
              <a:t>ser</a:t>
            </a:r>
            <a:r>
              <a:rPr lang="pt-BR">
                <a:solidFill>
                  <a:srgbClr val="6950A1"/>
                </a:solidFill>
                <a:latin typeface="Poppins"/>
                <a:ea typeface="Poppins"/>
                <a:cs typeface="Poppins"/>
                <a:sym typeface="Poppins"/>
              </a:rPr>
              <a:t> sublinhado </a:t>
            </a:r>
            <a:r>
              <a:rPr lang="pt-BR">
                <a:solidFill>
                  <a:srgbClr val="434343"/>
                </a:solidFill>
                <a:latin typeface="Poppins"/>
                <a:ea typeface="Poppins"/>
                <a:cs typeface="Poppins"/>
                <a:sym typeface="Poppins"/>
              </a:rPr>
              <a:t>e</a:t>
            </a:r>
            <a:r>
              <a:rPr lang="pt-BR">
                <a:solidFill>
                  <a:srgbClr val="6950A1"/>
                </a:solidFill>
                <a:latin typeface="Poppins"/>
                <a:ea typeface="Poppins"/>
                <a:cs typeface="Poppins"/>
                <a:sym typeface="Poppins"/>
              </a:rPr>
              <a:t> ter padding inferior de 10px</a:t>
            </a:r>
            <a:endParaRPr>
              <a:solidFill>
                <a:srgbClr val="6950A1"/>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A </a:t>
            </a:r>
            <a:r>
              <a:rPr lang="pt-BR">
                <a:solidFill>
                  <a:srgbClr val="FBB04D"/>
                </a:solidFill>
                <a:latin typeface="Poppins"/>
                <a:ea typeface="Poppins"/>
                <a:cs typeface="Poppins"/>
                <a:sym typeface="Poppins"/>
              </a:rPr>
              <a:t>descrição do item no Cardápio</a:t>
            </a:r>
            <a:r>
              <a:rPr lang="pt-BR">
                <a:solidFill>
                  <a:srgbClr val="434343"/>
                </a:solidFill>
                <a:latin typeface="Poppins"/>
                <a:ea typeface="Poppins"/>
                <a:cs typeface="Poppins"/>
                <a:sym typeface="Poppins"/>
              </a:rPr>
              <a:t> deve ser </a:t>
            </a:r>
            <a:r>
              <a:rPr lang="pt-BR">
                <a:solidFill>
                  <a:srgbClr val="6950A1"/>
                </a:solidFill>
                <a:latin typeface="Poppins"/>
                <a:ea typeface="Poppins"/>
                <a:cs typeface="Poppins"/>
                <a:sym typeface="Poppins"/>
              </a:rPr>
              <a:t>itálico</a:t>
            </a:r>
            <a:endParaRPr>
              <a:solidFill>
                <a:srgbClr val="6950A1"/>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O </a:t>
            </a:r>
            <a:r>
              <a:rPr lang="pt-BR">
                <a:solidFill>
                  <a:srgbClr val="FBB04D"/>
                </a:solidFill>
                <a:latin typeface="Poppins"/>
                <a:ea typeface="Poppins"/>
                <a:cs typeface="Poppins"/>
                <a:sym typeface="Poppins"/>
              </a:rPr>
              <a:t>preço do Cardápio</a:t>
            </a:r>
            <a:r>
              <a:rPr lang="pt-BR">
                <a:solidFill>
                  <a:srgbClr val="434343"/>
                </a:solidFill>
                <a:latin typeface="Poppins"/>
                <a:ea typeface="Poppins"/>
                <a:cs typeface="Poppins"/>
                <a:sym typeface="Poppins"/>
              </a:rPr>
              <a:t> deve ter </a:t>
            </a:r>
            <a:r>
              <a:rPr lang="pt-BR">
                <a:solidFill>
                  <a:srgbClr val="6950A1"/>
                </a:solidFill>
                <a:latin typeface="Poppins"/>
                <a:ea typeface="Poppins"/>
                <a:cs typeface="Poppins"/>
                <a:sym typeface="Poppins"/>
              </a:rPr>
              <a:t>fonte 24px</a:t>
            </a:r>
            <a:endParaRPr>
              <a:solidFill>
                <a:srgbClr val="6950A1"/>
              </a:solidFill>
              <a:latin typeface="Poppins"/>
              <a:ea typeface="Poppins"/>
              <a:cs typeface="Poppins"/>
              <a:sym typeface="Poppins"/>
            </a:endParaRPr>
          </a:p>
          <a:p>
            <a:pPr indent="0" lvl="0" marL="0" rtl="0" algn="l">
              <a:lnSpc>
                <a:spcPct val="150000"/>
              </a:lnSpc>
              <a:spcBef>
                <a:spcPts val="0"/>
              </a:spcBef>
              <a:spcAft>
                <a:spcPts val="0"/>
              </a:spcAft>
              <a:buNone/>
            </a:pPr>
            <a:r>
              <a:t/>
            </a:r>
            <a:endParaRPr b="1">
              <a:solidFill>
                <a:srgbClr val="434343"/>
              </a:solidFill>
              <a:latin typeface="Poppins"/>
              <a:ea typeface="Poppins"/>
              <a:cs typeface="Poppins"/>
              <a:sym typeface="Poppins"/>
            </a:endParaRPr>
          </a:p>
        </p:txBody>
      </p:sp>
      <p:sp>
        <p:nvSpPr>
          <p:cNvPr id="238" name="Google Shape;238;g1e289a5550f_0_38"/>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239" name="Google Shape;239;g1e289a5550f_0_38"/>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2 - Cliente</a:t>
            </a:r>
            <a:endParaRPr sz="2800">
              <a:solidFill>
                <a:srgbClr val="6950A1"/>
              </a:solidFill>
              <a:latin typeface="Mitr SemiBold"/>
              <a:ea typeface="Mitr SemiBold"/>
              <a:cs typeface="Mitr SemiBold"/>
              <a:sym typeface="Mitr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g1e289a5550f_0_44"/>
          <p:cNvSpPr txBox="1"/>
          <p:nvPr/>
        </p:nvSpPr>
        <p:spPr>
          <a:xfrm>
            <a:off x="653150" y="1124550"/>
            <a:ext cx="83199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34343"/>
              </a:buClr>
              <a:buSzPts val="1400"/>
              <a:buFont typeface="Poppins"/>
              <a:buChar char="●"/>
            </a:pPr>
            <a:r>
              <a:rPr b="1" lang="pt-BR">
                <a:solidFill>
                  <a:srgbClr val="434343"/>
                </a:solidFill>
                <a:latin typeface="Poppins"/>
                <a:ea typeface="Poppins"/>
                <a:cs typeface="Poppins"/>
                <a:sym typeface="Poppins"/>
              </a:rPr>
              <a:t>Para negrito use:</a:t>
            </a:r>
            <a:endParaRPr b="1">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Courier New"/>
              <a:buChar char="○"/>
            </a:pPr>
            <a:r>
              <a:rPr b="1" lang="pt-BR">
                <a:solidFill>
                  <a:srgbClr val="434343"/>
                </a:solidFill>
                <a:latin typeface="Courier New"/>
                <a:ea typeface="Courier New"/>
                <a:cs typeface="Courier New"/>
                <a:sym typeface="Courier New"/>
              </a:rPr>
              <a:t>font-weight: bold;</a:t>
            </a:r>
            <a:endParaRPr b="1">
              <a:solidFill>
                <a:srgbClr val="434343"/>
              </a:solidFill>
              <a:latin typeface="Courier New"/>
              <a:ea typeface="Courier New"/>
              <a:cs typeface="Courier New"/>
              <a:sym typeface="Courier New"/>
            </a:endParaRPr>
          </a:p>
          <a:p>
            <a:pPr indent="-317500" lvl="0" marL="457200" rtl="0" algn="l">
              <a:lnSpc>
                <a:spcPct val="150000"/>
              </a:lnSpc>
              <a:spcBef>
                <a:spcPts val="0"/>
              </a:spcBef>
              <a:spcAft>
                <a:spcPts val="0"/>
              </a:spcAft>
              <a:buClr>
                <a:srgbClr val="434343"/>
              </a:buClr>
              <a:buSzPts val="1400"/>
              <a:buFont typeface="Poppins"/>
              <a:buChar char="●"/>
            </a:pPr>
            <a:r>
              <a:rPr b="1" lang="pt-BR">
                <a:solidFill>
                  <a:srgbClr val="434343"/>
                </a:solidFill>
                <a:latin typeface="Poppins"/>
                <a:ea typeface="Poppins"/>
                <a:cs typeface="Poppins"/>
                <a:sym typeface="Poppins"/>
              </a:rPr>
              <a:t>Para itálico use:</a:t>
            </a:r>
            <a:endParaRPr b="1">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Courier New"/>
              <a:buChar char="○"/>
            </a:pPr>
            <a:r>
              <a:rPr b="1" lang="pt-BR">
                <a:solidFill>
                  <a:srgbClr val="434343"/>
                </a:solidFill>
                <a:latin typeface="Courier New"/>
                <a:ea typeface="Courier New"/>
                <a:cs typeface="Courier New"/>
                <a:sym typeface="Courier New"/>
              </a:rPr>
              <a:t>font-style: italic;</a:t>
            </a:r>
            <a:endParaRPr b="1">
              <a:solidFill>
                <a:srgbClr val="434343"/>
              </a:solidFill>
              <a:latin typeface="Courier New"/>
              <a:ea typeface="Courier New"/>
              <a:cs typeface="Courier New"/>
              <a:sym typeface="Courier New"/>
            </a:endParaRPr>
          </a:p>
          <a:p>
            <a:pPr indent="-317500" lvl="0" marL="457200" rtl="0" algn="l">
              <a:lnSpc>
                <a:spcPct val="150000"/>
              </a:lnSpc>
              <a:spcBef>
                <a:spcPts val="0"/>
              </a:spcBef>
              <a:spcAft>
                <a:spcPts val="0"/>
              </a:spcAft>
              <a:buClr>
                <a:srgbClr val="434343"/>
              </a:buClr>
              <a:buSzPts val="1400"/>
              <a:buFont typeface="Poppins"/>
              <a:buChar char="●"/>
            </a:pPr>
            <a:r>
              <a:rPr b="1" lang="pt-BR">
                <a:solidFill>
                  <a:srgbClr val="434343"/>
                </a:solidFill>
                <a:latin typeface="Poppins"/>
                <a:ea typeface="Poppins"/>
                <a:cs typeface="Poppins"/>
                <a:sym typeface="Poppins"/>
              </a:rPr>
              <a:t>Para texto sublinhado use:</a:t>
            </a:r>
            <a:endParaRPr b="1">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Courier New"/>
              <a:buChar char="○"/>
            </a:pPr>
            <a:r>
              <a:rPr b="1" lang="pt-BR">
                <a:solidFill>
                  <a:srgbClr val="434343"/>
                </a:solidFill>
                <a:latin typeface="Courier New"/>
                <a:ea typeface="Courier New"/>
                <a:cs typeface="Courier New"/>
                <a:sym typeface="Courier New"/>
              </a:rPr>
              <a:t>text-decoration: underline;</a:t>
            </a:r>
            <a:endParaRPr b="1">
              <a:solidFill>
                <a:srgbClr val="434343"/>
              </a:solidFill>
              <a:latin typeface="Courier New"/>
              <a:ea typeface="Courier New"/>
              <a:cs typeface="Courier New"/>
              <a:sym typeface="Courier New"/>
            </a:endParaRPr>
          </a:p>
        </p:txBody>
      </p:sp>
      <p:sp>
        <p:nvSpPr>
          <p:cNvPr id="245" name="Google Shape;245;g1e289a5550f_0_44"/>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246" name="Google Shape;246;g1e289a5550f_0_44"/>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2 - Cliente</a:t>
            </a:r>
            <a:endParaRPr sz="2800">
              <a:solidFill>
                <a:srgbClr val="6950A1"/>
              </a:solidFill>
              <a:latin typeface="Mitr SemiBold"/>
              <a:ea typeface="Mitr SemiBold"/>
              <a:cs typeface="Mitr SemiBold"/>
              <a:sym typeface="Mit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50A1"/>
        </a:solidFill>
      </p:bgPr>
    </p:bg>
    <p:spTree>
      <p:nvGrpSpPr>
        <p:cNvPr id="106" name="Shape 106"/>
        <p:cNvGrpSpPr/>
        <p:nvPr/>
      </p:nvGrpSpPr>
      <p:grpSpPr>
        <a:xfrm>
          <a:off x="0" y="0"/>
          <a:ext cx="0" cy="0"/>
          <a:chOff x="0" y="0"/>
          <a:chExt cx="0" cy="0"/>
        </a:xfrm>
      </p:grpSpPr>
      <p:sp>
        <p:nvSpPr>
          <p:cNvPr id="107" name="Google Shape;107;g1e1fdd69be0_0_0"/>
          <p:cNvSpPr txBox="1"/>
          <p:nvPr/>
        </p:nvSpPr>
        <p:spPr>
          <a:xfrm>
            <a:off x="841938" y="2263938"/>
            <a:ext cx="7098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pt-BR" sz="3000" u="none" cap="none" strike="noStrike">
                <a:solidFill>
                  <a:schemeClr val="lt1"/>
                </a:solidFill>
                <a:latin typeface="Mitr SemiBold"/>
                <a:ea typeface="Mitr SemiBold"/>
                <a:cs typeface="Mitr SemiBold"/>
                <a:sym typeface="Mitr SemiBold"/>
              </a:rPr>
              <a:t>Outras tags para formulários</a:t>
            </a:r>
            <a:endParaRPr b="0" i="0" sz="3000" u="none" cap="none" strike="noStrike">
              <a:solidFill>
                <a:schemeClr val="lt1"/>
              </a:solidFill>
              <a:latin typeface="Mitr SemiBold"/>
              <a:ea typeface="Mitr SemiBold"/>
              <a:cs typeface="Mitr SemiBold"/>
              <a:sym typeface="Mitr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g1e289a5550f_0_50"/>
          <p:cNvSpPr txBox="1"/>
          <p:nvPr/>
        </p:nvSpPr>
        <p:spPr>
          <a:xfrm>
            <a:off x="653150" y="1124550"/>
            <a:ext cx="8319900" cy="2632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t-BR">
                <a:solidFill>
                  <a:srgbClr val="434343"/>
                </a:solidFill>
                <a:latin typeface="Poppins"/>
                <a:ea typeface="Poppins"/>
                <a:cs typeface="Poppins"/>
                <a:sym typeface="Poppins"/>
              </a:rPr>
              <a:t>Sistema de Restaurante</a:t>
            </a:r>
            <a:endParaRPr b="1">
              <a:solidFill>
                <a:srgbClr val="434343"/>
              </a:solidFill>
              <a:latin typeface="Poppins"/>
              <a:ea typeface="Poppins"/>
              <a:cs typeface="Poppins"/>
              <a:sym typeface="Poppins"/>
            </a:endParaRPr>
          </a:p>
          <a:p>
            <a:pPr indent="-317500" lvl="0" marL="4572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Inclua as seguintes </a:t>
            </a:r>
            <a:r>
              <a:rPr lang="pt-BR">
                <a:solidFill>
                  <a:srgbClr val="FBB04D"/>
                </a:solidFill>
                <a:latin typeface="Poppins"/>
                <a:ea typeface="Poppins"/>
                <a:cs typeface="Poppins"/>
                <a:sym typeface="Poppins"/>
              </a:rPr>
              <a:t>novas </a:t>
            </a:r>
            <a:r>
              <a:rPr lang="pt-BR">
                <a:solidFill>
                  <a:srgbClr val="434343"/>
                </a:solidFill>
                <a:latin typeface="Poppins"/>
                <a:ea typeface="Poppins"/>
                <a:cs typeface="Poppins"/>
                <a:sym typeface="Poppins"/>
              </a:rPr>
              <a:t>funcionalidades:</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Na página do Cardápio </a:t>
            </a:r>
            <a:r>
              <a:rPr i="1" lang="pt-BR">
                <a:solidFill>
                  <a:srgbClr val="434343"/>
                </a:solidFill>
                <a:latin typeface="Poppins"/>
                <a:ea typeface="Poppins"/>
                <a:cs typeface="Poppins"/>
                <a:sym typeface="Poppins"/>
              </a:rPr>
              <a:t>já existente</a:t>
            </a:r>
            <a:r>
              <a:rPr lang="pt-BR">
                <a:solidFill>
                  <a:srgbClr val="434343"/>
                </a:solidFill>
                <a:latin typeface="Poppins"/>
                <a:ea typeface="Poppins"/>
                <a:cs typeface="Poppins"/>
                <a:sym typeface="Poppins"/>
              </a:rPr>
              <a:t> inclua o link </a:t>
            </a:r>
            <a:r>
              <a:rPr lang="pt-BR">
                <a:solidFill>
                  <a:srgbClr val="FBB04D"/>
                </a:solidFill>
                <a:latin typeface="Poppins"/>
                <a:ea typeface="Poppins"/>
                <a:cs typeface="Poppins"/>
                <a:sym typeface="Poppins"/>
              </a:rPr>
              <a:t>Fazer Pedido</a:t>
            </a:r>
            <a:r>
              <a:rPr lang="pt-BR">
                <a:solidFill>
                  <a:srgbClr val="434343"/>
                </a:solidFill>
                <a:latin typeface="Poppins"/>
                <a:ea typeface="Poppins"/>
                <a:cs typeface="Poppins"/>
                <a:sym typeface="Poppins"/>
              </a:rPr>
              <a:t> que irá redirecionar para a página de Pedido (Figura 1)</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Inclua a página do Pedido (Figura 2)</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Inclua a página Efetuar Pagamento (Figura 3)</a:t>
            </a:r>
            <a:endParaRPr>
              <a:solidFill>
                <a:srgbClr val="434343"/>
              </a:solidFill>
              <a:latin typeface="Poppins"/>
              <a:ea typeface="Poppins"/>
              <a:cs typeface="Poppins"/>
              <a:sym typeface="Poppins"/>
            </a:endParaRPr>
          </a:p>
          <a:p>
            <a:pPr indent="-317500" lvl="1" marL="914400" rtl="0" algn="l">
              <a:lnSpc>
                <a:spcPct val="150000"/>
              </a:lnSpc>
              <a:spcBef>
                <a:spcPts val="0"/>
              </a:spcBef>
              <a:spcAft>
                <a:spcPts val="0"/>
              </a:spcAft>
              <a:buClr>
                <a:srgbClr val="434343"/>
              </a:buClr>
              <a:buSzPts val="1400"/>
              <a:buFont typeface="Poppins"/>
              <a:buChar char="○"/>
            </a:pPr>
            <a:r>
              <a:rPr lang="pt-BR">
                <a:solidFill>
                  <a:srgbClr val="434343"/>
                </a:solidFill>
                <a:latin typeface="Poppins"/>
                <a:ea typeface="Poppins"/>
                <a:cs typeface="Poppins"/>
                <a:sym typeface="Poppins"/>
              </a:rPr>
              <a:t>Inclua a página de Pedido Finalizado (Figura 4)</a:t>
            </a:r>
            <a:endParaRPr>
              <a:solidFill>
                <a:srgbClr val="434343"/>
              </a:solidFill>
              <a:latin typeface="Poppins"/>
              <a:ea typeface="Poppins"/>
              <a:cs typeface="Poppins"/>
              <a:sym typeface="Poppins"/>
            </a:endParaRPr>
          </a:p>
          <a:p>
            <a:pPr indent="0" lvl="0" marL="914400" rtl="0" algn="l">
              <a:lnSpc>
                <a:spcPct val="115000"/>
              </a:lnSpc>
              <a:spcBef>
                <a:spcPts val="0"/>
              </a:spcBef>
              <a:spcAft>
                <a:spcPts val="1300"/>
              </a:spcAft>
              <a:buNone/>
            </a:pPr>
            <a:r>
              <a:t/>
            </a:r>
            <a:endParaRPr b="1" sz="1200">
              <a:solidFill>
                <a:srgbClr val="434343"/>
              </a:solidFill>
              <a:latin typeface="Poppins"/>
              <a:ea typeface="Poppins"/>
              <a:cs typeface="Poppins"/>
              <a:sym typeface="Poppins"/>
            </a:endParaRPr>
          </a:p>
        </p:txBody>
      </p:sp>
      <p:sp>
        <p:nvSpPr>
          <p:cNvPr id="252" name="Google Shape;252;g1e289a5550f_0_50"/>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253" name="Google Shape;253;g1e289a5550f_0_50"/>
          <p:cNvSpPr txBox="1"/>
          <p:nvPr/>
        </p:nvSpPr>
        <p:spPr>
          <a:xfrm>
            <a:off x="653151" y="508950"/>
            <a:ext cx="79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a:t>
            </a:r>
            <a:r>
              <a:rPr lang="pt-BR" sz="2800">
                <a:solidFill>
                  <a:srgbClr val="6950A1"/>
                </a:solidFill>
                <a:latin typeface="Mitr SemiBold"/>
                <a:ea typeface="Mitr SemiBold"/>
                <a:cs typeface="Mitr SemiBold"/>
                <a:sym typeface="Mitr SemiBold"/>
              </a:rPr>
              <a:t>3</a:t>
            </a:r>
            <a:r>
              <a:rPr lang="pt-BR" sz="2800">
                <a:solidFill>
                  <a:srgbClr val="6950A1"/>
                </a:solidFill>
                <a:latin typeface="Mitr SemiBold"/>
                <a:ea typeface="Mitr SemiBold"/>
                <a:cs typeface="Mitr SemiBold"/>
                <a:sym typeface="Mitr SemiBold"/>
              </a:rPr>
              <a:t> - Pedido</a:t>
            </a:r>
            <a:endParaRPr sz="2800">
              <a:solidFill>
                <a:srgbClr val="6950A1"/>
              </a:solidFill>
              <a:latin typeface="Mitr SemiBold"/>
              <a:ea typeface="Mitr SemiBold"/>
              <a:cs typeface="Mitr SemiBold"/>
              <a:sym typeface="Mitr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g1e289a5550f_0_56"/>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259" name="Google Shape;259;g1e289a5550f_0_56"/>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a:t>
            </a:r>
            <a:r>
              <a:rPr lang="pt-BR" sz="2800">
                <a:solidFill>
                  <a:srgbClr val="6950A1"/>
                </a:solidFill>
                <a:latin typeface="Mitr SemiBold"/>
                <a:ea typeface="Mitr SemiBold"/>
                <a:cs typeface="Mitr SemiBold"/>
                <a:sym typeface="Mitr SemiBold"/>
              </a:rPr>
              <a:t>3</a:t>
            </a:r>
            <a:r>
              <a:rPr lang="pt-BR" sz="2800">
                <a:solidFill>
                  <a:srgbClr val="6950A1"/>
                </a:solidFill>
                <a:latin typeface="Mitr SemiBold"/>
                <a:ea typeface="Mitr SemiBold"/>
                <a:cs typeface="Mitr SemiBold"/>
                <a:sym typeface="Mitr SemiBold"/>
              </a:rPr>
              <a:t> - Pedido</a:t>
            </a:r>
            <a:endParaRPr sz="2800">
              <a:solidFill>
                <a:srgbClr val="6950A1"/>
              </a:solidFill>
              <a:latin typeface="Mitr SemiBold"/>
              <a:ea typeface="Mitr SemiBold"/>
              <a:cs typeface="Mitr SemiBold"/>
              <a:sym typeface="Mitr SemiBold"/>
            </a:endParaRPr>
          </a:p>
        </p:txBody>
      </p:sp>
      <p:pic>
        <p:nvPicPr>
          <p:cNvPr id="260" name="Google Shape;260;g1e289a5550f_0_56"/>
          <p:cNvPicPr preferRelativeResize="0"/>
          <p:nvPr/>
        </p:nvPicPr>
        <p:blipFill>
          <a:blip r:embed="rId3">
            <a:alphaModFix/>
          </a:blip>
          <a:stretch>
            <a:fillRect/>
          </a:stretch>
        </p:blipFill>
        <p:spPr>
          <a:xfrm>
            <a:off x="5793982" y="714663"/>
            <a:ext cx="2158932" cy="3714163"/>
          </a:xfrm>
          <a:prstGeom prst="rect">
            <a:avLst/>
          </a:prstGeom>
          <a:noFill/>
          <a:ln>
            <a:noFill/>
          </a:ln>
          <a:effectLst>
            <a:outerShdw blurRad="57150" rotWithShape="0" algn="bl" dir="5400000" dist="19050">
              <a:srgbClr val="000000">
                <a:alpha val="50000"/>
              </a:srgbClr>
            </a:outerShdw>
          </a:effectLst>
        </p:spPr>
      </p:pic>
      <p:sp>
        <p:nvSpPr>
          <p:cNvPr id="261" name="Google Shape;261;g1e289a5550f_0_56"/>
          <p:cNvSpPr txBox="1"/>
          <p:nvPr/>
        </p:nvSpPr>
        <p:spPr>
          <a:xfrm>
            <a:off x="769162" y="4532075"/>
            <a:ext cx="30150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pt-BR" sz="1000">
                <a:solidFill>
                  <a:srgbClr val="434343"/>
                </a:solidFill>
                <a:latin typeface="Poppins"/>
                <a:ea typeface="Poppins"/>
                <a:cs typeface="Poppins"/>
                <a:sym typeface="Poppins"/>
              </a:rPr>
              <a:t>Figura 1. Cardápio. Ao clicar em “Fazer Pedido” redirecionar para a Figura </a:t>
            </a:r>
            <a:r>
              <a:rPr b="1" lang="pt-BR" sz="1000">
                <a:solidFill>
                  <a:srgbClr val="434343"/>
                </a:solidFill>
                <a:latin typeface="Poppins"/>
                <a:ea typeface="Poppins"/>
                <a:cs typeface="Poppins"/>
                <a:sym typeface="Poppins"/>
              </a:rPr>
              <a:t>6</a:t>
            </a:r>
            <a:endParaRPr b="1" sz="1000">
              <a:solidFill>
                <a:srgbClr val="434343"/>
              </a:solidFill>
              <a:latin typeface="Poppins"/>
              <a:ea typeface="Poppins"/>
              <a:cs typeface="Poppins"/>
              <a:sym typeface="Poppins"/>
            </a:endParaRPr>
          </a:p>
        </p:txBody>
      </p:sp>
      <p:sp>
        <p:nvSpPr>
          <p:cNvPr id="262" name="Google Shape;262;g1e289a5550f_0_56"/>
          <p:cNvSpPr txBox="1"/>
          <p:nvPr/>
        </p:nvSpPr>
        <p:spPr>
          <a:xfrm>
            <a:off x="5424787" y="4532075"/>
            <a:ext cx="30150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pt-BR" sz="1000">
                <a:solidFill>
                  <a:srgbClr val="434343"/>
                </a:solidFill>
                <a:latin typeface="Poppins"/>
                <a:ea typeface="Poppins"/>
                <a:cs typeface="Poppins"/>
                <a:sym typeface="Poppins"/>
              </a:rPr>
              <a:t>Figura 2. Pedido. Ao clicar em “Efetuar Pagamento” redirecionar para a Figura </a:t>
            </a:r>
            <a:r>
              <a:rPr b="1" lang="pt-BR" sz="1000">
                <a:solidFill>
                  <a:srgbClr val="434343"/>
                </a:solidFill>
                <a:latin typeface="Poppins"/>
                <a:ea typeface="Poppins"/>
                <a:cs typeface="Poppins"/>
                <a:sym typeface="Poppins"/>
              </a:rPr>
              <a:t>7</a:t>
            </a:r>
            <a:endParaRPr b="1" sz="1000">
              <a:solidFill>
                <a:srgbClr val="434343"/>
              </a:solidFill>
              <a:latin typeface="Poppins"/>
              <a:ea typeface="Poppins"/>
              <a:cs typeface="Poppins"/>
              <a:sym typeface="Poppins"/>
            </a:endParaRPr>
          </a:p>
        </p:txBody>
      </p:sp>
      <p:pic>
        <p:nvPicPr>
          <p:cNvPr id="263" name="Google Shape;263;g1e289a5550f_0_56"/>
          <p:cNvPicPr preferRelativeResize="0"/>
          <p:nvPr/>
        </p:nvPicPr>
        <p:blipFill>
          <a:blip r:embed="rId4">
            <a:alphaModFix/>
          </a:blip>
          <a:stretch>
            <a:fillRect/>
          </a:stretch>
        </p:blipFill>
        <p:spPr>
          <a:xfrm>
            <a:off x="724224" y="1124562"/>
            <a:ext cx="3311201" cy="34451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g1e289a5550f_0_65"/>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269" name="Google Shape;269;g1e289a5550f_0_65"/>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6950A1"/>
                </a:solidFill>
                <a:latin typeface="Mitr SemiBold"/>
                <a:ea typeface="Mitr SemiBold"/>
                <a:cs typeface="Mitr SemiBold"/>
                <a:sym typeface="Mitr SemiBold"/>
              </a:rPr>
              <a:t>Exercício </a:t>
            </a:r>
            <a:r>
              <a:rPr lang="pt-BR" sz="2800">
                <a:solidFill>
                  <a:srgbClr val="6950A1"/>
                </a:solidFill>
                <a:latin typeface="Mitr SemiBold"/>
                <a:ea typeface="Mitr SemiBold"/>
                <a:cs typeface="Mitr SemiBold"/>
                <a:sym typeface="Mitr SemiBold"/>
              </a:rPr>
              <a:t>3</a:t>
            </a:r>
            <a:r>
              <a:rPr lang="pt-BR" sz="2800">
                <a:solidFill>
                  <a:srgbClr val="6950A1"/>
                </a:solidFill>
                <a:latin typeface="Mitr SemiBold"/>
                <a:ea typeface="Mitr SemiBold"/>
                <a:cs typeface="Mitr SemiBold"/>
                <a:sym typeface="Mitr SemiBold"/>
              </a:rPr>
              <a:t> - Pedido</a:t>
            </a:r>
            <a:endParaRPr sz="2800">
              <a:solidFill>
                <a:srgbClr val="6950A1"/>
              </a:solidFill>
              <a:latin typeface="Mitr SemiBold"/>
              <a:ea typeface="Mitr SemiBold"/>
              <a:cs typeface="Mitr SemiBold"/>
              <a:sym typeface="Mitr SemiBold"/>
            </a:endParaRPr>
          </a:p>
        </p:txBody>
      </p:sp>
      <p:pic>
        <p:nvPicPr>
          <p:cNvPr id="270" name="Google Shape;270;g1e289a5550f_0_65"/>
          <p:cNvPicPr preferRelativeResize="0"/>
          <p:nvPr/>
        </p:nvPicPr>
        <p:blipFill>
          <a:blip r:embed="rId3">
            <a:alphaModFix/>
          </a:blip>
          <a:stretch>
            <a:fillRect/>
          </a:stretch>
        </p:blipFill>
        <p:spPr>
          <a:xfrm>
            <a:off x="1296474" y="1124548"/>
            <a:ext cx="2621749" cy="3173676"/>
          </a:xfrm>
          <a:prstGeom prst="rect">
            <a:avLst/>
          </a:prstGeom>
          <a:noFill/>
          <a:ln>
            <a:noFill/>
          </a:ln>
          <a:effectLst>
            <a:outerShdw blurRad="57150" rotWithShape="0" algn="bl" dir="5400000" dist="19050">
              <a:srgbClr val="000000">
                <a:alpha val="50000"/>
              </a:srgbClr>
            </a:outerShdw>
          </a:effectLst>
        </p:spPr>
      </p:pic>
      <p:pic>
        <p:nvPicPr>
          <p:cNvPr id="271" name="Google Shape;271;g1e289a5550f_0_65"/>
          <p:cNvPicPr preferRelativeResize="0"/>
          <p:nvPr/>
        </p:nvPicPr>
        <p:blipFill>
          <a:blip r:embed="rId4">
            <a:alphaModFix/>
          </a:blip>
          <a:stretch>
            <a:fillRect/>
          </a:stretch>
        </p:blipFill>
        <p:spPr>
          <a:xfrm>
            <a:off x="4798999" y="1228825"/>
            <a:ext cx="3489125" cy="3048400"/>
          </a:xfrm>
          <a:prstGeom prst="rect">
            <a:avLst/>
          </a:prstGeom>
          <a:noFill/>
          <a:ln>
            <a:noFill/>
          </a:ln>
          <a:effectLst>
            <a:outerShdw blurRad="57150" rotWithShape="0" algn="bl" dir="5400000" dist="19050">
              <a:srgbClr val="000000">
                <a:alpha val="50000"/>
              </a:srgbClr>
            </a:outerShdw>
          </a:effectLst>
        </p:spPr>
      </p:pic>
      <p:sp>
        <p:nvSpPr>
          <p:cNvPr id="272" name="Google Shape;272;g1e289a5550f_0_65"/>
          <p:cNvSpPr txBox="1"/>
          <p:nvPr/>
        </p:nvSpPr>
        <p:spPr>
          <a:xfrm>
            <a:off x="825048" y="4505825"/>
            <a:ext cx="35646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pt-BR" sz="1000">
                <a:solidFill>
                  <a:srgbClr val="434343"/>
                </a:solidFill>
                <a:latin typeface="Poppins"/>
                <a:ea typeface="Poppins"/>
                <a:cs typeface="Poppins"/>
                <a:sym typeface="Poppins"/>
              </a:rPr>
              <a:t>Figura 3. Pagamento. Ao clicar em “Finalizar Pagamento” redirecionar para a Figura</a:t>
            </a:r>
            <a:r>
              <a:rPr b="1" lang="pt-BR" sz="1000">
                <a:solidFill>
                  <a:srgbClr val="434343"/>
                </a:solidFill>
                <a:latin typeface="Poppins"/>
                <a:ea typeface="Poppins"/>
                <a:cs typeface="Poppins"/>
                <a:sym typeface="Poppins"/>
              </a:rPr>
              <a:t> 8</a:t>
            </a:r>
            <a:endParaRPr b="1" sz="1000">
              <a:solidFill>
                <a:srgbClr val="434343"/>
              </a:solidFill>
              <a:latin typeface="Poppins"/>
              <a:ea typeface="Poppins"/>
              <a:cs typeface="Poppins"/>
              <a:sym typeface="Poppins"/>
            </a:endParaRPr>
          </a:p>
        </p:txBody>
      </p:sp>
      <p:sp>
        <p:nvSpPr>
          <p:cNvPr id="273" name="Google Shape;273;g1e289a5550f_0_65"/>
          <p:cNvSpPr txBox="1"/>
          <p:nvPr/>
        </p:nvSpPr>
        <p:spPr>
          <a:xfrm>
            <a:off x="4761260" y="4497900"/>
            <a:ext cx="35646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pt-BR" sz="1000">
                <a:solidFill>
                  <a:srgbClr val="434343"/>
                </a:solidFill>
                <a:latin typeface="Poppins"/>
                <a:ea typeface="Poppins"/>
                <a:cs typeface="Poppins"/>
                <a:sym typeface="Poppins"/>
              </a:rPr>
              <a:t>Figura 4. Pedido Finalizado. Ao clicar em “Voltar ao Início” redirecionar para a página inicial do cliente</a:t>
            </a:r>
            <a:endParaRPr b="1" sz="1000">
              <a:solidFill>
                <a:srgbClr val="434343"/>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50A1"/>
        </a:solidFill>
      </p:bgPr>
    </p:bg>
    <p:spTree>
      <p:nvGrpSpPr>
        <p:cNvPr id="277" name="Shape 277"/>
        <p:cNvGrpSpPr/>
        <p:nvPr/>
      </p:nvGrpSpPr>
      <p:grpSpPr>
        <a:xfrm>
          <a:off x="0" y="0"/>
          <a:ext cx="0" cy="0"/>
          <a:chOff x="0" y="0"/>
          <a:chExt cx="0" cy="0"/>
        </a:xfrm>
      </p:grpSpPr>
      <p:pic>
        <p:nvPicPr>
          <p:cNvPr id="278" name="Google Shape;278;p23"/>
          <p:cNvPicPr preferRelativeResize="0"/>
          <p:nvPr/>
        </p:nvPicPr>
        <p:blipFill rotWithShape="1">
          <a:blip r:embed="rId3">
            <a:alphaModFix/>
          </a:blip>
          <a:srcRect b="0" l="0" r="0" t="0"/>
          <a:stretch/>
        </p:blipFill>
        <p:spPr>
          <a:xfrm>
            <a:off x="3876288" y="4257725"/>
            <a:ext cx="1391421" cy="412925"/>
          </a:xfrm>
          <a:prstGeom prst="rect">
            <a:avLst/>
          </a:prstGeom>
          <a:noFill/>
          <a:ln>
            <a:noFill/>
          </a:ln>
        </p:spPr>
      </p:pic>
      <p:sp>
        <p:nvSpPr>
          <p:cNvPr id="279" name="Google Shape;279;p23"/>
          <p:cNvSpPr txBox="1"/>
          <p:nvPr/>
        </p:nvSpPr>
        <p:spPr>
          <a:xfrm>
            <a:off x="2082600" y="2171550"/>
            <a:ext cx="49788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pt-BR" sz="4000" u="none" cap="none" strike="noStrike">
                <a:solidFill>
                  <a:schemeClr val="lt1"/>
                </a:solidFill>
                <a:latin typeface="Mitr SemiBold"/>
                <a:ea typeface="Mitr SemiBold"/>
                <a:cs typeface="Mitr SemiBold"/>
                <a:sym typeface="Mitr SemiBold"/>
              </a:rPr>
              <a:t>Obrigado!</a:t>
            </a:r>
            <a:endParaRPr b="0" i="0" sz="4000" u="none" cap="none" strike="noStrike">
              <a:solidFill>
                <a:schemeClr val="lt1"/>
              </a:solidFill>
              <a:latin typeface="Mitr SemiBold"/>
              <a:ea typeface="Mitr SemiBold"/>
              <a:cs typeface="Mitr SemiBold"/>
              <a:sym typeface="Mitr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pic>
        <p:nvPicPr>
          <p:cNvPr id="112" name="Google Shape;112;g1e1fdd69be0_0_4"/>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13" name="Google Shape;113;g1e1fdd69be0_0_4"/>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14" name="Google Shape;114;g1e1fdd69be0_0_4"/>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a:t>
            </a:r>
            <a:r>
              <a:rPr lang="pt-BR" sz="2800">
                <a:solidFill>
                  <a:srgbClr val="6950A1"/>
                </a:solidFill>
                <a:latin typeface="Mitr SemiBold"/>
                <a:ea typeface="Mitr SemiBold"/>
                <a:cs typeface="Mitr SemiBold"/>
                <a:sym typeface="Mitr SemiBold"/>
              </a:rPr>
              <a:t>input type=”radio”</a:t>
            </a:r>
            <a:r>
              <a:rPr b="0" i="0" lang="pt-BR" sz="2800" u="none" cap="none" strike="noStrike">
                <a:solidFill>
                  <a:srgbClr val="6950A1"/>
                </a:solidFill>
                <a:latin typeface="Mitr SemiBold"/>
                <a:ea typeface="Mitr SemiBold"/>
                <a:cs typeface="Mitr SemiBold"/>
                <a:sym typeface="Mitr SemiBold"/>
              </a:rPr>
              <a:t>&gt;</a:t>
            </a:r>
            <a:endParaRPr b="0" i="0" sz="2800" u="none" cap="none" strike="noStrike">
              <a:solidFill>
                <a:srgbClr val="6950A1"/>
              </a:solidFill>
              <a:latin typeface="Mitr SemiBold"/>
              <a:ea typeface="Mitr SemiBold"/>
              <a:cs typeface="Mitr SemiBold"/>
              <a:sym typeface="Mitr SemiBold"/>
            </a:endParaRPr>
          </a:p>
        </p:txBody>
      </p:sp>
      <p:pic>
        <p:nvPicPr>
          <p:cNvPr id="115" name="Google Shape;115;g1e1fdd69be0_0_4"/>
          <p:cNvPicPr preferRelativeResize="0"/>
          <p:nvPr/>
        </p:nvPicPr>
        <p:blipFill>
          <a:blip r:embed="rId4">
            <a:alphaModFix/>
          </a:blip>
          <a:stretch>
            <a:fillRect/>
          </a:stretch>
        </p:blipFill>
        <p:spPr>
          <a:xfrm>
            <a:off x="1927775" y="3013549"/>
            <a:ext cx="5288450" cy="1765675"/>
          </a:xfrm>
          <a:prstGeom prst="rect">
            <a:avLst/>
          </a:prstGeom>
          <a:noFill/>
          <a:ln>
            <a:noFill/>
          </a:ln>
          <a:effectLst>
            <a:outerShdw blurRad="57150" rotWithShape="0" algn="bl" dir="5400000" dist="19050">
              <a:srgbClr val="000000">
                <a:alpha val="50000"/>
              </a:srgbClr>
            </a:outerShdw>
          </a:effectLst>
        </p:spPr>
      </p:pic>
      <p:sp>
        <p:nvSpPr>
          <p:cNvPr id="116" name="Google Shape;116;g1e1fdd69be0_0_4"/>
          <p:cNvSpPr txBox="1"/>
          <p:nvPr/>
        </p:nvSpPr>
        <p:spPr>
          <a:xfrm>
            <a:off x="378750" y="1222450"/>
            <a:ext cx="83865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	A </a:t>
            </a:r>
            <a:r>
              <a:rPr lang="pt-BR">
                <a:solidFill>
                  <a:srgbClr val="434343"/>
                </a:solidFill>
                <a:latin typeface="Poppins"/>
                <a:ea typeface="Poppins"/>
                <a:cs typeface="Poppins"/>
                <a:sym typeface="Poppins"/>
              </a:rPr>
              <a:t>tipo </a:t>
            </a:r>
            <a:r>
              <a:rPr b="1" lang="pt-BR">
                <a:solidFill>
                  <a:srgbClr val="434343"/>
                </a:solidFill>
                <a:latin typeface="Poppins"/>
                <a:ea typeface="Poppins"/>
                <a:cs typeface="Poppins"/>
                <a:sym typeface="Poppins"/>
              </a:rPr>
              <a:t>radio </a:t>
            </a:r>
            <a:r>
              <a:rPr lang="pt-BR">
                <a:solidFill>
                  <a:srgbClr val="434343"/>
                </a:solidFill>
                <a:latin typeface="Poppins"/>
                <a:ea typeface="Poppins"/>
                <a:cs typeface="Poppins"/>
                <a:sym typeface="Poppins"/>
              </a:rPr>
              <a:t>atribui ao input a característica de um botão de opção. Os botões de opção são normalmente apresentados em grupos de opções (uma coleção de botões de opções que descrevem um conjunto de opções relacionadas). Somente um botão de opção em um grupo pode ser selecionado ao mesmo tempo.</a:t>
            </a:r>
            <a:endParaRPr>
              <a:solidFill>
                <a:srgbClr val="434343"/>
              </a:solidFill>
              <a:latin typeface="Poppins"/>
              <a:ea typeface="Poppins"/>
              <a:cs typeface="Poppins"/>
              <a:sym typeface="Poppins"/>
            </a:endParaRPr>
          </a:p>
          <a:p>
            <a:pPr indent="457200" lvl="0" marL="0" marR="0" rtl="0" algn="just">
              <a:lnSpc>
                <a:spcPct val="100000"/>
              </a:lnSpc>
              <a:spcBef>
                <a:spcPts val="0"/>
              </a:spcBef>
              <a:spcAft>
                <a:spcPts val="0"/>
              </a:spcAft>
              <a:buClr>
                <a:srgbClr val="000000"/>
              </a:buClr>
              <a:buSzPts val="1400"/>
              <a:buFont typeface="Arial"/>
              <a:buNone/>
            </a:pPr>
            <a:r>
              <a:rPr lang="pt-BR">
                <a:solidFill>
                  <a:srgbClr val="434343"/>
                </a:solidFill>
                <a:latin typeface="Poppins"/>
                <a:ea typeface="Poppins"/>
                <a:cs typeface="Poppins"/>
                <a:sym typeface="Poppins"/>
              </a:rPr>
              <a:t>O grupo de rádio deve compartilhar o mesmo nome (o valor do atributo </a:t>
            </a:r>
            <a:r>
              <a:rPr b="1" lang="pt-BR">
                <a:solidFill>
                  <a:srgbClr val="434343"/>
                </a:solidFill>
                <a:latin typeface="Poppins"/>
                <a:ea typeface="Poppins"/>
                <a:cs typeface="Poppins"/>
                <a:sym typeface="Poppins"/>
              </a:rPr>
              <a:t>name</a:t>
            </a:r>
            <a:r>
              <a:rPr lang="pt-BR">
                <a:solidFill>
                  <a:srgbClr val="434343"/>
                </a:solidFill>
                <a:latin typeface="Poppins"/>
                <a:ea typeface="Poppins"/>
                <a:cs typeface="Poppins"/>
                <a:sym typeface="Poppins"/>
              </a:rPr>
              <a:t>) para ser tratado como um grupo.</a:t>
            </a:r>
            <a:endParaRPr>
              <a:solidFill>
                <a:srgbClr val="434343"/>
              </a:solidFill>
              <a:latin typeface="Poppins"/>
              <a:ea typeface="Poppins"/>
              <a:cs typeface="Poppins"/>
              <a:sym typeface="Poppins"/>
            </a:endParaRPr>
          </a:p>
          <a:p>
            <a:pPr indent="457200" lvl="0" marL="0" marR="0" rtl="0" algn="just">
              <a:lnSpc>
                <a:spcPct val="100000"/>
              </a:lnSpc>
              <a:spcBef>
                <a:spcPts val="0"/>
              </a:spcBef>
              <a:spcAft>
                <a:spcPts val="0"/>
              </a:spcAft>
              <a:buClr>
                <a:srgbClr val="000000"/>
              </a:buClr>
              <a:buSzPts val="1400"/>
              <a:buFont typeface="Arial"/>
              <a:buNone/>
            </a:pPr>
            <a:r>
              <a:rPr lang="pt-BR">
                <a:solidFill>
                  <a:srgbClr val="434343"/>
                </a:solidFill>
                <a:latin typeface="Poppins"/>
                <a:ea typeface="Poppins"/>
                <a:cs typeface="Poppins"/>
                <a:sym typeface="Poppins"/>
              </a:rPr>
              <a:t>O atributo </a:t>
            </a:r>
            <a:r>
              <a:rPr b="1" lang="pt-BR">
                <a:solidFill>
                  <a:srgbClr val="434343"/>
                </a:solidFill>
                <a:latin typeface="Poppins"/>
                <a:ea typeface="Poppins"/>
                <a:cs typeface="Poppins"/>
                <a:sym typeface="Poppins"/>
              </a:rPr>
              <a:t>value </a:t>
            </a:r>
            <a:r>
              <a:rPr lang="pt-BR">
                <a:solidFill>
                  <a:srgbClr val="434343"/>
                </a:solidFill>
                <a:latin typeface="Poppins"/>
                <a:ea typeface="Poppins"/>
                <a:cs typeface="Poppins"/>
                <a:sym typeface="Poppins"/>
              </a:rPr>
              <a:t>define o valor exclusivo associado a cada botão de opção.</a:t>
            </a:r>
            <a:endParaRPr>
              <a:solidFill>
                <a:srgbClr val="434343"/>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pic>
        <p:nvPicPr>
          <p:cNvPr id="121" name="Google Shape;121;g1e1fdd69be0_0_109"/>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22" name="Google Shape;122;g1e1fdd69be0_0_109"/>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23" name="Google Shape;123;g1e1fdd69be0_0_109"/>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a:t>
            </a:r>
            <a:r>
              <a:rPr lang="pt-BR" sz="2800">
                <a:solidFill>
                  <a:srgbClr val="6950A1"/>
                </a:solidFill>
                <a:latin typeface="Mitr SemiBold"/>
                <a:ea typeface="Mitr SemiBold"/>
                <a:cs typeface="Mitr SemiBold"/>
                <a:sym typeface="Mitr SemiBold"/>
              </a:rPr>
              <a:t>input type=”checkbox”</a:t>
            </a:r>
            <a:r>
              <a:rPr b="0" i="0" lang="pt-BR" sz="2800" u="none" cap="none" strike="noStrike">
                <a:solidFill>
                  <a:srgbClr val="6950A1"/>
                </a:solidFill>
                <a:latin typeface="Mitr SemiBold"/>
                <a:ea typeface="Mitr SemiBold"/>
                <a:cs typeface="Mitr SemiBold"/>
                <a:sym typeface="Mitr SemiBold"/>
              </a:rPr>
              <a:t>&gt;</a:t>
            </a:r>
            <a:endParaRPr b="0" i="0" sz="2800" u="none" cap="none" strike="noStrike">
              <a:solidFill>
                <a:srgbClr val="6950A1"/>
              </a:solidFill>
              <a:latin typeface="Mitr SemiBold"/>
              <a:ea typeface="Mitr SemiBold"/>
              <a:cs typeface="Mitr SemiBold"/>
              <a:sym typeface="Mitr SemiBold"/>
            </a:endParaRPr>
          </a:p>
        </p:txBody>
      </p:sp>
      <p:sp>
        <p:nvSpPr>
          <p:cNvPr id="124" name="Google Shape;124;g1e1fdd69be0_0_109"/>
          <p:cNvSpPr txBox="1"/>
          <p:nvPr/>
        </p:nvSpPr>
        <p:spPr>
          <a:xfrm>
            <a:off x="378750" y="1222450"/>
            <a:ext cx="83865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	A </a:t>
            </a:r>
            <a:r>
              <a:rPr lang="pt-BR">
                <a:solidFill>
                  <a:srgbClr val="434343"/>
                </a:solidFill>
                <a:latin typeface="Poppins"/>
                <a:ea typeface="Poppins"/>
                <a:cs typeface="Poppins"/>
                <a:sym typeface="Poppins"/>
              </a:rPr>
              <a:t>tipo </a:t>
            </a:r>
            <a:r>
              <a:rPr b="1" lang="pt-BR">
                <a:solidFill>
                  <a:srgbClr val="434343"/>
                </a:solidFill>
                <a:latin typeface="Poppins"/>
                <a:ea typeface="Poppins"/>
                <a:cs typeface="Poppins"/>
                <a:sym typeface="Poppins"/>
              </a:rPr>
              <a:t>checkbox </a:t>
            </a:r>
            <a:r>
              <a:rPr lang="pt-BR">
                <a:solidFill>
                  <a:srgbClr val="434343"/>
                </a:solidFill>
                <a:latin typeface="Poppins"/>
                <a:ea typeface="Poppins"/>
                <a:cs typeface="Poppins"/>
                <a:sym typeface="Poppins"/>
              </a:rPr>
              <a:t>atribui ao input a característica de um botão seleção.</a:t>
            </a:r>
            <a:endParaRPr>
              <a:solidFill>
                <a:srgbClr val="434343"/>
              </a:solidFill>
              <a:latin typeface="Poppins"/>
              <a:ea typeface="Poppins"/>
              <a:cs typeface="Poppins"/>
              <a:sym typeface="Poppins"/>
            </a:endParaRPr>
          </a:p>
        </p:txBody>
      </p:sp>
      <p:pic>
        <p:nvPicPr>
          <p:cNvPr id="125" name="Google Shape;125;g1e1fdd69be0_0_109"/>
          <p:cNvPicPr preferRelativeResize="0"/>
          <p:nvPr/>
        </p:nvPicPr>
        <p:blipFill>
          <a:blip r:embed="rId4">
            <a:alphaModFix/>
          </a:blip>
          <a:stretch>
            <a:fillRect/>
          </a:stretch>
        </p:blipFill>
        <p:spPr>
          <a:xfrm>
            <a:off x="1487675" y="2275999"/>
            <a:ext cx="5429250" cy="10191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pic>
        <p:nvPicPr>
          <p:cNvPr id="130" name="Google Shape;130;g1e1fdd69be0_0_99"/>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31" name="Google Shape;131;g1e1fdd69be0_0_99"/>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32" name="Google Shape;132;g1e1fdd69be0_0_99"/>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a:t>
            </a:r>
            <a:r>
              <a:rPr lang="pt-BR" sz="2800">
                <a:solidFill>
                  <a:srgbClr val="6950A1"/>
                </a:solidFill>
                <a:latin typeface="Mitr SemiBold"/>
                <a:ea typeface="Mitr SemiBold"/>
                <a:cs typeface="Mitr SemiBold"/>
                <a:sym typeface="Mitr SemiBold"/>
              </a:rPr>
              <a:t>input type=”file”</a:t>
            </a:r>
            <a:r>
              <a:rPr b="0" i="0" lang="pt-BR" sz="2800" u="none" cap="none" strike="noStrike">
                <a:solidFill>
                  <a:srgbClr val="6950A1"/>
                </a:solidFill>
                <a:latin typeface="Mitr SemiBold"/>
                <a:ea typeface="Mitr SemiBold"/>
                <a:cs typeface="Mitr SemiBold"/>
                <a:sym typeface="Mitr SemiBold"/>
              </a:rPr>
              <a:t>&gt;</a:t>
            </a:r>
            <a:endParaRPr b="0" i="0" sz="2800" u="none" cap="none" strike="noStrike">
              <a:solidFill>
                <a:srgbClr val="6950A1"/>
              </a:solidFill>
              <a:latin typeface="Mitr SemiBold"/>
              <a:ea typeface="Mitr SemiBold"/>
              <a:cs typeface="Mitr SemiBold"/>
              <a:sym typeface="Mitr SemiBold"/>
            </a:endParaRPr>
          </a:p>
        </p:txBody>
      </p:sp>
      <p:sp>
        <p:nvSpPr>
          <p:cNvPr id="133" name="Google Shape;133;g1e1fdd69be0_0_99"/>
          <p:cNvSpPr txBox="1"/>
          <p:nvPr/>
        </p:nvSpPr>
        <p:spPr>
          <a:xfrm>
            <a:off x="378750" y="1222450"/>
            <a:ext cx="83865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	A </a:t>
            </a:r>
            <a:r>
              <a:rPr lang="pt-BR">
                <a:solidFill>
                  <a:srgbClr val="434343"/>
                </a:solidFill>
                <a:latin typeface="Poppins"/>
                <a:ea typeface="Poppins"/>
                <a:cs typeface="Poppins"/>
                <a:sym typeface="Poppins"/>
              </a:rPr>
              <a:t>tipo </a:t>
            </a:r>
            <a:r>
              <a:rPr b="1" lang="pt-BR">
                <a:solidFill>
                  <a:srgbClr val="434343"/>
                </a:solidFill>
                <a:latin typeface="Poppins"/>
                <a:ea typeface="Poppins"/>
                <a:cs typeface="Poppins"/>
                <a:sym typeface="Poppins"/>
              </a:rPr>
              <a:t>file </a:t>
            </a:r>
            <a:r>
              <a:rPr lang="pt-BR">
                <a:solidFill>
                  <a:srgbClr val="434343"/>
                </a:solidFill>
                <a:latin typeface="Poppins"/>
                <a:ea typeface="Poppins"/>
                <a:cs typeface="Poppins"/>
                <a:sym typeface="Poppins"/>
              </a:rPr>
              <a:t>atribui ao input a característica de um botão que, ao clicado, permitem que o usuário escolha um ou mais arquivos do armazenamento do dispositivo</a:t>
            </a:r>
            <a:endParaRPr>
              <a:solidFill>
                <a:srgbClr val="434343"/>
              </a:solidFill>
              <a:latin typeface="Poppins"/>
              <a:ea typeface="Poppins"/>
              <a:cs typeface="Poppins"/>
              <a:sym typeface="Poppins"/>
            </a:endParaRPr>
          </a:p>
        </p:txBody>
      </p:sp>
      <p:pic>
        <p:nvPicPr>
          <p:cNvPr id="134" name="Google Shape;134;g1e1fdd69be0_0_99"/>
          <p:cNvPicPr preferRelativeResize="0"/>
          <p:nvPr/>
        </p:nvPicPr>
        <p:blipFill>
          <a:blip r:embed="rId4">
            <a:alphaModFix/>
          </a:blip>
          <a:stretch>
            <a:fillRect/>
          </a:stretch>
        </p:blipFill>
        <p:spPr>
          <a:xfrm>
            <a:off x="2490788" y="2507463"/>
            <a:ext cx="4162425" cy="7715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g1e1fdd69be0_0_81"/>
          <p:cNvSpPr txBox="1"/>
          <p:nvPr/>
        </p:nvSpPr>
        <p:spPr>
          <a:xfrm>
            <a:off x="432925" y="1222450"/>
            <a:ext cx="80283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	A tag &lt;textarea&gt; tem como objetivo ser um input de texto de dimensões maiores. Além de poder ser redimensionado. Veja no exemplo.</a:t>
            </a:r>
            <a:endParaRPr b="0" i="0" sz="14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317500" lvl="0" marL="457200" marR="0" rtl="0" algn="l">
              <a:lnSpc>
                <a:spcPct val="10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 textarea precisa das propriedades rows (linhas) e cols (colunas) para definir o seu tamanho.</a:t>
            </a:r>
            <a:endParaRPr b="0" i="0" sz="1400" u="none" cap="none" strike="noStrike">
              <a:solidFill>
                <a:srgbClr val="434343"/>
              </a:solidFill>
              <a:latin typeface="Poppins"/>
              <a:ea typeface="Poppins"/>
              <a:cs typeface="Poppins"/>
              <a:sym typeface="Poppins"/>
            </a:endParaRPr>
          </a:p>
          <a:p>
            <a:pPr indent="-317500" lvl="0" marL="457200" marR="0" rtl="0" algn="l">
              <a:lnSpc>
                <a:spcPct val="10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Através do CSS conseguimos desabilitar o redimensionamento, utilizando a propriedade CSS resize:none; </a:t>
            </a:r>
            <a:endParaRPr b="0" i="0" sz="1400" u="none" cap="none" strike="noStrike">
              <a:solidFill>
                <a:srgbClr val="434343"/>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p:txBody>
      </p:sp>
      <p:pic>
        <p:nvPicPr>
          <p:cNvPr id="140" name="Google Shape;140;g1e1fdd69be0_0_81"/>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41" name="Google Shape;141;g1e1fdd69be0_0_81"/>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42" name="Google Shape;142;g1e1fdd69be0_0_81"/>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&lt;textarea&gt;</a:t>
            </a:r>
            <a:endParaRPr b="0" i="0" sz="2800" u="none" cap="none" strike="noStrike">
              <a:solidFill>
                <a:srgbClr val="6950A1"/>
              </a:solidFill>
              <a:latin typeface="Mitr SemiBold"/>
              <a:ea typeface="Mitr SemiBold"/>
              <a:cs typeface="Mitr SemiBold"/>
              <a:sym typeface="Mitr SemiBold"/>
            </a:endParaRPr>
          </a:p>
        </p:txBody>
      </p:sp>
      <p:pic>
        <p:nvPicPr>
          <p:cNvPr id="143" name="Google Shape;143;g1e1fdd69be0_0_81"/>
          <p:cNvPicPr preferRelativeResize="0"/>
          <p:nvPr/>
        </p:nvPicPr>
        <p:blipFill rotWithShape="1">
          <a:blip r:embed="rId4">
            <a:alphaModFix/>
          </a:blip>
          <a:srcRect b="0" l="0" r="0" t="0"/>
          <a:stretch/>
        </p:blipFill>
        <p:spPr>
          <a:xfrm>
            <a:off x="2599727" y="2989325"/>
            <a:ext cx="4086249" cy="172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g1e1fdd69be0_0_20"/>
          <p:cNvSpPr txBox="1"/>
          <p:nvPr/>
        </p:nvSpPr>
        <p:spPr>
          <a:xfrm>
            <a:off x="432925" y="1222450"/>
            <a:ext cx="8028300" cy="12621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O &lt;select&gt; define um input que possui algumas opções que podem ser escolhidas pelo usuário. As opções são inseridas utilizando a tag &lt;option&gt;. Veja o exemplo:</a:t>
            </a:r>
            <a:endParaRPr b="0" i="0" sz="1400" u="none" cap="none" strike="noStrike">
              <a:solidFill>
                <a:srgbClr val="434343"/>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p:txBody>
      </p:sp>
      <p:pic>
        <p:nvPicPr>
          <p:cNvPr id="149" name="Google Shape;149;g1e1fdd69be0_0_20"/>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50" name="Google Shape;150;g1e1fdd69be0_0_20"/>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51" name="Google Shape;151;g1e1fdd69be0_0_20"/>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&lt;select&gt;</a:t>
            </a:r>
            <a:endParaRPr b="0" i="0" sz="2800" u="none" cap="none" strike="noStrike">
              <a:solidFill>
                <a:srgbClr val="6950A1"/>
              </a:solidFill>
              <a:latin typeface="Mitr SemiBold"/>
              <a:ea typeface="Mitr SemiBold"/>
              <a:cs typeface="Mitr SemiBold"/>
              <a:sym typeface="Mitr SemiBold"/>
            </a:endParaRPr>
          </a:p>
        </p:txBody>
      </p:sp>
      <p:pic>
        <p:nvPicPr>
          <p:cNvPr id="152" name="Google Shape;152;g1e1fdd69be0_0_20"/>
          <p:cNvPicPr preferRelativeResize="0"/>
          <p:nvPr/>
        </p:nvPicPr>
        <p:blipFill rotWithShape="1">
          <a:blip r:embed="rId4">
            <a:alphaModFix/>
          </a:blip>
          <a:srcRect b="0" l="0" r="0" t="0"/>
          <a:stretch/>
        </p:blipFill>
        <p:spPr>
          <a:xfrm>
            <a:off x="2229588" y="1935900"/>
            <a:ext cx="4684825" cy="290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g1e1fdd69be0_0_12"/>
          <p:cNvSpPr txBox="1"/>
          <p:nvPr/>
        </p:nvSpPr>
        <p:spPr>
          <a:xfrm>
            <a:off x="432925" y="1222450"/>
            <a:ext cx="83121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No HTML mais antigo, a única forma de fazer um botão era através do input type button e input type submit. </a:t>
            </a:r>
            <a:r>
              <a:rPr lang="pt-BR">
                <a:solidFill>
                  <a:srgbClr val="434343"/>
                </a:solidFill>
                <a:latin typeface="Poppins"/>
                <a:ea typeface="Poppins"/>
                <a:cs typeface="Poppins"/>
                <a:sym typeface="Poppins"/>
              </a:rPr>
              <a:t>Depois</a:t>
            </a:r>
            <a:r>
              <a:rPr b="0" i="0" lang="pt-BR" sz="1400" u="none" cap="none" strike="noStrike">
                <a:solidFill>
                  <a:srgbClr val="434343"/>
                </a:solidFill>
                <a:latin typeface="Poppins"/>
                <a:ea typeface="Poppins"/>
                <a:cs typeface="Poppins"/>
                <a:sym typeface="Poppins"/>
              </a:rPr>
              <a:t>, criaram a tag &lt;button&gt;, e através do seu type você pode definir se ele é um botão (type=”button”) ou um submit (type=”submit”). O comportamento é o mesmo de utilizar &lt;input&gt;</a:t>
            </a:r>
            <a:endParaRPr b="0" i="0" sz="1400" u="none" cap="none" strike="noStrike">
              <a:solidFill>
                <a:srgbClr val="434343"/>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p:txBody>
      </p:sp>
      <p:pic>
        <p:nvPicPr>
          <p:cNvPr id="158" name="Google Shape;158;g1e1fdd69be0_0_12"/>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59" name="Google Shape;159;g1e1fdd69be0_0_12"/>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60" name="Google Shape;160;g1e1fdd69be0_0_12"/>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&lt;button&gt;</a:t>
            </a:r>
            <a:endParaRPr b="0" i="0" sz="2800" u="none" cap="none" strike="noStrike">
              <a:solidFill>
                <a:srgbClr val="6950A1"/>
              </a:solidFill>
              <a:latin typeface="Mitr SemiBold"/>
              <a:ea typeface="Mitr SemiBold"/>
              <a:cs typeface="Mitr SemiBold"/>
              <a:sym typeface="Mitr SemiBold"/>
            </a:endParaRPr>
          </a:p>
        </p:txBody>
      </p:sp>
      <p:pic>
        <p:nvPicPr>
          <p:cNvPr id="161" name="Google Shape;161;g1e1fdd69be0_0_12"/>
          <p:cNvPicPr preferRelativeResize="0"/>
          <p:nvPr/>
        </p:nvPicPr>
        <p:blipFill rotWithShape="1">
          <a:blip r:embed="rId4">
            <a:alphaModFix/>
          </a:blip>
          <a:srcRect b="0" l="0" r="0" t="0"/>
          <a:stretch/>
        </p:blipFill>
        <p:spPr>
          <a:xfrm>
            <a:off x="2787175" y="2620900"/>
            <a:ext cx="3941459" cy="1923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pic>
        <p:nvPicPr>
          <p:cNvPr id="166" name="Google Shape;166;g1e289a5550f_0_119"/>
          <p:cNvPicPr preferRelativeResize="0"/>
          <p:nvPr/>
        </p:nvPicPr>
        <p:blipFill>
          <a:blip r:embed="rId3">
            <a:alphaModFix/>
          </a:blip>
          <a:stretch>
            <a:fillRect/>
          </a:stretch>
        </p:blipFill>
        <p:spPr>
          <a:xfrm>
            <a:off x="7751450" y="4543952"/>
            <a:ext cx="993675" cy="294900"/>
          </a:xfrm>
          <a:prstGeom prst="rect">
            <a:avLst/>
          </a:prstGeom>
          <a:noFill/>
          <a:ln>
            <a:noFill/>
          </a:ln>
        </p:spPr>
      </p:pic>
      <p:sp>
        <p:nvSpPr>
          <p:cNvPr id="167" name="Google Shape;167;g1e289a5550f_0_119"/>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950A1"/>
              </a:highlight>
            </a:endParaRPr>
          </a:p>
        </p:txBody>
      </p:sp>
      <p:sp>
        <p:nvSpPr>
          <p:cNvPr id="168" name="Google Shape;168;g1e289a5550f_0_119"/>
          <p:cNvSpPr txBox="1"/>
          <p:nvPr/>
        </p:nvSpPr>
        <p:spPr>
          <a:xfrm>
            <a:off x="1022838" y="1768338"/>
            <a:ext cx="7098300" cy="111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pt-BR" sz="2800">
                <a:solidFill>
                  <a:srgbClr val="6950A1"/>
                </a:solidFill>
                <a:latin typeface="Mitr SemiBold"/>
                <a:ea typeface="Mitr SemiBold"/>
                <a:cs typeface="Mitr SemiBold"/>
                <a:sym typeface="Mitr SemiBold"/>
              </a:rPr>
              <a:t>Vamos utilizar essas tags</a:t>
            </a:r>
            <a:endParaRPr sz="2800">
              <a:solidFill>
                <a:srgbClr val="6950A1"/>
              </a:solidFill>
              <a:latin typeface="Mitr SemiBold"/>
              <a:ea typeface="Mitr SemiBold"/>
              <a:cs typeface="Mitr SemiBold"/>
              <a:sym typeface="Mitr SemiBold"/>
            </a:endParaRPr>
          </a:p>
          <a:p>
            <a:pPr indent="0" lvl="0" marL="0" rtl="0" algn="ctr">
              <a:lnSpc>
                <a:spcPct val="115000"/>
              </a:lnSpc>
              <a:spcBef>
                <a:spcPts val="0"/>
              </a:spcBef>
              <a:spcAft>
                <a:spcPts val="0"/>
              </a:spcAft>
              <a:buNone/>
            </a:pPr>
            <a:r>
              <a:rPr lang="pt-BR" sz="2800">
                <a:solidFill>
                  <a:srgbClr val="6950A1"/>
                </a:solidFill>
                <a:latin typeface="Mitr SemiBold"/>
                <a:ea typeface="Mitr SemiBold"/>
                <a:cs typeface="Mitr SemiBold"/>
                <a:sym typeface="Mitr SemiBold"/>
              </a:rPr>
              <a:t>na prática?</a:t>
            </a:r>
            <a:endParaRPr sz="2800">
              <a:solidFill>
                <a:srgbClr val="6950A1"/>
              </a:solidFill>
              <a:latin typeface="Mitr SemiBold"/>
              <a:ea typeface="Mitr SemiBold"/>
              <a:cs typeface="Mitr SemiBold"/>
              <a:sym typeface="Mitr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