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6"/>
  </p:notesMasterIdLst>
  <p:sldIdLst>
    <p:sldId id="307" r:id="rId2"/>
    <p:sldId id="308" r:id="rId3"/>
    <p:sldId id="264" r:id="rId4"/>
    <p:sldId id="273" r:id="rId5"/>
    <p:sldId id="263" r:id="rId6"/>
    <p:sldId id="309" r:id="rId7"/>
    <p:sldId id="325" r:id="rId8"/>
    <p:sldId id="327" r:id="rId9"/>
    <p:sldId id="328" r:id="rId10"/>
    <p:sldId id="329" r:id="rId11"/>
    <p:sldId id="330" r:id="rId12"/>
    <p:sldId id="332" r:id="rId13"/>
    <p:sldId id="302" r:id="rId14"/>
    <p:sldId id="267" r:id="rId15"/>
    <p:sldId id="268" r:id="rId16"/>
    <p:sldId id="281" r:id="rId17"/>
    <p:sldId id="291" r:id="rId18"/>
    <p:sldId id="257" r:id="rId19"/>
    <p:sldId id="256" r:id="rId20"/>
    <p:sldId id="275" r:id="rId21"/>
    <p:sldId id="285" r:id="rId22"/>
    <p:sldId id="259" r:id="rId23"/>
    <p:sldId id="260" r:id="rId24"/>
    <p:sldId id="269" r:id="rId25"/>
    <p:sldId id="286" r:id="rId26"/>
    <p:sldId id="261" r:id="rId27"/>
    <p:sldId id="262" r:id="rId28"/>
    <p:sldId id="265" r:id="rId29"/>
    <p:sldId id="258" r:id="rId30"/>
    <p:sldId id="289" r:id="rId31"/>
    <p:sldId id="310" r:id="rId32"/>
    <p:sldId id="282" r:id="rId33"/>
    <p:sldId id="293" r:id="rId34"/>
    <p:sldId id="311" r:id="rId35"/>
    <p:sldId id="283" r:id="rId36"/>
    <p:sldId id="292" r:id="rId37"/>
    <p:sldId id="312" r:id="rId38"/>
    <p:sldId id="270" r:id="rId39"/>
    <p:sldId id="288" r:id="rId40"/>
    <p:sldId id="313" r:id="rId41"/>
    <p:sldId id="271" r:id="rId42"/>
    <p:sldId id="294" r:id="rId43"/>
    <p:sldId id="317" r:id="rId44"/>
    <p:sldId id="272" r:id="rId45"/>
    <p:sldId id="287" r:id="rId46"/>
    <p:sldId id="318" r:id="rId47"/>
    <p:sldId id="274" r:id="rId48"/>
    <p:sldId id="301" r:id="rId49"/>
    <p:sldId id="319" r:id="rId50"/>
    <p:sldId id="279" r:id="rId51"/>
    <p:sldId id="290" r:id="rId52"/>
    <p:sldId id="320" r:id="rId53"/>
    <p:sldId id="280" r:id="rId54"/>
    <p:sldId id="296" r:id="rId55"/>
    <p:sldId id="321" r:id="rId56"/>
    <p:sldId id="276" r:id="rId57"/>
    <p:sldId id="295" r:id="rId58"/>
    <p:sldId id="322" r:id="rId59"/>
    <p:sldId id="277" r:id="rId60"/>
    <p:sldId id="297" r:id="rId61"/>
    <p:sldId id="323" r:id="rId62"/>
    <p:sldId id="278" r:id="rId63"/>
    <p:sldId id="299" r:id="rId64"/>
    <p:sldId id="324" r:id="rId65"/>
    <p:sldId id="306" r:id="rId66"/>
    <p:sldId id="300" r:id="rId67"/>
    <p:sldId id="315" r:id="rId68"/>
    <p:sldId id="303" r:id="rId69"/>
    <p:sldId id="298" r:id="rId70"/>
    <p:sldId id="316" r:id="rId71"/>
    <p:sldId id="304" r:id="rId72"/>
    <p:sldId id="331" r:id="rId73"/>
    <p:sldId id="314" r:id="rId74"/>
    <p:sldId id="326"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Klauser" initials="SK" lastIdx="5" clrIdx="0">
    <p:extLst>
      <p:ext uri="{19B8F6BF-5375-455C-9EA6-DF929625EA0E}">
        <p15:presenceInfo xmlns:p15="http://schemas.microsoft.com/office/powerpoint/2012/main" userId="209643121dbb54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CD92"/>
    <a:srgbClr val="EEC36C"/>
    <a:srgbClr val="F8621F"/>
    <a:srgbClr val="F7C685"/>
    <a:srgbClr val="F82C2C"/>
    <a:srgbClr val="F9621F"/>
    <a:srgbClr val="4472C4"/>
    <a:srgbClr val="FFFFFF"/>
    <a:srgbClr val="B3B3A7"/>
    <a:srgbClr val="88A5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779" autoAdjust="0"/>
    <p:restoredTop sz="93922" autoAdjust="0"/>
  </p:normalViewPr>
  <p:slideViewPr>
    <p:cSldViewPr snapToGrid="0">
      <p:cViewPr varScale="1">
        <p:scale>
          <a:sx n="84" d="100"/>
          <a:sy n="84" d="100"/>
        </p:scale>
        <p:origin x="114" y="432"/>
      </p:cViewPr>
      <p:guideLst/>
    </p:cSldViewPr>
  </p:slideViewPr>
  <p:outlineViewPr>
    <p:cViewPr>
      <p:scale>
        <a:sx n="100" d="100"/>
        <a:sy n="10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9" Type="http://schemas.openxmlformats.org/officeDocument/2006/relationships/slide" Target="slides/slide39.xml"/><Relationship Id="rId21" Type="http://schemas.openxmlformats.org/officeDocument/2006/relationships/slide" Target="slides/slide21.xml"/><Relationship Id="rId34" Type="http://schemas.openxmlformats.org/officeDocument/2006/relationships/slide" Target="slides/slide34.xml"/><Relationship Id="rId42" Type="http://schemas.openxmlformats.org/officeDocument/2006/relationships/slide" Target="slides/slide42.xml"/><Relationship Id="rId47" Type="http://schemas.openxmlformats.org/officeDocument/2006/relationships/slide" Target="slides/slide47.xml"/><Relationship Id="rId50" Type="http://schemas.openxmlformats.org/officeDocument/2006/relationships/slide" Target="slides/slide50.xml"/><Relationship Id="rId55" Type="http://schemas.openxmlformats.org/officeDocument/2006/relationships/slide" Target="slides/slide55.xml"/><Relationship Id="rId63" Type="http://schemas.openxmlformats.org/officeDocument/2006/relationships/slide" Target="slides/slide63.xml"/><Relationship Id="rId68" Type="http://schemas.openxmlformats.org/officeDocument/2006/relationships/slide" Target="slides/slide68.xml"/><Relationship Id="rId7" Type="http://schemas.openxmlformats.org/officeDocument/2006/relationships/slide" Target="slides/slide7.xml"/><Relationship Id="rId71" Type="http://schemas.openxmlformats.org/officeDocument/2006/relationships/slide" Target="slides/slide71.xml"/><Relationship Id="rId2" Type="http://schemas.openxmlformats.org/officeDocument/2006/relationships/slide" Target="slides/slide2.xml"/><Relationship Id="rId16" Type="http://schemas.openxmlformats.org/officeDocument/2006/relationships/slide" Target="slides/slide16.xml"/><Relationship Id="rId29" Type="http://schemas.openxmlformats.org/officeDocument/2006/relationships/slide" Target="slides/slide29.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37" Type="http://schemas.openxmlformats.org/officeDocument/2006/relationships/slide" Target="slides/slide37.xml"/><Relationship Id="rId40" Type="http://schemas.openxmlformats.org/officeDocument/2006/relationships/slide" Target="slides/slide40.xml"/><Relationship Id="rId45" Type="http://schemas.openxmlformats.org/officeDocument/2006/relationships/slide" Target="slides/slide45.xml"/><Relationship Id="rId53" Type="http://schemas.openxmlformats.org/officeDocument/2006/relationships/slide" Target="slides/slide53.xml"/><Relationship Id="rId58" Type="http://schemas.openxmlformats.org/officeDocument/2006/relationships/slide" Target="slides/slide58.xml"/><Relationship Id="rId66" Type="http://schemas.openxmlformats.org/officeDocument/2006/relationships/slide" Target="slides/slide66.xml"/><Relationship Id="rId74" Type="http://schemas.openxmlformats.org/officeDocument/2006/relationships/slide" Target="slides/slide74.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49" Type="http://schemas.openxmlformats.org/officeDocument/2006/relationships/slide" Target="slides/slide49.xml"/><Relationship Id="rId57" Type="http://schemas.openxmlformats.org/officeDocument/2006/relationships/slide" Target="slides/slide57.xml"/><Relationship Id="rId61" Type="http://schemas.openxmlformats.org/officeDocument/2006/relationships/slide" Target="slides/slide61.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4" Type="http://schemas.openxmlformats.org/officeDocument/2006/relationships/slide" Target="slides/slide44.xml"/><Relationship Id="rId52" Type="http://schemas.openxmlformats.org/officeDocument/2006/relationships/slide" Target="slides/slide52.xml"/><Relationship Id="rId60" Type="http://schemas.openxmlformats.org/officeDocument/2006/relationships/slide" Target="slides/slide60.xml"/><Relationship Id="rId65" Type="http://schemas.openxmlformats.org/officeDocument/2006/relationships/slide" Target="slides/slide65.xml"/><Relationship Id="rId73" Type="http://schemas.openxmlformats.org/officeDocument/2006/relationships/slide" Target="slides/slide73.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43" Type="http://schemas.openxmlformats.org/officeDocument/2006/relationships/slide" Target="slides/slide43.xml"/><Relationship Id="rId48" Type="http://schemas.openxmlformats.org/officeDocument/2006/relationships/slide" Target="slides/slide48.xml"/><Relationship Id="rId56" Type="http://schemas.openxmlformats.org/officeDocument/2006/relationships/slide" Target="slides/slide56.xml"/><Relationship Id="rId64" Type="http://schemas.openxmlformats.org/officeDocument/2006/relationships/slide" Target="slides/slide64.xml"/><Relationship Id="rId69" Type="http://schemas.openxmlformats.org/officeDocument/2006/relationships/slide" Target="slides/slide69.xml"/><Relationship Id="rId8" Type="http://schemas.openxmlformats.org/officeDocument/2006/relationships/slide" Target="slides/slide8.xml"/><Relationship Id="rId51" Type="http://schemas.openxmlformats.org/officeDocument/2006/relationships/slide" Target="slides/slide51.xml"/><Relationship Id="rId72" Type="http://schemas.openxmlformats.org/officeDocument/2006/relationships/slide" Target="slides/slide72.xml"/><Relationship Id="rId3" Type="http://schemas.openxmlformats.org/officeDocument/2006/relationships/slide" Target="slides/slide3.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38" Type="http://schemas.openxmlformats.org/officeDocument/2006/relationships/slide" Target="slides/slide38.xml"/><Relationship Id="rId46" Type="http://schemas.openxmlformats.org/officeDocument/2006/relationships/slide" Target="slides/slide46.xml"/><Relationship Id="rId59" Type="http://schemas.openxmlformats.org/officeDocument/2006/relationships/slide" Target="slides/slide59.xml"/><Relationship Id="rId67" Type="http://schemas.openxmlformats.org/officeDocument/2006/relationships/slide" Target="slides/slide67.xml"/><Relationship Id="rId20" Type="http://schemas.openxmlformats.org/officeDocument/2006/relationships/slide" Target="slides/slide20.xml"/><Relationship Id="rId41" Type="http://schemas.openxmlformats.org/officeDocument/2006/relationships/slide" Target="slides/slide41.xml"/><Relationship Id="rId54" Type="http://schemas.openxmlformats.org/officeDocument/2006/relationships/slide" Target="slides/slide54.xml"/><Relationship Id="rId62" Type="http://schemas.openxmlformats.org/officeDocument/2006/relationships/slide" Target="slides/slide62.xml"/><Relationship Id="rId70" Type="http://schemas.openxmlformats.org/officeDocument/2006/relationships/slide" Target="slides/slide70.xml"/><Relationship Id="rId1" Type="http://schemas.openxmlformats.org/officeDocument/2006/relationships/slide" Target="slides/slide1.xml"/><Relationship Id="rId6"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1D973-547B-4063-BC2C-A3EAAB576F07}" type="datetimeFigureOut">
              <a:rPr lang="en-AU" smtClean="0"/>
              <a:t>30/09/2020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D2945-4AF0-4DE9-A410-7BF3C848047B}" type="slidenum">
              <a:rPr lang="en-AU" smtClean="0"/>
              <a:t>‹#›</a:t>
            </a:fld>
            <a:endParaRPr lang="en-AU"/>
          </a:p>
        </p:txBody>
      </p:sp>
    </p:spTree>
    <p:extLst>
      <p:ext uri="{BB962C8B-B14F-4D97-AF65-F5344CB8AC3E}">
        <p14:creationId xmlns:p14="http://schemas.microsoft.com/office/powerpoint/2010/main" val="31239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03D2945-4AF0-4DE9-A410-7BF3C848047B}" type="slidenum">
              <a:rPr lang="en-AU" smtClean="0"/>
              <a:t>71</a:t>
            </a:fld>
            <a:endParaRPr lang="en-AU"/>
          </a:p>
        </p:txBody>
      </p:sp>
    </p:spTree>
    <p:extLst>
      <p:ext uri="{BB962C8B-B14F-4D97-AF65-F5344CB8AC3E}">
        <p14:creationId xmlns:p14="http://schemas.microsoft.com/office/powerpoint/2010/main" val="1332506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CE81-187D-4591-8566-F26BD3A47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A1F8141-3F0F-4BBF-B81B-B97501B82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A32485C-B07F-4A74-BC27-0071A9FF5AF8}"/>
              </a:ext>
            </a:extLst>
          </p:cNvPr>
          <p:cNvSpPr>
            <a:spLocks noGrp="1"/>
          </p:cNvSpPr>
          <p:nvPr>
            <p:ph type="dt" sz="half" idx="10"/>
          </p:nvPr>
        </p:nvSpPr>
        <p:spPr/>
        <p:txBody>
          <a:bodyPr/>
          <a:lstStyle/>
          <a:p>
            <a:fld id="{D5538338-81AA-4F74-99BA-24282C8BC2DE}" type="datetime1">
              <a:rPr lang="en-AU" smtClean="0"/>
              <a:t>30/09/2020</a:t>
            </a:fld>
            <a:endParaRPr lang="en-AU"/>
          </a:p>
        </p:txBody>
      </p:sp>
      <p:sp>
        <p:nvSpPr>
          <p:cNvPr id="5" name="Footer Placeholder 4">
            <a:extLst>
              <a:ext uri="{FF2B5EF4-FFF2-40B4-BE49-F238E27FC236}">
                <a16:creationId xmlns:a16="http://schemas.microsoft.com/office/drawing/2014/main" id="{F4FB9BE9-5A7B-4925-80AE-9E448952708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F599906-A4BA-4036-B06B-36F2EDA23326}"/>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401587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AEC3B-8543-4C5A-9456-3E5DE86ADE5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A47E0BD-D3F1-4596-997A-E77AA22BD8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F91A50C-85FA-4E6C-8054-2CAF461CE87F}"/>
              </a:ext>
            </a:extLst>
          </p:cNvPr>
          <p:cNvSpPr>
            <a:spLocks noGrp="1"/>
          </p:cNvSpPr>
          <p:nvPr>
            <p:ph type="dt" sz="half" idx="10"/>
          </p:nvPr>
        </p:nvSpPr>
        <p:spPr/>
        <p:txBody>
          <a:bodyPr/>
          <a:lstStyle/>
          <a:p>
            <a:fld id="{1409FCA0-336F-485B-8673-C30492E87CF4}" type="datetime1">
              <a:rPr lang="en-AU" smtClean="0"/>
              <a:t>30/09/2020</a:t>
            </a:fld>
            <a:endParaRPr lang="en-AU"/>
          </a:p>
        </p:txBody>
      </p:sp>
      <p:sp>
        <p:nvSpPr>
          <p:cNvPr id="5" name="Footer Placeholder 4">
            <a:extLst>
              <a:ext uri="{FF2B5EF4-FFF2-40B4-BE49-F238E27FC236}">
                <a16:creationId xmlns:a16="http://schemas.microsoft.com/office/drawing/2014/main" id="{98F599DE-08DE-44FF-A56E-C0CAC81C167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A368BF-928C-4B9B-A24C-B6D568A5FD79}"/>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76184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3D03AF-33D1-4BC8-BEE7-988C19A2D3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FD84217-7C66-4250-B24F-704CB1060D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07C6BB3-8A04-47BB-A2A8-4A37C2AD2C09}"/>
              </a:ext>
            </a:extLst>
          </p:cNvPr>
          <p:cNvSpPr>
            <a:spLocks noGrp="1"/>
          </p:cNvSpPr>
          <p:nvPr>
            <p:ph type="dt" sz="half" idx="10"/>
          </p:nvPr>
        </p:nvSpPr>
        <p:spPr/>
        <p:txBody>
          <a:bodyPr/>
          <a:lstStyle/>
          <a:p>
            <a:fld id="{66C6943B-7D14-4B46-B5BD-6C9765F1BF09}" type="datetime1">
              <a:rPr lang="en-AU" smtClean="0"/>
              <a:t>30/09/2020</a:t>
            </a:fld>
            <a:endParaRPr lang="en-AU"/>
          </a:p>
        </p:txBody>
      </p:sp>
      <p:sp>
        <p:nvSpPr>
          <p:cNvPr id="5" name="Footer Placeholder 4">
            <a:extLst>
              <a:ext uri="{FF2B5EF4-FFF2-40B4-BE49-F238E27FC236}">
                <a16:creationId xmlns:a16="http://schemas.microsoft.com/office/drawing/2014/main" id="{192E3BF8-B07B-48A9-A158-FBDD3B2767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A2B406-08E6-4C4C-8ED3-71121872DF9E}"/>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126861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D96D-4D21-4B3D-B518-D75DCAD942D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6128DA0-982B-4B71-9409-F1E213137D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4E56FB-8E3D-4307-87C7-FE6BAB2EFD34}"/>
              </a:ext>
            </a:extLst>
          </p:cNvPr>
          <p:cNvSpPr>
            <a:spLocks noGrp="1"/>
          </p:cNvSpPr>
          <p:nvPr>
            <p:ph type="dt" sz="half" idx="10"/>
          </p:nvPr>
        </p:nvSpPr>
        <p:spPr/>
        <p:txBody>
          <a:bodyPr/>
          <a:lstStyle/>
          <a:p>
            <a:fld id="{FB6B355A-17A5-4A7D-B18B-DA34ADE5F777}" type="datetime1">
              <a:rPr lang="en-AU" smtClean="0"/>
              <a:t>30/09/2020</a:t>
            </a:fld>
            <a:endParaRPr lang="en-AU"/>
          </a:p>
        </p:txBody>
      </p:sp>
      <p:sp>
        <p:nvSpPr>
          <p:cNvPr id="5" name="Footer Placeholder 4">
            <a:extLst>
              <a:ext uri="{FF2B5EF4-FFF2-40B4-BE49-F238E27FC236}">
                <a16:creationId xmlns:a16="http://schemas.microsoft.com/office/drawing/2014/main" id="{C9F75D72-D9EF-4668-AED9-E067BB05D9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E6AFDC3-5BB8-4EAA-84D6-DBD47A34610D}"/>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1185514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FB6F-35F7-4D14-B90D-80A840009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AC85B02-5AAA-4EE5-881A-07C80682E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222FF-4B6B-433C-AA0E-BB9175455337}"/>
              </a:ext>
            </a:extLst>
          </p:cNvPr>
          <p:cNvSpPr>
            <a:spLocks noGrp="1"/>
          </p:cNvSpPr>
          <p:nvPr>
            <p:ph type="dt" sz="half" idx="10"/>
          </p:nvPr>
        </p:nvSpPr>
        <p:spPr/>
        <p:txBody>
          <a:bodyPr/>
          <a:lstStyle/>
          <a:p>
            <a:fld id="{7E72B330-B9BF-483A-A7E5-5F818AA6D126}" type="datetime1">
              <a:rPr lang="en-AU" smtClean="0"/>
              <a:t>30/09/2020</a:t>
            </a:fld>
            <a:endParaRPr lang="en-AU"/>
          </a:p>
        </p:txBody>
      </p:sp>
      <p:sp>
        <p:nvSpPr>
          <p:cNvPr id="5" name="Footer Placeholder 4">
            <a:extLst>
              <a:ext uri="{FF2B5EF4-FFF2-40B4-BE49-F238E27FC236}">
                <a16:creationId xmlns:a16="http://schemas.microsoft.com/office/drawing/2014/main" id="{20D7B3BF-1812-4AD1-BCBA-0AE8711A40D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B460E6-A4B7-4B78-9201-24DEECB2A786}"/>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397575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9C-7103-4B81-B5F4-D74454BAD43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98A321D-4DFB-4E04-BE35-5C3EDEB63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17C3142-26B0-4EC5-9264-FA581DD65A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5866636-3668-4E64-B785-4D8213191FBD}"/>
              </a:ext>
            </a:extLst>
          </p:cNvPr>
          <p:cNvSpPr>
            <a:spLocks noGrp="1"/>
          </p:cNvSpPr>
          <p:nvPr>
            <p:ph type="dt" sz="half" idx="10"/>
          </p:nvPr>
        </p:nvSpPr>
        <p:spPr/>
        <p:txBody>
          <a:bodyPr/>
          <a:lstStyle/>
          <a:p>
            <a:fld id="{C1CB699E-69B3-43F0-AC47-1117354D1785}" type="datetime1">
              <a:rPr lang="en-AU" smtClean="0"/>
              <a:t>30/09/2020</a:t>
            </a:fld>
            <a:endParaRPr lang="en-AU"/>
          </a:p>
        </p:txBody>
      </p:sp>
      <p:sp>
        <p:nvSpPr>
          <p:cNvPr id="6" name="Footer Placeholder 5">
            <a:extLst>
              <a:ext uri="{FF2B5EF4-FFF2-40B4-BE49-F238E27FC236}">
                <a16:creationId xmlns:a16="http://schemas.microsoft.com/office/drawing/2014/main" id="{68E4C6E5-F8F9-41B2-A2C7-9989C3D954B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D74B176-37FB-4634-80A1-10C3D54A11B8}"/>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3295531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86BE4-10EB-4E45-B841-E6E89E35148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67E9E1-79DF-4CB7-B844-5F4AB659F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DA5A1D-B72E-4070-AB8D-9744CE3A5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3D8A20B-A130-445B-863D-333C65F66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4B09B5-8157-440A-B72C-6AAC57F94C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58EECBE-2549-4A06-B566-716D10FA6ED8}"/>
              </a:ext>
            </a:extLst>
          </p:cNvPr>
          <p:cNvSpPr>
            <a:spLocks noGrp="1"/>
          </p:cNvSpPr>
          <p:nvPr>
            <p:ph type="dt" sz="half" idx="10"/>
          </p:nvPr>
        </p:nvSpPr>
        <p:spPr/>
        <p:txBody>
          <a:bodyPr/>
          <a:lstStyle/>
          <a:p>
            <a:fld id="{8451EE6B-2FCF-4CCB-BACA-A276E576103D}" type="datetime1">
              <a:rPr lang="en-AU" smtClean="0"/>
              <a:t>30/09/2020</a:t>
            </a:fld>
            <a:endParaRPr lang="en-AU"/>
          </a:p>
        </p:txBody>
      </p:sp>
      <p:sp>
        <p:nvSpPr>
          <p:cNvPr id="8" name="Footer Placeholder 7">
            <a:extLst>
              <a:ext uri="{FF2B5EF4-FFF2-40B4-BE49-F238E27FC236}">
                <a16:creationId xmlns:a16="http://schemas.microsoft.com/office/drawing/2014/main" id="{DE017F04-D5A1-45F2-BCA4-D7D58008B3C2}"/>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8335E70-E052-4386-A050-110915DE5F55}"/>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124213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6666-72CD-4B31-B5D1-5E921F034E8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451FC38-7429-49FF-8F71-763E056C5652}"/>
              </a:ext>
            </a:extLst>
          </p:cNvPr>
          <p:cNvSpPr>
            <a:spLocks noGrp="1"/>
          </p:cNvSpPr>
          <p:nvPr>
            <p:ph type="dt" sz="half" idx="10"/>
          </p:nvPr>
        </p:nvSpPr>
        <p:spPr/>
        <p:txBody>
          <a:bodyPr/>
          <a:lstStyle/>
          <a:p>
            <a:fld id="{221B47CB-D39F-4854-B36A-C13ACF251E09}" type="datetime1">
              <a:rPr lang="en-AU" smtClean="0"/>
              <a:t>30/09/2020</a:t>
            </a:fld>
            <a:endParaRPr lang="en-AU"/>
          </a:p>
        </p:txBody>
      </p:sp>
      <p:sp>
        <p:nvSpPr>
          <p:cNvPr id="4" name="Footer Placeholder 3">
            <a:extLst>
              <a:ext uri="{FF2B5EF4-FFF2-40B4-BE49-F238E27FC236}">
                <a16:creationId xmlns:a16="http://schemas.microsoft.com/office/drawing/2014/main" id="{A04792AD-A228-47B1-8BFE-034BE9C9C9A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15137CC-EDF6-449A-869B-9846D5C2484E}"/>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228797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6E2CE6-27B2-4979-9D2C-C64BBC88A025}"/>
              </a:ext>
            </a:extLst>
          </p:cNvPr>
          <p:cNvSpPr>
            <a:spLocks noGrp="1"/>
          </p:cNvSpPr>
          <p:nvPr>
            <p:ph type="dt" sz="half" idx="10"/>
          </p:nvPr>
        </p:nvSpPr>
        <p:spPr/>
        <p:txBody>
          <a:bodyPr/>
          <a:lstStyle/>
          <a:p>
            <a:fld id="{790993A2-F455-47D0-87B1-1DB140414C2C}" type="datetime1">
              <a:rPr lang="en-AU" smtClean="0"/>
              <a:t>30/09/2020</a:t>
            </a:fld>
            <a:endParaRPr lang="en-AU"/>
          </a:p>
        </p:txBody>
      </p:sp>
      <p:sp>
        <p:nvSpPr>
          <p:cNvPr id="3" name="Footer Placeholder 2">
            <a:extLst>
              <a:ext uri="{FF2B5EF4-FFF2-40B4-BE49-F238E27FC236}">
                <a16:creationId xmlns:a16="http://schemas.microsoft.com/office/drawing/2014/main" id="{36A6883E-1909-47E4-B73B-409946A7A51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4D3F3CF-64F9-48A4-9A60-705044E8ABA1}"/>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281798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7A3E-9138-4681-B5BA-5BE87E9E9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D70C1C8-2BE7-4489-A528-9869A8131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2C9B9E2-0025-46DF-82EB-B9E8C8615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2F05D-82F9-495B-8145-BF100C372FA2}"/>
              </a:ext>
            </a:extLst>
          </p:cNvPr>
          <p:cNvSpPr>
            <a:spLocks noGrp="1"/>
          </p:cNvSpPr>
          <p:nvPr>
            <p:ph type="dt" sz="half" idx="10"/>
          </p:nvPr>
        </p:nvSpPr>
        <p:spPr/>
        <p:txBody>
          <a:bodyPr/>
          <a:lstStyle/>
          <a:p>
            <a:fld id="{BB777768-EB8B-4542-A6EE-897678A1A97C}" type="datetime1">
              <a:rPr lang="en-AU" smtClean="0"/>
              <a:t>30/09/2020</a:t>
            </a:fld>
            <a:endParaRPr lang="en-AU"/>
          </a:p>
        </p:txBody>
      </p:sp>
      <p:sp>
        <p:nvSpPr>
          <p:cNvPr id="6" name="Footer Placeholder 5">
            <a:extLst>
              <a:ext uri="{FF2B5EF4-FFF2-40B4-BE49-F238E27FC236}">
                <a16:creationId xmlns:a16="http://schemas.microsoft.com/office/drawing/2014/main" id="{317605B4-E31F-485A-A01C-D9E1477C38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F346806-1F0D-4E67-8838-DC4BBEC9FDFC}"/>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381239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052D-1D6A-47EA-A806-42751F04C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B364DE0-EC28-48B8-9B95-DA3EEC9B9E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E90785B-A8F5-49E5-ADA5-38A3A179B2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F1289-2201-490B-9EE9-E734E2D74572}"/>
              </a:ext>
            </a:extLst>
          </p:cNvPr>
          <p:cNvSpPr>
            <a:spLocks noGrp="1"/>
          </p:cNvSpPr>
          <p:nvPr>
            <p:ph type="dt" sz="half" idx="10"/>
          </p:nvPr>
        </p:nvSpPr>
        <p:spPr/>
        <p:txBody>
          <a:bodyPr/>
          <a:lstStyle/>
          <a:p>
            <a:fld id="{2631A695-7784-4029-A891-F59EF4216E7A}" type="datetime1">
              <a:rPr lang="en-AU" smtClean="0"/>
              <a:t>30/09/2020</a:t>
            </a:fld>
            <a:endParaRPr lang="en-AU"/>
          </a:p>
        </p:txBody>
      </p:sp>
      <p:sp>
        <p:nvSpPr>
          <p:cNvPr id="6" name="Footer Placeholder 5">
            <a:extLst>
              <a:ext uri="{FF2B5EF4-FFF2-40B4-BE49-F238E27FC236}">
                <a16:creationId xmlns:a16="http://schemas.microsoft.com/office/drawing/2014/main" id="{7AEB3599-0AA4-42CC-9826-EEC61FEC0FC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BF78E30-B49A-4BDA-9699-7DCD3FFF8FE4}"/>
              </a:ext>
            </a:extLst>
          </p:cNvPr>
          <p:cNvSpPr>
            <a:spLocks noGrp="1"/>
          </p:cNvSpPr>
          <p:nvPr>
            <p:ph type="sldNum" sz="quarter" idx="12"/>
          </p:nvPr>
        </p:nvSpPr>
        <p:spPr/>
        <p:txBody>
          <a:bodyPr/>
          <a:lstStyle/>
          <a:p>
            <a:fld id="{CB48F8B1-5A84-47AF-9CF2-0D564F389395}" type="slidenum">
              <a:rPr lang="en-AU" smtClean="0"/>
              <a:t>‹#›</a:t>
            </a:fld>
            <a:endParaRPr lang="en-AU"/>
          </a:p>
        </p:txBody>
      </p:sp>
    </p:spTree>
    <p:extLst>
      <p:ext uri="{BB962C8B-B14F-4D97-AF65-F5344CB8AC3E}">
        <p14:creationId xmlns:p14="http://schemas.microsoft.com/office/powerpoint/2010/main" val="172916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935DB-D463-4FF3-A03D-EF3BAA37A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7A3680F-F88A-4272-81A2-8A497ED4A3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D310BB0-48DA-4834-BE65-B64098DC1B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CB7A3-036A-49C2-BBD0-21B76D6FD858}" type="datetime1">
              <a:rPr lang="en-AU" smtClean="0"/>
              <a:t>30/09/2020</a:t>
            </a:fld>
            <a:endParaRPr lang="en-AU"/>
          </a:p>
        </p:txBody>
      </p:sp>
      <p:sp>
        <p:nvSpPr>
          <p:cNvPr id="5" name="Footer Placeholder 4">
            <a:extLst>
              <a:ext uri="{FF2B5EF4-FFF2-40B4-BE49-F238E27FC236}">
                <a16:creationId xmlns:a16="http://schemas.microsoft.com/office/drawing/2014/main" id="{B6CC161C-86FF-4185-84FE-C90A4F433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34FAC2B-CA01-4FE2-8D2F-A753A8214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48F8B1-5A84-47AF-9CF2-0D564F389395}" type="slidenum">
              <a:rPr lang="en-AU" smtClean="0"/>
              <a:t>‹#›</a:t>
            </a:fld>
            <a:endParaRPr lang="en-AU"/>
          </a:p>
        </p:txBody>
      </p:sp>
    </p:spTree>
    <p:extLst>
      <p:ext uri="{BB962C8B-B14F-4D97-AF65-F5344CB8AC3E}">
        <p14:creationId xmlns:p14="http://schemas.microsoft.com/office/powerpoint/2010/main" val="2573730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5.xml"/><Relationship Id="rId18" Type="http://schemas.openxmlformats.org/officeDocument/2006/relationships/slide" Target="slide39.xml"/><Relationship Id="rId26" Type="http://schemas.openxmlformats.org/officeDocument/2006/relationships/slide" Target="slide63.xml"/><Relationship Id="rId3" Type="http://schemas.openxmlformats.org/officeDocument/2006/relationships/slide" Target="slide4.xml"/><Relationship Id="rId21" Type="http://schemas.openxmlformats.org/officeDocument/2006/relationships/slide" Target="slide48.xml"/><Relationship Id="rId7" Type="http://schemas.openxmlformats.org/officeDocument/2006/relationships/slide" Target="slide13.xml"/><Relationship Id="rId12" Type="http://schemas.openxmlformats.org/officeDocument/2006/relationships/slide" Target="slide21.xml"/><Relationship Id="rId17" Type="http://schemas.openxmlformats.org/officeDocument/2006/relationships/slide" Target="slide36.xml"/><Relationship Id="rId25" Type="http://schemas.openxmlformats.org/officeDocument/2006/relationships/slide" Target="slide60.xml"/><Relationship Id="rId2" Type="http://schemas.openxmlformats.org/officeDocument/2006/relationships/slide" Target="slide3.xml"/><Relationship Id="rId16" Type="http://schemas.openxmlformats.org/officeDocument/2006/relationships/slide" Target="slide33.xml"/><Relationship Id="rId20" Type="http://schemas.openxmlformats.org/officeDocument/2006/relationships/slide" Target="slide45.xml"/><Relationship Id="rId29" Type="http://schemas.openxmlformats.org/officeDocument/2006/relationships/slide" Target="slide72.xml"/><Relationship Id="rId1" Type="http://schemas.openxmlformats.org/officeDocument/2006/relationships/slideLayout" Target="../slideLayouts/slideLayout7.xml"/><Relationship Id="rId6" Type="http://schemas.openxmlformats.org/officeDocument/2006/relationships/slide" Target="slide12.xml"/><Relationship Id="rId11" Type="http://schemas.openxmlformats.org/officeDocument/2006/relationships/slide" Target="slide17.xml"/><Relationship Id="rId24" Type="http://schemas.openxmlformats.org/officeDocument/2006/relationships/slide" Target="slide57.xml"/><Relationship Id="rId5" Type="http://schemas.openxmlformats.org/officeDocument/2006/relationships/slide" Target="slide6.xml"/><Relationship Id="rId15" Type="http://schemas.openxmlformats.org/officeDocument/2006/relationships/slide" Target="slide30.xml"/><Relationship Id="rId23" Type="http://schemas.openxmlformats.org/officeDocument/2006/relationships/slide" Target="slide54.xml"/><Relationship Id="rId28" Type="http://schemas.openxmlformats.org/officeDocument/2006/relationships/slide" Target="slide69.xml"/><Relationship Id="rId10" Type="http://schemas.openxmlformats.org/officeDocument/2006/relationships/slide" Target="slide16.xml"/><Relationship Id="rId19" Type="http://schemas.openxmlformats.org/officeDocument/2006/relationships/slide" Target="slide42.xml"/><Relationship Id="rId4" Type="http://schemas.openxmlformats.org/officeDocument/2006/relationships/slide" Target="slide5.xml"/><Relationship Id="rId9" Type="http://schemas.openxmlformats.org/officeDocument/2006/relationships/slide" Target="slide15.xml"/><Relationship Id="rId14" Type="http://schemas.openxmlformats.org/officeDocument/2006/relationships/slide" Target="slide29.xml"/><Relationship Id="rId22" Type="http://schemas.openxmlformats.org/officeDocument/2006/relationships/slide" Target="slide51.xml"/><Relationship Id="rId27" Type="http://schemas.openxmlformats.org/officeDocument/2006/relationships/slide" Target="slide6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143C6D-DAF3-410E-972D-DF2D672CFA7D}"/>
              </a:ext>
            </a:extLst>
          </p:cNvPr>
          <p:cNvSpPr txBox="1"/>
          <p:nvPr/>
        </p:nvSpPr>
        <p:spPr>
          <a:xfrm>
            <a:off x="344489" y="973168"/>
            <a:ext cx="11654678" cy="5078313"/>
          </a:xfrm>
          <a:prstGeom prst="rect">
            <a:avLst/>
          </a:prstGeom>
          <a:noFill/>
        </p:spPr>
        <p:txBody>
          <a:bodyPr wrap="square" rtlCol="0">
            <a:spAutoFit/>
          </a:bodyPr>
          <a:lstStyle/>
          <a:p>
            <a:r>
              <a:rPr lang="en-AU" dirty="0"/>
              <a:t>Updates and corrections can sometimes be confusing. What does qualitative mean? What can I update and what cant I update? When should I correct something? These are all questions we hope to answer in this training.</a:t>
            </a:r>
          </a:p>
          <a:p>
            <a:endParaRPr lang="en-AU" dirty="0"/>
          </a:p>
          <a:p>
            <a:endParaRPr lang="en-AU" dirty="0"/>
          </a:p>
          <a:p>
            <a:r>
              <a:rPr lang="en-AU" dirty="0"/>
              <a:t>Sometimes there is no right answer for a policy and it may fit into more than one category. For example, testing students before they go to school could be under health testing or closure and regulation of schools, but we code it as closure and regulation of schools. </a:t>
            </a:r>
          </a:p>
          <a:p>
            <a:endParaRPr lang="en-AU" dirty="0"/>
          </a:p>
          <a:p>
            <a:endParaRPr lang="en-AU" dirty="0"/>
          </a:p>
          <a:p>
            <a:r>
              <a:rPr lang="en-AU" dirty="0"/>
              <a:t>What is important, is not being “right” but setting guidelines so that all entries are coded the same. In this case, even though testing in schools could fit under health testing we need everyone to know that it should be coded as a closure and regulation of schools. We want two independent coders to see this policy and both code it correctly. This increases our intercoder reliability and makes our data very valuable for researchers.</a:t>
            </a:r>
          </a:p>
          <a:p>
            <a:endParaRPr lang="en-AU" dirty="0"/>
          </a:p>
          <a:p>
            <a:endParaRPr lang="en-AU" dirty="0"/>
          </a:p>
          <a:p>
            <a:r>
              <a:rPr lang="en-AU" dirty="0"/>
              <a:t>The table of contents page has links to each corresponding slide. </a:t>
            </a:r>
            <a:r>
              <a:rPr lang="en-AU" dirty="0" err="1"/>
              <a:t>Crl</a:t>
            </a:r>
            <a:r>
              <a:rPr lang="en-AU" dirty="0"/>
              <a:t> click each link for it to work. For each policy type there is an overview slide, a good update example slide and a bad update example slide.</a:t>
            </a:r>
          </a:p>
          <a:p>
            <a:endParaRPr lang="en-AU" dirty="0"/>
          </a:p>
        </p:txBody>
      </p:sp>
      <p:sp>
        <p:nvSpPr>
          <p:cNvPr id="4" name="TextBox 3">
            <a:extLst>
              <a:ext uri="{FF2B5EF4-FFF2-40B4-BE49-F238E27FC236}">
                <a16:creationId xmlns:a16="http://schemas.microsoft.com/office/drawing/2014/main" id="{4E8AFD2E-2620-4AED-85CD-E8639C3C5DEC}"/>
              </a:ext>
            </a:extLst>
          </p:cNvPr>
          <p:cNvSpPr txBox="1"/>
          <p:nvPr/>
        </p:nvSpPr>
        <p:spPr>
          <a:xfrm>
            <a:off x="166463" y="156263"/>
            <a:ext cx="11832704" cy="400110"/>
          </a:xfrm>
          <a:prstGeom prst="rect">
            <a:avLst/>
          </a:prstGeom>
          <a:solidFill>
            <a:srgbClr val="EEC36C"/>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AU" sz="2000" dirty="0"/>
              <a:t>What is this training about?</a:t>
            </a:r>
          </a:p>
        </p:txBody>
      </p:sp>
    </p:spTree>
    <p:extLst>
      <p:ext uri="{BB962C8B-B14F-4D97-AF65-F5344CB8AC3E}">
        <p14:creationId xmlns:p14="http://schemas.microsoft.com/office/powerpoint/2010/main" val="3129482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E5BB0-6F79-4F5A-B96C-F1BF13B6812E}"/>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A9AEDBCD-CCDC-416E-8FEC-8D986FB969B3}"/>
              </a:ext>
            </a:extLst>
          </p:cNvPr>
          <p:cNvSpPr txBox="1"/>
          <p:nvPr/>
        </p:nvSpPr>
        <p:spPr>
          <a:xfrm>
            <a:off x="235131" y="201516"/>
            <a:ext cx="8473440" cy="400110"/>
          </a:xfrm>
          <a:prstGeom prst="rect">
            <a:avLst/>
          </a:prstGeom>
          <a:noFill/>
        </p:spPr>
        <p:txBody>
          <a:bodyPr wrap="square" rtlCol="0">
            <a:spAutoFit/>
          </a:bodyPr>
          <a:lstStyle/>
          <a:p>
            <a:r>
              <a:rPr lang="en-AU" sz="2000" dirty="0"/>
              <a:t>What is a policy sub-category?</a:t>
            </a:r>
            <a:endParaRPr lang="en-AU" sz="2000" b="1" dirty="0"/>
          </a:p>
        </p:txBody>
      </p:sp>
      <p:sp>
        <p:nvSpPr>
          <p:cNvPr id="4" name="TextBox 3">
            <a:extLst>
              <a:ext uri="{FF2B5EF4-FFF2-40B4-BE49-F238E27FC236}">
                <a16:creationId xmlns:a16="http://schemas.microsoft.com/office/drawing/2014/main" id="{07CEF491-CDEC-4B86-AD2C-0DD723DB1124}"/>
              </a:ext>
            </a:extLst>
          </p:cNvPr>
          <p:cNvSpPr txBox="1"/>
          <p:nvPr/>
        </p:nvSpPr>
        <p:spPr>
          <a:xfrm>
            <a:off x="235131" y="808673"/>
            <a:ext cx="11852366" cy="1477328"/>
          </a:xfrm>
          <a:prstGeom prst="rect">
            <a:avLst/>
          </a:prstGeom>
          <a:noFill/>
        </p:spPr>
        <p:txBody>
          <a:bodyPr wrap="square" rtlCol="0">
            <a:spAutoFit/>
          </a:bodyPr>
          <a:lstStyle/>
          <a:p>
            <a:r>
              <a:rPr lang="en-AU" dirty="0"/>
              <a:t>In our survey we have policy types, e.g. Restriction and regulation of businesses and Public Awareness Measures. Within some of these policies it is possible to further describe the policy you want to code. </a:t>
            </a:r>
          </a:p>
          <a:p>
            <a:r>
              <a:rPr lang="en-AU" dirty="0"/>
              <a:t>These are called policy sub-types or policy sub-categories.</a:t>
            </a:r>
          </a:p>
          <a:p>
            <a:endParaRPr lang="en-AU" dirty="0"/>
          </a:p>
          <a:p>
            <a:endParaRPr lang="en-AU" dirty="0"/>
          </a:p>
        </p:txBody>
      </p:sp>
      <p:sp>
        <p:nvSpPr>
          <p:cNvPr id="5" name="Rectangle: Rounded Corners 4">
            <a:extLst>
              <a:ext uri="{FF2B5EF4-FFF2-40B4-BE49-F238E27FC236}">
                <a16:creationId xmlns:a16="http://schemas.microsoft.com/office/drawing/2014/main" id="{87937B06-5AAA-407F-ADC7-C5EC7432ED1B}"/>
              </a:ext>
            </a:extLst>
          </p:cNvPr>
          <p:cNvSpPr/>
          <p:nvPr/>
        </p:nvSpPr>
        <p:spPr>
          <a:xfrm>
            <a:off x="116477" y="2286001"/>
            <a:ext cx="11852366" cy="457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endParaRPr lang="en-AU" u="sng" dirty="0"/>
          </a:p>
          <a:p>
            <a:endParaRPr lang="en-AU" u="sng" dirty="0"/>
          </a:p>
          <a:p>
            <a:endParaRPr lang="en-AU" u="sng" dirty="0"/>
          </a:p>
          <a:p>
            <a:endParaRPr lang="en-AU" u="sng" dirty="0"/>
          </a:p>
          <a:p>
            <a:r>
              <a:rPr lang="en-AU" u="sng" dirty="0"/>
              <a:t>Regulation of businesses policy</a:t>
            </a:r>
            <a:r>
              <a:rPr lang="en-AU" dirty="0"/>
              <a:t> has the policy sub categories of:</a:t>
            </a:r>
          </a:p>
          <a:p>
            <a:endParaRPr lang="en-AU" dirty="0"/>
          </a:p>
          <a:p>
            <a:pPr marL="285750" indent="-285750">
              <a:buFont typeface="Arial" panose="020B0604020202020204" pitchFamily="34" charset="0"/>
              <a:buChar char="•"/>
            </a:pPr>
            <a:r>
              <a:rPr lang="en-GB" sz="1600" dirty="0"/>
              <a:t>Retail Businesses</a:t>
            </a:r>
          </a:p>
          <a:p>
            <a:pPr marL="285750" indent="-285750">
              <a:buFont typeface="Arial" panose="020B0604020202020204" pitchFamily="34" charset="0"/>
              <a:buChar char="•"/>
            </a:pPr>
            <a:r>
              <a:rPr lang="en-GB" sz="1600" dirty="0"/>
              <a:t>Restaurants</a:t>
            </a:r>
          </a:p>
          <a:p>
            <a:pPr marL="285750" indent="-285750">
              <a:buFont typeface="Arial" panose="020B0604020202020204" pitchFamily="34" charset="0"/>
              <a:buChar char="•"/>
            </a:pPr>
            <a:r>
              <a:rPr lang="en-GB" sz="1600" dirty="0"/>
              <a:t>Bars</a:t>
            </a:r>
          </a:p>
          <a:p>
            <a:pPr marL="285750" indent="-285750">
              <a:buFont typeface="Arial" panose="020B0604020202020204" pitchFamily="34" charset="0"/>
              <a:buChar char="•"/>
            </a:pPr>
            <a:r>
              <a:rPr lang="en-GB" sz="1600" dirty="0"/>
              <a:t>Shopping </a:t>
            </a:r>
            <a:r>
              <a:rPr lang="en-GB" sz="1600" dirty="0" err="1"/>
              <a:t>centers</a:t>
            </a:r>
            <a:endParaRPr lang="en-GB" sz="1600" dirty="0"/>
          </a:p>
          <a:p>
            <a:pPr marL="285750" indent="-285750">
              <a:buFont typeface="Arial" panose="020B0604020202020204" pitchFamily="34" charset="0"/>
              <a:buChar char="•"/>
            </a:pPr>
            <a:r>
              <a:rPr lang="en-GB" sz="1600" dirty="0"/>
              <a:t>Non –essential  commercial businesses</a:t>
            </a:r>
          </a:p>
          <a:p>
            <a:pPr marL="285750" indent="-285750">
              <a:buFont typeface="Arial" panose="020B0604020202020204" pitchFamily="34" charset="0"/>
              <a:buChar char="•"/>
            </a:pPr>
            <a:r>
              <a:rPr lang="en-GB" sz="1600" dirty="0"/>
              <a:t>Personal Grooming Businesses (e.g. hair salons)</a:t>
            </a:r>
          </a:p>
          <a:p>
            <a:pPr marL="285750" indent="-285750">
              <a:buFont typeface="Arial" panose="020B0604020202020204" pitchFamily="34" charset="0"/>
              <a:buChar char="•"/>
            </a:pPr>
            <a:r>
              <a:rPr lang="en-GB" sz="1600" dirty="0"/>
              <a:t>Supermarkets/grocery stores</a:t>
            </a:r>
          </a:p>
          <a:p>
            <a:pPr marL="285750" indent="-285750">
              <a:buFont typeface="Arial" panose="020B0604020202020204" pitchFamily="34" charset="0"/>
              <a:buChar char="•"/>
            </a:pPr>
            <a:r>
              <a:rPr lang="en-GB" sz="1600" dirty="0"/>
              <a:t>Private health offices (e.g. doctors offices, dentists etc)</a:t>
            </a:r>
          </a:p>
          <a:p>
            <a:pPr marL="285750" indent="-285750">
              <a:buFont typeface="Arial" panose="020B0604020202020204" pitchFamily="34" charset="0"/>
              <a:buChar char="•"/>
            </a:pPr>
            <a:r>
              <a:rPr lang="en-GB" sz="1600" dirty="0"/>
              <a:t>Pharmacies </a:t>
            </a:r>
            <a:endParaRPr lang="ru-RU" sz="1600" dirty="0"/>
          </a:p>
          <a:p>
            <a:pPr marL="285750" indent="-285750">
              <a:buFont typeface="Arial" panose="020B0604020202020204" pitchFamily="34" charset="0"/>
              <a:buChar char="•"/>
            </a:pPr>
            <a:r>
              <a:rPr lang="en-GB" sz="1600" dirty="0"/>
              <a:t>Agriculture, forestry and fishing</a:t>
            </a:r>
          </a:p>
          <a:p>
            <a:pPr marL="285750" indent="-285750">
              <a:buFont typeface="Arial" panose="020B0604020202020204" pitchFamily="34" charset="0"/>
              <a:buChar char="•"/>
            </a:pPr>
            <a:r>
              <a:rPr lang="en-GB" sz="1600" dirty="0"/>
              <a:t>Mining and quarrying</a:t>
            </a:r>
          </a:p>
          <a:p>
            <a:pPr marL="285750" indent="-285750">
              <a:buFont typeface="Arial" panose="020B0604020202020204" pitchFamily="34" charset="0"/>
              <a:buChar char="•"/>
            </a:pPr>
            <a:r>
              <a:rPr lang="en-GB" sz="1600" dirty="0"/>
              <a:t>Electricity, gas. Steam and air conditioning supply</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endParaRPr lang="en-GB" sz="1600" dirty="0"/>
          </a:p>
          <a:p>
            <a:pPr marL="285750" indent="-285750">
              <a:buFont typeface="Arial" panose="020B0604020202020204" pitchFamily="34" charset="0"/>
              <a:buChar char="•"/>
            </a:pPr>
            <a:endParaRPr lang="en-GB" sz="1600" dirty="0"/>
          </a:p>
          <a:p>
            <a:endParaRPr lang="en-GB" sz="1600" dirty="0"/>
          </a:p>
          <a:p>
            <a:endParaRPr lang="en-GB" sz="1600" dirty="0"/>
          </a:p>
          <a:p>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Water supply; sewerage, waste management and remediation activities</a:t>
            </a:r>
          </a:p>
          <a:p>
            <a:pPr marL="285750" indent="-285750">
              <a:buFont typeface="Arial" panose="020B0604020202020204" pitchFamily="34" charset="0"/>
              <a:buChar char="•"/>
            </a:pPr>
            <a:r>
              <a:rPr lang="en-GB" sz="1600" dirty="0"/>
              <a:t>Construction</a:t>
            </a:r>
          </a:p>
          <a:p>
            <a:pPr marL="285750" indent="-285750">
              <a:buFont typeface="Arial" panose="020B0604020202020204" pitchFamily="34" charset="0"/>
              <a:buChar char="•"/>
            </a:pPr>
            <a:r>
              <a:rPr lang="en-GB" sz="1600" dirty="0"/>
              <a:t>Telecommunication</a:t>
            </a:r>
          </a:p>
          <a:p>
            <a:pPr marL="285750" indent="-285750">
              <a:buFont typeface="Arial" panose="020B0604020202020204" pitchFamily="34" charset="0"/>
              <a:buChar char="•"/>
            </a:pPr>
            <a:r>
              <a:rPr lang="en-GB" sz="1600" dirty="0"/>
              <a:t>Information service activities</a:t>
            </a:r>
          </a:p>
          <a:p>
            <a:pPr marL="285750" indent="-285750">
              <a:buFont typeface="Arial" panose="020B0604020202020204" pitchFamily="34" charset="0"/>
              <a:buChar char="•"/>
            </a:pPr>
            <a:r>
              <a:rPr lang="en-GB" sz="1600" dirty="0"/>
              <a:t>Publishing activities</a:t>
            </a:r>
          </a:p>
          <a:p>
            <a:pPr marL="285750" indent="-285750">
              <a:buFont typeface="Arial" panose="020B0604020202020204" pitchFamily="34" charset="0"/>
              <a:buChar char="•"/>
            </a:pPr>
            <a:r>
              <a:rPr lang="en-GB" sz="1600" dirty="0"/>
              <a:t>Financial service activities, except insurance and pension funding</a:t>
            </a:r>
          </a:p>
          <a:p>
            <a:pPr marL="285750" indent="-285750">
              <a:buFont typeface="Arial" panose="020B0604020202020204" pitchFamily="34" charset="0"/>
              <a:buChar char="•"/>
            </a:pPr>
            <a:r>
              <a:rPr lang="en-GB" sz="1600" dirty="0"/>
              <a:t>Insurance, reinsurance and pension funding, except compulsory social security </a:t>
            </a:r>
          </a:p>
          <a:p>
            <a:pPr marL="285750" indent="-285750">
              <a:buFont typeface="Arial" panose="020B0604020202020204" pitchFamily="34" charset="0"/>
              <a:buChar char="•"/>
            </a:pPr>
            <a:r>
              <a:rPr lang="en-GB" sz="1600" dirty="0"/>
              <a:t>Transportation (land, water and air)</a:t>
            </a:r>
          </a:p>
          <a:p>
            <a:pPr marL="285750" indent="-285750">
              <a:buFont typeface="Arial" panose="020B0604020202020204" pitchFamily="34" charset="0"/>
              <a:buChar char="•"/>
            </a:pPr>
            <a:r>
              <a:rPr lang="en-GB" sz="1600" dirty="0"/>
              <a:t>Warehousing and support activities for transportation</a:t>
            </a:r>
          </a:p>
          <a:p>
            <a:pPr marL="285750" indent="-285750">
              <a:buFont typeface="Arial" panose="020B0604020202020204" pitchFamily="34" charset="0"/>
              <a:buChar char="•"/>
            </a:pPr>
            <a:r>
              <a:rPr lang="en-GB" sz="1600" dirty="0"/>
              <a:t>Other non-essential businesses</a:t>
            </a:r>
          </a:p>
          <a:p>
            <a:pPr marL="285750" indent="-285750">
              <a:buFont typeface="Arial" panose="020B0604020202020204" pitchFamily="34" charset="0"/>
              <a:buChar char="•"/>
            </a:pPr>
            <a:r>
              <a:rPr lang="en-GB" sz="1600" dirty="0"/>
              <a:t>Other essential businesses </a:t>
            </a:r>
          </a:p>
          <a:p>
            <a:pPr marL="285750" indent="-285750">
              <a:buFont typeface="Arial" panose="020B0604020202020204" pitchFamily="34" charset="0"/>
              <a:buChar char="•"/>
            </a:pPr>
            <a:r>
              <a:rPr lang="en-GB" sz="1600" dirty="0"/>
              <a:t>All or unspecified non-essential businesses</a:t>
            </a:r>
          </a:p>
          <a:p>
            <a:pPr marL="285750" indent="-285750">
              <a:buFont typeface="Arial" panose="020B0604020202020204" pitchFamily="34" charset="0"/>
              <a:buChar char="•"/>
            </a:pPr>
            <a:r>
              <a:rPr lang="en-GB" sz="1600" dirty="0"/>
              <a:t>All or unspecified essential businesses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endParaRPr lang="en-GB" dirty="0"/>
          </a:p>
          <a:p>
            <a:endParaRPr lang="en-AU" dirty="0"/>
          </a:p>
        </p:txBody>
      </p:sp>
    </p:spTree>
    <p:extLst>
      <p:ext uri="{BB962C8B-B14F-4D97-AF65-F5344CB8AC3E}">
        <p14:creationId xmlns:p14="http://schemas.microsoft.com/office/powerpoint/2010/main" val="92004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E5BB0-6F79-4F5A-B96C-F1BF13B6812E}"/>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A9AEDBCD-CCDC-416E-8FEC-8D986FB969B3}"/>
              </a:ext>
            </a:extLst>
          </p:cNvPr>
          <p:cNvSpPr txBox="1"/>
          <p:nvPr/>
        </p:nvSpPr>
        <p:spPr>
          <a:xfrm>
            <a:off x="235131" y="201516"/>
            <a:ext cx="8473440" cy="400110"/>
          </a:xfrm>
          <a:prstGeom prst="rect">
            <a:avLst/>
          </a:prstGeom>
          <a:noFill/>
        </p:spPr>
        <p:txBody>
          <a:bodyPr wrap="square" rtlCol="0">
            <a:spAutoFit/>
          </a:bodyPr>
          <a:lstStyle/>
          <a:p>
            <a:r>
              <a:rPr lang="en-AU" sz="2000" dirty="0"/>
              <a:t>What is a policy sub-category?</a:t>
            </a:r>
            <a:endParaRPr lang="en-AU" sz="2000" b="1" dirty="0"/>
          </a:p>
        </p:txBody>
      </p:sp>
      <p:sp>
        <p:nvSpPr>
          <p:cNvPr id="4" name="TextBox 3">
            <a:extLst>
              <a:ext uri="{FF2B5EF4-FFF2-40B4-BE49-F238E27FC236}">
                <a16:creationId xmlns:a16="http://schemas.microsoft.com/office/drawing/2014/main" id="{07CEF491-CDEC-4B86-AD2C-0DD723DB1124}"/>
              </a:ext>
            </a:extLst>
          </p:cNvPr>
          <p:cNvSpPr txBox="1"/>
          <p:nvPr/>
        </p:nvSpPr>
        <p:spPr>
          <a:xfrm>
            <a:off x="339634" y="1262921"/>
            <a:ext cx="11852366" cy="1754326"/>
          </a:xfrm>
          <a:prstGeom prst="rect">
            <a:avLst/>
          </a:prstGeom>
          <a:noFill/>
        </p:spPr>
        <p:txBody>
          <a:bodyPr wrap="square" rtlCol="0">
            <a:spAutoFit/>
          </a:bodyPr>
          <a:lstStyle/>
          <a:p>
            <a:r>
              <a:rPr lang="en-AU" dirty="0"/>
              <a:t>In our survey we have policy types, e.g. Restriction and regulation of businesses and Public Awareness Measures. Within some of these policies it is possible to further describe the policy you want to code. </a:t>
            </a:r>
          </a:p>
          <a:p>
            <a:endParaRPr lang="en-AU" dirty="0"/>
          </a:p>
          <a:p>
            <a:r>
              <a:rPr lang="en-AU" dirty="0"/>
              <a:t>These are called policy sub-types or policy sub-categories.</a:t>
            </a:r>
          </a:p>
          <a:p>
            <a:endParaRPr lang="en-AU" dirty="0"/>
          </a:p>
          <a:p>
            <a:endParaRPr lang="en-AU" dirty="0"/>
          </a:p>
        </p:txBody>
      </p:sp>
      <p:sp>
        <p:nvSpPr>
          <p:cNvPr id="5" name="Rectangle: Rounded Corners 4">
            <a:extLst>
              <a:ext uri="{FF2B5EF4-FFF2-40B4-BE49-F238E27FC236}">
                <a16:creationId xmlns:a16="http://schemas.microsoft.com/office/drawing/2014/main" id="{87937B06-5AAA-407F-ADC7-C5EC7432ED1B}"/>
              </a:ext>
            </a:extLst>
          </p:cNvPr>
          <p:cNvSpPr/>
          <p:nvPr/>
        </p:nvSpPr>
        <p:spPr>
          <a:xfrm>
            <a:off x="121920" y="2580425"/>
            <a:ext cx="3588689" cy="385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t>Hygiene </a:t>
            </a:r>
            <a:r>
              <a:rPr lang="en-AU" dirty="0"/>
              <a:t>has the policy sub categories of:</a:t>
            </a:r>
          </a:p>
          <a:p>
            <a:pPr marL="285750" indent="-285750">
              <a:buFont typeface="Arial" panose="020B0604020202020204" pitchFamily="34" charset="0"/>
              <a:buChar char="•"/>
            </a:pPr>
            <a:r>
              <a:rPr lang="en-AU" sz="1600" dirty="0"/>
              <a:t>Commercial areas (e.g. shopping malls, markets)</a:t>
            </a:r>
          </a:p>
          <a:p>
            <a:pPr marL="285750" indent="-285750">
              <a:buFont typeface="Arial" panose="020B0604020202020204" pitchFamily="34" charset="0"/>
              <a:buChar char="•"/>
            </a:pPr>
            <a:r>
              <a:rPr lang="en-AU" sz="1600" dirty="0"/>
              <a:t>Public areas (e.g. mosques, govt buildings, schools)</a:t>
            </a:r>
          </a:p>
          <a:p>
            <a:pPr marL="285750" indent="-285750">
              <a:buFont typeface="Arial" panose="020B0604020202020204" pitchFamily="34" charset="0"/>
              <a:buChar char="•"/>
            </a:pPr>
            <a:r>
              <a:rPr lang="en-AU" sz="1600" dirty="0"/>
              <a:t>Public transport (e.g. subways, trains)</a:t>
            </a:r>
          </a:p>
          <a:p>
            <a:pPr marL="285750" indent="-285750">
              <a:buFont typeface="Arial" panose="020B0604020202020204" pitchFamily="34" charset="0"/>
              <a:buChar char="•"/>
            </a:pPr>
            <a:r>
              <a:rPr lang="en-AU" sz="1600" dirty="0"/>
              <a:t>Burial procedures</a:t>
            </a:r>
          </a:p>
          <a:p>
            <a:pPr marL="285750" indent="-285750">
              <a:buFont typeface="Arial" panose="020B0604020202020204" pitchFamily="34" charset="0"/>
              <a:buChar char="•"/>
            </a:pPr>
            <a:r>
              <a:rPr lang="en-AU" sz="1600" dirty="0"/>
              <a:t>Other Areas </a:t>
            </a:r>
          </a:p>
        </p:txBody>
      </p:sp>
      <p:sp>
        <p:nvSpPr>
          <p:cNvPr id="9" name="Rectangle: Rounded Corners 4">
            <a:extLst>
              <a:ext uri="{FF2B5EF4-FFF2-40B4-BE49-F238E27FC236}">
                <a16:creationId xmlns:a16="http://schemas.microsoft.com/office/drawing/2014/main" id="{22CD1562-61CE-9F4C-96A4-C54B16C5EDCB}"/>
              </a:ext>
            </a:extLst>
          </p:cNvPr>
          <p:cNvSpPr/>
          <p:nvPr/>
        </p:nvSpPr>
        <p:spPr>
          <a:xfrm>
            <a:off x="4197247" y="2580424"/>
            <a:ext cx="3588689" cy="385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t>Public Awareness Measures policy  </a:t>
            </a:r>
            <a:r>
              <a:rPr lang="en-AU" dirty="0"/>
              <a:t>has the policy sub categories of:</a:t>
            </a:r>
          </a:p>
          <a:p>
            <a:pPr marL="285750" indent="-285750">
              <a:buFont typeface="Arial" panose="020B0604020202020204" pitchFamily="34" charset="0"/>
              <a:buChar char="•"/>
            </a:pPr>
            <a:r>
              <a:rPr lang="en-AU" sz="1600" dirty="0"/>
              <a:t>Disseminating information related to COVID-19 to the public that is reliable and factually accurate</a:t>
            </a:r>
          </a:p>
          <a:p>
            <a:pPr marL="285750" indent="-285750">
              <a:buFont typeface="Arial" panose="020B0604020202020204" pitchFamily="34" charset="0"/>
              <a:buChar char="•"/>
            </a:pPr>
            <a:r>
              <a:rPr lang="en-AU" sz="1600" dirty="0"/>
              <a:t>Gathering information related to COVID-19 from the public</a:t>
            </a:r>
          </a:p>
          <a:p>
            <a:pPr marL="285750" indent="-285750">
              <a:buFont typeface="Arial" panose="020B0604020202020204" pitchFamily="34" charset="0"/>
              <a:buChar char="•"/>
            </a:pPr>
            <a:r>
              <a:rPr lang="en-AU" sz="1600" dirty="0"/>
              <a:t>Both Disseminating and gathering information related to COVID-19</a:t>
            </a:r>
          </a:p>
        </p:txBody>
      </p:sp>
      <p:sp>
        <p:nvSpPr>
          <p:cNvPr id="11" name="Rectangle: Rounded Corners 4">
            <a:extLst>
              <a:ext uri="{FF2B5EF4-FFF2-40B4-BE49-F238E27FC236}">
                <a16:creationId xmlns:a16="http://schemas.microsoft.com/office/drawing/2014/main" id="{8DBBEB4F-92F6-8348-9C2E-14CE7E054640}"/>
              </a:ext>
            </a:extLst>
          </p:cNvPr>
          <p:cNvSpPr/>
          <p:nvPr/>
        </p:nvSpPr>
        <p:spPr>
          <a:xfrm>
            <a:off x="8272574" y="2580424"/>
            <a:ext cx="3797506" cy="38559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t>New Task Force or Bureau </a:t>
            </a:r>
            <a:r>
              <a:rPr lang="en-AU" u="sng" dirty="0"/>
              <a:t>policy  </a:t>
            </a:r>
            <a:r>
              <a:rPr lang="en-AU" dirty="0"/>
              <a:t>has the policy sub categories of:</a:t>
            </a:r>
          </a:p>
          <a:p>
            <a:pPr marL="285750" indent="-285750">
              <a:buFont typeface="Arial" panose="020B0604020202020204" pitchFamily="34" charset="0"/>
              <a:buChar char="•"/>
            </a:pPr>
            <a:r>
              <a:rPr lang="en-GB" sz="1600" dirty="0"/>
              <a:t>New Task Force or Bureau (establishment of a temporary body)</a:t>
            </a:r>
          </a:p>
          <a:p>
            <a:pPr marL="285750" indent="-285750">
              <a:buFont typeface="Arial" panose="020B0604020202020204" pitchFamily="34" charset="0"/>
              <a:buChar char="•"/>
            </a:pPr>
            <a:r>
              <a:rPr lang="en-GB" sz="1600" dirty="0"/>
              <a:t>Existing government entity given new power </a:t>
            </a:r>
          </a:p>
          <a:p>
            <a:pPr marL="285750" indent="-285750">
              <a:buFont typeface="Arial" panose="020B0604020202020204" pitchFamily="34" charset="0"/>
              <a:buChar char="•"/>
            </a:pPr>
            <a:r>
              <a:rPr lang="en-GB" sz="1600" dirty="0"/>
              <a:t>Cooperation among different jurisdictional entities (e.g. treaties or agreements among countries or provinces)</a:t>
            </a:r>
          </a:p>
          <a:p>
            <a:pPr marL="285750" indent="-285750">
              <a:buFont typeface="Arial" panose="020B0604020202020204" pitchFamily="34" charset="0"/>
              <a:buChar char="•"/>
            </a:pPr>
            <a:r>
              <a:rPr lang="en-GB" sz="1600" dirty="0"/>
              <a:t>Other administrative configuration</a:t>
            </a:r>
            <a:endParaRPr lang="en-AU" sz="1600" dirty="0"/>
          </a:p>
        </p:txBody>
      </p:sp>
    </p:spTree>
    <p:extLst>
      <p:ext uri="{BB962C8B-B14F-4D97-AF65-F5344CB8AC3E}">
        <p14:creationId xmlns:p14="http://schemas.microsoft.com/office/powerpoint/2010/main" val="47805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B35DB-B5B8-454E-A049-8A6352A40CF2}"/>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43BEB216-D0B8-4528-A646-93ED1AD87453}"/>
              </a:ext>
            </a:extLst>
          </p:cNvPr>
          <p:cNvSpPr txBox="1"/>
          <p:nvPr/>
        </p:nvSpPr>
        <p:spPr>
          <a:xfrm>
            <a:off x="1937656" y="2965268"/>
            <a:ext cx="1837509" cy="553998"/>
          </a:xfrm>
          <a:prstGeom prst="rect">
            <a:avLst/>
          </a:prstGeom>
          <a:noFill/>
        </p:spPr>
        <p:txBody>
          <a:bodyPr wrap="square" rtlCol="0">
            <a:spAutoFit/>
          </a:bodyPr>
          <a:lstStyle/>
          <a:p>
            <a:pPr marL="285750" indent="-285750">
              <a:buFont typeface="Arial" panose="020B0604020202020204" pitchFamily="34" charset="0"/>
              <a:buChar char="•"/>
            </a:pPr>
            <a:endParaRPr lang="en-AU" sz="1200" dirty="0"/>
          </a:p>
          <a:p>
            <a:r>
              <a:rPr lang="en-AU" dirty="0"/>
              <a:t>	</a:t>
            </a:r>
          </a:p>
        </p:txBody>
      </p:sp>
      <p:sp>
        <p:nvSpPr>
          <p:cNvPr id="9" name="TextBox 8">
            <a:extLst>
              <a:ext uri="{FF2B5EF4-FFF2-40B4-BE49-F238E27FC236}">
                <a16:creationId xmlns:a16="http://schemas.microsoft.com/office/drawing/2014/main" id="{581F0F43-7478-4FF5-B2BE-48601E55007D}"/>
              </a:ext>
            </a:extLst>
          </p:cNvPr>
          <p:cNvSpPr txBox="1"/>
          <p:nvPr/>
        </p:nvSpPr>
        <p:spPr>
          <a:xfrm>
            <a:off x="235131" y="201516"/>
            <a:ext cx="8473440" cy="369332"/>
          </a:xfrm>
          <a:prstGeom prst="rect">
            <a:avLst/>
          </a:prstGeom>
          <a:noFill/>
        </p:spPr>
        <p:txBody>
          <a:bodyPr wrap="square" rtlCol="0">
            <a:spAutoFit/>
          </a:bodyPr>
          <a:lstStyle/>
          <a:p>
            <a:r>
              <a:rPr lang="en-AU" b="1" dirty="0"/>
              <a:t>Dates of Updates </a:t>
            </a:r>
          </a:p>
        </p:txBody>
      </p:sp>
      <p:sp>
        <p:nvSpPr>
          <p:cNvPr id="13" name="TextBox 12">
            <a:extLst>
              <a:ext uri="{FF2B5EF4-FFF2-40B4-BE49-F238E27FC236}">
                <a16:creationId xmlns:a16="http://schemas.microsoft.com/office/drawing/2014/main" id="{6E6D444F-FDC8-6E4E-AFBE-4DD4AA356470}"/>
              </a:ext>
            </a:extLst>
          </p:cNvPr>
          <p:cNvSpPr txBox="1"/>
          <p:nvPr/>
        </p:nvSpPr>
        <p:spPr>
          <a:xfrm>
            <a:off x="4955177" y="2812868"/>
            <a:ext cx="4606834" cy="369332"/>
          </a:xfrm>
          <a:prstGeom prst="rect">
            <a:avLst/>
          </a:prstGeom>
          <a:noFill/>
        </p:spPr>
        <p:txBody>
          <a:bodyPr wrap="square" rtlCol="0">
            <a:spAutoFit/>
          </a:bodyPr>
          <a:lstStyle/>
          <a:p>
            <a:endParaRPr lang="en-AU" dirty="0"/>
          </a:p>
        </p:txBody>
      </p:sp>
      <p:sp>
        <p:nvSpPr>
          <p:cNvPr id="14" name="TextBox 13">
            <a:extLst>
              <a:ext uri="{FF2B5EF4-FFF2-40B4-BE49-F238E27FC236}">
                <a16:creationId xmlns:a16="http://schemas.microsoft.com/office/drawing/2014/main" id="{9452DCA5-5931-6A48-AF98-D51A47454D3E}"/>
              </a:ext>
            </a:extLst>
          </p:cNvPr>
          <p:cNvSpPr txBox="1"/>
          <p:nvPr/>
        </p:nvSpPr>
        <p:spPr>
          <a:xfrm>
            <a:off x="5107577" y="2965268"/>
            <a:ext cx="4606834" cy="369332"/>
          </a:xfrm>
          <a:prstGeom prst="rect">
            <a:avLst/>
          </a:prstGeom>
          <a:noFill/>
        </p:spPr>
        <p:txBody>
          <a:bodyPr wrap="square" rtlCol="0">
            <a:spAutoFit/>
          </a:bodyPr>
          <a:lstStyle/>
          <a:p>
            <a:endParaRPr lang="en-AU" dirty="0"/>
          </a:p>
        </p:txBody>
      </p:sp>
      <p:sp>
        <p:nvSpPr>
          <p:cNvPr id="15" name="TextBox 14">
            <a:extLst>
              <a:ext uri="{FF2B5EF4-FFF2-40B4-BE49-F238E27FC236}">
                <a16:creationId xmlns:a16="http://schemas.microsoft.com/office/drawing/2014/main" id="{D43A5AF1-FE04-7E40-9E18-E2601562FB7D}"/>
              </a:ext>
            </a:extLst>
          </p:cNvPr>
          <p:cNvSpPr txBox="1"/>
          <p:nvPr/>
        </p:nvSpPr>
        <p:spPr>
          <a:xfrm>
            <a:off x="5259977" y="3117668"/>
            <a:ext cx="4606834" cy="369332"/>
          </a:xfrm>
          <a:prstGeom prst="rect">
            <a:avLst/>
          </a:prstGeom>
          <a:noFill/>
        </p:spPr>
        <p:txBody>
          <a:bodyPr wrap="square" rtlCol="0">
            <a:spAutoFit/>
          </a:bodyPr>
          <a:lstStyle/>
          <a:p>
            <a:endParaRPr lang="en-AU" dirty="0"/>
          </a:p>
        </p:txBody>
      </p:sp>
      <p:sp>
        <p:nvSpPr>
          <p:cNvPr id="2" name="TextBox 1">
            <a:extLst>
              <a:ext uri="{FF2B5EF4-FFF2-40B4-BE49-F238E27FC236}">
                <a16:creationId xmlns:a16="http://schemas.microsoft.com/office/drawing/2014/main" id="{38C75751-124F-47B3-8951-0A2DF4399E24}"/>
              </a:ext>
            </a:extLst>
          </p:cNvPr>
          <p:cNvSpPr txBox="1"/>
          <p:nvPr/>
        </p:nvSpPr>
        <p:spPr>
          <a:xfrm>
            <a:off x="121920" y="986918"/>
            <a:ext cx="11852366" cy="369332"/>
          </a:xfrm>
          <a:prstGeom prst="rect">
            <a:avLst/>
          </a:prstGeom>
          <a:noFill/>
        </p:spPr>
        <p:txBody>
          <a:bodyPr wrap="square" rtlCol="0">
            <a:spAutoFit/>
          </a:bodyPr>
          <a:lstStyle/>
          <a:p>
            <a:r>
              <a:rPr lang="en-AU" dirty="0"/>
              <a:t>When you update or end a policy, what should the dates look like?</a:t>
            </a:r>
          </a:p>
        </p:txBody>
      </p:sp>
      <p:sp>
        <p:nvSpPr>
          <p:cNvPr id="3" name="Rectangle: Rounded Corners 2">
            <a:extLst>
              <a:ext uri="{FF2B5EF4-FFF2-40B4-BE49-F238E27FC236}">
                <a16:creationId xmlns:a16="http://schemas.microsoft.com/office/drawing/2014/main" id="{ED4C083D-930A-4A59-8DCA-E7F3044EF543}"/>
              </a:ext>
            </a:extLst>
          </p:cNvPr>
          <p:cNvSpPr/>
          <p:nvPr/>
        </p:nvSpPr>
        <p:spPr>
          <a:xfrm>
            <a:off x="876300" y="1682926"/>
            <a:ext cx="4155077" cy="1900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u="sng" dirty="0"/>
              <a:t>Change of Policy Update</a:t>
            </a:r>
          </a:p>
          <a:p>
            <a:pPr algn="ctr"/>
            <a:r>
              <a:rPr lang="en-AU" dirty="0"/>
              <a:t>The original policy was set to end March 30. On March 28 it was announced that this policy would be extended until April 30.</a:t>
            </a:r>
          </a:p>
        </p:txBody>
      </p:sp>
      <p:sp>
        <p:nvSpPr>
          <p:cNvPr id="11" name="Rectangle: Rounded Corners 10">
            <a:extLst>
              <a:ext uri="{FF2B5EF4-FFF2-40B4-BE49-F238E27FC236}">
                <a16:creationId xmlns:a16="http://schemas.microsoft.com/office/drawing/2014/main" id="{37AECB81-CCFD-419E-8CF8-B937645229E8}"/>
              </a:ext>
            </a:extLst>
          </p:cNvPr>
          <p:cNvSpPr/>
          <p:nvPr/>
        </p:nvSpPr>
        <p:spPr>
          <a:xfrm>
            <a:off x="6609262" y="1682926"/>
            <a:ext cx="4155077" cy="1900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u="sng" dirty="0"/>
              <a:t>End of Policy</a:t>
            </a:r>
          </a:p>
          <a:p>
            <a:pPr algn="ctr"/>
            <a:r>
              <a:rPr lang="en-AU" dirty="0"/>
              <a:t>The original policy had no end date. The government announced that, beginning June 1, all primary schools may open.</a:t>
            </a:r>
          </a:p>
        </p:txBody>
      </p:sp>
      <p:sp>
        <p:nvSpPr>
          <p:cNvPr id="4" name="TextBox 3">
            <a:extLst>
              <a:ext uri="{FF2B5EF4-FFF2-40B4-BE49-F238E27FC236}">
                <a16:creationId xmlns:a16="http://schemas.microsoft.com/office/drawing/2014/main" id="{08A460EA-FC10-4577-AF1E-FD50ACD1E3E5}"/>
              </a:ext>
            </a:extLst>
          </p:cNvPr>
          <p:cNvSpPr txBox="1"/>
          <p:nvPr/>
        </p:nvSpPr>
        <p:spPr>
          <a:xfrm>
            <a:off x="914399" y="3627387"/>
            <a:ext cx="4078877" cy="1754326"/>
          </a:xfrm>
          <a:prstGeom prst="rect">
            <a:avLst/>
          </a:prstGeom>
          <a:noFill/>
        </p:spPr>
        <p:txBody>
          <a:bodyPr wrap="square" rtlCol="0">
            <a:spAutoFit/>
          </a:bodyPr>
          <a:lstStyle/>
          <a:p>
            <a:endParaRPr lang="en-AU" dirty="0"/>
          </a:p>
          <a:p>
            <a:r>
              <a:rPr lang="en-AU" b="1" dirty="0"/>
              <a:t>Announcement date:</a:t>
            </a:r>
            <a:r>
              <a:rPr lang="en-AU" dirty="0"/>
              <a:t> March 28</a:t>
            </a:r>
          </a:p>
          <a:p>
            <a:endParaRPr lang="en-AU" dirty="0"/>
          </a:p>
          <a:p>
            <a:r>
              <a:rPr lang="en-AU" b="1" dirty="0"/>
              <a:t>Start date: </a:t>
            </a:r>
            <a:r>
              <a:rPr lang="en-AU" dirty="0"/>
              <a:t>March 30</a:t>
            </a:r>
            <a:endParaRPr lang="en-AU" b="1" dirty="0"/>
          </a:p>
          <a:p>
            <a:endParaRPr lang="en-AU" dirty="0"/>
          </a:p>
          <a:p>
            <a:r>
              <a:rPr lang="en-AU" b="1" dirty="0"/>
              <a:t>End date: </a:t>
            </a:r>
            <a:r>
              <a:rPr lang="en-AU" dirty="0"/>
              <a:t>April 30</a:t>
            </a:r>
            <a:endParaRPr lang="en-AU" b="1" dirty="0"/>
          </a:p>
        </p:txBody>
      </p:sp>
      <p:sp>
        <p:nvSpPr>
          <p:cNvPr id="12" name="TextBox 11">
            <a:extLst>
              <a:ext uri="{FF2B5EF4-FFF2-40B4-BE49-F238E27FC236}">
                <a16:creationId xmlns:a16="http://schemas.microsoft.com/office/drawing/2014/main" id="{7DE4E2F4-F114-42D7-BC5C-087AFA13E2E8}"/>
              </a:ext>
            </a:extLst>
          </p:cNvPr>
          <p:cNvSpPr txBox="1"/>
          <p:nvPr/>
        </p:nvSpPr>
        <p:spPr>
          <a:xfrm>
            <a:off x="6647361" y="3616745"/>
            <a:ext cx="4078877" cy="1754326"/>
          </a:xfrm>
          <a:prstGeom prst="rect">
            <a:avLst/>
          </a:prstGeom>
          <a:noFill/>
        </p:spPr>
        <p:txBody>
          <a:bodyPr wrap="square" rtlCol="0">
            <a:spAutoFit/>
          </a:bodyPr>
          <a:lstStyle/>
          <a:p>
            <a:endParaRPr lang="en-AU" dirty="0"/>
          </a:p>
          <a:p>
            <a:r>
              <a:rPr lang="en-AU" b="1" dirty="0"/>
              <a:t>Announcement</a:t>
            </a:r>
            <a:r>
              <a:rPr lang="en-AU" dirty="0"/>
              <a:t> </a:t>
            </a:r>
            <a:r>
              <a:rPr lang="en-AU" b="1" dirty="0"/>
              <a:t>date</a:t>
            </a:r>
            <a:r>
              <a:rPr lang="en-AU" dirty="0"/>
              <a:t>: June 1</a:t>
            </a:r>
          </a:p>
          <a:p>
            <a:endParaRPr lang="en-AU" dirty="0"/>
          </a:p>
          <a:p>
            <a:r>
              <a:rPr lang="en-AU" b="1" dirty="0"/>
              <a:t>Start</a:t>
            </a:r>
            <a:r>
              <a:rPr lang="en-AU" dirty="0"/>
              <a:t> </a:t>
            </a:r>
            <a:r>
              <a:rPr lang="en-AU" b="1" dirty="0"/>
              <a:t>date</a:t>
            </a:r>
            <a:r>
              <a:rPr lang="en-AU" dirty="0"/>
              <a:t>: June 1</a:t>
            </a:r>
          </a:p>
          <a:p>
            <a:endParaRPr lang="en-AU" dirty="0"/>
          </a:p>
          <a:p>
            <a:r>
              <a:rPr lang="en-AU" b="1" dirty="0"/>
              <a:t>End</a:t>
            </a:r>
            <a:r>
              <a:rPr lang="en-AU" dirty="0"/>
              <a:t> </a:t>
            </a:r>
            <a:r>
              <a:rPr lang="en-AU" b="1" dirty="0"/>
              <a:t>date</a:t>
            </a:r>
            <a:r>
              <a:rPr lang="en-AU" dirty="0"/>
              <a:t>: June 1</a:t>
            </a:r>
          </a:p>
        </p:txBody>
      </p:sp>
      <p:sp>
        <p:nvSpPr>
          <p:cNvPr id="6" name="Rectangle 5">
            <a:extLst>
              <a:ext uri="{FF2B5EF4-FFF2-40B4-BE49-F238E27FC236}">
                <a16:creationId xmlns:a16="http://schemas.microsoft.com/office/drawing/2014/main" id="{BA6FFC5F-A204-4362-9DAA-E4AADF1F65CA}"/>
              </a:ext>
            </a:extLst>
          </p:cNvPr>
          <p:cNvSpPr/>
          <p:nvPr/>
        </p:nvSpPr>
        <p:spPr>
          <a:xfrm>
            <a:off x="2647406" y="5640837"/>
            <a:ext cx="6801393" cy="756996"/>
          </a:xfrm>
          <a:prstGeom prst="rect">
            <a:avLst/>
          </a:prstGeom>
          <a:solidFill>
            <a:srgbClr val="EEC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The end date of an end of policy update should always be the date that the original policy ends. It should never be left blank.</a:t>
            </a:r>
          </a:p>
        </p:txBody>
      </p:sp>
      <p:pic>
        <p:nvPicPr>
          <p:cNvPr id="16" name="Graphic 15" descr="Exclamation mark">
            <a:extLst>
              <a:ext uri="{FF2B5EF4-FFF2-40B4-BE49-F238E27FC236}">
                <a16:creationId xmlns:a16="http://schemas.microsoft.com/office/drawing/2014/main" id="{1FB571B5-329D-4B96-BF6C-0523D11B5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9327" y="5651479"/>
            <a:ext cx="973874" cy="696433"/>
          </a:xfrm>
          <a:prstGeom prst="rect">
            <a:avLst/>
          </a:prstGeom>
        </p:spPr>
      </p:pic>
    </p:spTree>
    <p:extLst>
      <p:ext uri="{BB962C8B-B14F-4D97-AF65-F5344CB8AC3E}">
        <p14:creationId xmlns:p14="http://schemas.microsoft.com/office/powerpoint/2010/main" val="430610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B35DB-B5B8-454E-A049-8A6352A40CF2}"/>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43BEB216-D0B8-4528-A646-93ED1AD87453}"/>
              </a:ext>
            </a:extLst>
          </p:cNvPr>
          <p:cNvSpPr txBox="1"/>
          <p:nvPr/>
        </p:nvSpPr>
        <p:spPr>
          <a:xfrm>
            <a:off x="1937656" y="2965268"/>
            <a:ext cx="1837509" cy="553998"/>
          </a:xfrm>
          <a:prstGeom prst="rect">
            <a:avLst/>
          </a:prstGeom>
          <a:noFill/>
        </p:spPr>
        <p:txBody>
          <a:bodyPr wrap="square" rtlCol="0">
            <a:spAutoFit/>
          </a:bodyPr>
          <a:lstStyle/>
          <a:p>
            <a:pPr marL="285750" indent="-285750">
              <a:buFont typeface="Arial" panose="020B0604020202020204" pitchFamily="34" charset="0"/>
              <a:buChar char="•"/>
            </a:pPr>
            <a:endParaRPr lang="en-AU" sz="1200" dirty="0"/>
          </a:p>
          <a:p>
            <a:r>
              <a:rPr lang="en-AU" dirty="0"/>
              <a:t>	</a:t>
            </a:r>
          </a:p>
        </p:txBody>
      </p:sp>
      <p:sp>
        <p:nvSpPr>
          <p:cNvPr id="9" name="TextBox 8">
            <a:extLst>
              <a:ext uri="{FF2B5EF4-FFF2-40B4-BE49-F238E27FC236}">
                <a16:creationId xmlns:a16="http://schemas.microsoft.com/office/drawing/2014/main" id="{581F0F43-7478-4FF5-B2BE-48601E55007D}"/>
              </a:ext>
            </a:extLst>
          </p:cNvPr>
          <p:cNvSpPr txBox="1"/>
          <p:nvPr/>
        </p:nvSpPr>
        <p:spPr>
          <a:xfrm>
            <a:off x="235131" y="201516"/>
            <a:ext cx="8473440" cy="369332"/>
          </a:xfrm>
          <a:prstGeom prst="rect">
            <a:avLst/>
          </a:prstGeom>
          <a:noFill/>
        </p:spPr>
        <p:txBody>
          <a:bodyPr wrap="square" rtlCol="0">
            <a:spAutoFit/>
          </a:bodyPr>
          <a:lstStyle/>
          <a:p>
            <a:r>
              <a:rPr lang="en-AU" dirty="0"/>
              <a:t>General hints for updating the policy: </a:t>
            </a:r>
            <a:endParaRPr lang="en-AU" b="1" dirty="0"/>
          </a:p>
        </p:txBody>
      </p:sp>
      <p:sp>
        <p:nvSpPr>
          <p:cNvPr id="13" name="TextBox 12">
            <a:extLst>
              <a:ext uri="{FF2B5EF4-FFF2-40B4-BE49-F238E27FC236}">
                <a16:creationId xmlns:a16="http://schemas.microsoft.com/office/drawing/2014/main" id="{6E6D444F-FDC8-6E4E-AFBE-4DD4AA356470}"/>
              </a:ext>
            </a:extLst>
          </p:cNvPr>
          <p:cNvSpPr txBox="1"/>
          <p:nvPr/>
        </p:nvSpPr>
        <p:spPr>
          <a:xfrm>
            <a:off x="4955177" y="2812868"/>
            <a:ext cx="4606834" cy="369332"/>
          </a:xfrm>
          <a:prstGeom prst="rect">
            <a:avLst/>
          </a:prstGeom>
          <a:noFill/>
        </p:spPr>
        <p:txBody>
          <a:bodyPr wrap="square" rtlCol="0">
            <a:spAutoFit/>
          </a:bodyPr>
          <a:lstStyle/>
          <a:p>
            <a:endParaRPr lang="en-AU" dirty="0"/>
          </a:p>
        </p:txBody>
      </p:sp>
      <p:sp>
        <p:nvSpPr>
          <p:cNvPr id="14" name="TextBox 13">
            <a:extLst>
              <a:ext uri="{FF2B5EF4-FFF2-40B4-BE49-F238E27FC236}">
                <a16:creationId xmlns:a16="http://schemas.microsoft.com/office/drawing/2014/main" id="{9452DCA5-5931-6A48-AF98-D51A47454D3E}"/>
              </a:ext>
            </a:extLst>
          </p:cNvPr>
          <p:cNvSpPr txBox="1"/>
          <p:nvPr/>
        </p:nvSpPr>
        <p:spPr>
          <a:xfrm>
            <a:off x="5107577" y="2965268"/>
            <a:ext cx="4606834" cy="369332"/>
          </a:xfrm>
          <a:prstGeom prst="rect">
            <a:avLst/>
          </a:prstGeom>
          <a:noFill/>
        </p:spPr>
        <p:txBody>
          <a:bodyPr wrap="square" rtlCol="0">
            <a:spAutoFit/>
          </a:bodyPr>
          <a:lstStyle/>
          <a:p>
            <a:endParaRPr lang="en-AU" dirty="0"/>
          </a:p>
        </p:txBody>
      </p:sp>
      <p:sp>
        <p:nvSpPr>
          <p:cNvPr id="15" name="TextBox 14">
            <a:extLst>
              <a:ext uri="{FF2B5EF4-FFF2-40B4-BE49-F238E27FC236}">
                <a16:creationId xmlns:a16="http://schemas.microsoft.com/office/drawing/2014/main" id="{D43A5AF1-FE04-7E40-9E18-E2601562FB7D}"/>
              </a:ext>
            </a:extLst>
          </p:cNvPr>
          <p:cNvSpPr txBox="1"/>
          <p:nvPr/>
        </p:nvSpPr>
        <p:spPr>
          <a:xfrm>
            <a:off x="5259977" y="3117668"/>
            <a:ext cx="4606834" cy="369332"/>
          </a:xfrm>
          <a:prstGeom prst="rect">
            <a:avLst/>
          </a:prstGeom>
          <a:noFill/>
        </p:spPr>
        <p:txBody>
          <a:bodyPr wrap="square" rtlCol="0">
            <a:spAutoFit/>
          </a:bodyPr>
          <a:lstStyle/>
          <a:p>
            <a:endParaRPr lang="en-AU" dirty="0"/>
          </a:p>
        </p:txBody>
      </p:sp>
      <p:sp>
        <p:nvSpPr>
          <p:cNvPr id="4" name="TextBox 3">
            <a:extLst>
              <a:ext uri="{FF2B5EF4-FFF2-40B4-BE49-F238E27FC236}">
                <a16:creationId xmlns:a16="http://schemas.microsoft.com/office/drawing/2014/main" id="{D7B46B35-1408-0E48-B65C-56BDA060CFD4}"/>
              </a:ext>
            </a:extLst>
          </p:cNvPr>
          <p:cNvSpPr txBox="1"/>
          <p:nvPr/>
        </p:nvSpPr>
        <p:spPr>
          <a:xfrm>
            <a:off x="2550791" y="5326834"/>
            <a:ext cx="6754541" cy="646331"/>
          </a:xfrm>
          <a:prstGeom prst="rect">
            <a:avLst/>
          </a:prstGeom>
          <a:solidFill>
            <a:srgbClr val="F7C685"/>
          </a:solidFill>
        </p:spPr>
        <p:txBody>
          <a:bodyPr wrap="none" rtlCol="0">
            <a:spAutoFit/>
          </a:bodyPr>
          <a:lstStyle/>
          <a:p>
            <a:r>
              <a:rPr lang="en-GB" dirty="0"/>
              <a:t>It is important, that you always update an original entry, NOT creating </a:t>
            </a:r>
          </a:p>
          <a:p>
            <a:r>
              <a:rPr lang="en-GB" dirty="0"/>
              <a:t>an update on top of a previous update. </a:t>
            </a:r>
          </a:p>
        </p:txBody>
      </p:sp>
      <p:sp>
        <p:nvSpPr>
          <p:cNvPr id="6" name="TextBox 5">
            <a:extLst>
              <a:ext uri="{FF2B5EF4-FFF2-40B4-BE49-F238E27FC236}">
                <a16:creationId xmlns:a16="http://schemas.microsoft.com/office/drawing/2014/main" id="{38F6641E-69EC-4F48-8F20-54F72B0914CD}"/>
              </a:ext>
            </a:extLst>
          </p:cNvPr>
          <p:cNvSpPr txBox="1"/>
          <p:nvPr/>
        </p:nvSpPr>
        <p:spPr>
          <a:xfrm>
            <a:off x="1004113" y="1372225"/>
            <a:ext cx="10277109" cy="3139321"/>
          </a:xfrm>
          <a:prstGeom prst="rect">
            <a:avLst/>
          </a:prstGeom>
          <a:noFill/>
        </p:spPr>
        <p:txBody>
          <a:bodyPr wrap="none" rtlCol="0">
            <a:spAutoFit/>
          </a:bodyPr>
          <a:lstStyle/>
          <a:p>
            <a:r>
              <a:rPr lang="en-GB" dirty="0"/>
              <a:t>Updates sometimes can be confusing. </a:t>
            </a:r>
          </a:p>
          <a:p>
            <a:r>
              <a:rPr lang="en-GB" dirty="0"/>
              <a:t>To make it easier to understand if a policy needs to be updated or ended, ask these 3 questions: </a:t>
            </a:r>
          </a:p>
          <a:p>
            <a:endParaRPr lang="en-GB" dirty="0"/>
          </a:p>
          <a:p>
            <a:r>
              <a:rPr lang="en-GB" b="1" dirty="0"/>
              <a:t>Is it the same policy type and sub-type?</a:t>
            </a:r>
          </a:p>
          <a:p>
            <a:r>
              <a:rPr lang="en-GB" b="1" dirty="0"/>
              <a:t>Is it the same geographical target? </a:t>
            </a:r>
          </a:p>
          <a:p>
            <a:r>
              <a:rPr lang="en-GB" b="1" dirty="0"/>
              <a:t>Is it the same population target? </a:t>
            </a:r>
          </a:p>
          <a:p>
            <a:endParaRPr lang="en-GB" dirty="0"/>
          </a:p>
          <a:p>
            <a:r>
              <a:rPr lang="en-GB" dirty="0"/>
              <a:t>If all answers are </a:t>
            </a:r>
            <a:r>
              <a:rPr lang="en-GB" u="sng" dirty="0"/>
              <a:t>YES</a:t>
            </a:r>
            <a:r>
              <a:rPr lang="en-GB" dirty="0"/>
              <a:t>, then almost certainly you need to update the original policy. </a:t>
            </a:r>
          </a:p>
          <a:p>
            <a:endParaRPr lang="en-GB" dirty="0"/>
          </a:p>
          <a:p>
            <a:r>
              <a:rPr lang="en-GB" dirty="0"/>
              <a:t>However, while working on this project we learned that governments around the world can be very creative</a:t>
            </a:r>
          </a:p>
          <a:p>
            <a:r>
              <a:rPr lang="en-GB" dirty="0"/>
              <a:t>in policy making. If you have any doubts feel very free to ask in the RA Chat. </a:t>
            </a:r>
          </a:p>
        </p:txBody>
      </p:sp>
      <p:pic>
        <p:nvPicPr>
          <p:cNvPr id="8" name="Graphic 7" descr="Tick">
            <a:extLst>
              <a:ext uri="{FF2B5EF4-FFF2-40B4-BE49-F238E27FC236}">
                <a16:creationId xmlns:a16="http://schemas.microsoft.com/office/drawing/2014/main" id="{8B4DD3B4-BD9A-D047-8820-A34DC23A06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312" y="2286395"/>
            <a:ext cx="216932" cy="216932"/>
          </a:xfrm>
          <a:prstGeom prst="rect">
            <a:avLst/>
          </a:prstGeom>
        </p:spPr>
      </p:pic>
      <p:pic>
        <p:nvPicPr>
          <p:cNvPr id="22" name="Graphic 21" descr="Tick">
            <a:extLst>
              <a:ext uri="{FF2B5EF4-FFF2-40B4-BE49-F238E27FC236}">
                <a16:creationId xmlns:a16="http://schemas.microsoft.com/office/drawing/2014/main" id="{F1C9A77B-1305-144D-8451-9FB4EBEECE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776" y="2563499"/>
            <a:ext cx="216932" cy="216932"/>
          </a:xfrm>
          <a:prstGeom prst="rect">
            <a:avLst/>
          </a:prstGeom>
        </p:spPr>
      </p:pic>
      <p:pic>
        <p:nvPicPr>
          <p:cNvPr id="23" name="Graphic 22" descr="Tick">
            <a:extLst>
              <a:ext uri="{FF2B5EF4-FFF2-40B4-BE49-F238E27FC236}">
                <a16:creationId xmlns:a16="http://schemas.microsoft.com/office/drawing/2014/main" id="{F8D08DCF-F27B-9C42-83E9-237E4D887D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776" y="2840604"/>
            <a:ext cx="216932" cy="216932"/>
          </a:xfrm>
          <a:prstGeom prst="rect">
            <a:avLst/>
          </a:prstGeom>
        </p:spPr>
      </p:pic>
      <p:pic>
        <p:nvPicPr>
          <p:cNvPr id="16" name="Graphic 15" descr="Exclamation mark">
            <a:extLst>
              <a:ext uri="{FF2B5EF4-FFF2-40B4-BE49-F238E27FC236}">
                <a16:creationId xmlns:a16="http://schemas.microsoft.com/office/drawing/2014/main" id="{943CBD01-D09E-4D86-BA86-16AF0CFCFF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38223" y="5301784"/>
            <a:ext cx="973874" cy="696433"/>
          </a:xfrm>
          <a:prstGeom prst="rect">
            <a:avLst/>
          </a:prstGeom>
        </p:spPr>
      </p:pic>
    </p:spTree>
    <p:extLst>
      <p:ext uri="{BB962C8B-B14F-4D97-AF65-F5344CB8AC3E}">
        <p14:creationId xmlns:p14="http://schemas.microsoft.com/office/powerpoint/2010/main" val="120886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B35DB-B5B8-454E-A049-8A6352A40CF2}"/>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2" name="Rectangle: Rounded Corners 1">
            <a:extLst>
              <a:ext uri="{FF2B5EF4-FFF2-40B4-BE49-F238E27FC236}">
                <a16:creationId xmlns:a16="http://schemas.microsoft.com/office/drawing/2014/main" id="{A76249B4-E166-47E1-A975-CB414B339C7E}"/>
              </a:ext>
            </a:extLst>
          </p:cNvPr>
          <p:cNvSpPr/>
          <p:nvPr/>
        </p:nvSpPr>
        <p:spPr>
          <a:xfrm>
            <a:off x="903513" y="1507203"/>
            <a:ext cx="2068286"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Quarantine</a:t>
            </a:r>
          </a:p>
        </p:txBody>
      </p:sp>
      <p:sp>
        <p:nvSpPr>
          <p:cNvPr id="5" name="TextBox 4">
            <a:extLst>
              <a:ext uri="{FF2B5EF4-FFF2-40B4-BE49-F238E27FC236}">
                <a16:creationId xmlns:a16="http://schemas.microsoft.com/office/drawing/2014/main" id="{43BEB216-D0B8-4528-A646-93ED1AD87453}"/>
              </a:ext>
            </a:extLst>
          </p:cNvPr>
          <p:cNvSpPr txBox="1"/>
          <p:nvPr/>
        </p:nvSpPr>
        <p:spPr>
          <a:xfrm>
            <a:off x="1937656" y="2812868"/>
            <a:ext cx="1837509" cy="553998"/>
          </a:xfrm>
          <a:prstGeom prst="rect">
            <a:avLst/>
          </a:prstGeom>
          <a:noFill/>
        </p:spPr>
        <p:txBody>
          <a:bodyPr wrap="square" rtlCol="0">
            <a:spAutoFit/>
          </a:bodyPr>
          <a:lstStyle/>
          <a:p>
            <a:pPr marL="285750" indent="-285750">
              <a:buFont typeface="Arial" panose="020B0604020202020204" pitchFamily="34" charset="0"/>
              <a:buChar char="•"/>
            </a:pPr>
            <a:endParaRPr lang="en-AU" sz="1200" dirty="0"/>
          </a:p>
          <a:p>
            <a:r>
              <a:rPr lang="en-AU" dirty="0"/>
              <a:t>	</a:t>
            </a:r>
          </a:p>
        </p:txBody>
      </p:sp>
      <p:sp>
        <p:nvSpPr>
          <p:cNvPr id="9" name="TextBox 8">
            <a:extLst>
              <a:ext uri="{FF2B5EF4-FFF2-40B4-BE49-F238E27FC236}">
                <a16:creationId xmlns:a16="http://schemas.microsoft.com/office/drawing/2014/main" id="{581F0F43-7478-4FF5-B2BE-48601E55007D}"/>
              </a:ext>
            </a:extLst>
          </p:cNvPr>
          <p:cNvSpPr txBox="1"/>
          <p:nvPr/>
        </p:nvSpPr>
        <p:spPr>
          <a:xfrm>
            <a:off x="235131" y="201516"/>
            <a:ext cx="8473440" cy="369332"/>
          </a:xfrm>
          <a:prstGeom prst="rect">
            <a:avLst/>
          </a:prstGeom>
          <a:noFill/>
        </p:spPr>
        <p:txBody>
          <a:bodyPr wrap="square" rtlCol="0">
            <a:spAutoFit/>
          </a:bodyPr>
          <a:lstStyle/>
          <a:p>
            <a:r>
              <a:rPr lang="en-AU" b="1" dirty="0"/>
              <a:t>Quantitative</a:t>
            </a:r>
            <a:r>
              <a:rPr lang="en-AU" dirty="0"/>
              <a:t> change</a:t>
            </a:r>
            <a:endParaRPr lang="en-AU" b="1" dirty="0"/>
          </a:p>
        </p:txBody>
      </p:sp>
      <p:sp>
        <p:nvSpPr>
          <p:cNvPr id="3" name="TextBox 2">
            <a:extLst>
              <a:ext uri="{FF2B5EF4-FFF2-40B4-BE49-F238E27FC236}">
                <a16:creationId xmlns:a16="http://schemas.microsoft.com/office/drawing/2014/main" id="{A856A3DD-06CA-4D4A-817F-E35836804D0C}"/>
              </a:ext>
            </a:extLst>
          </p:cNvPr>
          <p:cNvSpPr txBox="1"/>
          <p:nvPr/>
        </p:nvSpPr>
        <p:spPr>
          <a:xfrm>
            <a:off x="121920" y="922161"/>
            <a:ext cx="6670352" cy="369332"/>
          </a:xfrm>
          <a:prstGeom prst="rect">
            <a:avLst/>
          </a:prstGeom>
          <a:noFill/>
        </p:spPr>
        <p:txBody>
          <a:bodyPr wrap="none" rtlCol="0">
            <a:spAutoFit/>
          </a:bodyPr>
          <a:lstStyle/>
          <a:p>
            <a:r>
              <a:rPr lang="en-GB" dirty="0"/>
              <a:t>Quantitative change in policy is only possible for these 4 policy types: </a:t>
            </a:r>
          </a:p>
        </p:txBody>
      </p:sp>
      <p:sp>
        <p:nvSpPr>
          <p:cNvPr id="11" name="Rectangle: Rounded Corners 1">
            <a:extLst>
              <a:ext uri="{FF2B5EF4-FFF2-40B4-BE49-F238E27FC236}">
                <a16:creationId xmlns:a16="http://schemas.microsoft.com/office/drawing/2014/main" id="{3A788BC1-D223-2845-92B7-55116D2ED35B}"/>
              </a:ext>
            </a:extLst>
          </p:cNvPr>
          <p:cNvSpPr/>
          <p:nvPr/>
        </p:nvSpPr>
        <p:spPr>
          <a:xfrm>
            <a:off x="884791" y="2453338"/>
            <a:ext cx="2068286"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Health Resources</a:t>
            </a:r>
          </a:p>
        </p:txBody>
      </p:sp>
      <p:sp>
        <p:nvSpPr>
          <p:cNvPr id="12" name="Rectangle: Rounded Corners 1">
            <a:extLst>
              <a:ext uri="{FF2B5EF4-FFF2-40B4-BE49-F238E27FC236}">
                <a16:creationId xmlns:a16="http://schemas.microsoft.com/office/drawing/2014/main" id="{22DDA5C9-8AB4-AD49-A65E-F31EC739931B}"/>
              </a:ext>
            </a:extLst>
          </p:cNvPr>
          <p:cNvSpPr/>
          <p:nvPr/>
        </p:nvSpPr>
        <p:spPr>
          <a:xfrm>
            <a:off x="903513" y="3366866"/>
            <a:ext cx="2068286"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Restrictions of Mass Gatherings </a:t>
            </a:r>
          </a:p>
        </p:txBody>
      </p:sp>
      <p:sp>
        <p:nvSpPr>
          <p:cNvPr id="13" name="TextBox 12">
            <a:extLst>
              <a:ext uri="{FF2B5EF4-FFF2-40B4-BE49-F238E27FC236}">
                <a16:creationId xmlns:a16="http://schemas.microsoft.com/office/drawing/2014/main" id="{6E6D444F-FDC8-6E4E-AFBE-4DD4AA356470}"/>
              </a:ext>
            </a:extLst>
          </p:cNvPr>
          <p:cNvSpPr txBox="1"/>
          <p:nvPr/>
        </p:nvSpPr>
        <p:spPr>
          <a:xfrm>
            <a:off x="4955177" y="2812868"/>
            <a:ext cx="4606834" cy="369332"/>
          </a:xfrm>
          <a:prstGeom prst="rect">
            <a:avLst/>
          </a:prstGeom>
          <a:noFill/>
        </p:spPr>
        <p:txBody>
          <a:bodyPr wrap="square" rtlCol="0">
            <a:spAutoFit/>
          </a:bodyPr>
          <a:lstStyle/>
          <a:p>
            <a:endParaRPr lang="en-AU" dirty="0"/>
          </a:p>
        </p:txBody>
      </p:sp>
      <p:sp>
        <p:nvSpPr>
          <p:cNvPr id="14" name="TextBox 13">
            <a:extLst>
              <a:ext uri="{FF2B5EF4-FFF2-40B4-BE49-F238E27FC236}">
                <a16:creationId xmlns:a16="http://schemas.microsoft.com/office/drawing/2014/main" id="{9452DCA5-5931-6A48-AF98-D51A47454D3E}"/>
              </a:ext>
            </a:extLst>
          </p:cNvPr>
          <p:cNvSpPr txBox="1"/>
          <p:nvPr/>
        </p:nvSpPr>
        <p:spPr>
          <a:xfrm>
            <a:off x="5107577" y="2965268"/>
            <a:ext cx="4606834" cy="369332"/>
          </a:xfrm>
          <a:prstGeom prst="rect">
            <a:avLst/>
          </a:prstGeom>
          <a:noFill/>
        </p:spPr>
        <p:txBody>
          <a:bodyPr wrap="square" rtlCol="0">
            <a:spAutoFit/>
          </a:bodyPr>
          <a:lstStyle/>
          <a:p>
            <a:endParaRPr lang="en-AU" dirty="0"/>
          </a:p>
        </p:txBody>
      </p:sp>
      <p:sp>
        <p:nvSpPr>
          <p:cNvPr id="15" name="TextBox 14">
            <a:extLst>
              <a:ext uri="{FF2B5EF4-FFF2-40B4-BE49-F238E27FC236}">
                <a16:creationId xmlns:a16="http://schemas.microsoft.com/office/drawing/2014/main" id="{D43A5AF1-FE04-7E40-9E18-E2601562FB7D}"/>
              </a:ext>
            </a:extLst>
          </p:cNvPr>
          <p:cNvSpPr txBox="1"/>
          <p:nvPr/>
        </p:nvSpPr>
        <p:spPr>
          <a:xfrm>
            <a:off x="5259977" y="3117668"/>
            <a:ext cx="4606834" cy="369332"/>
          </a:xfrm>
          <a:prstGeom prst="rect">
            <a:avLst/>
          </a:prstGeom>
          <a:noFill/>
        </p:spPr>
        <p:txBody>
          <a:bodyPr wrap="square" rtlCol="0">
            <a:spAutoFit/>
          </a:bodyPr>
          <a:lstStyle/>
          <a:p>
            <a:endParaRPr lang="en-AU" dirty="0"/>
          </a:p>
        </p:txBody>
      </p:sp>
      <p:sp>
        <p:nvSpPr>
          <p:cNvPr id="16" name="Rectangle: Rounded Corners 1">
            <a:extLst>
              <a:ext uri="{FF2B5EF4-FFF2-40B4-BE49-F238E27FC236}">
                <a16:creationId xmlns:a16="http://schemas.microsoft.com/office/drawing/2014/main" id="{BF0D2511-87C8-144F-AC86-DD772F166CCC}"/>
              </a:ext>
            </a:extLst>
          </p:cNvPr>
          <p:cNvSpPr/>
          <p:nvPr/>
        </p:nvSpPr>
        <p:spPr>
          <a:xfrm>
            <a:off x="4809308" y="3363842"/>
            <a:ext cx="6866727"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e.g. March 1</a:t>
            </a:r>
            <a:r>
              <a:rPr lang="en-AU" baseline="30000" dirty="0">
                <a:solidFill>
                  <a:schemeClr val="tx1"/>
                </a:solidFill>
              </a:rPr>
              <a:t>st</a:t>
            </a:r>
            <a:r>
              <a:rPr lang="en-AU" dirty="0">
                <a:solidFill>
                  <a:schemeClr val="tx1"/>
                </a:solidFill>
              </a:rPr>
              <a:t> all gatherings with </a:t>
            </a:r>
            <a:r>
              <a:rPr lang="en-AU" u="sng" dirty="0">
                <a:solidFill>
                  <a:schemeClr val="tx1"/>
                </a:solidFill>
              </a:rPr>
              <a:t>100 people </a:t>
            </a:r>
            <a:r>
              <a:rPr lang="en-AU" dirty="0">
                <a:solidFill>
                  <a:schemeClr val="tx1"/>
                </a:solidFill>
              </a:rPr>
              <a:t>are forbidden UPDATE: April 1</a:t>
            </a:r>
            <a:r>
              <a:rPr lang="en-AU" baseline="30000" dirty="0">
                <a:solidFill>
                  <a:schemeClr val="tx1"/>
                </a:solidFill>
              </a:rPr>
              <a:t>st </a:t>
            </a:r>
            <a:r>
              <a:rPr lang="en-AU" dirty="0">
                <a:solidFill>
                  <a:schemeClr val="tx1"/>
                </a:solidFill>
              </a:rPr>
              <a:t>now all gatherings with more than </a:t>
            </a:r>
            <a:r>
              <a:rPr lang="en-AU" u="sng" dirty="0">
                <a:solidFill>
                  <a:schemeClr val="tx1"/>
                </a:solidFill>
              </a:rPr>
              <a:t>50 people </a:t>
            </a:r>
            <a:r>
              <a:rPr lang="en-AU" dirty="0">
                <a:solidFill>
                  <a:schemeClr val="tx1"/>
                </a:solidFill>
              </a:rPr>
              <a:t>no more allowed</a:t>
            </a:r>
          </a:p>
        </p:txBody>
      </p:sp>
      <p:sp>
        <p:nvSpPr>
          <p:cNvPr id="17" name="Rectangle: Rounded Corners 1">
            <a:extLst>
              <a:ext uri="{FF2B5EF4-FFF2-40B4-BE49-F238E27FC236}">
                <a16:creationId xmlns:a16="http://schemas.microsoft.com/office/drawing/2014/main" id="{C4D2B1F1-77EE-5E49-9006-6A44352E710C}"/>
              </a:ext>
            </a:extLst>
          </p:cNvPr>
          <p:cNvSpPr/>
          <p:nvPr/>
        </p:nvSpPr>
        <p:spPr>
          <a:xfrm>
            <a:off x="4800842" y="2454399"/>
            <a:ext cx="6866726"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e.g. A government extended hospital beds capacity to </a:t>
            </a:r>
            <a:r>
              <a:rPr lang="en-AU" u="sng" dirty="0">
                <a:solidFill>
                  <a:schemeClr val="tx1"/>
                </a:solidFill>
              </a:rPr>
              <a:t>100 new beds.</a:t>
            </a:r>
            <a:r>
              <a:rPr lang="en-AU" dirty="0">
                <a:solidFill>
                  <a:schemeClr val="tx1"/>
                </a:solidFill>
              </a:rPr>
              <a:t> UPDATE: hospital beds capacity was extended again by extra </a:t>
            </a:r>
            <a:r>
              <a:rPr lang="en-AU" u="sng" dirty="0">
                <a:solidFill>
                  <a:schemeClr val="tx1"/>
                </a:solidFill>
              </a:rPr>
              <a:t>50 beds.</a:t>
            </a:r>
          </a:p>
        </p:txBody>
      </p:sp>
      <p:sp>
        <p:nvSpPr>
          <p:cNvPr id="18" name="Rectangle: Rounded Corners 1">
            <a:extLst>
              <a:ext uri="{FF2B5EF4-FFF2-40B4-BE49-F238E27FC236}">
                <a16:creationId xmlns:a16="http://schemas.microsoft.com/office/drawing/2014/main" id="{A64CFA44-9A1B-9F4D-B411-CE66588439F4}"/>
              </a:ext>
            </a:extLst>
          </p:cNvPr>
          <p:cNvSpPr/>
          <p:nvPr/>
        </p:nvSpPr>
        <p:spPr>
          <a:xfrm>
            <a:off x="4800841" y="1509515"/>
            <a:ext cx="6866727"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e.g. All travellers have to self-quarantine for </a:t>
            </a:r>
            <a:r>
              <a:rPr lang="en-AU" u="sng" dirty="0">
                <a:solidFill>
                  <a:schemeClr val="tx1"/>
                </a:solidFill>
              </a:rPr>
              <a:t>14 days</a:t>
            </a:r>
            <a:r>
              <a:rPr lang="en-AU" dirty="0">
                <a:solidFill>
                  <a:schemeClr val="tx1"/>
                </a:solidFill>
              </a:rPr>
              <a:t>. UPDATE: now all travellers have to self-quarantine for </a:t>
            </a:r>
            <a:r>
              <a:rPr lang="en-AU" u="sng" dirty="0">
                <a:solidFill>
                  <a:schemeClr val="tx1"/>
                </a:solidFill>
              </a:rPr>
              <a:t>21 days.  </a:t>
            </a:r>
          </a:p>
        </p:txBody>
      </p:sp>
      <p:cxnSp>
        <p:nvCxnSpPr>
          <p:cNvPr id="21" name="Straight Arrow Connector 20">
            <a:extLst>
              <a:ext uri="{FF2B5EF4-FFF2-40B4-BE49-F238E27FC236}">
                <a16:creationId xmlns:a16="http://schemas.microsoft.com/office/drawing/2014/main" id="{53C815D1-7EE9-634A-95F6-ED44EC679097}"/>
              </a:ext>
            </a:extLst>
          </p:cNvPr>
          <p:cNvCxnSpPr>
            <a:cxnSpLocks/>
            <a:stCxn id="2" idx="3"/>
            <a:endCxn id="18" idx="1"/>
          </p:cNvCxnSpPr>
          <p:nvPr/>
        </p:nvCxnSpPr>
        <p:spPr>
          <a:xfrm>
            <a:off x="2971799" y="1862176"/>
            <a:ext cx="1829042" cy="2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13E0A3A-79A4-E247-AD09-2547127ADAF2}"/>
              </a:ext>
            </a:extLst>
          </p:cNvPr>
          <p:cNvSpPr txBox="1"/>
          <p:nvPr/>
        </p:nvSpPr>
        <p:spPr>
          <a:xfrm>
            <a:off x="1591113" y="5863856"/>
            <a:ext cx="9009774" cy="523220"/>
          </a:xfrm>
          <a:prstGeom prst="rect">
            <a:avLst/>
          </a:prstGeom>
          <a:solidFill>
            <a:srgbClr val="F7C685"/>
          </a:solidFill>
        </p:spPr>
        <p:txBody>
          <a:bodyPr wrap="none" rtlCol="0">
            <a:spAutoFit/>
          </a:bodyPr>
          <a:lstStyle/>
          <a:p>
            <a:r>
              <a:rPr lang="en-GB" sz="1400" dirty="0"/>
              <a:t>Number of countries restricted to visit, targeted population, new types of events cancelled – all of these are considered</a:t>
            </a:r>
          </a:p>
          <a:p>
            <a:r>
              <a:rPr lang="en-GB" sz="1400" dirty="0"/>
              <a:t>A QUALITATIVE change, therefore you should code a new policy</a:t>
            </a:r>
          </a:p>
        </p:txBody>
      </p:sp>
      <p:sp>
        <p:nvSpPr>
          <p:cNvPr id="22" name="Rectangle: Rounded Corners 1">
            <a:extLst>
              <a:ext uri="{FF2B5EF4-FFF2-40B4-BE49-F238E27FC236}">
                <a16:creationId xmlns:a16="http://schemas.microsoft.com/office/drawing/2014/main" id="{8F5214B3-15CF-A640-BF1A-30440D044EE1}"/>
              </a:ext>
            </a:extLst>
          </p:cNvPr>
          <p:cNvSpPr/>
          <p:nvPr/>
        </p:nvSpPr>
        <p:spPr>
          <a:xfrm>
            <a:off x="788124" y="4580770"/>
            <a:ext cx="2068286"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Curfew</a:t>
            </a:r>
          </a:p>
        </p:txBody>
      </p:sp>
      <p:cxnSp>
        <p:nvCxnSpPr>
          <p:cNvPr id="23" name="Straight Arrow Connector 22">
            <a:extLst>
              <a:ext uri="{FF2B5EF4-FFF2-40B4-BE49-F238E27FC236}">
                <a16:creationId xmlns:a16="http://schemas.microsoft.com/office/drawing/2014/main" id="{E151CFC9-C9AA-3341-96C0-BDF6B1026E31}"/>
              </a:ext>
            </a:extLst>
          </p:cNvPr>
          <p:cNvCxnSpPr>
            <a:cxnSpLocks/>
            <a:stCxn id="11" idx="3"/>
            <a:endCxn id="17" idx="1"/>
          </p:cNvCxnSpPr>
          <p:nvPr/>
        </p:nvCxnSpPr>
        <p:spPr>
          <a:xfrm>
            <a:off x="2953077" y="2808311"/>
            <a:ext cx="1847765" cy="1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6B56BE4-4E16-AD43-996C-722BD5EDB985}"/>
              </a:ext>
            </a:extLst>
          </p:cNvPr>
          <p:cNvCxnSpPr>
            <a:cxnSpLocks/>
            <a:stCxn id="12" idx="3"/>
            <a:endCxn id="16" idx="1"/>
          </p:cNvCxnSpPr>
          <p:nvPr/>
        </p:nvCxnSpPr>
        <p:spPr>
          <a:xfrm flipV="1">
            <a:off x="2971799" y="3718815"/>
            <a:ext cx="1837509" cy="3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0B5890F-082C-144A-ABAD-9E25646B429B}"/>
              </a:ext>
            </a:extLst>
          </p:cNvPr>
          <p:cNvCxnSpPr>
            <a:cxnSpLocks/>
            <a:stCxn id="22" idx="3"/>
            <a:endCxn id="26" idx="1"/>
          </p:cNvCxnSpPr>
          <p:nvPr/>
        </p:nvCxnSpPr>
        <p:spPr>
          <a:xfrm>
            <a:off x="2856410" y="4935743"/>
            <a:ext cx="1944431" cy="10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1">
            <a:extLst>
              <a:ext uri="{FF2B5EF4-FFF2-40B4-BE49-F238E27FC236}">
                <a16:creationId xmlns:a16="http://schemas.microsoft.com/office/drawing/2014/main" id="{75C4C789-2354-6048-A095-3386D3A106AD}"/>
              </a:ext>
            </a:extLst>
          </p:cNvPr>
          <p:cNvSpPr/>
          <p:nvPr/>
        </p:nvSpPr>
        <p:spPr>
          <a:xfrm>
            <a:off x="4800841" y="4301243"/>
            <a:ext cx="6866727" cy="129018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dirty="0">
              <a:solidFill>
                <a:schemeClr val="tx1"/>
              </a:solidFill>
            </a:endParaRPr>
          </a:p>
          <a:p>
            <a:r>
              <a:rPr lang="en-AU" dirty="0">
                <a:solidFill>
                  <a:schemeClr val="tx1"/>
                </a:solidFill>
              </a:rPr>
              <a:t>e.g. February 1</a:t>
            </a:r>
            <a:r>
              <a:rPr lang="en-AU" baseline="30000" dirty="0">
                <a:solidFill>
                  <a:schemeClr val="tx1"/>
                </a:solidFill>
              </a:rPr>
              <a:t>st</a:t>
            </a:r>
            <a:r>
              <a:rPr lang="en-AU" dirty="0">
                <a:solidFill>
                  <a:schemeClr val="tx1"/>
                </a:solidFill>
              </a:rPr>
              <a:t> a government imposes a curfew to a city X, people are not allowed to leave their houses </a:t>
            </a:r>
            <a:r>
              <a:rPr lang="en-AU" u="sng" dirty="0">
                <a:solidFill>
                  <a:schemeClr val="tx1"/>
                </a:solidFill>
              </a:rPr>
              <a:t>after 6 pm</a:t>
            </a:r>
            <a:r>
              <a:rPr lang="en-AU" dirty="0">
                <a:solidFill>
                  <a:schemeClr val="tx1"/>
                </a:solidFill>
              </a:rPr>
              <a:t>. UPDATE: From February 15</a:t>
            </a:r>
            <a:r>
              <a:rPr lang="en-AU" baseline="30000" dirty="0">
                <a:solidFill>
                  <a:schemeClr val="tx1"/>
                </a:solidFill>
              </a:rPr>
              <a:t>th</a:t>
            </a:r>
            <a:r>
              <a:rPr lang="en-AU" dirty="0">
                <a:solidFill>
                  <a:schemeClr val="tx1"/>
                </a:solidFill>
              </a:rPr>
              <a:t> a government strengthen a curfew for a city X, people are not allowed to leave heir houses </a:t>
            </a:r>
            <a:r>
              <a:rPr lang="en-AU" u="sng" dirty="0">
                <a:solidFill>
                  <a:schemeClr val="tx1"/>
                </a:solidFill>
              </a:rPr>
              <a:t>after 4 pm. </a:t>
            </a:r>
            <a:endParaRPr lang="en-AU" u="sng" baseline="30000" dirty="0">
              <a:solidFill>
                <a:schemeClr val="tx1"/>
              </a:solidFill>
            </a:endParaRPr>
          </a:p>
          <a:p>
            <a:pPr algn="ctr"/>
            <a:endParaRPr lang="en-AU" dirty="0">
              <a:solidFill>
                <a:schemeClr val="tx1"/>
              </a:solidFill>
            </a:endParaRPr>
          </a:p>
        </p:txBody>
      </p:sp>
      <p:pic>
        <p:nvPicPr>
          <p:cNvPr id="35" name="Graphic 34" descr="Exclamation mark">
            <a:extLst>
              <a:ext uri="{FF2B5EF4-FFF2-40B4-BE49-F238E27FC236}">
                <a16:creationId xmlns:a16="http://schemas.microsoft.com/office/drawing/2014/main" id="{EAEF676B-F819-4675-B5B2-0860780AE0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42272"/>
            <a:ext cx="973874" cy="696432"/>
          </a:xfrm>
          <a:prstGeom prst="rect">
            <a:avLst/>
          </a:prstGeom>
        </p:spPr>
      </p:pic>
    </p:spTree>
    <p:extLst>
      <p:ext uri="{BB962C8B-B14F-4D97-AF65-F5344CB8AC3E}">
        <p14:creationId xmlns:p14="http://schemas.microsoft.com/office/powerpoint/2010/main" val="1874840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B35DB-B5B8-454E-A049-8A6352A40CF2}"/>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2" name="Rectangle: Rounded Corners 1">
            <a:extLst>
              <a:ext uri="{FF2B5EF4-FFF2-40B4-BE49-F238E27FC236}">
                <a16:creationId xmlns:a16="http://schemas.microsoft.com/office/drawing/2014/main" id="{A76249B4-E166-47E1-A975-CB414B339C7E}"/>
              </a:ext>
            </a:extLst>
          </p:cNvPr>
          <p:cNvSpPr/>
          <p:nvPr/>
        </p:nvSpPr>
        <p:spPr>
          <a:xfrm>
            <a:off x="1072398" y="2055008"/>
            <a:ext cx="2068286"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Strengthening </a:t>
            </a:r>
          </a:p>
        </p:txBody>
      </p:sp>
      <p:sp>
        <p:nvSpPr>
          <p:cNvPr id="5" name="TextBox 4">
            <a:extLst>
              <a:ext uri="{FF2B5EF4-FFF2-40B4-BE49-F238E27FC236}">
                <a16:creationId xmlns:a16="http://schemas.microsoft.com/office/drawing/2014/main" id="{43BEB216-D0B8-4528-A646-93ED1AD87453}"/>
              </a:ext>
            </a:extLst>
          </p:cNvPr>
          <p:cNvSpPr txBox="1"/>
          <p:nvPr/>
        </p:nvSpPr>
        <p:spPr>
          <a:xfrm>
            <a:off x="1937656" y="2965268"/>
            <a:ext cx="1837509" cy="553998"/>
          </a:xfrm>
          <a:prstGeom prst="rect">
            <a:avLst/>
          </a:prstGeom>
          <a:noFill/>
        </p:spPr>
        <p:txBody>
          <a:bodyPr wrap="square" rtlCol="0">
            <a:spAutoFit/>
          </a:bodyPr>
          <a:lstStyle/>
          <a:p>
            <a:pPr marL="285750" indent="-285750">
              <a:buFont typeface="Arial" panose="020B0604020202020204" pitchFamily="34" charset="0"/>
              <a:buChar char="•"/>
            </a:pPr>
            <a:endParaRPr lang="en-AU" sz="1200" dirty="0"/>
          </a:p>
          <a:p>
            <a:r>
              <a:rPr lang="en-AU" dirty="0"/>
              <a:t>	</a:t>
            </a:r>
          </a:p>
        </p:txBody>
      </p:sp>
      <p:sp>
        <p:nvSpPr>
          <p:cNvPr id="9" name="TextBox 8">
            <a:extLst>
              <a:ext uri="{FF2B5EF4-FFF2-40B4-BE49-F238E27FC236}">
                <a16:creationId xmlns:a16="http://schemas.microsoft.com/office/drawing/2014/main" id="{581F0F43-7478-4FF5-B2BE-48601E55007D}"/>
              </a:ext>
            </a:extLst>
          </p:cNvPr>
          <p:cNvSpPr txBox="1"/>
          <p:nvPr/>
        </p:nvSpPr>
        <p:spPr>
          <a:xfrm>
            <a:off x="235131" y="201516"/>
            <a:ext cx="8473440" cy="369332"/>
          </a:xfrm>
          <a:prstGeom prst="rect">
            <a:avLst/>
          </a:prstGeom>
          <a:noFill/>
        </p:spPr>
        <p:txBody>
          <a:bodyPr wrap="square" rtlCol="0">
            <a:spAutoFit/>
          </a:bodyPr>
          <a:lstStyle/>
          <a:p>
            <a:r>
              <a:rPr lang="en-AU" dirty="0"/>
              <a:t>Strengthening/Relaxation</a:t>
            </a:r>
            <a:endParaRPr lang="en-AU" b="1" dirty="0"/>
          </a:p>
        </p:txBody>
      </p:sp>
      <p:sp>
        <p:nvSpPr>
          <p:cNvPr id="11" name="Rectangle: Rounded Corners 1">
            <a:extLst>
              <a:ext uri="{FF2B5EF4-FFF2-40B4-BE49-F238E27FC236}">
                <a16:creationId xmlns:a16="http://schemas.microsoft.com/office/drawing/2014/main" id="{3A788BC1-D223-2845-92B7-55116D2ED35B}"/>
              </a:ext>
            </a:extLst>
          </p:cNvPr>
          <p:cNvSpPr/>
          <p:nvPr/>
        </p:nvSpPr>
        <p:spPr>
          <a:xfrm>
            <a:off x="1072398" y="4143390"/>
            <a:ext cx="2068286"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Relaxation </a:t>
            </a:r>
          </a:p>
        </p:txBody>
      </p:sp>
      <p:sp>
        <p:nvSpPr>
          <p:cNvPr id="13" name="TextBox 12">
            <a:extLst>
              <a:ext uri="{FF2B5EF4-FFF2-40B4-BE49-F238E27FC236}">
                <a16:creationId xmlns:a16="http://schemas.microsoft.com/office/drawing/2014/main" id="{6E6D444F-FDC8-6E4E-AFBE-4DD4AA356470}"/>
              </a:ext>
            </a:extLst>
          </p:cNvPr>
          <p:cNvSpPr txBox="1"/>
          <p:nvPr/>
        </p:nvSpPr>
        <p:spPr>
          <a:xfrm>
            <a:off x="4955177" y="2812868"/>
            <a:ext cx="4606834" cy="369332"/>
          </a:xfrm>
          <a:prstGeom prst="rect">
            <a:avLst/>
          </a:prstGeom>
          <a:noFill/>
        </p:spPr>
        <p:txBody>
          <a:bodyPr wrap="square" rtlCol="0">
            <a:spAutoFit/>
          </a:bodyPr>
          <a:lstStyle/>
          <a:p>
            <a:endParaRPr lang="en-AU" dirty="0"/>
          </a:p>
        </p:txBody>
      </p:sp>
      <p:sp>
        <p:nvSpPr>
          <p:cNvPr id="14" name="TextBox 13">
            <a:extLst>
              <a:ext uri="{FF2B5EF4-FFF2-40B4-BE49-F238E27FC236}">
                <a16:creationId xmlns:a16="http://schemas.microsoft.com/office/drawing/2014/main" id="{9452DCA5-5931-6A48-AF98-D51A47454D3E}"/>
              </a:ext>
            </a:extLst>
          </p:cNvPr>
          <p:cNvSpPr txBox="1"/>
          <p:nvPr/>
        </p:nvSpPr>
        <p:spPr>
          <a:xfrm>
            <a:off x="5107577" y="2965268"/>
            <a:ext cx="4606834" cy="369332"/>
          </a:xfrm>
          <a:prstGeom prst="rect">
            <a:avLst/>
          </a:prstGeom>
          <a:noFill/>
        </p:spPr>
        <p:txBody>
          <a:bodyPr wrap="square" rtlCol="0">
            <a:spAutoFit/>
          </a:bodyPr>
          <a:lstStyle/>
          <a:p>
            <a:endParaRPr lang="en-AU" dirty="0"/>
          </a:p>
        </p:txBody>
      </p:sp>
      <p:sp>
        <p:nvSpPr>
          <p:cNvPr id="15" name="TextBox 14">
            <a:extLst>
              <a:ext uri="{FF2B5EF4-FFF2-40B4-BE49-F238E27FC236}">
                <a16:creationId xmlns:a16="http://schemas.microsoft.com/office/drawing/2014/main" id="{D43A5AF1-FE04-7E40-9E18-E2601562FB7D}"/>
              </a:ext>
            </a:extLst>
          </p:cNvPr>
          <p:cNvSpPr txBox="1"/>
          <p:nvPr/>
        </p:nvSpPr>
        <p:spPr>
          <a:xfrm>
            <a:off x="5259977" y="3117668"/>
            <a:ext cx="4606834" cy="369332"/>
          </a:xfrm>
          <a:prstGeom prst="rect">
            <a:avLst/>
          </a:prstGeom>
          <a:noFill/>
        </p:spPr>
        <p:txBody>
          <a:bodyPr wrap="square" rtlCol="0">
            <a:spAutoFit/>
          </a:bodyPr>
          <a:lstStyle/>
          <a:p>
            <a:endParaRPr lang="en-AU" dirty="0"/>
          </a:p>
        </p:txBody>
      </p:sp>
      <p:sp>
        <p:nvSpPr>
          <p:cNvPr id="17" name="Rectangle: Rounded Corners 1">
            <a:extLst>
              <a:ext uri="{FF2B5EF4-FFF2-40B4-BE49-F238E27FC236}">
                <a16:creationId xmlns:a16="http://schemas.microsoft.com/office/drawing/2014/main" id="{C4D2B1F1-77EE-5E49-9006-6A44352E710C}"/>
              </a:ext>
            </a:extLst>
          </p:cNvPr>
          <p:cNvSpPr/>
          <p:nvPr/>
        </p:nvSpPr>
        <p:spPr>
          <a:xfrm>
            <a:off x="4811402" y="3715020"/>
            <a:ext cx="6885089" cy="155493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Conditions were </a:t>
            </a:r>
            <a:r>
              <a:rPr lang="en-AU" b="1" dirty="0">
                <a:solidFill>
                  <a:schemeClr val="tx1"/>
                </a:solidFill>
              </a:rPr>
              <a:t>relaxed</a:t>
            </a:r>
            <a:r>
              <a:rPr lang="en-AU" dirty="0">
                <a:solidFill>
                  <a:schemeClr val="tx1"/>
                </a:solidFill>
              </a:rPr>
              <a:t>. E.g.: ban on traveling to China was lifted and now a government only recommends citizens to avoid traveling there. Or masks are no more mandatory but only recommended. E.g. restaurants are allowed to open for in-door dining, but customers have to leave their contact information.</a:t>
            </a:r>
          </a:p>
        </p:txBody>
      </p:sp>
      <p:sp>
        <p:nvSpPr>
          <p:cNvPr id="18" name="Rectangle: Rounded Corners 1">
            <a:extLst>
              <a:ext uri="{FF2B5EF4-FFF2-40B4-BE49-F238E27FC236}">
                <a16:creationId xmlns:a16="http://schemas.microsoft.com/office/drawing/2014/main" id="{A64CFA44-9A1B-9F4D-B411-CE66588439F4}"/>
              </a:ext>
            </a:extLst>
          </p:cNvPr>
          <p:cNvSpPr/>
          <p:nvPr/>
        </p:nvSpPr>
        <p:spPr>
          <a:xfrm>
            <a:off x="4815631" y="1785226"/>
            <a:ext cx="6880860" cy="135775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Conditions of a policy become </a:t>
            </a:r>
            <a:r>
              <a:rPr lang="en-AU" b="1" dirty="0">
                <a:solidFill>
                  <a:schemeClr val="tx1"/>
                </a:solidFill>
              </a:rPr>
              <a:t>harder</a:t>
            </a:r>
            <a:r>
              <a:rPr lang="en-AU" dirty="0">
                <a:solidFill>
                  <a:schemeClr val="tx1"/>
                </a:solidFill>
              </a:rPr>
              <a:t>, e.g.: recommended mass gatherings restrictions become mandatory; e.g.: now police will monitor compliance with social distancing rules, which were introduced a week ago. </a:t>
            </a:r>
          </a:p>
        </p:txBody>
      </p:sp>
      <p:cxnSp>
        <p:nvCxnSpPr>
          <p:cNvPr id="20" name="Straight Arrow Connector 19">
            <a:extLst>
              <a:ext uri="{FF2B5EF4-FFF2-40B4-BE49-F238E27FC236}">
                <a16:creationId xmlns:a16="http://schemas.microsoft.com/office/drawing/2014/main" id="{87DEB0F2-9DD4-7741-99B7-69BCEBB3538A}"/>
              </a:ext>
            </a:extLst>
          </p:cNvPr>
          <p:cNvCxnSpPr>
            <a:cxnSpLocks/>
            <a:stCxn id="11" idx="3"/>
            <a:endCxn id="17" idx="1"/>
          </p:cNvCxnSpPr>
          <p:nvPr/>
        </p:nvCxnSpPr>
        <p:spPr>
          <a:xfrm flipV="1">
            <a:off x="3140684" y="4492486"/>
            <a:ext cx="1670718" cy="5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3C815D1-7EE9-634A-95F6-ED44EC679097}"/>
              </a:ext>
            </a:extLst>
          </p:cNvPr>
          <p:cNvCxnSpPr>
            <a:cxnSpLocks/>
            <a:stCxn id="2" idx="3"/>
          </p:cNvCxnSpPr>
          <p:nvPr/>
        </p:nvCxnSpPr>
        <p:spPr>
          <a:xfrm>
            <a:off x="3140684" y="2409981"/>
            <a:ext cx="16749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136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B35DB-B5B8-454E-A049-8A6352A40CF2}"/>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2" name="Rectangle: Rounded Corners 1">
            <a:extLst>
              <a:ext uri="{FF2B5EF4-FFF2-40B4-BE49-F238E27FC236}">
                <a16:creationId xmlns:a16="http://schemas.microsoft.com/office/drawing/2014/main" id="{A76249B4-E166-47E1-A975-CB414B339C7E}"/>
              </a:ext>
            </a:extLst>
          </p:cNvPr>
          <p:cNvSpPr/>
          <p:nvPr/>
        </p:nvSpPr>
        <p:spPr>
          <a:xfrm>
            <a:off x="903513" y="1191458"/>
            <a:ext cx="2068286" cy="7099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Declaration of emergency</a:t>
            </a:r>
          </a:p>
        </p:txBody>
      </p:sp>
      <p:sp>
        <p:nvSpPr>
          <p:cNvPr id="5" name="TextBox 4">
            <a:extLst>
              <a:ext uri="{FF2B5EF4-FFF2-40B4-BE49-F238E27FC236}">
                <a16:creationId xmlns:a16="http://schemas.microsoft.com/office/drawing/2014/main" id="{43BEB216-D0B8-4528-A646-93ED1AD87453}"/>
              </a:ext>
            </a:extLst>
          </p:cNvPr>
          <p:cNvSpPr txBox="1"/>
          <p:nvPr/>
        </p:nvSpPr>
        <p:spPr>
          <a:xfrm>
            <a:off x="1937656" y="2812868"/>
            <a:ext cx="1837509" cy="553998"/>
          </a:xfrm>
          <a:prstGeom prst="rect">
            <a:avLst/>
          </a:prstGeom>
          <a:noFill/>
        </p:spPr>
        <p:txBody>
          <a:bodyPr wrap="square" rtlCol="0">
            <a:spAutoFit/>
          </a:bodyPr>
          <a:lstStyle/>
          <a:p>
            <a:pPr marL="285750" indent="-285750">
              <a:buFont typeface="Arial" panose="020B0604020202020204" pitchFamily="34" charset="0"/>
              <a:buChar char="•"/>
            </a:pPr>
            <a:endParaRPr lang="en-AU" sz="1200" dirty="0"/>
          </a:p>
          <a:p>
            <a:r>
              <a:rPr lang="en-AU" dirty="0"/>
              <a:t>	</a:t>
            </a:r>
          </a:p>
        </p:txBody>
      </p:sp>
      <p:sp>
        <p:nvSpPr>
          <p:cNvPr id="9" name="TextBox 8">
            <a:extLst>
              <a:ext uri="{FF2B5EF4-FFF2-40B4-BE49-F238E27FC236}">
                <a16:creationId xmlns:a16="http://schemas.microsoft.com/office/drawing/2014/main" id="{581F0F43-7478-4FF5-B2BE-48601E55007D}"/>
              </a:ext>
            </a:extLst>
          </p:cNvPr>
          <p:cNvSpPr txBox="1"/>
          <p:nvPr/>
        </p:nvSpPr>
        <p:spPr>
          <a:xfrm>
            <a:off x="235131" y="201516"/>
            <a:ext cx="8473440" cy="369332"/>
          </a:xfrm>
          <a:prstGeom prst="rect">
            <a:avLst/>
          </a:prstGeom>
          <a:noFill/>
        </p:spPr>
        <p:txBody>
          <a:bodyPr wrap="square" rtlCol="0">
            <a:spAutoFit/>
          </a:bodyPr>
          <a:lstStyle/>
          <a:p>
            <a:r>
              <a:rPr lang="en-AU" dirty="0"/>
              <a:t>Selected categories: easy change of policy updates</a:t>
            </a:r>
            <a:endParaRPr lang="en-AU" b="1" dirty="0"/>
          </a:p>
        </p:txBody>
      </p:sp>
      <p:sp>
        <p:nvSpPr>
          <p:cNvPr id="11" name="Rectangle: Rounded Corners 1">
            <a:extLst>
              <a:ext uri="{FF2B5EF4-FFF2-40B4-BE49-F238E27FC236}">
                <a16:creationId xmlns:a16="http://schemas.microsoft.com/office/drawing/2014/main" id="{3A788BC1-D223-2845-92B7-55116D2ED35B}"/>
              </a:ext>
            </a:extLst>
          </p:cNvPr>
          <p:cNvSpPr/>
          <p:nvPr/>
        </p:nvSpPr>
        <p:spPr>
          <a:xfrm>
            <a:off x="903513" y="3051692"/>
            <a:ext cx="2068286" cy="107926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New Task Force, Bureau or Admin Configuration</a:t>
            </a:r>
          </a:p>
        </p:txBody>
      </p:sp>
      <p:sp>
        <p:nvSpPr>
          <p:cNvPr id="12" name="Rectangle: Rounded Corners 1">
            <a:extLst>
              <a:ext uri="{FF2B5EF4-FFF2-40B4-BE49-F238E27FC236}">
                <a16:creationId xmlns:a16="http://schemas.microsoft.com/office/drawing/2014/main" id="{22DDA5C9-8AB4-AD49-A65E-F31EC739931B}"/>
              </a:ext>
            </a:extLst>
          </p:cNvPr>
          <p:cNvSpPr/>
          <p:nvPr/>
        </p:nvSpPr>
        <p:spPr>
          <a:xfrm>
            <a:off x="903513" y="4911800"/>
            <a:ext cx="2068286" cy="113391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a:p>
            <a:pPr algn="ctr"/>
            <a:r>
              <a:rPr lang="en-GB" dirty="0">
                <a:solidFill>
                  <a:schemeClr val="tx1"/>
                </a:solidFill>
              </a:rPr>
              <a:t>Anti-Disinformation Measures </a:t>
            </a:r>
          </a:p>
          <a:p>
            <a:pPr algn="ctr"/>
            <a:endParaRPr lang="en-AU" dirty="0">
              <a:solidFill>
                <a:schemeClr val="tx1"/>
              </a:solidFill>
            </a:endParaRPr>
          </a:p>
        </p:txBody>
      </p:sp>
      <p:sp>
        <p:nvSpPr>
          <p:cNvPr id="13" name="TextBox 12">
            <a:extLst>
              <a:ext uri="{FF2B5EF4-FFF2-40B4-BE49-F238E27FC236}">
                <a16:creationId xmlns:a16="http://schemas.microsoft.com/office/drawing/2014/main" id="{6E6D444F-FDC8-6E4E-AFBE-4DD4AA356470}"/>
              </a:ext>
            </a:extLst>
          </p:cNvPr>
          <p:cNvSpPr txBox="1"/>
          <p:nvPr/>
        </p:nvSpPr>
        <p:spPr>
          <a:xfrm>
            <a:off x="4955177" y="2812868"/>
            <a:ext cx="4606834" cy="369332"/>
          </a:xfrm>
          <a:prstGeom prst="rect">
            <a:avLst/>
          </a:prstGeom>
          <a:noFill/>
        </p:spPr>
        <p:txBody>
          <a:bodyPr wrap="square" rtlCol="0">
            <a:spAutoFit/>
          </a:bodyPr>
          <a:lstStyle/>
          <a:p>
            <a:endParaRPr lang="en-AU" dirty="0"/>
          </a:p>
        </p:txBody>
      </p:sp>
      <p:sp>
        <p:nvSpPr>
          <p:cNvPr id="14" name="TextBox 13">
            <a:extLst>
              <a:ext uri="{FF2B5EF4-FFF2-40B4-BE49-F238E27FC236}">
                <a16:creationId xmlns:a16="http://schemas.microsoft.com/office/drawing/2014/main" id="{9452DCA5-5931-6A48-AF98-D51A47454D3E}"/>
              </a:ext>
            </a:extLst>
          </p:cNvPr>
          <p:cNvSpPr txBox="1"/>
          <p:nvPr/>
        </p:nvSpPr>
        <p:spPr>
          <a:xfrm>
            <a:off x="5107577" y="2965268"/>
            <a:ext cx="4606834" cy="369332"/>
          </a:xfrm>
          <a:prstGeom prst="rect">
            <a:avLst/>
          </a:prstGeom>
          <a:noFill/>
        </p:spPr>
        <p:txBody>
          <a:bodyPr wrap="square" rtlCol="0">
            <a:spAutoFit/>
          </a:bodyPr>
          <a:lstStyle/>
          <a:p>
            <a:endParaRPr lang="en-AU" dirty="0"/>
          </a:p>
        </p:txBody>
      </p:sp>
      <p:sp>
        <p:nvSpPr>
          <p:cNvPr id="15" name="TextBox 14">
            <a:extLst>
              <a:ext uri="{FF2B5EF4-FFF2-40B4-BE49-F238E27FC236}">
                <a16:creationId xmlns:a16="http://schemas.microsoft.com/office/drawing/2014/main" id="{D43A5AF1-FE04-7E40-9E18-E2601562FB7D}"/>
              </a:ext>
            </a:extLst>
          </p:cNvPr>
          <p:cNvSpPr txBox="1"/>
          <p:nvPr/>
        </p:nvSpPr>
        <p:spPr>
          <a:xfrm>
            <a:off x="5259977" y="3117668"/>
            <a:ext cx="4606834" cy="369332"/>
          </a:xfrm>
          <a:prstGeom prst="rect">
            <a:avLst/>
          </a:prstGeom>
          <a:noFill/>
        </p:spPr>
        <p:txBody>
          <a:bodyPr wrap="square" rtlCol="0">
            <a:spAutoFit/>
          </a:bodyPr>
          <a:lstStyle/>
          <a:p>
            <a:endParaRPr lang="en-AU" dirty="0"/>
          </a:p>
        </p:txBody>
      </p:sp>
      <p:sp>
        <p:nvSpPr>
          <p:cNvPr id="16" name="Rectangle: Rounded Corners 1">
            <a:extLst>
              <a:ext uri="{FF2B5EF4-FFF2-40B4-BE49-F238E27FC236}">
                <a16:creationId xmlns:a16="http://schemas.microsoft.com/office/drawing/2014/main" id="{BF0D2511-87C8-144F-AC86-DD772F166CCC}"/>
              </a:ext>
            </a:extLst>
          </p:cNvPr>
          <p:cNvSpPr/>
          <p:nvPr/>
        </p:nvSpPr>
        <p:spPr>
          <a:xfrm>
            <a:off x="4865041" y="5059635"/>
            <a:ext cx="6866727" cy="83824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This policy category typically can have a change of policy update in case of extension or in case of change in punishment for disinformation </a:t>
            </a:r>
          </a:p>
        </p:txBody>
      </p:sp>
      <p:sp>
        <p:nvSpPr>
          <p:cNvPr id="17" name="Rectangle: Rounded Corners 1">
            <a:extLst>
              <a:ext uri="{FF2B5EF4-FFF2-40B4-BE49-F238E27FC236}">
                <a16:creationId xmlns:a16="http://schemas.microsoft.com/office/drawing/2014/main" id="{C4D2B1F1-77EE-5E49-9006-6A44352E710C}"/>
              </a:ext>
            </a:extLst>
          </p:cNvPr>
          <p:cNvSpPr/>
          <p:nvPr/>
        </p:nvSpPr>
        <p:spPr>
          <a:xfrm>
            <a:off x="4865041" y="2343295"/>
            <a:ext cx="6866727" cy="250305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This category can have a change of policy update if the existing Task Force was expanded (e.g. more ministers included) or </a:t>
            </a:r>
            <a:r>
              <a:rPr lang="en-GB" dirty="0">
                <a:solidFill>
                  <a:schemeClr val="tx1"/>
                </a:solidFill>
              </a:rPr>
              <a:t>if a Task Force </a:t>
            </a:r>
            <a:r>
              <a:rPr lang="en-AU" dirty="0">
                <a:solidFill>
                  <a:schemeClr val="tx1"/>
                </a:solidFill>
              </a:rPr>
              <a:t>received expanded powers. </a:t>
            </a:r>
          </a:p>
          <a:p>
            <a:endParaRPr lang="en-AU" dirty="0">
              <a:solidFill>
                <a:schemeClr val="tx1"/>
              </a:solidFill>
            </a:endParaRPr>
          </a:p>
          <a:p>
            <a:r>
              <a:rPr lang="en-AU" dirty="0">
                <a:solidFill>
                  <a:schemeClr val="tx1"/>
                </a:solidFill>
              </a:rPr>
              <a:t>If in addition to a Task Force being created to combat public health consequences of the pandemic, another Task Force is created to combat economic issues, then these are 2 different policies: </a:t>
            </a:r>
          </a:p>
          <a:p>
            <a:r>
              <a:rPr lang="en-AU" dirty="0">
                <a:solidFill>
                  <a:schemeClr val="tx1"/>
                </a:solidFill>
              </a:rPr>
              <a:t>	1- New Task Force category, </a:t>
            </a:r>
          </a:p>
          <a:p>
            <a:r>
              <a:rPr lang="en-AU" dirty="0">
                <a:solidFill>
                  <a:schemeClr val="tx1"/>
                </a:solidFill>
              </a:rPr>
              <a:t>	2- Other policy category, not an update</a:t>
            </a:r>
          </a:p>
        </p:txBody>
      </p:sp>
      <p:sp>
        <p:nvSpPr>
          <p:cNvPr id="18" name="Rectangle: Rounded Corners 1">
            <a:extLst>
              <a:ext uri="{FF2B5EF4-FFF2-40B4-BE49-F238E27FC236}">
                <a16:creationId xmlns:a16="http://schemas.microsoft.com/office/drawing/2014/main" id="{A64CFA44-9A1B-9F4D-B411-CE66588439F4}"/>
              </a:ext>
            </a:extLst>
          </p:cNvPr>
          <p:cNvSpPr/>
          <p:nvPr/>
        </p:nvSpPr>
        <p:spPr>
          <a:xfrm>
            <a:off x="4865041" y="1073356"/>
            <a:ext cx="6866726" cy="93829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Change of policy update for this category: extension, strengthening in compliance e.g. from mandatory/unspecified to fines and jail time. Change in geographical targets should be considered as a new policy</a:t>
            </a:r>
            <a:endParaRPr lang="en-AU" u="sng" dirty="0">
              <a:solidFill>
                <a:schemeClr val="tx1"/>
              </a:solidFill>
            </a:endParaRPr>
          </a:p>
        </p:txBody>
      </p:sp>
      <p:cxnSp>
        <p:nvCxnSpPr>
          <p:cNvPr id="21" name="Straight Arrow Connector 20">
            <a:extLst>
              <a:ext uri="{FF2B5EF4-FFF2-40B4-BE49-F238E27FC236}">
                <a16:creationId xmlns:a16="http://schemas.microsoft.com/office/drawing/2014/main" id="{53C815D1-7EE9-634A-95F6-ED44EC679097}"/>
              </a:ext>
            </a:extLst>
          </p:cNvPr>
          <p:cNvCxnSpPr>
            <a:cxnSpLocks/>
            <a:stCxn id="2" idx="3"/>
            <a:endCxn id="18" idx="1"/>
          </p:cNvCxnSpPr>
          <p:nvPr/>
        </p:nvCxnSpPr>
        <p:spPr>
          <a:xfrm flipV="1">
            <a:off x="2971799" y="1542504"/>
            <a:ext cx="1893242" cy="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151CFC9-C9AA-3341-96C0-BDF6B1026E31}"/>
              </a:ext>
            </a:extLst>
          </p:cNvPr>
          <p:cNvCxnSpPr>
            <a:cxnSpLocks/>
            <a:stCxn id="11" idx="3"/>
            <a:endCxn id="17" idx="1"/>
          </p:cNvCxnSpPr>
          <p:nvPr/>
        </p:nvCxnSpPr>
        <p:spPr>
          <a:xfrm>
            <a:off x="2971799" y="3591325"/>
            <a:ext cx="1893242" cy="3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6B56BE4-4E16-AD43-996C-722BD5EDB985}"/>
              </a:ext>
            </a:extLst>
          </p:cNvPr>
          <p:cNvCxnSpPr>
            <a:cxnSpLocks/>
            <a:stCxn id="12" idx="3"/>
            <a:endCxn id="16" idx="1"/>
          </p:cNvCxnSpPr>
          <p:nvPr/>
        </p:nvCxnSpPr>
        <p:spPr>
          <a:xfrm>
            <a:off x="2971799" y="5478758"/>
            <a:ext cx="18932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928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202833" y="187159"/>
            <a:ext cx="8473440" cy="369332"/>
          </a:xfrm>
          <a:prstGeom prst="rect">
            <a:avLst/>
          </a:prstGeom>
          <a:noFill/>
        </p:spPr>
        <p:txBody>
          <a:bodyPr wrap="square" rtlCol="0">
            <a:spAutoFit/>
          </a:bodyPr>
          <a:lstStyle/>
          <a:p>
            <a:r>
              <a:rPr lang="en-AU" b="1" dirty="0"/>
              <a:t>Restriction and Regulation of Businesses </a:t>
            </a:r>
            <a:r>
              <a:rPr lang="en-AU" dirty="0"/>
              <a:t>category: what is it about? </a:t>
            </a:r>
            <a:endParaRPr lang="en-AU" b="1" dirty="0"/>
          </a:p>
        </p:txBody>
      </p:sp>
      <p:sp>
        <p:nvSpPr>
          <p:cNvPr id="8" name="TextBox 7">
            <a:extLst>
              <a:ext uri="{FF2B5EF4-FFF2-40B4-BE49-F238E27FC236}">
                <a16:creationId xmlns:a16="http://schemas.microsoft.com/office/drawing/2014/main" id="{BB82F1B6-94E0-3C49-AF1B-DE7E20533483}"/>
              </a:ext>
            </a:extLst>
          </p:cNvPr>
          <p:cNvSpPr txBox="1"/>
          <p:nvPr/>
        </p:nvSpPr>
        <p:spPr>
          <a:xfrm>
            <a:off x="540327" y="1154296"/>
            <a:ext cx="10808030" cy="2031325"/>
          </a:xfrm>
          <a:prstGeom prst="rect">
            <a:avLst/>
          </a:prstGeom>
          <a:noFill/>
        </p:spPr>
        <p:txBody>
          <a:bodyPr wrap="square" rtlCol="0">
            <a:spAutoFit/>
          </a:bodyPr>
          <a:lstStyle/>
          <a:p>
            <a:r>
              <a:rPr lang="en-AU" b="1" dirty="0"/>
              <a:t>Restriction and Regulation of Business </a:t>
            </a:r>
            <a:r>
              <a:rPr lang="en-AU" dirty="0"/>
              <a:t>category implies all policies, which influence business activity. </a:t>
            </a:r>
          </a:p>
          <a:p>
            <a:r>
              <a:rPr lang="en-AU" dirty="0"/>
              <a:t>Some typical examples: </a:t>
            </a:r>
          </a:p>
          <a:p>
            <a:pPr marL="285750" indent="-285750">
              <a:buFontTx/>
              <a:buChar char="-"/>
            </a:pPr>
            <a:r>
              <a:rPr lang="en-AU" dirty="0"/>
              <a:t>closure/reopening of business;</a:t>
            </a:r>
          </a:p>
          <a:p>
            <a:pPr marL="285750" indent="-285750">
              <a:buFontTx/>
              <a:buChar char="-"/>
            </a:pPr>
            <a:r>
              <a:rPr lang="en-AU" dirty="0"/>
              <a:t>restricted number of workers, restricted working hours;</a:t>
            </a:r>
          </a:p>
          <a:p>
            <a:pPr marL="285750" indent="-285750">
              <a:buFontTx/>
              <a:buChar char="-"/>
            </a:pPr>
            <a:r>
              <a:rPr lang="en-AU" dirty="0"/>
              <a:t>work from home for employees; </a:t>
            </a:r>
          </a:p>
          <a:p>
            <a:pPr marL="285750" indent="-285750">
              <a:buFontTx/>
              <a:buChar char="-"/>
            </a:pPr>
            <a:r>
              <a:rPr lang="en-AU" dirty="0"/>
              <a:t>employers have to ensure health checks for employees; </a:t>
            </a:r>
          </a:p>
          <a:p>
            <a:pPr marL="285750" indent="-285750">
              <a:buFontTx/>
              <a:buChar char="-"/>
            </a:pPr>
            <a:r>
              <a:rPr lang="en-AU" dirty="0"/>
              <a:t>restricted number of customers in the shops;</a:t>
            </a:r>
          </a:p>
        </p:txBody>
      </p:sp>
      <p:sp>
        <p:nvSpPr>
          <p:cNvPr id="7" name="TextBox 6">
            <a:extLst>
              <a:ext uri="{FF2B5EF4-FFF2-40B4-BE49-F238E27FC236}">
                <a16:creationId xmlns:a16="http://schemas.microsoft.com/office/drawing/2014/main" id="{484D53B0-DC05-0E49-A351-F0FE664B6DD8}"/>
              </a:ext>
            </a:extLst>
          </p:cNvPr>
          <p:cNvSpPr txBox="1"/>
          <p:nvPr/>
        </p:nvSpPr>
        <p:spPr>
          <a:xfrm>
            <a:off x="2391286" y="4795763"/>
            <a:ext cx="9555629" cy="1815882"/>
          </a:xfrm>
          <a:prstGeom prst="rect">
            <a:avLst/>
          </a:prstGeom>
          <a:noFill/>
        </p:spPr>
        <p:txBody>
          <a:bodyPr wrap="none" rtlCol="0">
            <a:spAutoFit/>
          </a:bodyPr>
          <a:lstStyle/>
          <a:p>
            <a:r>
              <a:rPr lang="en-GB" sz="1600" dirty="0"/>
              <a:t>Tips: </a:t>
            </a:r>
          </a:p>
          <a:p>
            <a:pPr marL="285750" indent="-285750">
              <a:buFont typeface="Arial" panose="020B0604020202020204" pitchFamily="34" charset="0"/>
              <a:buChar char="•"/>
            </a:pPr>
            <a:r>
              <a:rPr lang="en-GB" sz="1600" dirty="0"/>
              <a:t>when coding</a:t>
            </a:r>
            <a:r>
              <a:rPr lang="en-AU" sz="1600" b="1" dirty="0"/>
              <a:t> Restriction and Regulation of Businesses</a:t>
            </a:r>
            <a:r>
              <a:rPr lang="en-AU" sz="1600" dirty="0"/>
              <a:t> make sure that the restricted entities</a:t>
            </a:r>
            <a:br>
              <a:rPr lang="en-AU" sz="1600" dirty="0"/>
            </a:br>
            <a:r>
              <a:rPr lang="en-AU" sz="1600" dirty="0"/>
              <a:t>really are a businesses. E.g. International Organisations or charity foundations are not businesses but NGOs.</a:t>
            </a:r>
          </a:p>
          <a:p>
            <a:pPr marL="285750" indent="-285750">
              <a:buFont typeface="Arial" panose="020B0604020202020204" pitchFamily="34" charset="0"/>
              <a:buChar char="•"/>
            </a:pPr>
            <a:r>
              <a:rPr lang="en-GB" sz="1600" dirty="0"/>
              <a:t>Make sure, that a policy is initiated by the government, not by the business itself. For example,</a:t>
            </a:r>
            <a:br>
              <a:rPr lang="en-GB" sz="1600" dirty="0"/>
            </a:br>
            <a:r>
              <a:rPr lang="en-GB" sz="1600" dirty="0"/>
              <a:t>if a retail company starts to provide PPE for workers, or implements work from home schedules and that </a:t>
            </a:r>
            <a:br>
              <a:rPr lang="en-GB" sz="1600" dirty="0"/>
            </a:br>
            <a:r>
              <a:rPr lang="en-GB" sz="1600" dirty="0"/>
              <a:t>was decided by the company management – not the authorities: do not code this. We do not treat business </a:t>
            </a:r>
            <a:br>
              <a:rPr lang="en-GB" sz="1600" dirty="0"/>
            </a:br>
            <a:r>
              <a:rPr lang="en-GB" sz="1600" dirty="0"/>
              <a:t>decisions as policies.</a:t>
            </a:r>
          </a:p>
        </p:txBody>
      </p:sp>
      <p:sp>
        <p:nvSpPr>
          <p:cNvPr id="2" name="TextBox 1">
            <a:extLst>
              <a:ext uri="{FF2B5EF4-FFF2-40B4-BE49-F238E27FC236}">
                <a16:creationId xmlns:a16="http://schemas.microsoft.com/office/drawing/2014/main" id="{5BB5EEE1-627E-2C4C-A4FE-C18B4CD7F051}"/>
              </a:ext>
            </a:extLst>
          </p:cNvPr>
          <p:cNvSpPr txBox="1"/>
          <p:nvPr/>
        </p:nvSpPr>
        <p:spPr>
          <a:xfrm>
            <a:off x="540327" y="3241078"/>
            <a:ext cx="9351818" cy="1569660"/>
          </a:xfrm>
          <a:prstGeom prst="rect">
            <a:avLst/>
          </a:prstGeom>
          <a:noFill/>
        </p:spPr>
        <p:txBody>
          <a:bodyPr wrap="square" rtlCol="0">
            <a:spAutoFit/>
          </a:bodyPr>
          <a:lstStyle/>
          <a:p>
            <a:r>
              <a:rPr lang="en-GB" sz="1600" dirty="0"/>
              <a:t>In our survey businesses can be categorised as essential and non-essential. Please follow the description of the policy initiator itself as to whether a business is essential or non-essential. If the policy initiator does not provide guidance for this, then you can note that no such information has been provided in the survey.</a:t>
            </a:r>
          </a:p>
          <a:p>
            <a:endParaRPr lang="en-GB" sz="1600" dirty="0"/>
          </a:p>
          <a:p>
            <a:r>
              <a:rPr lang="en-GB" sz="1600" dirty="0"/>
              <a:t>If one decision of a government closes non-essential businesses and put restrictions on essential businesses, </a:t>
            </a:r>
          </a:p>
          <a:p>
            <a:r>
              <a:rPr lang="en-GB" sz="1600" dirty="0"/>
              <a:t>e.g. only 5 customers per 10 square meters in grocery shops are allowed, this should be coded as 2 policies.</a:t>
            </a:r>
          </a:p>
        </p:txBody>
      </p:sp>
      <p:pic>
        <p:nvPicPr>
          <p:cNvPr id="9" name="Graphic 8" descr="Lights On">
            <a:extLst>
              <a:ext uri="{FF2B5EF4-FFF2-40B4-BE49-F238E27FC236}">
                <a16:creationId xmlns:a16="http://schemas.microsoft.com/office/drawing/2014/main" id="{5F45206D-EF72-7C42-A3A0-BCBFB45277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50335" y="5086275"/>
            <a:ext cx="914400" cy="914400"/>
          </a:xfrm>
          <a:prstGeom prst="rect">
            <a:avLst/>
          </a:prstGeom>
        </p:spPr>
      </p:pic>
    </p:spTree>
    <p:extLst>
      <p:ext uri="{BB962C8B-B14F-4D97-AF65-F5344CB8AC3E}">
        <p14:creationId xmlns:p14="http://schemas.microsoft.com/office/powerpoint/2010/main" val="1119674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1B35DB-B5B8-454E-A049-8A6352A40CF2}"/>
              </a:ext>
            </a:extLst>
          </p:cNvPr>
          <p:cNvSpPr/>
          <p:nvPr/>
        </p:nvSpPr>
        <p:spPr>
          <a:xfrm>
            <a:off x="121920" y="95794"/>
            <a:ext cx="11965577" cy="580777"/>
          </a:xfrm>
          <a:prstGeom prst="rect">
            <a:avLst/>
          </a:prstGeom>
          <a:solidFill>
            <a:srgbClr val="A5CD9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2" name="Rectangle: Rounded Corners 1">
            <a:extLst>
              <a:ext uri="{FF2B5EF4-FFF2-40B4-BE49-F238E27FC236}">
                <a16:creationId xmlns:a16="http://schemas.microsoft.com/office/drawing/2014/main" id="{A76249B4-E166-47E1-A975-CB414B339C7E}"/>
              </a:ext>
            </a:extLst>
          </p:cNvPr>
          <p:cNvSpPr/>
          <p:nvPr/>
        </p:nvSpPr>
        <p:spPr>
          <a:xfrm>
            <a:off x="1558212" y="2416629"/>
            <a:ext cx="2299685" cy="2522244"/>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43BEB216-D0B8-4528-A646-93ED1AD87453}"/>
              </a:ext>
            </a:extLst>
          </p:cNvPr>
          <p:cNvSpPr txBox="1"/>
          <p:nvPr/>
        </p:nvSpPr>
        <p:spPr>
          <a:xfrm>
            <a:off x="1754157" y="2556589"/>
            <a:ext cx="1993018" cy="2708434"/>
          </a:xfrm>
          <a:prstGeom prst="rect">
            <a:avLst/>
          </a:prstGeom>
          <a:noFill/>
        </p:spPr>
        <p:txBody>
          <a:bodyPr wrap="square" rtlCol="0">
            <a:spAutoFit/>
          </a:bodyPr>
          <a:lstStyle/>
          <a:p>
            <a:r>
              <a:rPr lang="en-AU" sz="1400" dirty="0"/>
              <a:t>Effective April 30 and until further notice, the State orders the closure of all</a:t>
            </a:r>
          </a:p>
          <a:p>
            <a:pPr marL="285750" indent="-285750">
              <a:buFont typeface="Arial" panose="020B0604020202020204" pitchFamily="34" charset="0"/>
              <a:buChar char="•"/>
            </a:pPr>
            <a:r>
              <a:rPr lang="en-AU" sz="1400" dirty="0"/>
              <a:t>gyms and fitness studios</a:t>
            </a:r>
          </a:p>
          <a:p>
            <a:pPr marL="285750" indent="-285750">
              <a:buFont typeface="Arial" panose="020B0604020202020204" pitchFamily="34" charset="0"/>
              <a:buChar char="•"/>
            </a:pPr>
            <a:r>
              <a:rPr lang="en-AU" sz="1400" dirty="0"/>
              <a:t>Movie theatres and cinemas</a:t>
            </a:r>
          </a:p>
          <a:p>
            <a:pPr marL="285750" indent="-285750">
              <a:buFont typeface="Arial" panose="020B0604020202020204" pitchFamily="34" charset="0"/>
              <a:buChar char="•"/>
            </a:pPr>
            <a:r>
              <a:rPr lang="en-AU" sz="1400" dirty="0"/>
              <a:t>Salons and barbers</a:t>
            </a:r>
          </a:p>
          <a:p>
            <a:pPr marL="285750" indent="-285750">
              <a:buFont typeface="Arial" panose="020B0604020202020204" pitchFamily="34" charset="0"/>
              <a:buChar char="•"/>
            </a:pPr>
            <a:r>
              <a:rPr lang="en-AU" sz="1400" dirty="0"/>
              <a:t>Restaurants</a:t>
            </a:r>
          </a:p>
          <a:p>
            <a:pPr marL="285750" indent="-285750">
              <a:buFont typeface="Arial" panose="020B0604020202020204" pitchFamily="34" charset="0"/>
              <a:buChar char="•"/>
            </a:pPr>
            <a:endParaRPr lang="en-AU" sz="1200" dirty="0"/>
          </a:p>
          <a:p>
            <a:r>
              <a:rPr lang="en-AU" dirty="0"/>
              <a:t>	</a:t>
            </a:r>
          </a:p>
        </p:txBody>
      </p:sp>
      <p:sp>
        <p:nvSpPr>
          <p:cNvPr id="8" name="TextBox 7">
            <a:extLst>
              <a:ext uri="{FF2B5EF4-FFF2-40B4-BE49-F238E27FC236}">
                <a16:creationId xmlns:a16="http://schemas.microsoft.com/office/drawing/2014/main" id="{AFE3133D-4924-4505-A918-D3F2D80FE569}"/>
              </a:ext>
            </a:extLst>
          </p:cNvPr>
          <p:cNvSpPr txBox="1"/>
          <p:nvPr/>
        </p:nvSpPr>
        <p:spPr>
          <a:xfrm>
            <a:off x="4955177" y="2812868"/>
            <a:ext cx="4606834" cy="1754326"/>
          </a:xfrm>
          <a:prstGeom prst="rect">
            <a:avLst/>
          </a:prstGeom>
          <a:noFill/>
        </p:spPr>
        <p:txBody>
          <a:bodyPr wrap="square" rtlCol="0">
            <a:spAutoFit/>
          </a:bodyPr>
          <a:lstStyle/>
          <a:p>
            <a:r>
              <a:rPr lang="en-AU" dirty="0"/>
              <a:t>Original policy is a restriction of business that covers multiple types of business.</a:t>
            </a:r>
          </a:p>
          <a:p>
            <a:pPr marL="285750" indent="-285750">
              <a:buFont typeface="Arial" panose="020B0604020202020204" pitchFamily="34" charset="0"/>
              <a:buChar char="•"/>
            </a:pPr>
            <a:r>
              <a:rPr lang="en-AU" dirty="0"/>
              <a:t>The businesses have the same conditions,</a:t>
            </a:r>
          </a:p>
          <a:p>
            <a:pPr marL="285750" indent="-285750">
              <a:buFont typeface="Arial" panose="020B0604020202020204" pitchFamily="34" charset="0"/>
              <a:buChar char="•"/>
            </a:pPr>
            <a:r>
              <a:rPr lang="en-AU" dirty="0"/>
              <a:t>the same announcement, start and end date and,</a:t>
            </a:r>
          </a:p>
          <a:p>
            <a:pPr marL="285750" indent="-285750">
              <a:buFont typeface="Arial" panose="020B0604020202020204" pitchFamily="34" charset="0"/>
              <a:buChar char="•"/>
            </a:pPr>
            <a:r>
              <a:rPr lang="en-AU" dirty="0"/>
              <a:t>they target the same group of people</a:t>
            </a:r>
          </a:p>
        </p:txBody>
      </p:sp>
      <p:sp>
        <p:nvSpPr>
          <p:cNvPr id="9" name="TextBox 8">
            <a:extLst>
              <a:ext uri="{FF2B5EF4-FFF2-40B4-BE49-F238E27FC236}">
                <a16:creationId xmlns:a16="http://schemas.microsoft.com/office/drawing/2014/main" id="{581F0F43-7478-4FF5-B2BE-48601E55007D}"/>
              </a:ext>
            </a:extLst>
          </p:cNvPr>
          <p:cNvSpPr txBox="1"/>
          <p:nvPr/>
        </p:nvSpPr>
        <p:spPr>
          <a:xfrm>
            <a:off x="235131" y="201516"/>
            <a:ext cx="8473440" cy="369332"/>
          </a:xfrm>
          <a:prstGeom prst="rect">
            <a:avLst/>
          </a:prstGeom>
          <a:noFill/>
        </p:spPr>
        <p:txBody>
          <a:bodyPr wrap="square" rtlCol="0">
            <a:spAutoFit/>
          </a:bodyPr>
          <a:lstStyle/>
          <a:p>
            <a:r>
              <a:rPr lang="en-AU" dirty="0"/>
              <a:t>Qualitative change example: </a:t>
            </a:r>
            <a:r>
              <a:rPr lang="en-AU" b="1" dirty="0"/>
              <a:t>Restriction and regulation of business</a:t>
            </a:r>
          </a:p>
        </p:txBody>
      </p:sp>
    </p:spTree>
    <p:extLst>
      <p:ext uri="{BB962C8B-B14F-4D97-AF65-F5344CB8AC3E}">
        <p14:creationId xmlns:p14="http://schemas.microsoft.com/office/powerpoint/2010/main" val="134634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AEA0D9B-B45B-4B0D-A510-1667C89930C6}"/>
              </a:ext>
            </a:extLst>
          </p:cNvPr>
          <p:cNvSpPr/>
          <p:nvPr/>
        </p:nvSpPr>
        <p:spPr>
          <a:xfrm>
            <a:off x="121920" y="95794"/>
            <a:ext cx="11965577" cy="580777"/>
          </a:xfrm>
          <a:prstGeom prst="rect">
            <a:avLst/>
          </a:prstGeom>
          <a:solidFill>
            <a:srgbClr val="A5CD9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9F3E6D23-C7E0-4F3F-8CA7-95557A5D6B89}"/>
              </a:ext>
            </a:extLst>
          </p:cNvPr>
          <p:cNvSpPr/>
          <p:nvPr/>
        </p:nvSpPr>
        <p:spPr>
          <a:xfrm>
            <a:off x="1537061" y="3457186"/>
            <a:ext cx="2238103" cy="254881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Rounded Corners 4">
            <a:extLst>
              <a:ext uri="{FF2B5EF4-FFF2-40B4-BE49-F238E27FC236}">
                <a16:creationId xmlns:a16="http://schemas.microsoft.com/office/drawing/2014/main" id="{10D4EA7D-9F68-497C-89C9-F5E26A9008E3}"/>
              </a:ext>
            </a:extLst>
          </p:cNvPr>
          <p:cNvSpPr/>
          <p:nvPr/>
        </p:nvSpPr>
        <p:spPr>
          <a:xfrm>
            <a:off x="7219405" y="3457186"/>
            <a:ext cx="2690404" cy="136009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E32505CF-077D-4047-AED1-D33FD9ACFCE4}"/>
              </a:ext>
            </a:extLst>
          </p:cNvPr>
          <p:cNvSpPr/>
          <p:nvPr/>
        </p:nvSpPr>
        <p:spPr>
          <a:xfrm>
            <a:off x="7219406" y="4974879"/>
            <a:ext cx="2690403" cy="146253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TextBox 6">
            <a:extLst>
              <a:ext uri="{FF2B5EF4-FFF2-40B4-BE49-F238E27FC236}">
                <a16:creationId xmlns:a16="http://schemas.microsoft.com/office/drawing/2014/main" id="{CA015BB2-5CD3-4575-AD01-DCDBDF9425ED}"/>
              </a:ext>
            </a:extLst>
          </p:cNvPr>
          <p:cNvSpPr txBox="1"/>
          <p:nvPr/>
        </p:nvSpPr>
        <p:spPr>
          <a:xfrm>
            <a:off x="1632853" y="3536722"/>
            <a:ext cx="2090055" cy="2739211"/>
          </a:xfrm>
          <a:prstGeom prst="rect">
            <a:avLst/>
          </a:prstGeom>
          <a:noFill/>
        </p:spPr>
        <p:txBody>
          <a:bodyPr wrap="square" rtlCol="0">
            <a:spAutoFit/>
          </a:bodyPr>
          <a:lstStyle/>
          <a:p>
            <a:r>
              <a:rPr lang="en-AU" sz="1400" dirty="0"/>
              <a:t>Effective April 30 and until further notice, the State orders the closure of all</a:t>
            </a:r>
          </a:p>
          <a:p>
            <a:pPr marL="285750" indent="-285750">
              <a:buFont typeface="Arial" panose="020B0604020202020204" pitchFamily="34" charset="0"/>
              <a:buChar char="•"/>
            </a:pPr>
            <a:r>
              <a:rPr lang="en-AU" sz="1400" dirty="0"/>
              <a:t>gyms and fitness studios</a:t>
            </a:r>
          </a:p>
          <a:p>
            <a:pPr marL="285750" indent="-285750">
              <a:buFont typeface="Arial" panose="020B0604020202020204" pitchFamily="34" charset="0"/>
              <a:buChar char="•"/>
            </a:pPr>
            <a:r>
              <a:rPr lang="en-AU" sz="1400" dirty="0"/>
              <a:t>Movie theatres and cinemas</a:t>
            </a:r>
          </a:p>
          <a:p>
            <a:pPr marL="285750" indent="-285750">
              <a:buFont typeface="Arial" panose="020B0604020202020204" pitchFamily="34" charset="0"/>
              <a:buChar char="•"/>
            </a:pPr>
            <a:r>
              <a:rPr lang="en-AU" sz="1400" dirty="0"/>
              <a:t>Salons and barbers</a:t>
            </a:r>
          </a:p>
          <a:p>
            <a:pPr marL="285750" indent="-285750">
              <a:buFont typeface="Arial" panose="020B0604020202020204" pitchFamily="34" charset="0"/>
              <a:buChar char="•"/>
            </a:pPr>
            <a:r>
              <a:rPr lang="en-AU" sz="1400" dirty="0"/>
              <a:t>Restaurants</a:t>
            </a:r>
          </a:p>
          <a:p>
            <a:pPr marL="285750" indent="-285750">
              <a:buFont typeface="Arial" panose="020B0604020202020204" pitchFamily="34" charset="0"/>
              <a:buChar char="•"/>
            </a:pPr>
            <a:endParaRPr lang="en-AU" sz="1400" dirty="0"/>
          </a:p>
          <a:p>
            <a:r>
              <a:rPr lang="en-AU" sz="1400" dirty="0"/>
              <a:t>Policy ends May 2</a:t>
            </a:r>
          </a:p>
          <a:p>
            <a:r>
              <a:rPr lang="en-AU" dirty="0"/>
              <a:t>	</a:t>
            </a:r>
          </a:p>
        </p:txBody>
      </p:sp>
      <p:sp>
        <p:nvSpPr>
          <p:cNvPr id="8" name="TextBox 7">
            <a:extLst>
              <a:ext uri="{FF2B5EF4-FFF2-40B4-BE49-F238E27FC236}">
                <a16:creationId xmlns:a16="http://schemas.microsoft.com/office/drawing/2014/main" id="{12BFFAED-9A17-45F3-8374-2BC1464EA0D8}"/>
              </a:ext>
            </a:extLst>
          </p:cNvPr>
          <p:cNvSpPr txBox="1"/>
          <p:nvPr/>
        </p:nvSpPr>
        <p:spPr>
          <a:xfrm>
            <a:off x="1397720" y="1120326"/>
            <a:ext cx="2560320" cy="1600438"/>
          </a:xfrm>
          <a:prstGeom prst="rect">
            <a:avLst/>
          </a:prstGeom>
          <a:solidFill>
            <a:srgbClr val="F7C685"/>
          </a:solidFill>
        </p:spPr>
        <p:txBody>
          <a:bodyPr wrap="square" rtlCol="0">
            <a:spAutoFit/>
          </a:bodyPr>
          <a:lstStyle/>
          <a:p>
            <a:r>
              <a:rPr lang="en-AU" sz="1400" b="1" dirty="0"/>
              <a:t>Update:</a:t>
            </a:r>
          </a:p>
          <a:p>
            <a:r>
              <a:rPr lang="en-AU" sz="1400" dirty="0"/>
              <a:t>On May 2</a:t>
            </a:r>
            <a:r>
              <a:rPr lang="en-AU" sz="1400" baseline="30000" dirty="0"/>
              <a:t>nd</a:t>
            </a:r>
            <a:r>
              <a:rPr lang="en-AU" sz="1400" dirty="0"/>
              <a:t> the State announces that restaurants may operate but only for deliveries, take away and pick-up. Their seating area must remain closed until further notice.</a:t>
            </a:r>
          </a:p>
        </p:txBody>
      </p:sp>
      <p:sp>
        <p:nvSpPr>
          <p:cNvPr id="11" name="TextBox 10">
            <a:extLst>
              <a:ext uri="{FF2B5EF4-FFF2-40B4-BE49-F238E27FC236}">
                <a16:creationId xmlns:a16="http://schemas.microsoft.com/office/drawing/2014/main" id="{68F27C0D-8547-4005-A126-7FAD4414814F}"/>
              </a:ext>
            </a:extLst>
          </p:cNvPr>
          <p:cNvSpPr txBox="1"/>
          <p:nvPr/>
        </p:nvSpPr>
        <p:spPr>
          <a:xfrm>
            <a:off x="7367450" y="3429000"/>
            <a:ext cx="2542359" cy="1446550"/>
          </a:xfrm>
          <a:prstGeom prst="rect">
            <a:avLst/>
          </a:prstGeom>
          <a:noFill/>
        </p:spPr>
        <p:txBody>
          <a:bodyPr wrap="square" rtlCol="0">
            <a:spAutoFit/>
          </a:bodyPr>
          <a:lstStyle/>
          <a:p>
            <a:r>
              <a:rPr lang="en-AU" sz="1400" dirty="0"/>
              <a:t>Effective May 2 and until further notice, the State orders the closure of all</a:t>
            </a:r>
          </a:p>
          <a:p>
            <a:pPr marL="285750" indent="-285750">
              <a:buFont typeface="Arial" panose="020B0604020202020204" pitchFamily="34" charset="0"/>
              <a:buChar char="•"/>
            </a:pPr>
            <a:r>
              <a:rPr lang="en-AU" sz="1400" dirty="0"/>
              <a:t>gyms and fitness studios</a:t>
            </a:r>
          </a:p>
          <a:p>
            <a:pPr marL="285750" indent="-285750">
              <a:buFont typeface="Arial" panose="020B0604020202020204" pitchFamily="34" charset="0"/>
              <a:buChar char="•"/>
            </a:pPr>
            <a:r>
              <a:rPr lang="en-AU" sz="1400" dirty="0"/>
              <a:t>Movie theatres and cinemas</a:t>
            </a:r>
          </a:p>
          <a:p>
            <a:pPr marL="285750" indent="-285750">
              <a:buFont typeface="Arial" panose="020B0604020202020204" pitchFamily="34" charset="0"/>
              <a:buChar char="•"/>
            </a:pPr>
            <a:r>
              <a:rPr lang="en-AU" sz="1400" dirty="0"/>
              <a:t>Salons and barbers</a:t>
            </a:r>
            <a:r>
              <a:rPr lang="en-AU" dirty="0"/>
              <a:t>	</a:t>
            </a:r>
          </a:p>
        </p:txBody>
      </p:sp>
      <p:sp>
        <p:nvSpPr>
          <p:cNvPr id="12" name="TextBox 11">
            <a:extLst>
              <a:ext uri="{FF2B5EF4-FFF2-40B4-BE49-F238E27FC236}">
                <a16:creationId xmlns:a16="http://schemas.microsoft.com/office/drawing/2014/main" id="{7636FC3C-02FE-4958-ACB9-6BC54016C8B1}"/>
              </a:ext>
            </a:extLst>
          </p:cNvPr>
          <p:cNvSpPr txBox="1"/>
          <p:nvPr/>
        </p:nvSpPr>
        <p:spPr>
          <a:xfrm>
            <a:off x="7293312" y="5000260"/>
            <a:ext cx="2690403" cy="1661993"/>
          </a:xfrm>
          <a:prstGeom prst="rect">
            <a:avLst/>
          </a:prstGeom>
          <a:noFill/>
        </p:spPr>
        <p:txBody>
          <a:bodyPr wrap="square" rtlCol="0">
            <a:spAutoFit/>
          </a:bodyPr>
          <a:lstStyle/>
          <a:p>
            <a:r>
              <a:rPr lang="en-AU" sz="1400" dirty="0"/>
              <a:t>Effective May 2 and until further notice, the State orders that restaurants may operate but only for deliveries, take away and pick-up. Their seating area must remain closed until further notice. </a:t>
            </a:r>
            <a:r>
              <a:rPr lang="en-AU" dirty="0"/>
              <a:t>	</a:t>
            </a:r>
          </a:p>
        </p:txBody>
      </p:sp>
      <p:cxnSp>
        <p:nvCxnSpPr>
          <p:cNvPr id="14" name="Straight Arrow Connector 13">
            <a:extLst>
              <a:ext uri="{FF2B5EF4-FFF2-40B4-BE49-F238E27FC236}">
                <a16:creationId xmlns:a16="http://schemas.microsoft.com/office/drawing/2014/main" id="{E9EBEB1B-3C2E-4E6E-938F-E6836E6D8FAD}"/>
              </a:ext>
            </a:extLst>
          </p:cNvPr>
          <p:cNvCxnSpPr>
            <a:cxnSpLocks/>
            <a:stCxn id="4" idx="3"/>
            <a:endCxn id="5" idx="1"/>
          </p:cNvCxnSpPr>
          <p:nvPr/>
        </p:nvCxnSpPr>
        <p:spPr>
          <a:xfrm flipV="1">
            <a:off x="3775164" y="4137236"/>
            <a:ext cx="3444241" cy="594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943CB78-BA8A-4768-B50E-F6B718EF9FC2}"/>
              </a:ext>
            </a:extLst>
          </p:cNvPr>
          <p:cNvCxnSpPr>
            <a:cxnSpLocks/>
            <a:stCxn id="4" idx="3"/>
            <a:endCxn id="6" idx="1"/>
          </p:cNvCxnSpPr>
          <p:nvPr/>
        </p:nvCxnSpPr>
        <p:spPr>
          <a:xfrm>
            <a:off x="3775164" y="4731596"/>
            <a:ext cx="3444242" cy="97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661BFEA-BEC3-4749-8626-B35A6D35F7FF}"/>
              </a:ext>
            </a:extLst>
          </p:cNvPr>
          <p:cNvSpPr txBox="1"/>
          <p:nvPr/>
        </p:nvSpPr>
        <p:spPr>
          <a:xfrm>
            <a:off x="5497285" y="939552"/>
            <a:ext cx="6282458" cy="2308324"/>
          </a:xfrm>
          <a:prstGeom prst="rect">
            <a:avLst/>
          </a:prstGeom>
          <a:noFill/>
        </p:spPr>
        <p:txBody>
          <a:bodyPr wrap="square" rtlCol="0">
            <a:spAutoFit/>
          </a:bodyPr>
          <a:lstStyle/>
          <a:p>
            <a:r>
              <a:rPr lang="en-AU" sz="1600" dirty="0"/>
              <a:t>Restaurants are no longer under the same conditions as the other business types</a:t>
            </a:r>
          </a:p>
          <a:p>
            <a:pPr marL="742950" lvl="1" indent="-285750">
              <a:buFont typeface="Wingdings" panose="05000000000000000000" pitchFamily="2" charset="2"/>
              <a:buChar char="Ø"/>
            </a:pPr>
            <a:r>
              <a:rPr lang="en-AU" sz="1600" dirty="0"/>
              <a:t>Restaurants have “split” away</a:t>
            </a:r>
          </a:p>
          <a:p>
            <a:pPr marL="742950" lvl="1" indent="-285750">
              <a:buFont typeface="Wingdings" panose="05000000000000000000" pitchFamily="2" charset="2"/>
              <a:buChar char="Ø"/>
            </a:pPr>
            <a:r>
              <a:rPr lang="en-AU" sz="1600" dirty="0"/>
              <a:t>Policy sub-category for restaurants has changed</a:t>
            </a:r>
          </a:p>
          <a:p>
            <a:pPr marL="742950" lvl="1" indent="-285750">
              <a:buFont typeface="Wingdings" panose="05000000000000000000" pitchFamily="2" charset="2"/>
              <a:buChar char="Ø"/>
            </a:pPr>
            <a:r>
              <a:rPr lang="en-AU" sz="1600" dirty="0"/>
              <a:t>Qualitative change</a:t>
            </a:r>
          </a:p>
          <a:p>
            <a:endParaRPr lang="en-AU" sz="1600" dirty="0"/>
          </a:p>
          <a:p>
            <a:pPr marL="342900" indent="-342900">
              <a:buAutoNum type="arabicPeriod"/>
            </a:pPr>
            <a:r>
              <a:rPr lang="en-AU" sz="1600" dirty="0"/>
              <a:t>End of policy for the original</a:t>
            </a:r>
          </a:p>
          <a:p>
            <a:pPr marL="342900" indent="-342900">
              <a:buAutoNum type="arabicPeriod"/>
            </a:pPr>
            <a:r>
              <a:rPr lang="en-AU" sz="1600" dirty="0"/>
              <a:t>New policy for restaurants that are allowed to open with restrictions</a:t>
            </a:r>
          </a:p>
          <a:p>
            <a:pPr marL="342900" indent="-342900">
              <a:buAutoNum type="arabicPeriod"/>
            </a:pPr>
            <a:r>
              <a:rPr lang="en-AU" sz="1600" dirty="0"/>
              <a:t>New policy for the remaining closed businesses</a:t>
            </a:r>
          </a:p>
        </p:txBody>
      </p:sp>
      <p:sp>
        <p:nvSpPr>
          <p:cNvPr id="23" name="TextBox 22">
            <a:extLst>
              <a:ext uri="{FF2B5EF4-FFF2-40B4-BE49-F238E27FC236}">
                <a16:creationId xmlns:a16="http://schemas.microsoft.com/office/drawing/2014/main" id="{1DBC3098-4749-4FF9-8EE8-EE876CF9014E}"/>
              </a:ext>
            </a:extLst>
          </p:cNvPr>
          <p:cNvSpPr txBox="1"/>
          <p:nvPr/>
        </p:nvSpPr>
        <p:spPr>
          <a:xfrm>
            <a:off x="209006" y="195747"/>
            <a:ext cx="8473440" cy="369332"/>
          </a:xfrm>
          <a:prstGeom prst="rect">
            <a:avLst/>
          </a:prstGeom>
          <a:noFill/>
        </p:spPr>
        <p:txBody>
          <a:bodyPr wrap="square" rtlCol="0">
            <a:spAutoFit/>
          </a:bodyPr>
          <a:lstStyle/>
          <a:p>
            <a:r>
              <a:rPr lang="en-AU" dirty="0"/>
              <a:t>Qualitative change examples: </a:t>
            </a:r>
            <a:r>
              <a:rPr lang="en-AU" b="1" dirty="0"/>
              <a:t>Restriction and regulation of business</a:t>
            </a:r>
          </a:p>
        </p:txBody>
      </p:sp>
    </p:spTree>
    <p:extLst>
      <p:ext uri="{BB962C8B-B14F-4D97-AF65-F5344CB8AC3E}">
        <p14:creationId xmlns:p14="http://schemas.microsoft.com/office/powerpoint/2010/main" val="22977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40F5DE-5D2D-4279-8DB8-71408558EB41}"/>
              </a:ext>
            </a:extLst>
          </p:cNvPr>
          <p:cNvSpPr txBox="1"/>
          <p:nvPr/>
        </p:nvSpPr>
        <p:spPr>
          <a:xfrm>
            <a:off x="508740" y="1089545"/>
            <a:ext cx="5774045" cy="5391476"/>
          </a:xfrm>
          <a:prstGeom prst="rect">
            <a:avLst/>
          </a:prstGeom>
          <a:noFill/>
        </p:spPr>
        <p:txBody>
          <a:bodyPr wrap="square" rtlCol="0">
            <a:spAutoFit/>
          </a:bodyPr>
          <a:lstStyle/>
          <a:p>
            <a:pPr>
              <a:lnSpc>
                <a:spcPct val="150000"/>
              </a:lnSpc>
            </a:pPr>
            <a:r>
              <a:rPr lang="en-AU" sz="1600" dirty="0">
                <a:hlinkClick r:id="rId2" action="ppaction://hlinksldjump">
                  <a:extLst>
                    <a:ext uri="{A12FA001-AC4F-418D-AE19-62706E023703}">
                      <ahyp:hlinkClr xmlns:ahyp="http://schemas.microsoft.com/office/drawing/2018/hyperlinkcolor" val="tx"/>
                    </a:ext>
                  </a:extLst>
                </a:hlinkClick>
              </a:rPr>
              <a:t>Correction or update?</a:t>
            </a:r>
            <a:endParaRPr lang="en-AU" sz="1600" dirty="0"/>
          </a:p>
          <a:p>
            <a:pPr>
              <a:lnSpc>
                <a:spcPct val="150000"/>
              </a:lnSpc>
            </a:pPr>
            <a:r>
              <a:rPr lang="en-AU" sz="1600" dirty="0">
                <a:hlinkClick r:id="rId3" action="ppaction://hlinksldjump">
                  <a:extLst>
                    <a:ext uri="{A12FA001-AC4F-418D-AE19-62706E023703}">
                      <ahyp:hlinkClr xmlns:ahyp="http://schemas.microsoft.com/office/drawing/2018/hyperlinkcolor" val="tx"/>
                    </a:ext>
                  </a:extLst>
                </a:hlinkClick>
              </a:rPr>
              <a:t>ShinyApp</a:t>
            </a:r>
            <a:endParaRPr lang="en-AU" sz="1600" dirty="0"/>
          </a:p>
          <a:p>
            <a:pPr>
              <a:lnSpc>
                <a:spcPct val="150000"/>
              </a:lnSpc>
            </a:pPr>
            <a:r>
              <a:rPr lang="en-AU" sz="1600" dirty="0">
                <a:hlinkClick r:id="rId4" action="ppaction://hlinksldjump">
                  <a:extLst>
                    <a:ext uri="{A12FA001-AC4F-418D-AE19-62706E023703}">
                      <ahyp:hlinkClr xmlns:ahyp="http://schemas.microsoft.com/office/drawing/2018/hyperlinkcolor" val="tx"/>
                    </a:ext>
                  </a:extLst>
                </a:hlinkClick>
              </a:rPr>
              <a:t>Types of updates</a:t>
            </a:r>
            <a:endParaRPr lang="en-AU" sz="1600" dirty="0"/>
          </a:p>
          <a:p>
            <a:pPr>
              <a:lnSpc>
                <a:spcPct val="150000"/>
              </a:lnSpc>
            </a:pPr>
            <a:r>
              <a:rPr lang="en-AU" sz="1600" dirty="0">
                <a:hlinkClick r:id="rId5" action="ppaction://hlinksldjump">
                  <a:extLst>
                    <a:ext uri="{A12FA001-AC4F-418D-AE19-62706E023703}">
                      <ahyp:hlinkClr xmlns:ahyp="http://schemas.microsoft.com/office/drawing/2018/hyperlinkcolor" val="tx"/>
                    </a:ext>
                  </a:extLst>
                </a:hlinkClick>
              </a:rPr>
              <a:t>What is a policy sub-category?</a:t>
            </a:r>
            <a:endParaRPr lang="en-AU" sz="1600" dirty="0"/>
          </a:p>
          <a:p>
            <a:pPr>
              <a:lnSpc>
                <a:spcPct val="150000"/>
              </a:lnSpc>
            </a:pPr>
            <a:r>
              <a:rPr lang="en-AU" sz="1600" dirty="0">
                <a:hlinkClick r:id="rId6" action="ppaction://hlinksldjump">
                  <a:extLst>
                    <a:ext uri="{A12FA001-AC4F-418D-AE19-62706E023703}">
                      <ahyp:hlinkClr xmlns:ahyp="http://schemas.microsoft.com/office/drawing/2018/hyperlinkcolor" val="tx"/>
                    </a:ext>
                  </a:extLst>
                </a:hlinkClick>
              </a:rPr>
              <a:t>Dates of updates</a:t>
            </a:r>
            <a:endParaRPr lang="en-AU" sz="1600" dirty="0"/>
          </a:p>
          <a:p>
            <a:pPr>
              <a:lnSpc>
                <a:spcPct val="150000"/>
              </a:lnSpc>
            </a:pPr>
            <a:r>
              <a:rPr lang="en-AU" sz="1600" dirty="0">
                <a:hlinkClick r:id="rId7" action="ppaction://hlinksldjump">
                  <a:extLst>
                    <a:ext uri="{A12FA001-AC4F-418D-AE19-62706E023703}">
                      <ahyp:hlinkClr xmlns:ahyp="http://schemas.microsoft.com/office/drawing/2018/hyperlinkcolor" val="tx"/>
                    </a:ext>
                  </a:extLst>
                </a:hlinkClick>
              </a:rPr>
              <a:t>General Hints for updating a policy</a:t>
            </a:r>
            <a:endParaRPr lang="en-AU" sz="1600" dirty="0"/>
          </a:p>
          <a:p>
            <a:pPr>
              <a:lnSpc>
                <a:spcPct val="150000"/>
              </a:lnSpc>
            </a:pPr>
            <a:r>
              <a:rPr lang="en-AU" sz="1600" dirty="0">
                <a:hlinkClick r:id="rId8" action="ppaction://hlinksldjump">
                  <a:extLst>
                    <a:ext uri="{A12FA001-AC4F-418D-AE19-62706E023703}">
                      <ahyp:hlinkClr xmlns:ahyp="http://schemas.microsoft.com/office/drawing/2018/hyperlinkcolor" val="tx"/>
                    </a:ext>
                  </a:extLst>
                </a:hlinkClick>
              </a:rPr>
              <a:t>Quantitative Change</a:t>
            </a:r>
            <a:endParaRPr lang="en-AU" sz="1600" dirty="0"/>
          </a:p>
          <a:p>
            <a:pPr>
              <a:lnSpc>
                <a:spcPct val="150000"/>
              </a:lnSpc>
            </a:pPr>
            <a:r>
              <a:rPr lang="en-AU" sz="1600" dirty="0">
                <a:hlinkClick r:id="rId9" action="ppaction://hlinksldjump">
                  <a:extLst>
                    <a:ext uri="{A12FA001-AC4F-418D-AE19-62706E023703}">
                      <ahyp:hlinkClr xmlns:ahyp="http://schemas.microsoft.com/office/drawing/2018/hyperlinkcolor" val="tx"/>
                    </a:ext>
                  </a:extLst>
                </a:hlinkClick>
              </a:rPr>
              <a:t>Strengthening/Relaxing</a:t>
            </a:r>
            <a:endParaRPr lang="en-AU" sz="1600" dirty="0"/>
          </a:p>
          <a:p>
            <a:pPr>
              <a:lnSpc>
                <a:spcPct val="150000"/>
              </a:lnSpc>
            </a:pPr>
            <a:r>
              <a:rPr lang="en-AU" sz="1600" dirty="0">
                <a:hlinkClick r:id="rId10" action="ppaction://hlinksldjump">
                  <a:extLst>
                    <a:ext uri="{A12FA001-AC4F-418D-AE19-62706E023703}">
                      <ahyp:hlinkClr xmlns:ahyp="http://schemas.microsoft.com/office/drawing/2018/hyperlinkcolor" val="tx"/>
                    </a:ext>
                  </a:extLst>
                </a:hlinkClick>
              </a:rPr>
              <a:t>Selected Categories: Easy Updates</a:t>
            </a:r>
            <a:endParaRPr lang="en-AU" sz="1600" dirty="0"/>
          </a:p>
          <a:p>
            <a:pPr>
              <a:lnSpc>
                <a:spcPct val="150000"/>
              </a:lnSpc>
            </a:pPr>
            <a:r>
              <a:rPr lang="en-AU" sz="1600" dirty="0">
                <a:hlinkClick r:id="rId11" action="ppaction://hlinksldjump">
                  <a:extLst>
                    <a:ext uri="{A12FA001-AC4F-418D-AE19-62706E023703}">
                      <ahyp:hlinkClr xmlns:ahyp="http://schemas.microsoft.com/office/drawing/2018/hyperlinkcolor" val="tx"/>
                    </a:ext>
                  </a:extLst>
                </a:hlinkClick>
              </a:rPr>
              <a:t>Restriction and regulation of businesses</a:t>
            </a:r>
            <a:endParaRPr lang="en-AU" sz="1600" dirty="0"/>
          </a:p>
          <a:p>
            <a:pPr>
              <a:lnSpc>
                <a:spcPct val="150000"/>
              </a:lnSpc>
            </a:pPr>
            <a:r>
              <a:rPr lang="en-AU" sz="1600" dirty="0">
                <a:hlinkClick r:id="rId12" action="ppaction://hlinksldjump">
                  <a:extLst>
                    <a:ext uri="{A12FA001-AC4F-418D-AE19-62706E023703}">
                      <ahyp:hlinkClr xmlns:ahyp="http://schemas.microsoft.com/office/drawing/2018/hyperlinkcolor" val="tx"/>
                    </a:ext>
                  </a:extLst>
                </a:hlinkClick>
              </a:rPr>
              <a:t>Closure and regulation of schools</a:t>
            </a:r>
            <a:endParaRPr lang="en-AU" sz="1600" dirty="0"/>
          </a:p>
          <a:p>
            <a:pPr>
              <a:lnSpc>
                <a:spcPct val="150000"/>
              </a:lnSpc>
            </a:pPr>
            <a:r>
              <a:rPr lang="en-AU" sz="1600" dirty="0">
                <a:hlinkClick r:id="rId13" action="ppaction://hlinksldjump">
                  <a:extLst>
                    <a:ext uri="{A12FA001-AC4F-418D-AE19-62706E023703}">
                      <ahyp:hlinkClr xmlns:ahyp="http://schemas.microsoft.com/office/drawing/2018/hyperlinkcolor" val="tx"/>
                    </a:ext>
                  </a:extLst>
                </a:hlinkClick>
              </a:rPr>
              <a:t>Quarantine</a:t>
            </a:r>
            <a:endParaRPr lang="en-AU" sz="1600" dirty="0"/>
          </a:p>
          <a:p>
            <a:pPr>
              <a:lnSpc>
                <a:spcPct val="150000"/>
              </a:lnSpc>
            </a:pPr>
            <a:r>
              <a:rPr lang="en-AU" sz="1600" dirty="0">
                <a:hlinkClick r:id="rId14" action="ppaction://hlinksldjump">
                  <a:extLst>
                    <a:ext uri="{A12FA001-AC4F-418D-AE19-62706E023703}">
                      <ahyp:hlinkClr xmlns:ahyp="http://schemas.microsoft.com/office/drawing/2018/hyperlinkcolor" val="tx"/>
                    </a:ext>
                  </a:extLst>
                </a:hlinkClick>
              </a:rPr>
              <a:t>External and Internal border restrictions: what’s the difference?</a:t>
            </a:r>
            <a:endParaRPr lang="en-AU" sz="1600" dirty="0"/>
          </a:p>
          <a:p>
            <a:pPr>
              <a:lnSpc>
                <a:spcPct val="150000"/>
              </a:lnSpc>
            </a:pPr>
            <a:r>
              <a:rPr lang="en-AU" sz="1600" dirty="0">
                <a:hlinkClick r:id="rId15" action="ppaction://hlinksldjump">
                  <a:extLst>
                    <a:ext uri="{A12FA001-AC4F-418D-AE19-62706E023703}">
                      <ahyp:hlinkClr xmlns:ahyp="http://schemas.microsoft.com/office/drawing/2018/hyperlinkcolor" val="tx"/>
                    </a:ext>
                  </a:extLst>
                </a:hlinkClick>
              </a:rPr>
              <a:t>External border restrictions</a:t>
            </a:r>
            <a:endParaRPr lang="en-AU" sz="1600" dirty="0"/>
          </a:p>
        </p:txBody>
      </p:sp>
      <p:sp>
        <p:nvSpPr>
          <p:cNvPr id="3" name="TextBox 2">
            <a:extLst>
              <a:ext uri="{FF2B5EF4-FFF2-40B4-BE49-F238E27FC236}">
                <a16:creationId xmlns:a16="http://schemas.microsoft.com/office/drawing/2014/main" id="{BCCA20F2-7E3B-4424-9694-A843163CDA3D}"/>
              </a:ext>
            </a:extLst>
          </p:cNvPr>
          <p:cNvSpPr txBox="1"/>
          <p:nvPr/>
        </p:nvSpPr>
        <p:spPr>
          <a:xfrm>
            <a:off x="166463" y="156263"/>
            <a:ext cx="11832704" cy="400110"/>
          </a:xfrm>
          <a:prstGeom prst="rect">
            <a:avLst/>
          </a:prstGeom>
          <a:solidFill>
            <a:srgbClr val="EEC36C"/>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AU" sz="2000" dirty="0"/>
              <a:t>Table of Contents</a:t>
            </a:r>
          </a:p>
        </p:txBody>
      </p:sp>
      <p:sp>
        <p:nvSpPr>
          <p:cNvPr id="8" name="TextBox 7">
            <a:extLst>
              <a:ext uri="{FF2B5EF4-FFF2-40B4-BE49-F238E27FC236}">
                <a16:creationId xmlns:a16="http://schemas.microsoft.com/office/drawing/2014/main" id="{DEC0B61F-9E0C-4951-AEA9-CB82E16AB059}"/>
              </a:ext>
            </a:extLst>
          </p:cNvPr>
          <p:cNvSpPr txBox="1"/>
          <p:nvPr/>
        </p:nvSpPr>
        <p:spPr>
          <a:xfrm>
            <a:off x="6104051" y="1089545"/>
            <a:ext cx="5579209" cy="5224764"/>
          </a:xfrm>
          <a:prstGeom prst="rect">
            <a:avLst/>
          </a:prstGeom>
          <a:noFill/>
        </p:spPr>
        <p:txBody>
          <a:bodyPr wrap="square" rtlCol="0">
            <a:spAutoFit/>
          </a:bodyPr>
          <a:lstStyle/>
          <a:p>
            <a:pPr>
              <a:lnSpc>
                <a:spcPct val="150000"/>
              </a:lnSpc>
            </a:pPr>
            <a:r>
              <a:rPr lang="en-AU" sz="1600" dirty="0">
                <a:hlinkClick r:id="rId16" action="ppaction://hlinksldjump">
                  <a:extLst>
                    <a:ext uri="{A12FA001-AC4F-418D-AE19-62706E023703}">
                      <ahyp:hlinkClr xmlns:ahyp="http://schemas.microsoft.com/office/drawing/2018/hyperlinkcolor" val="tx"/>
                    </a:ext>
                  </a:extLst>
                </a:hlinkClick>
              </a:rPr>
              <a:t>Internal border restrictions</a:t>
            </a:r>
            <a:endParaRPr lang="en-AU" sz="1600" dirty="0"/>
          </a:p>
          <a:p>
            <a:pPr>
              <a:lnSpc>
                <a:spcPct val="150000"/>
              </a:lnSpc>
            </a:pPr>
            <a:r>
              <a:rPr lang="en-AU" sz="1600" dirty="0">
                <a:hlinkClick r:id="rId17" action="ppaction://hlinksldjump">
                  <a:extLst>
                    <a:ext uri="{A12FA001-AC4F-418D-AE19-62706E023703}">
                      <ahyp:hlinkClr xmlns:ahyp="http://schemas.microsoft.com/office/drawing/2018/hyperlinkcolor" val="tx"/>
                    </a:ext>
                  </a:extLst>
                </a:hlinkClick>
              </a:rPr>
              <a:t>Restrictions of mass gatherings</a:t>
            </a:r>
            <a:endParaRPr lang="en-AU" sz="1600" dirty="0"/>
          </a:p>
          <a:p>
            <a:pPr>
              <a:lnSpc>
                <a:spcPct val="150000"/>
              </a:lnSpc>
            </a:pPr>
            <a:r>
              <a:rPr lang="en-AU" sz="1600" dirty="0">
                <a:hlinkClick r:id="rId18" action="ppaction://hlinksldjump">
                  <a:extLst>
                    <a:ext uri="{A12FA001-AC4F-418D-AE19-62706E023703}">
                      <ahyp:hlinkClr xmlns:ahyp="http://schemas.microsoft.com/office/drawing/2018/hyperlinkcolor" val="tx"/>
                    </a:ext>
                  </a:extLst>
                </a:hlinkClick>
              </a:rPr>
              <a:t>Curfew</a:t>
            </a:r>
            <a:endParaRPr lang="en-AU" sz="1600" dirty="0"/>
          </a:p>
          <a:p>
            <a:pPr>
              <a:lnSpc>
                <a:spcPct val="150000"/>
              </a:lnSpc>
            </a:pPr>
            <a:r>
              <a:rPr lang="en-AU" sz="1600" dirty="0">
                <a:hlinkClick r:id="rId19" action="ppaction://hlinksldjump">
                  <a:extLst>
                    <a:ext uri="{A12FA001-AC4F-418D-AE19-62706E023703}">
                      <ahyp:hlinkClr xmlns:ahyp="http://schemas.microsoft.com/office/drawing/2018/hyperlinkcolor" val="tx"/>
                    </a:ext>
                  </a:extLst>
                </a:hlinkClick>
              </a:rPr>
              <a:t>Public Awareness Measures</a:t>
            </a:r>
            <a:endParaRPr lang="en-AU" sz="1600" dirty="0"/>
          </a:p>
          <a:p>
            <a:pPr>
              <a:lnSpc>
                <a:spcPct val="150000"/>
              </a:lnSpc>
            </a:pPr>
            <a:r>
              <a:rPr lang="en-AU" sz="1600" dirty="0">
                <a:hlinkClick r:id="rId20" action="ppaction://hlinksldjump">
                  <a:extLst>
                    <a:ext uri="{A12FA001-AC4F-418D-AE19-62706E023703}">
                      <ahyp:hlinkClr xmlns:ahyp="http://schemas.microsoft.com/office/drawing/2018/hyperlinkcolor" val="tx"/>
                    </a:ext>
                  </a:extLst>
                </a:hlinkClick>
              </a:rPr>
              <a:t>Lockdown</a:t>
            </a:r>
            <a:endParaRPr lang="en-AU" sz="1600" dirty="0"/>
          </a:p>
          <a:p>
            <a:pPr>
              <a:lnSpc>
                <a:spcPct val="150000"/>
              </a:lnSpc>
            </a:pPr>
            <a:r>
              <a:rPr lang="en-AU" sz="1600" dirty="0">
                <a:hlinkClick r:id="rId21" action="ppaction://hlinksldjump">
                  <a:extLst>
                    <a:ext uri="{A12FA001-AC4F-418D-AE19-62706E023703}">
                      <ahyp:hlinkClr xmlns:ahyp="http://schemas.microsoft.com/office/drawing/2018/hyperlinkcolor" val="tx"/>
                    </a:ext>
                  </a:extLst>
                </a:hlinkClick>
              </a:rPr>
              <a:t>Social Distancing</a:t>
            </a:r>
            <a:endParaRPr lang="en-AU" sz="1600" dirty="0"/>
          </a:p>
          <a:p>
            <a:pPr>
              <a:lnSpc>
                <a:spcPct val="150000"/>
              </a:lnSpc>
            </a:pPr>
            <a:r>
              <a:rPr lang="en-AU" sz="1600" dirty="0">
                <a:hlinkClick r:id="rId22" action="ppaction://hlinksldjump">
                  <a:extLst>
                    <a:ext uri="{A12FA001-AC4F-418D-AE19-62706E023703}">
                      <ahyp:hlinkClr xmlns:ahyp="http://schemas.microsoft.com/office/drawing/2018/hyperlinkcolor" val="tx"/>
                    </a:ext>
                  </a:extLst>
                </a:hlinkClick>
              </a:rPr>
              <a:t>Restriction and regulation of government services</a:t>
            </a:r>
            <a:endParaRPr lang="en-AU" sz="1600" dirty="0"/>
          </a:p>
          <a:p>
            <a:pPr>
              <a:lnSpc>
                <a:spcPct val="150000"/>
              </a:lnSpc>
            </a:pPr>
            <a:r>
              <a:rPr lang="en-AU" sz="1600" dirty="0">
                <a:hlinkClick r:id="rId23" action="ppaction://hlinksldjump">
                  <a:extLst>
                    <a:ext uri="{A12FA001-AC4F-418D-AE19-62706E023703}">
                      <ahyp:hlinkClr xmlns:ahyp="http://schemas.microsoft.com/office/drawing/2018/hyperlinkcolor" val="tx"/>
                    </a:ext>
                  </a:extLst>
                </a:hlinkClick>
              </a:rPr>
              <a:t>Health Monitoring</a:t>
            </a:r>
            <a:endParaRPr lang="en-AU" sz="1600" dirty="0"/>
          </a:p>
          <a:p>
            <a:pPr>
              <a:lnSpc>
                <a:spcPct val="150000"/>
              </a:lnSpc>
            </a:pPr>
            <a:r>
              <a:rPr lang="en-AU" sz="1600" dirty="0">
                <a:hlinkClick r:id="rId24" action="ppaction://hlinksldjump">
                  <a:extLst>
                    <a:ext uri="{A12FA001-AC4F-418D-AE19-62706E023703}">
                      <ahyp:hlinkClr xmlns:ahyp="http://schemas.microsoft.com/office/drawing/2018/hyperlinkcolor" val="tx"/>
                    </a:ext>
                  </a:extLst>
                </a:hlinkClick>
              </a:rPr>
              <a:t>Health Resources</a:t>
            </a:r>
            <a:endParaRPr lang="en-AU" sz="1600" dirty="0"/>
          </a:p>
          <a:p>
            <a:pPr>
              <a:lnSpc>
                <a:spcPct val="150000"/>
              </a:lnSpc>
            </a:pPr>
            <a:r>
              <a:rPr lang="en-AU" sz="1600" dirty="0">
                <a:hlinkClick r:id="rId25" action="ppaction://hlinksldjump">
                  <a:extLst>
                    <a:ext uri="{A12FA001-AC4F-418D-AE19-62706E023703}">
                      <ahyp:hlinkClr xmlns:ahyp="http://schemas.microsoft.com/office/drawing/2018/hyperlinkcolor" val="tx"/>
                    </a:ext>
                  </a:extLst>
                </a:hlinkClick>
              </a:rPr>
              <a:t>Health Testing</a:t>
            </a:r>
            <a:endParaRPr lang="en-AU" sz="1600" dirty="0"/>
          </a:p>
          <a:p>
            <a:pPr>
              <a:lnSpc>
                <a:spcPct val="150000"/>
              </a:lnSpc>
            </a:pPr>
            <a:r>
              <a:rPr lang="en-AU" sz="1600" dirty="0">
                <a:hlinkClick r:id="rId26" action="ppaction://hlinksldjump">
                  <a:extLst>
                    <a:ext uri="{A12FA001-AC4F-418D-AE19-62706E023703}">
                      <ahyp:hlinkClr xmlns:ahyp="http://schemas.microsoft.com/office/drawing/2018/hyperlinkcolor" val="tx"/>
                    </a:ext>
                  </a:extLst>
                </a:hlinkClick>
              </a:rPr>
              <a:t>Anti Disinformation Measures</a:t>
            </a:r>
            <a:endParaRPr lang="en-AU" sz="1600" dirty="0"/>
          </a:p>
          <a:p>
            <a:pPr>
              <a:lnSpc>
                <a:spcPct val="150000"/>
              </a:lnSpc>
            </a:pPr>
            <a:r>
              <a:rPr lang="en-AU" sz="1600" dirty="0">
                <a:hlinkClick r:id="rId27" action="ppaction://hlinksldjump">
                  <a:extLst>
                    <a:ext uri="{A12FA001-AC4F-418D-AE19-62706E023703}">
                      <ahyp:hlinkClr xmlns:ahyp="http://schemas.microsoft.com/office/drawing/2018/hyperlinkcolor" val="tx"/>
                    </a:ext>
                  </a:extLst>
                </a:hlinkClick>
              </a:rPr>
              <a:t>New Task Force, Bureau, or Administration Configuration</a:t>
            </a:r>
            <a:endParaRPr lang="en-AU" sz="1600" dirty="0"/>
          </a:p>
          <a:p>
            <a:pPr>
              <a:lnSpc>
                <a:spcPct val="150000"/>
              </a:lnSpc>
            </a:pPr>
            <a:r>
              <a:rPr lang="en-AU" sz="1600" dirty="0">
                <a:hlinkClick r:id="rId28" action="ppaction://hlinksldjump">
                  <a:extLst>
                    <a:ext uri="{A12FA001-AC4F-418D-AE19-62706E023703}">
                      <ahyp:hlinkClr xmlns:ahyp="http://schemas.microsoft.com/office/drawing/2018/hyperlinkcolor" val="tx"/>
                    </a:ext>
                  </a:extLst>
                </a:hlinkClick>
              </a:rPr>
              <a:t>Declaration of Emergency</a:t>
            </a:r>
            <a:endParaRPr lang="en-AU" sz="1600" dirty="0"/>
          </a:p>
          <a:p>
            <a:pPr>
              <a:lnSpc>
                <a:spcPct val="150000"/>
              </a:lnSpc>
            </a:pPr>
            <a:r>
              <a:rPr lang="en-AU" sz="1600" dirty="0">
                <a:hlinkClick r:id="rId29" action="ppaction://hlinksldjump">
                  <a:extLst>
                    <a:ext uri="{A12FA001-AC4F-418D-AE19-62706E023703}">
                      <ahyp:hlinkClr xmlns:ahyp="http://schemas.microsoft.com/office/drawing/2018/hyperlinkcolor" val="tx"/>
                    </a:ext>
                  </a:extLst>
                </a:hlinkClick>
              </a:rPr>
              <a:t>Hygiene </a:t>
            </a:r>
            <a:endParaRPr lang="en-AU" sz="1600" dirty="0"/>
          </a:p>
        </p:txBody>
      </p:sp>
    </p:spTree>
    <p:extLst>
      <p:ext uri="{BB962C8B-B14F-4D97-AF65-F5344CB8AC3E}">
        <p14:creationId xmlns:p14="http://schemas.microsoft.com/office/powerpoint/2010/main" val="4157017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5C9FF9-F070-134F-BEAA-A7AE65E26705}"/>
              </a:ext>
            </a:extLst>
          </p:cNvPr>
          <p:cNvSpPr/>
          <p:nvPr/>
        </p:nvSpPr>
        <p:spPr>
          <a:xfrm>
            <a:off x="99060" y="95794"/>
            <a:ext cx="11965577" cy="580777"/>
          </a:xfrm>
          <a:prstGeom prst="rect">
            <a:avLst/>
          </a:prstGeom>
          <a:solidFill>
            <a:srgbClr val="F9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Restrictions and regulation of businesses</a:t>
            </a:r>
            <a:r>
              <a:rPr lang="en-AU" dirty="0">
                <a:solidFill>
                  <a:schemeClr val="tx1"/>
                </a:solidFill>
              </a:rPr>
              <a:t>: BAD EXAMPLES</a:t>
            </a:r>
          </a:p>
        </p:txBody>
      </p:sp>
      <p:sp>
        <p:nvSpPr>
          <p:cNvPr id="6" name="TextBox 5">
            <a:extLst>
              <a:ext uri="{FF2B5EF4-FFF2-40B4-BE49-F238E27FC236}">
                <a16:creationId xmlns:a16="http://schemas.microsoft.com/office/drawing/2014/main" id="{2AF52EB1-EBF3-894F-853D-0CA387D76A43}"/>
              </a:ext>
            </a:extLst>
          </p:cNvPr>
          <p:cNvSpPr txBox="1"/>
          <p:nvPr/>
        </p:nvSpPr>
        <p:spPr>
          <a:xfrm>
            <a:off x="5850527" y="1314598"/>
            <a:ext cx="5859390" cy="1569660"/>
          </a:xfrm>
          <a:prstGeom prst="rect">
            <a:avLst/>
          </a:prstGeom>
          <a:noFill/>
        </p:spPr>
        <p:txBody>
          <a:bodyPr wrap="square" rtlCol="0">
            <a:spAutoFit/>
          </a:bodyPr>
          <a:lstStyle/>
          <a:p>
            <a:r>
              <a:rPr lang="en-GB" sz="1600" dirty="0"/>
              <a:t>The decision to close National Parks is not a business restriction. National Parks belong to the State, not to private actors, therefore can not be treated as a change of policy update for business restrictions. </a:t>
            </a:r>
          </a:p>
          <a:p>
            <a:r>
              <a:rPr lang="en-GB" sz="1600" dirty="0"/>
              <a:t>This should be a separate entry for restriction and regulation of government services.</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317863" y="1093708"/>
            <a:ext cx="5166360" cy="1453812"/>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State vs Private owned: </a:t>
            </a:r>
          </a:p>
          <a:p>
            <a:r>
              <a:rPr lang="en-GB" dirty="0">
                <a:solidFill>
                  <a:schemeClr val="tx1"/>
                </a:solidFill>
              </a:rPr>
              <a:t>Country A closes all non-essential businesses on March 1</a:t>
            </a:r>
            <a:r>
              <a:rPr lang="en-GB" baseline="30000" dirty="0">
                <a:solidFill>
                  <a:schemeClr val="tx1"/>
                </a:solidFill>
              </a:rPr>
              <a:t>st</a:t>
            </a:r>
            <a:r>
              <a:rPr lang="en-GB" dirty="0">
                <a:solidFill>
                  <a:schemeClr val="tx1"/>
                </a:solidFill>
              </a:rPr>
              <a:t>. UPDATE: From March 15</a:t>
            </a:r>
            <a:r>
              <a:rPr lang="en-GB" baseline="30000" dirty="0">
                <a:solidFill>
                  <a:schemeClr val="tx1"/>
                </a:solidFill>
              </a:rPr>
              <a:t>th</a:t>
            </a:r>
            <a:r>
              <a:rPr lang="en-GB" dirty="0">
                <a:solidFill>
                  <a:schemeClr val="tx1"/>
                </a:solidFill>
              </a:rPr>
              <a:t> all national parks in the country A are also closed</a:t>
            </a:r>
            <a:r>
              <a:rPr lang="en-GB" dirty="0"/>
              <a:t> </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317863" y="2964657"/>
            <a:ext cx="5166360" cy="1453812"/>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Statement vs Policy: </a:t>
            </a:r>
          </a:p>
          <a:p>
            <a:r>
              <a:rPr lang="en-GB" dirty="0">
                <a:solidFill>
                  <a:schemeClr val="tx1"/>
                </a:solidFill>
              </a:rPr>
              <a:t>A government closed all non-essential business in a country. UPDATE: Prime Minister said “we are ready to gradually open businesses in the country. Our economy should not suffer”.</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850527" y="3276064"/>
            <a:ext cx="6023610" cy="1077218"/>
          </a:xfrm>
          <a:prstGeom prst="rect">
            <a:avLst/>
          </a:prstGeom>
          <a:noFill/>
        </p:spPr>
        <p:txBody>
          <a:bodyPr wrap="square" rtlCol="0">
            <a:spAutoFit/>
          </a:bodyPr>
          <a:lstStyle/>
          <a:p>
            <a:r>
              <a:rPr lang="en-GB" sz="1600" dirty="0"/>
              <a:t>This is not a change of policy update because the statement of a Prime Minister is not an actual policy, just a statement. Only update a policy when the decision is made and actual changes are known and implemented. </a:t>
            </a:r>
          </a:p>
        </p:txBody>
      </p:sp>
    </p:spTree>
    <p:extLst>
      <p:ext uri="{BB962C8B-B14F-4D97-AF65-F5344CB8AC3E}">
        <p14:creationId xmlns:p14="http://schemas.microsoft.com/office/powerpoint/2010/main" val="3539986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35738" y="204349"/>
            <a:ext cx="8437315" cy="369332"/>
          </a:xfrm>
          <a:prstGeom prst="rect">
            <a:avLst/>
          </a:prstGeom>
          <a:noFill/>
        </p:spPr>
        <p:txBody>
          <a:bodyPr wrap="square" rtlCol="0">
            <a:spAutoFit/>
          </a:bodyPr>
          <a:lstStyle/>
          <a:p>
            <a:r>
              <a:rPr lang="en-AU" b="1" dirty="0"/>
              <a:t> Closure and Regulation of schools </a:t>
            </a:r>
            <a:r>
              <a:rPr lang="en-AU" dirty="0"/>
              <a:t>category: what is it about? </a:t>
            </a:r>
            <a:endParaRPr lang="en-AU" b="1" dirty="0"/>
          </a:p>
        </p:txBody>
      </p:sp>
      <p:sp>
        <p:nvSpPr>
          <p:cNvPr id="8" name="TextBox 7">
            <a:extLst>
              <a:ext uri="{FF2B5EF4-FFF2-40B4-BE49-F238E27FC236}">
                <a16:creationId xmlns:a16="http://schemas.microsoft.com/office/drawing/2014/main" id="{BB82F1B6-94E0-3C49-AF1B-DE7E20533483}"/>
              </a:ext>
            </a:extLst>
          </p:cNvPr>
          <p:cNvSpPr txBox="1"/>
          <p:nvPr/>
        </p:nvSpPr>
        <p:spPr>
          <a:xfrm>
            <a:off x="333461" y="1184414"/>
            <a:ext cx="11242693" cy="830997"/>
          </a:xfrm>
          <a:prstGeom prst="rect">
            <a:avLst/>
          </a:prstGeom>
          <a:noFill/>
        </p:spPr>
        <p:txBody>
          <a:bodyPr wrap="none" rtlCol="0">
            <a:spAutoFit/>
          </a:bodyPr>
          <a:lstStyle/>
          <a:p>
            <a:r>
              <a:rPr lang="en-AU" sz="1600" b="1" dirty="0"/>
              <a:t>Closure and Regulation of schools</a:t>
            </a:r>
            <a:r>
              <a:rPr lang="en-GB" sz="1600" dirty="0"/>
              <a:t> category implies all policies, connected to all levels of schools and the higher education system. </a:t>
            </a:r>
          </a:p>
          <a:p>
            <a:r>
              <a:rPr lang="en-GB" sz="1600" dirty="0"/>
              <a:t>Typical examples are: closure of schools, reopening of schools, online study. </a:t>
            </a:r>
          </a:p>
          <a:p>
            <a:r>
              <a:rPr lang="en-GB" sz="1600" dirty="0"/>
              <a:t>Cancellation/postponement of </a:t>
            </a:r>
            <a:r>
              <a:rPr lang="en-GB" sz="1600" u="sng" dirty="0"/>
              <a:t>exams</a:t>
            </a:r>
            <a:r>
              <a:rPr lang="en-GB" sz="1600" dirty="0"/>
              <a:t>, </a:t>
            </a:r>
            <a:r>
              <a:rPr lang="en-GB" sz="1600" u="sng" dirty="0"/>
              <a:t>graduation</a:t>
            </a:r>
            <a:r>
              <a:rPr lang="en-GB" sz="1600" dirty="0"/>
              <a:t> ceremonies, school </a:t>
            </a:r>
            <a:r>
              <a:rPr lang="en-GB" sz="1600" u="sng" dirty="0"/>
              <a:t>competitions</a:t>
            </a:r>
            <a:r>
              <a:rPr lang="en-GB" sz="1600" dirty="0"/>
              <a:t> etc. should be coded under this category as well. </a:t>
            </a:r>
          </a:p>
        </p:txBody>
      </p:sp>
      <p:sp>
        <p:nvSpPr>
          <p:cNvPr id="9" name="TextBox 8">
            <a:extLst>
              <a:ext uri="{FF2B5EF4-FFF2-40B4-BE49-F238E27FC236}">
                <a16:creationId xmlns:a16="http://schemas.microsoft.com/office/drawing/2014/main" id="{49465464-A790-F64B-8A0D-1B432A848FB7}"/>
              </a:ext>
            </a:extLst>
          </p:cNvPr>
          <p:cNvSpPr txBox="1"/>
          <p:nvPr/>
        </p:nvSpPr>
        <p:spPr>
          <a:xfrm>
            <a:off x="398776" y="2514468"/>
            <a:ext cx="7538089" cy="2585323"/>
          </a:xfrm>
          <a:prstGeom prst="rect">
            <a:avLst/>
          </a:prstGeom>
          <a:noFill/>
        </p:spPr>
        <p:txBody>
          <a:bodyPr wrap="none" rtlCol="0">
            <a:spAutoFit/>
          </a:bodyPr>
          <a:lstStyle/>
          <a:p>
            <a:r>
              <a:rPr lang="en-GB" sz="1600" dirty="0"/>
              <a:t>When reopened schools frequently have new rules of operation. Some typical examples:</a:t>
            </a:r>
          </a:p>
          <a:p>
            <a:pPr marL="285750" indent="-285750">
              <a:buFontTx/>
              <a:buChar char="-"/>
            </a:pPr>
            <a:r>
              <a:rPr lang="en-GB" sz="1600" dirty="0"/>
              <a:t>Restricted number of kids in classes; </a:t>
            </a:r>
          </a:p>
          <a:p>
            <a:pPr marL="285750" indent="-285750">
              <a:buFontTx/>
              <a:buChar char="-"/>
            </a:pPr>
            <a:r>
              <a:rPr lang="en-GB" sz="1600" dirty="0"/>
              <a:t>Distance between school desks or between kids;</a:t>
            </a:r>
          </a:p>
          <a:p>
            <a:pPr marL="285750" indent="-285750">
              <a:buFontTx/>
              <a:buChar char="-"/>
            </a:pPr>
            <a:r>
              <a:rPr lang="en-GB" sz="1600" dirty="0"/>
              <a:t>Body temperature checks at schools;</a:t>
            </a:r>
          </a:p>
          <a:p>
            <a:pPr marL="285750" indent="-285750">
              <a:buFontTx/>
              <a:buChar char="-"/>
            </a:pPr>
            <a:r>
              <a:rPr lang="en-GB" sz="1600" dirty="0"/>
              <a:t>COVID-19 tests before attendance of schools;</a:t>
            </a:r>
          </a:p>
          <a:p>
            <a:pPr marL="285750" indent="-285750">
              <a:buFontTx/>
              <a:buChar char="-"/>
            </a:pPr>
            <a:r>
              <a:rPr lang="en-GB" sz="1600" dirty="0"/>
              <a:t>New schedule for classes, etc. </a:t>
            </a:r>
          </a:p>
          <a:p>
            <a:r>
              <a:rPr lang="en-GB" sz="1600" dirty="0"/>
              <a:t>For the purpose of our survey we treat them as school policies, so they </a:t>
            </a:r>
          </a:p>
          <a:p>
            <a:r>
              <a:rPr lang="en-GB" sz="1600" dirty="0"/>
              <a:t>need to be coded under </a:t>
            </a:r>
            <a:r>
              <a:rPr lang="en-AU" sz="1600" b="1" dirty="0"/>
              <a:t>Closure and Regulation of schools</a:t>
            </a:r>
            <a:r>
              <a:rPr lang="en-GB" sz="1600" dirty="0"/>
              <a:t> category</a:t>
            </a:r>
          </a:p>
          <a:p>
            <a:pPr marL="285750" indent="-285750">
              <a:buFontTx/>
              <a:buChar char="-"/>
            </a:pPr>
            <a:endParaRPr lang="en-GB" sz="1600" dirty="0"/>
          </a:p>
          <a:p>
            <a:pPr marL="285750" indent="-285750">
              <a:buFontTx/>
              <a:buChar char="-"/>
            </a:pPr>
            <a:endParaRPr lang="en-GB" dirty="0"/>
          </a:p>
        </p:txBody>
      </p:sp>
      <p:sp>
        <p:nvSpPr>
          <p:cNvPr id="10" name="TextBox 9">
            <a:extLst>
              <a:ext uri="{FF2B5EF4-FFF2-40B4-BE49-F238E27FC236}">
                <a16:creationId xmlns:a16="http://schemas.microsoft.com/office/drawing/2014/main" id="{8D5473A6-FE01-684B-BB4D-509C3F1B5D87}"/>
              </a:ext>
            </a:extLst>
          </p:cNvPr>
          <p:cNvSpPr txBox="1"/>
          <p:nvPr/>
        </p:nvSpPr>
        <p:spPr>
          <a:xfrm>
            <a:off x="1482396" y="5598848"/>
            <a:ext cx="8944821" cy="369332"/>
          </a:xfrm>
          <a:prstGeom prst="rect">
            <a:avLst/>
          </a:prstGeom>
          <a:solidFill>
            <a:schemeClr val="accent2">
              <a:lumMod val="40000"/>
              <a:lumOff val="60000"/>
            </a:schemeClr>
          </a:solidFill>
        </p:spPr>
        <p:txBody>
          <a:bodyPr wrap="none" rtlCol="0">
            <a:spAutoFit/>
          </a:bodyPr>
          <a:lstStyle/>
          <a:p>
            <a:r>
              <a:rPr lang="en-GB" dirty="0"/>
              <a:t>Only the need to wear masks at schools should be coded separately, under </a:t>
            </a:r>
            <a:r>
              <a:rPr lang="en-GB" u="sng" dirty="0"/>
              <a:t>Social Distancing</a:t>
            </a:r>
          </a:p>
        </p:txBody>
      </p:sp>
      <p:pic>
        <p:nvPicPr>
          <p:cNvPr id="3" name="Graphic 2" descr="Exclamation mark">
            <a:extLst>
              <a:ext uri="{FF2B5EF4-FFF2-40B4-BE49-F238E27FC236}">
                <a16:creationId xmlns:a16="http://schemas.microsoft.com/office/drawing/2014/main" id="{1DE541E7-ECC0-F641-862F-6FC7B09126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4048" y="5435297"/>
            <a:ext cx="973874" cy="696433"/>
          </a:xfrm>
          <a:prstGeom prst="rect">
            <a:avLst/>
          </a:prstGeom>
        </p:spPr>
      </p:pic>
    </p:spTree>
    <p:extLst>
      <p:ext uri="{BB962C8B-B14F-4D97-AF65-F5344CB8AC3E}">
        <p14:creationId xmlns:p14="http://schemas.microsoft.com/office/powerpoint/2010/main" val="364197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2" name="Rectangle: Rounded Corners 1">
            <a:extLst>
              <a:ext uri="{FF2B5EF4-FFF2-40B4-BE49-F238E27FC236}">
                <a16:creationId xmlns:a16="http://schemas.microsoft.com/office/drawing/2014/main" id="{A98D4596-F53A-4D2C-BE18-B993C22991F5}"/>
              </a:ext>
            </a:extLst>
          </p:cNvPr>
          <p:cNvSpPr/>
          <p:nvPr/>
        </p:nvSpPr>
        <p:spPr>
          <a:xfrm>
            <a:off x="1474237" y="2267339"/>
            <a:ext cx="2383660" cy="227754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E52CDBA2-0BAC-404E-B686-53B0B6134E66}"/>
              </a:ext>
            </a:extLst>
          </p:cNvPr>
          <p:cNvSpPr txBox="1"/>
          <p:nvPr/>
        </p:nvSpPr>
        <p:spPr>
          <a:xfrm>
            <a:off x="1639233" y="2445322"/>
            <a:ext cx="2053667" cy="2277547"/>
          </a:xfrm>
          <a:prstGeom prst="rect">
            <a:avLst/>
          </a:prstGeom>
          <a:noFill/>
        </p:spPr>
        <p:txBody>
          <a:bodyPr wrap="square" rtlCol="0">
            <a:spAutoFit/>
          </a:bodyPr>
          <a:lstStyle/>
          <a:p>
            <a:r>
              <a:rPr lang="en-AU" sz="1400" dirty="0"/>
              <a:t>Effective April 5 and until further notice, the State orders the closure of all schools</a:t>
            </a:r>
          </a:p>
          <a:p>
            <a:pPr marL="285750" indent="-285750">
              <a:buFont typeface="Arial" panose="020B0604020202020204" pitchFamily="34" charset="0"/>
              <a:buChar char="•"/>
            </a:pPr>
            <a:r>
              <a:rPr lang="en-AU" sz="1400" dirty="0"/>
              <a:t>Childcare centres</a:t>
            </a:r>
          </a:p>
          <a:p>
            <a:pPr marL="285750" indent="-285750">
              <a:buFont typeface="Arial" panose="020B0604020202020204" pitchFamily="34" charset="0"/>
              <a:buChar char="•"/>
            </a:pPr>
            <a:r>
              <a:rPr lang="en-AU" sz="1400" dirty="0"/>
              <a:t>Primary</a:t>
            </a:r>
          </a:p>
          <a:p>
            <a:pPr marL="285750" indent="-285750">
              <a:buFont typeface="Arial" panose="020B0604020202020204" pitchFamily="34" charset="0"/>
              <a:buChar char="•"/>
            </a:pPr>
            <a:r>
              <a:rPr lang="en-AU" sz="1400" dirty="0"/>
              <a:t>Secondary</a:t>
            </a:r>
          </a:p>
          <a:p>
            <a:pPr marL="285750" indent="-285750">
              <a:buFont typeface="Arial" panose="020B0604020202020204" pitchFamily="34" charset="0"/>
              <a:buChar char="•"/>
            </a:pPr>
            <a:r>
              <a:rPr lang="en-AU" sz="1400" dirty="0"/>
              <a:t>Tertiary </a:t>
            </a:r>
          </a:p>
          <a:p>
            <a:pPr marL="285750" indent="-285750">
              <a:buFont typeface="Arial" panose="020B0604020202020204" pitchFamily="34" charset="0"/>
              <a:buChar char="•"/>
            </a:pPr>
            <a:endParaRPr lang="en-AU" sz="1200" dirty="0"/>
          </a:p>
          <a:p>
            <a:r>
              <a:rPr lang="en-AU" dirty="0"/>
              <a:t>	</a:t>
            </a:r>
          </a:p>
        </p:txBody>
      </p:sp>
      <p:sp>
        <p:nvSpPr>
          <p:cNvPr id="4" name="TextBox 3">
            <a:extLst>
              <a:ext uri="{FF2B5EF4-FFF2-40B4-BE49-F238E27FC236}">
                <a16:creationId xmlns:a16="http://schemas.microsoft.com/office/drawing/2014/main" id="{27C6E68E-17B1-4242-9364-FB7B747A10CC}"/>
              </a:ext>
            </a:extLst>
          </p:cNvPr>
          <p:cNvSpPr txBox="1"/>
          <p:nvPr/>
        </p:nvSpPr>
        <p:spPr>
          <a:xfrm>
            <a:off x="5743847" y="2751891"/>
            <a:ext cx="4606834" cy="1354217"/>
          </a:xfrm>
          <a:prstGeom prst="rect">
            <a:avLst/>
          </a:prstGeom>
          <a:noFill/>
        </p:spPr>
        <p:txBody>
          <a:bodyPr wrap="square" rtlCol="0">
            <a:spAutoFit/>
          </a:bodyPr>
          <a:lstStyle/>
          <a:p>
            <a:r>
              <a:rPr lang="en-AU" sz="1600" dirty="0"/>
              <a:t>Original policy is a closure of schools that covers multiple types of schools</a:t>
            </a:r>
          </a:p>
          <a:p>
            <a:pPr marL="285750" indent="-285750">
              <a:buFont typeface="Arial" panose="020B0604020202020204" pitchFamily="34" charset="0"/>
              <a:buChar char="•"/>
            </a:pPr>
            <a:r>
              <a:rPr lang="en-AU" sz="1600" dirty="0"/>
              <a:t>That have the same conditions,</a:t>
            </a:r>
          </a:p>
          <a:p>
            <a:pPr marL="285750" indent="-285750">
              <a:buFont typeface="Arial" panose="020B0604020202020204" pitchFamily="34" charset="0"/>
              <a:buChar char="•"/>
            </a:pPr>
            <a:r>
              <a:rPr lang="en-AU" sz="1600" dirty="0"/>
              <a:t>the same announcement, start and end date and,</a:t>
            </a:r>
          </a:p>
          <a:p>
            <a:pPr marL="285750" indent="-285750">
              <a:buFont typeface="Arial" panose="020B0604020202020204" pitchFamily="34" charset="0"/>
              <a:buChar char="•"/>
            </a:pPr>
            <a:r>
              <a:rPr lang="en-AU" sz="1600" dirty="0"/>
              <a:t>they target the same group of people</a:t>
            </a:r>
          </a:p>
        </p:txBody>
      </p:sp>
      <p:sp>
        <p:nvSpPr>
          <p:cNvPr id="5" name="TextBox 4">
            <a:extLst>
              <a:ext uri="{FF2B5EF4-FFF2-40B4-BE49-F238E27FC236}">
                <a16:creationId xmlns:a16="http://schemas.microsoft.com/office/drawing/2014/main" id="{11FF19B6-E343-4B89-B6F1-A3C4ACF41B85}"/>
              </a:ext>
            </a:extLst>
          </p:cNvPr>
          <p:cNvSpPr txBox="1"/>
          <p:nvPr/>
        </p:nvSpPr>
        <p:spPr>
          <a:xfrm>
            <a:off x="217714" y="201516"/>
            <a:ext cx="8473440" cy="369332"/>
          </a:xfrm>
          <a:prstGeom prst="rect">
            <a:avLst/>
          </a:prstGeom>
          <a:noFill/>
        </p:spPr>
        <p:txBody>
          <a:bodyPr wrap="square" rtlCol="0">
            <a:spAutoFit/>
          </a:bodyPr>
          <a:lstStyle/>
          <a:p>
            <a:r>
              <a:rPr lang="en-AU" dirty="0"/>
              <a:t>Qualitative change example: </a:t>
            </a:r>
            <a:r>
              <a:rPr lang="en-AU" b="1" dirty="0"/>
              <a:t>Closure of schools</a:t>
            </a:r>
          </a:p>
        </p:txBody>
      </p:sp>
    </p:spTree>
    <p:extLst>
      <p:ext uri="{BB962C8B-B14F-4D97-AF65-F5344CB8AC3E}">
        <p14:creationId xmlns:p14="http://schemas.microsoft.com/office/powerpoint/2010/main" val="3254518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526497-4951-47C2-B575-3B2D3D3AA2A8}"/>
              </a:ext>
            </a:extLst>
          </p:cNvPr>
          <p:cNvSpPr/>
          <p:nvPr/>
        </p:nvSpPr>
        <p:spPr>
          <a:xfrm>
            <a:off x="121920" y="95794"/>
            <a:ext cx="11965577" cy="580777"/>
          </a:xfrm>
          <a:prstGeom prst="rect">
            <a:avLst/>
          </a:prstGeom>
          <a:solidFill>
            <a:srgbClr val="A5CD9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2" name="Rectangle: Rounded Corners 1">
            <a:extLst>
              <a:ext uri="{FF2B5EF4-FFF2-40B4-BE49-F238E27FC236}">
                <a16:creationId xmlns:a16="http://schemas.microsoft.com/office/drawing/2014/main" id="{0A8080F8-35D3-403B-9761-AEC0065C7485}"/>
              </a:ext>
            </a:extLst>
          </p:cNvPr>
          <p:cNvSpPr/>
          <p:nvPr/>
        </p:nvSpPr>
        <p:spPr>
          <a:xfrm>
            <a:off x="1500593" y="3623174"/>
            <a:ext cx="2237559" cy="240043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Rounded Corners 2">
            <a:extLst>
              <a:ext uri="{FF2B5EF4-FFF2-40B4-BE49-F238E27FC236}">
                <a16:creationId xmlns:a16="http://schemas.microsoft.com/office/drawing/2014/main" id="{BF08E376-35DE-47C2-98AE-B7AE993EBD70}"/>
              </a:ext>
            </a:extLst>
          </p:cNvPr>
          <p:cNvSpPr/>
          <p:nvPr/>
        </p:nvSpPr>
        <p:spPr>
          <a:xfrm>
            <a:off x="7203622" y="3689575"/>
            <a:ext cx="1985554" cy="166455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E0E30492-C180-4808-81E0-9BBCAF0AD039}"/>
              </a:ext>
            </a:extLst>
          </p:cNvPr>
          <p:cNvSpPr/>
          <p:nvPr/>
        </p:nvSpPr>
        <p:spPr>
          <a:xfrm>
            <a:off x="7219406" y="5566323"/>
            <a:ext cx="1985554" cy="123435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C6D8A941-F35C-4C46-B69E-E7D07BCEE2DA}"/>
              </a:ext>
            </a:extLst>
          </p:cNvPr>
          <p:cNvSpPr txBox="1"/>
          <p:nvPr/>
        </p:nvSpPr>
        <p:spPr>
          <a:xfrm>
            <a:off x="1352547" y="1093585"/>
            <a:ext cx="2637609" cy="1569660"/>
          </a:xfrm>
          <a:prstGeom prst="rect">
            <a:avLst/>
          </a:prstGeom>
          <a:solidFill>
            <a:srgbClr val="F7C685"/>
          </a:solidFill>
        </p:spPr>
        <p:txBody>
          <a:bodyPr wrap="square" rtlCol="0">
            <a:spAutoFit/>
          </a:bodyPr>
          <a:lstStyle/>
          <a:p>
            <a:r>
              <a:rPr lang="en-AU" sz="1600" b="1" dirty="0"/>
              <a:t>Update:</a:t>
            </a:r>
          </a:p>
          <a:p>
            <a:r>
              <a:rPr lang="en-AU" sz="1600" dirty="0"/>
              <a:t>On April 15 the state announces that childcare centres may open for children of essential workers only.</a:t>
            </a:r>
          </a:p>
        </p:txBody>
      </p:sp>
      <p:sp>
        <p:nvSpPr>
          <p:cNvPr id="7" name="TextBox 6">
            <a:extLst>
              <a:ext uri="{FF2B5EF4-FFF2-40B4-BE49-F238E27FC236}">
                <a16:creationId xmlns:a16="http://schemas.microsoft.com/office/drawing/2014/main" id="{B78F8769-5685-491B-BF08-F1B94FCFB6E9}"/>
              </a:ext>
            </a:extLst>
          </p:cNvPr>
          <p:cNvSpPr txBox="1"/>
          <p:nvPr/>
        </p:nvSpPr>
        <p:spPr>
          <a:xfrm>
            <a:off x="7367450" y="3725586"/>
            <a:ext cx="1837509" cy="1877437"/>
          </a:xfrm>
          <a:prstGeom prst="rect">
            <a:avLst/>
          </a:prstGeom>
          <a:noFill/>
        </p:spPr>
        <p:txBody>
          <a:bodyPr wrap="square" rtlCol="0">
            <a:spAutoFit/>
          </a:bodyPr>
          <a:lstStyle/>
          <a:p>
            <a:r>
              <a:rPr lang="en-AU" sz="1400" dirty="0"/>
              <a:t>Effective April 15 and until further notice, the State orders the closure of all schools</a:t>
            </a:r>
          </a:p>
          <a:p>
            <a:pPr marL="285750" indent="-285750">
              <a:buFont typeface="Arial" panose="020B0604020202020204" pitchFamily="34" charset="0"/>
              <a:buChar char="•"/>
            </a:pPr>
            <a:r>
              <a:rPr lang="en-AU" sz="1400" dirty="0"/>
              <a:t>Primary</a:t>
            </a:r>
          </a:p>
          <a:p>
            <a:pPr marL="285750" indent="-285750">
              <a:buFont typeface="Arial" panose="020B0604020202020204" pitchFamily="34" charset="0"/>
              <a:buChar char="•"/>
            </a:pPr>
            <a:r>
              <a:rPr lang="en-AU" sz="1400" dirty="0"/>
              <a:t>Secondary</a:t>
            </a:r>
          </a:p>
          <a:p>
            <a:pPr marL="285750" indent="-285750">
              <a:buFont typeface="Arial" panose="020B0604020202020204" pitchFamily="34" charset="0"/>
              <a:buChar char="•"/>
            </a:pPr>
            <a:r>
              <a:rPr lang="en-AU" sz="1400" dirty="0"/>
              <a:t>Tertiary </a:t>
            </a:r>
          </a:p>
          <a:p>
            <a:r>
              <a:rPr lang="en-AU" dirty="0"/>
              <a:t>	</a:t>
            </a:r>
          </a:p>
        </p:txBody>
      </p:sp>
      <p:cxnSp>
        <p:nvCxnSpPr>
          <p:cNvPr id="8" name="Straight Arrow Connector 7">
            <a:extLst>
              <a:ext uri="{FF2B5EF4-FFF2-40B4-BE49-F238E27FC236}">
                <a16:creationId xmlns:a16="http://schemas.microsoft.com/office/drawing/2014/main" id="{29F0509F-80E4-43B6-8CEC-F7DAD07F5A3F}"/>
              </a:ext>
            </a:extLst>
          </p:cNvPr>
          <p:cNvCxnSpPr>
            <a:cxnSpLocks/>
            <a:stCxn id="2" idx="3"/>
            <a:endCxn id="3" idx="1"/>
          </p:cNvCxnSpPr>
          <p:nvPr/>
        </p:nvCxnSpPr>
        <p:spPr>
          <a:xfrm flipV="1">
            <a:off x="3738152" y="4521853"/>
            <a:ext cx="3465470" cy="301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600F6B-C862-4FBA-8A04-6C412FE82776}"/>
              </a:ext>
            </a:extLst>
          </p:cNvPr>
          <p:cNvCxnSpPr>
            <a:cxnSpLocks/>
            <a:stCxn id="2" idx="3"/>
            <a:endCxn id="4" idx="1"/>
          </p:cNvCxnSpPr>
          <p:nvPr/>
        </p:nvCxnSpPr>
        <p:spPr>
          <a:xfrm>
            <a:off x="3738152" y="4823392"/>
            <a:ext cx="3481254" cy="1360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E8AA88-7010-4178-8F1C-1869F861B0BE}"/>
              </a:ext>
            </a:extLst>
          </p:cNvPr>
          <p:cNvSpPr txBox="1"/>
          <p:nvPr/>
        </p:nvSpPr>
        <p:spPr>
          <a:xfrm>
            <a:off x="5052060" y="886137"/>
            <a:ext cx="6926580" cy="2554545"/>
          </a:xfrm>
          <a:prstGeom prst="rect">
            <a:avLst/>
          </a:prstGeom>
          <a:noFill/>
        </p:spPr>
        <p:txBody>
          <a:bodyPr wrap="square" rtlCol="0">
            <a:spAutoFit/>
          </a:bodyPr>
          <a:lstStyle/>
          <a:p>
            <a:r>
              <a:rPr lang="en-AU" sz="1600" dirty="0"/>
              <a:t>Childcare centres are no longer under the same conditions as the other school types</a:t>
            </a:r>
          </a:p>
          <a:p>
            <a:pPr marL="742950" lvl="1" indent="-285750">
              <a:buFont typeface="Wingdings" panose="05000000000000000000" pitchFamily="2" charset="2"/>
              <a:buChar char="Ø"/>
            </a:pPr>
            <a:r>
              <a:rPr lang="en-AU" sz="1600" dirty="0"/>
              <a:t>Childcare centres have “split” away because the sub-category of childcare has changed</a:t>
            </a:r>
          </a:p>
          <a:p>
            <a:pPr marL="742950" lvl="1" indent="-285750">
              <a:buFont typeface="Wingdings" panose="05000000000000000000" pitchFamily="2" charset="2"/>
              <a:buChar char="Ø"/>
            </a:pPr>
            <a:r>
              <a:rPr lang="en-AU" sz="1600" dirty="0"/>
              <a:t>Qualitative change</a:t>
            </a:r>
          </a:p>
          <a:p>
            <a:endParaRPr lang="en-AU" sz="1600" dirty="0"/>
          </a:p>
          <a:p>
            <a:pPr marL="342900" indent="-342900">
              <a:buAutoNum type="arabicPeriod"/>
            </a:pPr>
            <a:r>
              <a:rPr lang="en-AU" sz="1600" dirty="0"/>
              <a:t>End of policy for the original</a:t>
            </a:r>
          </a:p>
          <a:p>
            <a:pPr marL="342900" indent="-342900">
              <a:buAutoNum type="arabicPeriod"/>
            </a:pPr>
            <a:r>
              <a:rPr lang="en-AU" sz="1600" dirty="0"/>
              <a:t>New policy for childcare centres that are allowed to open with restrictions (children of essential workers only)</a:t>
            </a:r>
          </a:p>
          <a:p>
            <a:pPr marL="342900" indent="-342900">
              <a:buAutoNum type="arabicPeriod"/>
            </a:pPr>
            <a:r>
              <a:rPr lang="en-AU" sz="1600" dirty="0"/>
              <a:t>New policy for the remaining closed school types</a:t>
            </a:r>
          </a:p>
        </p:txBody>
      </p:sp>
      <p:sp>
        <p:nvSpPr>
          <p:cNvPr id="11" name="TextBox 10">
            <a:extLst>
              <a:ext uri="{FF2B5EF4-FFF2-40B4-BE49-F238E27FC236}">
                <a16:creationId xmlns:a16="http://schemas.microsoft.com/office/drawing/2014/main" id="{208DB17E-B2BB-45C4-889C-480F1CD0338F}"/>
              </a:ext>
            </a:extLst>
          </p:cNvPr>
          <p:cNvSpPr txBox="1"/>
          <p:nvPr/>
        </p:nvSpPr>
        <p:spPr>
          <a:xfrm>
            <a:off x="191589" y="201516"/>
            <a:ext cx="8473440" cy="369332"/>
          </a:xfrm>
          <a:prstGeom prst="rect">
            <a:avLst/>
          </a:prstGeom>
          <a:noFill/>
        </p:spPr>
        <p:txBody>
          <a:bodyPr wrap="square" rtlCol="0">
            <a:spAutoFit/>
          </a:bodyPr>
          <a:lstStyle/>
          <a:p>
            <a:r>
              <a:rPr lang="en-AU" dirty="0"/>
              <a:t>Qualitative change examples: </a:t>
            </a:r>
            <a:r>
              <a:rPr lang="en-AU" b="1" dirty="0"/>
              <a:t>Closure of schools</a:t>
            </a:r>
          </a:p>
        </p:txBody>
      </p:sp>
      <p:sp>
        <p:nvSpPr>
          <p:cNvPr id="12" name="TextBox 11">
            <a:extLst>
              <a:ext uri="{FF2B5EF4-FFF2-40B4-BE49-F238E27FC236}">
                <a16:creationId xmlns:a16="http://schemas.microsoft.com/office/drawing/2014/main" id="{49B39FEE-4B58-48B1-983E-3FB7D0DA11CB}"/>
              </a:ext>
            </a:extLst>
          </p:cNvPr>
          <p:cNvSpPr txBox="1"/>
          <p:nvPr/>
        </p:nvSpPr>
        <p:spPr>
          <a:xfrm>
            <a:off x="1678576" y="3700411"/>
            <a:ext cx="1985553" cy="2554545"/>
          </a:xfrm>
          <a:prstGeom prst="rect">
            <a:avLst/>
          </a:prstGeom>
          <a:noFill/>
        </p:spPr>
        <p:txBody>
          <a:bodyPr wrap="square" rtlCol="0">
            <a:spAutoFit/>
          </a:bodyPr>
          <a:lstStyle/>
          <a:p>
            <a:r>
              <a:rPr lang="en-AU" sz="1400" dirty="0"/>
              <a:t>Effective April 5 and until further notice, the State orders the closure of all schools</a:t>
            </a:r>
          </a:p>
          <a:p>
            <a:pPr marL="285750" indent="-285750">
              <a:buFont typeface="Arial" panose="020B0604020202020204" pitchFamily="34" charset="0"/>
              <a:buChar char="•"/>
            </a:pPr>
            <a:r>
              <a:rPr lang="en-AU" sz="1400" dirty="0"/>
              <a:t>Childcare centres</a:t>
            </a:r>
          </a:p>
          <a:p>
            <a:pPr marL="285750" indent="-285750">
              <a:buFont typeface="Arial" panose="020B0604020202020204" pitchFamily="34" charset="0"/>
              <a:buChar char="•"/>
            </a:pPr>
            <a:r>
              <a:rPr lang="en-AU" sz="1400" dirty="0"/>
              <a:t>Primary</a:t>
            </a:r>
          </a:p>
          <a:p>
            <a:pPr marL="285750" indent="-285750">
              <a:buFont typeface="Arial" panose="020B0604020202020204" pitchFamily="34" charset="0"/>
              <a:buChar char="•"/>
            </a:pPr>
            <a:r>
              <a:rPr lang="en-AU" sz="1400" dirty="0"/>
              <a:t>Secondary</a:t>
            </a:r>
          </a:p>
          <a:p>
            <a:pPr marL="285750" indent="-285750">
              <a:buFont typeface="Arial" panose="020B0604020202020204" pitchFamily="34" charset="0"/>
              <a:buChar char="•"/>
            </a:pPr>
            <a:r>
              <a:rPr lang="en-AU" sz="1400" dirty="0"/>
              <a:t>Tertiary </a:t>
            </a:r>
          </a:p>
          <a:p>
            <a:pPr marL="285750" indent="-285750">
              <a:buFont typeface="Arial" panose="020B0604020202020204" pitchFamily="34" charset="0"/>
              <a:buChar char="•"/>
            </a:pPr>
            <a:endParaRPr lang="en-AU" sz="1400" dirty="0"/>
          </a:p>
          <a:p>
            <a:r>
              <a:rPr lang="en-AU" sz="1400" dirty="0"/>
              <a:t>Policy ends April 15</a:t>
            </a:r>
            <a:r>
              <a:rPr lang="en-AU" sz="2000" dirty="0"/>
              <a:t>	</a:t>
            </a:r>
          </a:p>
        </p:txBody>
      </p:sp>
      <p:sp>
        <p:nvSpPr>
          <p:cNvPr id="14" name="TextBox 13">
            <a:extLst>
              <a:ext uri="{FF2B5EF4-FFF2-40B4-BE49-F238E27FC236}">
                <a16:creationId xmlns:a16="http://schemas.microsoft.com/office/drawing/2014/main" id="{37CFC63E-9389-4785-B429-3E5F5B0D7F0B}"/>
              </a:ext>
            </a:extLst>
          </p:cNvPr>
          <p:cNvSpPr txBox="1"/>
          <p:nvPr/>
        </p:nvSpPr>
        <p:spPr>
          <a:xfrm>
            <a:off x="7293428" y="5566324"/>
            <a:ext cx="1837509" cy="1446550"/>
          </a:xfrm>
          <a:prstGeom prst="rect">
            <a:avLst/>
          </a:prstGeom>
          <a:noFill/>
        </p:spPr>
        <p:txBody>
          <a:bodyPr wrap="square" rtlCol="0">
            <a:spAutoFit/>
          </a:bodyPr>
          <a:lstStyle/>
          <a:p>
            <a:r>
              <a:rPr lang="en-AU" sz="1400" dirty="0"/>
              <a:t>Effective April 15 the state announces that childcare centres may open for children of essential workers only.</a:t>
            </a:r>
          </a:p>
          <a:p>
            <a:r>
              <a:rPr lang="en-AU" dirty="0"/>
              <a:t>	</a:t>
            </a:r>
          </a:p>
        </p:txBody>
      </p:sp>
    </p:spTree>
    <p:extLst>
      <p:ext uri="{BB962C8B-B14F-4D97-AF65-F5344CB8AC3E}">
        <p14:creationId xmlns:p14="http://schemas.microsoft.com/office/powerpoint/2010/main" val="176976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5C9FF9-F070-134F-BEAA-A7AE65E26705}"/>
              </a:ext>
            </a:extLst>
          </p:cNvPr>
          <p:cNvSpPr/>
          <p:nvPr/>
        </p:nvSpPr>
        <p:spPr>
          <a:xfrm>
            <a:off x="121920" y="100251"/>
            <a:ext cx="11965577" cy="580777"/>
          </a:xfrm>
          <a:prstGeom prst="rect">
            <a:avLst/>
          </a:prstGeom>
          <a:solidFill>
            <a:srgbClr val="F9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Closure</a:t>
            </a:r>
            <a:r>
              <a:rPr lang="en-AU" dirty="0">
                <a:solidFill>
                  <a:schemeClr val="tx1"/>
                </a:solidFill>
              </a:rPr>
              <a:t> </a:t>
            </a:r>
            <a:r>
              <a:rPr lang="en-AU" b="1" dirty="0">
                <a:solidFill>
                  <a:schemeClr val="tx1"/>
                </a:solidFill>
              </a:rPr>
              <a:t>and</a:t>
            </a:r>
            <a:r>
              <a:rPr lang="en-AU" dirty="0">
                <a:solidFill>
                  <a:schemeClr val="tx1"/>
                </a:solidFill>
              </a:rPr>
              <a:t> </a:t>
            </a:r>
            <a:r>
              <a:rPr lang="en-AU" b="1" dirty="0">
                <a:solidFill>
                  <a:schemeClr val="tx1"/>
                </a:solidFill>
              </a:rPr>
              <a:t>regulations</a:t>
            </a:r>
            <a:r>
              <a:rPr lang="en-AU" dirty="0">
                <a:solidFill>
                  <a:schemeClr val="tx1"/>
                </a:solidFill>
              </a:rPr>
              <a:t> </a:t>
            </a:r>
            <a:r>
              <a:rPr lang="en-AU" b="1" dirty="0">
                <a:solidFill>
                  <a:schemeClr val="tx1"/>
                </a:solidFill>
              </a:rPr>
              <a:t>of</a:t>
            </a:r>
            <a:r>
              <a:rPr lang="en-AU" dirty="0">
                <a:solidFill>
                  <a:schemeClr val="tx1"/>
                </a:solidFill>
              </a:rPr>
              <a:t> </a:t>
            </a:r>
            <a:r>
              <a:rPr lang="en-AU" b="1" dirty="0">
                <a:solidFill>
                  <a:schemeClr val="tx1"/>
                </a:solidFill>
              </a:rPr>
              <a:t>Schools</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
        <p:nvSpPr>
          <p:cNvPr id="6" name="TextBox 5">
            <a:extLst>
              <a:ext uri="{FF2B5EF4-FFF2-40B4-BE49-F238E27FC236}">
                <a16:creationId xmlns:a16="http://schemas.microsoft.com/office/drawing/2014/main" id="{2AF52EB1-EBF3-894F-853D-0CA387D76A43}"/>
              </a:ext>
            </a:extLst>
          </p:cNvPr>
          <p:cNvSpPr txBox="1"/>
          <p:nvPr/>
        </p:nvSpPr>
        <p:spPr>
          <a:xfrm>
            <a:off x="5589269" y="1183405"/>
            <a:ext cx="6023609" cy="1323439"/>
          </a:xfrm>
          <a:prstGeom prst="rect">
            <a:avLst/>
          </a:prstGeom>
          <a:noFill/>
        </p:spPr>
        <p:txBody>
          <a:bodyPr wrap="square" rtlCol="0">
            <a:spAutoFit/>
          </a:bodyPr>
          <a:lstStyle/>
          <a:p>
            <a:r>
              <a:rPr lang="en-GB" sz="1600" dirty="0"/>
              <a:t>This policy is coded as 1 entry, with date start – March 1</a:t>
            </a:r>
            <a:r>
              <a:rPr lang="en-GB" sz="1600" baseline="30000" dirty="0"/>
              <a:t>st</a:t>
            </a:r>
            <a:r>
              <a:rPr lang="en-GB" sz="1600" dirty="0"/>
              <a:t> and date end May 1</a:t>
            </a:r>
            <a:r>
              <a:rPr lang="en-GB" sz="1600" baseline="30000" dirty="0"/>
              <a:t>st</a:t>
            </a:r>
            <a:r>
              <a:rPr lang="en-GB" sz="1600" dirty="0"/>
              <a:t>. This is wrong, because all change of policy updates (extensions) should be coded separately. Therefore, there are 2 entries for one policy here: the first one is the original entry from March 1</a:t>
            </a:r>
            <a:r>
              <a:rPr lang="en-GB" sz="1600" baseline="30000" dirty="0"/>
              <a:t>st</a:t>
            </a:r>
            <a:r>
              <a:rPr lang="en-GB" sz="1600" dirty="0"/>
              <a:t>, the second one is a change of policy update – April 5</a:t>
            </a:r>
            <a:r>
              <a:rPr lang="en-GB" sz="1600" baseline="30000" dirty="0"/>
              <a:t>th</a:t>
            </a:r>
            <a:r>
              <a:rPr lang="en-GB" sz="1600" dirty="0"/>
              <a:t> .</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121920" y="1118219"/>
            <a:ext cx="5166360" cy="1453812"/>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Extensions: </a:t>
            </a:r>
          </a:p>
          <a:p>
            <a:r>
              <a:rPr lang="en-GB" dirty="0">
                <a:solidFill>
                  <a:schemeClr val="tx1"/>
                </a:solidFill>
              </a:rPr>
              <a:t>Country A closes schools on March 1</a:t>
            </a:r>
            <a:r>
              <a:rPr lang="en-GB" baseline="30000" dirty="0">
                <a:solidFill>
                  <a:schemeClr val="tx1"/>
                </a:solidFill>
              </a:rPr>
              <a:t>st</a:t>
            </a:r>
            <a:r>
              <a:rPr lang="en-GB" dirty="0">
                <a:solidFill>
                  <a:schemeClr val="tx1"/>
                </a:solidFill>
              </a:rPr>
              <a:t> and later on April 5</a:t>
            </a:r>
            <a:r>
              <a:rPr lang="en-GB" baseline="30000" dirty="0">
                <a:solidFill>
                  <a:schemeClr val="tx1"/>
                </a:solidFill>
              </a:rPr>
              <a:t>th</a:t>
            </a:r>
            <a:r>
              <a:rPr lang="en-GB" dirty="0">
                <a:solidFill>
                  <a:schemeClr val="tx1"/>
                </a:solidFill>
              </a:rPr>
              <a:t> extend closure until May 1</a:t>
            </a:r>
            <a:r>
              <a:rPr lang="en-GB" baseline="30000" dirty="0">
                <a:solidFill>
                  <a:schemeClr val="tx1"/>
                </a:solidFill>
              </a:rPr>
              <a:t>st. </a:t>
            </a:r>
            <a:r>
              <a:rPr lang="en-GB" dirty="0">
                <a:solidFill>
                  <a:schemeClr val="tx1"/>
                </a:solidFill>
              </a:rPr>
              <a:t> </a:t>
            </a:r>
          </a:p>
          <a:p>
            <a:pPr algn="ctr"/>
            <a:endParaRPr lang="en-GB" dirty="0"/>
          </a:p>
        </p:txBody>
      </p:sp>
      <p:sp>
        <p:nvSpPr>
          <p:cNvPr id="11" name="Rounded Rectangle 10">
            <a:extLst>
              <a:ext uri="{FF2B5EF4-FFF2-40B4-BE49-F238E27FC236}">
                <a16:creationId xmlns:a16="http://schemas.microsoft.com/office/drawing/2014/main" id="{395E7E89-BAA7-044B-9E39-293CB244FC77}"/>
              </a:ext>
            </a:extLst>
          </p:cNvPr>
          <p:cNvSpPr/>
          <p:nvPr/>
        </p:nvSpPr>
        <p:spPr>
          <a:xfrm>
            <a:off x="121920" y="2842218"/>
            <a:ext cx="5166360" cy="1453812"/>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New policy vs an update: </a:t>
            </a:r>
          </a:p>
          <a:p>
            <a:r>
              <a:rPr lang="en-GB" dirty="0">
                <a:solidFill>
                  <a:schemeClr val="tx1"/>
                </a:solidFill>
              </a:rPr>
              <a:t>April 15</a:t>
            </a:r>
            <a:r>
              <a:rPr lang="en-GB" baseline="30000" dirty="0">
                <a:solidFill>
                  <a:schemeClr val="tx1"/>
                </a:solidFill>
              </a:rPr>
              <a:t>th</a:t>
            </a:r>
            <a:r>
              <a:rPr lang="en-GB" dirty="0">
                <a:solidFill>
                  <a:schemeClr val="tx1"/>
                </a:solidFill>
              </a:rPr>
              <a:t> Minister of education </a:t>
            </a:r>
            <a:r>
              <a:rPr lang="en-GB" b="1" dirty="0">
                <a:solidFill>
                  <a:schemeClr val="tx1"/>
                </a:solidFill>
              </a:rPr>
              <a:t>announced</a:t>
            </a:r>
            <a:r>
              <a:rPr lang="en-GB" dirty="0">
                <a:solidFill>
                  <a:schemeClr val="tx1"/>
                </a:solidFill>
              </a:rPr>
              <a:t> that all schools </a:t>
            </a:r>
            <a:r>
              <a:rPr lang="en-GB" b="1" dirty="0">
                <a:solidFill>
                  <a:schemeClr val="tx1"/>
                </a:solidFill>
              </a:rPr>
              <a:t>will remain </a:t>
            </a:r>
            <a:r>
              <a:rPr lang="en-GB" dirty="0">
                <a:solidFill>
                  <a:schemeClr val="tx1"/>
                </a:solidFill>
              </a:rPr>
              <a:t>closed.  </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589268" y="3153625"/>
            <a:ext cx="6023610" cy="830997"/>
          </a:xfrm>
          <a:prstGeom prst="rect">
            <a:avLst/>
          </a:prstGeom>
          <a:noFill/>
        </p:spPr>
        <p:txBody>
          <a:bodyPr wrap="square" rtlCol="0">
            <a:spAutoFit/>
          </a:bodyPr>
          <a:lstStyle/>
          <a:p>
            <a:r>
              <a:rPr lang="en-GB" sz="1600" dirty="0"/>
              <a:t>This policy was coded as a new policy, but this is wrong. Because a minister announced extension this is a change of policy update for the original school closure. </a:t>
            </a:r>
          </a:p>
        </p:txBody>
      </p:sp>
      <p:sp>
        <p:nvSpPr>
          <p:cNvPr id="8" name="Rounded Rectangle 6">
            <a:extLst>
              <a:ext uri="{FF2B5EF4-FFF2-40B4-BE49-F238E27FC236}">
                <a16:creationId xmlns:a16="http://schemas.microsoft.com/office/drawing/2014/main" id="{743E20FE-9AD4-45E5-AE4A-43D2116A13B2}"/>
              </a:ext>
            </a:extLst>
          </p:cNvPr>
          <p:cNvSpPr/>
          <p:nvPr/>
        </p:nvSpPr>
        <p:spPr>
          <a:xfrm>
            <a:off x="121920" y="4566217"/>
            <a:ext cx="5166360" cy="1644569"/>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chemeClr val="tx1"/>
              </a:solidFill>
            </a:endParaRPr>
          </a:p>
          <a:p>
            <a:r>
              <a:rPr lang="en-GB" u="sng" dirty="0">
                <a:solidFill>
                  <a:schemeClr val="tx1"/>
                </a:solidFill>
              </a:rPr>
              <a:t>Qualitative change: </a:t>
            </a:r>
          </a:p>
          <a:p>
            <a:r>
              <a:rPr lang="en-GB" dirty="0">
                <a:solidFill>
                  <a:schemeClr val="tx1"/>
                </a:solidFill>
              </a:rPr>
              <a:t>Country B has announced the closure of all schools effective April 5. UPDATE: On May 20 the government announced that universities may conduct exams under strict hygiene conditions.</a:t>
            </a:r>
          </a:p>
          <a:p>
            <a:pPr algn="ctr"/>
            <a:endParaRPr lang="en-GB" dirty="0"/>
          </a:p>
        </p:txBody>
      </p:sp>
      <p:sp>
        <p:nvSpPr>
          <p:cNvPr id="9" name="TextBox 8">
            <a:extLst>
              <a:ext uri="{FF2B5EF4-FFF2-40B4-BE49-F238E27FC236}">
                <a16:creationId xmlns:a16="http://schemas.microsoft.com/office/drawing/2014/main" id="{254C6711-D81E-41AB-849C-8196B8E34482}"/>
              </a:ext>
            </a:extLst>
          </p:cNvPr>
          <p:cNvSpPr txBox="1"/>
          <p:nvPr/>
        </p:nvSpPr>
        <p:spPr>
          <a:xfrm>
            <a:off x="5589268" y="4791164"/>
            <a:ext cx="6023610" cy="1323439"/>
          </a:xfrm>
          <a:prstGeom prst="rect">
            <a:avLst/>
          </a:prstGeom>
          <a:noFill/>
        </p:spPr>
        <p:txBody>
          <a:bodyPr wrap="square" rtlCol="0">
            <a:spAutoFit/>
          </a:bodyPr>
          <a:lstStyle/>
          <a:p>
            <a:r>
              <a:rPr lang="en-GB" sz="1600" dirty="0"/>
              <a:t>This policy has been updated for a qualitative change. Here the policy sub-type for universities has changed from closed to open with conditions, while the other types of schools have remained closed. The original policy should end, and two new entries should be made. One for universities and one for the remaining closed schools. </a:t>
            </a:r>
          </a:p>
        </p:txBody>
      </p:sp>
    </p:spTree>
    <p:extLst>
      <p:ext uri="{BB962C8B-B14F-4D97-AF65-F5344CB8AC3E}">
        <p14:creationId xmlns:p14="http://schemas.microsoft.com/office/powerpoint/2010/main" val="495268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hought Bubble: Cloud 6">
            <a:extLst>
              <a:ext uri="{FF2B5EF4-FFF2-40B4-BE49-F238E27FC236}">
                <a16:creationId xmlns:a16="http://schemas.microsoft.com/office/drawing/2014/main" id="{FA7B2B5D-59DC-422B-9FE5-5D5140F23159}"/>
              </a:ext>
            </a:extLst>
          </p:cNvPr>
          <p:cNvSpPr/>
          <p:nvPr/>
        </p:nvSpPr>
        <p:spPr>
          <a:xfrm>
            <a:off x="7165910" y="758532"/>
            <a:ext cx="4842157" cy="2075961"/>
          </a:xfrm>
          <a:prstGeom prst="cloudCallout">
            <a:avLst>
              <a:gd name="adj1" fmla="val -36441"/>
              <a:gd name="adj2" fmla="val 16206"/>
            </a:avLst>
          </a:prstGeom>
          <a:solidFill>
            <a:schemeClr val="accent6">
              <a:lumMod val="20000"/>
              <a:lumOff val="8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212163" y="178500"/>
            <a:ext cx="8473440" cy="369332"/>
          </a:xfrm>
          <a:prstGeom prst="rect">
            <a:avLst/>
          </a:prstGeom>
          <a:noFill/>
        </p:spPr>
        <p:txBody>
          <a:bodyPr wrap="square" rtlCol="0">
            <a:spAutoFit/>
          </a:bodyPr>
          <a:lstStyle/>
          <a:p>
            <a:r>
              <a:rPr lang="en-AU" b="1" dirty="0"/>
              <a:t>Quarantine </a:t>
            </a:r>
            <a:r>
              <a:rPr lang="en-AU" dirty="0"/>
              <a:t>category: what is it about? </a:t>
            </a:r>
            <a:endParaRPr lang="en-AU" b="1" dirty="0"/>
          </a:p>
        </p:txBody>
      </p:sp>
      <p:sp>
        <p:nvSpPr>
          <p:cNvPr id="8" name="TextBox 7">
            <a:extLst>
              <a:ext uri="{FF2B5EF4-FFF2-40B4-BE49-F238E27FC236}">
                <a16:creationId xmlns:a16="http://schemas.microsoft.com/office/drawing/2014/main" id="{BB82F1B6-94E0-3C49-AF1B-DE7E20533483}"/>
              </a:ext>
            </a:extLst>
          </p:cNvPr>
          <p:cNvSpPr txBox="1"/>
          <p:nvPr/>
        </p:nvSpPr>
        <p:spPr>
          <a:xfrm>
            <a:off x="333461" y="1200918"/>
            <a:ext cx="8924366" cy="2585323"/>
          </a:xfrm>
          <a:prstGeom prst="rect">
            <a:avLst/>
          </a:prstGeom>
          <a:noFill/>
        </p:spPr>
        <p:txBody>
          <a:bodyPr wrap="none" rtlCol="0">
            <a:spAutoFit/>
          </a:bodyPr>
          <a:lstStyle/>
          <a:p>
            <a:r>
              <a:rPr lang="en-AU" b="1" dirty="0"/>
              <a:t>Quarantine</a:t>
            </a:r>
            <a:r>
              <a:rPr lang="en-GB" dirty="0"/>
              <a:t> category implies all policies, which affect people who are: </a:t>
            </a:r>
          </a:p>
          <a:p>
            <a:pPr marL="285750" indent="-285750">
              <a:buFontTx/>
              <a:buChar char="-"/>
            </a:pPr>
            <a:r>
              <a:rPr lang="en-GB" dirty="0"/>
              <a:t>Sick;</a:t>
            </a:r>
          </a:p>
          <a:p>
            <a:pPr marL="285750" indent="-285750">
              <a:buFontTx/>
              <a:buChar char="-"/>
            </a:pPr>
            <a:r>
              <a:rPr lang="en-GB" dirty="0"/>
              <a:t>Suspected to be sick; </a:t>
            </a:r>
          </a:p>
          <a:p>
            <a:pPr marL="285750" indent="-285750">
              <a:buFontTx/>
              <a:buChar char="-"/>
            </a:pPr>
            <a:r>
              <a:rPr lang="en-GB" dirty="0"/>
              <a:t>Suspected to be contagious;</a:t>
            </a:r>
          </a:p>
          <a:p>
            <a:pPr marL="285750" indent="-285750">
              <a:buFontTx/>
              <a:buChar char="-"/>
            </a:pPr>
            <a:r>
              <a:rPr lang="en-GB" dirty="0"/>
              <a:t>Travellers, because they can carry the infection.  </a:t>
            </a:r>
          </a:p>
          <a:p>
            <a:pPr marL="285750" indent="-285750">
              <a:buFontTx/>
              <a:buChar char="-"/>
            </a:pPr>
            <a:endParaRPr lang="en-GB" dirty="0"/>
          </a:p>
          <a:p>
            <a:endParaRPr lang="en-GB" dirty="0"/>
          </a:p>
          <a:p>
            <a:r>
              <a:rPr lang="en-GB" dirty="0"/>
              <a:t>The main goal of a “Quarantine” policy is to stop an infected person from spreading the virus </a:t>
            </a:r>
            <a:endParaRPr lang="ru-RU" dirty="0"/>
          </a:p>
          <a:p>
            <a:r>
              <a:rPr lang="en-GB" dirty="0"/>
              <a:t>during the period of infectiousness. </a:t>
            </a:r>
            <a:endParaRPr lang="en-GB" sz="1600" dirty="0"/>
          </a:p>
        </p:txBody>
      </p:sp>
      <p:sp>
        <p:nvSpPr>
          <p:cNvPr id="10" name="TextBox 9">
            <a:extLst>
              <a:ext uri="{FF2B5EF4-FFF2-40B4-BE49-F238E27FC236}">
                <a16:creationId xmlns:a16="http://schemas.microsoft.com/office/drawing/2014/main" id="{8D5473A6-FE01-684B-BB4D-509C3F1B5D87}"/>
              </a:ext>
            </a:extLst>
          </p:cNvPr>
          <p:cNvSpPr txBox="1"/>
          <p:nvPr/>
        </p:nvSpPr>
        <p:spPr>
          <a:xfrm>
            <a:off x="843851" y="5242917"/>
            <a:ext cx="10054163" cy="646331"/>
          </a:xfrm>
          <a:prstGeom prst="rect">
            <a:avLst/>
          </a:prstGeom>
          <a:solidFill>
            <a:schemeClr val="accent2">
              <a:lumMod val="40000"/>
              <a:lumOff val="60000"/>
            </a:schemeClr>
          </a:solidFill>
        </p:spPr>
        <p:txBody>
          <a:bodyPr wrap="square" rtlCol="0">
            <a:spAutoFit/>
          </a:bodyPr>
          <a:lstStyle/>
          <a:p>
            <a:r>
              <a:rPr lang="en-GB" dirty="0"/>
              <a:t>If infected/suspected to be infected people are obliged to wear masks, this should be coded under the </a:t>
            </a:r>
            <a:r>
              <a:rPr lang="en-GB" u="sng" dirty="0"/>
              <a:t>Social Distancing </a:t>
            </a:r>
            <a:r>
              <a:rPr lang="en-GB" dirty="0"/>
              <a:t>category</a:t>
            </a:r>
          </a:p>
        </p:txBody>
      </p:sp>
      <p:sp>
        <p:nvSpPr>
          <p:cNvPr id="2" name="TextBox 1">
            <a:extLst>
              <a:ext uri="{FF2B5EF4-FFF2-40B4-BE49-F238E27FC236}">
                <a16:creationId xmlns:a16="http://schemas.microsoft.com/office/drawing/2014/main" id="{4C2203E5-BBCF-8541-A01C-EFA85DF0CE30}"/>
              </a:ext>
            </a:extLst>
          </p:cNvPr>
          <p:cNvSpPr txBox="1"/>
          <p:nvPr/>
        </p:nvSpPr>
        <p:spPr>
          <a:xfrm>
            <a:off x="7989858" y="994685"/>
            <a:ext cx="3505316" cy="1569660"/>
          </a:xfrm>
          <a:prstGeom prst="rect">
            <a:avLst/>
          </a:prstGeom>
          <a:noFill/>
        </p:spPr>
        <p:txBody>
          <a:bodyPr wrap="square" rtlCol="0">
            <a:spAutoFit/>
          </a:bodyPr>
          <a:lstStyle/>
          <a:p>
            <a:r>
              <a:rPr lang="en-GB" sz="1600" dirty="0"/>
              <a:t>The distinctive feature of a Quarantine policy is the limited number of days a person should stay in isolation. Typically it is 14 days of Quarantine. If the amount of days is stated in your source, </a:t>
            </a:r>
          </a:p>
          <a:p>
            <a:r>
              <a:rPr lang="en-GB" sz="1600" dirty="0"/>
              <a:t>please, specify it.</a:t>
            </a:r>
          </a:p>
        </p:txBody>
      </p:sp>
      <p:sp>
        <p:nvSpPr>
          <p:cNvPr id="3" name="TextBox 2">
            <a:extLst>
              <a:ext uri="{FF2B5EF4-FFF2-40B4-BE49-F238E27FC236}">
                <a16:creationId xmlns:a16="http://schemas.microsoft.com/office/drawing/2014/main" id="{6AE422D5-062B-0E4C-8B69-73D49C734B84}"/>
              </a:ext>
            </a:extLst>
          </p:cNvPr>
          <p:cNvSpPr txBox="1"/>
          <p:nvPr/>
        </p:nvSpPr>
        <p:spPr>
          <a:xfrm>
            <a:off x="843851" y="4239435"/>
            <a:ext cx="10054163" cy="646331"/>
          </a:xfrm>
          <a:prstGeom prst="rect">
            <a:avLst/>
          </a:prstGeom>
          <a:solidFill>
            <a:schemeClr val="accent2">
              <a:lumMod val="40000"/>
              <a:lumOff val="60000"/>
            </a:schemeClr>
          </a:solidFill>
        </p:spPr>
        <p:txBody>
          <a:bodyPr wrap="square" rtlCol="0">
            <a:spAutoFit/>
          </a:bodyPr>
          <a:lstStyle/>
          <a:p>
            <a:r>
              <a:rPr lang="en-GB" dirty="0"/>
              <a:t>Bans or restriction on visiting vulnerable parts of the population (nursing homes/prisons) are</a:t>
            </a:r>
          </a:p>
          <a:p>
            <a:r>
              <a:rPr lang="en-GB" b="1" u="sng" dirty="0"/>
              <a:t>NOT</a:t>
            </a:r>
            <a:r>
              <a:rPr lang="en-GB" dirty="0"/>
              <a:t> a Quarantine policy, for the purpose of our survey, we should code these policies as a Lockdown</a:t>
            </a:r>
          </a:p>
        </p:txBody>
      </p:sp>
      <p:pic>
        <p:nvPicPr>
          <p:cNvPr id="11" name="Graphic 10" descr="Exclamation mark">
            <a:extLst>
              <a:ext uri="{FF2B5EF4-FFF2-40B4-BE49-F238E27FC236}">
                <a16:creationId xmlns:a16="http://schemas.microsoft.com/office/drawing/2014/main" id="{645A5F4D-528B-3E4D-9395-727D393C3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 y="5192815"/>
            <a:ext cx="973874" cy="696433"/>
          </a:xfrm>
          <a:prstGeom prst="rect">
            <a:avLst/>
          </a:prstGeom>
        </p:spPr>
      </p:pic>
      <p:pic>
        <p:nvPicPr>
          <p:cNvPr id="9" name="Graphic 8" descr="Exclamation mark">
            <a:extLst>
              <a:ext uri="{FF2B5EF4-FFF2-40B4-BE49-F238E27FC236}">
                <a16:creationId xmlns:a16="http://schemas.microsoft.com/office/drawing/2014/main" id="{5F251D3F-9265-4423-A90E-978AFAE78D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 y="4187366"/>
            <a:ext cx="973874" cy="696433"/>
          </a:xfrm>
          <a:prstGeom prst="rect">
            <a:avLst/>
          </a:prstGeom>
        </p:spPr>
      </p:pic>
    </p:spTree>
    <p:extLst>
      <p:ext uri="{BB962C8B-B14F-4D97-AF65-F5344CB8AC3E}">
        <p14:creationId xmlns:p14="http://schemas.microsoft.com/office/powerpoint/2010/main" val="2508397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2" name="Rectangle: Rounded Corners 1">
            <a:extLst>
              <a:ext uri="{FF2B5EF4-FFF2-40B4-BE49-F238E27FC236}">
                <a16:creationId xmlns:a16="http://schemas.microsoft.com/office/drawing/2014/main" id="{A98D4596-F53A-4D2C-BE18-B993C22991F5}"/>
              </a:ext>
            </a:extLst>
          </p:cNvPr>
          <p:cNvSpPr/>
          <p:nvPr/>
        </p:nvSpPr>
        <p:spPr>
          <a:xfrm>
            <a:off x="1661624" y="2527143"/>
            <a:ext cx="2474479" cy="201989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E52CDBA2-0BAC-404E-B686-53B0B6134E66}"/>
              </a:ext>
            </a:extLst>
          </p:cNvPr>
          <p:cNvSpPr txBox="1"/>
          <p:nvPr/>
        </p:nvSpPr>
        <p:spPr>
          <a:xfrm>
            <a:off x="1954294" y="2732858"/>
            <a:ext cx="2181809" cy="2031325"/>
          </a:xfrm>
          <a:prstGeom prst="rect">
            <a:avLst/>
          </a:prstGeom>
          <a:noFill/>
        </p:spPr>
        <p:txBody>
          <a:bodyPr wrap="square" rtlCol="0">
            <a:spAutoFit/>
          </a:bodyPr>
          <a:lstStyle/>
          <a:p>
            <a:r>
              <a:rPr lang="en-AU" sz="1600" dirty="0"/>
              <a:t>On March 30 country recommends that domestic and international travellers quarantine for 14 days after arrival</a:t>
            </a:r>
          </a:p>
          <a:p>
            <a:endParaRPr lang="en-AU" sz="1200" dirty="0"/>
          </a:p>
          <a:p>
            <a:r>
              <a:rPr lang="en-AU" dirty="0"/>
              <a:t>	</a:t>
            </a:r>
          </a:p>
        </p:txBody>
      </p:sp>
      <p:sp>
        <p:nvSpPr>
          <p:cNvPr id="4" name="TextBox 3">
            <a:extLst>
              <a:ext uri="{FF2B5EF4-FFF2-40B4-BE49-F238E27FC236}">
                <a16:creationId xmlns:a16="http://schemas.microsoft.com/office/drawing/2014/main" id="{27C6E68E-17B1-4242-9364-FB7B747A10CC}"/>
              </a:ext>
            </a:extLst>
          </p:cNvPr>
          <p:cNvSpPr txBox="1"/>
          <p:nvPr/>
        </p:nvSpPr>
        <p:spPr>
          <a:xfrm>
            <a:off x="5073365" y="2967335"/>
            <a:ext cx="4606834" cy="923330"/>
          </a:xfrm>
          <a:prstGeom prst="rect">
            <a:avLst/>
          </a:prstGeom>
          <a:noFill/>
        </p:spPr>
        <p:txBody>
          <a:bodyPr wrap="square" rtlCol="0">
            <a:spAutoFit/>
          </a:bodyPr>
          <a:lstStyle/>
          <a:p>
            <a:r>
              <a:rPr lang="en-AU" dirty="0"/>
              <a:t>Original policy is a recommended quarantine that targets both domestic and international travellers.</a:t>
            </a:r>
          </a:p>
        </p:txBody>
      </p:sp>
      <p:sp>
        <p:nvSpPr>
          <p:cNvPr id="5" name="TextBox 4">
            <a:extLst>
              <a:ext uri="{FF2B5EF4-FFF2-40B4-BE49-F238E27FC236}">
                <a16:creationId xmlns:a16="http://schemas.microsoft.com/office/drawing/2014/main" id="{11FF19B6-E343-4B89-B6F1-A3C4ACF41B85}"/>
              </a:ext>
            </a:extLst>
          </p:cNvPr>
          <p:cNvSpPr txBox="1"/>
          <p:nvPr/>
        </p:nvSpPr>
        <p:spPr>
          <a:xfrm>
            <a:off x="217714" y="201516"/>
            <a:ext cx="8473440" cy="369332"/>
          </a:xfrm>
          <a:prstGeom prst="rect">
            <a:avLst/>
          </a:prstGeom>
          <a:noFill/>
        </p:spPr>
        <p:txBody>
          <a:bodyPr wrap="square" rtlCol="0">
            <a:spAutoFit/>
          </a:bodyPr>
          <a:lstStyle/>
          <a:p>
            <a:r>
              <a:rPr lang="en-AU" dirty="0"/>
              <a:t>Qualitative change example: </a:t>
            </a:r>
            <a:r>
              <a:rPr lang="en-AU" b="1" dirty="0"/>
              <a:t>Quarantine</a:t>
            </a:r>
          </a:p>
        </p:txBody>
      </p:sp>
    </p:spTree>
    <p:extLst>
      <p:ext uri="{BB962C8B-B14F-4D97-AF65-F5344CB8AC3E}">
        <p14:creationId xmlns:p14="http://schemas.microsoft.com/office/powerpoint/2010/main" val="2990416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F526497-4951-47C2-B575-3B2D3D3AA2A8}"/>
              </a:ext>
            </a:extLst>
          </p:cNvPr>
          <p:cNvSpPr/>
          <p:nvPr/>
        </p:nvSpPr>
        <p:spPr>
          <a:xfrm>
            <a:off x="121920" y="95794"/>
            <a:ext cx="11965577" cy="580777"/>
          </a:xfrm>
          <a:prstGeom prst="rect">
            <a:avLst/>
          </a:prstGeom>
          <a:solidFill>
            <a:srgbClr val="A5CD92"/>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2" name="Rectangle: Rounded Corners 1">
            <a:extLst>
              <a:ext uri="{FF2B5EF4-FFF2-40B4-BE49-F238E27FC236}">
                <a16:creationId xmlns:a16="http://schemas.microsoft.com/office/drawing/2014/main" id="{0A8080F8-35D3-403B-9761-AEC0065C7485}"/>
              </a:ext>
            </a:extLst>
          </p:cNvPr>
          <p:cNvSpPr/>
          <p:nvPr/>
        </p:nvSpPr>
        <p:spPr>
          <a:xfrm>
            <a:off x="1789610" y="3628565"/>
            <a:ext cx="1985554" cy="23774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Rounded Corners 2">
            <a:extLst>
              <a:ext uri="{FF2B5EF4-FFF2-40B4-BE49-F238E27FC236}">
                <a16:creationId xmlns:a16="http://schemas.microsoft.com/office/drawing/2014/main" id="{BF08E376-35DE-47C2-98AE-B7AE993EBD70}"/>
              </a:ext>
            </a:extLst>
          </p:cNvPr>
          <p:cNvSpPr/>
          <p:nvPr/>
        </p:nvSpPr>
        <p:spPr>
          <a:xfrm>
            <a:off x="7219406" y="3315057"/>
            <a:ext cx="1985554" cy="150222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E0E30492-C180-4808-81E0-9BBCAF0AD039}"/>
              </a:ext>
            </a:extLst>
          </p:cNvPr>
          <p:cNvSpPr/>
          <p:nvPr/>
        </p:nvSpPr>
        <p:spPr>
          <a:xfrm>
            <a:off x="7219406" y="5116728"/>
            <a:ext cx="1985554" cy="150222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C6D8A941-F35C-4C46-B69E-E7D07BCEE2DA}"/>
              </a:ext>
            </a:extLst>
          </p:cNvPr>
          <p:cNvSpPr txBox="1"/>
          <p:nvPr/>
        </p:nvSpPr>
        <p:spPr>
          <a:xfrm>
            <a:off x="1502227" y="1429599"/>
            <a:ext cx="2560320" cy="1323439"/>
          </a:xfrm>
          <a:prstGeom prst="rect">
            <a:avLst/>
          </a:prstGeom>
          <a:solidFill>
            <a:srgbClr val="F7C685"/>
          </a:solidFill>
        </p:spPr>
        <p:txBody>
          <a:bodyPr wrap="square" rtlCol="0">
            <a:spAutoFit/>
          </a:bodyPr>
          <a:lstStyle/>
          <a:p>
            <a:r>
              <a:rPr lang="en-AU" sz="1600" b="1" dirty="0"/>
              <a:t>Update:</a:t>
            </a:r>
          </a:p>
          <a:p>
            <a:r>
              <a:rPr lang="en-AU" sz="1600" dirty="0"/>
              <a:t>On April 20 the country makes it mandatory for international travellers to quarantine</a:t>
            </a:r>
          </a:p>
        </p:txBody>
      </p:sp>
      <p:sp>
        <p:nvSpPr>
          <p:cNvPr id="7" name="TextBox 6">
            <a:extLst>
              <a:ext uri="{FF2B5EF4-FFF2-40B4-BE49-F238E27FC236}">
                <a16:creationId xmlns:a16="http://schemas.microsoft.com/office/drawing/2014/main" id="{B78F8769-5685-491B-BF08-F1B94FCFB6E9}"/>
              </a:ext>
            </a:extLst>
          </p:cNvPr>
          <p:cNvSpPr txBox="1"/>
          <p:nvPr/>
        </p:nvSpPr>
        <p:spPr>
          <a:xfrm>
            <a:off x="7367451" y="3404093"/>
            <a:ext cx="1837509" cy="1661993"/>
          </a:xfrm>
          <a:prstGeom prst="rect">
            <a:avLst/>
          </a:prstGeom>
          <a:noFill/>
        </p:spPr>
        <p:txBody>
          <a:bodyPr wrap="square" rtlCol="0">
            <a:spAutoFit/>
          </a:bodyPr>
          <a:lstStyle/>
          <a:p>
            <a:r>
              <a:rPr lang="en-AU" sz="1400" dirty="0"/>
              <a:t>Effective April 20 country makes it mandatory for all international travellers to quarantine for 14 days upon arrival</a:t>
            </a:r>
          </a:p>
          <a:p>
            <a:r>
              <a:rPr lang="en-AU" dirty="0"/>
              <a:t>	</a:t>
            </a:r>
          </a:p>
        </p:txBody>
      </p:sp>
      <p:cxnSp>
        <p:nvCxnSpPr>
          <p:cNvPr id="8" name="Straight Arrow Connector 7">
            <a:extLst>
              <a:ext uri="{FF2B5EF4-FFF2-40B4-BE49-F238E27FC236}">
                <a16:creationId xmlns:a16="http://schemas.microsoft.com/office/drawing/2014/main" id="{29F0509F-80E4-43B6-8CEC-F7DAD07F5A3F}"/>
              </a:ext>
            </a:extLst>
          </p:cNvPr>
          <p:cNvCxnSpPr>
            <a:stCxn id="2" idx="3"/>
            <a:endCxn id="3" idx="1"/>
          </p:cNvCxnSpPr>
          <p:nvPr/>
        </p:nvCxnSpPr>
        <p:spPr>
          <a:xfrm flipV="1">
            <a:off x="3775164" y="4066171"/>
            <a:ext cx="3444242" cy="751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2600F6B-C862-4FBA-8A04-6C412FE82776}"/>
              </a:ext>
            </a:extLst>
          </p:cNvPr>
          <p:cNvCxnSpPr>
            <a:stCxn id="2" idx="3"/>
            <a:endCxn id="4" idx="1"/>
          </p:cNvCxnSpPr>
          <p:nvPr/>
        </p:nvCxnSpPr>
        <p:spPr>
          <a:xfrm>
            <a:off x="3775164" y="4817285"/>
            <a:ext cx="3444242" cy="1050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FE8AA88-7010-4178-8F1C-1869F861B0BE}"/>
              </a:ext>
            </a:extLst>
          </p:cNvPr>
          <p:cNvSpPr txBox="1"/>
          <p:nvPr/>
        </p:nvSpPr>
        <p:spPr>
          <a:xfrm>
            <a:off x="5381898" y="937157"/>
            <a:ext cx="6566262" cy="2308324"/>
          </a:xfrm>
          <a:prstGeom prst="rect">
            <a:avLst/>
          </a:prstGeom>
          <a:noFill/>
        </p:spPr>
        <p:txBody>
          <a:bodyPr wrap="square" rtlCol="0">
            <a:spAutoFit/>
          </a:bodyPr>
          <a:lstStyle/>
          <a:p>
            <a:r>
              <a:rPr lang="en-AU" sz="1600" dirty="0"/>
              <a:t>Domestic and international travellers have different compliance after the update</a:t>
            </a:r>
          </a:p>
          <a:p>
            <a:pPr marL="742950" lvl="1" indent="-285750">
              <a:buFont typeface="Wingdings" panose="05000000000000000000" pitchFamily="2" charset="2"/>
              <a:buChar char="Ø"/>
            </a:pPr>
            <a:r>
              <a:rPr lang="en-AU" sz="1600" dirty="0"/>
              <a:t>International travellers have “split” away</a:t>
            </a:r>
          </a:p>
          <a:p>
            <a:pPr marL="742950" lvl="1" indent="-285750">
              <a:buFont typeface="Wingdings" panose="05000000000000000000" pitchFamily="2" charset="2"/>
              <a:buChar char="Ø"/>
            </a:pPr>
            <a:r>
              <a:rPr lang="en-AU" sz="1600" dirty="0"/>
              <a:t>Qualitative change</a:t>
            </a:r>
          </a:p>
          <a:p>
            <a:endParaRPr lang="en-AU" sz="1600" dirty="0"/>
          </a:p>
          <a:p>
            <a:pPr marL="342900" indent="-342900">
              <a:buAutoNum type="arabicPeriod"/>
            </a:pPr>
            <a:r>
              <a:rPr lang="en-AU" sz="1600" dirty="0"/>
              <a:t>End of policy for the original</a:t>
            </a:r>
          </a:p>
          <a:p>
            <a:pPr marL="342900" indent="-342900">
              <a:buAutoNum type="arabicPeriod"/>
            </a:pPr>
            <a:r>
              <a:rPr lang="en-AU" sz="1600" dirty="0"/>
              <a:t>New policy for international travellers with mandatory compliance</a:t>
            </a:r>
          </a:p>
          <a:p>
            <a:pPr marL="342900" indent="-342900">
              <a:buAutoNum type="arabicPeriod"/>
            </a:pPr>
            <a:r>
              <a:rPr lang="en-AU" sz="1600" dirty="0"/>
              <a:t>New policy for the remaining domestic travellers with voluntary compliance</a:t>
            </a:r>
          </a:p>
        </p:txBody>
      </p:sp>
      <p:sp>
        <p:nvSpPr>
          <p:cNvPr id="11" name="TextBox 10">
            <a:extLst>
              <a:ext uri="{FF2B5EF4-FFF2-40B4-BE49-F238E27FC236}">
                <a16:creationId xmlns:a16="http://schemas.microsoft.com/office/drawing/2014/main" id="{208DB17E-B2BB-45C4-889C-480F1CD0338F}"/>
              </a:ext>
            </a:extLst>
          </p:cNvPr>
          <p:cNvSpPr txBox="1"/>
          <p:nvPr/>
        </p:nvSpPr>
        <p:spPr>
          <a:xfrm>
            <a:off x="191589" y="201516"/>
            <a:ext cx="8473440" cy="369332"/>
          </a:xfrm>
          <a:prstGeom prst="rect">
            <a:avLst/>
          </a:prstGeom>
          <a:noFill/>
        </p:spPr>
        <p:txBody>
          <a:bodyPr wrap="square" rtlCol="0">
            <a:spAutoFit/>
          </a:bodyPr>
          <a:lstStyle/>
          <a:p>
            <a:r>
              <a:rPr lang="en-AU" dirty="0"/>
              <a:t>Qualitative change examples: </a:t>
            </a:r>
            <a:r>
              <a:rPr lang="en-AU" b="1" dirty="0"/>
              <a:t>Quarantine</a:t>
            </a:r>
          </a:p>
        </p:txBody>
      </p:sp>
      <p:sp>
        <p:nvSpPr>
          <p:cNvPr id="12" name="TextBox 11">
            <a:extLst>
              <a:ext uri="{FF2B5EF4-FFF2-40B4-BE49-F238E27FC236}">
                <a16:creationId xmlns:a16="http://schemas.microsoft.com/office/drawing/2014/main" id="{49B39FEE-4B58-48B1-983E-3FB7D0DA11CB}"/>
              </a:ext>
            </a:extLst>
          </p:cNvPr>
          <p:cNvSpPr txBox="1"/>
          <p:nvPr/>
        </p:nvSpPr>
        <p:spPr>
          <a:xfrm>
            <a:off x="1863633" y="3900324"/>
            <a:ext cx="1837509" cy="2092881"/>
          </a:xfrm>
          <a:prstGeom prst="rect">
            <a:avLst/>
          </a:prstGeom>
          <a:noFill/>
        </p:spPr>
        <p:txBody>
          <a:bodyPr wrap="square" rtlCol="0">
            <a:spAutoFit/>
          </a:bodyPr>
          <a:lstStyle/>
          <a:p>
            <a:r>
              <a:rPr lang="en-AU" sz="1400" dirty="0"/>
              <a:t>On March 30 country recommends that domestic and international travellers quarantine for 14 days after arrival</a:t>
            </a:r>
          </a:p>
          <a:p>
            <a:endParaRPr lang="en-AU" sz="1400" dirty="0"/>
          </a:p>
          <a:p>
            <a:r>
              <a:rPr lang="en-AU" sz="1400" dirty="0"/>
              <a:t>Policy ends April 20</a:t>
            </a:r>
            <a:r>
              <a:rPr lang="en-AU" dirty="0"/>
              <a:t>	</a:t>
            </a:r>
          </a:p>
        </p:txBody>
      </p:sp>
      <p:sp>
        <p:nvSpPr>
          <p:cNvPr id="14" name="TextBox 13">
            <a:extLst>
              <a:ext uri="{FF2B5EF4-FFF2-40B4-BE49-F238E27FC236}">
                <a16:creationId xmlns:a16="http://schemas.microsoft.com/office/drawing/2014/main" id="{37CFC63E-9389-4785-B429-3E5F5B0D7F0B}"/>
              </a:ext>
            </a:extLst>
          </p:cNvPr>
          <p:cNvSpPr txBox="1"/>
          <p:nvPr/>
        </p:nvSpPr>
        <p:spPr>
          <a:xfrm>
            <a:off x="7367451" y="5269930"/>
            <a:ext cx="1837509" cy="1446550"/>
          </a:xfrm>
          <a:prstGeom prst="rect">
            <a:avLst/>
          </a:prstGeom>
          <a:noFill/>
        </p:spPr>
        <p:txBody>
          <a:bodyPr wrap="square" rtlCol="0">
            <a:spAutoFit/>
          </a:bodyPr>
          <a:lstStyle/>
          <a:p>
            <a:r>
              <a:rPr lang="en-AU" sz="1400" dirty="0"/>
              <a:t>Effective April 20 country recommends that all domestic travellers quarantine for 14 days</a:t>
            </a:r>
          </a:p>
          <a:p>
            <a:r>
              <a:rPr lang="en-AU" dirty="0"/>
              <a:t>	</a:t>
            </a:r>
          </a:p>
        </p:txBody>
      </p:sp>
    </p:spTree>
    <p:extLst>
      <p:ext uri="{BB962C8B-B14F-4D97-AF65-F5344CB8AC3E}">
        <p14:creationId xmlns:p14="http://schemas.microsoft.com/office/powerpoint/2010/main" val="3265716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6726965" y="1766767"/>
            <a:ext cx="4880610" cy="1077218"/>
          </a:xfrm>
          <a:prstGeom prst="rect">
            <a:avLst/>
          </a:prstGeom>
          <a:noFill/>
        </p:spPr>
        <p:txBody>
          <a:bodyPr wrap="square" rtlCol="0">
            <a:spAutoFit/>
          </a:bodyPr>
          <a:lstStyle/>
          <a:p>
            <a:r>
              <a:rPr lang="en-GB" sz="1600" dirty="0"/>
              <a:t>This is not a change of policy update because new countries have been added, this is considered a geographical change and these countries should be coded separately in a new policy that begins March 1</a:t>
            </a:r>
            <a:r>
              <a:rPr lang="en-GB" sz="1600" baseline="30000" dirty="0"/>
              <a:t>st</a:t>
            </a:r>
            <a:r>
              <a:rPr lang="en-GB" sz="1600" dirty="0"/>
              <a:t>. </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352225" y="1275625"/>
            <a:ext cx="5974080" cy="1581102"/>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ysClr val="windowText" lastClr="000000"/>
              </a:solidFill>
            </a:endParaRPr>
          </a:p>
          <a:p>
            <a:r>
              <a:rPr lang="en-GB" u="sng" dirty="0">
                <a:solidFill>
                  <a:sysClr val="windowText" lastClr="000000"/>
                </a:solidFill>
              </a:rPr>
              <a:t>New countries in the list for quarantine: </a:t>
            </a:r>
          </a:p>
          <a:p>
            <a:r>
              <a:rPr lang="en-GB" dirty="0">
                <a:solidFill>
                  <a:sysClr val="windowText" lastClr="000000"/>
                </a:solidFill>
              </a:rPr>
              <a:t>January 1</a:t>
            </a:r>
            <a:r>
              <a:rPr lang="en-GB" baseline="30000" dirty="0">
                <a:solidFill>
                  <a:sysClr val="windowText" lastClr="000000"/>
                </a:solidFill>
              </a:rPr>
              <a:t>st</a:t>
            </a:r>
            <a:r>
              <a:rPr lang="en-GB" dirty="0">
                <a:solidFill>
                  <a:sysClr val="windowText" lastClr="000000"/>
                </a:solidFill>
              </a:rPr>
              <a:t>: Country A implements mandatory self-quarantine for </a:t>
            </a:r>
            <a:r>
              <a:rPr lang="en-GB" b="1" dirty="0">
                <a:solidFill>
                  <a:sysClr val="windowText" lastClr="000000"/>
                </a:solidFill>
              </a:rPr>
              <a:t>all travellers from China</a:t>
            </a:r>
            <a:r>
              <a:rPr lang="en-GB" dirty="0">
                <a:solidFill>
                  <a:sysClr val="windowText" lastClr="000000"/>
                </a:solidFill>
              </a:rPr>
              <a:t>. UPDATE:</a:t>
            </a:r>
          </a:p>
          <a:p>
            <a:r>
              <a:rPr lang="en-GB" dirty="0">
                <a:solidFill>
                  <a:sysClr val="windowText" lastClr="000000"/>
                </a:solidFill>
              </a:rPr>
              <a:t>March 1</a:t>
            </a:r>
            <a:r>
              <a:rPr lang="en-GB" baseline="30000" dirty="0">
                <a:solidFill>
                  <a:sysClr val="windowText" lastClr="000000"/>
                </a:solidFill>
              </a:rPr>
              <a:t>st</a:t>
            </a:r>
            <a:r>
              <a:rPr lang="en-GB" dirty="0">
                <a:solidFill>
                  <a:sysClr val="windowText" lastClr="000000"/>
                </a:solidFill>
              </a:rPr>
              <a:t> : Country A now implements mandatory self-quarantine for all travellers from China, </a:t>
            </a:r>
            <a:r>
              <a:rPr lang="en-GB" b="1" dirty="0">
                <a:solidFill>
                  <a:sysClr val="windowText" lastClr="000000"/>
                </a:solidFill>
              </a:rPr>
              <a:t>Italy</a:t>
            </a:r>
            <a:r>
              <a:rPr lang="en-GB" dirty="0">
                <a:solidFill>
                  <a:sysClr val="windowText" lastClr="000000"/>
                </a:solidFill>
              </a:rPr>
              <a:t> and </a:t>
            </a:r>
            <a:r>
              <a:rPr lang="en-GB" b="1" dirty="0">
                <a:solidFill>
                  <a:sysClr val="windowText" lastClr="000000"/>
                </a:solidFill>
              </a:rPr>
              <a:t>Iran</a:t>
            </a:r>
            <a:r>
              <a:rPr lang="en-GB" dirty="0">
                <a:solidFill>
                  <a:sysClr val="windowText" lastClr="000000"/>
                </a:solidFill>
              </a:rPr>
              <a:t>. </a:t>
            </a:r>
          </a:p>
          <a:p>
            <a:pPr algn="ctr"/>
            <a:endParaRPr lang="en-GB" dirty="0"/>
          </a:p>
        </p:txBody>
      </p:sp>
      <p:sp>
        <p:nvSpPr>
          <p:cNvPr id="11" name="Rounded Rectangle 10">
            <a:extLst>
              <a:ext uri="{FF2B5EF4-FFF2-40B4-BE49-F238E27FC236}">
                <a16:creationId xmlns:a16="http://schemas.microsoft.com/office/drawing/2014/main" id="{395E7E89-BAA7-044B-9E39-293CB244FC77}"/>
              </a:ext>
            </a:extLst>
          </p:cNvPr>
          <p:cNvSpPr/>
          <p:nvPr/>
        </p:nvSpPr>
        <p:spPr>
          <a:xfrm>
            <a:off x="352225" y="3286352"/>
            <a:ext cx="5974080" cy="1336178"/>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New population targeted should undergo quarantine: </a:t>
            </a:r>
          </a:p>
          <a:p>
            <a:r>
              <a:rPr lang="en-GB" dirty="0">
                <a:solidFill>
                  <a:sysClr val="windowText" lastClr="000000"/>
                </a:solidFill>
              </a:rPr>
              <a:t>January 1</a:t>
            </a:r>
            <a:r>
              <a:rPr lang="en-GB" baseline="30000" dirty="0">
                <a:solidFill>
                  <a:sysClr val="windowText" lastClr="000000"/>
                </a:solidFill>
              </a:rPr>
              <a:t>st</a:t>
            </a:r>
            <a:r>
              <a:rPr lang="en-GB" dirty="0">
                <a:solidFill>
                  <a:sysClr val="windowText" lastClr="000000"/>
                </a:solidFill>
              </a:rPr>
              <a:t>: Country A asks people </a:t>
            </a:r>
            <a:r>
              <a:rPr lang="en-GB" b="1" dirty="0">
                <a:solidFill>
                  <a:sysClr val="windowText" lastClr="000000"/>
                </a:solidFill>
              </a:rPr>
              <a:t>with respiratory symptoms</a:t>
            </a:r>
            <a:r>
              <a:rPr lang="en-GB" dirty="0">
                <a:solidFill>
                  <a:sysClr val="windowText" lastClr="000000"/>
                </a:solidFill>
              </a:rPr>
              <a:t> to stay home. UPDATE: March 1</a:t>
            </a:r>
            <a:r>
              <a:rPr lang="en-GB" baseline="30000" dirty="0">
                <a:solidFill>
                  <a:sysClr val="windowText" lastClr="000000"/>
                </a:solidFill>
              </a:rPr>
              <a:t>st</a:t>
            </a:r>
            <a:r>
              <a:rPr lang="en-GB" dirty="0">
                <a:solidFill>
                  <a:sysClr val="windowText" lastClr="000000"/>
                </a:solidFill>
              </a:rPr>
              <a:t> : Country A now asks </a:t>
            </a:r>
            <a:r>
              <a:rPr lang="en-GB" b="1" dirty="0">
                <a:solidFill>
                  <a:sysClr val="windowText" lastClr="000000"/>
                </a:solidFill>
              </a:rPr>
              <a:t>elderly</a:t>
            </a:r>
            <a:r>
              <a:rPr lang="en-GB" dirty="0">
                <a:solidFill>
                  <a:sysClr val="windowText" lastClr="000000"/>
                </a:solidFill>
              </a:rPr>
              <a:t> people to stay home as well </a:t>
            </a:r>
            <a:endParaRPr lang="en-GB" dirty="0"/>
          </a:p>
        </p:txBody>
      </p:sp>
      <p:sp>
        <p:nvSpPr>
          <p:cNvPr id="12" name="TextBox 11">
            <a:extLst>
              <a:ext uri="{FF2B5EF4-FFF2-40B4-BE49-F238E27FC236}">
                <a16:creationId xmlns:a16="http://schemas.microsoft.com/office/drawing/2014/main" id="{3F8772CA-6E10-1F4B-A525-3D7E672EA925}"/>
              </a:ext>
            </a:extLst>
          </p:cNvPr>
          <p:cNvSpPr txBox="1"/>
          <p:nvPr/>
        </p:nvSpPr>
        <p:spPr>
          <a:xfrm>
            <a:off x="6688865" y="3429000"/>
            <a:ext cx="4842510" cy="1077218"/>
          </a:xfrm>
          <a:prstGeom prst="rect">
            <a:avLst/>
          </a:prstGeom>
          <a:noFill/>
        </p:spPr>
        <p:txBody>
          <a:bodyPr wrap="square" rtlCol="0">
            <a:spAutoFit/>
          </a:bodyPr>
          <a:lstStyle/>
          <a:p>
            <a:r>
              <a:rPr lang="en-GB" sz="1600" dirty="0"/>
              <a:t>This is not a change of policy update. A policy from March 1</a:t>
            </a:r>
            <a:r>
              <a:rPr lang="en-GB" sz="1600" baseline="30000" dirty="0"/>
              <a:t>st</a:t>
            </a:r>
            <a:r>
              <a:rPr lang="en-GB" sz="1600" dirty="0"/>
              <a:t> is not a quarantine, but a lockdown category, because even though elderly people are vulnerable to the virus, they are not sick or suspected to be infected . </a:t>
            </a:r>
          </a:p>
        </p:txBody>
      </p:sp>
      <p:sp>
        <p:nvSpPr>
          <p:cNvPr id="3" name="TextBox 2">
            <a:extLst>
              <a:ext uri="{FF2B5EF4-FFF2-40B4-BE49-F238E27FC236}">
                <a16:creationId xmlns:a16="http://schemas.microsoft.com/office/drawing/2014/main" id="{35CC9500-2344-EA42-A969-BE29221DB2C4}"/>
              </a:ext>
            </a:extLst>
          </p:cNvPr>
          <p:cNvSpPr txBox="1"/>
          <p:nvPr/>
        </p:nvSpPr>
        <p:spPr>
          <a:xfrm>
            <a:off x="573823" y="4987905"/>
            <a:ext cx="11504962" cy="1446550"/>
          </a:xfrm>
          <a:prstGeom prst="rect">
            <a:avLst/>
          </a:prstGeom>
          <a:noFill/>
        </p:spPr>
        <p:txBody>
          <a:bodyPr wrap="square" rtlCol="0">
            <a:spAutoFit/>
          </a:bodyPr>
          <a:lstStyle/>
          <a:p>
            <a:r>
              <a:rPr lang="en-GB" sz="1400" dirty="0"/>
              <a:t>When choosing between a quarantine and a lockdown category it is useful to think of the people who are the target of this policy. If those targeted are either infected with COVID-19 or suspected to be infected or suffer any respiratory symptoms – then you should code Quarantine. Travellers have to isolate for 14 days is a quarantine, because they are suspected to be infected and might bring infection home. In case the targeted population is a vulnerable portion of the population e.g. migrants/elderly people/prisoners, then you should code a Lockdown. Typically, a quarantine policy states the number of days a person should be quarantined, to make sure he/she is healthy,  whereas the goal of a lockdown is not to let the virus reach the target population group. </a:t>
            </a:r>
          </a:p>
          <a:p>
            <a:endParaRPr lang="en-GB" dirty="0"/>
          </a:p>
        </p:txBody>
      </p:sp>
      <p:sp>
        <p:nvSpPr>
          <p:cNvPr id="8" name="Rectangle 7">
            <a:extLst>
              <a:ext uri="{FF2B5EF4-FFF2-40B4-BE49-F238E27FC236}">
                <a16:creationId xmlns:a16="http://schemas.microsoft.com/office/drawing/2014/main" id="{4C03BF92-3E95-C149-B8F0-513F353CAACB}"/>
              </a:ext>
            </a:extLst>
          </p:cNvPr>
          <p:cNvSpPr/>
          <p:nvPr/>
        </p:nvSpPr>
        <p:spPr>
          <a:xfrm>
            <a:off x="113208" y="203939"/>
            <a:ext cx="11965577" cy="580777"/>
          </a:xfrm>
          <a:prstGeom prst="rect">
            <a:avLst/>
          </a:prstGeom>
          <a:solidFill>
            <a:srgbClr val="F9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Quarantine</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pic>
        <p:nvPicPr>
          <p:cNvPr id="9" name="Graphic 8" descr="Exclamation mark">
            <a:extLst>
              <a:ext uri="{FF2B5EF4-FFF2-40B4-BE49-F238E27FC236}">
                <a16:creationId xmlns:a16="http://schemas.microsoft.com/office/drawing/2014/main" id="{2978A821-9F55-CC4C-8108-82A0671F53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82" y="5052155"/>
            <a:ext cx="903813" cy="646331"/>
          </a:xfrm>
          <a:prstGeom prst="rect">
            <a:avLst/>
          </a:prstGeom>
        </p:spPr>
      </p:pic>
    </p:spTree>
    <p:extLst>
      <p:ext uri="{BB962C8B-B14F-4D97-AF65-F5344CB8AC3E}">
        <p14:creationId xmlns:p14="http://schemas.microsoft.com/office/powerpoint/2010/main" val="1482111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4F7FB79-7CDF-4D55-9734-DAC9635A55E8}"/>
              </a:ext>
            </a:extLst>
          </p:cNvPr>
          <p:cNvSpPr/>
          <p:nvPr/>
        </p:nvSpPr>
        <p:spPr>
          <a:xfrm>
            <a:off x="121920" y="95794"/>
            <a:ext cx="11965577" cy="5807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AU" dirty="0"/>
          </a:p>
        </p:txBody>
      </p:sp>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close up of a mans face&#10;&#10;Description automatically generated">
            <a:extLst>
              <a:ext uri="{FF2B5EF4-FFF2-40B4-BE49-F238E27FC236}">
                <a16:creationId xmlns:a16="http://schemas.microsoft.com/office/drawing/2014/main" id="{139C4C4C-936D-425C-8DAA-F3901F093BC5}"/>
              </a:ext>
            </a:extLst>
          </p:cNvPr>
          <p:cNvPicPr>
            <a:picLocks noChangeAspect="1"/>
          </p:cNvPicPr>
          <p:nvPr/>
        </p:nvPicPr>
        <p:blipFill rotWithShape="1">
          <a:blip r:embed="rId2">
            <a:extLst>
              <a:ext uri="{28A0092B-C50C-407E-A947-70E740481C1C}">
                <a14:useLocalDpi xmlns:a14="http://schemas.microsoft.com/office/drawing/2010/main" val="0"/>
              </a:ext>
            </a:extLst>
          </a:blip>
          <a:srcRect b="2587"/>
          <a:stretch/>
        </p:blipFill>
        <p:spPr>
          <a:xfrm>
            <a:off x="2254538" y="1336532"/>
            <a:ext cx="1887971" cy="2542341"/>
          </a:xfrm>
          <a:prstGeom prst="rect">
            <a:avLst/>
          </a:prstGeom>
        </p:spPr>
      </p:pic>
      <p:pic>
        <p:nvPicPr>
          <p:cNvPr id="9" name="Picture 8" descr="A close up of a mans face&#10;&#10;Description automatically generated">
            <a:extLst>
              <a:ext uri="{FF2B5EF4-FFF2-40B4-BE49-F238E27FC236}">
                <a16:creationId xmlns:a16="http://schemas.microsoft.com/office/drawing/2014/main" id="{3AB69EF5-81A3-495F-ACB7-8A05B4F56235}"/>
              </a:ext>
            </a:extLst>
          </p:cNvPr>
          <p:cNvPicPr>
            <a:picLocks noChangeAspect="1"/>
          </p:cNvPicPr>
          <p:nvPr/>
        </p:nvPicPr>
        <p:blipFill rotWithShape="1">
          <a:blip r:embed="rId2">
            <a:extLst>
              <a:ext uri="{28A0092B-C50C-407E-A947-70E740481C1C}">
                <a14:useLocalDpi xmlns:a14="http://schemas.microsoft.com/office/drawing/2010/main" val="0"/>
              </a:ext>
            </a:extLst>
          </a:blip>
          <a:srcRect b="2587"/>
          <a:stretch/>
        </p:blipFill>
        <p:spPr>
          <a:xfrm>
            <a:off x="7900821" y="1371084"/>
            <a:ext cx="1887971" cy="2542341"/>
          </a:xfrm>
          <a:prstGeom prst="rect">
            <a:avLst/>
          </a:prstGeom>
        </p:spPr>
      </p:pic>
      <p:sp>
        <p:nvSpPr>
          <p:cNvPr id="10" name="TextBox 9">
            <a:extLst>
              <a:ext uri="{FF2B5EF4-FFF2-40B4-BE49-F238E27FC236}">
                <a16:creationId xmlns:a16="http://schemas.microsoft.com/office/drawing/2014/main" id="{C2DF2BCD-C68D-4BC2-B92C-314CC4F9D8B6}"/>
              </a:ext>
            </a:extLst>
          </p:cNvPr>
          <p:cNvSpPr txBox="1"/>
          <p:nvPr/>
        </p:nvSpPr>
        <p:spPr>
          <a:xfrm>
            <a:off x="221634" y="198516"/>
            <a:ext cx="9080985" cy="369331"/>
          </a:xfrm>
          <a:prstGeom prst="rect">
            <a:avLst/>
          </a:prstGeom>
          <a:noFill/>
        </p:spPr>
        <p:txBody>
          <a:bodyPr wrap="square" rtlCol="0">
            <a:spAutoFit/>
          </a:bodyPr>
          <a:lstStyle/>
          <a:p>
            <a:r>
              <a:rPr lang="en-AU" b="1" dirty="0"/>
              <a:t>External and Internal border restrictions</a:t>
            </a:r>
            <a:r>
              <a:rPr lang="en-AU" dirty="0"/>
              <a:t>: what is the difference? </a:t>
            </a:r>
          </a:p>
        </p:txBody>
      </p:sp>
      <p:sp>
        <p:nvSpPr>
          <p:cNvPr id="11" name="Flowchart: Connector 10">
            <a:extLst>
              <a:ext uri="{FF2B5EF4-FFF2-40B4-BE49-F238E27FC236}">
                <a16:creationId xmlns:a16="http://schemas.microsoft.com/office/drawing/2014/main" id="{6A1B5832-5977-45FC-BE38-45BB0874535C}"/>
              </a:ext>
            </a:extLst>
          </p:cNvPr>
          <p:cNvSpPr/>
          <p:nvPr/>
        </p:nvSpPr>
        <p:spPr>
          <a:xfrm>
            <a:off x="2732645" y="2293115"/>
            <a:ext cx="733366" cy="698280"/>
          </a:xfrm>
          <a:prstGeom prst="flowChartConnector">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917B5779-C0B8-4068-AD35-03E783C93D91}"/>
              </a:ext>
            </a:extLst>
          </p:cNvPr>
          <p:cNvSpPr txBox="1"/>
          <p:nvPr/>
        </p:nvSpPr>
        <p:spPr>
          <a:xfrm>
            <a:off x="2877258" y="2419632"/>
            <a:ext cx="661851" cy="400110"/>
          </a:xfrm>
          <a:prstGeom prst="rect">
            <a:avLst/>
          </a:prstGeom>
          <a:noFill/>
        </p:spPr>
        <p:txBody>
          <a:bodyPr wrap="square" rtlCol="0">
            <a:spAutoFit/>
          </a:bodyPr>
          <a:lstStyle/>
          <a:p>
            <a:r>
              <a:rPr lang="en-AU" sz="1000" dirty="0"/>
              <a:t>Gov.</a:t>
            </a:r>
          </a:p>
          <a:p>
            <a:r>
              <a:rPr lang="en-AU" sz="1000" dirty="0"/>
              <a:t>Entity</a:t>
            </a:r>
          </a:p>
        </p:txBody>
      </p:sp>
      <p:sp>
        <p:nvSpPr>
          <p:cNvPr id="13" name="Flowchart: Connector 12">
            <a:extLst>
              <a:ext uri="{FF2B5EF4-FFF2-40B4-BE49-F238E27FC236}">
                <a16:creationId xmlns:a16="http://schemas.microsoft.com/office/drawing/2014/main" id="{3392335E-3C1D-4909-8CE1-C74B9236BB66}"/>
              </a:ext>
            </a:extLst>
          </p:cNvPr>
          <p:cNvSpPr/>
          <p:nvPr/>
        </p:nvSpPr>
        <p:spPr>
          <a:xfrm>
            <a:off x="8258234" y="2293115"/>
            <a:ext cx="733366" cy="698280"/>
          </a:xfrm>
          <a:prstGeom prst="flowChartConnector">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157C053B-1836-46B5-8386-9844DDE326CF}"/>
              </a:ext>
            </a:extLst>
          </p:cNvPr>
          <p:cNvSpPr txBox="1"/>
          <p:nvPr/>
        </p:nvSpPr>
        <p:spPr>
          <a:xfrm>
            <a:off x="8402847" y="2419632"/>
            <a:ext cx="661851" cy="400110"/>
          </a:xfrm>
          <a:prstGeom prst="rect">
            <a:avLst/>
          </a:prstGeom>
          <a:noFill/>
        </p:spPr>
        <p:txBody>
          <a:bodyPr wrap="square" rtlCol="0">
            <a:spAutoFit/>
          </a:bodyPr>
          <a:lstStyle/>
          <a:p>
            <a:r>
              <a:rPr lang="en-AU" sz="1000" dirty="0"/>
              <a:t>Gov.</a:t>
            </a:r>
          </a:p>
          <a:p>
            <a:r>
              <a:rPr lang="en-AU" sz="1000" dirty="0"/>
              <a:t>Entity</a:t>
            </a:r>
          </a:p>
        </p:txBody>
      </p:sp>
      <p:sp>
        <p:nvSpPr>
          <p:cNvPr id="16" name="TextBox 15">
            <a:extLst>
              <a:ext uri="{FF2B5EF4-FFF2-40B4-BE49-F238E27FC236}">
                <a16:creationId xmlns:a16="http://schemas.microsoft.com/office/drawing/2014/main" id="{883D014B-3A67-4E01-826D-51C90697C004}"/>
              </a:ext>
            </a:extLst>
          </p:cNvPr>
          <p:cNvSpPr txBox="1"/>
          <p:nvPr/>
        </p:nvSpPr>
        <p:spPr>
          <a:xfrm>
            <a:off x="2077785" y="903942"/>
            <a:ext cx="2043085" cy="338554"/>
          </a:xfrm>
          <a:prstGeom prst="rect">
            <a:avLst/>
          </a:prstGeom>
          <a:noFill/>
        </p:spPr>
        <p:txBody>
          <a:bodyPr wrap="square" rtlCol="0">
            <a:spAutoFit/>
          </a:bodyPr>
          <a:lstStyle/>
          <a:p>
            <a:pPr algn="ctr"/>
            <a:r>
              <a:rPr lang="en-AU" sz="1600" u="sng" dirty="0"/>
              <a:t>External</a:t>
            </a:r>
          </a:p>
        </p:txBody>
      </p:sp>
      <p:sp>
        <p:nvSpPr>
          <p:cNvPr id="21" name="TextBox 20">
            <a:extLst>
              <a:ext uri="{FF2B5EF4-FFF2-40B4-BE49-F238E27FC236}">
                <a16:creationId xmlns:a16="http://schemas.microsoft.com/office/drawing/2014/main" id="{77B37F81-FB44-4CE7-B7F7-47449EF83488}"/>
              </a:ext>
            </a:extLst>
          </p:cNvPr>
          <p:cNvSpPr txBox="1"/>
          <p:nvPr/>
        </p:nvSpPr>
        <p:spPr>
          <a:xfrm>
            <a:off x="7603374" y="903942"/>
            <a:ext cx="2043085" cy="338554"/>
          </a:xfrm>
          <a:prstGeom prst="rect">
            <a:avLst/>
          </a:prstGeom>
          <a:noFill/>
        </p:spPr>
        <p:txBody>
          <a:bodyPr wrap="square" rtlCol="0">
            <a:spAutoFit/>
          </a:bodyPr>
          <a:lstStyle/>
          <a:p>
            <a:pPr algn="ctr"/>
            <a:r>
              <a:rPr lang="en-AU" sz="1600" u="sng" dirty="0"/>
              <a:t>Internal</a:t>
            </a:r>
          </a:p>
        </p:txBody>
      </p:sp>
      <p:cxnSp>
        <p:nvCxnSpPr>
          <p:cNvPr id="29" name="Straight Arrow Connector 28">
            <a:extLst>
              <a:ext uri="{FF2B5EF4-FFF2-40B4-BE49-F238E27FC236}">
                <a16:creationId xmlns:a16="http://schemas.microsoft.com/office/drawing/2014/main" id="{D5C8DCA4-D272-45F7-A489-55C26A2797A0}"/>
              </a:ext>
            </a:extLst>
          </p:cNvPr>
          <p:cNvCxnSpPr>
            <a:cxnSpLocks/>
            <a:stCxn id="11" idx="7"/>
          </p:cNvCxnSpPr>
          <p:nvPr/>
        </p:nvCxnSpPr>
        <p:spPr>
          <a:xfrm flipV="1">
            <a:off x="3358612" y="1497874"/>
            <a:ext cx="323134" cy="8975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CE9C3A-09E7-4847-8A9C-DE3B9F2AFB15}"/>
              </a:ext>
            </a:extLst>
          </p:cNvPr>
          <p:cNvCxnSpPr>
            <a:cxnSpLocks/>
            <a:stCxn id="11" idx="5"/>
          </p:cNvCxnSpPr>
          <p:nvPr/>
        </p:nvCxnSpPr>
        <p:spPr>
          <a:xfrm>
            <a:off x="3358612" y="2889134"/>
            <a:ext cx="323134" cy="8120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6A13D57-B395-440E-B0DE-B59F00BEAED8}"/>
              </a:ext>
            </a:extLst>
          </p:cNvPr>
          <p:cNvCxnSpPr>
            <a:cxnSpLocks/>
            <a:stCxn id="11" idx="1"/>
          </p:cNvCxnSpPr>
          <p:nvPr/>
        </p:nvCxnSpPr>
        <p:spPr>
          <a:xfrm flipH="1" flipV="1">
            <a:off x="2516910" y="2041162"/>
            <a:ext cx="323134" cy="3542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E41B90E-6AD7-473C-83CD-7008582CDBA4}"/>
              </a:ext>
            </a:extLst>
          </p:cNvPr>
          <p:cNvCxnSpPr>
            <a:cxnSpLocks/>
            <a:stCxn id="11" idx="3"/>
          </p:cNvCxnSpPr>
          <p:nvPr/>
        </p:nvCxnSpPr>
        <p:spPr>
          <a:xfrm flipH="1">
            <a:off x="2516909" y="2889134"/>
            <a:ext cx="323135" cy="3542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B85C380-81D3-47B9-9AAB-E2A7DDA38CE2}"/>
              </a:ext>
            </a:extLst>
          </p:cNvPr>
          <p:cNvCxnSpPr>
            <a:cxnSpLocks/>
          </p:cNvCxnSpPr>
          <p:nvPr/>
        </p:nvCxnSpPr>
        <p:spPr>
          <a:xfrm flipV="1">
            <a:off x="8624917" y="1969501"/>
            <a:ext cx="433176" cy="3236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2F4015B-0601-4ADB-95C9-17725EAF6A08}"/>
              </a:ext>
            </a:extLst>
          </p:cNvPr>
          <p:cNvCxnSpPr>
            <a:cxnSpLocks/>
          </p:cNvCxnSpPr>
          <p:nvPr/>
        </p:nvCxnSpPr>
        <p:spPr>
          <a:xfrm flipV="1">
            <a:off x="8982430" y="1983702"/>
            <a:ext cx="151326" cy="5366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3BBD38E-885D-4D09-ADD6-A21EBCEACC18}"/>
              </a:ext>
            </a:extLst>
          </p:cNvPr>
          <p:cNvCxnSpPr>
            <a:cxnSpLocks/>
          </p:cNvCxnSpPr>
          <p:nvPr/>
        </p:nvCxnSpPr>
        <p:spPr>
          <a:xfrm>
            <a:off x="8665673" y="2998251"/>
            <a:ext cx="177115" cy="3782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Flowchart: Connector 53">
            <a:extLst>
              <a:ext uri="{FF2B5EF4-FFF2-40B4-BE49-F238E27FC236}">
                <a16:creationId xmlns:a16="http://schemas.microsoft.com/office/drawing/2014/main" id="{7666658C-5450-4F4E-A407-AA80A8451F48}"/>
              </a:ext>
            </a:extLst>
          </p:cNvPr>
          <p:cNvSpPr/>
          <p:nvPr/>
        </p:nvSpPr>
        <p:spPr>
          <a:xfrm>
            <a:off x="9058093" y="1908541"/>
            <a:ext cx="69668" cy="609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Flowchart: Connector 54">
            <a:extLst>
              <a:ext uri="{FF2B5EF4-FFF2-40B4-BE49-F238E27FC236}">
                <a16:creationId xmlns:a16="http://schemas.microsoft.com/office/drawing/2014/main" id="{BF3DFD5F-66A1-46AE-91CF-52EF6BF87B21}"/>
              </a:ext>
            </a:extLst>
          </p:cNvPr>
          <p:cNvSpPr/>
          <p:nvPr/>
        </p:nvSpPr>
        <p:spPr>
          <a:xfrm>
            <a:off x="8841505" y="3376490"/>
            <a:ext cx="69668" cy="6096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TextBox 55">
            <a:extLst>
              <a:ext uri="{FF2B5EF4-FFF2-40B4-BE49-F238E27FC236}">
                <a16:creationId xmlns:a16="http://schemas.microsoft.com/office/drawing/2014/main" id="{D59C4BBC-715A-42C6-9E76-746D8088863A}"/>
              </a:ext>
            </a:extLst>
          </p:cNvPr>
          <p:cNvSpPr txBox="1"/>
          <p:nvPr/>
        </p:nvSpPr>
        <p:spPr>
          <a:xfrm>
            <a:off x="5053467" y="2226755"/>
            <a:ext cx="1981815" cy="830997"/>
          </a:xfrm>
          <a:prstGeom prst="rect">
            <a:avLst/>
          </a:prstGeom>
          <a:solidFill>
            <a:schemeClr val="accent6">
              <a:lumMod val="20000"/>
              <a:lumOff val="80000"/>
            </a:schemeClr>
          </a:solidFill>
        </p:spPr>
        <p:txBody>
          <a:bodyPr wrap="square" rtlCol="0">
            <a:spAutoFit/>
          </a:bodyPr>
          <a:lstStyle/>
          <a:p>
            <a:r>
              <a:rPr lang="en-AU" sz="1600" dirty="0"/>
              <a:t>Government entity can be on a federal, state or county level.</a:t>
            </a:r>
          </a:p>
        </p:txBody>
      </p:sp>
      <p:sp>
        <p:nvSpPr>
          <p:cNvPr id="3" name="TextBox 2">
            <a:extLst>
              <a:ext uri="{FF2B5EF4-FFF2-40B4-BE49-F238E27FC236}">
                <a16:creationId xmlns:a16="http://schemas.microsoft.com/office/drawing/2014/main" id="{B3AA8EF6-45DB-9943-AE70-3C722379E8CB}"/>
              </a:ext>
            </a:extLst>
          </p:cNvPr>
          <p:cNvSpPr txBox="1"/>
          <p:nvPr/>
        </p:nvSpPr>
        <p:spPr>
          <a:xfrm>
            <a:off x="210895" y="4186697"/>
            <a:ext cx="11788272" cy="2523768"/>
          </a:xfrm>
          <a:prstGeom prst="rect">
            <a:avLst/>
          </a:prstGeom>
          <a:noFill/>
        </p:spPr>
        <p:txBody>
          <a:bodyPr wrap="square" rtlCol="0">
            <a:spAutoFit/>
          </a:bodyPr>
          <a:lstStyle/>
          <a:p>
            <a:r>
              <a:rPr lang="en-GB" sz="1400" dirty="0"/>
              <a:t>When choosing between external and internal border restrictions it is useful to try and see the policy from the perspective of the government level which initiated it. The limit of this government’s area of influence helps to understand these policy types. If you code provincial policies - travel restrictions outside of your province’s borders should be treated as external, travel restrictions within your province as internal border restrictions. </a:t>
            </a:r>
          </a:p>
          <a:p>
            <a:endParaRPr lang="en-GB" sz="1400" dirty="0"/>
          </a:p>
          <a:p>
            <a:r>
              <a:rPr lang="en-GB" sz="1400" dirty="0"/>
              <a:t>Examples:</a:t>
            </a:r>
          </a:p>
          <a:p>
            <a:pPr marL="285750" indent="-285750">
              <a:buFont typeface="Arial" panose="020B0604020202020204" pitchFamily="34" charset="0"/>
              <a:buChar char="•"/>
            </a:pPr>
            <a:r>
              <a:rPr lang="en-GB" sz="1400" dirty="0"/>
              <a:t>If the administration of </a:t>
            </a:r>
            <a:r>
              <a:rPr lang="en-GB" sz="1400" b="1" dirty="0"/>
              <a:t>region</a:t>
            </a:r>
            <a:r>
              <a:rPr lang="en-GB" sz="1400" dirty="0"/>
              <a:t> A recommends its citizens not to travel to </a:t>
            </a:r>
            <a:r>
              <a:rPr lang="en-GB" sz="1400" b="1" dirty="0"/>
              <a:t>neighbouring</a:t>
            </a:r>
            <a:r>
              <a:rPr lang="en-GB" sz="1400" dirty="0"/>
              <a:t> </a:t>
            </a:r>
            <a:r>
              <a:rPr lang="en-GB" sz="1400" b="1" dirty="0"/>
              <a:t>regions</a:t>
            </a:r>
            <a:r>
              <a:rPr lang="en-GB" sz="1400" dirty="0"/>
              <a:t> this is an </a:t>
            </a:r>
            <a:r>
              <a:rPr lang="en-GB" sz="1400" b="1" dirty="0"/>
              <a:t>external</a:t>
            </a:r>
            <a:r>
              <a:rPr lang="en-GB" sz="1400" dirty="0"/>
              <a:t> border restriction, even though all regions belong to one country. </a:t>
            </a:r>
          </a:p>
          <a:p>
            <a:pPr marL="285750" indent="-285750">
              <a:buFont typeface="Arial" panose="020B0604020202020204" pitchFamily="34" charset="0"/>
              <a:buChar char="•"/>
            </a:pPr>
            <a:r>
              <a:rPr lang="en-GB" sz="1400" dirty="0"/>
              <a:t>If the government of a </a:t>
            </a:r>
            <a:r>
              <a:rPr lang="en-GB" sz="1400" b="1" dirty="0"/>
              <a:t>region</a:t>
            </a:r>
            <a:r>
              <a:rPr lang="en-GB" sz="1400" dirty="0"/>
              <a:t> A recommends it’s citizens not to travel to the </a:t>
            </a:r>
            <a:r>
              <a:rPr lang="en-GB" sz="1400" b="1" dirty="0"/>
              <a:t>region’s capital</a:t>
            </a:r>
            <a:r>
              <a:rPr lang="en-GB" sz="1400" dirty="0"/>
              <a:t> the policy is an </a:t>
            </a:r>
            <a:r>
              <a:rPr lang="en-GB" sz="1400" b="1" dirty="0"/>
              <a:t>internal</a:t>
            </a:r>
            <a:r>
              <a:rPr lang="en-GB" sz="1400" dirty="0"/>
              <a:t> border restriction. </a:t>
            </a:r>
          </a:p>
          <a:p>
            <a:pPr marL="285750" indent="-285750">
              <a:buFont typeface="Arial" panose="020B0604020202020204" pitchFamily="34" charset="0"/>
              <a:buChar char="•"/>
            </a:pPr>
            <a:r>
              <a:rPr lang="en-GB" sz="1400" dirty="0"/>
              <a:t>If the </a:t>
            </a:r>
            <a:r>
              <a:rPr lang="en-GB" sz="1400" b="1" dirty="0"/>
              <a:t>state</a:t>
            </a:r>
            <a:r>
              <a:rPr lang="en-GB" sz="1400" dirty="0"/>
              <a:t> places road blocks </a:t>
            </a:r>
            <a:r>
              <a:rPr lang="en-GB" sz="1400" b="1" dirty="0"/>
              <a:t>within</a:t>
            </a:r>
            <a:r>
              <a:rPr lang="en-GB" sz="1400" dirty="0"/>
              <a:t> </a:t>
            </a:r>
            <a:r>
              <a:rPr lang="en-GB" sz="1400" b="1" dirty="0"/>
              <a:t>the</a:t>
            </a:r>
            <a:r>
              <a:rPr lang="en-GB" sz="1400" dirty="0"/>
              <a:t> </a:t>
            </a:r>
            <a:r>
              <a:rPr lang="en-GB" sz="1400" b="1" dirty="0"/>
              <a:t>state</a:t>
            </a:r>
            <a:r>
              <a:rPr lang="en-GB" sz="1400" dirty="0"/>
              <a:t> to reduce traffic, then this is an </a:t>
            </a:r>
            <a:r>
              <a:rPr lang="en-GB" sz="1400" b="1" dirty="0"/>
              <a:t>internal</a:t>
            </a:r>
            <a:r>
              <a:rPr lang="en-GB" sz="1400" dirty="0"/>
              <a:t> border restriction.</a:t>
            </a:r>
          </a:p>
          <a:p>
            <a:pPr marL="285750" indent="-285750">
              <a:buFont typeface="Arial" panose="020B0604020202020204" pitchFamily="34" charset="0"/>
              <a:buChar char="•"/>
            </a:pPr>
            <a:r>
              <a:rPr lang="en-GB" sz="1400" dirty="0"/>
              <a:t>If </a:t>
            </a:r>
            <a:r>
              <a:rPr lang="en-GB" sz="1400" b="1" dirty="0"/>
              <a:t>state A</a:t>
            </a:r>
            <a:r>
              <a:rPr lang="en-GB" sz="1400" dirty="0"/>
              <a:t> closes its borders with </a:t>
            </a:r>
            <a:r>
              <a:rPr lang="en-GB" sz="1400" b="1" dirty="0"/>
              <a:t>state B,</a:t>
            </a:r>
            <a:r>
              <a:rPr lang="en-GB" sz="1400" dirty="0"/>
              <a:t> then this is an </a:t>
            </a:r>
            <a:r>
              <a:rPr lang="en-GB" sz="1400" b="1" dirty="0"/>
              <a:t>external</a:t>
            </a:r>
            <a:r>
              <a:rPr lang="en-GB" sz="1400" dirty="0"/>
              <a:t> border restriction.</a:t>
            </a:r>
          </a:p>
          <a:p>
            <a:endParaRPr lang="en-GB" dirty="0"/>
          </a:p>
        </p:txBody>
      </p:sp>
    </p:spTree>
    <p:extLst>
      <p:ext uri="{BB962C8B-B14F-4D97-AF65-F5344CB8AC3E}">
        <p14:creationId xmlns:p14="http://schemas.microsoft.com/office/powerpoint/2010/main" val="1349539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40576387-6C84-4EC0-B4B6-60AA03041A7F}"/>
              </a:ext>
            </a:extLst>
          </p:cNvPr>
          <p:cNvPicPr>
            <a:picLocks noChangeAspect="1"/>
          </p:cNvPicPr>
          <p:nvPr/>
        </p:nvPicPr>
        <p:blipFill rotWithShape="1">
          <a:blip r:embed="rId2">
            <a:extLst>
              <a:ext uri="{28A0092B-C50C-407E-A947-70E740481C1C}">
                <a14:useLocalDpi xmlns:a14="http://schemas.microsoft.com/office/drawing/2010/main" val="0"/>
              </a:ext>
            </a:extLst>
          </a:blip>
          <a:srcRect t="7439" b="8307"/>
          <a:stretch/>
        </p:blipFill>
        <p:spPr>
          <a:xfrm>
            <a:off x="20" y="1282"/>
            <a:ext cx="12191980" cy="6856718"/>
          </a:xfrm>
          <a:prstGeom prst="rect">
            <a:avLst/>
          </a:prstGeom>
        </p:spPr>
      </p:pic>
      <p:sp>
        <p:nvSpPr>
          <p:cNvPr id="6" name="TextBox 5">
            <a:extLst>
              <a:ext uri="{FF2B5EF4-FFF2-40B4-BE49-F238E27FC236}">
                <a16:creationId xmlns:a16="http://schemas.microsoft.com/office/drawing/2014/main" id="{E1DD093A-DDDA-4A99-931F-B6779DB729A9}"/>
              </a:ext>
            </a:extLst>
          </p:cNvPr>
          <p:cNvSpPr txBox="1"/>
          <p:nvPr/>
        </p:nvSpPr>
        <p:spPr>
          <a:xfrm>
            <a:off x="0" y="-1282"/>
            <a:ext cx="4239491" cy="6858000"/>
          </a:xfrm>
          <a:prstGeom prst="rect">
            <a:avLst/>
          </a:prstGeom>
          <a:solidFill>
            <a:schemeClr val="bg1"/>
          </a:solidFill>
        </p:spPr>
        <p:txBody>
          <a:bodyPr wrap="square" rtlCol="0">
            <a:spAutoFit/>
          </a:bodyPr>
          <a:lstStyle/>
          <a:p>
            <a:endParaRPr lang="en-AU" dirty="0"/>
          </a:p>
        </p:txBody>
      </p:sp>
      <p:sp>
        <p:nvSpPr>
          <p:cNvPr id="9" name="TextBox 8">
            <a:extLst>
              <a:ext uri="{FF2B5EF4-FFF2-40B4-BE49-F238E27FC236}">
                <a16:creationId xmlns:a16="http://schemas.microsoft.com/office/drawing/2014/main" id="{AD9D05D7-2834-49FC-A894-2F45A6610E37}"/>
              </a:ext>
            </a:extLst>
          </p:cNvPr>
          <p:cNvSpPr txBox="1"/>
          <p:nvPr/>
        </p:nvSpPr>
        <p:spPr>
          <a:xfrm>
            <a:off x="250439" y="901882"/>
            <a:ext cx="3905926" cy="3970318"/>
          </a:xfrm>
          <a:prstGeom prst="rect">
            <a:avLst/>
          </a:prstGeom>
          <a:noFill/>
        </p:spPr>
        <p:txBody>
          <a:bodyPr wrap="square" rtlCol="0">
            <a:spAutoFit/>
          </a:bodyPr>
          <a:lstStyle/>
          <a:p>
            <a:r>
              <a:rPr lang="en-AU" dirty="0"/>
              <a:t>It depends on your source!</a:t>
            </a:r>
          </a:p>
          <a:p>
            <a:endParaRPr lang="en-AU" dirty="0"/>
          </a:p>
          <a:p>
            <a:endParaRPr lang="en-AU" dirty="0"/>
          </a:p>
          <a:p>
            <a:r>
              <a:rPr lang="en-AU" dirty="0"/>
              <a:t>If the information you want to change in the policy was announced in the original source and you have just made a typo or miscoded something then you should correct the original entry.</a:t>
            </a:r>
          </a:p>
          <a:p>
            <a:endParaRPr lang="en-AU" dirty="0"/>
          </a:p>
          <a:p>
            <a:r>
              <a:rPr lang="en-AU" dirty="0"/>
              <a:t>If you have found a new source that later announces a new end date, compliance or change to the policy then it needs to be updated.</a:t>
            </a:r>
          </a:p>
          <a:p>
            <a:endParaRPr lang="en-AU" dirty="0"/>
          </a:p>
        </p:txBody>
      </p:sp>
      <p:sp>
        <p:nvSpPr>
          <p:cNvPr id="7" name="TextBox 6">
            <a:extLst>
              <a:ext uri="{FF2B5EF4-FFF2-40B4-BE49-F238E27FC236}">
                <a16:creationId xmlns:a16="http://schemas.microsoft.com/office/drawing/2014/main" id="{F054EC66-916E-478F-9E79-B4645CAE58A2}"/>
              </a:ext>
            </a:extLst>
          </p:cNvPr>
          <p:cNvSpPr txBox="1"/>
          <p:nvPr/>
        </p:nvSpPr>
        <p:spPr>
          <a:xfrm>
            <a:off x="157133" y="174925"/>
            <a:ext cx="3905926" cy="400110"/>
          </a:xfrm>
          <a:prstGeom prst="rect">
            <a:avLst/>
          </a:prstGeom>
          <a:solidFill>
            <a:srgbClr val="EEC36C"/>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AU" sz="2000" dirty="0"/>
              <a:t>Correction or update?</a:t>
            </a:r>
          </a:p>
        </p:txBody>
      </p:sp>
    </p:spTree>
    <p:extLst>
      <p:ext uri="{BB962C8B-B14F-4D97-AF65-F5344CB8AC3E}">
        <p14:creationId xmlns:p14="http://schemas.microsoft.com/office/powerpoint/2010/main" val="2088902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External Border Restrictions </a:t>
            </a:r>
            <a:r>
              <a:rPr lang="en-AU" dirty="0"/>
              <a:t>category: what is it about? </a:t>
            </a:r>
            <a:endParaRPr lang="en-AU" b="1" dirty="0"/>
          </a:p>
        </p:txBody>
      </p:sp>
      <p:sp>
        <p:nvSpPr>
          <p:cNvPr id="8" name="TextBox 7">
            <a:extLst>
              <a:ext uri="{FF2B5EF4-FFF2-40B4-BE49-F238E27FC236}">
                <a16:creationId xmlns:a16="http://schemas.microsoft.com/office/drawing/2014/main" id="{BB82F1B6-94E0-3C49-AF1B-DE7E20533483}"/>
              </a:ext>
            </a:extLst>
          </p:cNvPr>
          <p:cNvSpPr txBox="1"/>
          <p:nvPr/>
        </p:nvSpPr>
        <p:spPr>
          <a:xfrm>
            <a:off x="410308" y="1170291"/>
            <a:ext cx="11328101" cy="2862322"/>
          </a:xfrm>
          <a:prstGeom prst="rect">
            <a:avLst/>
          </a:prstGeom>
          <a:noFill/>
        </p:spPr>
        <p:txBody>
          <a:bodyPr wrap="square" rtlCol="0">
            <a:spAutoFit/>
          </a:bodyPr>
          <a:lstStyle/>
          <a:p>
            <a:r>
              <a:rPr lang="en-AU" b="1" dirty="0"/>
              <a:t>External Border Restrictions </a:t>
            </a:r>
            <a:r>
              <a:rPr lang="en-AU" dirty="0"/>
              <a:t>policies are targeted towards banning/restricting the movement of people across borders of a country/state or region.  Some typical examples: </a:t>
            </a:r>
          </a:p>
          <a:p>
            <a:pPr marL="285750" indent="-285750">
              <a:buFontTx/>
              <a:buChar char="-"/>
            </a:pPr>
            <a:r>
              <a:rPr lang="en-AU" dirty="0"/>
              <a:t>Ban on traveling to a country A; </a:t>
            </a:r>
          </a:p>
          <a:p>
            <a:pPr marL="285750" indent="-285750">
              <a:buFontTx/>
              <a:buChar char="-"/>
            </a:pPr>
            <a:r>
              <a:rPr lang="en-AU" dirty="0"/>
              <a:t>Citizens of a country A are no more allowed to enter country B;</a:t>
            </a:r>
          </a:p>
          <a:p>
            <a:pPr marL="285750" indent="-285750">
              <a:buFontTx/>
              <a:buChar char="-"/>
            </a:pPr>
            <a:r>
              <a:rPr lang="en-AU" dirty="0"/>
              <a:t>Medical workers can not travel abroad;</a:t>
            </a:r>
          </a:p>
          <a:p>
            <a:pPr marL="285750" indent="-285750">
              <a:buFontTx/>
              <a:buChar char="-"/>
            </a:pPr>
            <a:r>
              <a:rPr lang="en-GB" dirty="0"/>
              <a:t>Ban or restrictions on issuing working/travel visas;</a:t>
            </a:r>
          </a:p>
          <a:p>
            <a:pPr marL="285750" indent="-285750">
              <a:buFontTx/>
              <a:buChar char="-"/>
            </a:pPr>
            <a:r>
              <a:rPr lang="en-GB" dirty="0"/>
              <a:t>Extending visas to stop outbound travellers</a:t>
            </a:r>
          </a:p>
          <a:p>
            <a:pPr marL="285750" indent="-285750">
              <a:buFontTx/>
              <a:buChar char="-"/>
            </a:pPr>
            <a:r>
              <a:rPr lang="en-GB" dirty="0"/>
              <a:t>Health checks at the border;</a:t>
            </a:r>
          </a:p>
          <a:p>
            <a:pPr marL="285750" indent="-285750">
              <a:buFontTx/>
              <a:buChar char="-"/>
            </a:pPr>
            <a:r>
              <a:rPr lang="en-GB" dirty="0"/>
              <a:t>Special permits for travellers from outside a country/region</a:t>
            </a:r>
          </a:p>
          <a:p>
            <a:pPr marL="285750" indent="-285750">
              <a:buFontTx/>
              <a:buChar char="-"/>
            </a:pPr>
            <a:r>
              <a:rPr lang="en-GB" dirty="0"/>
              <a:t>Being tested for COVID-19 before entering the country</a:t>
            </a:r>
            <a:endParaRPr lang="en-AU" dirty="0"/>
          </a:p>
        </p:txBody>
      </p:sp>
      <p:sp>
        <p:nvSpPr>
          <p:cNvPr id="10" name="TextBox 9">
            <a:extLst>
              <a:ext uri="{FF2B5EF4-FFF2-40B4-BE49-F238E27FC236}">
                <a16:creationId xmlns:a16="http://schemas.microsoft.com/office/drawing/2014/main" id="{8D5473A6-FE01-684B-BB4D-509C3F1B5D87}"/>
              </a:ext>
            </a:extLst>
          </p:cNvPr>
          <p:cNvSpPr txBox="1"/>
          <p:nvPr/>
        </p:nvSpPr>
        <p:spPr>
          <a:xfrm>
            <a:off x="1773721" y="5539506"/>
            <a:ext cx="10183942" cy="830997"/>
          </a:xfrm>
          <a:prstGeom prst="rect">
            <a:avLst/>
          </a:prstGeom>
          <a:noFill/>
        </p:spPr>
        <p:txBody>
          <a:bodyPr wrap="none" rtlCol="0">
            <a:spAutoFit/>
          </a:bodyPr>
          <a:lstStyle/>
          <a:p>
            <a:r>
              <a:rPr lang="en-GB" sz="1600" dirty="0"/>
              <a:t>TIP: Coding </a:t>
            </a:r>
            <a:r>
              <a:rPr lang="en-AU" sz="1600" dirty="0"/>
              <a:t>“External Border Restrictions” please, pay extra attention to the target population, the difference between </a:t>
            </a:r>
          </a:p>
          <a:p>
            <a:r>
              <a:rPr lang="en-AU" sz="1600" dirty="0"/>
              <a:t>restrictions imposed on ”All travellers”, “Foreign travellers” and “Citizens travellers”. They can be substantial and we need </a:t>
            </a:r>
          </a:p>
          <a:p>
            <a:r>
              <a:rPr lang="en-AU" sz="1600" dirty="0"/>
              <a:t>to code them separately. </a:t>
            </a:r>
            <a:endParaRPr lang="en-GB" sz="1600" dirty="0"/>
          </a:p>
        </p:txBody>
      </p:sp>
      <p:sp>
        <p:nvSpPr>
          <p:cNvPr id="2" name="TextBox 1">
            <a:extLst>
              <a:ext uri="{FF2B5EF4-FFF2-40B4-BE49-F238E27FC236}">
                <a16:creationId xmlns:a16="http://schemas.microsoft.com/office/drawing/2014/main" id="{BE7945E7-5B89-9B48-B940-16588CB9AF05}"/>
              </a:ext>
            </a:extLst>
          </p:cNvPr>
          <p:cNvSpPr txBox="1"/>
          <p:nvPr/>
        </p:nvSpPr>
        <p:spPr>
          <a:xfrm>
            <a:off x="410308" y="4238230"/>
            <a:ext cx="10486910" cy="923330"/>
          </a:xfrm>
          <a:prstGeom prst="rect">
            <a:avLst/>
          </a:prstGeom>
          <a:noFill/>
        </p:spPr>
        <p:txBody>
          <a:bodyPr wrap="none" rtlCol="0">
            <a:spAutoFit/>
          </a:bodyPr>
          <a:lstStyle/>
          <a:p>
            <a:r>
              <a:rPr lang="en-GB" dirty="0"/>
              <a:t>Please, note, that body temperature checks, provision of health certificates, travel history that travellers must </a:t>
            </a:r>
            <a:endParaRPr lang="ru-RU" dirty="0"/>
          </a:p>
          <a:p>
            <a:r>
              <a:rPr lang="en-GB" dirty="0"/>
              <a:t>undergo/show when crossing the border (e.g. at the airport) must be coded as </a:t>
            </a:r>
            <a:r>
              <a:rPr lang="en-AU" b="1" dirty="0"/>
              <a:t>“External Border Restrictions”, </a:t>
            </a:r>
          </a:p>
          <a:p>
            <a:r>
              <a:rPr lang="en-GB" dirty="0"/>
              <a:t>because these policies are treated as conditions of entering a country.  </a:t>
            </a:r>
          </a:p>
        </p:txBody>
      </p:sp>
      <p:pic>
        <p:nvPicPr>
          <p:cNvPr id="9" name="Graphic 8" descr="Lights On">
            <a:extLst>
              <a:ext uri="{FF2B5EF4-FFF2-40B4-BE49-F238E27FC236}">
                <a16:creationId xmlns:a16="http://schemas.microsoft.com/office/drawing/2014/main" id="{4F54E0FA-770C-844C-9764-8BA35A46B3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662" y="5367177"/>
            <a:ext cx="914400" cy="914400"/>
          </a:xfrm>
          <a:prstGeom prst="rect">
            <a:avLst/>
          </a:prstGeom>
        </p:spPr>
      </p:pic>
    </p:spTree>
    <p:extLst>
      <p:ext uri="{BB962C8B-B14F-4D97-AF65-F5344CB8AC3E}">
        <p14:creationId xmlns:p14="http://schemas.microsoft.com/office/powerpoint/2010/main" val="782796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External Border Restrictions: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336524" y="1252383"/>
            <a:ext cx="5166360" cy="1708950"/>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Compliance strengthening:</a:t>
            </a:r>
          </a:p>
          <a:p>
            <a:r>
              <a:rPr lang="en-GB" dirty="0">
                <a:solidFill>
                  <a:schemeClr val="tx1"/>
                </a:solidFill>
              </a:rPr>
              <a:t>Country A issues a travel alert for Italy, raising the level to 2: reconsider travelling. UPDATE: Country A restricts outbound travel to Italy for all citizens. </a:t>
            </a:r>
          </a:p>
        </p:txBody>
      </p:sp>
      <p:sp>
        <p:nvSpPr>
          <p:cNvPr id="3" name="TextBox 2">
            <a:extLst>
              <a:ext uri="{FF2B5EF4-FFF2-40B4-BE49-F238E27FC236}">
                <a16:creationId xmlns:a16="http://schemas.microsoft.com/office/drawing/2014/main" id="{C9E92F42-5616-409E-ACBF-64D7A4956225}"/>
              </a:ext>
            </a:extLst>
          </p:cNvPr>
          <p:cNvSpPr txBox="1"/>
          <p:nvPr/>
        </p:nvSpPr>
        <p:spPr>
          <a:xfrm>
            <a:off x="6555625" y="1506693"/>
            <a:ext cx="4502552" cy="1200329"/>
          </a:xfrm>
          <a:prstGeom prst="rect">
            <a:avLst/>
          </a:prstGeom>
          <a:noFill/>
        </p:spPr>
        <p:txBody>
          <a:bodyPr wrap="square" rtlCol="0">
            <a:spAutoFit/>
          </a:bodyPr>
          <a:lstStyle/>
          <a:p>
            <a:r>
              <a:rPr lang="en-AU" dirty="0"/>
              <a:t>This policy was strengthened from voluntary/recommended to mandatory. The policy type and sub-type remain the same and there are no geographical changes.</a:t>
            </a:r>
          </a:p>
        </p:txBody>
      </p:sp>
      <p:sp>
        <p:nvSpPr>
          <p:cNvPr id="13" name="Rounded Rectangle 6">
            <a:extLst>
              <a:ext uri="{FF2B5EF4-FFF2-40B4-BE49-F238E27FC236}">
                <a16:creationId xmlns:a16="http://schemas.microsoft.com/office/drawing/2014/main" id="{CB202638-7C66-4233-9B36-324D3C25F65E}"/>
              </a:ext>
            </a:extLst>
          </p:cNvPr>
          <p:cNvSpPr/>
          <p:nvPr/>
        </p:nvSpPr>
        <p:spPr>
          <a:xfrm>
            <a:off x="333461" y="3167658"/>
            <a:ext cx="5166360" cy="1708950"/>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Original policy:</a:t>
            </a:r>
          </a:p>
          <a:p>
            <a:r>
              <a:rPr lang="en-GB" dirty="0">
                <a:solidFill>
                  <a:schemeClr val="tx1"/>
                </a:solidFill>
              </a:rPr>
              <a:t>Country A closes it’s borders for travellers coming from Italy and China for 30 days. UPDATE: This policy has been extended for another 30 days.</a:t>
            </a:r>
          </a:p>
        </p:txBody>
      </p:sp>
      <p:sp>
        <p:nvSpPr>
          <p:cNvPr id="15" name="TextBox 14">
            <a:extLst>
              <a:ext uri="{FF2B5EF4-FFF2-40B4-BE49-F238E27FC236}">
                <a16:creationId xmlns:a16="http://schemas.microsoft.com/office/drawing/2014/main" id="{25EF5F68-DE69-4549-98FB-1E6E500FD619}"/>
              </a:ext>
            </a:extLst>
          </p:cNvPr>
          <p:cNvSpPr txBox="1"/>
          <p:nvPr/>
        </p:nvSpPr>
        <p:spPr>
          <a:xfrm>
            <a:off x="6555625" y="3560468"/>
            <a:ext cx="4502552" cy="923330"/>
          </a:xfrm>
          <a:prstGeom prst="rect">
            <a:avLst/>
          </a:prstGeom>
          <a:noFill/>
        </p:spPr>
        <p:txBody>
          <a:bodyPr wrap="square" rtlCol="0">
            <a:spAutoFit/>
          </a:bodyPr>
          <a:lstStyle/>
          <a:p>
            <a:r>
              <a:rPr lang="en-AU" dirty="0"/>
              <a:t>The policy remains unchanged and only the duration is extended. This is allowed for all policy types. </a:t>
            </a:r>
          </a:p>
        </p:txBody>
      </p:sp>
    </p:spTree>
    <p:extLst>
      <p:ext uri="{BB962C8B-B14F-4D97-AF65-F5344CB8AC3E}">
        <p14:creationId xmlns:p14="http://schemas.microsoft.com/office/powerpoint/2010/main" val="3914754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803874" y="1322028"/>
            <a:ext cx="5707087" cy="1569660"/>
          </a:xfrm>
          <a:prstGeom prst="rect">
            <a:avLst/>
          </a:prstGeom>
          <a:noFill/>
        </p:spPr>
        <p:txBody>
          <a:bodyPr wrap="square" rtlCol="0">
            <a:spAutoFit/>
          </a:bodyPr>
          <a:lstStyle/>
          <a:p>
            <a:r>
              <a:rPr lang="en-GB" sz="1600" dirty="0"/>
              <a:t>This is not a change of policy update, these are 2 different policies. The first policy is specifically targeting a subset of Chinese citizens travelling under a specific visa. The second one is about closed borders for all travellers entering from a specific country. They have different policy sub-types and you cannot update a policy sub-type to add another.</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336524" y="1252383"/>
            <a:ext cx="5166360" cy="1708950"/>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sub-category of restrictions: </a:t>
            </a:r>
          </a:p>
          <a:p>
            <a:r>
              <a:rPr lang="en-GB" dirty="0">
                <a:solidFill>
                  <a:schemeClr val="tx1"/>
                </a:solidFill>
              </a:rPr>
              <a:t>Country A </a:t>
            </a:r>
            <a:r>
              <a:rPr lang="en-GB" b="1" dirty="0">
                <a:solidFill>
                  <a:schemeClr val="tx1"/>
                </a:solidFill>
              </a:rPr>
              <a:t>stops issuing travel visa</a:t>
            </a:r>
            <a:r>
              <a:rPr lang="en-GB" dirty="0">
                <a:solidFill>
                  <a:schemeClr val="tx1"/>
                </a:solidFill>
              </a:rPr>
              <a:t> for </a:t>
            </a:r>
            <a:r>
              <a:rPr lang="en-GB" b="1" dirty="0">
                <a:solidFill>
                  <a:schemeClr val="tx1"/>
                </a:solidFill>
              </a:rPr>
              <a:t>citizens of China</a:t>
            </a:r>
            <a:r>
              <a:rPr lang="en-GB" dirty="0">
                <a:solidFill>
                  <a:schemeClr val="tx1"/>
                </a:solidFill>
              </a:rPr>
              <a:t> from February 1</a:t>
            </a:r>
            <a:r>
              <a:rPr lang="en-GB" baseline="30000" dirty="0">
                <a:solidFill>
                  <a:schemeClr val="tx1"/>
                </a:solidFill>
              </a:rPr>
              <a:t>st</a:t>
            </a:r>
            <a:r>
              <a:rPr lang="en-GB" dirty="0">
                <a:solidFill>
                  <a:schemeClr val="tx1"/>
                </a:solidFill>
              </a:rPr>
              <a:t>. UPDATE: February </a:t>
            </a:r>
            <a:r>
              <a:rPr lang="en-GB" b="1" dirty="0">
                <a:solidFill>
                  <a:schemeClr val="tx1"/>
                </a:solidFill>
              </a:rPr>
              <a:t>10</a:t>
            </a:r>
            <a:r>
              <a:rPr lang="en-GB" b="1" baseline="30000" dirty="0">
                <a:solidFill>
                  <a:schemeClr val="tx1"/>
                </a:solidFill>
              </a:rPr>
              <a:t>th</a:t>
            </a:r>
            <a:r>
              <a:rPr lang="en-GB" b="1" dirty="0">
                <a:solidFill>
                  <a:schemeClr val="tx1"/>
                </a:solidFill>
              </a:rPr>
              <a:t> all borders with China are closed</a:t>
            </a:r>
            <a:r>
              <a:rPr lang="en-GB" dirty="0">
                <a:solidFill>
                  <a:schemeClr val="tx1"/>
                </a:solidFill>
              </a:rPr>
              <a:t> and </a:t>
            </a:r>
            <a:r>
              <a:rPr lang="en-GB" b="1" dirty="0">
                <a:solidFill>
                  <a:schemeClr val="tx1"/>
                </a:solidFill>
              </a:rPr>
              <a:t>travellers from China</a:t>
            </a:r>
            <a:r>
              <a:rPr lang="en-GB" dirty="0">
                <a:solidFill>
                  <a:schemeClr val="tx1"/>
                </a:solidFill>
              </a:rPr>
              <a:t> are not allowed to enter the country. </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336524" y="3042193"/>
            <a:ext cx="5166360" cy="170895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Different targets: </a:t>
            </a:r>
          </a:p>
          <a:p>
            <a:r>
              <a:rPr lang="en-GB" dirty="0">
                <a:solidFill>
                  <a:sysClr val="windowText" lastClr="000000"/>
                </a:solidFill>
              </a:rPr>
              <a:t>Country A banning </a:t>
            </a:r>
            <a:r>
              <a:rPr lang="en-GB" b="1" dirty="0">
                <a:solidFill>
                  <a:sysClr val="windowText" lastClr="000000"/>
                </a:solidFill>
              </a:rPr>
              <a:t>all Russian citizen</a:t>
            </a:r>
            <a:r>
              <a:rPr lang="en-GB" dirty="0">
                <a:solidFill>
                  <a:sysClr val="windowText" lastClr="000000"/>
                </a:solidFill>
              </a:rPr>
              <a:t>s from entering from March 1</a:t>
            </a:r>
            <a:r>
              <a:rPr lang="en-GB" baseline="30000" dirty="0">
                <a:solidFill>
                  <a:sysClr val="windowText" lastClr="000000"/>
                </a:solidFill>
              </a:rPr>
              <a:t>st</a:t>
            </a:r>
            <a:r>
              <a:rPr lang="en-GB" dirty="0">
                <a:solidFill>
                  <a:sysClr val="windowText" lastClr="000000"/>
                </a:solidFill>
              </a:rPr>
              <a:t>. UPDATE: </a:t>
            </a:r>
            <a:r>
              <a:rPr lang="en-GB" b="1" dirty="0">
                <a:solidFill>
                  <a:sysClr val="windowText" lastClr="000000"/>
                </a:solidFill>
              </a:rPr>
              <a:t>all travellers from Russia</a:t>
            </a:r>
            <a:r>
              <a:rPr lang="en-GB" dirty="0">
                <a:solidFill>
                  <a:sysClr val="windowText" lastClr="000000"/>
                </a:solidFill>
              </a:rPr>
              <a:t> are not allowed to enter the country A from March 15</a:t>
            </a:r>
            <a:r>
              <a:rPr lang="en-GB" baseline="30000" dirty="0">
                <a:solidFill>
                  <a:sysClr val="windowText" lastClr="000000"/>
                </a:solidFill>
              </a:rPr>
              <a:t>th</a:t>
            </a:r>
            <a:r>
              <a:rPr lang="en-GB" dirty="0">
                <a:solidFill>
                  <a:sysClr val="windowText" lastClr="000000"/>
                </a:solidFill>
              </a:rPr>
              <a:t>. </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803874" y="3234948"/>
            <a:ext cx="4842510" cy="1569660"/>
          </a:xfrm>
          <a:prstGeom prst="rect">
            <a:avLst/>
          </a:prstGeom>
          <a:noFill/>
        </p:spPr>
        <p:txBody>
          <a:bodyPr wrap="square" rtlCol="0">
            <a:spAutoFit/>
          </a:bodyPr>
          <a:lstStyle/>
          <a:p>
            <a:r>
              <a:rPr lang="en-GB" sz="1600" dirty="0"/>
              <a:t>This is not a change of policy update. These are again 2 different policies because the policy from March 1</a:t>
            </a:r>
            <a:r>
              <a:rPr lang="en-GB" sz="1600" baseline="30000" dirty="0"/>
              <a:t>st</a:t>
            </a:r>
            <a:r>
              <a:rPr lang="en-GB" sz="1600" dirty="0"/>
              <a:t> targets all Russian citizens. The policy from March 15</a:t>
            </a:r>
            <a:r>
              <a:rPr lang="en-GB" sz="1600" baseline="30000" dirty="0"/>
              <a:t>th</a:t>
            </a:r>
            <a:r>
              <a:rPr lang="en-GB" sz="1600" dirty="0"/>
              <a:t> targets all travellers from Russia regardless of their nationality. Therefore these policies should be coded separately. </a:t>
            </a:r>
          </a:p>
        </p:txBody>
      </p:sp>
      <p:sp>
        <p:nvSpPr>
          <p:cNvPr id="8" name="Rectangle 7">
            <a:extLst>
              <a:ext uri="{FF2B5EF4-FFF2-40B4-BE49-F238E27FC236}">
                <a16:creationId xmlns:a16="http://schemas.microsoft.com/office/drawing/2014/main" id="{2B238780-0FCD-6545-9785-B392B92A0F51}"/>
              </a:ext>
            </a:extLst>
          </p:cNvPr>
          <p:cNvSpPr/>
          <p:nvPr/>
        </p:nvSpPr>
        <p:spPr>
          <a:xfrm>
            <a:off x="113211" y="203939"/>
            <a:ext cx="11965577" cy="580777"/>
          </a:xfrm>
          <a:prstGeom prst="rect">
            <a:avLst/>
          </a:prstGeom>
          <a:solidFill>
            <a:srgbClr val="F9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External</a:t>
            </a:r>
            <a:r>
              <a:rPr lang="en-AU" dirty="0">
                <a:solidFill>
                  <a:schemeClr val="tx1"/>
                </a:solidFill>
              </a:rPr>
              <a:t> </a:t>
            </a:r>
            <a:r>
              <a:rPr lang="en-AU" b="1" dirty="0">
                <a:solidFill>
                  <a:schemeClr val="tx1"/>
                </a:solidFill>
              </a:rPr>
              <a:t>Border</a:t>
            </a:r>
            <a:r>
              <a:rPr lang="en-AU" dirty="0">
                <a:solidFill>
                  <a:schemeClr val="tx1"/>
                </a:solidFill>
              </a:rPr>
              <a:t> </a:t>
            </a:r>
            <a:r>
              <a:rPr lang="en-AU" b="1" dirty="0">
                <a:solidFill>
                  <a:schemeClr val="tx1"/>
                </a:solidFill>
              </a:rPr>
              <a:t>Restrictions</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
        <p:nvSpPr>
          <p:cNvPr id="9" name="Rounded Rectangle 10">
            <a:extLst>
              <a:ext uri="{FF2B5EF4-FFF2-40B4-BE49-F238E27FC236}">
                <a16:creationId xmlns:a16="http://schemas.microsoft.com/office/drawing/2014/main" id="{073593BA-7C2F-429A-AEDE-6CF04E8D85C5}"/>
              </a:ext>
            </a:extLst>
          </p:cNvPr>
          <p:cNvSpPr/>
          <p:nvPr/>
        </p:nvSpPr>
        <p:spPr>
          <a:xfrm>
            <a:off x="336524" y="4832003"/>
            <a:ext cx="5166360" cy="1708950"/>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Different sub-categories: </a:t>
            </a:r>
          </a:p>
          <a:p>
            <a:r>
              <a:rPr lang="en-GB" dirty="0">
                <a:solidFill>
                  <a:sysClr val="windowText" lastClr="000000"/>
                </a:solidFill>
              </a:rPr>
              <a:t>March 20, Country A requires </a:t>
            </a:r>
            <a:r>
              <a:rPr lang="en-GB" b="1" dirty="0">
                <a:solidFill>
                  <a:sysClr val="windowText" lastClr="000000"/>
                </a:solidFill>
              </a:rPr>
              <a:t>health screenings </a:t>
            </a:r>
            <a:r>
              <a:rPr lang="en-GB" dirty="0">
                <a:solidFill>
                  <a:sysClr val="windowText" lastClr="000000"/>
                </a:solidFill>
              </a:rPr>
              <a:t>of all incoming international travellers. UPDATE: On April 27, Country A has announced that </a:t>
            </a:r>
            <a:r>
              <a:rPr lang="en-GB" b="1" dirty="0">
                <a:solidFill>
                  <a:sysClr val="windowText" lastClr="000000"/>
                </a:solidFill>
              </a:rPr>
              <a:t>travel history forms </a:t>
            </a:r>
            <a:r>
              <a:rPr lang="en-GB" dirty="0">
                <a:solidFill>
                  <a:sysClr val="windowText" lastClr="000000"/>
                </a:solidFill>
              </a:rPr>
              <a:t>are required to show that passengers haven’t visited Iran in the last 14 days. </a:t>
            </a:r>
          </a:p>
        </p:txBody>
      </p:sp>
      <p:sp>
        <p:nvSpPr>
          <p:cNvPr id="2" name="TextBox 1">
            <a:extLst>
              <a:ext uri="{FF2B5EF4-FFF2-40B4-BE49-F238E27FC236}">
                <a16:creationId xmlns:a16="http://schemas.microsoft.com/office/drawing/2014/main" id="{542A00B5-89D1-4B82-802D-6DAF9E575D75}"/>
              </a:ext>
            </a:extLst>
          </p:cNvPr>
          <p:cNvSpPr txBox="1"/>
          <p:nvPr/>
        </p:nvSpPr>
        <p:spPr>
          <a:xfrm>
            <a:off x="5803874" y="5363312"/>
            <a:ext cx="4842510" cy="584775"/>
          </a:xfrm>
          <a:prstGeom prst="rect">
            <a:avLst/>
          </a:prstGeom>
          <a:noFill/>
        </p:spPr>
        <p:txBody>
          <a:bodyPr wrap="square" rtlCol="0">
            <a:spAutoFit/>
          </a:bodyPr>
          <a:lstStyle/>
          <a:p>
            <a:r>
              <a:rPr lang="en-AU" sz="1600" dirty="0"/>
              <a:t>This is a change in policy sub-categories. This update should be a new entry.</a:t>
            </a:r>
          </a:p>
        </p:txBody>
      </p:sp>
    </p:spTree>
    <p:extLst>
      <p:ext uri="{BB962C8B-B14F-4D97-AF65-F5344CB8AC3E}">
        <p14:creationId xmlns:p14="http://schemas.microsoft.com/office/powerpoint/2010/main" val="1693513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86035" y="200886"/>
            <a:ext cx="8473440" cy="369332"/>
          </a:xfrm>
          <a:prstGeom prst="rect">
            <a:avLst/>
          </a:prstGeom>
          <a:no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AU" b="1" dirty="0"/>
              <a:t>Internal Border Restrictions </a:t>
            </a:r>
            <a:r>
              <a:rPr lang="en-AU" dirty="0"/>
              <a:t>category: what is it about? </a:t>
            </a:r>
            <a:endParaRPr lang="en-AU" b="1" dirty="0"/>
          </a:p>
        </p:txBody>
      </p:sp>
      <p:sp>
        <p:nvSpPr>
          <p:cNvPr id="3" name="TextBox 2">
            <a:extLst>
              <a:ext uri="{FF2B5EF4-FFF2-40B4-BE49-F238E27FC236}">
                <a16:creationId xmlns:a16="http://schemas.microsoft.com/office/drawing/2014/main" id="{CD2B7BAA-5F54-234F-9E63-B1602116F7A1}"/>
              </a:ext>
            </a:extLst>
          </p:cNvPr>
          <p:cNvSpPr txBox="1"/>
          <p:nvPr/>
        </p:nvSpPr>
        <p:spPr>
          <a:xfrm>
            <a:off x="484909" y="1134531"/>
            <a:ext cx="10931236" cy="2862322"/>
          </a:xfrm>
          <a:prstGeom prst="rect">
            <a:avLst/>
          </a:prstGeom>
          <a:noFill/>
        </p:spPr>
        <p:txBody>
          <a:bodyPr wrap="square" rtlCol="0">
            <a:spAutoFit/>
          </a:bodyPr>
          <a:lstStyle/>
          <a:p>
            <a:r>
              <a:rPr lang="en-AU" b="1" dirty="0"/>
              <a:t>Internal Border Restrictions </a:t>
            </a:r>
            <a:r>
              <a:rPr lang="en-AU" dirty="0"/>
              <a:t>policies are targeted towards banning/restricting the movement of people</a:t>
            </a:r>
          </a:p>
          <a:p>
            <a:r>
              <a:rPr lang="en-AU" dirty="0"/>
              <a:t> </a:t>
            </a:r>
            <a:r>
              <a:rPr lang="en-AU" u="sng" dirty="0"/>
              <a:t>within</a:t>
            </a:r>
            <a:r>
              <a:rPr lang="en-AU" dirty="0"/>
              <a:t> the borders of a country/region. Some typical examples:</a:t>
            </a:r>
          </a:p>
          <a:p>
            <a:endParaRPr lang="en-AU" dirty="0"/>
          </a:p>
          <a:p>
            <a:pPr marL="285750" indent="-285750">
              <a:buFontTx/>
              <a:buChar char="-"/>
            </a:pPr>
            <a:r>
              <a:rPr lang="en-AU" dirty="0"/>
              <a:t>National ban on traveling between country regions; </a:t>
            </a:r>
          </a:p>
          <a:p>
            <a:pPr marL="285750" indent="-285750">
              <a:buFontTx/>
              <a:buChar char="-"/>
            </a:pPr>
            <a:r>
              <a:rPr lang="en-AU" dirty="0"/>
              <a:t>National ban/restrictions on traveling in the particular region;</a:t>
            </a:r>
          </a:p>
          <a:p>
            <a:pPr marL="285750" indent="-285750">
              <a:buFontTx/>
              <a:buChar char="-"/>
            </a:pPr>
            <a:r>
              <a:rPr lang="en-AU" dirty="0"/>
              <a:t>National restriction of transportation between regions;</a:t>
            </a:r>
          </a:p>
          <a:p>
            <a:pPr marL="285750" indent="-285750">
              <a:buFontTx/>
              <a:buChar char="-"/>
            </a:pPr>
            <a:r>
              <a:rPr lang="en-GB" dirty="0"/>
              <a:t>Regional restriction on movements withing the region;</a:t>
            </a:r>
          </a:p>
          <a:p>
            <a:pPr marL="285750" indent="-285750">
              <a:buFontTx/>
              <a:buChar char="-"/>
            </a:pPr>
            <a:r>
              <a:rPr lang="en-GB" dirty="0"/>
              <a:t>Special permits for movements within the region;</a:t>
            </a:r>
          </a:p>
          <a:p>
            <a:pPr marL="285750" indent="-285750">
              <a:buFontTx/>
              <a:buChar char="-"/>
            </a:pPr>
            <a:r>
              <a:rPr lang="en-GB" dirty="0"/>
              <a:t>Road blocks to reduce traffic;</a:t>
            </a:r>
          </a:p>
          <a:p>
            <a:pPr marL="285750" indent="-285750">
              <a:buFontTx/>
              <a:buChar char="-"/>
            </a:pPr>
            <a:r>
              <a:rPr lang="en-GB" dirty="0"/>
              <a:t>National/provincial health checks for entering a region/traveling inside a region</a:t>
            </a:r>
          </a:p>
        </p:txBody>
      </p:sp>
      <p:sp>
        <p:nvSpPr>
          <p:cNvPr id="4" name="TextBox 3">
            <a:extLst>
              <a:ext uri="{FF2B5EF4-FFF2-40B4-BE49-F238E27FC236}">
                <a16:creationId xmlns:a16="http://schemas.microsoft.com/office/drawing/2014/main" id="{698D210B-3424-884A-A4C2-4108CD0F74BD}"/>
              </a:ext>
            </a:extLst>
          </p:cNvPr>
          <p:cNvSpPr txBox="1"/>
          <p:nvPr/>
        </p:nvSpPr>
        <p:spPr>
          <a:xfrm>
            <a:off x="858133" y="4561167"/>
            <a:ext cx="10674503" cy="830997"/>
          </a:xfrm>
          <a:prstGeom prst="rect">
            <a:avLst/>
          </a:prstGeom>
          <a:solidFill>
            <a:srgbClr val="F7C685"/>
          </a:solidFill>
        </p:spPr>
        <p:txBody>
          <a:bodyPr wrap="square" rtlCol="0">
            <a:spAutoFit/>
          </a:bodyPr>
          <a:lstStyle/>
          <a:p>
            <a:r>
              <a:rPr lang="en-AU" sz="1600" b="1" dirty="0"/>
              <a:t>Internal Border Restrictions </a:t>
            </a:r>
            <a:r>
              <a:rPr lang="en-AU" sz="1600" dirty="0"/>
              <a:t>can only be imposed by a government within its authoritative domain: national/regional/municipal. </a:t>
            </a:r>
          </a:p>
          <a:p>
            <a:r>
              <a:rPr lang="en-AU" sz="1600" dirty="0"/>
              <a:t>Movement/travel across these borders should be treated as external restrictions. </a:t>
            </a:r>
            <a:endParaRPr lang="en-GB" sz="1600" dirty="0"/>
          </a:p>
        </p:txBody>
      </p:sp>
      <p:pic>
        <p:nvPicPr>
          <p:cNvPr id="11" name="Graphic 10" descr="Exclamation mark">
            <a:extLst>
              <a:ext uri="{FF2B5EF4-FFF2-40B4-BE49-F238E27FC236}">
                <a16:creationId xmlns:a16="http://schemas.microsoft.com/office/drawing/2014/main" id="{61E2D85F-692B-FC4C-A87A-A5382D14D3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960" y="4653499"/>
            <a:ext cx="903813" cy="646331"/>
          </a:xfrm>
          <a:prstGeom prst="rect">
            <a:avLst/>
          </a:prstGeom>
        </p:spPr>
      </p:pic>
    </p:spTree>
    <p:extLst>
      <p:ext uri="{BB962C8B-B14F-4D97-AF65-F5344CB8AC3E}">
        <p14:creationId xmlns:p14="http://schemas.microsoft.com/office/powerpoint/2010/main" val="267208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Internal Border Restrictions: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470016" y="884838"/>
            <a:ext cx="5166360" cy="349323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Time duration update:</a:t>
            </a:r>
          </a:p>
          <a:p>
            <a:r>
              <a:rPr lang="en-AU" dirty="0">
                <a:solidFill>
                  <a:schemeClr val="tx1"/>
                </a:solidFill>
              </a:rPr>
              <a:t>Country A has decided to suspend all public transport on roads across the country from March 26 to April 4. Announced on March 24. </a:t>
            </a:r>
          </a:p>
          <a:p>
            <a:r>
              <a:rPr lang="en-AU" dirty="0">
                <a:solidFill>
                  <a:schemeClr val="tx1"/>
                </a:solidFill>
              </a:rPr>
              <a:t>UPDATE: On April 04, the suspension has been extended to April 11. </a:t>
            </a:r>
          </a:p>
          <a:p>
            <a:r>
              <a:rPr lang="en-AU" dirty="0">
                <a:solidFill>
                  <a:schemeClr val="tx1"/>
                </a:solidFill>
              </a:rPr>
              <a:t>UPDATE: On April 11, the suspension has been extended to April 25. </a:t>
            </a:r>
          </a:p>
          <a:p>
            <a:r>
              <a:rPr lang="en-AU" dirty="0">
                <a:solidFill>
                  <a:schemeClr val="tx1"/>
                </a:solidFill>
              </a:rPr>
              <a:t>UPDATE: On April 24, the suspension has been extended to May 05. </a:t>
            </a:r>
          </a:p>
          <a:p>
            <a:r>
              <a:rPr lang="en-AU" dirty="0">
                <a:solidFill>
                  <a:schemeClr val="tx1"/>
                </a:solidFill>
              </a:rPr>
              <a:t>UPDATE: On April 24, the suspension has been extended to May 05.</a:t>
            </a:r>
          </a:p>
        </p:txBody>
      </p:sp>
      <p:sp>
        <p:nvSpPr>
          <p:cNvPr id="3" name="TextBox 2">
            <a:extLst>
              <a:ext uri="{FF2B5EF4-FFF2-40B4-BE49-F238E27FC236}">
                <a16:creationId xmlns:a16="http://schemas.microsoft.com/office/drawing/2014/main" id="{C9E92F42-5616-409E-ACBF-64D7A4956225}"/>
              </a:ext>
            </a:extLst>
          </p:cNvPr>
          <p:cNvSpPr txBox="1"/>
          <p:nvPr/>
        </p:nvSpPr>
        <p:spPr>
          <a:xfrm>
            <a:off x="6474602" y="2031291"/>
            <a:ext cx="4502552" cy="1200329"/>
          </a:xfrm>
          <a:prstGeom prst="rect">
            <a:avLst/>
          </a:prstGeom>
          <a:noFill/>
        </p:spPr>
        <p:txBody>
          <a:bodyPr wrap="square" rtlCol="0">
            <a:spAutoFit/>
          </a:bodyPr>
          <a:lstStyle/>
          <a:p>
            <a:r>
              <a:rPr lang="en-AU" dirty="0"/>
              <a:t>Original policy remains unchanged and only the duration is extended. It can have a change of policy update multiple times, but each time one should update from the </a:t>
            </a:r>
            <a:r>
              <a:rPr lang="en-AU" b="1" dirty="0"/>
              <a:t>original</a:t>
            </a:r>
            <a:r>
              <a:rPr lang="en-AU" dirty="0"/>
              <a:t> policy. </a:t>
            </a:r>
          </a:p>
        </p:txBody>
      </p:sp>
      <p:sp>
        <p:nvSpPr>
          <p:cNvPr id="13" name="Rounded Rectangle 6">
            <a:extLst>
              <a:ext uri="{FF2B5EF4-FFF2-40B4-BE49-F238E27FC236}">
                <a16:creationId xmlns:a16="http://schemas.microsoft.com/office/drawing/2014/main" id="{CB202638-7C66-4233-9B36-324D3C25F65E}"/>
              </a:ext>
            </a:extLst>
          </p:cNvPr>
          <p:cNvSpPr/>
          <p:nvPr/>
        </p:nvSpPr>
        <p:spPr>
          <a:xfrm>
            <a:off x="470016" y="4586342"/>
            <a:ext cx="5166360" cy="183990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chemeClr val="tx1"/>
              </a:solidFill>
            </a:endParaRPr>
          </a:p>
        </p:txBody>
      </p:sp>
      <p:graphicFrame>
        <p:nvGraphicFramePr>
          <p:cNvPr id="4" name="Table 3">
            <a:extLst>
              <a:ext uri="{FF2B5EF4-FFF2-40B4-BE49-F238E27FC236}">
                <a16:creationId xmlns:a16="http://schemas.microsoft.com/office/drawing/2014/main" id="{C43B5E56-0AD5-421A-92A5-E3A5C8DA8995}"/>
              </a:ext>
            </a:extLst>
          </p:cNvPr>
          <p:cNvGraphicFramePr>
            <a:graphicFrameLocks noGrp="1"/>
          </p:cNvGraphicFramePr>
          <p:nvPr>
            <p:extLst>
              <p:ext uri="{D42A27DB-BD31-4B8C-83A1-F6EECF244321}">
                <p14:modId xmlns:p14="http://schemas.microsoft.com/office/powerpoint/2010/main" val="2267002297"/>
              </p:ext>
            </p:extLst>
          </p:nvPr>
        </p:nvGraphicFramePr>
        <p:xfrm>
          <a:off x="542577" y="4586342"/>
          <a:ext cx="4920674" cy="1737360"/>
        </p:xfrm>
        <a:graphic>
          <a:graphicData uri="http://schemas.openxmlformats.org/drawingml/2006/table">
            <a:tbl>
              <a:tblPr/>
              <a:tblGrid>
                <a:gridCol w="4920674">
                  <a:extLst>
                    <a:ext uri="{9D8B030D-6E8A-4147-A177-3AD203B41FA5}">
                      <a16:colId xmlns:a16="http://schemas.microsoft.com/office/drawing/2014/main" val="2460775381"/>
                    </a:ext>
                  </a:extLst>
                </a:gridCol>
              </a:tblGrid>
              <a:tr h="1478792">
                <a:tc>
                  <a:txBody>
                    <a:bodyPr/>
                    <a:lstStyle/>
                    <a:p>
                      <a:r>
                        <a:rPr lang="en-AU" u="sng" dirty="0"/>
                        <a:t>New source:</a:t>
                      </a:r>
                    </a:p>
                    <a:p>
                      <a:r>
                        <a:rPr lang="en-AU" dirty="0"/>
                        <a:t>On 18 March 2020, the Country Government announced that citizens and residents should only consider domestic travel when it is essential. UPDATE: original policy was open ended, this policy now ends August 30.</a:t>
                      </a:r>
                    </a:p>
                  </a:txBody>
                  <a:tcPr anchor="ctr">
                    <a:lnL>
                      <a:noFill/>
                    </a:lnL>
                    <a:lnR>
                      <a:noFill/>
                    </a:lnR>
                    <a:lnT>
                      <a:noFill/>
                    </a:lnT>
                    <a:lnB>
                      <a:noFill/>
                    </a:lnB>
                  </a:tcPr>
                </a:tc>
                <a:extLst>
                  <a:ext uri="{0D108BD9-81ED-4DB2-BD59-A6C34878D82A}">
                    <a16:rowId xmlns:a16="http://schemas.microsoft.com/office/drawing/2014/main" val="2538632648"/>
                  </a:ext>
                </a:extLst>
              </a:tr>
            </a:tbl>
          </a:graphicData>
        </a:graphic>
      </p:graphicFrame>
      <p:sp>
        <p:nvSpPr>
          <p:cNvPr id="10" name="TextBox 9">
            <a:extLst>
              <a:ext uri="{FF2B5EF4-FFF2-40B4-BE49-F238E27FC236}">
                <a16:creationId xmlns:a16="http://schemas.microsoft.com/office/drawing/2014/main" id="{8890340C-B17D-4423-ADD1-FDE4924AD14B}"/>
              </a:ext>
            </a:extLst>
          </p:cNvPr>
          <p:cNvSpPr txBox="1"/>
          <p:nvPr/>
        </p:nvSpPr>
        <p:spPr>
          <a:xfrm>
            <a:off x="6474602" y="4942085"/>
            <a:ext cx="4502552" cy="1200329"/>
          </a:xfrm>
          <a:prstGeom prst="rect">
            <a:avLst/>
          </a:prstGeom>
          <a:noFill/>
        </p:spPr>
        <p:txBody>
          <a:bodyPr wrap="square" rtlCol="0">
            <a:spAutoFit/>
          </a:bodyPr>
          <a:lstStyle/>
          <a:p>
            <a:r>
              <a:rPr lang="en-AU" dirty="0"/>
              <a:t>Finding a new source that announces an end date is a change of policy update, not a correction. This type of update is applicable to all policy types.</a:t>
            </a:r>
          </a:p>
        </p:txBody>
      </p:sp>
    </p:spTree>
    <p:extLst>
      <p:ext uri="{BB962C8B-B14F-4D97-AF65-F5344CB8AC3E}">
        <p14:creationId xmlns:p14="http://schemas.microsoft.com/office/powerpoint/2010/main" val="4094907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225AFE96-C6D5-6749-983A-564CD26994F8}"/>
              </a:ext>
            </a:extLst>
          </p:cNvPr>
          <p:cNvSpPr/>
          <p:nvPr/>
        </p:nvSpPr>
        <p:spPr>
          <a:xfrm>
            <a:off x="383177" y="1139124"/>
            <a:ext cx="5166360" cy="1708950"/>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External border restrictions:</a:t>
            </a:r>
          </a:p>
          <a:p>
            <a:r>
              <a:rPr lang="en-GB" dirty="0">
                <a:solidFill>
                  <a:schemeClr val="tx1"/>
                </a:solidFill>
              </a:rPr>
              <a:t>In Country A, effective May 23, state X closes its borders with state Y. </a:t>
            </a:r>
            <a:r>
              <a:rPr lang="en-GB" u="sng" dirty="0">
                <a:solidFill>
                  <a:schemeClr val="tx1"/>
                </a:solidFill>
              </a:rPr>
              <a:t>UPDATE</a:t>
            </a:r>
            <a:r>
              <a:rPr lang="en-GB" dirty="0">
                <a:solidFill>
                  <a:schemeClr val="tx1"/>
                </a:solidFill>
              </a:rPr>
              <a:t>: One June 1, state X also closes its borders with state Z.</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383177" y="3007800"/>
            <a:ext cx="5166360" cy="1708950"/>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Geographical change:</a:t>
            </a:r>
          </a:p>
          <a:p>
            <a:r>
              <a:rPr lang="en-GB" dirty="0">
                <a:solidFill>
                  <a:sysClr val="windowText" lastClr="000000"/>
                </a:solidFill>
              </a:rPr>
              <a:t>On April 2, Province A has placed roadblocks in locations X and Y. </a:t>
            </a:r>
            <a:r>
              <a:rPr lang="en-GB" u="sng" dirty="0">
                <a:solidFill>
                  <a:sysClr val="windowText" lastClr="000000"/>
                </a:solidFill>
              </a:rPr>
              <a:t>UPDATE</a:t>
            </a:r>
            <a:r>
              <a:rPr lang="en-GB" dirty="0">
                <a:solidFill>
                  <a:sysClr val="windowText" lastClr="000000"/>
                </a:solidFill>
              </a:rPr>
              <a:t>: On April 5, Province A has also placed roadblocks in location Z.</a:t>
            </a:r>
          </a:p>
        </p:txBody>
      </p:sp>
      <p:sp>
        <p:nvSpPr>
          <p:cNvPr id="8" name="Rectangle 7">
            <a:extLst>
              <a:ext uri="{FF2B5EF4-FFF2-40B4-BE49-F238E27FC236}">
                <a16:creationId xmlns:a16="http://schemas.microsoft.com/office/drawing/2014/main" id="{10FE9469-7B82-0541-AE26-AA9DC0CCD46D}"/>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Internal Border Restrictions</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
        <p:nvSpPr>
          <p:cNvPr id="2" name="TextBox 1">
            <a:extLst>
              <a:ext uri="{FF2B5EF4-FFF2-40B4-BE49-F238E27FC236}">
                <a16:creationId xmlns:a16="http://schemas.microsoft.com/office/drawing/2014/main" id="{F0F5FF7F-C24C-4D0A-85EA-C31BC72ED8A8}"/>
              </a:ext>
            </a:extLst>
          </p:cNvPr>
          <p:cNvSpPr txBox="1"/>
          <p:nvPr/>
        </p:nvSpPr>
        <p:spPr>
          <a:xfrm>
            <a:off x="6203321" y="1172137"/>
            <a:ext cx="5501330" cy="1754326"/>
          </a:xfrm>
          <a:prstGeom prst="rect">
            <a:avLst/>
          </a:prstGeom>
          <a:noFill/>
        </p:spPr>
        <p:txBody>
          <a:bodyPr wrap="square" rtlCol="0">
            <a:spAutoFit/>
          </a:bodyPr>
          <a:lstStyle/>
          <a:p>
            <a:r>
              <a:rPr lang="en-AU" dirty="0"/>
              <a:t>This is an external border restriction. Although it happens within a country, the government entity is the state X. State X is restricting access on its external borders.</a:t>
            </a:r>
          </a:p>
          <a:p>
            <a:r>
              <a:rPr lang="en-AU" dirty="0"/>
              <a:t>Also this change of policy update is a geographical change, and should be coded separately as a new policy. </a:t>
            </a:r>
          </a:p>
        </p:txBody>
      </p:sp>
      <p:sp>
        <p:nvSpPr>
          <p:cNvPr id="6" name="TextBox 5">
            <a:extLst>
              <a:ext uri="{FF2B5EF4-FFF2-40B4-BE49-F238E27FC236}">
                <a16:creationId xmlns:a16="http://schemas.microsoft.com/office/drawing/2014/main" id="{444A3D21-7815-4197-AE66-A60727A33D47}"/>
              </a:ext>
            </a:extLst>
          </p:cNvPr>
          <p:cNvSpPr txBox="1"/>
          <p:nvPr/>
        </p:nvSpPr>
        <p:spPr>
          <a:xfrm>
            <a:off x="6203319" y="3539109"/>
            <a:ext cx="5019869" cy="923330"/>
          </a:xfrm>
          <a:prstGeom prst="rect">
            <a:avLst/>
          </a:prstGeom>
          <a:noFill/>
        </p:spPr>
        <p:txBody>
          <a:bodyPr wrap="square" rtlCol="0">
            <a:spAutoFit/>
          </a:bodyPr>
          <a:lstStyle/>
          <a:p>
            <a:r>
              <a:rPr lang="en-AU" dirty="0"/>
              <a:t>This change of policy update is also a geographical change, and should be coded separately as a new policy. </a:t>
            </a:r>
          </a:p>
        </p:txBody>
      </p:sp>
      <p:sp>
        <p:nvSpPr>
          <p:cNvPr id="9" name="Rounded Rectangle 10">
            <a:extLst>
              <a:ext uri="{FF2B5EF4-FFF2-40B4-BE49-F238E27FC236}">
                <a16:creationId xmlns:a16="http://schemas.microsoft.com/office/drawing/2014/main" id="{B568A05A-AAFD-4ED1-89C8-7C21AFA7B03A}"/>
              </a:ext>
            </a:extLst>
          </p:cNvPr>
          <p:cNvSpPr/>
          <p:nvPr/>
        </p:nvSpPr>
        <p:spPr>
          <a:xfrm>
            <a:off x="383177" y="4876476"/>
            <a:ext cx="5166360" cy="1708949"/>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ysClr val="windowText" lastClr="000000"/>
              </a:solidFill>
            </a:endParaRPr>
          </a:p>
          <a:p>
            <a:r>
              <a:rPr lang="en-GB" u="sng" dirty="0">
                <a:solidFill>
                  <a:sysClr val="windowText" lastClr="000000"/>
                </a:solidFill>
              </a:rPr>
              <a:t>Wrong policy type</a:t>
            </a:r>
          </a:p>
          <a:p>
            <a:r>
              <a:rPr lang="en-AU" dirty="0">
                <a:solidFill>
                  <a:schemeClr val="tx1"/>
                </a:solidFill>
              </a:rPr>
              <a:t>Governor of State A has ordered many non-essential businesses to close for 30 days, and told citizens to stay home except for necessary trips out. UPDATE: Before it was just employees of the state, now it is all people citizens and residents. </a:t>
            </a:r>
          </a:p>
          <a:p>
            <a:endParaRPr lang="en-GB" dirty="0">
              <a:solidFill>
                <a:sysClr val="windowText" lastClr="000000"/>
              </a:solidFill>
            </a:endParaRPr>
          </a:p>
        </p:txBody>
      </p:sp>
      <p:sp>
        <p:nvSpPr>
          <p:cNvPr id="10" name="TextBox 9">
            <a:extLst>
              <a:ext uri="{FF2B5EF4-FFF2-40B4-BE49-F238E27FC236}">
                <a16:creationId xmlns:a16="http://schemas.microsoft.com/office/drawing/2014/main" id="{77A2258C-AF67-43CF-8EAD-50DB92F8410A}"/>
              </a:ext>
            </a:extLst>
          </p:cNvPr>
          <p:cNvSpPr txBox="1"/>
          <p:nvPr/>
        </p:nvSpPr>
        <p:spPr>
          <a:xfrm>
            <a:off x="6203319" y="4880010"/>
            <a:ext cx="5501332" cy="1754326"/>
          </a:xfrm>
          <a:prstGeom prst="rect">
            <a:avLst/>
          </a:prstGeom>
          <a:noFill/>
        </p:spPr>
        <p:txBody>
          <a:bodyPr wrap="square" rtlCol="0">
            <a:spAutoFit/>
          </a:bodyPr>
          <a:lstStyle/>
          <a:p>
            <a:r>
              <a:rPr lang="en-AU" dirty="0"/>
              <a:t>This is not an internal border policy. This should be coded as:</a:t>
            </a:r>
          </a:p>
          <a:p>
            <a:pPr marL="285750" indent="-285750">
              <a:buFont typeface="Arial" panose="020B0604020202020204" pitchFamily="34" charset="0"/>
              <a:buChar char="•"/>
            </a:pPr>
            <a:r>
              <a:rPr lang="en-AU" dirty="0"/>
              <a:t>A restriction and regulation of essential businesses</a:t>
            </a:r>
          </a:p>
          <a:p>
            <a:pPr marL="285750" indent="-285750">
              <a:buFont typeface="Arial" panose="020B0604020202020204" pitchFamily="34" charset="0"/>
              <a:buChar char="•"/>
            </a:pPr>
            <a:r>
              <a:rPr lang="en-AU" dirty="0"/>
              <a:t>A lock down for employees of the state</a:t>
            </a:r>
          </a:p>
          <a:p>
            <a:pPr marL="285750" indent="-285750">
              <a:buFont typeface="Arial" panose="020B0604020202020204" pitchFamily="34" charset="0"/>
              <a:buChar char="•"/>
            </a:pPr>
            <a:r>
              <a:rPr lang="en-AU" dirty="0"/>
              <a:t>End of policy updated for lockdown employees</a:t>
            </a:r>
          </a:p>
          <a:p>
            <a:pPr marL="285750" indent="-285750">
              <a:buFont typeface="Arial" panose="020B0604020202020204" pitchFamily="34" charset="0"/>
              <a:buChar char="•"/>
            </a:pPr>
            <a:r>
              <a:rPr lang="en-AU" dirty="0"/>
              <a:t>A new lockdown policy that targets everyone</a:t>
            </a:r>
          </a:p>
        </p:txBody>
      </p:sp>
    </p:spTree>
    <p:extLst>
      <p:ext uri="{BB962C8B-B14F-4D97-AF65-F5344CB8AC3E}">
        <p14:creationId xmlns:p14="http://schemas.microsoft.com/office/powerpoint/2010/main" val="1431360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01516"/>
            <a:ext cx="8473440" cy="369332"/>
          </a:xfrm>
          <a:prstGeom prst="rect">
            <a:avLst/>
          </a:prstGeom>
          <a:noFill/>
        </p:spPr>
        <p:txBody>
          <a:bodyPr wrap="square" rtlCol="0">
            <a:spAutoFit/>
          </a:bodyPr>
          <a:lstStyle/>
          <a:p>
            <a:r>
              <a:rPr lang="en-AU" b="1" dirty="0"/>
              <a:t>Restrictions of Mass Gatherings </a:t>
            </a:r>
            <a:r>
              <a:rPr lang="en-AU" dirty="0"/>
              <a:t>category: what is it about? </a:t>
            </a:r>
            <a:endParaRPr lang="en-AU" b="1" dirty="0"/>
          </a:p>
        </p:txBody>
      </p:sp>
      <p:sp>
        <p:nvSpPr>
          <p:cNvPr id="8" name="TextBox 7">
            <a:extLst>
              <a:ext uri="{FF2B5EF4-FFF2-40B4-BE49-F238E27FC236}">
                <a16:creationId xmlns:a16="http://schemas.microsoft.com/office/drawing/2014/main" id="{BB82F1B6-94E0-3C49-AF1B-DE7E20533483}"/>
              </a:ext>
            </a:extLst>
          </p:cNvPr>
          <p:cNvSpPr txBox="1"/>
          <p:nvPr/>
        </p:nvSpPr>
        <p:spPr>
          <a:xfrm>
            <a:off x="444259" y="1154296"/>
            <a:ext cx="10904097" cy="2862322"/>
          </a:xfrm>
          <a:prstGeom prst="rect">
            <a:avLst/>
          </a:prstGeom>
          <a:noFill/>
        </p:spPr>
        <p:txBody>
          <a:bodyPr wrap="square" rtlCol="0">
            <a:spAutoFit/>
          </a:bodyPr>
          <a:lstStyle/>
          <a:p>
            <a:r>
              <a:rPr lang="en-AU" b="1" dirty="0"/>
              <a:t>Restrictions of Mass Gatherings </a:t>
            </a:r>
            <a:r>
              <a:rPr lang="en-AU" dirty="0"/>
              <a:t>category implies all regulation of mass gatherings. The main goal of this policy is to prevent/restrict a lot of people from gathering in one place.</a:t>
            </a:r>
          </a:p>
          <a:p>
            <a:r>
              <a:rPr lang="en-AU" dirty="0"/>
              <a:t> </a:t>
            </a:r>
          </a:p>
          <a:p>
            <a:r>
              <a:rPr lang="en-AU" dirty="0"/>
              <a:t>Some typical examples:  </a:t>
            </a:r>
          </a:p>
          <a:p>
            <a:pPr marL="285750" indent="-285750">
              <a:buFontTx/>
              <a:buChar char="-"/>
            </a:pPr>
            <a:r>
              <a:rPr lang="en-AU" dirty="0"/>
              <a:t>cancelation of a particular mass event: concert/game/annual event;</a:t>
            </a:r>
          </a:p>
          <a:p>
            <a:pPr marL="285750" indent="-285750">
              <a:buFontTx/>
              <a:buChar char="-"/>
            </a:pPr>
            <a:r>
              <a:rPr lang="en-AU" dirty="0"/>
              <a:t>prohibition/restrictions on some type of events (e.g. all sport games have to take place without spectators);</a:t>
            </a:r>
          </a:p>
          <a:p>
            <a:pPr marL="285750" indent="-285750">
              <a:buFontTx/>
              <a:buChar char="-"/>
            </a:pPr>
            <a:r>
              <a:rPr lang="en-AU" dirty="0"/>
              <a:t>prohibition/restrictions of private gatherings (e.g. max. 10 people at weddings);</a:t>
            </a:r>
          </a:p>
          <a:p>
            <a:pPr marL="285750" indent="-285750">
              <a:buFontTx/>
              <a:buChar char="-"/>
            </a:pPr>
            <a:r>
              <a:rPr lang="en-AU" dirty="0"/>
              <a:t>total ban/restriction of gatherings  (e.g. events with more than 50 people are prohibited);</a:t>
            </a:r>
          </a:p>
          <a:p>
            <a:pPr marL="285750" indent="-285750">
              <a:buFontTx/>
              <a:buChar char="-"/>
            </a:pPr>
            <a:r>
              <a:rPr lang="en-AU" dirty="0"/>
              <a:t>collection of personal contact information of conference visitors.</a:t>
            </a:r>
          </a:p>
          <a:p>
            <a:pPr marL="285750" indent="-285750">
              <a:buFontTx/>
              <a:buChar char="-"/>
            </a:pPr>
            <a:endParaRPr lang="en-AU" dirty="0"/>
          </a:p>
        </p:txBody>
      </p:sp>
      <p:sp>
        <p:nvSpPr>
          <p:cNvPr id="2" name="TextBox 1">
            <a:extLst>
              <a:ext uri="{FF2B5EF4-FFF2-40B4-BE49-F238E27FC236}">
                <a16:creationId xmlns:a16="http://schemas.microsoft.com/office/drawing/2014/main" id="{A8DCCC2A-C803-C246-8891-32BD1E5F2251}"/>
              </a:ext>
            </a:extLst>
          </p:cNvPr>
          <p:cNvSpPr txBox="1"/>
          <p:nvPr/>
        </p:nvSpPr>
        <p:spPr>
          <a:xfrm>
            <a:off x="444259" y="4016618"/>
            <a:ext cx="11414949" cy="923330"/>
          </a:xfrm>
          <a:prstGeom prst="rect">
            <a:avLst/>
          </a:prstGeom>
          <a:solidFill>
            <a:schemeClr val="accent6">
              <a:lumMod val="40000"/>
              <a:lumOff val="60000"/>
            </a:schemeClr>
          </a:solidFill>
        </p:spPr>
        <p:txBody>
          <a:bodyPr wrap="square" rtlCol="0">
            <a:spAutoFit/>
          </a:bodyPr>
          <a:lstStyle/>
          <a:p>
            <a:r>
              <a:rPr lang="en-GB" dirty="0"/>
              <a:t>Often, mass gatherings policies state the amount of people allowed to gather, if this is the case, please, specify it. Make sure, that a cancelation of one particular event, e.g. a football match, is NOT updated with the cancelation of all events of the same type, e.g. all sport events. Instead that should be coded as 2 separate policies.  </a:t>
            </a:r>
          </a:p>
        </p:txBody>
      </p:sp>
      <p:sp>
        <p:nvSpPr>
          <p:cNvPr id="3" name="TextBox 2">
            <a:extLst>
              <a:ext uri="{FF2B5EF4-FFF2-40B4-BE49-F238E27FC236}">
                <a16:creationId xmlns:a16="http://schemas.microsoft.com/office/drawing/2014/main" id="{8D4409F9-A574-434B-BDF0-5F9F1A33D676}"/>
              </a:ext>
            </a:extLst>
          </p:cNvPr>
          <p:cNvSpPr txBox="1"/>
          <p:nvPr/>
        </p:nvSpPr>
        <p:spPr>
          <a:xfrm>
            <a:off x="814505" y="5388286"/>
            <a:ext cx="11044703" cy="923330"/>
          </a:xfrm>
          <a:prstGeom prst="rect">
            <a:avLst/>
          </a:prstGeom>
          <a:solidFill>
            <a:srgbClr val="F7C685"/>
          </a:solidFill>
        </p:spPr>
        <p:txBody>
          <a:bodyPr wrap="square" rtlCol="0">
            <a:spAutoFit/>
          </a:bodyPr>
          <a:lstStyle/>
          <a:p>
            <a:r>
              <a:rPr lang="en-GB" dirty="0"/>
              <a:t>Please note that restricting the number of customers in a business is a restriction of business policy and restricting the number of children in school is a closure and regulation of schools policy. Similarly, restricting the number of people in a government building is a restriction and regulation of government services policy. </a:t>
            </a:r>
          </a:p>
        </p:txBody>
      </p:sp>
      <p:pic>
        <p:nvPicPr>
          <p:cNvPr id="9" name="Graphic 8" descr="Exclamation mark">
            <a:extLst>
              <a:ext uri="{FF2B5EF4-FFF2-40B4-BE49-F238E27FC236}">
                <a16:creationId xmlns:a16="http://schemas.microsoft.com/office/drawing/2014/main" id="{1C5B6F1C-C1CA-604A-847E-50930EB933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920" y="5326683"/>
            <a:ext cx="903813" cy="1046535"/>
          </a:xfrm>
          <a:prstGeom prst="rect">
            <a:avLst/>
          </a:prstGeom>
        </p:spPr>
      </p:pic>
    </p:spTree>
    <p:extLst>
      <p:ext uri="{BB962C8B-B14F-4D97-AF65-F5344CB8AC3E}">
        <p14:creationId xmlns:p14="http://schemas.microsoft.com/office/powerpoint/2010/main" val="84329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Restriction of Mass Gatherings: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470016" y="1159310"/>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solidFill>
                  <a:schemeClr val="tx1"/>
                </a:solidFill>
              </a:rPr>
              <a:t>Quantitative update:</a:t>
            </a:r>
          </a:p>
          <a:p>
            <a:r>
              <a:rPr lang="en-AU" dirty="0">
                <a:solidFill>
                  <a:schemeClr val="tx1"/>
                </a:solidFill>
              </a:rPr>
              <a:t>On April 15, State A announced that a maximum of 10 people are allowed to gather in public spaces. UPDATE: On April 30 this was strengthened to a maximum of 2 people. </a:t>
            </a:r>
          </a:p>
        </p:txBody>
      </p:sp>
      <p:sp>
        <p:nvSpPr>
          <p:cNvPr id="3" name="TextBox 2">
            <a:extLst>
              <a:ext uri="{FF2B5EF4-FFF2-40B4-BE49-F238E27FC236}">
                <a16:creationId xmlns:a16="http://schemas.microsoft.com/office/drawing/2014/main" id="{C9E92F42-5616-409E-ACBF-64D7A4956225}"/>
              </a:ext>
            </a:extLst>
          </p:cNvPr>
          <p:cNvSpPr txBox="1"/>
          <p:nvPr/>
        </p:nvSpPr>
        <p:spPr>
          <a:xfrm>
            <a:off x="6347280" y="1384154"/>
            <a:ext cx="5166360" cy="1200329"/>
          </a:xfrm>
          <a:prstGeom prst="rect">
            <a:avLst/>
          </a:prstGeom>
          <a:noFill/>
        </p:spPr>
        <p:txBody>
          <a:bodyPr wrap="square" rtlCol="0">
            <a:spAutoFit/>
          </a:bodyPr>
          <a:lstStyle/>
          <a:p>
            <a:r>
              <a:rPr lang="en-AU" dirty="0"/>
              <a:t>Qua</a:t>
            </a:r>
            <a:r>
              <a:rPr lang="en-AU" b="1" u="sng" dirty="0"/>
              <a:t>n</a:t>
            </a:r>
            <a:r>
              <a:rPr lang="en-AU" dirty="0"/>
              <a:t>titative change of policy updates are allowed for mass gathering policies. Where the policy remains the same but the </a:t>
            </a:r>
            <a:r>
              <a:rPr lang="en-AU" b="1" u="sng" dirty="0"/>
              <a:t>n</a:t>
            </a:r>
            <a:r>
              <a:rPr lang="en-AU" dirty="0"/>
              <a:t>umber of people is the only part of the policy that changes. </a:t>
            </a:r>
          </a:p>
        </p:txBody>
      </p:sp>
      <p:sp>
        <p:nvSpPr>
          <p:cNvPr id="13" name="Rounded Rectangle 6">
            <a:extLst>
              <a:ext uri="{FF2B5EF4-FFF2-40B4-BE49-F238E27FC236}">
                <a16:creationId xmlns:a16="http://schemas.microsoft.com/office/drawing/2014/main" id="{CB202638-7C66-4233-9B36-324D3C25F65E}"/>
              </a:ext>
            </a:extLst>
          </p:cNvPr>
          <p:cNvSpPr/>
          <p:nvPr/>
        </p:nvSpPr>
        <p:spPr>
          <a:xfrm>
            <a:off x="470016" y="3018286"/>
            <a:ext cx="5166360" cy="183990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chemeClr val="tx1"/>
              </a:solidFill>
            </a:endParaRPr>
          </a:p>
        </p:txBody>
      </p:sp>
      <p:graphicFrame>
        <p:nvGraphicFramePr>
          <p:cNvPr id="4" name="Table 3">
            <a:extLst>
              <a:ext uri="{FF2B5EF4-FFF2-40B4-BE49-F238E27FC236}">
                <a16:creationId xmlns:a16="http://schemas.microsoft.com/office/drawing/2014/main" id="{C43B5E56-0AD5-421A-92A5-E3A5C8DA8995}"/>
              </a:ext>
            </a:extLst>
          </p:cNvPr>
          <p:cNvGraphicFramePr>
            <a:graphicFrameLocks noGrp="1"/>
          </p:cNvGraphicFramePr>
          <p:nvPr>
            <p:extLst>
              <p:ext uri="{D42A27DB-BD31-4B8C-83A1-F6EECF244321}">
                <p14:modId xmlns:p14="http://schemas.microsoft.com/office/powerpoint/2010/main" val="353886406"/>
              </p:ext>
            </p:extLst>
          </p:nvPr>
        </p:nvGraphicFramePr>
        <p:xfrm>
          <a:off x="592859" y="3123192"/>
          <a:ext cx="4920674" cy="1737360"/>
        </p:xfrm>
        <a:graphic>
          <a:graphicData uri="http://schemas.openxmlformats.org/drawingml/2006/table">
            <a:tbl>
              <a:tblPr/>
              <a:tblGrid>
                <a:gridCol w="4920674">
                  <a:extLst>
                    <a:ext uri="{9D8B030D-6E8A-4147-A177-3AD203B41FA5}">
                      <a16:colId xmlns:a16="http://schemas.microsoft.com/office/drawing/2014/main" val="2460775381"/>
                    </a:ext>
                  </a:extLst>
                </a:gridCol>
              </a:tblGrid>
              <a:tr h="1478792">
                <a:tc>
                  <a:txBody>
                    <a:bodyPr/>
                    <a:lstStyle/>
                    <a:p>
                      <a:r>
                        <a:rPr lang="en-AU" u="sng" dirty="0"/>
                        <a:t>Sub-policy type change:</a:t>
                      </a:r>
                    </a:p>
                    <a:p>
                      <a:r>
                        <a:rPr lang="en-AU" dirty="0"/>
                        <a:t>On 6 May State Government announced that weddings and funerals were only allowed to have a maximum of 10 people in attendance. </a:t>
                      </a:r>
                    </a:p>
                    <a:p>
                      <a:r>
                        <a:rPr lang="en-AU" dirty="0"/>
                        <a:t>UPDATE: This policy ends June 1 because weddings are now allowed to have up to 20 guests.</a:t>
                      </a:r>
                    </a:p>
                  </a:txBody>
                  <a:tcPr anchor="ctr">
                    <a:lnL>
                      <a:noFill/>
                    </a:lnL>
                    <a:lnR>
                      <a:noFill/>
                    </a:lnR>
                    <a:lnT>
                      <a:noFill/>
                    </a:lnT>
                    <a:lnB>
                      <a:noFill/>
                    </a:lnB>
                  </a:tcPr>
                </a:tc>
                <a:extLst>
                  <a:ext uri="{0D108BD9-81ED-4DB2-BD59-A6C34878D82A}">
                    <a16:rowId xmlns:a16="http://schemas.microsoft.com/office/drawing/2014/main" val="2538632648"/>
                  </a:ext>
                </a:extLst>
              </a:tr>
            </a:tbl>
          </a:graphicData>
        </a:graphic>
      </p:graphicFrame>
      <p:sp>
        <p:nvSpPr>
          <p:cNvPr id="10" name="TextBox 9">
            <a:extLst>
              <a:ext uri="{FF2B5EF4-FFF2-40B4-BE49-F238E27FC236}">
                <a16:creationId xmlns:a16="http://schemas.microsoft.com/office/drawing/2014/main" id="{8890340C-B17D-4423-ADD1-FDE4924AD14B}"/>
              </a:ext>
            </a:extLst>
          </p:cNvPr>
          <p:cNvSpPr txBox="1"/>
          <p:nvPr/>
        </p:nvSpPr>
        <p:spPr>
          <a:xfrm>
            <a:off x="6347280" y="2922575"/>
            <a:ext cx="5374704" cy="2031325"/>
          </a:xfrm>
          <a:prstGeom prst="rect">
            <a:avLst/>
          </a:prstGeom>
          <a:noFill/>
        </p:spPr>
        <p:txBody>
          <a:bodyPr wrap="square" rtlCol="0">
            <a:spAutoFit/>
          </a:bodyPr>
          <a:lstStyle/>
          <a:p>
            <a:r>
              <a:rPr lang="en-AU" dirty="0"/>
              <a:t>This end of policy is correct because originally funerals and weddings had the same conditions – 10 people so they could be coded together. Now the policy for weddings has been changed to 20 people. It can no longer be coded with funerals because they are not the same. They need to be coded separately after the original policy has been ended.</a:t>
            </a:r>
          </a:p>
        </p:txBody>
      </p:sp>
      <p:sp>
        <p:nvSpPr>
          <p:cNvPr id="11" name="Rounded Rectangle 6">
            <a:extLst>
              <a:ext uri="{FF2B5EF4-FFF2-40B4-BE49-F238E27FC236}">
                <a16:creationId xmlns:a16="http://schemas.microsoft.com/office/drawing/2014/main" id="{97788998-704B-4E4D-B2E2-3D4E9FC98CC3}"/>
              </a:ext>
            </a:extLst>
          </p:cNvPr>
          <p:cNvSpPr/>
          <p:nvPr/>
        </p:nvSpPr>
        <p:spPr>
          <a:xfrm>
            <a:off x="470016" y="5067575"/>
            <a:ext cx="5166360" cy="158890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solidFill>
                  <a:schemeClr val="tx1"/>
                </a:solidFill>
              </a:rPr>
              <a:t>Change in compliance:</a:t>
            </a:r>
          </a:p>
          <a:p>
            <a:r>
              <a:rPr lang="en-AU" dirty="0">
                <a:solidFill>
                  <a:schemeClr val="tx1"/>
                </a:solidFill>
              </a:rPr>
              <a:t>In Country A the federal government recommends that regional governments limit mass events beginning March 11. UPDATE: On March 13, the recommendation was changed to a direction.</a:t>
            </a:r>
          </a:p>
        </p:txBody>
      </p:sp>
      <p:sp>
        <p:nvSpPr>
          <p:cNvPr id="7" name="TextBox 6">
            <a:extLst>
              <a:ext uri="{FF2B5EF4-FFF2-40B4-BE49-F238E27FC236}">
                <a16:creationId xmlns:a16="http://schemas.microsoft.com/office/drawing/2014/main" id="{F684830F-D318-4E06-9176-81E5979668F7}"/>
              </a:ext>
            </a:extLst>
          </p:cNvPr>
          <p:cNvSpPr txBox="1"/>
          <p:nvPr/>
        </p:nvSpPr>
        <p:spPr>
          <a:xfrm>
            <a:off x="6347280" y="5677363"/>
            <a:ext cx="4861367" cy="646331"/>
          </a:xfrm>
          <a:prstGeom prst="rect">
            <a:avLst/>
          </a:prstGeom>
          <a:noFill/>
        </p:spPr>
        <p:txBody>
          <a:bodyPr wrap="square" rtlCol="0">
            <a:spAutoFit/>
          </a:bodyPr>
          <a:lstStyle/>
          <a:p>
            <a:r>
              <a:rPr lang="en-AU" dirty="0"/>
              <a:t>Recommended to mandatory change of policy updates are allowed</a:t>
            </a:r>
          </a:p>
        </p:txBody>
      </p:sp>
    </p:spTree>
    <p:extLst>
      <p:ext uri="{BB962C8B-B14F-4D97-AF65-F5344CB8AC3E}">
        <p14:creationId xmlns:p14="http://schemas.microsoft.com/office/powerpoint/2010/main" val="2184636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962494" y="1108626"/>
            <a:ext cx="5707087" cy="1077218"/>
          </a:xfrm>
          <a:prstGeom prst="rect">
            <a:avLst/>
          </a:prstGeom>
          <a:noFill/>
        </p:spPr>
        <p:txBody>
          <a:bodyPr wrap="square" rtlCol="0">
            <a:spAutoFit/>
          </a:bodyPr>
          <a:lstStyle/>
          <a:p>
            <a:r>
              <a:rPr lang="en-GB" sz="1600" dirty="0"/>
              <a:t>This is not a change of policy update, these are 2 separate policies. The first one is only about a singular events (football game), the second one is about all sport events. Therefore, these policies should not be connected. </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317863" y="1012248"/>
            <a:ext cx="5327156" cy="1269975"/>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types of gatherings: </a:t>
            </a:r>
          </a:p>
          <a:p>
            <a:r>
              <a:rPr lang="en-GB" dirty="0">
                <a:solidFill>
                  <a:schemeClr val="tx1"/>
                </a:solidFill>
              </a:rPr>
              <a:t>Country A cancels </a:t>
            </a:r>
            <a:r>
              <a:rPr lang="en-GB" b="1" dirty="0">
                <a:solidFill>
                  <a:schemeClr val="tx1"/>
                </a:solidFill>
              </a:rPr>
              <a:t>a football game on February 1</a:t>
            </a:r>
            <a:r>
              <a:rPr lang="en-GB" b="1" baseline="30000" dirty="0">
                <a:solidFill>
                  <a:schemeClr val="tx1"/>
                </a:solidFill>
              </a:rPr>
              <a:t>st</a:t>
            </a:r>
            <a:r>
              <a:rPr lang="en-GB" dirty="0">
                <a:solidFill>
                  <a:schemeClr val="tx1"/>
                </a:solidFill>
              </a:rPr>
              <a:t>. UPDATE: On March 1</a:t>
            </a:r>
            <a:r>
              <a:rPr lang="en-GB" baseline="30000" dirty="0">
                <a:solidFill>
                  <a:schemeClr val="tx1"/>
                </a:solidFill>
              </a:rPr>
              <a:t>st</a:t>
            </a:r>
            <a:r>
              <a:rPr lang="en-GB" dirty="0">
                <a:solidFill>
                  <a:schemeClr val="tx1"/>
                </a:solidFill>
              </a:rPr>
              <a:t> the government prohibits </a:t>
            </a:r>
            <a:r>
              <a:rPr lang="en-GB" b="1" dirty="0">
                <a:solidFill>
                  <a:schemeClr val="tx1"/>
                </a:solidFill>
              </a:rPr>
              <a:t>all sport games with spectators</a:t>
            </a:r>
            <a:r>
              <a:rPr lang="en-GB" dirty="0">
                <a:solidFill>
                  <a:schemeClr val="tx1"/>
                </a:solidFill>
              </a:rPr>
              <a:t> in country A.  </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317862" y="2491336"/>
            <a:ext cx="5327157" cy="1269976"/>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Different categories: </a:t>
            </a:r>
          </a:p>
          <a:p>
            <a:r>
              <a:rPr lang="en-GB" dirty="0">
                <a:solidFill>
                  <a:sysClr val="windowText" lastClr="000000"/>
                </a:solidFill>
              </a:rPr>
              <a:t>Country A restricts </a:t>
            </a:r>
            <a:r>
              <a:rPr lang="en-GB" b="1" dirty="0">
                <a:solidFill>
                  <a:sysClr val="windowText" lastClr="000000"/>
                </a:solidFill>
              </a:rPr>
              <a:t>all gatherings </a:t>
            </a:r>
            <a:r>
              <a:rPr lang="en-GB" dirty="0">
                <a:solidFill>
                  <a:sysClr val="windowText" lastClr="000000"/>
                </a:solidFill>
              </a:rPr>
              <a:t>with more that 50 people from February 1</a:t>
            </a:r>
            <a:r>
              <a:rPr lang="en-GB" baseline="30000" dirty="0">
                <a:solidFill>
                  <a:sysClr val="windowText" lastClr="000000"/>
                </a:solidFill>
              </a:rPr>
              <a:t>st</a:t>
            </a:r>
            <a:r>
              <a:rPr lang="en-GB" dirty="0">
                <a:solidFill>
                  <a:sysClr val="windowText" lastClr="000000"/>
                </a:solidFill>
              </a:rPr>
              <a:t>. UPDATE: Country A restricts </a:t>
            </a:r>
            <a:r>
              <a:rPr lang="en-GB" b="1" dirty="0">
                <a:solidFill>
                  <a:sysClr val="windowText" lastClr="000000"/>
                </a:solidFill>
              </a:rPr>
              <a:t>number of workers</a:t>
            </a:r>
            <a:r>
              <a:rPr lang="en-GB" dirty="0">
                <a:solidFill>
                  <a:sysClr val="windowText" lastClr="000000"/>
                </a:solidFill>
              </a:rPr>
              <a:t> in construction sites to 5. </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962494" y="2725887"/>
            <a:ext cx="5707086" cy="830997"/>
          </a:xfrm>
          <a:prstGeom prst="rect">
            <a:avLst/>
          </a:prstGeom>
          <a:noFill/>
        </p:spPr>
        <p:txBody>
          <a:bodyPr wrap="square" rtlCol="0">
            <a:spAutoFit/>
          </a:bodyPr>
          <a:lstStyle/>
          <a:p>
            <a:r>
              <a:rPr lang="en-GB" sz="1600" dirty="0"/>
              <a:t>This is not a change of policy update. These are again 2 different policies. The first one is Restriction of Mass Gatherings and the second one is Regulation of Businesses. </a:t>
            </a:r>
          </a:p>
        </p:txBody>
      </p:sp>
      <p:sp>
        <p:nvSpPr>
          <p:cNvPr id="8" name="Rectangle 7">
            <a:extLst>
              <a:ext uri="{FF2B5EF4-FFF2-40B4-BE49-F238E27FC236}">
                <a16:creationId xmlns:a16="http://schemas.microsoft.com/office/drawing/2014/main" id="{962F3C1F-8ACE-1546-94AE-7D4F35475076}"/>
              </a:ext>
            </a:extLst>
          </p:cNvPr>
          <p:cNvSpPr/>
          <p:nvPr/>
        </p:nvSpPr>
        <p:spPr>
          <a:xfrm>
            <a:off x="113208" y="124130"/>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Restrictions of Mass Gatherings</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pic>
        <p:nvPicPr>
          <p:cNvPr id="9" name="Graphic 8" descr="Exclamation mark">
            <a:extLst>
              <a:ext uri="{FF2B5EF4-FFF2-40B4-BE49-F238E27FC236}">
                <a16:creationId xmlns:a16="http://schemas.microsoft.com/office/drawing/2014/main" id="{ED48425A-C5F0-B84C-9B10-47B3D9D486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08" y="5777506"/>
            <a:ext cx="903813" cy="622906"/>
          </a:xfrm>
          <a:prstGeom prst="rect">
            <a:avLst/>
          </a:prstGeom>
        </p:spPr>
      </p:pic>
      <p:sp>
        <p:nvSpPr>
          <p:cNvPr id="10" name="Rounded Rectangle 10">
            <a:extLst>
              <a:ext uri="{FF2B5EF4-FFF2-40B4-BE49-F238E27FC236}">
                <a16:creationId xmlns:a16="http://schemas.microsoft.com/office/drawing/2014/main" id="{31B577D5-FEAE-4450-91C6-E5A8AEEB7D2D}"/>
              </a:ext>
            </a:extLst>
          </p:cNvPr>
          <p:cNvSpPr/>
          <p:nvPr/>
        </p:nvSpPr>
        <p:spPr>
          <a:xfrm>
            <a:off x="317861" y="3920470"/>
            <a:ext cx="5327155" cy="1460957"/>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Different sub categories: </a:t>
            </a:r>
          </a:p>
          <a:p>
            <a:r>
              <a:rPr lang="en-GB" dirty="0">
                <a:solidFill>
                  <a:sysClr val="windowText" lastClr="000000"/>
                </a:solidFill>
              </a:rPr>
              <a:t>Country A restricts the number of patrons at weddings to 100 people from May 1</a:t>
            </a:r>
            <a:r>
              <a:rPr lang="en-GB" baseline="30000" dirty="0">
                <a:solidFill>
                  <a:sysClr val="windowText" lastClr="000000"/>
                </a:solidFill>
              </a:rPr>
              <a:t>st</a:t>
            </a:r>
            <a:r>
              <a:rPr lang="en-GB" dirty="0">
                <a:solidFill>
                  <a:sysClr val="windowText" lastClr="000000"/>
                </a:solidFill>
              </a:rPr>
              <a:t> onwards. UPDATE: From May 15</a:t>
            </a:r>
            <a:r>
              <a:rPr lang="en-GB" baseline="30000" dirty="0">
                <a:solidFill>
                  <a:sysClr val="windowText" lastClr="000000"/>
                </a:solidFill>
              </a:rPr>
              <a:t>th</a:t>
            </a:r>
            <a:r>
              <a:rPr lang="en-GB" dirty="0">
                <a:solidFill>
                  <a:sysClr val="windowText" lastClr="000000"/>
                </a:solidFill>
              </a:rPr>
              <a:t> onwards Country A restricts the number of people at funerals to 5 people. </a:t>
            </a:r>
          </a:p>
        </p:txBody>
      </p:sp>
      <p:sp>
        <p:nvSpPr>
          <p:cNvPr id="13" name="TextBox 12">
            <a:extLst>
              <a:ext uri="{FF2B5EF4-FFF2-40B4-BE49-F238E27FC236}">
                <a16:creationId xmlns:a16="http://schemas.microsoft.com/office/drawing/2014/main" id="{7573D09B-A413-4EC2-82A9-32CC39E9A43B}"/>
              </a:ext>
            </a:extLst>
          </p:cNvPr>
          <p:cNvSpPr txBox="1"/>
          <p:nvPr/>
        </p:nvSpPr>
        <p:spPr>
          <a:xfrm>
            <a:off x="5962494" y="4235449"/>
            <a:ext cx="5707086" cy="830997"/>
          </a:xfrm>
          <a:prstGeom prst="rect">
            <a:avLst/>
          </a:prstGeom>
          <a:noFill/>
        </p:spPr>
        <p:txBody>
          <a:bodyPr wrap="square" rtlCol="0">
            <a:spAutoFit/>
          </a:bodyPr>
          <a:lstStyle/>
          <a:p>
            <a:r>
              <a:rPr lang="en-GB" sz="1600" dirty="0"/>
              <a:t>This is not a change of policy update. These are again 2 different sub policies with different start dates. They should be coded separately. </a:t>
            </a:r>
          </a:p>
        </p:txBody>
      </p:sp>
      <p:sp>
        <p:nvSpPr>
          <p:cNvPr id="14" name="TextBox 13">
            <a:extLst>
              <a:ext uri="{FF2B5EF4-FFF2-40B4-BE49-F238E27FC236}">
                <a16:creationId xmlns:a16="http://schemas.microsoft.com/office/drawing/2014/main" id="{14A2ACB6-51B8-6944-9120-DBE60F8C8359}"/>
              </a:ext>
            </a:extLst>
          </p:cNvPr>
          <p:cNvSpPr txBox="1"/>
          <p:nvPr/>
        </p:nvSpPr>
        <p:spPr>
          <a:xfrm>
            <a:off x="838200" y="5681127"/>
            <a:ext cx="11044703" cy="738664"/>
          </a:xfrm>
          <a:prstGeom prst="rect">
            <a:avLst/>
          </a:prstGeom>
          <a:solidFill>
            <a:srgbClr val="F7C685"/>
          </a:solidFill>
        </p:spPr>
        <p:txBody>
          <a:bodyPr wrap="square" rtlCol="0">
            <a:spAutoFit/>
          </a:bodyPr>
          <a:lstStyle/>
          <a:p>
            <a:r>
              <a:rPr lang="en-GB" sz="1400" dirty="0"/>
              <a:t>When updating mass gatherings, make sure that the quality of gatherings restricted stays the same, sport events can not be updated to a blanket gatherings ban, gatherings of kids can not be updated to gatherings of elderly people. Even though this may feel like the same policy, because they are all about gatherings. But for the purpose of our survey they should be treated as different policies. </a:t>
            </a:r>
          </a:p>
        </p:txBody>
      </p:sp>
    </p:spTree>
    <p:extLst>
      <p:ext uri="{BB962C8B-B14F-4D97-AF65-F5344CB8AC3E}">
        <p14:creationId xmlns:p14="http://schemas.microsoft.com/office/powerpoint/2010/main" val="3948251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7CC4213-9FAA-49F7-88B8-8C6A4E4F093A}"/>
              </a:ext>
            </a:extLst>
          </p:cNvPr>
          <p:cNvGrpSpPr/>
          <p:nvPr/>
        </p:nvGrpSpPr>
        <p:grpSpPr>
          <a:xfrm>
            <a:off x="121920" y="95794"/>
            <a:ext cx="11965577" cy="580777"/>
            <a:chOff x="121920" y="95794"/>
            <a:chExt cx="11965577" cy="580777"/>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230824" y="201516"/>
              <a:ext cx="8473440" cy="369332"/>
            </a:xfrm>
            <a:prstGeom prst="rect">
              <a:avLst/>
            </a:prstGeom>
            <a:noFill/>
          </p:spPr>
          <p:txBody>
            <a:bodyPr wrap="square" rtlCol="0">
              <a:spAutoFit/>
            </a:bodyPr>
            <a:lstStyle/>
            <a:p>
              <a:r>
                <a:rPr lang="en-AU" b="1" dirty="0"/>
                <a:t>Curfew </a:t>
              </a:r>
              <a:r>
                <a:rPr lang="en-AU" dirty="0"/>
                <a:t>category: what is it about? </a:t>
              </a:r>
              <a:endParaRPr lang="en-AU" b="1" dirty="0"/>
            </a:p>
          </p:txBody>
        </p:sp>
      </p:grpSp>
      <p:sp>
        <p:nvSpPr>
          <p:cNvPr id="8" name="TextBox 7">
            <a:extLst>
              <a:ext uri="{FF2B5EF4-FFF2-40B4-BE49-F238E27FC236}">
                <a16:creationId xmlns:a16="http://schemas.microsoft.com/office/drawing/2014/main" id="{BB82F1B6-94E0-3C49-AF1B-DE7E20533483}"/>
              </a:ext>
            </a:extLst>
          </p:cNvPr>
          <p:cNvSpPr txBox="1"/>
          <p:nvPr/>
        </p:nvSpPr>
        <p:spPr>
          <a:xfrm>
            <a:off x="121921" y="1154296"/>
            <a:ext cx="11226436" cy="923330"/>
          </a:xfrm>
          <a:prstGeom prst="rect">
            <a:avLst/>
          </a:prstGeom>
          <a:noFill/>
        </p:spPr>
        <p:txBody>
          <a:bodyPr wrap="square" rtlCol="0">
            <a:spAutoFit/>
          </a:bodyPr>
          <a:lstStyle/>
          <a:p>
            <a:r>
              <a:rPr lang="en-AU" b="1" dirty="0"/>
              <a:t>Curfew</a:t>
            </a:r>
            <a:r>
              <a:rPr lang="en-GB" dirty="0"/>
              <a:t> category implies restricted hours when people can be outside. Some typical examples:</a:t>
            </a:r>
          </a:p>
          <a:p>
            <a:pPr marL="742950" lvl="1" indent="-285750">
              <a:buFont typeface="Arial" panose="020B0604020202020204" pitchFamily="34" charset="0"/>
              <a:buChar char="•"/>
            </a:pPr>
            <a:r>
              <a:rPr lang="en-GB" dirty="0"/>
              <a:t>People can only go outside from 7 am to 7 pm; </a:t>
            </a:r>
          </a:p>
          <a:p>
            <a:pPr marL="742950" lvl="1" indent="-285750">
              <a:buFont typeface="Arial" panose="020B0604020202020204" pitchFamily="34" charset="0"/>
              <a:buChar char="•"/>
            </a:pPr>
            <a:r>
              <a:rPr lang="en-GB" dirty="0"/>
              <a:t>Children can only be outside from 7 am to 5 pm. </a:t>
            </a:r>
          </a:p>
        </p:txBody>
      </p:sp>
      <p:sp>
        <p:nvSpPr>
          <p:cNvPr id="3" name="TextBox 2">
            <a:extLst>
              <a:ext uri="{FF2B5EF4-FFF2-40B4-BE49-F238E27FC236}">
                <a16:creationId xmlns:a16="http://schemas.microsoft.com/office/drawing/2014/main" id="{7863CECB-F18A-E741-9362-3FB0E8387C3B}"/>
              </a:ext>
            </a:extLst>
          </p:cNvPr>
          <p:cNvSpPr txBox="1"/>
          <p:nvPr/>
        </p:nvSpPr>
        <p:spPr>
          <a:xfrm>
            <a:off x="1736218" y="2635735"/>
            <a:ext cx="8949117" cy="1200329"/>
          </a:xfrm>
          <a:prstGeom prst="rect">
            <a:avLst/>
          </a:prstGeom>
          <a:noFill/>
        </p:spPr>
        <p:txBody>
          <a:bodyPr wrap="none" rtlCol="0">
            <a:spAutoFit/>
          </a:bodyPr>
          <a:lstStyle/>
          <a:p>
            <a:r>
              <a:rPr lang="en-GB" dirty="0"/>
              <a:t>Different categories of population can be under different curfew conditions, in case there are </a:t>
            </a:r>
          </a:p>
          <a:p>
            <a:r>
              <a:rPr lang="en-GB" u="sng" dirty="0"/>
              <a:t>2 different curfew periods</a:t>
            </a:r>
            <a:r>
              <a:rPr lang="en-GB" dirty="0"/>
              <a:t> for e.g. adults and kids, they should be coded separately, as </a:t>
            </a:r>
          </a:p>
          <a:p>
            <a:r>
              <a:rPr lang="en-GB" u="sng" dirty="0"/>
              <a:t>2 different curfew policies.</a:t>
            </a:r>
          </a:p>
          <a:p>
            <a:endParaRPr lang="en-GB" dirty="0"/>
          </a:p>
        </p:txBody>
      </p:sp>
      <p:pic>
        <p:nvPicPr>
          <p:cNvPr id="11" name="Graphic 10" descr="Lights On">
            <a:extLst>
              <a:ext uri="{FF2B5EF4-FFF2-40B4-BE49-F238E27FC236}">
                <a16:creationId xmlns:a16="http://schemas.microsoft.com/office/drawing/2014/main" id="{996C42EC-B391-E941-8051-D9CAABF15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952" y="2514600"/>
            <a:ext cx="914400" cy="914400"/>
          </a:xfrm>
          <a:prstGeom prst="rect">
            <a:avLst/>
          </a:prstGeom>
        </p:spPr>
      </p:pic>
      <p:grpSp>
        <p:nvGrpSpPr>
          <p:cNvPr id="7" name="Group 6">
            <a:extLst>
              <a:ext uri="{FF2B5EF4-FFF2-40B4-BE49-F238E27FC236}">
                <a16:creationId xmlns:a16="http://schemas.microsoft.com/office/drawing/2014/main" id="{B080318B-CF71-417F-8356-E32C0804C72C}"/>
              </a:ext>
            </a:extLst>
          </p:cNvPr>
          <p:cNvGrpSpPr/>
          <p:nvPr/>
        </p:nvGrpSpPr>
        <p:grpSpPr>
          <a:xfrm>
            <a:off x="0" y="4854570"/>
            <a:ext cx="11949870" cy="923329"/>
            <a:chOff x="0" y="4854570"/>
            <a:chExt cx="11949870" cy="923329"/>
          </a:xfrm>
        </p:grpSpPr>
        <p:pic>
          <p:nvPicPr>
            <p:cNvPr id="12" name="Graphic 11" descr="Exclamation mark">
              <a:extLst>
                <a:ext uri="{FF2B5EF4-FFF2-40B4-BE49-F238E27FC236}">
                  <a16:creationId xmlns:a16="http://schemas.microsoft.com/office/drawing/2014/main" id="{FF597837-8D03-0649-8E47-4F2E122F65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0" y="4854570"/>
              <a:ext cx="1291160" cy="923329"/>
            </a:xfrm>
            <a:prstGeom prst="rect">
              <a:avLst/>
            </a:prstGeom>
          </p:spPr>
        </p:pic>
        <p:sp>
          <p:nvSpPr>
            <p:cNvPr id="10" name="TextBox 9">
              <a:extLst>
                <a:ext uri="{FF2B5EF4-FFF2-40B4-BE49-F238E27FC236}">
                  <a16:creationId xmlns:a16="http://schemas.microsoft.com/office/drawing/2014/main" id="{CF685933-73CE-B942-8CD3-7C8A8722AD83}"/>
                </a:ext>
              </a:extLst>
            </p:cNvPr>
            <p:cNvSpPr txBox="1"/>
            <p:nvPr/>
          </p:nvSpPr>
          <p:spPr>
            <a:xfrm>
              <a:off x="905167" y="4900737"/>
              <a:ext cx="11044703" cy="830997"/>
            </a:xfrm>
            <a:prstGeom prst="rect">
              <a:avLst/>
            </a:prstGeom>
            <a:solidFill>
              <a:srgbClr val="F7C685"/>
            </a:solidFill>
          </p:spPr>
          <p:txBody>
            <a:bodyPr wrap="square" rtlCol="0">
              <a:spAutoFit/>
            </a:bodyPr>
            <a:lstStyle/>
            <a:p>
              <a:r>
                <a:rPr lang="en-GB" sz="1600" dirty="0"/>
                <a:t>The distinctive feature of the curfew category is the </a:t>
              </a:r>
              <a:r>
                <a:rPr lang="en-GB" sz="1600" u="sng" dirty="0"/>
                <a:t>restricted time outside</a:t>
              </a:r>
              <a:r>
                <a:rPr lang="en-GB" sz="1600" dirty="0"/>
                <a:t>. In case the time is not mentioned, but a government says you can only go outside for necessary things, such as visiting a doctor or for grocery shopping then this is </a:t>
              </a:r>
              <a:r>
                <a:rPr lang="en-GB" sz="1600" u="sng" dirty="0"/>
                <a:t>NOT a curfew, </a:t>
              </a:r>
              <a:r>
                <a:rPr lang="en-GB" sz="1600" dirty="0"/>
                <a:t>this should be coded as a </a:t>
              </a:r>
              <a:r>
                <a:rPr lang="en-GB" sz="1600" u="sng" dirty="0"/>
                <a:t>Lockdown.</a:t>
              </a:r>
            </a:p>
          </p:txBody>
        </p:sp>
      </p:grpSp>
    </p:spTree>
    <p:extLst>
      <p:ext uri="{BB962C8B-B14F-4D97-AF65-F5344CB8AC3E}">
        <p14:creationId xmlns:p14="http://schemas.microsoft.com/office/powerpoint/2010/main" val="175781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80287-7A89-DD4A-8F00-EEBA144E9F9F}"/>
              </a:ext>
            </a:extLst>
          </p:cNvPr>
          <p:cNvSpPr txBox="1"/>
          <p:nvPr/>
        </p:nvSpPr>
        <p:spPr>
          <a:xfrm>
            <a:off x="162388" y="1192193"/>
            <a:ext cx="11867223" cy="4308872"/>
          </a:xfrm>
          <a:prstGeom prst="rect">
            <a:avLst/>
          </a:prstGeom>
          <a:noFill/>
        </p:spPr>
        <p:txBody>
          <a:bodyPr wrap="none" rtlCol="0">
            <a:spAutoFit/>
          </a:bodyPr>
          <a:lstStyle/>
          <a:p>
            <a:r>
              <a:rPr lang="en-GB" sz="1600" dirty="0"/>
              <a:t>If while coding you have made a mistake/error/typo you need to correct the entry. </a:t>
            </a:r>
          </a:p>
          <a:p>
            <a:r>
              <a:rPr lang="en-GB" sz="1600" dirty="0"/>
              <a:t>What you can correct via Shiny App: </a:t>
            </a:r>
          </a:p>
          <a:p>
            <a:r>
              <a:rPr lang="en-GB" sz="1600" dirty="0"/>
              <a:t>dates announced/start/end</a:t>
            </a:r>
          </a:p>
          <a:p>
            <a:r>
              <a:rPr lang="en-GB" sz="1600" dirty="0"/>
              <a:t>description</a:t>
            </a:r>
          </a:p>
          <a:p>
            <a:r>
              <a:rPr lang="en-GB" sz="1600" dirty="0"/>
              <a:t>province </a:t>
            </a:r>
          </a:p>
          <a:p>
            <a:r>
              <a:rPr lang="en-GB" sz="1600" dirty="0" err="1"/>
              <a:t>geo_target</a:t>
            </a:r>
            <a:r>
              <a:rPr lang="en-GB" sz="1600" dirty="0"/>
              <a:t> variable </a:t>
            </a:r>
          </a:p>
          <a:p>
            <a:r>
              <a:rPr lang="en-GB" sz="1600" dirty="0" err="1"/>
              <a:t>target_region</a:t>
            </a:r>
            <a:endParaRPr lang="en-GB" sz="1600" dirty="0"/>
          </a:p>
          <a:p>
            <a:r>
              <a:rPr lang="en-GB" sz="1600" dirty="0" err="1"/>
              <a:t>target_city</a:t>
            </a:r>
            <a:endParaRPr lang="en-GB" sz="1600" dirty="0"/>
          </a:p>
          <a:p>
            <a:r>
              <a:rPr lang="en-GB" sz="1600" dirty="0"/>
              <a:t>compliance mechanism </a:t>
            </a:r>
          </a:p>
          <a:p>
            <a:br>
              <a:rPr lang="en-GB" sz="1600" dirty="0"/>
            </a:br>
            <a:endParaRPr lang="en-GB" sz="1600" dirty="0"/>
          </a:p>
          <a:p>
            <a:r>
              <a:rPr lang="en-GB" sz="1600" dirty="0"/>
              <a:t>Big changes, such as policy types or sub types (e.g. types of businesses under restrictions, types of schools, types of mass gatherings), </a:t>
            </a:r>
          </a:p>
          <a:p>
            <a:r>
              <a:rPr lang="en-GB" sz="1600" dirty="0"/>
              <a:t>or change of the source should only</a:t>
            </a:r>
            <a:r>
              <a:rPr lang="ru-RU" sz="1600" dirty="0"/>
              <a:t> </a:t>
            </a:r>
            <a:r>
              <a:rPr lang="en-GB" sz="1600" dirty="0"/>
              <a:t>be corrected via Qualtrics. Please, watch the video tutorial on how to use our Shiny App for corrections. </a:t>
            </a:r>
          </a:p>
          <a:p>
            <a:br>
              <a:rPr lang="en-GB" sz="1600" dirty="0"/>
            </a:br>
            <a:endParaRPr lang="en-GB" sz="1600" dirty="0"/>
          </a:p>
          <a:p>
            <a:r>
              <a:rPr lang="en-GB" sz="1600" dirty="0"/>
              <a:t>All updates can only be done via Qualtrics.</a:t>
            </a:r>
          </a:p>
          <a:p>
            <a:endParaRPr lang="en-GB" dirty="0"/>
          </a:p>
        </p:txBody>
      </p:sp>
      <p:sp>
        <p:nvSpPr>
          <p:cNvPr id="5" name="TextBox 4">
            <a:extLst>
              <a:ext uri="{FF2B5EF4-FFF2-40B4-BE49-F238E27FC236}">
                <a16:creationId xmlns:a16="http://schemas.microsoft.com/office/drawing/2014/main" id="{C90B3FF8-BB8C-4C4A-AD84-D017A1F4F849}"/>
              </a:ext>
            </a:extLst>
          </p:cNvPr>
          <p:cNvSpPr txBox="1"/>
          <p:nvPr/>
        </p:nvSpPr>
        <p:spPr>
          <a:xfrm>
            <a:off x="2644912" y="689617"/>
            <a:ext cx="6902173" cy="369332"/>
          </a:xfrm>
          <a:prstGeom prst="rect">
            <a:avLst/>
          </a:prstGeom>
          <a:noFill/>
        </p:spPr>
        <p:txBody>
          <a:bodyPr wrap="square" rtlCol="0">
            <a:spAutoFit/>
          </a:bodyPr>
          <a:lstStyle/>
          <a:p>
            <a:r>
              <a:rPr lang="en-GB" dirty="0"/>
              <a:t>WAIT FOR CONFORMATION before finishing this slide</a:t>
            </a:r>
          </a:p>
        </p:txBody>
      </p:sp>
      <p:sp>
        <p:nvSpPr>
          <p:cNvPr id="4" name="TextBox 3">
            <a:extLst>
              <a:ext uri="{FF2B5EF4-FFF2-40B4-BE49-F238E27FC236}">
                <a16:creationId xmlns:a16="http://schemas.microsoft.com/office/drawing/2014/main" id="{87626F06-E372-4E97-8E66-C80BD7CF19A8}"/>
              </a:ext>
            </a:extLst>
          </p:cNvPr>
          <p:cNvSpPr txBox="1"/>
          <p:nvPr/>
        </p:nvSpPr>
        <p:spPr>
          <a:xfrm>
            <a:off x="166463" y="156263"/>
            <a:ext cx="11832704" cy="400110"/>
          </a:xfrm>
          <a:prstGeom prst="rect">
            <a:avLst/>
          </a:prstGeom>
          <a:solidFill>
            <a:srgbClr val="EEC36C"/>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AU" sz="2000" dirty="0"/>
              <a:t>How to use Shiny App</a:t>
            </a:r>
          </a:p>
        </p:txBody>
      </p:sp>
    </p:spTree>
    <p:extLst>
      <p:ext uri="{BB962C8B-B14F-4D97-AF65-F5344CB8AC3E}">
        <p14:creationId xmlns:p14="http://schemas.microsoft.com/office/powerpoint/2010/main" val="1353377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Curfew: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470016" y="974564"/>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solidFill>
                  <a:schemeClr val="tx1"/>
                </a:solidFill>
              </a:rPr>
              <a:t>Quantitative update:</a:t>
            </a:r>
          </a:p>
          <a:p>
            <a:r>
              <a:rPr lang="en-AU" dirty="0">
                <a:solidFill>
                  <a:schemeClr val="tx1"/>
                </a:solidFill>
              </a:rPr>
              <a:t>On May 15, Country A announced that all residents must not go outside between the hours of 5am and 5pm until further notice. UPDATE: This was changed on June 1 from 6am to 8pm.</a:t>
            </a:r>
          </a:p>
        </p:txBody>
      </p:sp>
      <p:sp>
        <p:nvSpPr>
          <p:cNvPr id="3" name="TextBox 2">
            <a:extLst>
              <a:ext uri="{FF2B5EF4-FFF2-40B4-BE49-F238E27FC236}">
                <a16:creationId xmlns:a16="http://schemas.microsoft.com/office/drawing/2014/main" id="{C9E92F42-5616-409E-ACBF-64D7A4956225}"/>
              </a:ext>
            </a:extLst>
          </p:cNvPr>
          <p:cNvSpPr txBox="1"/>
          <p:nvPr/>
        </p:nvSpPr>
        <p:spPr>
          <a:xfrm>
            <a:off x="6347280" y="1105800"/>
            <a:ext cx="4502552" cy="1477328"/>
          </a:xfrm>
          <a:prstGeom prst="rect">
            <a:avLst/>
          </a:prstGeom>
          <a:noFill/>
        </p:spPr>
        <p:txBody>
          <a:bodyPr wrap="square" rtlCol="0">
            <a:spAutoFit/>
          </a:bodyPr>
          <a:lstStyle/>
          <a:p>
            <a:r>
              <a:rPr lang="en-AU" dirty="0"/>
              <a:t>Qua</a:t>
            </a:r>
            <a:r>
              <a:rPr lang="en-AU" b="1" u="sng" dirty="0"/>
              <a:t>n</a:t>
            </a:r>
            <a:r>
              <a:rPr lang="en-AU" dirty="0"/>
              <a:t>titative change of policy updates are allowed for curfew policies. Where the policy remains the same but the </a:t>
            </a:r>
            <a:r>
              <a:rPr lang="en-AU" b="1" u="sng" dirty="0"/>
              <a:t>n</a:t>
            </a:r>
            <a:r>
              <a:rPr lang="en-AU" dirty="0"/>
              <a:t>umber of curfew hours is the only part of the policy that changes. </a:t>
            </a:r>
          </a:p>
        </p:txBody>
      </p:sp>
      <p:sp>
        <p:nvSpPr>
          <p:cNvPr id="13" name="Rounded Rectangle 6">
            <a:extLst>
              <a:ext uri="{FF2B5EF4-FFF2-40B4-BE49-F238E27FC236}">
                <a16:creationId xmlns:a16="http://schemas.microsoft.com/office/drawing/2014/main" id="{CB202638-7C66-4233-9B36-324D3C25F65E}"/>
              </a:ext>
            </a:extLst>
          </p:cNvPr>
          <p:cNvSpPr/>
          <p:nvPr/>
        </p:nvSpPr>
        <p:spPr>
          <a:xfrm>
            <a:off x="470016" y="4013200"/>
            <a:ext cx="5166360" cy="211829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chemeClr val="tx1"/>
              </a:solidFill>
            </a:endParaRPr>
          </a:p>
        </p:txBody>
      </p:sp>
      <p:graphicFrame>
        <p:nvGraphicFramePr>
          <p:cNvPr id="4" name="Table 3">
            <a:extLst>
              <a:ext uri="{FF2B5EF4-FFF2-40B4-BE49-F238E27FC236}">
                <a16:creationId xmlns:a16="http://schemas.microsoft.com/office/drawing/2014/main" id="{C43B5E56-0AD5-421A-92A5-E3A5C8DA8995}"/>
              </a:ext>
            </a:extLst>
          </p:cNvPr>
          <p:cNvGraphicFramePr>
            <a:graphicFrameLocks noGrp="1"/>
          </p:cNvGraphicFramePr>
          <p:nvPr>
            <p:extLst>
              <p:ext uri="{D42A27DB-BD31-4B8C-83A1-F6EECF244321}">
                <p14:modId xmlns:p14="http://schemas.microsoft.com/office/powerpoint/2010/main" val="3663307053"/>
              </p:ext>
            </p:extLst>
          </p:nvPr>
        </p:nvGraphicFramePr>
        <p:xfrm>
          <a:off x="592859" y="4203668"/>
          <a:ext cx="4920674" cy="1737360"/>
        </p:xfrm>
        <a:graphic>
          <a:graphicData uri="http://schemas.openxmlformats.org/drawingml/2006/table">
            <a:tbl>
              <a:tblPr/>
              <a:tblGrid>
                <a:gridCol w="4920674">
                  <a:extLst>
                    <a:ext uri="{9D8B030D-6E8A-4147-A177-3AD203B41FA5}">
                      <a16:colId xmlns:a16="http://schemas.microsoft.com/office/drawing/2014/main" val="2460775381"/>
                    </a:ext>
                  </a:extLst>
                </a:gridCol>
              </a:tblGrid>
              <a:tr h="1478792">
                <a:tc>
                  <a:txBody>
                    <a:bodyPr/>
                    <a:lstStyle/>
                    <a:p>
                      <a:r>
                        <a:rPr lang="en-AU" u="none" dirty="0"/>
                        <a:t>On March 5</a:t>
                      </a:r>
                      <a:r>
                        <a:rPr lang="en-AU" u="none" baseline="30000" dirty="0"/>
                        <a:t>th</a:t>
                      </a:r>
                      <a:r>
                        <a:rPr lang="en-AU" u="none" dirty="0"/>
                        <a:t> country A imposes a curfew from 5pm to 6 am until March 20</a:t>
                      </a:r>
                      <a:r>
                        <a:rPr lang="en-AU" u="none" baseline="30000" dirty="0"/>
                        <a:t>th</a:t>
                      </a:r>
                      <a:r>
                        <a:rPr lang="en-AU" u="none" dirty="0"/>
                        <a:t>  fines are introduced for violation. UPDATE: On March 15</a:t>
                      </a:r>
                      <a:r>
                        <a:rPr lang="en-AU" u="none" baseline="30000" dirty="0"/>
                        <a:t>th</a:t>
                      </a:r>
                      <a:r>
                        <a:rPr lang="en-AU" u="none" dirty="0"/>
                        <a:t> a curfew from 5 pm to 6 am has been extended until April 1</a:t>
                      </a:r>
                      <a:r>
                        <a:rPr lang="en-AU" u="none" baseline="30000" dirty="0"/>
                        <a:t>st</a:t>
                      </a:r>
                      <a:r>
                        <a:rPr lang="en-AU" u="none" dirty="0"/>
                        <a:t> AND punishment for violating the rules</a:t>
                      </a:r>
                      <a:r>
                        <a:rPr lang="en-GB" u="none" dirty="0"/>
                        <a:t> has changed from fines to jail time.  </a:t>
                      </a:r>
                      <a:endParaRPr lang="en-AU" u="none" dirty="0"/>
                    </a:p>
                  </a:txBody>
                  <a:tcPr anchor="ctr">
                    <a:lnL>
                      <a:noFill/>
                    </a:lnL>
                    <a:lnR>
                      <a:noFill/>
                    </a:lnR>
                    <a:lnT>
                      <a:noFill/>
                    </a:lnT>
                    <a:lnB>
                      <a:noFill/>
                    </a:lnB>
                  </a:tcPr>
                </a:tc>
                <a:extLst>
                  <a:ext uri="{0D108BD9-81ED-4DB2-BD59-A6C34878D82A}">
                    <a16:rowId xmlns:a16="http://schemas.microsoft.com/office/drawing/2014/main" val="2538632648"/>
                  </a:ext>
                </a:extLst>
              </a:tr>
            </a:tbl>
          </a:graphicData>
        </a:graphic>
      </p:graphicFrame>
      <p:sp>
        <p:nvSpPr>
          <p:cNvPr id="10" name="TextBox 9">
            <a:extLst>
              <a:ext uri="{FF2B5EF4-FFF2-40B4-BE49-F238E27FC236}">
                <a16:creationId xmlns:a16="http://schemas.microsoft.com/office/drawing/2014/main" id="{8890340C-B17D-4423-ADD1-FDE4924AD14B}"/>
              </a:ext>
            </a:extLst>
          </p:cNvPr>
          <p:cNvSpPr txBox="1"/>
          <p:nvPr/>
        </p:nvSpPr>
        <p:spPr>
          <a:xfrm>
            <a:off x="6224437" y="4610683"/>
            <a:ext cx="5374704" cy="923330"/>
          </a:xfrm>
          <a:prstGeom prst="rect">
            <a:avLst/>
          </a:prstGeom>
          <a:noFill/>
        </p:spPr>
        <p:txBody>
          <a:bodyPr wrap="square" rtlCol="0">
            <a:spAutoFit/>
          </a:bodyPr>
          <a:lstStyle/>
          <a:p>
            <a:r>
              <a:rPr lang="en-AU" dirty="0"/>
              <a:t>In this case we see both: extension and tougher penalties</a:t>
            </a:r>
            <a:r>
              <a:rPr lang="en-GB" dirty="0"/>
              <a:t>. But the policy itself has not changed, so it should have a change of policy update. </a:t>
            </a:r>
            <a:r>
              <a:rPr lang="en-AU" dirty="0"/>
              <a:t> </a:t>
            </a:r>
          </a:p>
        </p:txBody>
      </p:sp>
    </p:spTree>
    <p:extLst>
      <p:ext uri="{BB962C8B-B14F-4D97-AF65-F5344CB8AC3E}">
        <p14:creationId xmlns:p14="http://schemas.microsoft.com/office/powerpoint/2010/main" val="2507901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589270" y="1445138"/>
            <a:ext cx="6480810" cy="1323439"/>
          </a:xfrm>
          <a:prstGeom prst="rect">
            <a:avLst/>
          </a:prstGeom>
          <a:noFill/>
        </p:spPr>
        <p:txBody>
          <a:bodyPr wrap="square" rtlCol="0">
            <a:spAutoFit/>
          </a:bodyPr>
          <a:lstStyle/>
          <a:p>
            <a:r>
              <a:rPr lang="en-GB" sz="1600" dirty="0"/>
              <a:t>Even though rules of a curfew are the same for the capital and other 5 cities, these are 2 different policies, not a change of policy update of a curfew for a capital city. Only if a government implements a curfew for a number of geographical units with </a:t>
            </a:r>
            <a:r>
              <a:rPr lang="en-GB" sz="1600" u="sng" dirty="0"/>
              <a:t>the same rules for all units at the same date </a:t>
            </a:r>
            <a:r>
              <a:rPr lang="en-GB" sz="1600" dirty="0"/>
              <a:t>this should be treated as one policy.    </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289871" y="1123878"/>
            <a:ext cx="5166360" cy="196596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ysClr val="windowText" lastClr="000000"/>
              </a:solidFill>
            </a:endParaRPr>
          </a:p>
          <a:p>
            <a:r>
              <a:rPr lang="en-GB" u="sng" dirty="0">
                <a:solidFill>
                  <a:sysClr val="windowText" lastClr="000000"/>
                </a:solidFill>
              </a:rPr>
              <a:t>New geographical units: </a:t>
            </a:r>
          </a:p>
          <a:p>
            <a:r>
              <a:rPr lang="en-GB" dirty="0">
                <a:solidFill>
                  <a:sysClr val="windowText" lastClr="000000"/>
                </a:solidFill>
              </a:rPr>
              <a:t>April 1</a:t>
            </a:r>
            <a:r>
              <a:rPr lang="en-GB" baseline="30000" dirty="0">
                <a:solidFill>
                  <a:sysClr val="windowText" lastClr="000000"/>
                </a:solidFill>
              </a:rPr>
              <a:t>st</a:t>
            </a:r>
            <a:r>
              <a:rPr lang="en-GB" dirty="0">
                <a:solidFill>
                  <a:sysClr val="windowText" lastClr="000000"/>
                </a:solidFill>
              </a:rPr>
              <a:t>: Country A imposes a curfew on a capital city, people are not allowed to leave their houses after 6 pm. UPDATE: on April 15</a:t>
            </a:r>
            <a:r>
              <a:rPr lang="en-GB" baseline="30000" dirty="0">
                <a:solidFill>
                  <a:sysClr val="windowText" lastClr="000000"/>
                </a:solidFill>
              </a:rPr>
              <a:t>th</a:t>
            </a:r>
            <a:r>
              <a:rPr lang="en-GB" dirty="0">
                <a:solidFill>
                  <a:sysClr val="windowText" lastClr="000000"/>
                </a:solidFill>
              </a:rPr>
              <a:t> : Country A expanded a list of cities under curfew. Now in 5 more cities and in a capital people are not allowed to leave their houses after 6 pm. </a:t>
            </a:r>
          </a:p>
          <a:p>
            <a:pPr algn="ctr"/>
            <a:endParaRPr lang="en-GB" dirty="0"/>
          </a:p>
        </p:txBody>
      </p:sp>
      <p:sp>
        <p:nvSpPr>
          <p:cNvPr id="11" name="Rounded Rectangle 10">
            <a:extLst>
              <a:ext uri="{FF2B5EF4-FFF2-40B4-BE49-F238E27FC236}">
                <a16:creationId xmlns:a16="http://schemas.microsoft.com/office/drawing/2014/main" id="{395E7E89-BAA7-044B-9E39-293CB244FC77}"/>
              </a:ext>
            </a:extLst>
          </p:cNvPr>
          <p:cNvSpPr/>
          <p:nvPr/>
        </p:nvSpPr>
        <p:spPr>
          <a:xfrm>
            <a:off x="246927" y="3587620"/>
            <a:ext cx="5166360" cy="204817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One policy becomes two: </a:t>
            </a:r>
          </a:p>
          <a:p>
            <a:r>
              <a:rPr lang="en-GB" dirty="0">
                <a:solidFill>
                  <a:schemeClr val="tx1"/>
                </a:solidFill>
              </a:rPr>
              <a:t>March 1</a:t>
            </a:r>
            <a:r>
              <a:rPr lang="en-GB" baseline="30000" dirty="0">
                <a:solidFill>
                  <a:schemeClr val="tx1"/>
                </a:solidFill>
              </a:rPr>
              <a:t>st</a:t>
            </a:r>
            <a:r>
              <a:rPr lang="en-GB" dirty="0">
                <a:solidFill>
                  <a:schemeClr val="tx1"/>
                </a:solidFill>
              </a:rPr>
              <a:t> country A imposes a curfew, </a:t>
            </a:r>
            <a:r>
              <a:rPr lang="en-GB" b="1" dirty="0">
                <a:solidFill>
                  <a:schemeClr val="tx1"/>
                </a:solidFill>
              </a:rPr>
              <a:t>citizens</a:t>
            </a:r>
            <a:r>
              <a:rPr lang="en-GB" dirty="0">
                <a:solidFill>
                  <a:schemeClr val="tx1"/>
                </a:solidFill>
              </a:rPr>
              <a:t> have to stay home from 8 pm to 5 am UPDATE: April 1</a:t>
            </a:r>
            <a:r>
              <a:rPr lang="en-GB" baseline="30000" dirty="0">
                <a:solidFill>
                  <a:schemeClr val="tx1"/>
                </a:solidFill>
              </a:rPr>
              <a:t>st</a:t>
            </a:r>
            <a:r>
              <a:rPr lang="en-GB" dirty="0">
                <a:solidFill>
                  <a:schemeClr val="tx1"/>
                </a:solidFill>
              </a:rPr>
              <a:t> </a:t>
            </a:r>
            <a:r>
              <a:rPr lang="en-GB" b="1" dirty="0">
                <a:solidFill>
                  <a:schemeClr val="tx1"/>
                </a:solidFill>
              </a:rPr>
              <a:t>All minors, 16 years and below</a:t>
            </a:r>
            <a:r>
              <a:rPr lang="en-GB" dirty="0">
                <a:solidFill>
                  <a:schemeClr val="tx1"/>
                </a:solidFill>
              </a:rPr>
              <a:t>, now have to stay home from 6:00 pm to 8:00 am of the following morning. Adult curfew remains the same.</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589270" y="3949985"/>
            <a:ext cx="6355803" cy="1323439"/>
          </a:xfrm>
          <a:prstGeom prst="rect">
            <a:avLst/>
          </a:prstGeom>
          <a:noFill/>
        </p:spPr>
        <p:txBody>
          <a:bodyPr wrap="square" rtlCol="0">
            <a:spAutoFit/>
          </a:bodyPr>
          <a:lstStyle/>
          <a:p>
            <a:r>
              <a:rPr lang="en-GB" sz="1600" dirty="0"/>
              <a:t>This change in the policy should not be treated as a change of policy update. Policy from March 1</a:t>
            </a:r>
            <a:r>
              <a:rPr lang="en-GB" sz="1600" baseline="30000" dirty="0"/>
              <a:t>st</a:t>
            </a:r>
            <a:r>
              <a:rPr lang="en-GB" sz="1600" dirty="0"/>
              <a:t> (curfew for all population) should be ended. And then a coder must code 2 new policies which both start in April 1</a:t>
            </a:r>
            <a:r>
              <a:rPr lang="en-GB" sz="1600" baseline="30000" dirty="0"/>
              <a:t>st</a:t>
            </a:r>
            <a:r>
              <a:rPr lang="en-GB" sz="1600" dirty="0"/>
              <a:t>: a curfew for adults with the old rules and a curfew for minors, specifying the targeted population. </a:t>
            </a:r>
          </a:p>
        </p:txBody>
      </p:sp>
      <p:sp>
        <p:nvSpPr>
          <p:cNvPr id="8" name="Rectangle 7">
            <a:extLst>
              <a:ext uri="{FF2B5EF4-FFF2-40B4-BE49-F238E27FC236}">
                <a16:creationId xmlns:a16="http://schemas.microsoft.com/office/drawing/2014/main" id="{75F9953C-4808-0C4B-AE07-9A6A5ED298D3}"/>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Curfew</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Tree>
    <p:extLst>
      <p:ext uri="{BB962C8B-B14F-4D97-AF65-F5344CB8AC3E}">
        <p14:creationId xmlns:p14="http://schemas.microsoft.com/office/powerpoint/2010/main" val="3895052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01516"/>
            <a:ext cx="8473440" cy="369332"/>
          </a:xfrm>
          <a:prstGeom prst="rect">
            <a:avLst/>
          </a:prstGeom>
          <a:noFill/>
        </p:spPr>
        <p:txBody>
          <a:bodyPr wrap="square" rtlCol="0">
            <a:spAutoFit/>
          </a:bodyPr>
          <a:lstStyle/>
          <a:p>
            <a:r>
              <a:rPr lang="en-AU" b="1" dirty="0"/>
              <a:t>Public Awareness Measures </a:t>
            </a:r>
            <a:r>
              <a:rPr lang="en-AU" dirty="0"/>
              <a:t>category: what is it about? </a:t>
            </a:r>
            <a:endParaRPr lang="en-AU" b="1" dirty="0"/>
          </a:p>
        </p:txBody>
      </p:sp>
      <p:sp>
        <p:nvSpPr>
          <p:cNvPr id="3" name="TextBox 2">
            <a:extLst>
              <a:ext uri="{FF2B5EF4-FFF2-40B4-BE49-F238E27FC236}">
                <a16:creationId xmlns:a16="http://schemas.microsoft.com/office/drawing/2014/main" id="{3443EFCB-33CA-CE4B-BF61-7CA2AC9ED9D0}"/>
              </a:ext>
            </a:extLst>
          </p:cNvPr>
          <p:cNvSpPr txBox="1"/>
          <p:nvPr/>
        </p:nvSpPr>
        <p:spPr>
          <a:xfrm>
            <a:off x="762000" y="1482436"/>
            <a:ext cx="10723984" cy="2862322"/>
          </a:xfrm>
          <a:prstGeom prst="rect">
            <a:avLst/>
          </a:prstGeom>
          <a:noFill/>
        </p:spPr>
        <p:txBody>
          <a:bodyPr wrap="square" rtlCol="0">
            <a:spAutoFit/>
          </a:bodyPr>
          <a:lstStyle/>
          <a:p>
            <a:r>
              <a:rPr lang="en-AU" b="1" dirty="0"/>
              <a:t>Public Awareness Measures </a:t>
            </a:r>
            <a:r>
              <a:rPr lang="en-AU" dirty="0"/>
              <a:t>category</a:t>
            </a:r>
            <a:r>
              <a:rPr lang="ru-RU" dirty="0"/>
              <a:t> </a:t>
            </a:r>
            <a:r>
              <a:rPr lang="en-GB" dirty="0"/>
              <a:t>is about all the measures aimed at informing the population of a region/country  about COVID-19 related topics, such as e.g. personal hygiene OR  gathering information from the population. </a:t>
            </a:r>
          </a:p>
          <a:p>
            <a:r>
              <a:rPr lang="en-GB" dirty="0"/>
              <a:t>Some typical examples: </a:t>
            </a:r>
          </a:p>
          <a:p>
            <a:pPr marL="285750" indent="-285750">
              <a:buFontTx/>
              <a:buChar char="-"/>
            </a:pPr>
            <a:r>
              <a:rPr lang="en-GB" dirty="0"/>
              <a:t>Government initiated a national campaign about the importance of hands washing;</a:t>
            </a:r>
          </a:p>
          <a:p>
            <a:pPr marL="285750" indent="-285750">
              <a:buFontTx/>
              <a:buChar char="-"/>
            </a:pPr>
            <a:r>
              <a:rPr lang="en-GB" dirty="0"/>
              <a:t>A new hotline to inform elderly people on the importance of avoiding public places;</a:t>
            </a:r>
          </a:p>
          <a:p>
            <a:pPr marL="285750" indent="-285750">
              <a:buFontTx/>
              <a:buChar char="-"/>
            </a:pPr>
            <a:r>
              <a:rPr lang="en-GB" dirty="0"/>
              <a:t>State has a handwashing campaign where they go to schools and teach children how to wash their hands properly;</a:t>
            </a:r>
          </a:p>
          <a:p>
            <a:pPr marL="285750" indent="-285750">
              <a:buFontTx/>
              <a:buChar char="-"/>
            </a:pPr>
            <a:r>
              <a:rPr lang="en-GB" dirty="0"/>
              <a:t>National campaign "Say thank you to medical workers”.</a:t>
            </a:r>
          </a:p>
          <a:p>
            <a:endParaRPr lang="en-GB" dirty="0"/>
          </a:p>
        </p:txBody>
      </p:sp>
      <p:pic>
        <p:nvPicPr>
          <p:cNvPr id="11" name="Graphic 10" descr="Exclamation mark">
            <a:extLst>
              <a:ext uri="{FF2B5EF4-FFF2-40B4-BE49-F238E27FC236}">
                <a16:creationId xmlns:a16="http://schemas.microsoft.com/office/drawing/2014/main" id="{EE4C6411-A19E-C34A-9D07-791AC0348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1193" y="5219873"/>
            <a:ext cx="1097488" cy="1143689"/>
          </a:xfrm>
          <a:prstGeom prst="rect">
            <a:avLst/>
          </a:prstGeom>
        </p:spPr>
      </p:pic>
      <p:sp>
        <p:nvSpPr>
          <p:cNvPr id="7" name="TextBox 6">
            <a:extLst>
              <a:ext uri="{FF2B5EF4-FFF2-40B4-BE49-F238E27FC236}">
                <a16:creationId xmlns:a16="http://schemas.microsoft.com/office/drawing/2014/main" id="{A1271EA9-BAA7-5B4B-BF06-DBDDD557761D}"/>
              </a:ext>
            </a:extLst>
          </p:cNvPr>
          <p:cNvSpPr txBox="1"/>
          <p:nvPr/>
        </p:nvSpPr>
        <p:spPr>
          <a:xfrm>
            <a:off x="934041" y="5163233"/>
            <a:ext cx="11044703" cy="1200329"/>
          </a:xfrm>
          <a:prstGeom prst="rect">
            <a:avLst/>
          </a:prstGeom>
          <a:solidFill>
            <a:srgbClr val="F7C685"/>
          </a:solidFill>
        </p:spPr>
        <p:txBody>
          <a:bodyPr wrap="square" rtlCol="0">
            <a:spAutoFit/>
          </a:bodyPr>
          <a:lstStyle/>
          <a:p>
            <a:r>
              <a:rPr lang="en-GB" dirty="0"/>
              <a:t>When coding this policy type, please, make a distinction between a mere statement of an official and an actual </a:t>
            </a:r>
            <a:br>
              <a:rPr lang="en-GB" dirty="0"/>
            </a:br>
            <a:r>
              <a:rPr lang="en-GB" dirty="0"/>
              <a:t>policy. For the purpose of this survey you do not need to code every statement of government officials. </a:t>
            </a:r>
          </a:p>
          <a:p>
            <a:r>
              <a:rPr lang="en-GB" dirty="0"/>
              <a:t>E.g. Mayor or task force has a press conference updating people on numbers of sick patients is not a policy and should not be coded. </a:t>
            </a:r>
          </a:p>
        </p:txBody>
      </p:sp>
    </p:spTree>
    <p:extLst>
      <p:ext uri="{BB962C8B-B14F-4D97-AF65-F5344CB8AC3E}">
        <p14:creationId xmlns:p14="http://schemas.microsoft.com/office/powerpoint/2010/main" val="3048830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Public Awareness Measures: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470016" y="974564"/>
            <a:ext cx="5166360" cy="245443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January 20</a:t>
            </a:r>
            <a:r>
              <a:rPr lang="en-AU" baseline="30000" dirty="0">
                <a:solidFill>
                  <a:schemeClr val="tx1"/>
                </a:solidFill>
              </a:rPr>
              <a:t>th</a:t>
            </a:r>
            <a:r>
              <a:rPr lang="en-AU" dirty="0">
                <a:solidFill>
                  <a:schemeClr val="tx1"/>
                </a:solidFill>
              </a:rPr>
              <a:t> country A launched a hotline where people can call and ask all necessary information about COVID-19. UPDATE: August 10</a:t>
            </a:r>
            <a:r>
              <a:rPr lang="en-AU" baseline="30000" dirty="0">
                <a:solidFill>
                  <a:schemeClr val="tx1"/>
                </a:solidFill>
              </a:rPr>
              <a:t>th</a:t>
            </a:r>
            <a:r>
              <a:rPr lang="en-AU" dirty="0">
                <a:solidFill>
                  <a:schemeClr val="tx1"/>
                </a:solidFill>
              </a:rPr>
              <a:t> country A closes a hotline. </a:t>
            </a:r>
          </a:p>
        </p:txBody>
      </p:sp>
      <p:sp>
        <p:nvSpPr>
          <p:cNvPr id="11" name="Rounded Rectangle 6">
            <a:extLst>
              <a:ext uri="{FF2B5EF4-FFF2-40B4-BE49-F238E27FC236}">
                <a16:creationId xmlns:a16="http://schemas.microsoft.com/office/drawing/2014/main" id="{97788998-704B-4E4D-B2E2-3D4E9FC98CC3}"/>
              </a:ext>
            </a:extLst>
          </p:cNvPr>
          <p:cNvSpPr/>
          <p:nvPr/>
        </p:nvSpPr>
        <p:spPr>
          <a:xfrm>
            <a:off x="470016" y="3860072"/>
            <a:ext cx="5257684" cy="2194785"/>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March 1</a:t>
            </a:r>
            <a:r>
              <a:rPr lang="en-AU" baseline="30000" dirty="0">
                <a:solidFill>
                  <a:schemeClr val="tx1"/>
                </a:solidFill>
              </a:rPr>
              <a:t>st</a:t>
            </a:r>
            <a:r>
              <a:rPr lang="en-AU" dirty="0">
                <a:solidFill>
                  <a:schemeClr val="tx1"/>
                </a:solidFill>
              </a:rPr>
              <a:t> health ministry of country A launched public awareness campaign to inform population on importance of personal hygiene measures. This campaign includes fliers and a website. UPDATE: March 10</a:t>
            </a:r>
            <a:r>
              <a:rPr lang="en-AU" baseline="30000" dirty="0">
                <a:solidFill>
                  <a:schemeClr val="tx1"/>
                </a:solidFill>
              </a:rPr>
              <a:t>th</a:t>
            </a:r>
            <a:r>
              <a:rPr lang="en-AU" dirty="0">
                <a:solidFill>
                  <a:schemeClr val="tx1"/>
                </a:solidFill>
              </a:rPr>
              <a:t> Health Ministry expanded the campaign and will inform the population vis SMS about rules of personal hygiene.   </a:t>
            </a:r>
          </a:p>
        </p:txBody>
      </p:sp>
      <p:sp>
        <p:nvSpPr>
          <p:cNvPr id="2" name="TextBox 1">
            <a:extLst>
              <a:ext uri="{FF2B5EF4-FFF2-40B4-BE49-F238E27FC236}">
                <a16:creationId xmlns:a16="http://schemas.microsoft.com/office/drawing/2014/main" id="{5F136B3E-6650-A043-9D85-7A19350E9493}"/>
              </a:ext>
            </a:extLst>
          </p:cNvPr>
          <p:cNvSpPr txBox="1"/>
          <p:nvPr/>
        </p:nvSpPr>
        <p:spPr>
          <a:xfrm>
            <a:off x="6347280" y="1662855"/>
            <a:ext cx="5166360" cy="923330"/>
          </a:xfrm>
          <a:prstGeom prst="rect">
            <a:avLst/>
          </a:prstGeom>
          <a:noFill/>
        </p:spPr>
        <p:txBody>
          <a:bodyPr wrap="square" rtlCol="0">
            <a:spAutoFit/>
          </a:bodyPr>
          <a:lstStyle/>
          <a:p>
            <a:r>
              <a:rPr lang="en-GB" dirty="0"/>
              <a:t>The end of public awareness measures, a hotline in this case, should be treated as an end of policy update. </a:t>
            </a:r>
          </a:p>
        </p:txBody>
      </p:sp>
      <p:sp>
        <p:nvSpPr>
          <p:cNvPr id="8" name="TextBox 7">
            <a:extLst>
              <a:ext uri="{FF2B5EF4-FFF2-40B4-BE49-F238E27FC236}">
                <a16:creationId xmlns:a16="http://schemas.microsoft.com/office/drawing/2014/main" id="{2820C802-A8C8-E846-BA14-C23360FC819F}"/>
              </a:ext>
            </a:extLst>
          </p:cNvPr>
          <p:cNvSpPr txBox="1"/>
          <p:nvPr/>
        </p:nvSpPr>
        <p:spPr>
          <a:xfrm>
            <a:off x="6347280" y="4495800"/>
            <a:ext cx="5257684" cy="1200329"/>
          </a:xfrm>
          <a:prstGeom prst="rect">
            <a:avLst/>
          </a:prstGeom>
          <a:noFill/>
        </p:spPr>
        <p:txBody>
          <a:bodyPr wrap="square" rtlCol="0">
            <a:spAutoFit/>
          </a:bodyPr>
          <a:lstStyle/>
          <a:p>
            <a:r>
              <a:rPr lang="en-GB" dirty="0"/>
              <a:t>The topic and targets of this campaign stay the same. </a:t>
            </a:r>
          </a:p>
          <a:p>
            <a:r>
              <a:rPr lang="en-GB" dirty="0"/>
              <a:t>The only change is addition of SMS as a tool to reach</a:t>
            </a:r>
          </a:p>
          <a:p>
            <a:r>
              <a:rPr lang="en-GB" dirty="0"/>
              <a:t>people, so that this policy should have a change of policy update.</a:t>
            </a:r>
          </a:p>
        </p:txBody>
      </p:sp>
    </p:spTree>
    <p:extLst>
      <p:ext uri="{BB962C8B-B14F-4D97-AF65-F5344CB8AC3E}">
        <p14:creationId xmlns:p14="http://schemas.microsoft.com/office/powerpoint/2010/main" val="874767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785212" y="1871900"/>
            <a:ext cx="5721155" cy="830997"/>
          </a:xfrm>
          <a:prstGeom prst="rect">
            <a:avLst/>
          </a:prstGeom>
          <a:noFill/>
        </p:spPr>
        <p:txBody>
          <a:bodyPr wrap="square" rtlCol="0">
            <a:spAutoFit/>
          </a:bodyPr>
          <a:lstStyle/>
          <a:p>
            <a:r>
              <a:rPr lang="en-GB" sz="1600" dirty="0"/>
              <a:t>This is not a change of policy update. Even though the message of a campaign is the same, the target population is different, therefore, these are 2 different policies. </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308532" y="1304419"/>
            <a:ext cx="5166360" cy="196596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ysClr val="windowText" lastClr="000000"/>
              </a:solidFill>
            </a:endParaRPr>
          </a:p>
          <a:p>
            <a:r>
              <a:rPr lang="en-GB" u="sng" dirty="0">
                <a:solidFill>
                  <a:sysClr val="windowText" lastClr="000000"/>
                </a:solidFill>
              </a:rPr>
              <a:t>New population targeted: </a:t>
            </a:r>
          </a:p>
          <a:p>
            <a:r>
              <a:rPr lang="en-GB" dirty="0">
                <a:solidFill>
                  <a:sysClr val="windowText" lastClr="000000"/>
                </a:solidFill>
              </a:rPr>
              <a:t>Country A launched a hotline for </a:t>
            </a:r>
            <a:r>
              <a:rPr lang="en-GB" b="1" dirty="0">
                <a:solidFill>
                  <a:sysClr val="windowText" lastClr="000000"/>
                </a:solidFill>
              </a:rPr>
              <a:t>people over 65 </a:t>
            </a:r>
            <a:r>
              <a:rPr lang="en-GB" dirty="0">
                <a:solidFill>
                  <a:sysClr val="windowText" lastClr="000000"/>
                </a:solidFill>
              </a:rPr>
              <a:t>to inform them to stay home. UPDATE: Country A launched a hotline for </a:t>
            </a:r>
            <a:r>
              <a:rPr lang="en-GB" b="1" dirty="0">
                <a:solidFill>
                  <a:sysClr val="windowText" lastClr="000000"/>
                </a:solidFill>
              </a:rPr>
              <a:t>all residents </a:t>
            </a:r>
            <a:r>
              <a:rPr lang="en-GB" dirty="0">
                <a:solidFill>
                  <a:sysClr val="windowText" lastClr="000000"/>
                </a:solidFill>
              </a:rPr>
              <a:t>to inform them stay home and leave only if necessary. </a:t>
            </a:r>
          </a:p>
          <a:p>
            <a:pPr algn="ctr"/>
            <a:endParaRPr lang="en-GB" dirty="0"/>
          </a:p>
        </p:txBody>
      </p:sp>
      <p:sp>
        <p:nvSpPr>
          <p:cNvPr id="11" name="Rounded Rectangle 10">
            <a:extLst>
              <a:ext uri="{FF2B5EF4-FFF2-40B4-BE49-F238E27FC236}">
                <a16:creationId xmlns:a16="http://schemas.microsoft.com/office/drawing/2014/main" id="{395E7E89-BAA7-044B-9E39-293CB244FC77}"/>
              </a:ext>
            </a:extLst>
          </p:cNvPr>
          <p:cNvSpPr/>
          <p:nvPr/>
        </p:nvSpPr>
        <p:spPr>
          <a:xfrm>
            <a:off x="308532" y="3587622"/>
            <a:ext cx="5166360" cy="2417449"/>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Different message: </a:t>
            </a:r>
          </a:p>
          <a:p>
            <a:r>
              <a:rPr lang="en-GB" dirty="0">
                <a:solidFill>
                  <a:sysClr val="windowText" lastClr="000000"/>
                </a:solidFill>
              </a:rPr>
              <a:t>February 1</a:t>
            </a:r>
            <a:r>
              <a:rPr lang="en-GB" baseline="30000" dirty="0">
                <a:solidFill>
                  <a:sysClr val="windowText" lastClr="000000"/>
                </a:solidFill>
              </a:rPr>
              <a:t>st</a:t>
            </a:r>
            <a:r>
              <a:rPr lang="en-GB" dirty="0">
                <a:solidFill>
                  <a:sysClr val="windowText" lastClr="000000"/>
                </a:solidFill>
              </a:rPr>
              <a:t> a Country A launches a “Stay safe” campaign and </a:t>
            </a:r>
            <a:r>
              <a:rPr lang="en-GB" b="1" dirty="0">
                <a:solidFill>
                  <a:sysClr val="windowText" lastClr="000000"/>
                </a:solidFill>
              </a:rPr>
              <a:t>put adds on TV and in Newspapers </a:t>
            </a:r>
            <a:r>
              <a:rPr lang="en-GB" dirty="0">
                <a:solidFill>
                  <a:sysClr val="windowText" lastClr="000000"/>
                </a:solidFill>
              </a:rPr>
              <a:t>to inform people </a:t>
            </a:r>
            <a:r>
              <a:rPr lang="en-GB" b="1" dirty="0">
                <a:solidFill>
                  <a:sysClr val="windowText" lastClr="000000"/>
                </a:solidFill>
              </a:rPr>
              <a:t>to wash their hands</a:t>
            </a:r>
            <a:r>
              <a:rPr lang="en-GB" dirty="0">
                <a:solidFill>
                  <a:sysClr val="windowText" lastClr="000000"/>
                </a:solidFill>
              </a:rPr>
              <a:t>. UPDATE: March 1</a:t>
            </a:r>
            <a:r>
              <a:rPr lang="en-GB" baseline="30000" dirty="0">
                <a:solidFill>
                  <a:sysClr val="windowText" lastClr="000000"/>
                </a:solidFill>
              </a:rPr>
              <a:t>st</a:t>
            </a:r>
            <a:r>
              <a:rPr lang="en-GB" dirty="0">
                <a:solidFill>
                  <a:sysClr val="windowText" lastClr="000000"/>
                </a:solidFill>
              </a:rPr>
              <a:t> in the framework of its “Stay safe” campaign Country A </a:t>
            </a:r>
            <a:r>
              <a:rPr lang="en-GB" b="1" dirty="0">
                <a:solidFill>
                  <a:sysClr val="windowText" lastClr="000000"/>
                </a:solidFill>
              </a:rPr>
              <a:t>launched a hotline </a:t>
            </a:r>
            <a:r>
              <a:rPr lang="en-GB" dirty="0">
                <a:solidFill>
                  <a:sysClr val="windowText" lastClr="000000"/>
                </a:solidFill>
              </a:rPr>
              <a:t>to inform population on </a:t>
            </a:r>
            <a:r>
              <a:rPr lang="en-GB" b="1" dirty="0">
                <a:solidFill>
                  <a:sysClr val="windowText" lastClr="000000"/>
                </a:solidFill>
              </a:rPr>
              <a:t>lockdown rules </a:t>
            </a:r>
            <a:r>
              <a:rPr lang="en-GB" dirty="0">
                <a:solidFill>
                  <a:sysClr val="windowText" lastClr="000000"/>
                </a:solidFill>
              </a:rPr>
              <a:t>and the </a:t>
            </a:r>
            <a:r>
              <a:rPr lang="en-GB" b="1" dirty="0">
                <a:solidFill>
                  <a:sysClr val="windowText" lastClr="000000"/>
                </a:solidFill>
              </a:rPr>
              <a:t>need to wear masks</a:t>
            </a:r>
            <a:r>
              <a:rPr lang="en-GB" dirty="0">
                <a:solidFill>
                  <a:sysClr val="windowText" lastClr="000000"/>
                </a:solidFill>
              </a:rPr>
              <a:t>. </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823313" y="4155104"/>
            <a:ext cx="5683054" cy="1077218"/>
          </a:xfrm>
          <a:prstGeom prst="rect">
            <a:avLst/>
          </a:prstGeom>
          <a:noFill/>
        </p:spPr>
        <p:txBody>
          <a:bodyPr wrap="square" rtlCol="0">
            <a:spAutoFit/>
          </a:bodyPr>
          <a:lstStyle/>
          <a:p>
            <a:r>
              <a:rPr lang="en-GB" sz="1600" dirty="0"/>
              <a:t>This is not a change of policy update. The blanket name for all public awareness campaigns in country A is the same, but the messages spread and means to spread these messages are different. Therefore we should treat these as 2 different policies. </a:t>
            </a:r>
          </a:p>
        </p:txBody>
      </p:sp>
      <p:sp>
        <p:nvSpPr>
          <p:cNvPr id="8" name="Rectangle 7">
            <a:extLst>
              <a:ext uri="{FF2B5EF4-FFF2-40B4-BE49-F238E27FC236}">
                <a16:creationId xmlns:a16="http://schemas.microsoft.com/office/drawing/2014/main" id="{7A6BF1DC-02AA-7A40-BADB-C4245F426AA0}"/>
              </a:ext>
            </a:extLst>
          </p:cNvPr>
          <p:cNvSpPr/>
          <p:nvPr/>
        </p:nvSpPr>
        <p:spPr>
          <a:xfrm>
            <a:off x="113211" y="184602"/>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Public Awareness Measures</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Tree>
    <p:extLst>
      <p:ext uri="{BB962C8B-B14F-4D97-AF65-F5344CB8AC3E}">
        <p14:creationId xmlns:p14="http://schemas.microsoft.com/office/powerpoint/2010/main" val="55377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185403"/>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65508"/>
            <a:ext cx="8473440" cy="369332"/>
          </a:xfrm>
          <a:prstGeom prst="rect">
            <a:avLst/>
          </a:prstGeom>
          <a:noFill/>
        </p:spPr>
        <p:txBody>
          <a:bodyPr wrap="square" rtlCol="0">
            <a:spAutoFit/>
          </a:bodyPr>
          <a:lstStyle/>
          <a:p>
            <a:r>
              <a:rPr lang="en-AU" b="1" dirty="0"/>
              <a:t>Lockdown </a:t>
            </a:r>
            <a:r>
              <a:rPr lang="en-AU" dirty="0"/>
              <a:t>category: what is it about? </a:t>
            </a:r>
            <a:endParaRPr lang="en-AU" b="1" dirty="0"/>
          </a:p>
        </p:txBody>
      </p:sp>
      <p:sp>
        <p:nvSpPr>
          <p:cNvPr id="8" name="TextBox 7">
            <a:extLst>
              <a:ext uri="{FF2B5EF4-FFF2-40B4-BE49-F238E27FC236}">
                <a16:creationId xmlns:a16="http://schemas.microsoft.com/office/drawing/2014/main" id="{BB82F1B6-94E0-3C49-AF1B-DE7E20533483}"/>
              </a:ext>
            </a:extLst>
          </p:cNvPr>
          <p:cNvSpPr txBox="1"/>
          <p:nvPr/>
        </p:nvSpPr>
        <p:spPr>
          <a:xfrm>
            <a:off x="121921" y="1154296"/>
            <a:ext cx="11585170" cy="1754326"/>
          </a:xfrm>
          <a:prstGeom prst="rect">
            <a:avLst/>
          </a:prstGeom>
          <a:noFill/>
        </p:spPr>
        <p:txBody>
          <a:bodyPr wrap="square" rtlCol="0">
            <a:spAutoFit/>
          </a:bodyPr>
          <a:lstStyle/>
          <a:p>
            <a:r>
              <a:rPr lang="en-GB" dirty="0"/>
              <a:t>The </a:t>
            </a:r>
            <a:r>
              <a:rPr lang="en-AU" b="1" dirty="0"/>
              <a:t>Lockdown</a:t>
            </a:r>
            <a:r>
              <a:rPr lang="en-GB" dirty="0"/>
              <a:t> category implies that all policies, have the main goal of to </a:t>
            </a:r>
            <a:r>
              <a:rPr lang="en-GB" b="1" dirty="0"/>
              <a:t>stop people from going outside their homes.</a:t>
            </a:r>
            <a:endParaRPr lang="en-GB" dirty="0"/>
          </a:p>
          <a:p>
            <a:endParaRPr lang="en-GB" dirty="0"/>
          </a:p>
          <a:p>
            <a:r>
              <a:rPr lang="en-GB" dirty="0"/>
              <a:t>The typical example: people are only allowed to leave their homes to visit doctors and for grocery shopping. </a:t>
            </a:r>
          </a:p>
          <a:p>
            <a:endParaRPr lang="en-GB" dirty="0"/>
          </a:p>
          <a:p>
            <a:r>
              <a:rPr lang="en-GB" b="1" dirty="0"/>
              <a:t>Bans/restrictions on visiting </a:t>
            </a:r>
            <a:r>
              <a:rPr lang="en-GB" dirty="0"/>
              <a:t>facilities such as nursing homes/prisons/ non-COVID patients in hospitals counts as a “Lockdown” as well. </a:t>
            </a:r>
          </a:p>
        </p:txBody>
      </p:sp>
      <p:sp>
        <p:nvSpPr>
          <p:cNvPr id="7" name="TextBox 6">
            <a:extLst>
              <a:ext uri="{FF2B5EF4-FFF2-40B4-BE49-F238E27FC236}">
                <a16:creationId xmlns:a16="http://schemas.microsoft.com/office/drawing/2014/main" id="{484D53B0-DC05-0E49-A351-F0FE664B6DD8}"/>
              </a:ext>
            </a:extLst>
          </p:cNvPr>
          <p:cNvSpPr txBox="1"/>
          <p:nvPr/>
        </p:nvSpPr>
        <p:spPr>
          <a:xfrm>
            <a:off x="4196159" y="3296738"/>
            <a:ext cx="7630615" cy="1477328"/>
          </a:xfrm>
          <a:prstGeom prst="rect">
            <a:avLst/>
          </a:prstGeom>
          <a:noFill/>
        </p:spPr>
        <p:txBody>
          <a:bodyPr wrap="none" rtlCol="0">
            <a:spAutoFit/>
          </a:bodyPr>
          <a:lstStyle/>
          <a:p>
            <a:r>
              <a:rPr lang="en-GB" dirty="0"/>
              <a:t>Tip: sometimes a government announces a Lockdown under one blanket name,</a:t>
            </a:r>
          </a:p>
          <a:p>
            <a:r>
              <a:rPr lang="en-GB" dirty="0"/>
              <a:t>for example, “New York State on Pause”.</a:t>
            </a:r>
          </a:p>
          <a:p>
            <a:r>
              <a:rPr lang="en-GB" dirty="0"/>
              <a:t>In this case, please, read the source carefully, often this one name implies </a:t>
            </a:r>
          </a:p>
          <a:p>
            <a:r>
              <a:rPr lang="en-GB" dirty="0"/>
              <a:t>not only a lockdown, but other restrictions as well. </a:t>
            </a:r>
          </a:p>
          <a:p>
            <a:r>
              <a:rPr lang="en-GB" dirty="0"/>
              <a:t>They all should be coded separately.  </a:t>
            </a:r>
          </a:p>
        </p:txBody>
      </p:sp>
      <p:pic>
        <p:nvPicPr>
          <p:cNvPr id="21" name="Graphic 20" descr="Lights On">
            <a:extLst>
              <a:ext uri="{FF2B5EF4-FFF2-40B4-BE49-F238E27FC236}">
                <a16:creationId xmlns:a16="http://schemas.microsoft.com/office/drawing/2014/main" id="{62C901E4-659C-524B-8486-30FEE8A888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1759" y="3578202"/>
            <a:ext cx="914400" cy="914400"/>
          </a:xfrm>
          <a:prstGeom prst="rect">
            <a:avLst/>
          </a:prstGeom>
        </p:spPr>
      </p:pic>
      <p:sp>
        <p:nvSpPr>
          <p:cNvPr id="12" name="TextBox 11">
            <a:extLst>
              <a:ext uri="{FF2B5EF4-FFF2-40B4-BE49-F238E27FC236}">
                <a16:creationId xmlns:a16="http://schemas.microsoft.com/office/drawing/2014/main" id="{0D141FED-9363-FE44-A5D3-369F4C427F60}"/>
              </a:ext>
            </a:extLst>
          </p:cNvPr>
          <p:cNvSpPr txBox="1"/>
          <p:nvPr/>
        </p:nvSpPr>
        <p:spPr>
          <a:xfrm>
            <a:off x="573648" y="5585860"/>
            <a:ext cx="11044703" cy="646331"/>
          </a:xfrm>
          <a:prstGeom prst="rect">
            <a:avLst/>
          </a:prstGeom>
          <a:solidFill>
            <a:srgbClr val="F7C685"/>
          </a:solidFill>
        </p:spPr>
        <p:txBody>
          <a:bodyPr wrap="square" rtlCol="0">
            <a:spAutoFit/>
          </a:bodyPr>
          <a:lstStyle/>
          <a:p>
            <a:r>
              <a:rPr lang="en-GB" dirty="0"/>
              <a:t>If under the lockdown people can go outside only wearing masks, this should be coded </a:t>
            </a:r>
            <a:r>
              <a:rPr lang="en-GB" b="1" dirty="0"/>
              <a:t>in addition</a:t>
            </a:r>
            <a:r>
              <a:rPr lang="en-GB" dirty="0"/>
              <a:t> to a Lockdown </a:t>
            </a:r>
          </a:p>
          <a:p>
            <a:r>
              <a:rPr lang="en-GB" dirty="0"/>
              <a:t>as a Social Distancing policy</a:t>
            </a:r>
          </a:p>
        </p:txBody>
      </p:sp>
      <p:pic>
        <p:nvPicPr>
          <p:cNvPr id="13" name="Graphic 12" descr="Exclamation mark">
            <a:extLst>
              <a:ext uri="{FF2B5EF4-FFF2-40B4-BE49-F238E27FC236}">
                <a16:creationId xmlns:a16="http://schemas.microsoft.com/office/drawing/2014/main" id="{10AD612B-005C-E342-BE85-64DF75D1CB7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66" y="5444833"/>
            <a:ext cx="958735" cy="928383"/>
          </a:xfrm>
          <a:prstGeom prst="rect">
            <a:avLst/>
          </a:prstGeom>
        </p:spPr>
      </p:pic>
    </p:spTree>
    <p:extLst>
      <p:ext uri="{BB962C8B-B14F-4D97-AF65-F5344CB8AC3E}">
        <p14:creationId xmlns:p14="http://schemas.microsoft.com/office/powerpoint/2010/main" val="2821284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13211" y="152696"/>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284474" y="250503"/>
            <a:ext cx="8473440" cy="369332"/>
          </a:xfrm>
          <a:prstGeom prst="rect">
            <a:avLst/>
          </a:prstGeom>
          <a:noFill/>
        </p:spPr>
        <p:txBody>
          <a:bodyPr wrap="square" rtlCol="0">
            <a:spAutoFit/>
          </a:bodyPr>
          <a:lstStyle/>
          <a:p>
            <a:r>
              <a:rPr lang="en-AU" b="1" dirty="0"/>
              <a:t>Lockdown: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470016" y="1272557"/>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February 1</a:t>
            </a:r>
            <a:r>
              <a:rPr lang="en-AU" baseline="30000" dirty="0">
                <a:solidFill>
                  <a:schemeClr val="tx1"/>
                </a:solidFill>
              </a:rPr>
              <a:t>st</a:t>
            </a:r>
            <a:r>
              <a:rPr lang="en-AU" dirty="0">
                <a:solidFill>
                  <a:schemeClr val="tx1"/>
                </a:solidFill>
              </a:rPr>
              <a:t> a Health Minister of country A recommended all people older than 65 stay home. UPDATE. February 15</a:t>
            </a:r>
            <a:r>
              <a:rPr lang="en-AU" baseline="30000" dirty="0">
                <a:solidFill>
                  <a:schemeClr val="tx1"/>
                </a:solidFill>
              </a:rPr>
              <a:t>th</a:t>
            </a:r>
            <a:r>
              <a:rPr lang="en-AU" dirty="0">
                <a:solidFill>
                  <a:schemeClr val="tx1"/>
                </a:solidFill>
              </a:rPr>
              <a:t> because of rapid COVID-19 spread a health Minister announced mandatory Lockdown for all people older than 65. </a:t>
            </a:r>
          </a:p>
        </p:txBody>
      </p:sp>
      <p:sp>
        <p:nvSpPr>
          <p:cNvPr id="3" name="TextBox 2">
            <a:extLst>
              <a:ext uri="{FF2B5EF4-FFF2-40B4-BE49-F238E27FC236}">
                <a16:creationId xmlns:a16="http://schemas.microsoft.com/office/drawing/2014/main" id="{C9E92F42-5616-409E-ACBF-64D7A4956225}"/>
              </a:ext>
            </a:extLst>
          </p:cNvPr>
          <p:cNvSpPr txBox="1"/>
          <p:nvPr/>
        </p:nvSpPr>
        <p:spPr>
          <a:xfrm>
            <a:off x="6143780" y="1358902"/>
            <a:ext cx="4502552" cy="1477328"/>
          </a:xfrm>
          <a:prstGeom prst="rect">
            <a:avLst/>
          </a:prstGeom>
          <a:noFill/>
        </p:spPr>
        <p:txBody>
          <a:bodyPr wrap="square" rtlCol="0">
            <a:spAutoFit/>
          </a:bodyPr>
          <a:lstStyle/>
          <a:p>
            <a:r>
              <a:rPr lang="en-AU" dirty="0"/>
              <a:t>This is a good change of policy update because recommended lockdown was updated to mandatory. Subtypes and target have not changed, but the policy was strengthened. </a:t>
            </a:r>
          </a:p>
        </p:txBody>
      </p:sp>
      <p:sp>
        <p:nvSpPr>
          <p:cNvPr id="10" name="TextBox 9">
            <a:extLst>
              <a:ext uri="{FF2B5EF4-FFF2-40B4-BE49-F238E27FC236}">
                <a16:creationId xmlns:a16="http://schemas.microsoft.com/office/drawing/2014/main" id="{8890340C-B17D-4423-ADD1-FDE4924AD14B}"/>
              </a:ext>
            </a:extLst>
          </p:cNvPr>
          <p:cNvSpPr txBox="1"/>
          <p:nvPr/>
        </p:nvSpPr>
        <p:spPr>
          <a:xfrm>
            <a:off x="6347280" y="2922575"/>
            <a:ext cx="5374704" cy="369332"/>
          </a:xfrm>
          <a:prstGeom prst="rect">
            <a:avLst/>
          </a:prstGeom>
          <a:noFill/>
        </p:spPr>
        <p:txBody>
          <a:bodyPr wrap="square" rtlCol="0">
            <a:spAutoFit/>
          </a:bodyPr>
          <a:lstStyle/>
          <a:p>
            <a:endParaRPr lang="en-AU" dirty="0"/>
          </a:p>
        </p:txBody>
      </p:sp>
      <p:sp>
        <p:nvSpPr>
          <p:cNvPr id="11" name="Rounded Rectangle 6">
            <a:extLst>
              <a:ext uri="{FF2B5EF4-FFF2-40B4-BE49-F238E27FC236}">
                <a16:creationId xmlns:a16="http://schemas.microsoft.com/office/drawing/2014/main" id="{97788998-704B-4E4D-B2E2-3D4E9FC98CC3}"/>
              </a:ext>
            </a:extLst>
          </p:cNvPr>
          <p:cNvSpPr/>
          <p:nvPr/>
        </p:nvSpPr>
        <p:spPr>
          <a:xfrm>
            <a:off x="470016" y="3935426"/>
            <a:ext cx="5166360" cy="158890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Beginning March 1</a:t>
            </a:r>
            <a:r>
              <a:rPr lang="en-AU" baseline="30000" dirty="0">
                <a:solidFill>
                  <a:schemeClr val="tx1"/>
                </a:solidFill>
              </a:rPr>
              <a:t>st</a:t>
            </a:r>
            <a:r>
              <a:rPr lang="en-AU" dirty="0">
                <a:solidFill>
                  <a:schemeClr val="tx1"/>
                </a:solidFill>
              </a:rPr>
              <a:t> in a country A only relatives can visit nursing homes once a week. UPDATE: March 10</a:t>
            </a:r>
            <a:r>
              <a:rPr lang="en-AU" baseline="30000" dirty="0">
                <a:solidFill>
                  <a:schemeClr val="tx1"/>
                </a:solidFill>
              </a:rPr>
              <a:t>th</a:t>
            </a:r>
            <a:r>
              <a:rPr lang="en-AU" dirty="0">
                <a:solidFill>
                  <a:schemeClr val="tx1"/>
                </a:solidFill>
              </a:rPr>
              <a:t> all visits of nursing homes are banned. </a:t>
            </a:r>
          </a:p>
        </p:txBody>
      </p:sp>
      <p:sp>
        <p:nvSpPr>
          <p:cNvPr id="2" name="TextBox 1">
            <a:extLst>
              <a:ext uri="{FF2B5EF4-FFF2-40B4-BE49-F238E27FC236}">
                <a16:creationId xmlns:a16="http://schemas.microsoft.com/office/drawing/2014/main" id="{C45E9519-676D-124A-9835-C898A2B388D0}"/>
              </a:ext>
            </a:extLst>
          </p:cNvPr>
          <p:cNvSpPr txBox="1"/>
          <p:nvPr/>
        </p:nvSpPr>
        <p:spPr>
          <a:xfrm>
            <a:off x="6143780" y="4129715"/>
            <a:ext cx="5781703" cy="1200329"/>
          </a:xfrm>
          <a:prstGeom prst="rect">
            <a:avLst/>
          </a:prstGeom>
          <a:noFill/>
        </p:spPr>
        <p:txBody>
          <a:bodyPr wrap="square" rtlCol="0">
            <a:spAutoFit/>
          </a:bodyPr>
          <a:lstStyle/>
          <a:p>
            <a:r>
              <a:rPr lang="en-GB" dirty="0"/>
              <a:t>This is a good change of policy update, because the policy was strengthened: from a partial lockdown to complete ban on visiting of nursing homes. </a:t>
            </a:r>
          </a:p>
          <a:p>
            <a:endParaRPr lang="en-GB" dirty="0"/>
          </a:p>
        </p:txBody>
      </p:sp>
    </p:spTree>
    <p:extLst>
      <p:ext uri="{BB962C8B-B14F-4D97-AF65-F5344CB8AC3E}">
        <p14:creationId xmlns:p14="http://schemas.microsoft.com/office/powerpoint/2010/main" val="3674825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906511" y="1410840"/>
            <a:ext cx="5664884" cy="1477328"/>
          </a:xfrm>
          <a:prstGeom prst="rect">
            <a:avLst/>
          </a:prstGeom>
          <a:noFill/>
        </p:spPr>
        <p:txBody>
          <a:bodyPr wrap="square" rtlCol="0">
            <a:spAutoFit/>
          </a:bodyPr>
          <a:lstStyle/>
          <a:p>
            <a:r>
              <a:rPr lang="en-GB" dirty="0"/>
              <a:t>This is not a change of policy update. Geographical target of a lockdown has changed, therefore the first policy should be ended on March 15</a:t>
            </a:r>
            <a:r>
              <a:rPr lang="en-GB" baseline="30000" dirty="0"/>
              <a:t>th</a:t>
            </a:r>
            <a:r>
              <a:rPr lang="en-GB" dirty="0"/>
              <a:t> and a new policy coded from March 15</a:t>
            </a:r>
            <a:r>
              <a:rPr lang="en-GB" baseline="30000" dirty="0"/>
              <a:t>th</a:t>
            </a:r>
            <a:r>
              <a:rPr lang="en-GB" dirty="0"/>
              <a:t> to April 1</a:t>
            </a:r>
            <a:r>
              <a:rPr lang="en-GB" baseline="30000" dirty="0"/>
              <a:t>st</a:t>
            </a:r>
            <a:r>
              <a:rPr lang="en-GB" dirty="0"/>
              <a:t> with geographical target only the biggest city. </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327193" y="1073189"/>
            <a:ext cx="5166360" cy="1752521"/>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ysClr val="windowText" lastClr="000000"/>
              </a:solidFill>
            </a:endParaRPr>
          </a:p>
          <a:p>
            <a:r>
              <a:rPr lang="en-GB" u="sng" dirty="0">
                <a:solidFill>
                  <a:sysClr val="windowText" lastClr="000000"/>
                </a:solidFill>
              </a:rPr>
              <a:t>Decision has changed: </a:t>
            </a:r>
          </a:p>
          <a:p>
            <a:r>
              <a:rPr lang="en-GB" dirty="0">
                <a:solidFill>
                  <a:sysClr val="windowText" lastClr="000000"/>
                </a:solidFill>
              </a:rPr>
              <a:t>Country A imposes a </a:t>
            </a:r>
            <a:r>
              <a:rPr lang="en-GB" b="1" dirty="0">
                <a:solidFill>
                  <a:sysClr val="windowText" lastClr="000000"/>
                </a:solidFill>
              </a:rPr>
              <a:t>lockdown from March 1</a:t>
            </a:r>
            <a:r>
              <a:rPr lang="en-GB" b="1" baseline="30000" dirty="0">
                <a:solidFill>
                  <a:sysClr val="windowText" lastClr="000000"/>
                </a:solidFill>
              </a:rPr>
              <a:t>st</a:t>
            </a:r>
            <a:r>
              <a:rPr lang="en-GB" b="1" dirty="0">
                <a:solidFill>
                  <a:sysClr val="windowText" lastClr="000000"/>
                </a:solidFill>
              </a:rPr>
              <a:t> to April 1</a:t>
            </a:r>
            <a:r>
              <a:rPr lang="en-GB" b="1" baseline="30000" dirty="0">
                <a:solidFill>
                  <a:sysClr val="windowText" lastClr="000000"/>
                </a:solidFill>
              </a:rPr>
              <a:t>st</a:t>
            </a:r>
            <a:r>
              <a:rPr lang="en-GB" dirty="0">
                <a:solidFill>
                  <a:sysClr val="windowText" lastClr="000000"/>
                </a:solidFill>
              </a:rPr>
              <a:t> . UPDATE: </a:t>
            </a:r>
            <a:r>
              <a:rPr lang="en-GB" b="1" dirty="0">
                <a:solidFill>
                  <a:sysClr val="windowText" lastClr="000000"/>
                </a:solidFill>
              </a:rPr>
              <a:t>On March 15</a:t>
            </a:r>
            <a:r>
              <a:rPr lang="en-GB" b="1" baseline="30000" dirty="0">
                <a:solidFill>
                  <a:sysClr val="windowText" lastClr="000000"/>
                </a:solidFill>
              </a:rPr>
              <a:t>th</a:t>
            </a:r>
            <a:r>
              <a:rPr lang="en-GB" b="1" dirty="0">
                <a:solidFill>
                  <a:sysClr val="windowText" lastClr="000000"/>
                </a:solidFill>
              </a:rPr>
              <a:t> </a:t>
            </a:r>
            <a:r>
              <a:rPr lang="en-GB" dirty="0">
                <a:solidFill>
                  <a:sysClr val="windowText" lastClr="000000"/>
                </a:solidFill>
              </a:rPr>
              <a:t>the </a:t>
            </a:r>
            <a:r>
              <a:rPr lang="en-GB" b="1" dirty="0">
                <a:solidFill>
                  <a:sysClr val="windowText" lastClr="000000"/>
                </a:solidFill>
              </a:rPr>
              <a:t>decision</a:t>
            </a:r>
            <a:r>
              <a:rPr lang="en-GB" dirty="0">
                <a:solidFill>
                  <a:sysClr val="windowText" lastClr="000000"/>
                </a:solidFill>
              </a:rPr>
              <a:t> of imposing a lockdown is </a:t>
            </a:r>
            <a:r>
              <a:rPr lang="en-GB" b="1" dirty="0">
                <a:solidFill>
                  <a:sysClr val="windowText" lastClr="000000"/>
                </a:solidFill>
              </a:rPr>
              <a:t>revised</a:t>
            </a:r>
            <a:r>
              <a:rPr lang="en-GB" dirty="0">
                <a:solidFill>
                  <a:sysClr val="windowText" lastClr="000000"/>
                </a:solidFill>
              </a:rPr>
              <a:t> and now </a:t>
            </a:r>
            <a:r>
              <a:rPr lang="en-GB" b="1" dirty="0">
                <a:solidFill>
                  <a:sysClr val="windowText" lastClr="000000"/>
                </a:solidFill>
              </a:rPr>
              <a:t>only 1 biggest city </a:t>
            </a:r>
            <a:r>
              <a:rPr lang="en-GB" dirty="0">
                <a:solidFill>
                  <a:sysClr val="windowText" lastClr="000000"/>
                </a:solidFill>
              </a:rPr>
              <a:t>is under a lockdown rules until April 1</a:t>
            </a:r>
            <a:r>
              <a:rPr lang="en-GB" baseline="30000" dirty="0">
                <a:solidFill>
                  <a:sysClr val="windowText" lastClr="000000"/>
                </a:solidFill>
              </a:rPr>
              <a:t>st </a:t>
            </a:r>
            <a:r>
              <a:rPr lang="en-GB" dirty="0">
                <a:solidFill>
                  <a:sysClr val="windowText" lastClr="000000"/>
                </a:solidFill>
              </a:rPr>
              <a:t> </a:t>
            </a:r>
          </a:p>
          <a:p>
            <a:pPr algn="ctr"/>
            <a:endParaRPr lang="en-GB" dirty="0"/>
          </a:p>
        </p:txBody>
      </p:sp>
      <p:sp>
        <p:nvSpPr>
          <p:cNvPr id="11" name="Rounded Rectangle 10">
            <a:extLst>
              <a:ext uri="{FF2B5EF4-FFF2-40B4-BE49-F238E27FC236}">
                <a16:creationId xmlns:a16="http://schemas.microsoft.com/office/drawing/2014/main" id="{395E7E89-BAA7-044B-9E39-293CB244FC77}"/>
              </a:ext>
            </a:extLst>
          </p:cNvPr>
          <p:cNvSpPr/>
          <p:nvPr/>
        </p:nvSpPr>
        <p:spPr>
          <a:xfrm>
            <a:off x="327193" y="3039233"/>
            <a:ext cx="5166360" cy="150467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Different Targets: </a:t>
            </a:r>
          </a:p>
          <a:p>
            <a:r>
              <a:rPr lang="en-GB" dirty="0">
                <a:solidFill>
                  <a:sysClr val="windowText" lastClr="000000"/>
                </a:solidFill>
              </a:rPr>
              <a:t>Country A restricts visits to </a:t>
            </a:r>
            <a:r>
              <a:rPr lang="en-GB" b="1" dirty="0">
                <a:solidFill>
                  <a:sysClr val="windowText" lastClr="000000"/>
                </a:solidFill>
              </a:rPr>
              <a:t>nursing homes</a:t>
            </a:r>
            <a:r>
              <a:rPr lang="en-GB" dirty="0">
                <a:solidFill>
                  <a:sysClr val="windowText" lastClr="000000"/>
                </a:solidFill>
              </a:rPr>
              <a:t>. UPDATE: in two weeks a country A restricts visits to </a:t>
            </a:r>
            <a:r>
              <a:rPr lang="en-GB" b="1" dirty="0">
                <a:solidFill>
                  <a:sysClr val="windowText" lastClr="000000"/>
                </a:solidFill>
              </a:rPr>
              <a:t>prisons and hospitals </a:t>
            </a:r>
            <a:r>
              <a:rPr lang="en-GB" dirty="0">
                <a:solidFill>
                  <a:sysClr val="windowText" lastClr="000000"/>
                </a:solidFill>
              </a:rPr>
              <a:t>as well.   </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906511" y="3394254"/>
            <a:ext cx="4842510" cy="923330"/>
          </a:xfrm>
          <a:prstGeom prst="rect">
            <a:avLst/>
          </a:prstGeom>
          <a:noFill/>
        </p:spPr>
        <p:txBody>
          <a:bodyPr wrap="square" rtlCol="0">
            <a:spAutoFit/>
          </a:bodyPr>
          <a:lstStyle/>
          <a:p>
            <a:r>
              <a:rPr lang="en-GB" dirty="0"/>
              <a:t>This is not a change of policy update. These are 2 different policies, because target population is different.  </a:t>
            </a:r>
          </a:p>
        </p:txBody>
      </p:sp>
      <p:sp>
        <p:nvSpPr>
          <p:cNvPr id="8" name="Rectangle 7">
            <a:extLst>
              <a:ext uri="{FF2B5EF4-FFF2-40B4-BE49-F238E27FC236}">
                <a16:creationId xmlns:a16="http://schemas.microsoft.com/office/drawing/2014/main" id="{D5C92313-1247-DB48-9835-72E0F838ED6E}"/>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Lockdown</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
        <p:nvSpPr>
          <p:cNvPr id="9" name="Rounded Rectangle 10">
            <a:extLst>
              <a:ext uri="{FF2B5EF4-FFF2-40B4-BE49-F238E27FC236}">
                <a16:creationId xmlns:a16="http://schemas.microsoft.com/office/drawing/2014/main" id="{F66744FD-D94F-4635-B3EA-48EA9AB0E4EF}"/>
              </a:ext>
            </a:extLst>
          </p:cNvPr>
          <p:cNvSpPr/>
          <p:nvPr/>
        </p:nvSpPr>
        <p:spPr>
          <a:xfrm>
            <a:off x="327193" y="4772424"/>
            <a:ext cx="5166360" cy="1670748"/>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ysClr val="windowText" lastClr="000000"/>
                </a:solidFill>
              </a:rPr>
              <a:t>Qualitative change: </a:t>
            </a:r>
          </a:p>
          <a:p>
            <a:r>
              <a:rPr lang="en-GB" dirty="0">
                <a:solidFill>
                  <a:sysClr val="windowText" lastClr="000000"/>
                </a:solidFill>
              </a:rPr>
              <a:t>On April 15, State A restricts visits to </a:t>
            </a:r>
            <a:r>
              <a:rPr lang="en-GB" b="1" dirty="0">
                <a:solidFill>
                  <a:sysClr val="windowText" lastClr="000000"/>
                </a:solidFill>
              </a:rPr>
              <a:t>nursing homes, prisons and long term care facilities. </a:t>
            </a:r>
            <a:r>
              <a:rPr lang="en-GB" dirty="0">
                <a:solidFill>
                  <a:sysClr val="windowText" lastClr="000000"/>
                </a:solidFill>
              </a:rPr>
              <a:t>UPDATE: On May 10 nursing homes may have 1 visit per day and long term care facilities may have 2 visits per day.</a:t>
            </a:r>
          </a:p>
        </p:txBody>
      </p:sp>
      <p:sp>
        <p:nvSpPr>
          <p:cNvPr id="10" name="TextBox 9">
            <a:extLst>
              <a:ext uri="{FF2B5EF4-FFF2-40B4-BE49-F238E27FC236}">
                <a16:creationId xmlns:a16="http://schemas.microsoft.com/office/drawing/2014/main" id="{BFF15DE1-B0E3-4532-8A9A-CFCEA1A8ABB7}"/>
              </a:ext>
            </a:extLst>
          </p:cNvPr>
          <p:cNvSpPr txBox="1"/>
          <p:nvPr/>
        </p:nvSpPr>
        <p:spPr>
          <a:xfrm>
            <a:off x="5906511" y="4487205"/>
            <a:ext cx="5768811" cy="2031325"/>
          </a:xfrm>
          <a:prstGeom prst="rect">
            <a:avLst/>
          </a:prstGeom>
          <a:noFill/>
        </p:spPr>
        <p:txBody>
          <a:bodyPr wrap="square" rtlCol="0">
            <a:spAutoFit/>
          </a:bodyPr>
          <a:lstStyle/>
          <a:p>
            <a:r>
              <a:rPr lang="en-GB" dirty="0"/>
              <a:t>This is a qualitative change in the subtypes of this policy. Prisons visits remain completely banned while nursing homes and long term care facilities have new conditions.</a:t>
            </a:r>
          </a:p>
          <a:p>
            <a:pPr marL="342900" indent="-342900">
              <a:buFont typeface="+mj-lt"/>
              <a:buAutoNum type="arabicPeriod"/>
            </a:pPr>
            <a:r>
              <a:rPr lang="en-GB" dirty="0"/>
              <a:t>The original policy needs to end on May 10</a:t>
            </a:r>
          </a:p>
          <a:p>
            <a:pPr marL="342900" indent="-342900">
              <a:buFont typeface="+mj-lt"/>
              <a:buAutoNum type="arabicPeriod"/>
            </a:pPr>
            <a:r>
              <a:rPr lang="en-GB" dirty="0"/>
              <a:t>3 separate policies for prisons, nursing homes and long term care facilities need to be entered because they all have different conditions.</a:t>
            </a:r>
          </a:p>
        </p:txBody>
      </p:sp>
    </p:spTree>
    <p:extLst>
      <p:ext uri="{BB962C8B-B14F-4D97-AF65-F5344CB8AC3E}">
        <p14:creationId xmlns:p14="http://schemas.microsoft.com/office/powerpoint/2010/main" val="2633580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01516"/>
            <a:ext cx="8473440" cy="369332"/>
          </a:xfrm>
          <a:prstGeom prst="rect">
            <a:avLst/>
          </a:prstGeom>
          <a:noFill/>
        </p:spPr>
        <p:txBody>
          <a:bodyPr wrap="square" rtlCol="0">
            <a:spAutoFit/>
          </a:bodyPr>
          <a:lstStyle/>
          <a:p>
            <a:r>
              <a:rPr lang="en-GB" b="1" dirty="0"/>
              <a:t>Social Distancing</a:t>
            </a:r>
            <a:r>
              <a:rPr lang="en-AU" b="1" dirty="0"/>
              <a:t> </a:t>
            </a:r>
            <a:r>
              <a:rPr lang="en-AU" dirty="0"/>
              <a:t>category: what is it about? </a:t>
            </a:r>
            <a:endParaRPr lang="en-AU" b="1" dirty="0"/>
          </a:p>
        </p:txBody>
      </p:sp>
      <p:sp>
        <p:nvSpPr>
          <p:cNvPr id="2" name="TextBox 1">
            <a:extLst>
              <a:ext uri="{FF2B5EF4-FFF2-40B4-BE49-F238E27FC236}">
                <a16:creationId xmlns:a16="http://schemas.microsoft.com/office/drawing/2014/main" id="{024542DC-6C0B-4150-8AEF-1D534389BFC4}"/>
              </a:ext>
            </a:extLst>
          </p:cNvPr>
          <p:cNvSpPr txBox="1"/>
          <p:nvPr/>
        </p:nvSpPr>
        <p:spPr>
          <a:xfrm>
            <a:off x="260949" y="2113095"/>
            <a:ext cx="9601200" cy="2862322"/>
          </a:xfrm>
          <a:prstGeom prst="rect">
            <a:avLst/>
          </a:prstGeom>
          <a:noFill/>
        </p:spPr>
        <p:txBody>
          <a:bodyPr wrap="square" rtlCol="0">
            <a:spAutoFit/>
          </a:bodyPr>
          <a:lstStyle/>
          <a:p>
            <a:r>
              <a:rPr lang="en-AU" dirty="0"/>
              <a:t>There is also a sub category of wearing </a:t>
            </a:r>
            <a:r>
              <a:rPr lang="en-AU" b="1" dirty="0"/>
              <a:t>masks. </a:t>
            </a:r>
            <a:r>
              <a:rPr lang="en-AU" b="1" u="sng" dirty="0"/>
              <a:t>All mask wearing policies </a:t>
            </a:r>
            <a:r>
              <a:rPr lang="en-AU" dirty="0"/>
              <a:t>should be added into this sub-category no matter if they relate to businesses, schools or government regulations.</a:t>
            </a:r>
          </a:p>
          <a:p>
            <a:endParaRPr lang="en-AU" b="1" dirty="0"/>
          </a:p>
          <a:p>
            <a:r>
              <a:rPr lang="en-AU" dirty="0"/>
              <a:t>Examples of policies include</a:t>
            </a:r>
          </a:p>
          <a:p>
            <a:pPr marL="742950" lvl="1" indent="-285750">
              <a:buFont typeface="Arial" panose="020B0604020202020204" pitchFamily="34" charset="0"/>
              <a:buChar char="•"/>
            </a:pPr>
            <a:r>
              <a:rPr lang="en-AU" dirty="0"/>
              <a:t>Restricting the number of people of public transport</a:t>
            </a:r>
          </a:p>
          <a:p>
            <a:pPr marL="742950" lvl="1" indent="-285750">
              <a:buFont typeface="Arial" panose="020B0604020202020204" pitchFamily="34" charset="0"/>
              <a:buChar char="•"/>
            </a:pPr>
            <a:r>
              <a:rPr lang="en-AU" dirty="0"/>
              <a:t>Keeping a distance of 1.5 meters</a:t>
            </a:r>
          </a:p>
          <a:p>
            <a:pPr marL="742950" lvl="1" indent="-285750">
              <a:buFont typeface="Arial" panose="020B0604020202020204" pitchFamily="34" charset="0"/>
              <a:buChar char="•"/>
            </a:pPr>
            <a:r>
              <a:rPr lang="en-AU" dirty="0"/>
              <a:t>Keeping a seat between passengers on a train/bus</a:t>
            </a:r>
          </a:p>
          <a:p>
            <a:pPr marL="742950" lvl="1" indent="-285750">
              <a:buFont typeface="Arial" panose="020B0604020202020204" pitchFamily="34" charset="0"/>
              <a:buChar char="•"/>
            </a:pPr>
            <a:r>
              <a:rPr lang="en-AU" dirty="0"/>
              <a:t>Wearing masks in schools</a:t>
            </a:r>
          </a:p>
          <a:p>
            <a:pPr marL="742950" lvl="1" indent="-285750">
              <a:buFont typeface="Arial" panose="020B0604020202020204" pitchFamily="34" charset="0"/>
              <a:buChar char="•"/>
            </a:pPr>
            <a:r>
              <a:rPr lang="en-AU" dirty="0"/>
              <a:t>Wearing masks at the supermarket</a:t>
            </a:r>
          </a:p>
          <a:p>
            <a:pPr marL="742950" lvl="1" indent="-285750">
              <a:buFont typeface="Arial" panose="020B0604020202020204" pitchFamily="34" charset="0"/>
              <a:buChar char="•"/>
            </a:pPr>
            <a:r>
              <a:rPr lang="en-AU" dirty="0"/>
              <a:t>Wearing masks while visiting a government building</a:t>
            </a:r>
          </a:p>
        </p:txBody>
      </p:sp>
      <p:sp>
        <p:nvSpPr>
          <p:cNvPr id="4" name="TextBox 3">
            <a:extLst>
              <a:ext uri="{FF2B5EF4-FFF2-40B4-BE49-F238E27FC236}">
                <a16:creationId xmlns:a16="http://schemas.microsoft.com/office/drawing/2014/main" id="{FD27CF94-A064-1B4D-8D28-3AB4A2B84308}"/>
              </a:ext>
            </a:extLst>
          </p:cNvPr>
          <p:cNvSpPr txBox="1"/>
          <p:nvPr/>
        </p:nvSpPr>
        <p:spPr>
          <a:xfrm>
            <a:off x="260949" y="959254"/>
            <a:ext cx="11670102" cy="923330"/>
          </a:xfrm>
          <a:prstGeom prst="rect">
            <a:avLst/>
          </a:prstGeom>
          <a:noFill/>
        </p:spPr>
        <p:txBody>
          <a:bodyPr wrap="square" rtlCol="0">
            <a:spAutoFit/>
          </a:bodyPr>
          <a:lstStyle/>
          <a:p>
            <a:r>
              <a:rPr lang="en-AU" b="1" dirty="0"/>
              <a:t>Social Distancing</a:t>
            </a:r>
            <a:r>
              <a:rPr lang="en-AU" dirty="0"/>
              <a:t> is about maintaining distance between others without trying to stop people gathering. Where there is no restriction on the activity itself but is there to make sure there is enough space between people at all times while they carry out this activity.</a:t>
            </a:r>
          </a:p>
        </p:txBody>
      </p:sp>
      <p:sp>
        <p:nvSpPr>
          <p:cNvPr id="8" name="TextBox 7">
            <a:extLst>
              <a:ext uri="{FF2B5EF4-FFF2-40B4-BE49-F238E27FC236}">
                <a16:creationId xmlns:a16="http://schemas.microsoft.com/office/drawing/2014/main" id="{B5A2F484-C349-EB41-8498-FF6AB79115C7}"/>
              </a:ext>
            </a:extLst>
          </p:cNvPr>
          <p:cNvSpPr txBox="1"/>
          <p:nvPr/>
        </p:nvSpPr>
        <p:spPr>
          <a:xfrm>
            <a:off x="665018" y="5160082"/>
            <a:ext cx="11422479" cy="1200329"/>
          </a:xfrm>
          <a:prstGeom prst="rect">
            <a:avLst/>
          </a:prstGeom>
          <a:solidFill>
            <a:srgbClr val="F7C685"/>
          </a:solidFill>
        </p:spPr>
        <p:txBody>
          <a:bodyPr wrap="square" rtlCol="0">
            <a:spAutoFit/>
          </a:bodyPr>
          <a:lstStyle/>
          <a:p>
            <a:r>
              <a:rPr lang="en-GB" dirty="0"/>
              <a:t>Social distancing is a tricky category and needs extra attention. Often, you see a policy which is written like this: </a:t>
            </a:r>
          </a:p>
          <a:p>
            <a:r>
              <a:rPr lang="en-GB" dirty="0"/>
              <a:t>“In order to maintain social distancing from March 1</a:t>
            </a:r>
            <a:r>
              <a:rPr lang="en-GB" baseline="30000" dirty="0"/>
              <a:t>st</a:t>
            </a:r>
            <a:r>
              <a:rPr lang="en-GB" dirty="0"/>
              <a:t> only 5 buyers in a grocery shops per 10 square meters allowed”. </a:t>
            </a:r>
          </a:p>
          <a:p>
            <a:r>
              <a:rPr lang="en-GB" dirty="0"/>
              <a:t>Even though in the source it says social distancing, please, remember that we treat this kind of policy as business restrictions.</a:t>
            </a:r>
          </a:p>
        </p:txBody>
      </p:sp>
      <p:pic>
        <p:nvPicPr>
          <p:cNvPr id="10" name="Graphic 9" descr="Exclamation mark">
            <a:extLst>
              <a:ext uri="{FF2B5EF4-FFF2-40B4-BE49-F238E27FC236}">
                <a16:creationId xmlns:a16="http://schemas.microsoft.com/office/drawing/2014/main" id="{E5EA1E5D-CF36-824D-909F-5EC266B09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48" y="5046150"/>
            <a:ext cx="958735" cy="1351554"/>
          </a:xfrm>
          <a:prstGeom prst="rect">
            <a:avLst/>
          </a:prstGeom>
        </p:spPr>
      </p:pic>
    </p:spTree>
    <p:extLst>
      <p:ext uri="{BB962C8B-B14F-4D97-AF65-F5344CB8AC3E}">
        <p14:creationId xmlns:p14="http://schemas.microsoft.com/office/powerpoint/2010/main" val="800379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Social Distancing: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470016" y="974564"/>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solidFill>
                  <a:schemeClr val="tx1"/>
                </a:solidFill>
              </a:rPr>
              <a:t>Strengthening Compliance:</a:t>
            </a:r>
          </a:p>
          <a:p>
            <a:r>
              <a:rPr lang="en-AU" dirty="0">
                <a:solidFill>
                  <a:schemeClr val="tx1"/>
                </a:solidFill>
              </a:rPr>
              <a:t>On April 17, the State government recommends that everyone should wear masks while travelling on all kinds of public transport. UPDATE On May 30, this was made mandatory.</a:t>
            </a:r>
          </a:p>
        </p:txBody>
      </p:sp>
      <p:sp>
        <p:nvSpPr>
          <p:cNvPr id="3" name="TextBox 2">
            <a:extLst>
              <a:ext uri="{FF2B5EF4-FFF2-40B4-BE49-F238E27FC236}">
                <a16:creationId xmlns:a16="http://schemas.microsoft.com/office/drawing/2014/main" id="{C9E92F42-5616-409E-ACBF-64D7A4956225}"/>
              </a:ext>
            </a:extLst>
          </p:cNvPr>
          <p:cNvSpPr txBox="1"/>
          <p:nvPr/>
        </p:nvSpPr>
        <p:spPr>
          <a:xfrm>
            <a:off x="6096000" y="1191541"/>
            <a:ext cx="5625984" cy="1200329"/>
          </a:xfrm>
          <a:prstGeom prst="rect">
            <a:avLst/>
          </a:prstGeom>
          <a:noFill/>
        </p:spPr>
        <p:txBody>
          <a:bodyPr wrap="square" rtlCol="0">
            <a:spAutoFit/>
          </a:bodyPr>
          <a:lstStyle/>
          <a:p>
            <a:r>
              <a:rPr lang="en-AU" dirty="0"/>
              <a:t>The original policy and the change of policy update have exactly the same policy and policy sub-type, same target population, and the only thing that has changed is a strengthening in compliance. This is a good update.</a:t>
            </a:r>
          </a:p>
        </p:txBody>
      </p:sp>
      <p:sp>
        <p:nvSpPr>
          <p:cNvPr id="13" name="Rounded Rectangle 6">
            <a:extLst>
              <a:ext uri="{FF2B5EF4-FFF2-40B4-BE49-F238E27FC236}">
                <a16:creationId xmlns:a16="http://schemas.microsoft.com/office/drawing/2014/main" id="{CB202638-7C66-4233-9B36-324D3C25F65E}"/>
              </a:ext>
            </a:extLst>
          </p:cNvPr>
          <p:cNvSpPr/>
          <p:nvPr/>
        </p:nvSpPr>
        <p:spPr>
          <a:xfrm>
            <a:off x="470016" y="2778168"/>
            <a:ext cx="5166360" cy="205508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chemeClr val="tx1"/>
              </a:solidFill>
            </a:endParaRPr>
          </a:p>
        </p:txBody>
      </p:sp>
      <p:graphicFrame>
        <p:nvGraphicFramePr>
          <p:cNvPr id="4" name="Table 3">
            <a:extLst>
              <a:ext uri="{FF2B5EF4-FFF2-40B4-BE49-F238E27FC236}">
                <a16:creationId xmlns:a16="http://schemas.microsoft.com/office/drawing/2014/main" id="{C43B5E56-0AD5-421A-92A5-E3A5C8DA8995}"/>
              </a:ext>
            </a:extLst>
          </p:cNvPr>
          <p:cNvGraphicFramePr>
            <a:graphicFrameLocks noGrp="1"/>
          </p:cNvGraphicFramePr>
          <p:nvPr>
            <p:extLst>
              <p:ext uri="{D42A27DB-BD31-4B8C-83A1-F6EECF244321}">
                <p14:modId xmlns:p14="http://schemas.microsoft.com/office/powerpoint/2010/main" val="3456158465"/>
              </p:ext>
            </p:extLst>
          </p:nvPr>
        </p:nvGraphicFramePr>
        <p:xfrm>
          <a:off x="592858" y="2720696"/>
          <a:ext cx="5043518" cy="2227528"/>
        </p:xfrm>
        <a:graphic>
          <a:graphicData uri="http://schemas.openxmlformats.org/drawingml/2006/table">
            <a:tbl>
              <a:tblPr/>
              <a:tblGrid>
                <a:gridCol w="5043518">
                  <a:extLst>
                    <a:ext uri="{9D8B030D-6E8A-4147-A177-3AD203B41FA5}">
                      <a16:colId xmlns:a16="http://schemas.microsoft.com/office/drawing/2014/main" val="2460775381"/>
                    </a:ext>
                  </a:extLst>
                </a:gridCol>
              </a:tblGrid>
              <a:tr h="2227528">
                <a:tc>
                  <a:txBody>
                    <a:bodyPr/>
                    <a:lstStyle/>
                    <a:p>
                      <a:r>
                        <a:rPr lang="en-AU" u="sng" dirty="0"/>
                        <a:t>Changing sub-types:</a:t>
                      </a:r>
                    </a:p>
                    <a:p>
                      <a:r>
                        <a:rPr lang="en-AU" u="none" dirty="0"/>
                        <a:t>The State government of B announced on March 30 that all buses and trains must restrict their capacity to 50% and taxis must carry a maximum of two passengers. UPDATE: This policy ends on April 15, because the government announced that taxis may only carry 1 passenger from now on.</a:t>
                      </a:r>
                    </a:p>
                  </a:txBody>
                  <a:tcPr anchor="ctr">
                    <a:lnL>
                      <a:noFill/>
                    </a:lnL>
                    <a:lnR>
                      <a:noFill/>
                    </a:lnR>
                    <a:lnT>
                      <a:noFill/>
                    </a:lnT>
                    <a:lnB>
                      <a:noFill/>
                    </a:lnB>
                  </a:tcPr>
                </a:tc>
                <a:extLst>
                  <a:ext uri="{0D108BD9-81ED-4DB2-BD59-A6C34878D82A}">
                    <a16:rowId xmlns:a16="http://schemas.microsoft.com/office/drawing/2014/main" val="2538632648"/>
                  </a:ext>
                </a:extLst>
              </a:tr>
            </a:tbl>
          </a:graphicData>
        </a:graphic>
      </p:graphicFrame>
      <p:sp>
        <p:nvSpPr>
          <p:cNvPr id="10" name="TextBox 9">
            <a:extLst>
              <a:ext uri="{FF2B5EF4-FFF2-40B4-BE49-F238E27FC236}">
                <a16:creationId xmlns:a16="http://schemas.microsoft.com/office/drawing/2014/main" id="{8890340C-B17D-4423-ADD1-FDE4924AD14B}"/>
              </a:ext>
            </a:extLst>
          </p:cNvPr>
          <p:cNvSpPr txBox="1"/>
          <p:nvPr/>
        </p:nvSpPr>
        <p:spPr>
          <a:xfrm>
            <a:off x="6104708" y="2759251"/>
            <a:ext cx="5749836" cy="2031325"/>
          </a:xfrm>
          <a:prstGeom prst="rect">
            <a:avLst/>
          </a:prstGeom>
          <a:noFill/>
        </p:spPr>
        <p:txBody>
          <a:bodyPr wrap="square" rtlCol="0">
            <a:spAutoFit/>
          </a:bodyPr>
          <a:lstStyle/>
          <a:p>
            <a:r>
              <a:rPr lang="en-AU" dirty="0"/>
              <a:t>This policy originally coded 3 policy sub-types together: Restriction on private vehicles in public circulation, restriction on ridership of trains, restrictions on ridership of busses. The update changed the conditions of only one of these sub-types so this is considered a qualitative change which ends the original policy. A new policy for busses and trains should be made and a separate policy for taxis.</a:t>
            </a:r>
          </a:p>
        </p:txBody>
      </p:sp>
      <p:sp>
        <p:nvSpPr>
          <p:cNvPr id="11" name="Rounded Rectangle 6">
            <a:extLst>
              <a:ext uri="{FF2B5EF4-FFF2-40B4-BE49-F238E27FC236}">
                <a16:creationId xmlns:a16="http://schemas.microsoft.com/office/drawing/2014/main" id="{97788998-704B-4E4D-B2E2-3D4E9FC98CC3}"/>
              </a:ext>
            </a:extLst>
          </p:cNvPr>
          <p:cNvSpPr/>
          <p:nvPr/>
        </p:nvSpPr>
        <p:spPr>
          <a:xfrm>
            <a:off x="470016" y="4948224"/>
            <a:ext cx="5166360" cy="158890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solidFill>
                  <a:schemeClr val="tx1"/>
                </a:solidFill>
              </a:rPr>
              <a:t>Strengthening enforcer:</a:t>
            </a:r>
          </a:p>
          <a:p>
            <a:r>
              <a:rPr lang="en-AU" dirty="0">
                <a:solidFill>
                  <a:schemeClr val="tx1"/>
                </a:solidFill>
              </a:rPr>
              <a:t>The government of Province A announces mandatory social distancing in all public areas. UPDATE: Government announces that police will be able to fine those who defy this order.</a:t>
            </a:r>
          </a:p>
        </p:txBody>
      </p:sp>
      <p:sp>
        <p:nvSpPr>
          <p:cNvPr id="7" name="TextBox 6">
            <a:extLst>
              <a:ext uri="{FF2B5EF4-FFF2-40B4-BE49-F238E27FC236}">
                <a16:creationId xmlns:a16="http://schemas.microsoft.com/office/drawing/2014/main" id="{F684830F-D318-4E06-9176-81E5979668F7}"/>
              </a:ext>
            </a:extLst>
          </p:cNvPr>
          <p:cNvSpPr txBox="1"/>
          <p:nvPr/>
        </p:nvSpPr>
        <p:spPr>
          <a:xfrm>
            <a:off x="6104707" y="5281013"/>
            <a:ext cx="5617277" cy="923330"/>
          </a:xfrm>
          <a:prstGeom prst="rect">
            <a:avLst/>
          </a:prstGeom>
          <a:noFill/>
        </p:spPr>
        <p:txBody>
          <a:bodyPr wrap="square" rtlCol="0">
            <a:spAutoFit/>
          </a:bodyPr>
          <a:lstStyle/>
          <a:p>
            <a:r>
              <a:rPr lang="en-AU" dirty="0"/>
              <a:t>Original policy was mandatory unspecified which was strengthened to mandatory with fines. This is allowed for all policy types.</a:t>
            </a:r>
          </a:p>
        </p:txBody>
      </p:sp>
    </p:spTree>
    <p:extLst>
      <p:ext uri="{BB962C8B-B14F-4D97-AF65-F5344CB8AC3E}">
        <p14:creationId xmlns:p14="http://schemas.microsoft.com/office/powerpoint/2010/main" val="93760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EFF1F3-6700-4A9A-9340-0FA431AAF28C}"/>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C5C69A9F-2B7C-4E34-B4AF-006A780C6A8C}"/>
              </a:ext>
            </a:extLst>
          </p:cNvPr>
          <p:cNvSpPr txBox="1"/>
          <p:nvPr/>
        </p:nvSpPr>
        <p:spPr>
          <a:xfrm>
            <a:off x="235131" y="201516"/>
            <a:ext cx="8473440" cy="400110"/>
          </a:xfrm>
          <a:prstGeom prst="rect">
            <a:avLst/>
          </a:prstGeom>
          <a:noFill/>
        </p:spPr>
        <p:txBody>
          <a:bodyPr wrap="square" rtlCol="0">
            <a:spAutoFit/>
          </a:bodyPr>
          <a:lstStyle/>
          <a:p>
            <a:r>
              <a:rPr lang="en-AU" sz="2000" dirty="0"/>
              <a:t>Types of updates</a:t>
            </a:r>
            <a:endParaRPr lang="en-AU" sz="2000" b="1" dirty="0"/>
          </a:p>
        </p:txBody>
      </p:sp>
      <p:sp>
        <p:nvSpPr>
          <p:cNvPr id="4" name="TextBox 3">
            <a:extLst>
              <a:ext uri="{FF2B5EF4-FFF2-40B4-BE49-F238E27FC236}">
                <a16:creationId xmlns:a16="http://schemas.microsoft.com/office/drawing/2014/main" id="{6DAE1B50-E5E8-4B1B-BA0C-67FF0AE02D4A}"/>
              </a:ext>
            </a:extLst>
          </p:cNvPr>
          <p:cNvSpPr txBox="1"/>
          <p:nvPr/>
        </p:nvSpPr>
        <p:spPr>
          <a:xfrm>
            <a:off x="387689" y="782293"/>
            <a:ext cx="10694126" cy="646331"/>
          </a:xfrm>
          <a:prstGeom prst="rect">
            <a:avLst/>
          </a:prstGeom>
          <a:noFill/>
        </p:spPr>
        <p:txBody>
          <a:bodyPr wrap="square" rtlCol="0">
            <a:spAutoFit/>
          </a:bodyPr>
          <a:lstStyle/>
          <a:p>
            <a:r>
              <a:rPr lang="en-AU" dirty="0"/>
              <a:t>If a policy changes then we want to update it. Depending on how the policy changes, determines whether it is an update or an end-of-policy update.</a:t>
            </a:r>
          </a:p>
        </p:txBody>
      </p:sp>
      <p:sp>
        <p:nvSpPr>
          <p:cNvPr id="5" name="TextBox 4">
            <a:extLst>
              <a:ext uri="{FF2B5EF4-FFF2-40B4-BE49-F238E27FC236}">
                <a16:creationId xmlns:a16="http://schemas.microsoft.com/office/drawing/2014/main" id="{8D1599ED-7306-4ACF-B937-64AA4FCC979F}"/>
              </a:ext>
            </a:extLst>
          </p:cNvPr>
          <p:cNvSpPr txBox="1"/>
          <p:nvPr/>
        </p:nvSpPr>
        <p:spPr>
          <a:xfrm>
            <a:off x="615507" y="1643976"/>
            <a:ext cx="5119245" cy="3139321"/>
          </a:xfrm>
          <a:prstGeom prst="rect">
            <a:avLst/>
          </a:prstGeom>
          <a:solidFill>
            <a:schemeClr val="accent1">
              <a:lumMod val="20000"/>
              <a:lumOff val="80000"/>
            </a:schemeClr>
          </a:solidFill>
        </p:spPr>
        <p:txBody>
          <a:bodyPr wrap="square" rtlCol="0">
            <a:spAutoFit/>
          </a:bodyPr>
          <a:lstStyle/>
          <a:p>
            <a:r>
              <a:rPr lang="en-AU" b="1" dirty="0"/>
              <a:t>Updating a policy is possible if there is: </a:t>
            </a:r>
          </a:p>
          <a:p>
            <a:pPr marL="285750" indent="-285750">
              <a:buFont typeface="Arial" panose="020B0604020202020204" pitchFamily="34" charset="0"/>
              <a:buChar char="•"/>
            </a:pPr>
            <a:r>
              <a:rPr lang="en-AU" dirty="0"/>
              <a:t>A change in policy duration</a:t>
            </a:r>
          </a:p>
          <a:p>
            <a:pPr marL="285750" indent="-285750">
              <a:buFont typeface="Arial" panose="020B0604020202020204" pitchFamily="34" charset="0"/>
              <a:buChar char="•"/>
            </a:pPr>
            <a:r>
              <a:rPr lang="en-AU" dirty="0"/>
              <a:t>A quantitative change (see quantitative slide)</a:t>
            </a:r>
          </a:p>
          <a:p>
            <a:pPr marL="285750" indent="-285750">
              <a:buFont typeface="Arial" panose="020B0604020202020204" pitchFamily="34" charset="0"/>
              <a:buChar char="•"/>
            </a:pPr>
            <a:r>
              <a:rPr lang="en-AU" dirty="0"/>
              <a:t>Other dimensions of policy have changed</a:t>
            </a:r>
          </a:p>
          <a:p>
            <a:pPr marL="742950" lvl="1" indent="-285750">
              <a:buFont typeface="Arial" panose="020B0604020202020204" pitchFamily="34" charset="0"/>
              <a:buChar char="•"/>
            </a:pPr>
            <a:r>
              <a:rPr lang="en-AU" dirty="0"/>
              <a:t>Direction of the policy (inbound/outbound)</a:t>
            </a:r>
          </a:p>
          <a:p>
            <a:pPr marL="742950" lvl="1" indent="-285750">
              <a:buFont typeface="Arial" panose="020B0604020202020204" pitchFamily="34" charset="0"/>
              <a:buChar char="•"/>
            </a:pPr>
            <a:r>
              <a:rPr lang="en-AU" dirty="0"/>
              <a:t>Travel mechanism (e.g. flights)</a:t>
            </a:r>
          </a:p>
          <a:p>
            <a:pPr marL="742950" lvl="1" indent="-285750">
              <a:buFont typeface="Arial" panose="020B0604020202020204" pitchFamily="34" charset="0"/>
              <a:buChar char="•"/>
            </a:pPr>
            <a:r>
              <a:rPr lang="en-AU" dirty="0"/>
              <a:t>Compliance (e.g. mandatory)</a:t>
            </a:r>
          </a:p>
          <a:p>
            <a:pPr marL="742950" lvl="1" indent="-285750">
              <a:buFont typeface="Arial" panose="020B0604020202020204" pitchFamily="34" charset="0"/>
              <a:buChar char="•"/>
            </a:pPr>
            <a:r>
              <a:rPr lang="en-AU" dirty="0"/>
              <a:t>Enforcer (e.g. the military)</a:t>
            </a:r>
          </a:p>
          <a:p>
            <a:pPr marL="742950" lvl="1" indent="-285750">
              <a:buFont typeface="Arial" panose="020B0604020202020204" pitchFamily="34" charset="0"/>
              <a:buChar char="•"/>
            </a:pPr>
            <a:endParaRPr lang="en-AU" dirty="0"/>
          </a:p>
          <a:p>
            <a:pPr lvl="1"/>
            <a:endParaRPr lang="en-AU" dirty="0"/>
          </a:p>
          <a:p>
            <a:pPr marL="285750" indent="-285750">
              <a:buFont typeface="Arial" panose="020B0604020202020204" pitchFamily="34" charset="0"/>
              <a:buChar char="•"/>
            </a:pPr>
            <a:endParaRPr lang="en-AU" dirty="0"/>
          </a:p>
        </p:txBody>
      </p:sp>
      <p:sp>
        <p:nvSpPr>
          <p:cNvPr id="6" name="Rectangle: Rounded Corners 5">
            <a:extLst>
              <a:ext uri="{FF2B5EF4-FFF2-40B4-BE49-F238E27FC236}">
                <a16:creationId xmlns:a16="http://schemas.microsoft.com/office/drawing/2014/main" id="{62347156-42CA-4189-82D9-581448A058AD}"/>
              </a:ext>
            </a:extLst>
          </p:cNvPr>
          <p:cNvSpPr/>
          <p:nvPr/>
        </p:nvSpPr>
        <p:spPr>
          <a:xfrm>
            <a:off x="1672203" y="4998649"/>
            <a:ext cx="8125097" cy="1657834"/>
          </a:xfrm>
          <a:prstGeom prst="roundRect">
            <a:avLst/>
          </a:prstGeom>
          <a:solidFill>
            <a:srgbClr val="4472C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400" dirty="0"/>
              <a:t>As a rule all policy subcategories should be coded separately unless they meet the conditions to be included in one entry:</a:t>
            </a:r>
          </a:p>
          <a:p>
            <a:pPr marL="285750" indent="-285750">
              <a:buFont typeface="Arial" panose="020B0604020202020204" pitchFamily="34" charset="0"/>
              <a:buChar char="•"/>
            </a:pPr>
            <a:r>
              <a:rPr lang="en-AU" sz="1400" dirty="0"/>
              <a:t>They are of the same policy type and conditions</a:t>
            </a:r>
          </a:p>
          <a:p>
            <a:pPr marL="285750" indent="-285750">
              <a:buFont typeface="Arial" panose="020B0604020202020204" pitchFamily="34" charset="0"/>
              <a:buChar char="•"/>
            </a:pPr>
            <a:r>
              <a:rPr lang="en-AU" sz="1400" dirty="0"/>
              <a:t>They have the same announcement, start and end date</a:t>
            </a:r>
          </a:p>
          <a:p>
            <a:pPr marL="285750" indent="-285750">
              <a:buFont typeface="Arial" panose="020B0604020202020204" pitchFamily="34" charset="0"/>
              <a:buChar char="•"/>
            </a:pPr>
            <a:r>
              <a:rPr lang="en-AU" sz="1400" dirty="0"/>
              <a:t>They have the same target, direction, compliance and enforcement</a:t>
            </a:r>
          </a:p>
          <a:p>
            <a:endParaRPr lang="en-AU" sz="1400" dirty="0"/>
          </a:p>
          <a:p>
            <a:r>
              <a:rPr lang="en-AU" sz="1400" dirty="0"/>
              <a:t>If one of these changes for one policy subcategory and not the others, then the original policy has ended.</a:t>
            </a:r>
          </a:p>
        </p:txBody>
      </p:sp>
      <p:sp>
        <p:nvSpPr>
          <p:cNvPr id="8" name="TextBox 7">
            <a:extLst>
              <a:ext uri="{FF2B5EF4-FFF2-40B4-BE49-F238E27FC236}">
                <a16:creationId xmlns:a16="http://schemas.microsoft.com/office/drawing/2014/main" id="{03D8731A-6609-4478-9B21-4EA405303D20}"/>
              </a:ext>
            </a:extLst>
          </p:cNvPr>
          <p:cNvSpPr txBox="1"/>
          <p:nvPr/>
        </p:nvSpPr>
        <p:spPr>
          <a:xfrm>
            <a:off x="5971591" y="1643976"/>
            <a:ext cx="5473959" cy="3139321"/>
          </a:xfrm>
          <a:prstGeom prst="rect">
            <a:avLst/>
          </a:prstGeom>
          <a:solidFill>
            <a:schemeClr val="accent1">
              <a:lumMod val="20000"/>
              <a:lumOff val="80000"/>
            </a:schemeClr>
          </a:solidFill>
        </p:spPr>
        <p:txBody>
          <a:bodyPr wrap="square" rtlCol="0">
            <a:spAutoFit/>
          </a:bodyPr>
          <a:lstStyle/>
          <a:p>
            <a:r>
              <a:rPr lang="en-AU" b="1" dirty="0"/>
              <a:t>A policy ends if it: </a:t>
            </a:r>
          </a:p>
          <a:p>
            <a:pPr marL="285750" indent="-285750">
              <a:buFont typeface="Arial" panose="020B0604020202020204" pitchFamily="34" charset="0"/>
              <a:buChar char="•"/>
            </a:pPr>
            <a:r>
              <a:rPr lang="en-AU" dirty="0"/>
              <a:t>Is cancelled or annulled</a:t>
            </a:r>
          </a:p>
          <a:p>
            <a:pPr marL="285750" indent="-285750">
              <a:buFont typeface="Arial" panose="020B0604020202020204" pitchFamily="34" charset="0"/>
              <a:buChar char="•"/>
            </a:pPr>
            <a:r>
              <a:rPr lang="en-AU" dirty="0"/>
              <a:t>The geographic target has changed</a:t>
            </a:r>
          </a:p>
          <a:p>
            <a:pPr marL="285750" indent="-285750">
              <a:buFont typeface="Arial" panose="020B0604020202020204" pitchFamily="34" charset="0"/>
              <a:buChar char="•"/>
            </a:pPr>
            <a:r>
              <a:rPr lang="en-AU" dirty="0"/>
              <a:t>The who/what or targeted population has changed</a:t>
            </a:r>
          </a:p>
          <a:p>
            <a:pPr marL="285750" indent="-285750">
              <a:buFont typeface="Arial" panose="020B0604020202020204" pitchFamily="34" charset="0"/>
              <a:buChar char="•"/>
            </a:pPr>
            <a:r>
              <a:rPr lang="en-AU" dirty="0"/>
              <a:t>Policy sub-category has changed</a:t>
            </a:r>
          </a:p>
          <a:p>
            <a:pPr marL="742950" lvl="1" indent="-285750">
              <a:buFont typeface="Arial" panose="020B0604020202020204" pitchFamily="34" charset="0"/>
              <a:buChar char="•"/>
            </a:pPr>
            <a:r>
              <a:rPr lang="en-AU" dirty="0"/>
              <a:t>Businesses are closed → Can now open under certain conditions</a:t>
            </a:r>
          </a:p>
          <a:p>
            <a:pPr marL="742950" lvl="1" indent="-285750">
              <a:buFont typeface="Arial" panose="020B0604020202020204" pitchFamily="34" charset="0"/>
              <a:buChar char="•"/>
            </a:pPr>
            <a:r>
              <a:rPr lang="en-AU" dirty="0"/>
              <a:t>All state parks and beaches are closed → State parks can now allow resident campers only</a:t>
            </a:r>
          </a:p>
          <a:p>
            <a:pPr marL="742950" lvl="1" indent="-285750">
              <a:buFont typeface="Arial" panose="020B0604020202020204" pitchFamily="34" charset="0"/>
              <a:buChar char="•"/>
            </a:pPr>
            <a:r>
              <a:rPr lang="en-AU" dirty="0"/>
              <a:t>Visitation in prisons is banned → Is now allowed with temperature checks</a:t>
            </a:r>
          </a:p>
        </p:txBody>
      </p:sp>
    </p:spTree>
    <p:extLst>
      <p:ext uri="{BB962C8B-B14F-4D97-AF65-F5344CB8AC3E}">
        <p14:creationId xmlns:p14="http://schemas.microsoft.com/office/powerpoint/2010/main" val="1199549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225AFE96-C6D5-6749-983A-564CD26994F8}"/>
              </a:ext>
            </a:extLst>
          </p:cNvPr>
          <p:cNvSpPr/>
          <p:nvPr/>
        </p:nvSpPr>
        <p:spPr>
          <a:xfrm>
            <a:off x="261880" y="1139439"/>
            <a:ext cx="4998720" cy="168112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rules: </a:t>
            </a:r>
          </a:p>
          <a:p>
            <a:r>
              <a:rPr lang="en-GB" dirty="0">
                <a:solidFill>
                  <a:schemeClr val="tx1"/>
                </a:solidFill>
              </a:rPr>
              <a:t>A government implements social distancing rules – </a:t>
            </a:r>
            <a:r>
              <a:rPr lang="en-GB" b="1" dirty="0">
                <a:solidFill>
                  <a:schemeClr val="tx1"/>
                </a:solidFill>
              </a:rPr>
              <a:t>minimum 1,5 meter distance </a:t>
            </a:r>
            <a:r>
              <a:rPr lang="en-GB" dirty="0">
                <a:solidFill>
                  <a:schemeClr val="tx1"/>
                </a:solidFill>
              </a:rPr>
              <a:t>is necessary. UPDATE: in addition to 1,5 meters distance now </a:t>
            </a:r>
            <a:r>
              <a:rPr lang="en-GB" b="1" dirty="0">
                <a:solidFill>
                  <a:schemeClr val="tx1"/>
                </a:solidFill>
              </a:rPr>
              <a:t>masks are mandatory </a:t>
            </a:r>
            <a:r>
              <a:rPr lang="en-GB" dirty="0">
                <a:solidFill>
                  <a:schemeClr val="tx1"/>
                </a:solidFill>
              </a:rPr>
              <a:t>in public spaces and all grocery shops. </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261880" y="3206346"/>
            <a:ext cx="4998720" cy="14538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targets: </a:t>
            </a:r>
          </a:p>
          <a:p>
            <a:r>
              <a:rPr lang="en-GB" dirty="0">
                <a:solidFill>
                  <a:schemeClr val="tx1"/>
                </a:solidFill>
              </a:rPr>
              <a:t>A government implements mandatory masks in public places for </a:t>
            </a:r>
            <a:r>
              <a:rPr lang="en-GB" b="1" dirty="0">
                <a:solidFill>
                  <a:schemeClr val="tx1"/>
                </a:solidFill>
              </a:rPr>
              <a:t>people with symptoms </a:t>
            </a:r>
            <a:r>
              <a:rPr lang="en-GB" dirty="0">
                <a:solidFill>
                  <a:schemeClr val="tx1"/>
                </a:solidFill>
              </a:rPr>
              <a:t>from February 5</a:t>
            </a:r>
            <a:r>
              <a:rPr lang="en-GB" baseline="30000" dirty="0">
                <a:solidFill>
                  <a:schemeClr val="tx1"/>
                </a:solidFill>
              </a:rPr>
              <a:t>th</a:t>
            </a:r>
            <a:r>
              <a:rPr lang="en-GB" dirty="0">
                <a:solidFill>
                  <a:schemeClr val="tx1"/>
                </a:solidFill>
              </a:rPr>
              <a:t>. UPDATE: Beginning March 1</a:t>
            </a:r>
            <a:r>
              <a:rPr lang="en-GB" baseline="30000" dirty="0">
                <a:solidFill>
                  <a:schemeClr val="tx1"/>
                </a:solidFill>
              </a:rPr>
              <a:t>st</a:t>
            </a:r>
            <a:r>
              <a:rPr lang="en-GB" dirty="0">
                <a:solidFill>
                  <a:schemeClr val="tx1"/>
                </a:solidFill>
              </a:rPr>
              <a:t> </a:t>
            </a:r>
            <a:r>
              <a:rPr lang="en-GB" b="1" dirty="0">
                <a:solidFill>
                  <a:schemeClr val="tx1"/>
                </a:solidFill>
              </a:rPr>
              <a:t>all population </a:t>
            </a:r>
            <a:r>
              <a:rPr lang="en-GB" dirty="0">
                <a:solidFill>
                  <a:schemeClr val="tx1"/>
                </a:solidFill>
              </a:rPr>
              <a:t>have to wear masks in public places. </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358824" y="3400377"/>
            <a:ext cx="6023610" cy="1200329"/>
          </a:xfrm>
          <a:prstGeom prst="rect">
            <a:avLst/>
          </a:prstGeom>
          <a:noFill/>
        </p:spPr>
        <p:txBody>
          <a:bodyPr wrap="square" rtlCol="0">
            <a:spAutoFit/>
          </a:bodyPr>
          <a:lstStyle/>
          <a:p>
            <a:r>
              <a:rPr lang="en-GB" dirty="0"/>
              <a:t>This is not a change of policy update. Even though more and more people have to wear masks, for the purpose of our survey we treat these as 2 different policies because the target of a policy has changed. </a:t>
            </a:r>
          </a:p>
        </p:txBody>
      </p:sp>
      <p:sp>
        <p:nvSpPr>
          <p:cNvPr id="3" name="TextBox 2">
            <a:extLst>
              <a:ext uri="{FF2B5EF4-FFF2-40B4-BE49-F238E27FC236}">
                <a16:creationId xmlns:a16="http://schemas.microsoft.com/office/drawing/2014/main" id="{D63CA221-EABD-8E40-8145-42CF3716C1F3}"/>
              </a:ext>
            </a:extLst>
          </p:cNvPr>
          <p:cNvSpPr txBox="1"/>
          <p:nvPr/>
        </p:nvSpPr>
        <p:spPr>
          <a:xfrm>
            <a:off x="5358824" y="1076884"/>
            <a:ext cx="6719961" cy="2031325"/>
          </a:xfrm>
          <a:prstGeom prst="rect">
            <a:avLst/>
          </a:prstGeom>
          <a:noFill/>
        </p:spPr>
        <p:txBody>
          <a:bodyPr wrap="square" rtlCol="0">
            <a:spAutoFit/>
          </a:bodyPr>
          <a:lstStyle/>
          <a:p>
            <a:r>
              <a:rPr lang="en-GB" dirty="0"/>
              <a:t>This is not a change of policy update. 1,5 meter distance and masks are sub categories. One sub category can not be an update to another, different sub category even though they are part of the larger category Social Distancing. This follows the same logic as e.g. in case of business restrictions closure of restaurants can not be updated with an additional closure of beauty salons. Or closure of schools can not be updated as a closure of universities </a:t>
            </a:r>
          </a:p>
        </p:txBody>
      </p:sp>
      <p:sp>
        <p:nvSpPr>
          <p:cNvPr id="8" name="Rectangle 7">
            <a:extLst>
              <a:ext uri="{FF2B5EF4-FFF2-40B4-BE49-F238E27FC236}">
                <a16:creationId xmlns:a16="http://schemas.microsoft.com/office/drawing/2014/main" id="{845855A5-1674-044B-ABA5-FBEF6442FE34}"/>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Social Distancing</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
        <p:nvSpPr>
          <p:cNvPr id="9" name="Rounded Rectangle 10">
            <a:extLst>
              <a:ext uri="{FF2B5EF4-FFF2-40B4-BE49-F238E27FC236}">
                <a16:creationId xmlns:a16="http://schemas.microsoft.com/office/drawing/2014/main" id="{0B6BFD9F-C581-4B38-8BD2-BA2A752C81C5}"/>
              </a:ext>
            </a:extLst>
          </p:cNvPr>
          <p:cNvSpPr/>
          <p:nvPr/>
        </p:nvSpPr>
        <p:spPr>
          <a:xfrm>
            <a:off x="261880" y="5045939"/>
            <a:ext cx="4998720" cy="14538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Wrong policy category: </a:t>
            </a:r>
          </a:p>
          <a:p>
            <a:r>
              <a:rPr lang="en-GB" dirty="0">
                <a:solidFill>
                  <a:schemeClr val="tx1"/>
                </a:solidFill>
              </a:rPr>
              <a:t>As of May 1, State B government recommends that prisons do not allow visitors. UPDATE: As of May 15, government forbids all visitors in prisons.</a:t>
            </a:r>
          </a:p>
        </p:txBody>
      </p:sp>
      <p:sp>
        <p:nvSpPr>
          <p:cNvPr id="10" name="TextBox 9">
            <a:extLst>
              <a:ext uri="{FF2B5EF4-FFF2-40B4-BE49-F238E27FC236}">
                <a16:creationId xmlns:a16="http://schemas.microsoft.com/office/drawing/2014/main" id="{59594296-8774-4924-AEB6-7B96EA6EE784}"/>
              </a:ext>
            </a:extLst>
          </p:cNvPr>
          <p:cNvSpPr txBox="1"/>
          <p:nvPr/>
        </p:nvSpPr>
        <p:spPr>
          <a:xfrm>
            <a:off x="5358824" y="5311180"/>
            <a:ext cx="6023610" cy="923330"/>
          </a:xfrm>
          <a:prstGeom prst="rect">
            <a:avLst/>
          </a:prstGeom>
          <a:noFill/>
        </p:spPr>
        <p:txBody>
          <a:bodyPr wrap="square" rtlCol="0">
            <a:spAutoFit/>
          </a:bodyPr>
          <a:lstStyle/>
          <a:p>
            <a:r>
              <a:rPr lang="en-GB" dirty="0"/>
              <a:t>This change of policy update is correct. It is a strengthening of compliance. However, all visitation restrictions should be coded under Lockdown NOT social distancing.</a:t>
            </a:r>
          </a:p>
        </p:txBody>
      </p:sp>
    </p:spTree>
    <p:extLst>
      <p:ext uri="{BB962C8B-B14F-4D97-AF65-F5344CB8AC3E}">
        <p14:creationId xmlns:p14="http://schemas.microsoft.com/office/powerpoint/2010/main" val="883144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221494" y="201516"/>
            <a:ext cx="8473440" cy="369332"/>
          </a:xfrm>
          <a:prstGeom prst="rect">
            <a:avLst/>
          </a:prstGeom>
          <a:noFill/>
        </p:spPr>
        <p:txBody>
          <a:bodyPr wrap="square" rtlCol="0">
            <a:spAutoFit/>
          </a:bodyPr>
          <a:lstStyle/>
          <a:p>
            <a:r>
              <a:rPr lang="en-AU" b="1" dirty="0"/>
              <a:t>Restriction and Regulation of Government Services </a:t>
            </a:r>
            <a:r>
              <a:rPr lang="en-AU" dirty="0"/>
              <a:t>category: what is it about? </a:t>
            </a:r>
            <a:endParaRPr lang="en-AU" b="1" dirty="0"/>
          </a:p>
        </p:txBody>
      </p:sp>
      <p:sp>
        <p:nvSpPr>
          <p:cNvPr id="4" name="TextBox 3">
            <a:extLst>
              <a:ext uri="{FF2B5EF4-FFF2-40B4-BE49-F238E27FC236}">
                <a16:creationId xmlns:a16="http://schemas.microsoft.com/office/drawing/2014/main" id="{28D43D3B-A618-7B49-B6EA-60BB484A0255}"/>
              </a:ext>
            </a:extLst>
          </p:cNvPr>
          <p:cNvSpPr txBox="1"/>
          <p:nvPr/>
        </p:nvSpPr>
        <p:spPr>
          <a:xfrm>
            <a:off x="597877" y="1230923"/>
            <a:ext cx="10984523" cy="2308324"/>
          </a:xfrm>
          <a:prstGeom prst="rect">
            <a:avLst/>
          </a:prstGeom>
          <a:noFill/>
        </p:spPr>
        <p:txBody>
          <a:bodyPr wrap="square" rtlCol="0">
            <a:spAutoFit/>
          </a:bodyPr>
          <a:lstStyle/>
          <a:p>
            <a:r>
              <a:rPr lang="en-GB" dirty="0"/>
              <a:t>“</a:t>
            </a:r>
            <a:r>
              <a:rPr lang="en-AU" b="1" dirty="0"/>
              <a:t>Restriction and Regulation of Government Services </a:t>
            </a:r>
            <a:r>
              <a:rPr lang="en-GB" dirty="0"/>
              <a:t>” category is about all possible services provided by the government which were restricted. That can be anything, from police, museums, parks to wedding registrations. This category is divided into essential and non-essential services. Some typical examples of this policy category: </a:t>
            </a:r>
          </a:p>
          <a:p>
            <a:endParaRPr lang="en-GB" dirty="0"/>
          </a:p>
          <a:p>
            <a:pPr marL="285750" indent="-285750">
              <a:buFontTx/>
              <a:buChar char="-"/>
            </a:pPr>
            <a:r>
              <a:rPr lang="en-GB" dirty="0"/>
              <a:t>Services are not available;</a:t>
            </a:r>
          </a:p>
          <a:p>
            <a:pPr marL="285750" indent="-285750">
              <a:buFontTx/>
              <a:buChar char="-"/>
            </a:pPr>
            <a:r>
              <a:rPr lang="en-GB" dirty="0"/>
              <a:t>Services are only provided online;</a:t>
            </a:r>
          </a:p>
          <a:p>
            <a:pPr marL="285750" indent="-285750">
              <a:buFontTx/>
              <a:buChar char="-"/>
            </a:pPr>
            <a:r>
              <a:rPr lang="en-GB" dirty="0"/>
              <a:t>Suspension of parliament;</a:t>
            </a:r>
          </a:p>
          <a:p>
            <a:pPr marL="285750" indent="-285750">
              <a:buFontTx/>
              <a:buChar char="-"/>
            </a:pPr>
            <a:r>
              <a:rPr lang="en-GB" dirty="0"/>
              <a:t>Limited working hours or work from home for government employees. </a:t>
            </a:r>
          </a:p>
        </p:txBody>
      </p:sp>
      <p:sp>
        <p:nvSpPr>
          <p:cNvPr id="9" name="TextBox 8">
            <a:extLst>
              <a:ext uri="{FF2B5EF4-FFF2-40B4-BE49-F238E27FC236}">
                <a16:creationId xmlns:a16="http://schemas.microsoft.com/office/drawing/2014/main" id="{1FF4927E-CD51-DA40-BFD8-6D4597FEA97A}"/>
              </a:ext>
            </a:extLst>
          </p:cNvPr>
          <p:cNvSpPr txBox="1"/>
          <p:nvPr/>
        </p:nvSpPr>
        <p:spPr>
          <a:xfrm>
            <a:off x="1363394" y="4300025"/>
            <a:ext cx="8019055" cy="923330"/>
          </a:xfrm>
          <a:prstGeom prst="rect">
            <a:avLst/>
          </a:prstGeom>
          <a:noFill/>
        </p:spPr>
        <p:txBody>
          <a:bodyPr wrap="none" rtlCol="0">
            <a:spAutoFit/>
          </a:bodyPr>
          <a:lstStyle/>
          <a:p>
            <a:r>
              <a:rPr lang="en-GB" dirty="0"/>
              <a:t>Tip: when coding “</a:t>
            </a:r>
            <a:r>
              <a:rPr lang="en-AU" b="1" dirty="0"/>
              <a:t>Restriction and Regulation of Government Services” </a:t>
            </a:r>
            <a:r>
              <a:rPr lang="en-AU" dirty="0"/>
              <a:t>make sure, </a:t>
            </a:r>
          </a:p>
          <a:p>
            <a:r>
              <a:rPr lang="en-AU" dirty="0"/>
              <a:t>that the entity is really public, not private. </a:t>
            </a:r>
          </a:p>
          <a:p>
            <a:r>
              <a:rPr lang="en-AU" dirty="0"/>
              <a:t>Charity foundations or NGOs are not governmental bodies. </a:t>
            </a:r>
            <a:r>
              <a:rPr lang="en-GB" dirty="0"/>
              <a:t> </a:t>
            </a:r>
          </a:p>
        </p:txBody>
      </p:sp>
      <p:pic>
        <p:nvPicPr>
          <p:cNvPr id="11" name="Graphic 10" descr="Lights On">
            <a:extLst>
              <a:ext uri="{FF2B5EF4-FFF2-40B4-BE49-F238E27FC236}">
                <a16:creationId xmlns:a16="http://schemas.microsoft.com/office/drawing/2014/main" id="{B25DA84B-F964-084E-B2E9-D1E08F6241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994" y="4163838"/>
            <a:ext cx="914400" cy="914400"/>
          </a:xfrm>
          <a:prstGeom prst="rect">
            <a:avLst/>
          </a:prstGeom>
        </p:spPr>
      </p:pic>
    </p:spTree>
    <p:extLst>
      <p:ext uri="{BB962C8B-B14F-4D97-AF65-F5344CB8AC3E}">
        <p14:creationId xmlns:p14="http://schemas.microsoft.com/office/powerpoint/2010/main" val="39516376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Restriction and Regulation of Government Services: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470016" y="1370654"/>
            <a:ext cx="5166360" cy="205834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March 13</a:t>
            </a:r>
            <a:r>
              <a:rPr lang="en-AU" baseline="30000" dirty="0">
                <a:solidFill>
                  <a:schemeClr val="tx1"/>
                </a:solidFill>
              </a:rPr>
              <a:t>th</a:t>
            </a:r>
            <a:r>
              <a:rPr lang="en-AU" dirty="0">
                <a:solidFill>
                  <a:schemeClr val="tx1"/>
                </a:solidFill>
              </a:rPr>
              <a:t> in the city A all public museums, libraries are closed for visitors until April 15</a:t>
            </a:r>
            <a:r>
              <a:rPr lang="en-AU" baseline="30000" dirty="0">
                <a:solidFill>
                  <a:schemeClr val="tx1"/>
                </a:solidFill>
              </a:rPr>
              <a:t>th </a:t>
            </a:r>
            <a:r>
              <a:rPr lang="en-AU" dirty="0">
                <a:solidFill>
                  <a:schemeClr val="tx1"/>
                </a:solidFill>
              </a:rPr>
              <a:t>. UPDATE: April 10</a:t>
            </a:r>
            <a:r>
              <a:rPr lang="en-AU" baseline="30000" dirty="0">
                <a:solidFill>
                  <a:schemeClr val="tx1"/>
                </a:solidFill>
              </a:rPr>
              <a:t>th</a:t>
            </a:r>
            <a:r>
              <a:rPr lang="en-AU" dirty="0">
                <a:solidFill>
                  <a:schemeClr val="tx1"/>
                </a:solidFill>
              </a:rPr>
              <a:t>  government of city A extended museums and libraries closure until May 10</a:t>
            </a:r>
            <a:r>
              <a:rPr lang="en-AU" baseline="30000" dirty="0">
                <a:solidFill>
                  <a:schemeClr val="tx1"/>
                </a:solidFill>
              </a:rPr>
              <a:t>th</a:t>
            </a:r>
            <a:r>
              <a:rPr lang="en-AU" dirty="0">
                <a:solidFill>
                  <a:schemeClr val="tx1"/>
                </a:solidFill>
              </a:rPr>
              <a:t>.  </a:t>
            </a:r>
          </a:p>
        </p:txBody>
      </p:sp>
      <p:sp>
        <p:nvSpPr>
          <p:cNvPr id="3" name="TextBox 2">
            <a:extLst>
              <a:ext uri="{FF2B5EF4-FFF2-40B4-BE49-F238E27FC236}">
                <a16:creationId xmlns:a16="http://schemas.microsoft.com/office/drawing/2014/main" id="{C9E92F42-5616-409E-ACBF-64D7A4956225}"/>
              </a:ext>
            </a:extLst>
          </p:cNvPr>
          <p:cNvSpPr txBox="1"/>
          <p:nvPr/>
        </p:nvSpPr>
        <p:spPr>
          <a:xfrm>
            <a:off x="6347280" y="1799662"/>
            <a:ext cx="4502552" cy="1200329"/>
          </a:xfrm>
          <a:prstGeom prst="rect">
            <a:avLst/>
          </a:prstGeom>
          <a:noFill/>
        </p:spPr>
        <p:txBody>
          <a:bodyPr wrap="square" rtlCol="0">
            <a:spAutoFit/>
          </a:bodyPr>
          <a:lstStyle/>
          <a:p>
            <a:r>
              <a:rPr lang="en-AU" dirty="0"/>
              <a:t>The extension applies for both policy sub-types: public museums and public libraries, therefore this policy can have a change of policy update. </a:t>
            </a:r>
          </a:p>
        </p:txBody>
      </p:sp>
      <p:sp>
        <p:nvSpPr>
          <p:cNvPr id="11" name="Rounded Rectangle 6">
            <a:extLst>
              <a:ext uri="{FF2B5EF4-FFF2-40B4-BE49-F238E27FC236}">
                <a16:creationId xmlns:a16="http://schemas.microsoft.com/office/drawing/2014/main" id="{97788998-704B-4E4D-B2E2-3D4E9FC98CC3}"/>
              </a:ext>
            </a:extLst>
          </p:cNvPr>
          <p:cNvSpPr/>
          <p:nvPr/>
        </p:nvSpPr>
        <p:spPr>
          <a:xfrm>
            <a:off x="470016" y="4088454"/>
            <a:ext cx="5166360" cy="2058346"/>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In country A all municipal centres stopped issuing documents and closed their doors from March 10</a:t>
            </a:r>
            <a:r>
              <a:rPr lang="en-GB" baseline="30000" dirty="0">
                <a:solidFill>
                  <a:schemeClr val="tx1"/>
                </a:solidFill>
              </a:rPr>
              <a:t>th</a:t>
            </a:r>
            <a:r>
              <a:rPr lang="en-GB" dirty="0">
                <a:solidFill>
                  <a:schemeClr val="tx1"/>
                </a:solidFill>
              </a:rPr>
              <a:t> to March 20</a:t>
            </a:r>
            <a:r>
              <a:rPr lang="en-GB" baseline="30000" dirty="0">
                <a:solidFill>
                  <a:schemeClr val="tx1"/>
                </a:solidFill>
              </a:rPr>
              <a:t>th</a:t>
            </a:r>
            <a:r>
              <a:rPr lang="en-GB" dirty="0">
                <a:solidFill>
                  <a:schemeClr val="tx1"/>
                </a:solidFill>
              </a:rPr>
              <a:t>. UPDATE: on March 15</a:t>
            </a:r>
            <a:r>
              <a:rPr lang="en-GB" baseline="30000" dirty="0">
                <a:solidFill>
                  <a:schemeClr val="tx1"/>
                </a:solidFill>
              </a:rPr>
              <a:t>th</a:t>
            </a:r>
            <a:r>
              <a:rPr lang="en-GB" dirty="0">
                <a:solidFill>
                  <a:schemeClr val="tx1"/>
                </a:solidFill>
              </a:rPr>
              <a:t> the governor said municipal centres will open their doors for 2 hours a day and only allow visitors by appointment from March 20</a:t>
            </a:r>
            <a:r>
              <a:rPr lang="en-GB" baseline="30000" dirty="0">
                <a:solidFill>
                  <a:schemeClr val="tx1"/>
                </a:solidFill>
              </a:rPr>
              <a:t>th</a:t>
            </a:r>
            <a:r>
              <a:rPr lang="en-GB" dirty="0">
                <a:solidFill>
                  <a:schemeClr val="tx1"/>
                </a:solidFill>
              </a:rPr>
              <a:t>. </a:t>
            </a:r>
            <a:endParaRPr lang="en-AU" dirty="0">
              <a:solidFill>
                <a:schemeClr val="tx1"/>
              </a:solidFill>
            </a:endParaRPr>
          </a:p>
        </p:txBody>
      </p:sp>
      <p:sp>
        <p:nvSpPr>
          <p:cNvPr id="2" name="TextBox 1">
            <a:extLst>
              <a:ext uri="{FF2B5EF4-FFF2-40B4-BE49-F238E27FC236}">
                <a16:creationId xmlns:a16="http://schemas.microsoft.com/office/drawing/2014/main" id="{DB8E91D9-E6F0-404C-BDC7-961E1DD1D85F}"/>
              </a:ext>
            </a:extLst>
          </p:cNvPr>
          <p:cNvSpPr txBox="1"/>
          <p:nvPr/>
        </p:nvSpPr>
        <p:spPr>
          <a:xfrm>
            <a:off x="6347281" y="4370294"/>
            <a:ext cx="5482770" cy="923330"/>
          </a:xfrm>
          <a:prstGeom prst="rect">
            <a:avLst/>
          </a:prstGeom>
          <a:noFill/>
        </p:spPr>
        <p:txBody>
          <a:bodyPr wrap="square" rtlCol="0">
            <a:spAutoFit/>
          </a:bodyPr>
          <a:lstStyle/>
          <a:p>
            <a:r>
              <a:rPr lang="en-GB" dirty="0"/>
              <a:t>This is a good change of policy update, because the policy was relaxed, but not cancelled. Municipal centres are still open only for 2 hours per day. </a:t>
            </a:r>
          </a:p>
        </p:txBody>
      </p:sp>
    </p:spTree>
    <p:extLst>
      <p:ext uri="{BB962C8B-B14F-4D97-AF65-F5344CB8AC3E}">
        <p14:creationId xmlns:p14="http://schemas.microsoft.com/office/powerpoint/2010/main" val="2270680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225AFE96-C6D5-6749-983A-564CD26994F8}"/>
              </a:ext>
            </a:extLst>
          </p:cNvPr>
          <p:cNvSpPr/>
          <p:nvPr/>
        </p:nvSpPr>
        <p:spPr>
          <a:xfrm>
            <a:off x="205740" y="1640059"/>
            <a:ext cx="5082540" cy="14538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rules: </a:t>
            </a:r>
          </a:p>
          <a:p>
            <a:r>
              <a:rPr lang="en-GB" b="1" dirty="0">
                <a:solidFill>
                  <a:schemeClr val="tx1"/>
                </a:solidFill>
              </a:rPr>
              <a:t>All public employees </a:t>
            </a:r>
            <a:r>
              <a:rPr lang="en-GB" dirty="0">
                <a:solidFill>
                  <a:schemeClr val="tx1"/>
                </a:solidFill>
              </a:rPr>
              <a:t>should start working from home </a:t>
            </a:r>
            <a:r>
              <a:rPr lang="en-GB" b="1" dirty="0">
                <a:solidFill>
                  <a:schemeClr val="tx1"/>
                </a:solidFill>
              </a:rPr>
              <a:t>where possible</a:t>
            </a:r>
            <a:r>
              <a:rPr lang="en-GB" dirty="0">
                <a:solidFill>
                  <a:schemeClr val="tx1"/>
                </a:solidFill>
              </a:rPr>
              <a:t>. UPDATE: </a:t>
            </a:r>
            <a:r>
              <a:rPr lang="en-GB" b="1" dirty="0">
                <a:solidFill>
                  <a:schemeClr val="tx1"/>
                </a:solidFill>
              </a:rPr>
              <a:t>Non-essentia</a:t>
            </a:r>
            <a:r>
              <a:rPr lang="en-GB" dirty="0">
                <a:solidFill>
                  <a:schemeClr val="tx1"/>
                </a:solidFill>
              </a:rPr>
              <a:t>l government services </a:t>
            </a:r>
            <a:r>
              <a:rPr lang="en-GB" b="1" dirty="0">
                <a:solidFill>
                  <a:schemeClr val="tx1"/>
                </a:solidFill>
              </a:rPr>
              <a:t>restrict their working hours</a:t>
            </a:r>
            <a:r>
              <a:rPr lang="en-GB" dirty="0">
                <a:solidFill>
                  <a:schemeClr val="tx1"/>
                </a:solidFill>
              </a:rPr>
              <a:t>.</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205740" y="3949214"/>
            <a:ext cx="4998720" cy="14538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Public vs non-public: </a:t>
            </a:r>
          </a:p>
          <a:p>
            <a:r>
              <a:rPr lang="en-GB" dirty="0">
                <a:solidFill>
                  <a:schemeClr val="tx1"/>
                </a:solidFill>
              </a:rPr>
              <a:t>From March 1</a:t>
            </a:r>
            <a:r>
              <a:rPr lang="en-GB" baseline="30000" dirty="0">
                <a:solidFill>
                  <a:schemeClr val="tx1"/>
                </a:solidFill>
              </a:rPr>
              <a:t>st</a:t>
            </a:r>
            <a:r>
              <a:rPr lang="en-GB" dirty="0">
                <a:solidFill>
                  <a:schemeClr val="tx1"/>
                </a:solidFill>
              </a:rPr>
              <a:t> all churches are only allowed to open 3 hours a day. UPDATE: March 15</a:t>
            </a:r>
            <a:r>
              <a:rPr lang="en-GB" baseline="30000" dirty="0">
                <a:solidFill>
                  <a:schemeClr val="tx1"/>
                </a:solidFill>
              </a:rPr>
              <a:t>th</a:t>
            </a:r>
            <a:r>
              <a:rPr lang="en-GB" dirty="0">
                <a:solidFill>
                  <a:schemeClr val="tx1"/>
                </a:solidFill>
              </a:rPr>
              <a:t> all churches cancel worships.  </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589270" y="3949214"/>
            <a:ext cx="6023610" cy="2308324"/>
          </a:xfrm>
          <a:prstGeom prst="rect">
            <a:avLst/>
          </a:prstGeom>
          <a:noFill/>
        </p:spPr>
        <p:txBody>
          <a:bodyPr wrap="square" rtlCol="0">
            <a:spAutoFit/>
          </a:bodyPr>
          <a:lstStyle/>
          <a:p>
            <a:r>
              <a:rPr lang="en-GB" dirty="0"/>
              <a:t>This is not a change of policy update. In many countries religion is separated from government. Before coding religious organisations under Restrictions of Government Services make sure that they are a really the part of a government. </a:t>
            </a:r>
          </a:p>
          <a:p>
            <a:endParaRPr lang="en-GB" dirty="0"/>
          </a:p>
          <a:p>
            <a:r>
              <a:rPr lang="en-GB" dirty="0"/>
              <a:t>Also, if the churches cancel worships then this is not a government policy. If the government orders churches to cancel worships then only then should this be coded.</a:t>
            </a:r>
          </a:p>
        </p:txBody>
      </p:sp>
      <p:sp>
        <p:nvSpPr>
          <p:cNvPr id="3" name="TextBox 2">
            <a:extLst>
              <a:ext uri="{FF2B5EF4-FFF2-40B4-BE49-F238E27FC236}">
                <a16:creationId xmlns:a16="http://schemas.microsoft.com/office/drawing/2014/main" id="{BBA9D94A-0558-A542-97D9-0E87E3910414}"/>
              </a:ext>
            </a:extLst>
          </p:cNvPr>
          <p:cNvSpPr txBox="1"/>
          <p:nvPr/>
        </p:nvSpPr>
        <p:spPr>
          <a:xfrm>
            <a:off x="5589270" y="1893542"/>
            <a:ext cx="6023610" cy="1200329"/>
          </a:xfrm>
          <a:prstGeom prst="rect">
            <a:avLst/>
          </a:prstGeom>
          <a:noFill/>
        </p:spPr>
        <p:txBody>
          <a:bodyPr wrap="square" rtlCol="0">
            <a:spAutoFit/>
          </a:bodyPr>
          <a:lstStyle/>
          <a:p>
            <a:r>
              <a:rPr lang="en-GB" dirty="0"/>
              <a:t>This is not a change of policy update. This is considered a qualitative change, because essential and non-essential employees are different sub-categories. These should be different policies.</a:t>
            </a:r>
          </a:p>
        </p:txBody>
      </p:sp>
      <p:sp>
        <p:nvSpPr>
          <p:cNvPr id="8" name="Rectangle 7">
            <a:extLst>
              <a:ext uri="{FF2B5EF4-FFF2-40B4-BE49-F238E27FC236}">
                <a16:creationId xmlns:a16="http://schemas.microsoft.com/office/drawing/2014/main" id="{B2FED30C-92D1-9141-B101-9C886FE269FB}"/>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Restrictions</a:t>
            </a:r>
            <a:r>
              <a:rPr lang="en-AU" dirty="0">
                <a:solidFill>
                  <a:schemeClr val="tx1"/>
                </a:solidFill>
              </a:rPr>
              <a:t> </a:t>
            </a:r>
            <a:r>
              <a:rPr lang="en-AU" b="1" dirty="0">
                <a:solidFill>
                  <a:schemeClr val="tx1"/>
                </a:solidFill>
              </a:rPr>
              <a:t>and</a:t>
            </a:r>
            <a:r>
              <a:rPr lang="en-AU" dirty="0">
                <a:solidFill>
                  <a:schemeClr val="tx1"/>
                </a:solidFill>
              </a:rPr>
              <a:t> </a:t>
            </a:r>
            <a:r>
              <a:rPr lang="en-AU" b="1" dirty="0">
                <a:solidFill>
                  <a:schemeClr val="tx1"/>
                </a:solidFill>
              </a:rPr>
              <a:t>Regulation</a:t>
            </a:r>
            <a:r>
              <a:rPr lang="en-AU" dirty="0">
                <a:solidFill>
                  <a:schemeClr val="tx1"/>
                </a:solidFill>
              </a:rPr>
              <a:t> </a:t>
            </a:r>
            <a:r>
              <a:rPr lang="en-AU" b="1" dirty="0">
                <a:solidFill>
                  <a:schemeClr val="tx1"/>
                </a:solidFill>
              </a:rPr>
              <a:t>of</a:t>
            </a:r>
            <a:r>
              <a:rPr lang="en-AU" dirty="0">
                <a:solidFill>
                  <a:schemeClr val="tx1"/>
                </a:solidFill>
              </a:rPr>
              <a:t> </a:t>
            </a:r>
            <a:r>
              <a:rPr lang="en-AU" b="1" dirty="0">
                <a:solidFill>
                  <a:schemeClr val="tx1"/>
                </a:solidFill>
              </a:rPr>
              <a:t>Government</a:t>
            </a:r>
            <a:r>
              <a:rPr lang="en-AU" dirty="0">
                <a:solidFill>
                  <a:schemeClr val="tx1"/>
                </a:solidFill>
              </a:rPr>
              <a:t> </a:t>
            </a:r>
            <a:r>
              <a:rPr lang="en-AU" b="1" dirty="0">
                <a:solidFill>
                  <a:schemeClr val="tx1"/>
                </a:solidFill>
              </a:rPr>
              <a:t>Services</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Tree>
    <p:extLst>
      <p:ext uri="{BB962C8B-B14F-4D97-AF65-F5344CB8AC3E}">
        <p14:creationId xmlns:p14="http://schemas.microsoft.com/office/powerpoint/2010/main" val="1300291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13211" y="138690"/>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13211" y="244412"/>
            <a:ext cx="8473440" cy="369332"/>
          </a:xfrm>
          <a:prstGeom prst="rect">
            <a:avLst/>
          </a:prstGeom>
          <a:noFill/>
        </p:spPr>
        <p:txBody>
          <a:bodyPr wrap="square" rtlCol="0">
            <a:spAutoFit/>
          </a:bodyPr>
          <a:lstStyle/>
          <a:p>
            <a:r>
              <a:rPr lang="en-AU" b="1" dirty="0"/>
              <a:t>Health Monitoring </a:t>
            </a:r>
            <a:r>
              <a:rPr lang="en-AU" dirty="0"/>
              <a:t>category: what is it about? </a:t>
            </a:r>
            <a:endParaRPr lang="en-AU" b="1" dirty="0"/>
          </a:p>
        </p:txBody>
      </p:sp>
      <p:sp>
        <p:nvSpPr>
          <p:cNvPr id="2" name="TextBox 1">
            <a:extLst>
              <a:ext uri="{FF2B5EF4-FFF2-40B4-BE49-F238E27FC236}">
                <a16:creationId xmlns:a16="http://schemas.microsoft.com/office/drawing/2014/main" id="{68BCF6FB-8BC6-4AD2-A830-79F0E3656078}"/>
              </a:ext>
            </a:extLst>
          </p:cNvPr>
          <p:cNvSpPr txBox="1"/>
          <p:nvPr/>
        </p:nvSpPr>
        <p:spPr>
          <a:xfrm>
            <a:off x="505097" y="2177523"/>
            <a:ext cx="8947662" cy="1754326"/>
          </a:xfrm>
          <a:prstGeom prst="rect">
            <a:avLst/>
          </a:prstGeom>
          <a:noFill/>
        </p:spPr>
        <p:txBody>
          <a:bodyPr wrap="square" rtlCol="0">
            <a:spAutoFit/>
          </a:bodyPr>
          <a:lstStyle/>
          <a:p>
            <a:r>
              <a:rPr lang="en-AU" dirty="0"/>
              <a:t>Examples of health monitoring include</a:t>
            </a:r>
          </a:p>
          <a:p>
            <a:pPr marL="285750" indent="-285750">
              <a:buFont typeface="Arial" panose="020B0604020202020204" pitchFamily="34" charset="0"/>
              <a:buChar char="•"/>
            </a:pPr>
            <a:r>
              <a:rPr lang="en-AU" dirty="0"/>
              <a:t>Government launching a contract tracing program to help control the infection rate;</a:t>
            </a:r>
          </a:p>
          <a:p>
            <a:pPr marL="285750" indent="-285750">
              <a:buFont typeface="Arial" panose="020B0604020202020204" pitchFamily="34" charset="0"/>
              <a:buChar char="•"/>
            </a:pPr>
            <a:r>
              <a:rPr lang="en-AU" dirty="0"/>
              <a:t>Double testing ALL patients who have been tested 15 days later to have a lower error rate;</a:t>
            </a:r>
          </a:p>
          <a:p>
            <a:pPr marL="285750" indent="-285750">
              <a:buFont typeface="Arial" panose="020B0604020202020204" pitchFamily="34" charset="0"/>
              <a:buChar char="•"/>
            </a:pPr>
            <a:r>
              <a:rPr lang="en-AU" dirty="0"/>
              <a:t>Health screenings at all hospital points of entry;</a:t>
            </a:r>
          </a:p>
          <a:p>
            <a:pPr marL="285750" indent="-285750">
              <a:buFont typeface="Arial" panose="020B0604020202020204" pitchFamily="34" charset="0"/>
              <a:buChar char="•"/>
            </a:pPr>
            <a:r>
              <a:rPr lang="en-AU" dirty="0"/>
              <a:t>While on a quarantine, people with COVID-19 symptoms also obliged daily report their health to a special hotline. </a:t>
            </a:r>
          </a:p>
        </p:txBody>
      </p:sp>
      <p:sp>
        <p:nvSpPr>
          <p:cNvPr id="3" name="TextBox 2">
            <a:extLst>
              <a:ext uri="{FF2B5EF4-FFF2-40B4-BE49-F238E27FC236}">
                <a16:creationId xmlns:a16="http://schemas.microsoft.com/office/drawing/2014/main" id="{C406872A-DF6B-E646-9002-881D38E3E17C}"/>
              </a:ext>
            </a:extLst>
          </p:cNvPr>
          <p:cNvSpPr txBox="1"/>
          <p:nvPr/>
        </p:nvSpPr>
        <p:spPr>
          <a:xfrm>
            <a:off x="505097" y="1145146"/>
            <a:ext cx="10522239" cy="923330"/>
          </a:xfrm>
          <a:prstGeom prst="rect">
            <a:avLst/>
          </a:prstGeom>
          <a:noFill/>
        </p:spPr>
        <p:txBody>
          <a:bodyPr wrap="none" rtlCol="0">
            <a:spAutoFit/>
          </a:bodyPr>
          <a:lstStyle/>
          <a:p>
            <a:r>
              <a:rPr lang="en-AU" b="1" dirty="0"/>
              <a:t>Health Monitoring </a:t>
            </a:r>
            <a:r>
              <a:rPr lang="en-AU" dirty="0"/>
              <a:t>is concerned with the health of the general public or some specific groups of a population. </a:t>
            </a:r>
          </a:p>
          <a:p>
            <a:r>
              <a:rPr lang="en-AU" dirty="0"/>
              <a:t>It can be done via technology, hotlines, visits of doctors etc.  </a:t>
            </a:r>
          </a:p>
          <a:p>
            <a:endParaRPr lang="en-GB" dirty="0"/>
          </a:p>
        </p:txBody>
      </p:sp>
      <p:sp>
        <p:nvSpPr>
          <p:cNvPr id="8" name="TextBox 7">
            <a:extLst>
              <a:ext uri="{FF2B5EF4-FFF2-40B4-BE49-F238E27FC236}">
                <a16:creationId xmlns:a16="http://schemas.microsoft.com/office/drawing/2014/main" id="{9421B1CD-5714-8940-97C3-EC4C397D6639}"/>
              </a:ext>
            </a:extLst>
          </p:cNvPr>
          <p:cNvSpPr txBox="1"/>
          <p:nvPr/>
        </p:nvSpPr>
        <p:spPr>
          <a:xfrm>
            <a:off x="749975" y="4415898"/>
            <a:ext cx="10692048" cy="1477328"/>
          </a:xfrm>
          <a:prstGeom prst="rect">
            <a:avLst/>
          </a:prstGeom>
          <a:solidFill>
            <a:srgbClr val="F7C685"/>
          </a:solidFill>
        </p:spPr>
        <p:txBody>
          <a:bodyPr wrap="square" rtlCol="0">
            <a:spAutoFit/>
          </a:bodyPr>
          <a:lstStyle/>
          <a:p>
            <a:r>
              <a:rPr lang="en-GB" dirty="0"/>
              <a:t>Important to note that health checks of inbound/outbound travellers </a:t>
            </a:r>
            <a:r>
              <a:rPr lang="en-GB" b="1" dirty="0"/>
              <a:t>at the borders (</a:t>
            </a:r>
            <a:r>
              <a:rPr lang="en-GB" dirty="0"/>
              <a:t>e.g. at the </a:t>
            </a:r>
            <a:r>
              <a:rPr lang="en-GB" b="1" dirty="0"/>
              <a:t>airport)</a:t>
            </a:r>
            <a:r>
              <a:rPr lang="en-GB" dirty="0"/>
              <a:t> of a country/a region </a:t>
            </a:r>
            <a:r>
              <a:rPr lang="en-GB" b="1" u="sng" dirty="0"/>
              <a:t>is NOT Health Monitoring.</a:t>
            </a:r>
            <a:r>
              <a:rPr lang="en-GB" b="1" dirty="0"/>
              <a:t> </a:t>
            </a:r>
            <a:r>
              <a:rPr lang="en-GB" dirty="0"/>
              <a:t>We treat these type of policies as condition to entering/leave a country/region, because the goal of these checks is to make sure that travellers won’t bring infection inside and catch all with symptoms before they enter a country. Therefore, this should be coded as External border restrictions.  </a:t>
            </a:r>
            <a:endParaRPr lang="en-GB" b="1" u="sng" dirty="0"/>
          </a:p>
        </p:txBody>
      </p:sp>
      <p:pic>
        <p:nvPicPr>
          <p:cNvPr id="9" name="Graphic 8" descr="Exclamation mark">
            <a:extLst>
              <a:ext uri="{FF2B5EF4-FFF2-40B4-BE49-F238E27FC236}">
                <a16:creationId xmlns:a16="http://schemas.microsoft.com/office/drawing/2014/main" id="{9AC02AAA-4AA1-DF4A-84C5-74DB50620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6958" y="4450833"/>
            <a:ext cx="950818" cy="842228"/>
          </a:xfrm>
          <a:prstGeom prst="rect">
            <a:avLst/>
          </a:prstGeom>
        </p:spPr>
      </p:pic>
    </p:spTree>
    <p:extLst>
      <p:ext uri="{BB962C8B-B14F-4D97-AF65-F5344CB8AC3E}">
        <p14:creationId xmlns:p14="http://schemas.microsoft.com/office/powerpoint/2010/main" val="19213129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Health Monitoring: </a:t>
            </a:r>
            <a:r>
              <a:rPr lang="en-AU" dirty="0"/>
              <a:t>Good update examples</a:t>
            </a:r>
            <a:endParaRPr lang="en-AU" b="1" dirty="0"/>
          </a:p>
        </p:txBody>
      </p:sp>
      <p:sp>
        <p:nvSpPr>
          <p:cNvPr id="13" name="Rounded Rectangle 6">
            <a:extLst>
              <a:ext uri="{FF2B5EF4-FFF2-40B4-BE49-F238E27FC236}">
                <a16:creationId xmlns:a16="http://schemas.microsoft.com/office/drawing/2014/main" id="{CB202638-7C66-4233-9B36-324D3C25F65E}"/>
              </a:ext>
            </a:extLst>
          </p:cNvPr>
          <p:cNvSpPr/>
          <p:nvPr/>
        </p:nvSpPr>
        <p:spPr>
          <a:xfrm>
            <a:off x="470016" y="1105800"/>
            <a:ext cx="5166360" cy="183990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March 1</a:t>
            </a:r>
            <a:r>
              <a:rPr lang="en-GB" baseline="30000" dirty="0">
                <a:solidFill>
                  <a:schemeClr val="tx1"/>
                </a:solidFill>
              </a:rPr>
              <a:t>st</a:t>
            </a:r>
            <a:r>
              <a:rPr lang="en-GB" dirty="0">
                <a:solidFill>
                  <a:schemeClr val="tx1"/>
                </a:solidFill>
              </a:rPr>
              <a:t> Country A implements new app to trace all contacts of infected people. UPDATE: due to privacy concerns the use of the app was stopped on March 10</a:t>
            </a:r>
            <a:r>
              <a:rPr lang="en-GB" baseline="30000" dirty="0">
                <a:solidFill>
                  <a:schemeClr val="tx1"/>
                </a:solidFill>
              </a:rPr>
              <a:t>th</a:t>
            </a:r>
            <a:r>
              <a:rPr lang="en-GB" dirty="0">
                <a:solidFill>
                  <a:schemeClr val="tx1"/>
                </a:solidFill>
              </a:rPr>
              <a:t>. </a:t>
            </a:r>
          </a:p>
        </p:txBody>
      </p:sp>
      <p:sp>
        <p:nvSpPr>
          <p:cNvPr id="11" name="Rounded Rectangle 6">
            <a:extLst>
              <a:ext uri="{FF2B5EF4-FFF2-40B4-BE49-F238E27FC236}">
                <a16:creationId xmlns:a16="http://schemas.microsoft.com/office/drawing/2014/main" id="{97788998-704B-4E4D-B2E2-3D4E9FC98CC3}"/>
              </a:ext>
            </a:extLst>
          </p:cNvPr>
          <p:cNvSpPr/>
          <p:nvPr/>
        </p:nvSpPr>
        <p:spPr>
          <a:xfrm>
            <a:off x="470016" y="3661303"/>
            <a:ext cx="5166360" cy="1839903"/>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On February 1</a:t>
            </a:r>
            <a:r>
              <a:rPr lang="en-AU" baseline="30000" dirty="0">
                <a:solidFill>
                  <a:schemeClr val="tx1"/>
                </a:solidFill>
              </a:rPr>
              <a:t>st</a:t>
            </a:r>
            <a:r>
              <a:rPr lang="en-AU" dirty="0">
                <a:solidFill>
                  <a:schemeClr val="tx1"/>
                </a:solidFill>
              </a:rPr>
              <a:t> Health ministry implements health screening at all points of entry to hospitals. UPDATE: from February 10</a:t>
            </a:r>
            <a:r>
              <a:rPr lang="en-AU" baseline="30000" dirty="0">
                <a:solidFill>
                  <a:schemeClr val="tx1"/>
                </a:solidFill>
              </a:rPr>
              <a:t>th</a:t>
            </a:r>
            <a:r>
              <a:rPr lang="en-AU" dirty="0">
                <a:solidFill>
                  <a:schemeClr val="tx1"/>
                </a:solidFill>
              </a:rPr>
              <a:t> visitors of hospitals, in addition to health screening must provide contact information. </a:t>
            </a:r>
          </a:p>
        </p:txBody>
      </p:sp>
      <p:sp>
        <p:nvSpPr>
          <p:cNvPr id="2" name="TextBox 1">
            <a:extLst>
              <a:ext uri="{FF2B5EF4-FFF2-40B4-BE49-F238E27FC236}">
                <a16:creationId xmlns:a16="http://schemas.microsoft.com/office/drawing/2014/main" id="{5DBD0B6A-C81D-3C44-94E1-DC95A5C3C005}"/>
              </a:ext>
            </a:extLst>
          </p:cNvPr>
          <p:cNvSpPr txBox="1"/>
          <p:nvPr/>
        </p:nvSpPr>
        <p:spPr>
          <a:xfrm>
            <a:off x="5971452" y="1564087"/>
            <a:ext cx="5605506" cy="923330"/>
          </a:xfrm>
          <a:prstGeom prst="rect">
            <a:avLst/>
          </a:prstGeom>
          <a:noFill/>
        </p:spPr>
        <p:txBody>
          <a:bodyPr wrap="square" rtlCol="0">
            <a:spAutoFit/>
          </a:bodyPr>
          <a:lstStyle/>
          <a:p>
            <a:r>
              <a:rPr lang="en-GB" dirty="0"/>
              <a:t>This is a good end of a policy update. Even though in the original policy the end date was not mentioned, cancellation of a policy should be coded as End of a policy. </a:t>
            </a:r>
          </a:p>
        </p:txBody>
      </p:sp>
      <p:sp>
        <p:nvSpPr>
          <p:cNvPr id="8" name="TextBox 7">
            <a:extLst>
              <a:ext uri="{FF2B5EF4-FFF2-40B4-BE49-F238E27FC236}">
                <a16:creationId xmlns:a16="http://schemas.microsoft.com/office/drawing/2014/main" id="{C1A74D46-D03D-384E-B17D-9D215359DFDA}"/>
              </a:ext>
            </a:extLst>
          </p:cNvPr>
          <p:cNvSpPr txBox="1"/>
          <p:nvPr/>
        </p:nvSpPr>
        <p:spPr>
          <a:xfrm>
            <a:off x="5997788" y="3842590"/>
            <a:ext cx="5724196" cy="1477328"/>
          </a:xfrm>
          <a:prstGeom prst="rect">
            <a:avLst/>
          </a:prstGeom>
          <a:noFill/>
        </p:spPr>
        <p:txBody>
          <a:bodyPr wrap="square" rtlCol="0">
            <a:spAutoFit/>
          </a:bodyPr>
          <a:lstStyle/>
          <a:p>
            <a:r>
              <a:rPr lang="en-GB" dirty="0"/>
              <a:t>This is a good update, because the policy type and sub-type has not changed, it is still about visitors of hospitals, but now these visitors will have to comply with extra requirements. Therefore we should threat this as an update/strengthening. </a:t>
            </a:r>
          </a:p>
        </p:txBody>
      </p:sp>
    </p:spTree>
    <p:extLst>
      <p:ext uri="{BB962C8B-B14F-4D97-AF65-F5344CB8AC3E}">
        <p14:creationId xmlns:p14="http://schemas.microsoft.com/office/powerpoint/2010/main" val="1946205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225AFE96-C6D5-6749-983A-564CD26994F8}"/>
              </a:ext>
            </a:extLst>
          </p:cNvPr>
          <p:cNvSpPr/>
          <p:nvPr/>
        </p:nvSpPr>
        <p:spPr>
          <a:xfrm>
            <a:off x="334581" y="1216819"/>
            <a:ext cx="5166360" cy="179575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Wrong Policy Type and Geographical change:</a:t>
            </a:r>
          </a:p>
          <a:p>
            <a:r>
              <a:rPr lang="en-GB" dirty="0">
                <a:solidFill>
                  <a:schemeClr val="tx1"/>
                </a:solidFill>
              </a:rPr>
              <a:t>On Jan 26, Country a deployed health teams in the countries airports to screen people coming from China. UPDATE: Original policy was to screen passengers from China but is now to screen everyone. </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334582" y="3690555"/>
            <a:ext cx="5166359" cy="1950626"/>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New geographical targets: </a:t>
            </a:r>
          </a:p>
          <a:p>
            <a:r>
              <a:rPr lang="en-GB" dirty="0">
                <a:solidFill>
                  <a:schemeClr val="tx1"/>
                </a:solidFill>
              </a:rPr>
              <a:t>February 2</a:t>
            </a:r>
            <a:r>
              <a:rPr lang="en-GB" baseline="30000" dirty="0">
                <a:solidFill>
                  <a:schemeClr val="tx1"/>
                </a:solidFill>
              </a:rPr>
              <a:t>nd</a:t>
            </a:r>
            <a:r>
              <a:rPr lang="en-GB" dirty="0">
                <a:solidFill>
                  <a:schemeClr val="tx1"/>
                </a:solidFill>
              </a:rPr>
              <a:t> Health ministry of country A launched a survey in 5 biggest cities to estimate a spread of the virus. UPDATE: February 10</a:t>
            </a:r>
            <a:r>
              <a:rPr lang="en-GB" baseline="30000" dirty="0">
                <a:solidFill>
                  <a:schemeClr val="tx1"/>
                </a:solidFill>
              </a:rPr>
              <a:t>th</a:t>
            </a:r>
            <a:r>
              <a:rPr lang="en-GB" dirty="0">
                <a:solidFill>
                  <a:schemeClr val="tx1"/>
                </a:solidFill>
              </a:rPr>
              <a:t> extra 3 cities were added in the survey. </a:t>
            </a:r>
          </a:p>
        </p:txBody>
      </p:sp>
      <p:sp>
        <p:nvSpPr>
          <p:cNvPr id="10" name="Rectangle 9">
            <a:extLst>
              <a:ext uri="{FF2B5EF4-FFF2-40B4-BE49-F238E27FC236}">
                <a16:creationId xmlns:a16="http://schemas.microsoft.com/office/drawing/2014/main" id="{47D8D690-89B3-C946-88D7-BC3BF437D4AA}"/>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Health</a:t>
            </a:r>
            <a:r>
              <a:rPr lang="en-AU" dirty="0">
                <a:solidFill>
                  <a:schemeClr val="tx1"/>
                </a:solidFill>
              </a:rPr>
              <a:t> </a:t>
            </a:r>
            <a:r>
              <a:rPr lang="en-AU" b="1" dirty="0">
                <a:solidFill>
                  <a:schemeClr val="tx1"/>
                </a:solidFill>
              </a:rPr>
              <a:t>Monitoring</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
        <p:nvSpPr>
          <p:cNvPr id="4" name="TextBox 3">
            <a:extLst>
              <a:ext uri="{FF2B5EF4-FFF2-40B4-BE49-F238E27FC236}">
                <a16:creationId xmlns:a16="http://schemas.microsoft.com/office/drawing/2014/main" id="{549D761C-FA4C-4AED-A24A-CE70B4DEECDA}"/>
              </a:ext>
            </a:extLst>
          </p:cNvPr>
          <p:cNvSpPr txBox="1"/>
          <p:nvPr/>
        </p:nvSpPr>
        <p:spPr>
          <a:xfrm>
            <a:off x="6096000" y="1216819"/>
            <a:ext cx="5247189" cy="1754326"/>
          </a:xfrm>
          <a:prstGeom prst="rect">
            <a:avLst/>
          </a:prstGeom>
          <a:noFill/>
        </p:spPr>
        <p:txBody>
          <a:bodyPr wrap="square" rtlCol="0">
            <a:spAutoFit/>
          </a:bodyPr>
          <a:lstStyle/>
          <a:p>
            <a:r>
              <a:rPr lang="en-AU" dirty="0"/>
              <a:t>Screening the health of people coming into the country/state/region is an external border restriction not health monitoring. </a:t>
            </a:r>
          </a:p>
          <a:p>
            <a:r>
              <a:rPr lang="en-AU" dirty="0"/>
              <a:t>Also the update is a geographical change:</a:t>
            </a:r>
          </a:p>
          <a:p>
            <a:pPr marL="800100" lvl="1" indent="-342900">
              <a:buFont typeface="+mj-lt"/>
              <a:buAutoNum type="arabicPeriod"/>
            </a:pPr>
            <a:r>
              <a:rPr lang="en-AU" dirty="0"/>
              <a:t>The original policy should end</a:t>
            </a:r>
          </a:p>
          <a:p>
            <a:pPr marL="800100" lvl="1" indent="-342900">
              <a:buFont typeface="+mj-lt"/>
              <a:buAutoNum type="arabicPeriod"/>
            </a:pPr>
            <a:r>
              <a:rPr lang="en-AU" dirty="0"/>
              <a:t>A new policy that targets all countries</a:t>
            </a:r>
          </a:p>
        </p:txBody>
      </p:sp>
      <p:sp>
        <p:nvSpPr>
          <p:cNvPr id="2" name="TextBox 1">
            <a:extLst>
              <a:ext uri="{FF2B5EF4-FFF2-40B4-BE49-F238E27FC236}">
                <a16:creationId xmlns:a16="http://schemas.microsoft.com/office/drawing/2014/main" id="{D0E19BFE-5674-654A-9E9A-085E82164C96}"/>
              </a:ext>
            </a:extLst>
          </p:cNvPr>
          <p:cNvSpPr txBox="1"/>
          <p:nvPr/>
        </p:nvSpPr>
        <p:spPr>
          <a:xfrm>
            <a:off x="6059504" y="3690555"/>
            <a:ext cx="5166359" cy="1754326"/>
          </a:xfrm>
          <a:prstGeom prst="rect">
            <a:avLst/>
          </a:prstGeom>
          <a:noFill/>
        </p:spPr>
        <p:txBody>
          <a:bodyPr wrap="square" rtlCol="0">
            <a:spAutoFit/>
          </a:bodyPr>
          <a:lstStyle/>
          <a:p>
            <a:r>
              <a:rPr lang="en-GB" dirty="0"/>
              <a:t>This is not a good update. Even though the survey of the population stays the same and the goal of this survey is the same, geographical targets changed. Therefore a coder needs to end the first policy about a survey in 5 cities and then code a new one about the survey in 8 cities. </a:t>
            </a:r>
          </a:p>
        </p:txBody>
      </p:sp>
    </p:spTree>
    <p:extLst>
      <p:ext uri="{BB962C8B-B14F-4D97-AF65-F5344CB8AC3E}">
        <p14:creationId xmlns:p14="http://schemas.microsoft.com/office/powerpoint/2010/main" val="27691354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01516"/>
            <a:ext cx="8473440" cy="369332"/>
          </a:xfrm>
          <a:prstGeom prst="rect">
            <a:avLst/>
          </a:prstGeom>
          <a:noFill/>
        </p:spPr>
        <p:txBody>
          <a:bodyPr wrap="square" rtlCol="0">
            <a:spAutoFit/>
          </a:bodyPr>
          <a:lstStyle/>
          <a:p>
            <a:r>
              <a:rPr lang="en-AU" b="1" dirty="0"/>
              <a:t>Health Resources </a:t>
            </a:r>
            <a:r>
              <a:rPr lang="en-AU" dirty="0"/>
              <a:t>category: what is it about? </a:t>
            </a:r>
            <a:endParaRPr lang="en-AU" b="1" dirty="0"/>
          </a:p>
        </p:txBody>
      </p:sp>
      <p:sp>
        <p:nvSpPr>
          <p:cNvPr id="2" name="TextBox 1">
            <a:extLst>
              <a:ext uri="{FF2B5EF4-FFF2-40B4-BE49-F238E27FC236}">
                <a16:creationId xmlns:a16="http://schemas.microsoft.com/office/drawing/2014/main" id="{8C5EF272-4DB8-4A1A-BC5F-5F8A06C4B4C3}"/>
              </a:ext>
            </a:extLst>
          </p:cNvPr>
          <p:cNvSpPr txBox="1"/>
          <p:nvPr/>
        </p:nvSpPr>
        <p:spPr>
          <a:xfrm>
            <a:off x="438539" y="1073020"/>
            <a:ext cx="11234057" cy="4524315"/>
          </a:xfrm>
          <a:prstGeom prst="rect">
            <a:avLst/>
          </a:prstGeom>
          <a:noFill/>
        </p:spPr>
        <p:txBody>
          <a:bodyPr wrap="square" rtlCol="0">
            <a:spAutoFit/>
          </a:bodyPr>
          <a:lstStyle/>
          <a:p>
            <a:r>
              <a:rPr lang="en-AU" dirty="0"/>
              <a:t>Health Resources concerns all resources that a government acquires to help fight COVID-19. There are some direct policies and indirect policies that are coded in this section.</a:t>
            </a:r>
          </a:p>
          <a:p>
            <a:endParaRPr lang="en-AU" dirty="0"/>
          </a:p>
          <a:p>
            <a:r>
              <a:rPr lang="en-AU" dirty="0"/>
              <a:t>Direct policies include</a:t>
            </a:r>
          </a:p>
          <a:p>
            <a:pPr marL="742950" lvl="1" indent="-285750">
              <a:buFont typeface="Arial" panose="020B0604020202020204" pitchFamily="34" charset="0"/>
              <a:buChar char="•"/>
            </a:pPr>
            <a:r>
              <a:rPr lang="en-AU" dirty="0"/>
              <a:t>Government buys 100 ventilators</a:t>
            </a:r>
          </a:p>
          <a:p>
            <a:pPr marL="742950" lvl="1" indent="-285750">
              <a:buFont typeface="Arial" panose="020B0604020202020204" pitchFamily="34" charset="0"/>
              <a:buChar char="•"/>
            </a:pPr>
            <a:r>
              <a:rPr lang="en-AU" dirty="0"/>
              <a:t>Turning public busses into mobile testing facilities</a:t>
            </a:r>
          </a:p>
          <a:p>
            <a:pPr marL="742950" lvl="1" indent="-285750">
              <a:buFont typeface="Arial" panose="020B0604020202020204" pitchFamily="34" charset="0"/>
              <a:buChar char="•"/>
            </a:pPr>
            <a:r>
              <a:rPr lang="en-AU" dirty="0"/>
              <a:t>Turning old housing into temporary medical facilities</a:t>
            </a:r>
          </a:p>
          <a:p>
            <a:pPr marL="742950" lvl="1" indent="-285750">
              <a:buFont typeface="Arial" panose="020B0604020202020204" pitchFamily="34" charset="0"/>
              <a:buChar char="•"/>
            </a:pPr>
            <a:r>
              <a:rPr lang="en-AU" dirty="0"/>
              <a:t>Adding extra intensive care beds</a:t>
            </a:r>
          </a:p>
          <a:p>
            <a:pPr marL="742950" lvl="1" indent="-285750">
              <a:buFont typeface="Arial" panose="020B0604020202020204" pitchFamily="34" charset="0"/>
              <a:buChar char="•"/>
            </a:pPr>
            <a:endParaRPr lang="en-AU" dirty="0"/>
          </a:p>
          <a:p>
            <a:pPr marL="742950" lvl="1" indent="-285750">
              <a:buFont typeface="Arial" panose="020B0604020202020204" pitchFamily="34" charset="0"/>
              <a:buChar char="•"/>
            </a:pPr>
            <a:endParaRPr lang="en-AU" dirty="0"/>
          </a:p>
          <a:p>
            <a:r>
              <a:rPr lang="en-AU" dirty="0"/>
              <a:t>Indirect policies</a:t>
            </a:r>
          </a:p>
          <a:p>
            <a:pPr marL="742950" lvl="1" indent="-285750">
              <a:buFont typeface="Arial" panose="020B0604020202020204" pitchFamily="34" charset="0"/>
              <a:buChar char="•"/>
            </a:pPr>
            <a:r>
              <a:rPr lang="en-AU" dirty="0"/>
              <a:t>Signing a new order allowing retired doctors, nurses and other medical staff to join back into the work force → Unspecified Health Staff </a:t>
            </a:r>
          </a:p>
          <a:p>
            <a:pPr marL="742950" lvl="1" indent="-285750">
              <a:buFont typeface="Arial" panose="020B0604020202020204" pitchFamily="34" charset="0"/>
              <a:buChar char="•"/>
            </a:pPr>
            <a:r>
              <a:rPr lang="en-AU" dirty="0"/>
              <a:t>Suspending elective medical procedures (saves PPE) → Unspecified Health Resources</a:t>
            </a:r>
          </a:p>
          <a:p>
            <a:pPr marL="742950" lvl="1" indent="-285750">
              <a:buFont typeface="Arial" panose="020B0604020202020204" pitchFamily="34" charset="0"/>
              <a:buChar char="•"/>
            </a:pPr>
            <a:r>
              <a:rPr lang="en-AU" dirty="0"/>
              <a:t>Suspending elective dental procedures (saves PPE) → Unspecified Health Resources</a:t>
            </a:r>
          </a:p>
          <a:p>
            <a:pPr marL="742950" lvl="1" indent="-285750">
              <a:buFont typeface="Arial" panose="020B0604020202020204" pitchFamily="34" charset="0"/>
              <a:buChar char="•"/>
            </a:pPr>
            <a:r>
              <a:rPr lang="en-AU" dirty="0"/>
              <a:t>Giving health workers free medical insurance → Insurance</a:t>
            </a:r>
          </a:p>
        </p:txBody>
      </p:sp>
      <p:sp>
        <p:nvSpPr>
          <p:cNvPr id="3" name="TextBox 2">
            <a:extLst>
              <a:ext uri="{FF2B5EF4-FFF2-40B4-BE49-F238E27FC236}">
                <a16:creationId xmlns:a16="http://schemas.microsoft.com/office/drawing/2014/main" id="{62382509-1182-4833-9252-D5FE2E094551}"/>
              </a:ext>
            </a:extLst>
          </p:cNvPr>
          <p:cNvSpPr txBox="1"/>
          <p:nvPr/>
        </p:nvSpPr>
        <p:spPr>
          <a:xfrm>
            <a:off x="1885710" y="5815559"/>
            <a:ext cx="8854751" cy="646331"/>
          </a:xfrm>
          <a:prstGeom prst="rect">
            <a:avLst/>
          </a:prstGeom>
          <a:solidFill>
            <a:srgbClr val="F7C685"/>
          </a:solidFill>
        </p:spPr>
        <p:txBody>
          <a:bodyPr wrap="square" rtlCol="0">
            <a:spAutoFit/>
          </a:bodyPr>
          <a:lstStyle/>
          <a:p>
            <a:r>
              <a:rPr lang="en-AU" dirty="0"/>
              <a:t>Non-government businesses or organisations donating supplies is </a:t>
            </a:r>
            <a:r>
              <a:rPr lang="en-AU" b="1" u="sng" dirty="0"/>
              <a:t>NOT</a:t>
            </a:r>
            <a:r>
              <a:rPr lang="en-AU" dirty="0"/>
              <a:t> to be coded. In our survey we are only looking for policies that originate from government entities.</a:t>
            </a:r>
          </a:p>
        </p:txBody>
      </p:sp>
      <p:pic>
        <p:nvPicPr>
          <p:cNvPr id="7" name="Graphic 6" descr="Exclamation mark">
            <a:extLst>
              <a:ext uri="{FF2B5EF4-FFF2-40B4-BE49-F238E27FC236}">
                <a16:creationId xmlns:a16="http://schemas.microsoft.com/office/drawing/2014/main" id="{B331E2AC-4ADB-4A4C-832D-1276293CDD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6808" y="5754601"/>
            <a:ext cx="903813" cy="646331"/>
          </a:xfrm>
          <a:prstGeom prst="rect">
            <a:avLst/>
          </a:prstGeom>
        </p:spPr>
      </p:pic>
    </p:spTree>
    <p:extLst>
      <p:ext uri="{BB962C8B-B14F-4D97-AF65-F5344CB8AC3E}">
        <p14:creationId xmlns:p14="http://schemas.microsoft.com/office/powerpoint/2010/main" val="15408646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Health Resources: </a:t>
            </a:r>
            <a:r>
              <a:rPr lang="en-AU" dirty="0"/>
              <a:t>Good update examples</a:t>
            </a:r>
            <a:endParaRPr lang="en-AU" b="1" dirty="0"/>
          </a:p>
        </p:txBody>
      </p:sp>
      <p:sp>
        <p:nvSpPr>
          <p:cNvPr id="12" name="Rounded Rectangle 6">
            <a:extLst>
              <a:ext uri="{FF2B5EF4-FFF2-40B4-BE49-F238E27FC236}">
                <a16:creationId xmlns:a16="http://schemas.microsoft.com/office/drawing/2014/main" id="{CDB0FCD6-B1F5-4866-B6CE-338D10414A9D}"/>
              </a:ext>
            </a:extLst>
          </p:cNvPr>
          <p:cNvSpPr/>
          <p:nvPr/>
        </p:nvSpPr>
        <p:spPr>
          <a:xfrm>
            <a:off x="470016" y="974564"/>
            <a:ext cx="5166359" cy="2102412"/>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April 1</a:t>
            </a:r>
            <a:r>
              <a:rPr lang="en-GB" baseline="30000" dirty="0">
                <a:solidFill>
                  <a:schemeClr val="tx1"/>
                </a:solidFill>
              </a:rPr>
              <a:t>st</a:t>
            </a:r>
            <a:r>
              <a:rPr lang="en-GB" dirty="0">
                <a:solidFill>
                  <a:schemeClr val="tx1"/>
                </a:solidFill>
              </a:rPr>
              <a:t> , </a:t>
            </a:r>
            <a:r>
              <a:rPr lang="en-AU" dirty="0">
                <a:solidFill>
                  <a:schemeClr val="tx1"/>
                </a:solidFill>
              </a:rPr>
              <a:t>Government of country A provides Health Ministry with additional funding for purchasing 200 ventilators. UPDATE:  April 20</a:t>
            </a:r>
            <a:r>
              <a:rPr lang="en-AU" baseline="30000" dirty="0">
                <a:solidFill>
                  <a:schemeClr val="tx1"/>
                </a:solidFill>
              </a:rPr>
              <a:t>th</a:t>
            </a:r>
            <a:r>
              <a:rPr lang="en-AU" dirty="0">
                <a:solidFill>
                  <a:schemeClr val="tx1"/>
                </a:solidFill>
              </a:rPr>
              <a:t> Health Ministry gets extra funding to purchase another 100 ventilators. </a:t>
            </a:r>
          </a:p>
        </p:txBody>
      </p:sp>
      <p:sp>
        <p:nvSpPr>
          <p:cNvPr id="3" name="TextBox 2">
            <a:extLst>
              <a:ext uri="{FF2B5EF4-FFF2-40B4-BE49-F238E27FC236}">
                <a16:creationId xmlns:a16="http://schemas.microsoft.com/office/drawing/2014/main" id="{C9E92F42-5616-409E-ACBF-64D7A4956225}"/>
              </a:ext>
            </a:extLst>
          </p:cNvPr>
          <p:cNvSpPr txBox="1"/>
          <p:nvPr/>
        </p:nvSpPr>
        <p:spPr>
          <a:xfrm>
            <a:off x="6347279" y="1614907"/>
            <a:ext cx="5166359" cy="923330"/>
          </a:xfrm>
          <a:prstGeom prst="rect">
            <a:avLst/>
          </a:prstGeom>
          <a:noFill/>
        </p:spPr>
        <p:txBody>
          <a:bodyPr wrap="square" rtlCol="0">
            <a:spAutoFit/>
          </a:bodyPr>
          <a:lstStyle/>
          <a:p>
            <a:r>
              <a:rPr lang="en-AU" dirty="0"/>
              <a:t>This is a good quantitative update. The policy did not change, but extra funding was provided to purchase the same medical equipment.  </a:t>
            </a:r>
          </a:p>
        </p:txBody>
      </p:sp>
      <p:sp>
        <p:nvSpPr>
          <p:cNvPr id="11" name="Rounded Rectangle 6">
            <a:extLst>
              <a:ext uri="{FF2B5EF4-FFF2-40B4-BE49-F238E27FC236}">
                <a16:creationId xmlns:a16="http://schemas.microsoft.com/office/drawing/2014/main" id="{97788998-704B-4E4D-B2E2-3D4E9FC98CC3}"/>
              </a:ext>
            </a:extLst>
          </p:cNvPr>
          <p:cNvSpPr/>
          <p:nvPr/>
        </p:nvSpPr>
        <p:spPr>
          <a:xfrm>
            <a:off x="470016" y="3574951"/>
            <a:ext cx="5166360" cy="2102412"/>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January 20</a:t>
            </a:r>
            <a:r>
              <a:rPr lang="en-AU" baseline="30000" dirty="0">
                <a:solidFill>
                  <a:schemeClr val="tx1"/>
                </a:solidFill>
              </a:rPr>
              <a:t>th</a:t>
            </a:r>
            <a:r>
              <a:rPr lang="en-AU" dirty="0">
                <a:solidFill>
                  <a:schemeClr val="tx1"/>
                </a:solidFill>
              </a:rPr>
              <a:t> Minister of Health recommended to cancel all possible non-critical surgeries and visits to doctors. UPDATE: all non-critical surgeries must be cancelled from March 1</a:t>
            </a:r>
            <a:r>
              <a:rPr lang="en-AU" baseline="30000" dirty="0">
                <a:solidFill>
                  <a:schemeClr val="tx1"/>
                </a:solidFill>
              </a:rPr>
              <a:t>st</a:t>
            </a:r>
            <a:r>
              <a:rPr lang="en-AU" dirty="0">
                <a:solidFill>
                  <a:schemeClr val="tx1"/>
                </a:solidFill>
              </a:rPr>
              <a:t>. </a:t>
            </a:r>
          </a:p>
        </p:txBody>
      </p:sp>
      <p:sp>
        <p:nvSpPr>
          <p:cNvPr id="2" name="TextBox 1">
            <a:extLst>
              <a:ext uri="{FF2B5EF4-FFF2-40B4-BE49-F238E27FC236}">
                <a16:creationId xmlns:a16="http://schemas.microsoft.com/office/drawing/2014/main" id="{E9DEA25C-3D87-2E45-9C0C-23B860FB0829}"/>
              </a:ext>
            </a:extLst>
          </p:cNvPr>
          <p:cNvSpPr txBox="1"/>
          <p:nvPr/>
        </p:nvSpPr>
        <p:spPr>
          <a:xfrm>
            <a:off x="6347279" y="3887493"/>
            <a:ext cx="5374705" cy="1754326"/>
          </a:xfrm>
          <a:prstGeom prst="rect">
            <a:avLst/>
          </a:prstGeom>
          <a:noFill/>
        </p:spPr>
        <p:txBody>
          <a:bodyPr wrap="square" rtlCol="0">
            <a:spAutoFit/>
          </a:bodyPr>
          <a:lstStyle/>
          <a:p>
            <a:r>
              <a:rPr lang="en-GB" dirty="0"/>
              <a:t>This is a change of policy update because the policy started as a voluntary/recommendation and then turned to mandatory. </a:t>
            </a:r>
          </a:p>
          <a:p>
            <a:r>
              <a:rPr lang="en-GB" dirty="0"/>
              <a:t>In case you code a policy about cancellation of non-critical surgeries/treatment, please choose unspecified health materials.</a:t>
            </a:r>
          </a:p>
        </p:txBody>
      </p:sp>
    </p:spTree>
    <p:extLst>
      <p:ext uri="{BB962C8B-B14F-4D97-AF65-F5344CB8AC3E}">
        <p14:creationId xmlns:p14="http://schemas.microsoft.com/office/powerpoint/2010/main" val="4067586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850525" y="1449163"/>
            <a:ext cx="6023609" cy="1754326"/>
          </a:xfrm>
          <a:prstGeom prst="rect">
            <a:avLst/>
          </a:prstGeom>
          <a:noFill/>
        </p:spPr>
        <p:txBody>
          <a:bodyPr wrap="square" rtlCol="0">
            <a:spAutoFit/>
          </a:bodyPr>
          <a:lstStyle/>
          <a:p>
            <a:r>
              <a:rPr lang="en-GB" dirty="0"/>
              <a:t>This is not a change of policy update. You can only code variety of health resources under the same policy if they were announced all together at the same date. Purchases of different health materials on different dates can not be considered as an update of health resources policy and should be coded separately. </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424374" y="1167725"/>
            <a:ext cx="5164895" cy="2035764"/>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resources: </a:t>
            </a:r>
          </a:p>
          <a:p>
            <a:r>
              <a:rPr lang="en-GB" dirty="0">
                <a:solidFill>
                  <a:schemeClr val="tx1"/>
                </a:solidFill>
              </a:rPr>
              <a:t>Health ministry of a country A buys masks and other health materials for hospitals with COVID-19 patients. UPDATE: Two weeks later Health ministry buys ventilators for hospitals with COVID-19 patients</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424374" y="3921473"/>
            <a:ext cx="5164894" cy="1583587"/>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types: </a:t>
            </a:r>
          </a:p>
          <a:p>
            <a:r>
              <a:rPr lang="en-GB" dirty="0">
                <a:solidFill>
                  <a:schemeClr val="tx1"/>
                </a:solidFill>
              </a:rPr>
              <a:t>Health Ministry give 1 million to establish 5 new  test facilities. UPDATE: Testing facilities started to work and people with symptoms now must take tests.</a:t>
            </a:r>
          </a:p>
        </p:txBody>
      </p:sp>
      <p:sp>
        <p:nvSpPr>
          <p:cNvPr id="12" name="TextBox 11">
            <a:extLst>
              <a:ext uri="{FF2B5EF4-FFF2-40B4-BE49-F238E27FC236}">
                <a16:creationId xmlns:a16="http://schemas.microsoft.com/office/drawing/2014/main" id="{3F8772CA-6E10-1F4B-A525-3D7E672EA925}"/>
              </a:ext>
            </a:extLst>
          </p:cNvPr>
          <p:cNvSpPr txBox="1"/>
          <p:nvPr/>
        </p:nvSpPr>
        <p:spPr>
          <a:xfrm>
            <a:off x="5850525" y="4113101"/>
            <a:ext cx="6023610" cy="1200329"/>
          </a:xfrm>
          <a:prstGeom prst="rect">
            <a:avLst/>
          </a:prstGeom>
          <a:noFill/>
        </p:spPr>
        <p:txBody>
          <a:bodyPr wrap="square" rtlCol="0">
            <a:spAutoFit/>
          </a:bodyPr>
          <a:lstStyle/>
          <a:p>
            <a:r>
              <a:rPr lang="en-GB" dirty="0"/>
              <a:t>This is not a change of policy update, but 2 different policy types. The first policy is a Health Resources policy, but the second one is Health Testing. Therefore, they should be coded separately.  </a:t>
            </a:r>
          </a:p>
        </p:txBody>
      </p:sp>
      <p:sp>
        <p:nvSpPr>
          <p:cNvPr id="8" name="Rectangle 7">
            <a:extLst>
              <a:ext uri="{FF2B5EF4-FFF2-40B4-BE49-F238E27FC236}">
                <a16:creationId xmlns:a16="http://schemas.microsoft.com/office/drawing/2014/main" id="{98252183-4713-BF4D-8F0A-8D013262D4AF}"/>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Health</a:t>
            </a:r>
            <a:r>
              <a:rPr lang="en-AU" dirty="0">
                <a:solidFill>
                  <a:schemeClr val="tx1"/>
                </a:solidFill>
              </a:rPr>
              <a:t> </a:t>
            </a:r>
            <a:r>
              <a:rPr lang="en-AU" b="1" dirty="0">
                <a:solidFill>
                  <a:schemeClr val="tx1"/>
                </a:solidFill>
              </a:rPr>
              <a:t>Resources</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Tree>
    <p:extLst>
      <p:ext uri="{BB962C8B-B14F-4D97-AF65-F5344CB8AC3E}">
        <p14:creationId xmlns:p14="http://schemas.microsoft.com/office/powerpoint/2010/main" val="118392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E5BB0-6F79-4F5A-B96C-F1BF13B6812E}"/>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A9AEDBCD-CCDC-416E-8FEC-8D986FB969B3}"/>
              </a:ext>
            </a:extLst>
          </p:cNvPr>
          <p:cNvSpPr txBox="1"/>
          <p:nvPr/>
        </p:nvSpPr>
        <p:spPr>
          <a:xfrm>
            <a:off x="235131" y="201516"/>
            <a:ext cx="8473440" cy="400110"/>
          </a:xfrm>
          <a:prstGeom prst="rect">
            <a:avLst/>
          </a:prstGeom>
          <a:noFill/>
        </p:spPr>
        <p:txBody>
          <a:bodyPr wrap="square" rtlCol="0">
            <a:spAutoFit/>
          </a:bodyPr>
          <a:lstStyle/>
          <a:p>
            <a:r>
              <a:rPr lang="en-AU" sz="2000" dirty="0"/>
              <a:t>What is a policy sub-category?</a:t>
            </a:r>
            <a:endParaRPr lang="en-AU" sz="2000" b="1" dirty="0"/>
          </a:p>
        </p:txBody>
      </p:sp>
      <p:sp>
        <p:nvSpPr>
          <p:cNvPr id="4" name="TextBox 3">
            <a:extLst>
              <a:ext uri="{FF2B5EF4-FFF2-40B4-BE49-F238E27FC236}">
                <a16:creationId xmlns:a16="http://schemas.microsoft.com/office/drawing/2014/main" id="{07CEF491-CDEC-4B86-AD2C-0DD723DB1124}"/>
              </a:ext>
            </a:extLst>
          </p:cNvPr>
          <p:cNvSpPr txBox="1"/>
          <p:nvPr/>
        </p:nvSpPr>
        <p:spPr>
          <a:xfrm>
            <a:off x="339634" y="1262921"/>
            <a:ext cx="11852366" cy="1754326"/>
          </a:xfrm>
          <a:prstGeom prst="rect">
            <a:avLst/>
          </a:prstGeom>
          <a:noFill/>
        </p:spPr>
        <p:txBody>
          <a:bodyPr wrap="square" rtlCol="0">
            <a:spAutoFit/>
          </a:bodyPr>
          <a:lstStyle/>
          <a:p>
            <a:r>
              <a:rPr lang="en-AU" dirty="0"/>
              <a:t>In our survey we have policy types, e.g. Restriction and regulation of businesses and Public Awareness Measures. Within some of these policies it is possible to further describe the policy you want to code. </a:t>
            </a:r>
          </a:p>
          <a:p>
            <a:endParaRPr lang="en-AU" dirty="0"/>
          </a:p>
          <a:p>
            <a:r>
              <a:rPr lang="en-AU" dirty="0"/>
              <a:t>These are called policy sub-types or policy sub-categories.</a:t>
            </a:r>
          </a:p>
          <a:p>
            <a:endParaRPr lang="en-AU" dirty="0"/>
          </a:p>
          <a:p>
            <a:endParaRPr lang="en-AU" dirty="0"/>
          </a:p>
        </p:txBody>
      </p:sp>
      <p:sp>
        <p:nvSpPr>
          <p:cNvPr id="5" name="Rectangle: Rounded Corners 4">
            <a:extLst>
              <a:ext uri="{FF2B5EF4-FFF2-40B4-BE49-F238E27FC236}">
                <a16:creationId xmlns:a16="http://schemas.microsoft.com/office/drawing/2014/main" id="{87937B06-5AAA-407F-ADC7-C5EC7432ED1B}"/>
              </a:ext>
            </a:extLst>
          </p:cNvPr>
          <p:cNvSpPr/>
          <p:nvPr/>
        </p:nvSpPr>
        <p:spPr>
          <a:xfrm>
            <a:off x="968828" y="3314097"/>
            <a:ext cx="3004457" cy="2388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t>Quarantine</a:t>
            </a:r>
            <a:r>
              <a:rPr lang="en-AU" dirty="0"/>
              <a:t> has the policy sub categories of:</a:t>
            </a:r>
          </a:p>
          <a:p>
            <a:pPr marL="285750" indent="-285750">
              <a:buFont typeface="Arial" panose="020B0604020202020204" pitchFamily="34" charset="0"/>
              <a:buChar char="•"/>
            </a:pPr>
            <a:r>
              <a:rPr lang="en-AU" dirty="0"/>
              <a:t>Self quarantine at home</a:t>
            </a:r>
          </a:p>
          <a:p>
            <a:pPr marL="285750" indent="-285750">
              <a:buFont typeface="Arial" panose="020B0604020202020204" pitchFamily="34" charset="0"/>
              <a:buChar char="•"/>
            </a:pPr>
            <a:r>
              <a:rPr lang="en-AU" dirty="0"/>
              <a:t>Government quarantine</a:t>
            </a:r>
          </a:p>
          <a:p>
            <a:pPr marL="285750" indent="-285750">
              <a:buFont typeface="Arial" panose="020B0604020202020204" pitchFamily="34" charset="0"/>
              <a:buChar char="•"/>
            </a:pPr>
            <a:r>
              <a:rPr lang="en-AU" dirty="0"/>
              <a:t>Quarantine outside the home or government facility</a:t>
            </a:r>
          </a:p>
          <a:p>
            <a:pPr marL="285750" indent="-285750">
              <a:buFont typeface="Arial" panose="020B0604020202020204" pitchFamily="34" charset="0"/>
              <a:buChar char="•"/>
            </a:pPr>
            <a:r>
              <a:rPr lang="en-AU" dirty="0"/>
              <a:t>Other </a:t>
            </a:r>
          </a:p>
        </p:txBody>
      </p:sp>
      <p:sp>
        <p:nvSpPr>
          <p:cNvPr id="6" name="Rectangle: Rounded Corners 5">
            <a:extLst>
              <a:ext uri="{FF2B5EF4-FFF2-40B4-BE49-F238E27FC236}">
                <a16:creationId xmlns:a16="http://schemas.microsoft.com/office/drawing/2014/main" id="{C8740FF9-185A-4D7C-BC6D-6D89C769F88D}"/>
              </a:ext>
            </a:extLst>
          </p:cNvPr>
          <p:cNvSpPr/>
          <p:nvPr/>
        </p:nvSpPr>
        <p:spPr>
          <a:xfrm>
            <a:off x="4679767" y="3314097"/>
            <a:ext cx="3004457" cy="2388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t>Closure and regulation of schools </a:t>
            </a:r>
            <a:r>
              <a:rPr lang="en-AU" dirty="0"/>
              <a:t>has the policy sub categories of:</a:t>
            </a:r>
          </a:p>
          <a:p>
            <a:pPr marL="285750" indent="-285750">
              <a:buFont typeface="Arial" panose="020B0604020202020204" pitchFamily="34" charset="0"/>
              <a:buChar char="•"/>
            </a:pPr>
            <a:r>
              <a:rPr lang="en-AU" dirty="0"/>
              <a:t>Preschools</a:t>
            </a:r>
          </a:p>
          <a:p>
            <a:pPr marL="285750" indent="-285750">
              <a:buFont typeface="Arial" panose="020B0604020202020204" pitchFamily="34" charset="0"/>
              <a:buChar char="•"/>
            </a:pPr>
            <a:r>
              <a:rPr lang="en-AU" dirty="0"/>
              <a:t>Primary schools</a:t>
            </a:r>
          </a:p>
          <a:p>
            <a:pPr marL="285750" indent="-285750">
              <a:buFont typeface="Arial" panose="020B0604020202020204" pitchFamily="34" charset="0"/>
              <a:buChar char="•"/>
            </a:pPr>
            <a:r>
              <a:rPr lang="en-AU" dirty="0"/>
              <a:t>Secondary schools</a:t>
            </a:r>
          </a:p>
          <a:p>
            <a:pPr marL="285750" indent="-285750">
              <a:buFont typeface="Arial" panose="020B0604020202020204" pitchFamily="34" charset="0"/>
              <a:buChar char="•"/>
            </a:pPr>
            <a:r>
              <a:rPr lang="en-AU" dirty="0"/>
              <a:t>Higher education institutions</a:t>
            </a:r>
          </a:p>
        </p:txBody>
      </p:sp>
      <p:sp>
        <p:nvSpPr>
          <p:cNvPr id="7" name="Rectangle: Rounded Corners 6">
            <a:extLst>
              <a:ext uri="{FF2B5EF4-FFF2-40B4-BE49-F238E27FC236}">
                <a16:creationId xmlns:a16="http://schemas.microsoft.com/office/drawing/2014/main" id="{E81F3F9F-CE96-4212-8EE8-D7247F153406}"/>
              </a:ext>
            </a:extLst>
          </p:cNvPr>
          <p:cNvSpPr/>
          <p:nvPr/>
        </p:nvSpPr>
        <p:spPr>
          <a:xfrm>
            <a:off x="8390706" y="3314097"/>
            <a:ext cx="3004457" cy="2388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u="sng" dirty="0"/>
              <a:t>Health resources </a:t>
            </a:r>
            <a:r>
              <a:rPr lang="en-AU" dirty="0"/>
              <a:t>has policy subcategories that include:</a:t>
            </a:r>
          </a:p>
          <a:p>
            <a:pPr marL="285750" indent="-285750">
              <a:buFont typeface="Arial" panose="020B0604020202020204" pitchFamily="34" charset="0"/>
              <a:buChar char="•"/>
            </a:pPr>
            <a:r>
              <a:rPr lang="en-AU" dirty="0"/>
              <a:t>Masks</a:t>
            </a:r>
          </a:p>
          <a:p>
            <a:pPr marL="285750" indent="-285750">
              <a:buFont typeface="Arial" panose="020B0604020202020204" pitchFamily="34" charset="0"/>
              <a:buChar char="•"/>
            </a:pPr>
            <a:r>
              <a:rPr lang="en-AU" dirty="0"/>
              <a:t>Vaccines</a:t>
            </a:r>
          </a:p>
          <a:p>
            <a:pPr marL="285750" indent="-285750">
              <a:buFont typeface="Arial" panose="020B0604020202020204" pitchFamily="34" charset="0"/>
              <a:buChar char="•"/>
            </a:pPr>
            <a:r>
              <a:rPr lang="en-AU" dirty="0"/>
              <a:t>Temporary medical centres</a:t>
            </a:r>
          </a:p>
          <a:p>
            <a:pPr marL="285750" indent="-285750">
              <a:buFont typeface="Arial" panose="020B0604020202020204" pitchFamily="34" charset="0"/>
              <a:buChar char="•"/>
            </a:pPr>
            <a:r>
              <a:rPr lang="en-AU" dirty="0"/>
              <a:t>Doctors </a:t>
            </a:r>
          </a:p>
          <a:p>
            <a:pPr marL="285750" indent="-285750">
              <a:buFont typeface="Arial" panose="020B0604020202020204" pitchFamily="34" charset="0"/>
              <a:buChar char="•"/>
            </a:pPr>
            <a:r>
              <a:rPr lang="en-AU" dirty="0"/>
              <a:t>Health volunteers</a:t>
            </a:r>
          </a:p>
        </p:txBody>
      </p:sp>
    </p:spTree>
    <p:extLst>
      <p:ext uri="{BB962C8B-B14F-4D97-AF65-F5344CB8AC3E}">
        <p14:creationId xmlns:p14="http://schemas.microsoft.com/office/powerpoint/2010/main" val="11892637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202833" y="201516"/>
            <a:ext cx="8473440" cy="369332"/>
          </a:xfrm>
          <a:prstGeom prst="rect">
            <a:avLst/>
          </a:prstGeom>
          <a:noFill/>
        </p:spPr>
        <p:txBody>
          <a:bodyPr wrap="square" rtlCol="0">
            <a:spAutoFit/>
          </a:bodyPr>
          <a:lstStyle/>
          <a:p>
            <a:r>
              <a:rPr lang="en-AU" b="1" dirty="0"/>
              <a:t>Health Testing </a:t>
            </a:r>
            <a:r>
              <a:rPr lang="en-AU" dirty="0"/>
              <a:t>category: what is it about? </a:t>
            </a:r>
            <a:endParaRPr lang="en-AU" b="1" dirty="0"/>
          </a:p>
        </p:txBody>
      </p:sp>
      <p:sp>
        <p:nvSpPr>
          <p:cNvPr id="2" name="TextBox 1">
            <a:extLst>
              <a:ext uri="{FF2B5EF4-FFF2-40B4-BE49-F238E27FC236}">
                <a16:creationId xmlns:a16="http://schemas.microsoft.com/office/drawing/2014/main" id="{60E82806-0027-0E47-A58D-8B56F267F6D2}"/>
              </a:ext>
            </a:extLst>
          </p:cNvPr>
          <p:cNvSpPr txBox="1"/>
          <p:nvPr/>
        </p:nvSpPr>
        <p:spPr>
          <a:xfrm>
            <a:off x="402949" y="991677"/>
            <a:ext cx="9544536" cy="369332"/>
          </a:xfrm>
          <a:prstGeom prst="rect">
            <a:avLst/>
          </a:prstGeom>
          <a:noFill/>
        </p:spPr>
        <p:txBody>
          <a:bodyPr wrap="none" rtlCol="0">
            <a:spAutoFit/>
          </a:bodyPr>
          <a:lstStyle/>
          <a:p>
            <a:r>
              <a:rPr lang="en-AU" b="1" dirty="0"/>
              <a:t>Health Testing</a:t>
            </a:r>
            <a:r>
              <a:rPr lang="en-AU" dirty="0"/>
              <a:t> category covers all policies which are about mass or organized testing of people.   </a:t>
            </a:r>
            <a:endParaRPr lang="en-GB" dirty="0"/>
          </a:p>
        </p:txBody>
      </p:sp>
      <p:sp>
        <p:nvSpPr>
          <p:cNvPr id="3" name="TextBox 2">
            <a:extLst>
              <a:ext uri="{FF2B5EF4-FFF2-40B4-BE49-F238E27FC236}">
                <a16:creationId xmlns:a16="http://schemas.microsoft.com/office/drawing/2014/main" id="{C2967779-2285-C047-BA56-255F867E8861}"/>
              </a:ext>
            </a:extLst>
          </p:cNvPr>
          <p:cNvSpPr txBox="1"/>
          <p:nvPr/>
        </p:nvSpPr>
        <p:spPr>
          <a:xfrm>
            <a:off x="402949" y="1550812"/>
            <a:ext cx="9776587" cy="1477328"/>
          </a:xfrm>
          <a:prstGeom prst="rect">
            <a:avLst/>
          </a:prstGeom>
          <a:noFill/>
        </p:spPr>
        <p:txBody>
          <a:bodyPr wrap="none" rtlCol="0">
            <a:spAutoFit/>
          </a:bodyPr>
          <a:lstStyle/>
          <a:p>
            <a:r>
              <a:rPr lang="en-GB" dirty="0"/>
              <a:t>Some typical examples: </a:t>
            </a:r>
          </a:p>
          <a:p>
            <a:r>
              <a:rPr lang="en-GB" dirty="0"/>
              <a:t>-    Mass testing for COVID-19 started in the city A; </a:t>
            </a:r>
          </a:p>
          <a:p>
            <a:pPr marL="285750" indent="-285750">
              <a:buFontTx/>
              <a:buChar char="-"/>
            </a:pPr>
            <a:r>
              <a:rPr lang="en-GB" dirty="0"/>
              <a:t>Government launched random testing of a population to better understand the spread of the virus;</a:t>
            </a:r>
          </a:p>
          <a:p>
            <a:pPr marL="285750" indent="-285750">
              <a:buFontTx/>
              <a:buChar char="-"/>
            </a:pPr>
            <a:r>
              <a:rPr lang="en-GB" dirty="0"/>
              <a:t>Health ministry asks all recovered from COVID-19 take antibody tests.</a:t>
            </a:r>
          </a:p>
          <a:p>
            <a:endParaRPr lang="en-GB" dirty="0"/>
          </a:p>
        </p:txBody>
      </p:sp>
      <p:pic>
        <p:nvPicPr>
          <p:cNvPr id="8" name="Graphic 7" descr="Exclamation mark">
            <a:extLst>
              <a:ext uri="{FF2B5EF4-FFF2-40B4-BE49-F238E27FC236}">
                <a16:creationId xmlns:a16="http://schemas.microsoft.com/office/drawing/2014/main" id="{74103D47-031A-1448-AEC4-C405694F97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176" y="5210261"/>
            <a:ext cx="773546" cy="787401"/>
          </a:xfrm>
          <a:prstGeom prst="rect">
            <a:avLst/>
          </a:prstGeom>
        </p:spPr>
      </p:pic>
      <p:sp>
        <p:nvSpPr>
          <p:cNvPr id="9" name="TextBox 8">
            <a:extLst>
              <a:ext uri="{FF2B5EF4-FFF2-40B4-BE49-F238E27FC236}">
                <a16:creationId xmlns:a16="http://schemas.microsoft.com/office/drawing/2014/main" id="{E05B4B82-07C9-654D-80F9-BEE0D6803A16}"/>
              </a:ext>
            </a:extLst>
          </p:cNvPr>
          <p:cNvSpPr txBox="1"/>
          <p:nvPr/>
        </p:nvSpPr>
        <p:spPr>
          <a:xfrm>
            <a:off x="787666" y="5280797"/>
            <a:ext cx="11124934" cy="646331"/>
          </a:xfrm>
          <a:prstGeom prst="rect">
            <a:avLst/>
          </a:prstGeom>
          <a:solidFill>
            <a:srgbClr val="F7C685"/>
          </a:solidFill>
        </p:spPr>
        <p:txBody>
          <a:bodyPr wrap="square" rtlCol="0">
            <a:spAutoFit/>
          </a:bodyPr>
          <a:lstStyle/>
          <a:p>
            <a:r>
              <a:rPr lang="en-GB" dirty="0"/>
              <a:t>Tests on the borders (e.g. at the airport) or obligation to take COVID-19 test before visiting a Country A should be coded as External border restrictions, </a:t>
            </a:r>
            <a:r>
              <a:rPr lang="en-GB" b="1" dirty="0"/>
              <a:t>NOT</a:t>
            </a:r>
            <a:r>
              <a:rPr lang="en-GB" dirty="0"/>
              <a:t> as Health testing.  </a:t>
            </a:r>
          </a:p>
        </p:txBody>
      </p:sp>
      <p:sp>
        <p:nvSpPr>
          <p:cNvPr id="10" name="TextBox 9">
            <a:extLst>
              <a:ext uri="{FF2B5EF4-FFF2-40B4-BE49-F238E27FC236}">
                <a16:creationId xmlns:a16="http://schemas.microsoft.com/office/drawing/2014/main" id="{4622DCB5-8002-8A41-84C5-5334BF7B5066}"/>
              </a:ext>
            </a:extLst>
          </p:cNvPr>
          <p:cNvSpPr txBox="1"/>
          <p:nvPr/>
        </p:nvSpPr>
        <p:spPr>
          <a:xfrm>
            <a:off x="2703552" y="3429000"/>
            <a:ext cx="8982587" cy="923330"/>
          </a:xfrm>
          <a:prstGeom prst="rect">
            <a:avLst/>
          </a:prstGeom>
          <a:noFill/>
        </p:spPr>
        <p:txBody>
          <a:bodyPr wrap="none" rtlCol="0">
            <a:spAutoFit/>
          </a:bodyPr>
          <a:lstStyle/>
          <a:p>
            <a:r>
              <a:rPr lang="en-GB" dirty="0"/>
              <a:t>When coding Health Testing category, make sure you specify the type of tests: </a:t>
            </a:r>
          </a:p>
          <a:p>
            <a:r>
              <a:rPr lang="en-GB" dirty="0"/>
              <a:t>COVID – 19 infection tests OR antibody tests. Not less important to check a target population, </a:t>
            </a:r>
          </a:p>
          <a:p>
            <a:r>
              <a:rPr lang="en-GB" dirty="0"/>
              <a:t>It is possible, that mass testing only started for medical workers or only those with symptoms.</a:t>
            </a:r>
          </a:p>
        </p:txBody>
      </p:sp>
      <p:pic>
        <p:nvPicPr>
          <p:cNvPr id="11" name="Graphic 10" descr="Lights On">
            <a:extLst>
              <a:ext uri="{FF2B5EF4-FFF2-40B4-BE49-F238E27FC236}">
                <a16:creationId xmlns:a16="http://schemas.microsoft.com/office/drawing/2014/main" id="{91EF7BD0-C177-BE40-A9A8-F00D0DC188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50816" y="3518885"/>
            <a:ext cx="646989" cy="646989"/>
          </a:xfrm>
          <a:prstGeom prst="rect">
            <a:avLst/>
          </a:prstGeom>
        </p:spPr>
      </p:pic>
    </p:spTree>
    <p:extLst>
      <p:ext uri="{BB962C8B-B14F-4D97-AF65-F5344CB8AC3E}">
        <p14:creationId xmlns:p14="http://schemas.microsoft.com/office/powerpoint/2010/main" val="28564905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Health Testing: </a:t>
            </a:r>
            <a:r>
              <a:rPr lang="en-AU" dirty="0"/>
              <a:t>Good update examples</a:t>
            </a:r>
            <a:endParaRPr lang="en-AU" b="1" dirty="0"/>
          </a:p>
        </p:txBody>
      </p:sp>
      <p:sp>
        <p:nvSpPr>
          <p:cNvPr id="13" name="Rounded Rectangle 6">
            <a:extLst>
              <a:ext uri="{FF2B5EF4-FFF2-40B4-BE49-F238E27FC236}">
                <a16:creationId xmlns:a16="http://schemas.microsoft.com/office/drawing/2014/main" id="{CB202638-7C66-4233-9B36-324D3C25F65E}"/>
              </a:ext>
            </a:extLst>
          </p:cNvPr>
          <p:cNvSpPr/>
          <p:nvPr/>
        </p:nvSpPr>
        <p:spPr>
          <a:xfrm>
            <a:off x="470016" y="1337063"/>
            <a:ext cx="5166360" cy="183990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March 1</a:t>
            </a:r>
            <a:r>
              <a:rPr lang="en-GB" baseline="30000" dirty="0">
                <a:solidFill>
                  <a:schemeClr val="tx1"/>
                </a:solidFill>
              </a:rPr>
              <a:t>st</a:t>
            </a:r>
            <a:r>
              <a:rPr lang="en-GB" dirty="0">
                <a:solidFill>
                  <a:schemeClr val="tx1"/>
                </a:solidFill>
              </a:rPr>
              <a:t> Health Ministry announced partnership with a company with the goal to start free testing of the population. UPDATE:  March 20</a:t>
            </a:r>
            <a:r>
              <a:rPr lang="en-GB" baseline="30000" dirty="0">
                <a:solidFill>
                  <a:schemeClr val="tx1"/>
                </a:solidFill>
              </a:rPr>
              <a:t>th</a:t>
            </a:r>
            <a:r>
              <a:rPr lang="en-GB" dirty="0">
                <a:solidFill>
                  <a:schemeClr val="tx1"/>
                </a:solidFill>
              </a:rPr>
              <a:t> Health Ministry partners with 2 more private companies on testing. </a:t>
            </a:r>
          </a:p>
        </p:txBody>
      </p:sp>
      <p:sp>
        <p:nvSpPr>
          <p:cNvPr id="11" name="Rounded Rectangle 6">
            <a:extLst>
              <a:ext uri="{FF2B5EF4-FFF2-40B4-BE49-F238E27FC236}">
                <a16:creationId xmlns:a16="http://schemas.microsoft.com/office/drawing/2014/main" id="{97788998-704B-4E4D-B2E2-3D4E9FC98CC3}"/>
              </a:ext>
            </a:extLst>
          </p:cNvPr>
          <p:cNvSpPr/>
          <p:nvPr/>
        </p:nvSpPr>
        <p:spPr>
          <a:xfrm>
            <a:off x="470016" y="3837459"/>
            <a:ext cx="5166360" cy="224584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June 1</a:t>
            </a:r>
            <a:r>
              <a:rPr lang="en-AU" baseline="30000" dirty="0">
                <a:solidFill>
                  <a:schemeClr val="tx1"/>
                </a:solidFill>
              </a:rPr>
              <a:t>st</a:t>
            </a:r>
            <a:r>
              <a:rPr lang="en-AU" dirty="0">
                <a:solidFill>
                  <a:schemeClr val="tx1"/>
                </a:solidFill>
              </a:rPr>
              <a:t> Health Department of city A starts testing population. Up to 500 tests can be conducted daily. UPDATE: June 25</a:t>
            </a:r>
            <a:r>
              <a:rPr lang="en-AU" baseline="30000" dirty="0">
                <a:solidFill>
                  <a:schemeClr val="tx1"/>
                </a:solidFill>
              </a:rPr>
              <a:t>th</a:t>
            </a:r>
            <a:r>
              <a:rPr lang="en-AU" dirty="0">
                <a:solidFill>
                  <a:schemeClr val="tx1"/>
                </a:solidFill>
              </a:rPr>
              <a:t> Health department announced </a:t>
            </a:r>
            <a:r>
              <a:rPr lang="en-GB" dirty="0">
                <a:solidFill>
                  <a:schemeClr val="tx1"/>
                </a:solidFill>
              </a:rPr>
              <a:t>testing capacity increase and now up to 1000 tests per day are possible. </a:t>
            </a:r>
            <a:endParaRPr lang="en-AU" dirty="0">
              <a:solidFill>
                <a:schemeClr val="tx1"/>
              </a:solidFill>
            </a:endParaRPr>
          </a:p>
        </p:txBody>
      </p:sp>
      <p:sp>
        <p:nvSpPr>
          <p:cNvPr id="2" name="TextBox 1">
            <a:extLst>
              <a:ext uri="{FF2B5EF4-FFF2-40B4-BE49-F238E27FC236}">
                <a16:creationId xmlns:a16="http://schemas.microsoft.com/office/drawing/2014/main" id="{1F563A51-7545-E24F-896D-8EEC1AFD9025}"/>
              </a:ext>
            </a:extLst>
          </p:cNvPr>
          <p:cNvSpPr txBox="1"/>
          <p:nvPr/>
        </p:nvSpPr>
        <p:spPr>
          <a:xfrm>
            <a:off x="6267349" y="1933849"/>
            <a:ext cx="5166358" cy="646331"/>
          </a:xfrm>
          <a:prstGeom prst="rect">
            <a:avLst/>
          </a:prstGeom>
          <a:noFill/>
        </p:spPr>
        <p:txBody>
          <a:bodyPr wrap="square" rtlCol="0">
            <a:spAutoFit/>
          </a:bodyPr>
          <a:lstStyle/>
          <a:p>
            <a:r>
              <a:rPr lang="en-GB" dirty="0"/>
              <a:t>This is a good change of policy update, because the partnership was expanded. </a:t>
            </a:r>
          </a:p>
        </p:txBody>
      </p:sp>
      <p:sp>
        <p:nvSpPr>
          <p:cNvPr id="8" name="TextBox 7">
            <a:extLst>
              <a:ext uri="{FF2B5EF4-FFF2-40B4-BE49-F238E27FC236}">
                <a16:creationId xmlns:a16="http://schemas.microsoft.com/office/drawing/2014/main" id="{EEA8351C-26C3-F349-B72B-CC150F299859}"/>
              </a:ext>
            </a:extLst>
          </p:cNvPr>
          <p:cNvSpPr txBox="1"/>
          <p:nvPr/>
        </p:nvSpPr>
        <p:spPr>
          <a:xfrm>
            <a:off x="6267349" y="4545777"/>
            <a:ext cx="5082641" cy="923330"/>
          </a:xfrm>
          <a:prstGeom prst="rect">
            <a:avLst/>
          </a:prstGeom>
          <a:noFill/>
        </p:spPr>
        <p:txBody>
          <a:bodyPr wrap="square" rtlCol="0">
            <a:spAutoFit/>
          </a:bodyPr>
          <a:lstStyle/>
          <a:p>
            <a:r>
              <a:rPr lang="en-GB" dirty="0"/>
              <a:t>This is a change of policy update on the policy because the actions stays the same, but testing capacity was increased.</a:t>
            </a:r>
          </a:p>
        </p:txBody>
      </p:sp>
    </p:spTree>
    <p:extLst>
      <p:ext uri="{BB962C8B-B14F-4D97-AF65-F5344CB8AC3E}">
        <p14:creationId xmlns:p14="http://schemas.microsoft.com/office/powerpoint/2010/main" val="1675614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719898" y="1152994"/>
            <a:ext cx="6023609" cy="1477328"/>
          </a:xfrm>
          <a:prstGeom prst="rect">
            <a:avLst/>
          </a:prstGeom>
          <a:noFill/>
        </p:spPr>
        <p:txBody>
          <a:bodyPr wrap="square" rtlCol="0">
            <a:spAutoFit/>
          </a:bodyPr>
          <a:lstStyle/>
          <a:p>
            <a:r>
              <a:rPr lang="en-GB" dirty="0"/>
              <a:t>This is not a change of policy update. The geographical target of the policy has changed, from province Wuhan to China, and is therefore this is qualitative change. A coder should code the end of the policy for Wuhan travellers and code a new policy for travellers from China. </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355030" y="1176510"/>
            <a:ext cx="4998720" cy="14538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geographical targets:</a:t>
            </a:r>
          </a:p>
          <a:p>
            <a:r>
              <a:rPr lang="en-GB" dirty="0">
                <a:solidFill>
                  <a:schemeClr val="tx1"/>
                </a:solidFill>
              </a:rPr>
              <a:t>Country A enforces COVID-19 tests for all </a:t>
            </a:r>
            <a:r>
              <a:rPr lang="en-GB" b="1" dirty="0">
                <a:solidFill>
                  <a:schemeClr val="tx1"/>
                </a:solidFill>
              </a:rPr>
              <a:t>travellers from Wuhan</a:t>
            </a:r>
            <a:r>
              <a:rPr lang="en-GB" dirty="0">
                <a:solidFill>
                  <a:schemeClr val="tx1"/>
                </a:solidFill>
              </a:rPr>
              <a:t>. UPDATE: Two weeks later </a:t>
            </a:r>
            <a:r>
              <a:rPr lang="en-GB" b="1" dirty="0">
                <a:solidFill>
                  <a:schemeClr val="tx1"/>
                </a:solidFill>
              </a:rPr>
              <a:t>all travellers from China</a:t>
            </a:r>
            <a:r>
              <a:rPr lang="en-GB" dirty="0">
                <a:solidFill>
                  <a:schemeClr val="tx1"/>
                </a:solidFill>
              </a:rPr>
              <a:t> have to take tests </a:t>
            </a:r>
          </a:p>
        </p:txBody>
      </p:sp>
      <p:sp>
        <p:nvSpPr>
          <p:cNvPr id="11" name="Rounded Rectangle 10">
            <a:extLst>
              <a:ext uri="{FF2B5EF4-FFF2-40B4-BE49-F238E27FC236}">
                <a16:creationId xmlns:a16="http://schemas.microsoft.com/office/drawing/2014/main" id="{395E7E89-BAA7-044B-9E39-293CB244FC77}"/>
              </a:ext>
            </a:extLst>
          </p:cNvPr>
          <p:cNvSpPr/>
          <p:nvPr/>
        </p:nvSpPr>
        <p:spPr>
          <a:xfrm>
            <a:off x="355030" y="3037349"/>
            <a:ext cx="4998720" cy="14538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Different people tested: </a:t>
            </a:r>
          </a:p>
          <a:p>
            <a:r>
              <a:rPr lang="en-GB" dirty="0">
                <a:solidFill>
                  <a:schemeClr val="tx1"/>
                </a:solidFill>
              </a:rPr>
              <a:t>Country A starts testing </a:t>
            </a:r>
            <a:r>
              <a:rPr lang="en-GB" b="1" dirty="0">
                <a:solidFill>
                  <a:schemeClr val="tx1"/>
                </a:solidFill>
              </a:rPr>
              <a:t>all people with symptoms</a:t>
            </a:r>
            <a:r>
              <a:rPr lang="en-GB" dirty="0">
                <a:solidFill>
                  <a:schemeClr val="tx1"/>
                </a:solidFill>
              </a:rPr>
              <a:t>. UPDATE: in two weeks all people with symptoms and those who </a:t>
            </a:r>
            <a:r>
              <a:rPr lang="en-GB" b="1" dirty="0">
                <a:solidFill>
                  <a:schemeClr val="tx1"/>
                </a:solidFill>
              </a:rPr>
              <a:t>had contact with COVID-19 infected </a:t>
            </a:r>
            <a:r>
              <a:rPr lang="en-GB" dirty="0">
                <a:solidFill>
                  <a:schemeClr val="tx1"/>
                </a:solidFill>
              </a:rPr>
              <a:t>must be tested in a country A.</a:t>
            </a:r>
          </a:p>
        </p:txBody>
      </p:sp>
      <p:sp>
        <p:nvSpPr>
          <p:cNvPr id="3" name="TextBox 2">
            <a:extLst>
              <a:ext uri="{FF2B5EF4-FFF2-40B4-BE49-F238E27FC236}">
                <a16:creationId xmlns:a16="http://schemas.microsoft.com/office/drawing/2014/main" id="{703DAFE8-72DA-C84D-8B83-32F00D8D9C23}"/>
              </a:ext>
            </a:extLst>
          </p:cNvPr>
          <p:cNvSpPr txBox="1"/>
          <p:nvPr/>
        </p:nvSpPr>
        <p:spPr>
          <a:xfrm>
            <a:off x="5719899" y="3441089"/>
            <a:ext cx="5938702" cy="923330"/>
          </a:xfrm>
          <a:prstGeom prst="rect">
            <a:avLst/>
          </a:prstGeom>
          <a:noFill/>
        </p:spPr>
        <p:txBody>
          <a:bodyPr wrap="square" rtlCol="0">
            <a:spAutoFit/>
          </a:bodyPr>
          <a:lstStyle/>
          <a:p>
            <a:r>
              <a:rPr lang="en-GB" dirty="0"/>
              <a:t>A group of people who should be tested has changed. </a:t>
            </a:r>
          </a:p>
          <a:p>
            <a:r>
              <a:rPr lang="en-GB" dirty="0"/>
              <a:t>Therefore, these are 2 different policies, not a change of policy update.</a:t>
            </a:r>
          </a:p>
        </p:txBody>
      </p:sp>
      <p:sp>
        <p:nvSpPr>
          <p:cNvPr id="8" name="Rectangle 7">
            <a:extLst>
              <a:ext uri="{FF2B5EF4-FFF2-40B4-BE49-F238E27FC236}">
                <a16:creationId xmlns:a16="http://schemas.microsoft.com/office/drawing/2014/main" id="{240262C3-BB73-A44D-800D-8D58A53E6607}"/>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Health</a:t>
            </a:r>
            <a:r>
              <a:rPr lang="en-AU" dirty="0">
                <a:solidFill>
                  <a:schemeClr val="tx1"/>
                </a:solidFill>
              </a:rPr>
              <a:t> </a:t>
            </a:r>
            <a:r>
              <a:rPr lang="en-AU" b="1" dirty="0">
                <a:solidFill>
                  <a:schemeClr val="tx1"/>
                </a:solidFill>
              </a:rPr>
              <a:t>Testing</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
        <p:nvSpPr>
          <p:cNvPr id="9" name="Rounded Rectangle 10">
            <a:extLst>
              <a:ext uri="{FF2B5EF4-FFF2-40B4-BE49-F238E27FC236}">
                <a16:creationId xmlns:a16="http://schemas.microsoft.com/office/drawing/2014/main" id="{D1D2B434-FDD3-4F5B-8BD2-FAD0DAA8CA69}"/>
              </a:ext>
            </a:extLst>
          </p:cNvPr>
          <p:cNvSpPr/>
          <p:nvPr/>
        </p:nvSpPr>
        <p:spPr>
          <a:xfrm>
            <a:off x="355030" y="4881384"/>
            <a:ext cx="4998720" cy="1665845"/>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Not a policy</a:t>
            </a:r>
          </a:p>
          <a:p>
            <a:r>
              <a:rPr lang="en-GB" dirty="0">
                <a:solidFill>
                  <a:schemeClr val="tx1"/>
                </a:solidFill>
              </a:rPr>
              <a:t>The department of health in State A announced that as of May 10, over 500 people have been tested for COVID-19. UPDATE: In a conference on May 30 the number of tested individuals is now over 700.</a:t>
            </a:r>
          </a:p>
        </p:txBody>
      </p:sp>
      <p:sp>
        <p:nvSpPr>
          <p:cNvPr id="10" name="TextBox 9">
            <a:extLst>
              <a:ext uri="{FF2B5EF4-FFF2-40B4-BE49-F238E27FC236}">
                <a16:creationId xmlns:a16="http://schemas.microsoft.com/office/drawing/2014/main" id="{3C57BB16-C15D-4F03-8B2A-410D5E5A15ED}"/>
              </a:ext>
            </a:extLst>
          </p:cNvPr>
          <p:cNvSpPr txBox="1"/>
          <p:nvPr/>
        </p:nvSpPr>
        <p:spPr>
          <a:xfrm>
            <a:off x="5719898" y="5368908"/>
            <a:ext cx="5135226" cy="646331"/>
          </a:xfrm>
          <a:prstGeom prst="rect">
            <a:avLst/>
          </a:prstGeom>
          <a:noFill/>
        </p:spPr>
        <p:txBody>
          <a:bodyPr wrap="square" rtlCol="0">
            <a:spAutoFit/>
          </a:bodyPr>
          <a:lstStyle/>
          <a:p>
            <a:r>
              <a:rPr lang="en-GB" dirty="0"/>
              <a:t>Both the original and the update are statements, not policies and should not be coded.</a:t>
            </a:r>
          </a:p>
        </p:txBody>
      </p:sp>
    </p:spTree>
    <p:extLst>
      <p:ext uri="{BB962C8B-B14F-4D97-AF65-F5344CB8AC3E}">
        <p14:creationId xmlns:p14="http://schemas.microsoft.com/office/powerpoint/2010/main" val="24744039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01516"/>
            <a:ext cx="8473440" cy="369332"/>
          </a:xfrm>
          <a:prstGeom prst="rect">
            <a:avLst/>
          </a:prstGeom>
          <a:noFill/>
        </p:spPr>
        <p:txBody>
          <a:bodyPr wrap="square" rtlCol="0">
            <a:spAutoFit/>
          </a:bodyPr>
          <a:lstStyle/>
          <a:p>
            <a:r>
              <a:rPr lang="en-GB" b="1" dirty="0"/>
              <a:t>Anti-Disinformation Measures</a:t>
            </a:r>
            <a:r>
              <a:rPr lang="en-AU" b="1" dirty="0"/>
              <a:t> </a:t>
            </a:r>
            <a:r>
              <a:rPr lang="en-AU" dirty="0"/>
              <a:t>category: what is it about? </a:t>
            </a:r>
            <a:endParaRPr lang="en-AU" b="1" dirty="0"/>
          </a:p>
        </p:txBody>
      </p:sp>
      <p:sp>
        <p:nvSpPr>
          <p:cNvPr id="2" name="TextBox 1">
            <a:extLst>
              <a:ext uri="{FF2B5EF4-FFF2-40B4-BE49-F238E27FC236}">
                <a16:creationId xmlns:a16="http://schemas.microsoft.com/office/drawing/2014/main" id="{919D6756-C56D-4942-B7B9-A6824E5BB8C7}"/>
              </a:ext>
            </a:extLst>
          </p:cNvPr>
          <p:cNvSpPr txBox="1"/>
          <p:nvPr/>
        </p:nvSpPr>
        <p:spPr>
          <a:xfrm>
            <a:off x="276253" y="2088770"/>
            <a:ext cx="11178073" cy="2031325"/>
          </a:xfrm>
          <a:prstGeom prst="rect">
            <a:avLst/>
          </a:prstGeom>
          <a:noFill/>
        </p:spPr>
        <p:txBody>
          <a:bodyPr wrap="square" rtlCol="0">
            <a:spAutoFit/>
          </a:bodyPr>
          <a:lstStyle/>
          <a:p>
            <a:r>
              <a:rPr lang="en-AU" dirty="0"/>
              <a:t>Some typical examples: </a:t>
            </a:r>
          </a:p>
          <a:p>
            <a:pPr marL="742950" lvl="1" indent="-285750">
              <a:buFont typeface="Arial" panose="020B0604020202020204" pitchFamily="34" charset="0"/>
              <a:buChar char="•"/>
            </a:pPr>
            <a:r>
              <a:rPr lang="en-AU" dirty="0"/>
              <a:t>Government has developed a policy that involves taking legal action against those spreading false information</a:t>
            </a:r>
          </a:p>
          <a:p>
            <a:pPr marL="742950" lvl="1" indent="-285750">
              <a:buFont typeface="Arial" panose="020B0604020202020204" pitchFamily="34" charset="0"/>
              <a:buChar char="•"/>
            </a:pPr>
            <a:r>
              <a:rPr lang="en-AU" dirty="0"/>
              <a:t>Country A has suspended the issuance of COVID-19 negative certificates to prevent forgery</a:t>
            </a:r>
          </a:p>
          <a:p>
            <a:pPr marL="742950" lvl="1" indent="-285750">
              <a:buFont typeface="Arial" panose="020B0604020202020204" pitchFamily="34" charset="0"/>
              <a:buChar char="•"/>
            </a:pPr>
            <a:r>
              <a:rPr lang="en-AU" dirty="0"/>
              <a:t>State A has created a new website that can help people identify, understand and even report fake news regarding COVID-19</a:t>
            </a:r>
          </a:p>
          <a:p>
            <a:pPr marL="742950" lvl="1" indent="-285750">
              <a:buFont typeface="Arial" panose="020B0604020202020204" pitchFamily="34" charset="0"/>
              <a:buChar char="•"/>
            </a:pPr>
            <a:r>
              <a:rPr lang="en-AU" dirty="0"/>
              <a:t>Enacting new laws making it illegal to spread disinformation about COVID-19</a:t>
            </a:r>
          </a:p>
          <a:p>
            <a:pPr marL="742950" lvl="1" indent="-285750">
              <a:buFont typeface="Arial" panose="020B0604020202020204" pitchFamily="34" charset="0"/>
              <a:buChar char="•"/>
            </a:pPr>
            <a:r>
              <a:rPr lang="en-AU" dirty="0"/>
              <a:t>Launching an app to fight disinformation </a:t>
            </a:r>
          </a:p>
        </p:txBody>
      </p:sp>
      <p:sp>
        <p:nvSpPr>
          <p:cNvPr id="4" name="TextBox 3">
            <a:extLst>
              <a:ext uri="{FF2B5EF4-FFF2-40B4-BE49-F238E27FC236}">
                <a16:creationId xmlns:a16="http://schemas.microsoft.com/office/drawing/2014/main" id="{CF25D18A-7EB0-EF41-AD9F-639EFCF700CB}"/>
              </a:ext>
            </a:extLst>
          </p:cNvPr>
          <p:cNvSpPr txBox="1"/>
          <p:nvPr/>
        </p:nvSpPr>
        <p:spPr>
          <a:xfrm>
            <a:off x="276253" y="1058104"/>
            <a:ext cx="11656909" cy="646331"/>
          </a:xfrm>
          <a:prstGeom prst="rect">
            <a:avLst/>
          </a:prstGeom>
          <a:noFill/>
        </p:spPr>
        <p:txBody>
          <a:bodyPr wrap="none" rtlCol="0">
            <a:spAutoFit/>
          </a:bodyPr>
          <a:lstStyle/>
          <a:p>
            <a:r>
              <a:rPr lang="en-GB" b="1" dirty="0"/>
              <a:t>Anti-Disinformation Measures</a:t>
            </a:r>
            <a:r>
              <a:rPr lang="en-AU" b="1" dirty="0"/>
              <a:t> </a:t>
            </a:r>
            <a:r>
              <a:rPr lang="en-AU" dirty="0"/>
              <a:t>category implies all policies done to combat different kinds of misinformation or fake news </a:t>
            </a:r>
          </a:p>
          <a:p>
            <a:r>
              <a:rPr lang="en-AU" dirty="0"/>
              <a:t>about COVID-19 using different tools. This category is not only about misinformation on the Internet. </a:t>
            </a:r>
            <a:endParaRPr lang="en-GB" dirty="0"/>
          </a:p>
        </p:txBody>
      </p:sp>
      <p:sp>
        <p:nvSpPr>
          <p:cNvPr id="11" name="TextBox 10">
            <a:extLst>
              <a:ext uri="{FF2B5EF4-FFF2-40B4-BE49-F238E27FC236}">
                <a16:creationId xmlns:a16="http://schemas.microsoft.com/office/drawing/2014/main" id="{E1986807-96CE-9045-8A45-23455DD0263B}"/>
              </a:ext>
            </a:extLst>
          </p:cNvPr>
          <p:cNvSpPr txBox="1"/>
          <p:nvPr/>
        </p:nvSpPr>
        <p:spPr>
          <a:xfrm>
            <a:off x="1163782" y="4797793"/>
            <a:ext cx="10433475" cy="1200329"/>
          </a:xfrm>
          <a:prstGeom prst="rect">
            <a:avLst/>
          </a:prstGeom>
          <a:solidFill>
            <a:srgbClr val="F7C685"/>
          </a:solidFill>
        </p:spPr>
        <p:txBody>
          <a:bodyPr wrap="square" rtlCol="0">
            <a:spAutoFit/>
          </a:bodyPr>
          <a:lstStyle/>
          <a:p>
            <a:r>
              <a:rPr lang="en-GB" dirty="0"/>
              <a:t>When coding this policy type, please, make a distinction between a mere statement of an official and an actual policy. Also, pay attention, that “Anti-Disinformation Measures” are initiated by the governmental entity, not the private actor, e.g. Facebook launched anti COVID-19 fake news campaign is NOT a policy for our survey.  </a:t>
            </a:r>
          </a:p>
        </p:txBody>
      </p:sp>
      <p:pic>
        <p:nvPicPr>
          <p:cNvPr id="13" name="Graphic 12" descr="Exclamation mark">
            <a:extLst>
              <a:ext uri="{FF2B5EF4-FFF2-40B4-BE49-F238E27FC236}">
                <a16:creationId xmlns:a16="http://schemas.microsoft.com/office/drawing/2014/main" id="{AB2729BC-7B0F-A841-B224-2811CF5937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555" y="4810660"/>
            <a:ext cx="903813" cy="923330"/>
          </a:xfrm>
          <a:prstGeom prst="rect">
            <a:avLst/>
          </a:prstGeom>
        </p:spPr>
      </p:pic>
    </p:spTree>
    <p:extLst>
      <p:ext uri="{BB962C8B-B14F-4D97-AF65-F5344CB8AC3E}">
        <p14:creationId xmlns:p14="http://schemas.microsoft.com/office/powerpoint/2010/main" val="1394213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333461" y="201516"/>
            <a:ext cx="8473440" cy="369332"/>
          </a:xfrm>
          <a:prstGeom prst="rect">
            <a:avLst/>
          </a:prstGeom>
          <a:noFill/>
        </p:spPr>
        <p:txBody>
          <a:bodyPr wrap="square" rtlCol="0">
            <a:spAutoFit/>
          </a:bodyPr>
          <a:lstStyle/>
          <a:p>
            <a:r>
              <a:rPr lang="en-AU" b="1" dirty="0"/>
              <a:t>Anti-Disinformation Measures: </a:t>
            </a:r>
            <a:r>
              <a:rPr lang="en-AU" dirty="0"/>
              <a:t>Good update examples</a:t>
            </a:r>
            <a:endParaRPr lang="en-AU" b="1" dirty="0"/>
          </a:p>
        </p:txBody>
      </p:sp>
      <p:sp>
        <p:nvSpPr>
          <p:cNvPr id="13" name="Rounded Rectangle 6">
            <a:extLst>
              <a:ext uri="{FF2B5EF4-FFF2-40B4-BE49-F238E27FC236}">
                <a16:creationId xmlns:a16="http://schemas.microsoft.com/office/drawing/2014/main" id="{CB202638-7C66-4233-9B36-324D3C25F65E}"/>
              </a:ext>
            </a:extLst>
          </p:cNvPr>
          <p:cNvSpPr/>
          <p:nvPr/>
        </p:nvSpPr>
        <p:spPr>
          <a:xfrm>
            <a:off x="414409" y="1111771"/>
            <a:ext cx="5166360" cy="1839904"/>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u="sng" dirty="0">
              <a:solidFill>
                <a:schemeClr val="tx1"/>
              </a:solidFill>
            </a:endParaRPr>
          </a:p>
        </p:txBody>
      </p:sp>
      <p:graphicFrame>
        <p:nvGraphicFramePr>
          <p:cNvPr id="4" name="Table 3">
            <a:extLst>
              <a:ext uri="{FF2B5EF4-FFF2-40B4-BE49-F238E27FC236}">
                <a16:creationId xmlns:a16="http://schemas.microsoft.com/office/drawing/2014/main" id="{C43B5E56-0AD5-421A-92A5-E3A5C8DA8995}"/>
              </a:ext>
            </a:extLst>
          </p:cNvPr>
          <p:cNvGraphicFramePr>
            <a:graphicFrameLocks noGrp="1"/>
          </p:cNvGraphicFramePr>
          <p:nvPr>
            <p:extLst>
              <p:ext uri="{D42A27DB-BD31-4B8C-83A1-F6EECF244321}">
                <p14:modId xmlns:p14="http://schemas.microsoft.com/office/powerpoint/2010/main" val="3751015449"/>
              </p:ext>
            </p:extLst>
          </p:nvPr>
        </p:nvGraphicFramePr>
        <p:xfrm>
          <a:off x="660095" y="1233967"/>
          <a:ext cx="4920674" cy="1478792"/>
        </p:xfrm>
        <a:graphic>
          <a:graphicData uri="http://schemas.openxmlformats.org/drawingml/2006/table">
            <a:tbl>
              <a:tblPr/>
              <a:tblGrid>
                <a:gridCol w="4920674">
                  <a:extLst>
                    <a:ext uri="{9D8B030D-6E8A-4147-A177-3AD203B41FA5}">
                      <a16:colId xmlns:a16="http://schemas.microsoft.com/office/drawing/2014/main" val="2460775381"/>
                    </a:ext>
                  </a:extLst>
                </a:gridCol>
              </a:tblGrid>
              <a:tr h="1478792">
                <a:tc>
                  <a:txBody>
                    <a:bodyPr/>
                    <a:lstStyle/>
                    <a:p>
                      <a:r>
                        <a:rPr lang="en-AU" u="none" dirty="0"/>
                        <a:t>As of March 1</a:t>
                      </a:r>
                      <a:r>
                        <a:rPr lang="en-AU" u="none" baseline="30000" dirty="0"/>
                        <a:t>st</a:t>
                      </a:r>
                      <a:r>
                        <a:rPr lang="en-AU" u="none" dirty="0"/>
                        <a:t> government of country A started monitoring of social media to combat fake news about COVID-19. UPDATE: from February 1</a:t>
                      </a:r>
                      <a:r>
                        <a:rPr lang="en-AU" u="none" baseline="30000" dirty="0"/>
                        <a:t>st</a:t>
                      </a:r>
                      <a:r>
                        <a:rPr lang="en-AU" u="none" dirty="0"/>
                        <a:t> the government stated, that those who spread fake news will be punished by jail.  </a:t>
                      </a:r>
                    </a:p>
                  </a:txBody>
                  <a:tcPr anchor="ctr">
                    <a:lnL>
                      <a:noFill/>
                    </a:lnL>
                    <a:lnR>
                      <a:noFill/>
                    </a:lnR>
                    <a:lnT>
                      <a:noFill/>
                    </a:lnT>
                    <a:lnB>
                      <a:noFill/>
                    </a:lnB>
                  </a:tcPr>
                </a:tc>
                <a:extLst>
                  <a:ext uri="{0D108BD9-81ED-4DB2-BD59-A6C34878D82A}">
                    <a16:rowId xmlns:a16="http://schemas.microsoft.com/office/drawing/2014/main" val="2538632648"/>
                  </a:ext>
                </a:extLst>
              </a:tr>
            </a:tbl>
          </a:graphicData>
        </a:graphic>
      </p:graphicFrame>
      <p:sp>
        <p:nvSpPr>
          <p:cNvPr id="11" name="Rounded Rectangle 6">
            <a:extLst>
              <a:ext uri="{FF2B5EF4-FFF2-40B4-BE49-F238E27FC236}">
                <a16:creationId xmlns:a16="http://schemas.microsoft.com/office/drawing/2014/main" id="{97788998-704B-4E4D-B2E2-3D4E9FC98CC3}"/>
              </a:ext>
            </a:extLst>
          </p:cNvPr>
          <p:cNvSpPr/>
          <p:nvPr/>
        </p:nvSpPr>
        <p:spPr>
          <a:xfrm>
            <a:off x="414409" y="3803552"/>
            <a:ext cx="5166360" cy="1588909"/>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Country A introduce measures to demand media to deliver accurate information on COVID-19 on February 20</a:t>
            </a:r>
            <a:r>
              <a:rPr lang="en-AU" baseline="30000" dirty="0">
                <a:solidFill>
                  <a:schemeClr val="tx1"/>
                </a:solidFill>
              </a:rPr>
              <a:t>th</a:t>
            </a:r>
            <a:r>
              <a:rPr lang="en-AU" dirty="0">
                <a:solidFill>
                  <a:schemeClr val="tx1"/>
                </a:solidFill>
              </a:rPr>
              <a:t>. UPDATE: from March 15</a:t>
            </a:r>
            <a:r>
              <a:rPr lang="en-AU" baseline="30000" dirty="0">
                <a:solidFill>
                  <a:schemeClr val="tx1"/>
                </a:solidFill>
              </a:rPr>
              <a:t>th</a:t>
            </a:r>
            <a:r>
              <a:rPr lang="en-AU" dirty="0">
                <a:solidFill>
                  <a:schemeClr val="tx1"/>
                </a:solidFill>
              </a:rPr>
              <a:t> Ministry of Health starts monitoring of media to detect misinformation   </a:t>
            </a:r>
          </a:p>
        </p:txBody>
      </p:sp>
      <p:sp>
        <p:nvSpPr>
          <p:cNvPr id="2" name="TextBox 1">
            <a:extLst>
              <a:ext uri="{FF2B5EF4-FFF2-40B4-BE49-F238E27FC236}">
                <a16:creationId xmlns:a16="http://schemas.microsoft.com/office/drawing/2014/main" id="{5D6042FA-0EC6-2548-B04A-6F979DEB058C}"/>
              </a:ext>
            </a:extLst>
          </p:cNvPr>
          <p:cNvSpPr txBox="1"/>
          <p:nvPr/>
        </p:nvSpPr>
        <p:spPr>
          <a:xfrm>
            <a:off x="6333566" y="1788697"/>
            <a:ext cx="5444026" cy="646331"/>
          </a:xfrm>
          <a:prstGeom prst="rect">
            <a:avLst/>
          </a:prstGeom>
          <a:noFill/>
        </p:spPr>
        <p:txBody>
          <a:bodyPr wrap="square" rtlCol="0">
            <a:spAutoFit/>
          </a:bodyPr>
          <a:lstStyle/>
          <a:p>
            <a:r>
              <a:rPr lang="en-GB" dirty="0"/>
              <a:t>This change of policy update is about strengthening of compliance. A good update for all policy types. </a:t>
            </a:r>
          </a:p>
        </p:txBody>
      </p:sp>
      <p:sp>
        <p:nvSpPr>
          <p:cNvPr id="8" name="TextBox 7">
            <a:extLst>
              <a:ext uri="{FF2B5EF4-FFF2-40B4-BE49-F238E27FC236}">
                <a16:creationId xmlns:a16="http://schemas.microsoft.com/office/drawing/2014/main" id="{D418BAE6-5411-C54E-8973-0A2057EC09F2}"/>
              </a:ext>
            </a:extLst>
          </p:cNvPr>
          <p:cNvSpPr txBox="1"/>
          <p:nvPr/>
        </p:nvSpPr>
        <p:spPr>
          <a:xfrm>
            <a:off x="6145985" y="4276307"/>
            <a:ext cx="5546905" cy="923330"/>
          </a:xfrm>
          <a:prstGeom prst="rect">
            <a:avLst/>
          </a:prstGeom>
          <a:noFill/>
        </p:spPr>
        <p:txBody>
          <a:bodyPr wrap="square" rtlCol="0">
            <a:spAutoFit/>
          </a:bodyPr>
          <a:lstStyle/>
          <a:p>
            <a:r>
              <a:rPr lang="en-GB" dirty="0"/>
              <a:t>The policy type stays the same, but in March more details were published, therefore it needs a change of policy update.</a:t>
            </a:r>
          </a:p>
        </p:txBody>
      </p:sp>
    </p:spTree>
    <p:extLst>
      <p:ext uri="{BB962C8B-B14F-4D97-AF65-F5344CB8AC3E}">
        <p14:creationId xmlns:p14="http://schemas.microsoft.com/office/powerpoint/2010/main" val="20371631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6267064" y="1548796"/>
            <a:ext cx="5545491" cy="1754326"/>
          </a:xfrm>
          <a:prstGeom prst="rect">
            <a:avLst/>
          </a:prstGeom>
          <a:noFill/>
        </p:spPr>
        <p:txBody>
          <a:bodyPr wrap="square" rtlCol="0">
            <a:spAutoFit/>
          </a:bodyPr>
          <a:lstStyle/>
          <a:p>
            <a:r>
              <a:rPr lang="en-GB" dirty="0"/>
              <a:t>If this is just a plan that hasn’t been acted upon, then this isn’t a policy at all. In this example there are no dates so this hints towards it not being a policy. </a:t>
            </a:r>
          </a:p>
          <a:p>
            <a:r>
              <a:rPr lang="en-GB" dirty="0"/>
              <a:t>If these are new rules that have been brought into effect then this is a restriction of business update. Not anti-disinformation measures</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271209" y="942392"/>
            <a:ext cx="5653729" cy="3600739"/>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dirty="0">
                <a:solidFill>
                  <a:schemeClr val="tx1"/>
                </a:solidFill>
              </a:rPr>
              <a:t>State A has announced reopening measures:</a:t>
            </a:r>
          </a:p>
          <a:p>
            <a:r>
              <a:rPr lang="en-AU" sz="1600" dirty="0">
                <a:solidFill>
                  <a:schemeClr val="tx1"/>
                </a:solidFill>
              </a:rPr>
              <a:t>• Retail: Non-critical retail stores that have been closed will be allowed to reopen in-person operations, including for limited in-person browsing. Pre-ordering and in-store pick-up will still be encouraged as the safest option. Retailers will be able to have one person browsing for every 300 square feet of space. Every staff member and customer will need to wear a mask at all times. </a:t>
            </a:r>
          </a:p>
          <a:p>
            <a:r>
              <a:rPr lang="en-AU" sz="1600" dirty="0">
                <a:solidFill>
                  <a:schemeClr val="tx1"/>
                </a:solidFill>
              </a:rPr>
              <a:t>• Offices: Everyone who can work from home should continue to work from home. In the meantime, employers should begin taking steps immediately to prepare for eventually bringing more employees back into the office. </a:t>
            </a:r>
          </a:p>
          <a:p>
            <a:r>
              <a:rPr lang="en-AU" sz="1600" dirty="0">
                <a:solidFill>
                  <a:schemeClr val="tx1"/>
                </a:solidFill>
              </a:rPr>
              <a:t>• Restaurants: Later in phase 1, limited outdoor in-person seating options at restaurants will be allowed. </a:t>
            </a:r>
            <a:endParaRPr lang="en-GB" sz="2000" dirty="0">
              <a:solidFill>
                <a:schemeClr val="tx1"/>
              </a:solidFill>
            </a:endParaRPr>
          </a:p>
        </p:txBody>
      </p:sp>
      <p:sp>
        <p:nvSpPr>
          <p:cNvPr id="11" name="Rounded Rectangle 10">
            <a:extLst>
              <a:ext uri="{FF2B5EF4-FFF2-40B4-BE49-F238E27FC236}">
                <a16:creationId xmlns:a16="http://schemas.microsoft.com/office/drawing/2014/main" id="{395E7E89-BAA7-044B-9E39-293CB244FC77}"/>
              </a:ext>
            </a:extLst>
          </p:cNvPr>
          <p:cNvSpPr/>
          <p:nvPr/>
        </p:nvSpPr>
        <p:spPr>
          <a:xfrm>
            <a:off x="271209" y="4777955"/>
            <a:ext cx="5653729" cy="1573858"/>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On June 1, The Health Minister of Country A urged people not to pay any attention to any rumours about COVID-19. UPDATE: Health ministry urged not to listen to fake covid-19 numbers of cases.</a:t>
            </a:r>
            <a:endParaRPr lang="en-GB" dirty="0">
              <a:solidFill>
                <a:schemeClr val="tx1"/>
              </a:solidFill>
            </a:endParaRPr>
          </a:p>
        </p:txBody>
      </p:sp>
      <p:sp>
        <p:nvSpPr>
          <p:cNvPr id="3" name="TextBox 2">
            <a:extLst>
              <a:ext uri="{FF2B5EF4-FFF2-40B4-BE49-F238E27FC236}">
                <a16:creationId xmlns:a16="http://schemas.microsoft.com/office/drawing/2014/main" id="{703DAFE8-72DA-C84D-8B83-32F00D8D9C23}"/>
              </a:ext>
            </a:extLst>
          </p:cNvPr>
          <p:cNvSpPr txBox="1"/>
          <p:nvPr/>
        </p:nvSpPr>
        <p:spPr>
          <a:xfrm>
            <a:off x="6267064" y="5266609"/>
            <a:ext cx="5653727" cy="646331"/>
          </a:xfrm>
          <a:prstGeom prst="rect">
            <a:avLst/>
          </a:prstGeom>
          <a:noFill/>
        </p:spPr>
        <p:txBody>
          <a:bodyPr wrap="square" rtlCol="0">
            <a:spAutoFit/>
          </a:bodyPr>
          <a:lstStyle/>
          <a:p>
            <a:r>
              <a:rPr lang="en-GB" dirty="0"/>
              <a:t>These are not a policies, only statements and should not be coded.</a:t>
            </a:r>
          </a:p>
        </p:txBody>
      </p:sp>
      <p:sp>
        <p:nvSpPr>
          <p:cNvPr id="8" name="Rectangle 7">
            <a:extLst>
              <a:ext uri="{FF2B5EF4-FFF2-40B4-BE49-F238E27FC236}">
                <a16:creationId xmlns:a16="http://schemas.microsoft.com/office/drawing/2014/main" id="{240262C3-BB73-A44D-800D-8D58A53E6607}"/>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Anti Disinformation Measures</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graphicFrame>
        <p:nvGraphicFramePr>
          <p:cNvPr id="2" name="Table 1">
            <a:extLst>
              <a:ext uri="{FF2B5EF4-FFF2-40B4-BE49-F238E27FC236}">
                <a16:creationId xmlns:a16="http://schemas.microsoft.com/office/drawing/2014/main" id="{642A6968-AFBC-4D79-91B0-28AA99481A39}"/>
              </a:ext>
            </a:extLst>
          </p:cNvPr>
          <p:cNvGraphicFramePr>
            <a:graphicFrameLocks noGrp="1"/>
          </p:cNvGraphicFramePr>
          <p:nvPr>
            <p:extLst>
              <p:ext uri="{D42A27DB-BD31-4B8C-83A1-F6EECF244321}">
                <p14:modId xmlns:p14="http://schemas.microsoft.com/office/powerpoint/2010/main" val="330619341"/>
              </p:ext>
            </p:extLst>
          </p:nvPr>
        </p:nvGraphicFramePr>
        <p:xfrm>
          <a:off x="838200" y="3681254"/>
          <a:ext cx="10515600" cy="365760"/>
        </p:xfrm>
        <a:graphic>
          <a:graphicData uri="http://schemas.openxmlformats.org/drawingml/2006/table">
            <a:tbl>
              <a:tblPr/>
              <a:tblGrid>
                <a:gridCol w="10515600">
                  <a:extLst>
                    <a:ext uri="{9D8B030D-6E8A-4147-A177-3AD203B41FA5}">
                      <a16:colId xmlns:a16="http://schemas.microsoft.com/office/drawing/2014/main" val="2012679353"/>
                    </a:ext>
                  </a:extLst>
                </a:gridCol>
              </a:tblGrid>
              <a:tr h="0">
                <a:tc>
                  <a:txBody>
                    <a:bodyPr/>
                    <a:lstStyle/>
                    <a:p>
                      <a:endParaRPr lang="en-AU" dirty="0"/>
                    </a:p>
                  </a:txBody>
                  <a:tcPr anchor="ctr">
                    <a:lnL>
                      <a:noFill/>
                    </a:lnL>
                    <a:lnR>
                      <a:noFill/>
                    </a:lnR>
                    <a:lnT>
                      <a:noFill/>
                    </a:lnT>
                    <a:lnB>
                      <a:noFill/>
                    </a:lnB>
                  </a:tcPr>
                </a:tc>
                <a:extLst>
                  <a:ext uri="{0D108BD9-81ED-4DB2-BD59-A6C34878D82A}">
                    <a16:rowId xmlns:a16="http://schemas.microsoft.com/office/drawing/2014/main" val="1594723238"/>
                  </a:ext>
                </a:extLst>
              </a:tr>
            </a:tbl>
          </a:graphicData>
        </a:graphic>
      </p:graphicFrame>
    </p:spTree>
    <p:extLst>
      <p:ext uri="{BB962C8B-B14F-4D97-AF65-F5344CB8AC3E}">
        <p14:creationId xmlns:p14="http://schemas.microsoft.com/office/powerpoint/2010/main" val="12190954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128452"/>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34174"/>
            <a:ext cx="8473440" cy="369332"/>
          </a:xfrm>
          <a:prstGeom prst="rect">
            <a:avLst/>
          </a:prstGeom>
          <a:noFill/>
        </p:spPr>
        <p:txBody>
          <a:bodyPr wrap="square" rtlCol="0">
            <a:spAutoFit/>
          </a:bodyPr>
          <a:lstStyle/>
          <a:p>
            <a:r>
              <a:rPr lang="en-GB" b="1" dirty="0"/>
              <a:t>New Task Force, Bureau or Administrative Configuration</a:t>
            </a:r>
            <a:r>
              <a:rPr lang="en-AU" b="1" dirty="0"/>
              <a:t> </a:t>
            </a:r>
            <a:r>
              <a:rPr lang="en-AU" dirty="0"/>
              <a:t>category: what is it about? </a:t>
            </a:r>
            <a:endParaRPr lang="en-AU" b="1" dirty="0"/>
          </a:p>
        </p:txBody>
      </p:sp>
      <p:sp>
        <p:nvSpPr>
          <p:cNvPr id="2" name="TextBox 1">
            <a:extLst>
              <a:ext uri="{FF2B5EF4-FFF2-40B4-BE49-F238E27FC236}">
                <a16:creationId xmlns:a16="http://schemas.microsoft.com/office/drawing/2014/main" id="{F33717F8-30CD-C746-93E3-4DF709A2909E}"/>
              </a:ext>
            </a:extLst>
          </p:cNvPr>
          <p:cNvSpPr txBox="1"/>
          <p:nvPr/>
        </p:nvSpPr>
        <p:spPr>
          <a:xfrm>
            <a:off x="458555" y="1145178"/>
            <a:ext cx="10877617" cy="646331"/>
          </a:xfrm>
          <a:prstGeom prst="rect">
            <a:avLst/>
          </a:prstGeom>
          <a:noFill/>
        </p:spPr>
        <p:txBody>
          <a:bodyPr wrap="square" rtlCol="0">
            <a:spAutoFit/>
          </a:bodyPr>
          <a:lstStyle/>
          <a:p>
            <a:r>
              <a:rPr lang="en-GB" b="1" dirty="0"/>
              <a:t>New Task Force, Bureau or Administrative Configuration</a:t>
            </a:r>
            <a:r>
              <a:rPr lang="en-AU" b="1" dirty="0"/>
              <a:t> </a:t>
            </a:r>
            <a:r>
              <a:rPr lang="en-AU" dirty="0"/>
              <a:t>category</a:t>
            </a:r>
            <a:r>
              <a:rPr lang="ru-RU" dirty="0"/>
              <a:t> </a:t>
            </a:r>
            <a:r>
              <a:rPr lang="en-GB" dirty="0"/>
              <a:t>is about a new configuration of officials or civil servants</a:t>
            </a:r>
            <a:r>
              <a:rPr lang="en-AU" dirty="0"/>
              <a:t> </a:t>
            </a:r>
            <a:r>
              <a:rPr lang="en-GB" dirty="0"/>
              <a:t>created SPECIFICALLY to fight the pandemic. </a:t>
            </a:r>
            <a:endParaRPr lang="en-AU" b="1" dirty="0"/>
          </a:p>
        </p:txBody>
      </p:sp>
      <p:sp>
        <p:nvSpPr>
          <p:cNvPr id="3" name="TextBox 2">
            <a:extLst>
              <a:ext uri="{FF2B5EF4-FFF2-40B4-BE49-F238E27FC236}">
                <a16:creationId xmlns:a16="http://schemas.microsoft.com/office/drawing/2014/main" id="{253C7D54-8A73-E247-A4DA-1BEB66497028}"/>
              </a:ext>
            </a:extLst>
          </p:cNvPr>
          <p:cNvSpPr txBox="1"/>
          <p:nvPr/>
        </p:nvSpPr>
        <p:spPr>
          <a:xfrm>
            <a:off x="458555" y="2393028"/>
            <a:ext cx="10433475" cy="1477328"/>
          </a:xfrm>
          <a:prstGeom prst="rect">
            <a:avLst/>
          </a:prstGeom>
          <a:noFill/>
        </p:spPr>
        <p:txBody>
          <a:bodyPr wrap="square" rtlCol="0">
            <a:spAutoFit/>
          </a:bodyPr>
          <a:lstStyle/>
          <a:p>
            <a:r>
              <a:rPr lang="en-GB" dirty="0"/>
              <a:t>Some typical examples: </a:t>
            </a:r>
          </a:p>
          <a:p>
            <a:pPr marL="742950" lvl="1" indent="-285750">
              <a:buFontTx/>
              <a:buChar char="-"/>
            </a:pPr>
            <a:r>
              <a:rPr lang="en-GB" dirty="0"/>
              <a:t>A government created a special committee to develop a plan to fight COVID-19, the Committee consists</a:t>
            </a:r>
            <a:r>
              <a:rPr lang="en-AU" dirty="0"/>
              <a:t> </a:t>
            </a:r>
            <a:r>
              <a:rPr lang="en-GB" dirty="0"/>
              <a:t>of 5 relevant Ministers and lead by the Minister of health; </a:t>
            </a:r>
          </a:p>
          <a:p>
            <a:pPr marL="742950" lvl="1" indent="-285750">
              <a:buFontTx/>
              <a:buChar char="-"/>
            </a:pPr>
            <a:r>
              <a:rPr lang="en-GB" dirty="0"/>
              <a:t>New adviser committee was created out of leading medical scientists to consult a government;</a:t>
            </a:r>
          </a:p>
          <a:p>
            <a:pPr marL="742950" lvl="1" indent="-285750">
              <a:buFontTx/>
              <a:buChar char="-"/>
            </a:pPr>
            <a:r>
              <a:rPr lang="en-GB" dirty="0"/>
              <a:t>Government created a special </a:t>
            </a:r>
            <a:r>
              <a:rPr lang="en-AU" dirty="0"/>
              <a:t>patrols out of voluntary citizens to check compliance with a Lockdown.</a:t>
            </a:r>
            <a:endParaRPr lang="en-GB" dirty="0"/>
          </a:p>
        </p:txBody>
      </p:sp>
      <p:pic>
        <p:nvPicPr>
          <p:cNvPr id="7" name="Graphic 6" descr="Exclamation mark">
            <a:extLst>
              <a:ext uri="{FF2B5EF4-FFF2-40B4-BE49-F238E27FC236}">
                <a16:creationId xmlns:a16="http://schemas.microsoft.com/office/drawing/2014/main" id="{D9FCA051-9496-A643-B6FD-AA6DE2356C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8555" y="4810660"/>
            <a:ext cx="903813" cy="923330"/>
          </a:xfrm>
          <a:prstGeom prst="rect">
            <a:avLst/>
          </a:prstGeom>
        </p:spPr>
      </p:pic>
      <p:sp>
        <p:nvSpPr>
          <p:cNvPr id="10" name="TextBox 9">
            <a:extLst>
              <a:ext uri="{FF2B5EF4-FFF2-40B4-BE49-F238E27FC236}">
                <a16:creationId xmlns:a16="http://schemas.microsoft.com/office/drawing/2014/main" id="{9225BB8B-C71A-914E-968C-E62A98B7456A}"/>
              </a:ext>
            </a:extLst>
          </p:cNvPr>
          <p:cNvSpPr txBox="1"/>
          <p:nvPr/>
        </p:nvSpPr>
        <p:spPr>
          <a:xfrm>
            <a:off x="1177636" y="4949159"/>
            <a:ext cx="10433475" cy="646331"/>
          </a:xfrm>
          <a:prstGeom prst="rect">
            <a:avLst/>
          </a:prstGeom>
          <a:solidFill>
            <a:srgbClr val="F7C685"/>
          </a:solidFill>
        </p:spPr>
        <p:txBody>
          <a:bodyPr wrap="square" rtlCol="0">
            <a:spAutoFit/>
          </a:bodyPr>
          <a:lstStyle/>
          <a:p>
            <a:r>
              <a:rPr lang="en-GB" dirty="0"/>
              <a:t>Please, keep in mind, that New Task Forces created to mitigate economic consequences of COVID-19 should be coded under the Other category </a:t>
            </a:r>
          </a:p>
        </p:txBody>
      </p:sp>
    </p:spTree>
    <p:extLst>
      <p:ext uri="{BB962C8B-B14F-4D97-AF65-F5344CB8AC3E}">
        <p14:creationId xmlns:p14="http://schemas.microsoft.com/office/powerpoint/2010/main" val="17210199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9FE74-4FD2-4C05-8BDA-C29199AF5EE8}"/>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3" name="TextBox 2">
            <a:extLst>
              <a:ext uri="{FF2B5EF4-FFF2-40B4-BE49-F238E27FC236}">
                <a16:creationId xmlns:a16="http://schemas.microsoft.com/office/drawing/2014/main" id="{B1E44791-466F-40A8-826D-9F2979112043}"/>
              </a:ext>
            </a:extLst>
          </p:cNvPr>
          <p:cNvSpPr txBox="1"/>
          <p:nvPr/>
        </p:nvSpPr>
        <p:spPr>
          <a:xfrm>
            <a:off x="121920" y="201516"/>
            <a:ext cx="8473440" cy="369332"/>
          </a:xfrm>
          <a:prstGeom prst="rect">
            <a:avLst/>
          </a:prstGeom>
          <a:noFill/>
        </p:spPr>
        <p:txBody>
          <a:bodyPr wrap="square" rtlCol="0">
            <a:spAutoFit/>
          </a:bodyPr>
          <a:lstStyle/>
          <a:p>
            <a:r>
              <a:rPr lang="en-GB" b="1" dirty="0"/>
              <a:t>New Task Force, Bureau or Administrative Configuration</a:t>
            </a:r>
            <a:r>
              <a:rPr lang="en-AU" dirty="0"/>
              <a:t>: Good update examples</a:t>
            </a:r>
            <a:endParaRPr lang="en-AU" b="1" dirty="0"/>
          </a:p>
        </p:txBody>
      </p:sp>
      <p:sp>
        <p:nvSpPr>
          <p:cNvPr id="4" name="Rounded Rectangle 6">
            <a:extLst>
              <a:ext uri="{FF2B5EF4-FFF2-40B4-BE49-F238E27FC236}">
                <a16:creationId xmlns:a16="http://schemas.microsoft.com/office/drawing/2014/main" id="{FDC7166C-B1F4-7546-883D-97826A68D3D1}"/>
              </a:ext>
            </a:extLst>
          </p:cNvPr>
          <p:cNvSpPr/>
          <p:nvPr/>
        </p:nvSpPr>
        <p:spPr>
          <a:xfrm>
            <a:off x="470016" y="1475310"/>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On February 1</a:t>
            </a:r>
            <a:r>
              <a:rPr lang="en-AU" baseline="30000" dirty="0">
                <a:solidFill>
                  <a:schemeClr val="tx1"/>
                </a:solidFill>
              </a:rPr>
              <a:t>st</a:t>
            </a:r>
            <a:r>
              <a:rPr lang="en-AU" dirty="0">
                <a:solidFill>
                  <a:schemeClr val="tx1"/>
                </a:solidFill>
              </a:rPr>
              <a:t> a government of country B creates special COVID-19 task force with Health Minister lead. UPDATE: Due to COVID-19 outbreak now the Prime Minister is the head of a special task force.  </a:t>
            </a:r>
          </a:p>
        </p:txBody>
      </p:sp>
      <p:sp>
        <p:nvSpPr>
          <p:cNvPr id="5" name="Rounded Rectangle 6">
            <a:extLst>
              <a:ext uri="{FF2B5EF4-FFF2-40B4-BE49-F238E27FC236}">
                <a16:creationId xmlns:a16="http://schemas.microsoft.com/office/drawing/2014/main" id="{C65CB466-01D6-B441-A99D-92F41F619FA1}"/>
              </a:ext>
            </a:extLst>
          </p:cNvPr>
          <p:cNvSpPr/>
          <p:nvPr/>
        </p:nvSpPr>
        <p:spPr>
          <a:xfrm>
            <a:off x="470016" y="4044976"/>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Governor of region A announced a creation of special committee with a neighbouring region B to coordinate their policy actions on March 20</a:t>
            </a:r>
            <a:r>
              <a:rPr lang="en-AU" baseline="30000" dirty="0">
                <a:solidFill>
                  <a:schemeClr val="tx1"/>
                </a:solidFill>
              </a:rPr>
              <a:t>th</a:t>
            </a:r>
            <a:r>
              <a:rPr lang="en-AU" dirty="0">
                <a:solidFill>
                  <a:schemeClr val="tx1"/>
                </a:solidFill>
              </a:rPr>
              <a:t>. UPDATE:  From April 1</a:t>
            </a:r>
            <a:r>
              <a:rPr lang="en-AU" baseline="30000" dirty="0">
                <a:solidFill>
                  <a:schemeClr val="tx1"/>
                </a:solidFill>
              </a:rPr>
              <a:t>st</a:t>
            </a:r>
            <a:r>
              <a:rPr lang="en-AU" dirty="0">
                <a:solidFill>
                  <a:schemeClr val="tx1"/>
                </a:solidFill>
              </a:rPr>
              <a:t> regions also going exchange and share health supplies. </a:t>
            </a:r>
          </a:p>
        </p:txBody>
      </p:sp>
      <p:sp>
        <p:nvSpPr>
          <p:cNvPr id="6" name="TextBox 5">
            <a:extLst>
              <a:ext uri="{FF2B5EF4-FFF2-40B4-BE49-F238E27FC236}">
                <a16:creationId xmlns:a16="http://schemas.microsoft.com/office/drawing/2014/main" id="{75EA9410-3A07-9B4C-B549-118DECBC5E58}"/>
              </a:ext>
            </a:extLst>
          </p:cNvPr>
          <p:cNvSpPr txBox="1"/>
          <p:nvPr/>
        </p:nvSpPr>
        <p:spPr>
          <a:xfrm>
            <a:off x="6164325" y="1977153"/>
            <a:ext cx="5700016" cy="646331"/>
          </a:xfrm>
          <a:prstGeom prst="rect">
            <a:avLst/>
          </a:prstGeom>
          <a:noFill/>
        </p:spPr>
        <p:txBody>
          <a:bodyPr wrap="square" rtlCol="0">
            <a:spAutoFit/>
          </a:bodyPr>
          <a:lstStyle/>
          <a:p>
            <a:r>
              <a:rPr lang="en-GB" dirty="0"/>
              <a:t>This is a good change of policy update, because the power of a New Task Force was expanded. </a:t>
            </a:r>
          </a:p>
        </p:txBody>
      </p:sp>
      <p:sp>
        <p:nvSpPr>
          <p:cNvPr id="7" name="TextBox 6">
            <a:extLst>
              <a:ext uri="{FF2B5EF4-FFF2-40B4-BE49-F238E27FC236}">
                <a16:creationId xmlns:a16="http://schemas.microsoft.com/office/drawing/2014/main" id="{578D47D9-CD03-254E-9217-677EF19A75FB}"/>
              </a:ext>
            </a:extLst>
          </p:cNvPr>
          <p:cNvSpPr txBox="1"/>
          <p:nvPr/>
        </p:nvSpPr>
        <p:spPr>
          <a:xfrm>
            <a:off x="6164325" y="4546819"/>
            <a:ext cx="5557660" cy="923330"/>
          </a:xfrm>
          <a:prstGeom prst="rect">
            <a:avLst/>
          </a:prstGeom>
          <a:noFill/>
        </p:spPr>
        <p:txBody>
          <a:bodyPr wrap="square" rtlCol="0">
            <a:spAutoFit/>
          </a:bodyPr>
          <a:lstStyle/>
          <a:p>
            <a:r>
              <a:rPr lang="en-GB" dirty="0"/>
              <a:t>Cooperation task force expanded the range of topics</a:t>
            </a:r>
            <a:endParaRPr lang="ru-RU" dirty="0"/>
          </a:p>
          <a:p>
            <a:r>
              <a:rPr lang="en-GB" dirty="0"/>
              <a:t>of cooperation, therefore a policy needs a change of policy update.</a:t>
            </a:r>
          </a:p>
        </p:txBody>
      </p:sp>
    </p:spTree>
    <p:extLst>
      <p:ext uri="{BB962C8B-B14F-4D97-AF65-F5344CB8AC3E}">
        <p14:creationId xmlns:p14="http://schemas.microsoft.com/office/powerpoint/2010/main" val="1662787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924084" y="1654495"/>
            <a:ext cx="6023609" cy="1200329"/>
          </a:xfrm>
          <a:prstGeom prst="rect">
            <a:avLst/>
          </a:prstGeom>
          <a:noFill/>
        </p:spPr>
        <p:txBody>
          <a:bodyPr wrap="square" rtlCol="0">
            <a:spAutoFit/>
          </a:bodyPr>
          <a:lstStyle/>
          <a:p>
            <a:r>
              <a:rPr lang="en-GB" dirty="0"/>
              <a:t>This is an economic policy if it doesn’t specify what the money is being spent on exactly. If the source states that this is to be spend on PPE, medical centres or any health resource sub-categories – then this can be coded as health resources.</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374939" y="1375330"/>
            <a:ext cx="5166360" cy="1752275"/>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1" name="Rounded Rectangle 10">
            <a:extLst>
              <a:ext uri="{FF2B5EF4-FFF2-40B4-BE49-F238E27FC236}">
                <a16:creationId xmlns:a16="http://schemas.microsoft.com/office/drawing/2014/main" id="{395E7E89-BAA7-044B-9E39-293CB244FC77}"/>
              </a:ext>
            </a:extLst>
          </p:cNvPr>
          <p:cNvSpPr/>
          <p:nvPr/>
        </p:nvSpPr>
        <p:spPr>
          <a:xfrm>
            <a:off x="385513" y="3655266"/>
            <a:ext cx="5166360" cy="2715208"/>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8" name="Rectangle 7">
            <a:extLst>
              <a:ext uri="{FF2B5EF4-FFF2-40B4-BE49-F238E27FC236}">
                <a16:creationId xmlns:a16="http://schemas.microsoft.com/office/drawing/2014/main" id="{240262C3-BB73-A44D-800D-8D58A53E6607}"/>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New Task Force, Bureau or Administrative Configuration</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graphicFrame>
        <p:nvGraphicFramePr>
          <p:cNvPr id="5" name="Table 4">
            <a:extLst>
              <a:ext uri="{FF2B5EF4-FFF2-40B4-BE49-F238E27FC236}">
                <a16:creationId xmlns:a16="http://schemas.microsoft.com/office/drawing/2014/main" id="{4F9281E5-A75C-4506-925B-147EEA3826ED}"/>
              </a:ext>
            </a:extLst>
          </p:cNvPr>
          <p:cNvGraphicFramePr>
            <a:graphicFrameLocks noGrp="1"/>
          </p:cNvGraphicFramePr>
          <p:nvPr>
            <p:extLst>
              <p:ext uri="{D42A27DB-BD31-4B8C-83A1-F6EECF244321}">
                <p14:modId xmlns:p14="http://schemas.microsoft.com/office/powerpoint/2010/main" val="1044607984"/>
              </p:ext>
            </p:extLst>
          </p:nvPr>
        </p:nvGraphicFramePr>
        <p:xfrm>
          <a:off x="606027" y="1375330"/>
          <a:ext cx="4757989" cy="1752275"/>
        </p:xfrm>
        <a:graphic>
          <a:graphicData uri="http://schemas.openxmlformats.org/drawingml/2006/table">
            <a:tbl>
              <a:tblPr/>
              <a:tblGrid>
                <a:gridCol w="4757989">
                  <a:extLst>
                    <a:ext uri="{9D8B030D-6E8A-4147-A177-3AD203B41FA5}">
                      <a16:colId xmlns:a16="http://schemas.microsoft.com/office/drawing/2014/main" val="3488560529"/>
                    </a:ext>
                  </a:extLst>
                </a:gridCol>
              </a:tblGrid>
              <a:tr h="1752275">
                <a:tc>
                  <a:txBody>
                    <a:bodyPr/>
                    <a:lstStyle/>
                    <a:p>
                      <a:r>
                        <a:rPr lang="en-AU" dirty="0"/>
                        <a:t>On 10 March, Country A announced a “Corona Response Investment Initiative” that should enable around EUR 60 billion of unused cohesion policy funds to be redirected to the fight against the coronavirus.</a:t>
                      </a:r>
                    </a:p>
                  </a:txBody>
                  <a:tcPr anchor="ctr">
                    <a:lnL>
                      <a:noFill/>
                    </a:lnL>
                    <a:lnR>
                      <a:noFill/>
                    </a:lnR>
                    <a:lnT>
                      <a:noFill/>
                    </a:lnT>
                    <a:lnB>
                      <a:noFill/>
                    </a:lnB>
                  </a:tcPr>
                </a:tc>
                <a:extLst>
                  <a:ext uri="{0D108BD9-81ED-4DB2-BD59-A6C34878D82A}">
                    <a16:rowId xmlns:a16="http://schemas.microsoft.com/office/drawing/2014/main" val="4188152613"/>
                  </a:ext>
                </a:extLst>
              </a:tr>
            </a:tbl>
          </a:graphicData>
        </a:graphic>
      </p:graphicFrame>
      <p:graphicFrame>
        <p:nvGraphicFramePr>
          <p:cNvPr id="9" name="Table 8">
            <a:extLst>
              <a:ext uri="{FF2B5EF4-FFF2-40B4-BE49-F238E27FC236}">
                <a16:creationId xmlns:a16="http://schemas.microsoft.com/office/drawing/2014/main" id="{C2498DE3-EB2A-48BD-94D1-6445147D7CDD}"/>
              </a:ext>
            </a:extLst>
          </p:cNvPr>
          <p:cNvGraphicFramePr>
            <a:graphicFrameLocks noGrp="1"/>
          </p:cNvGraphicFramePr>
          <p:nvPr>
            <p:extLst>
              <p:ext uri="{D42A27DB-BD31-4B8C-83A1-F6EECF244321}">
                <p14:modId xmlns:p14="http://schemas.microsoft.com/office/powerpoint/2010/main" val="3308111606"/>
              </p:ext>
            </p:extLst>
          </p:nvPr>
        </p:nvGraphicFramePr>
        <p:xfrm>
          <a:off x="646772" y="3768770"/>
          <a:ext cx="4757989" cy="2496736"/>
        </p:xfrm>
        <a:graphic>
          <a:graphicData uri="http://schemas.openxmlformats.org/drawingml/2006/table">
            <a:tbl>
              <a:tblPr/>
              <a:tblGrid>
                <a:gridCol w="4757989">
                  <a:extLst>
                    <a:ext uri="{9D8B030D-6E8A-4147-A177-3AD203B41FA5}">
                      <a16:colId xmlns:a16="http://schemas.microsoft.com/office/drawing/2014/main" val="3102059855"/>
                    </a:ext>
                  </a:extLst>
                </a:gridCol>
              </a:tblGrid>
              <a:tr h="2496736">
                <a:tc>
                  <a:txBody>
                    <a:bodyPr/>
                    <a:lstStyle/>
                    <a:p>
                      <a:r>
                        <a:rPr lang="en-AU" dirty="0"/>
                        <a:t>The public order office in City A and their police force, have agreed to conduct joint patrols in COVID-19 hotspots and in residential areas. The patrolling of City A would be carried out daily. </a:t>
                      </a:r>
                      <a:br>
                        <a:rPr lang="en-AU" dirty="0"/>
                      </a:br>
                      <a:r>
                        <a:rPr lang="en-AU" dirty="0"/>
                        <a:t>UPDATE: The original policy launched the City A Watch, a pilot project. Since the start of March 2020, there has been an uptick of patrols that are carried out daily.</a:t>
                      </a:r>
                    </a:p>
                  </a:txBody>
                  <a:tcPr anchor="ctr">
                    <a:lnL>
                      <a:noFill/>
                    </a:lnL>
                    <a:lnR>
                      <a:noFill/>
                    </a:lnR>
                    <a:lnT>
                      <a:noFill/>
                    </a:lnT>
                    <a:lnB>
                      <a:noFill/>
                    </a:lnB>
                  </a:tcPr>
                </a:tc>
                <a:extLst>
                  <a:ext uri="{0D108BD9-81ED-4DB2-BD59-A6C34878D82A}">
                    <a16:rowId xmlns:a16="http://schemas.microsoft.com/office/drawing/2014/main" val="1955971508"/>
                  </a:ext>
                </a:extLst>
              </a:tr>
            </a:tbl>
          </a:graphicData>
        </a:graphic>
      </p:graphicFrame>
      <p:sp>
        <p:nvSpPr>
          <p:cNvPr id="4" name="TextBox 3">
            <a:extLst>
              <a:ext uri="{FF2B5EF4-FFF2-40B4-BE49-F238E27FC236}">
                <a16:creationId xmlns:a16="http://schemas.microsoft.com/office/drawing/2014/main" id="{5CFB9FE4-8F85-B043-B561-56623015A5BB}"/>
              </a:ext>
            </a:extLst>
          </p:cNvPr>
          <p:cNvSpPr txBox="1"/>
          <p:nvPr/>
        </p:nvSpPr>
        <p:spPr>
          <a:xfrm>
            <a:off x="5924084" y="3997207"/>
            <a:ext cx="5996706" cy="2031325"/>
          </a:xfrm>
          <a:prstGeom prst="rect">
            <a:avLst/>
          </a:prstGeom>
          <a:noFill/>
        </p:spPr>
        <p:txBody>
          <a:bodyPr wrap="square" rtlCol="0">
            <a:spAutoFit/>
          </a:bodyPr>
          <a:lstStyle/>
          <a:p>
            <a:r>
              <a:rPr lang="en-GB" dirty="0"/>
              <a:t>This looks like a compliance update to a lockdown, curfew or restriction of mass gathering policy. The patrols are being carried out to make sure people are complying to something and we would have to check the source to see what is specified. </a:t>
            </a:r>
          </a:p>
          <a:p>
            <a:r>
              <a:rPr lang="en-GB" dirty="0"/>
              <a:t>The change of policy update here is not an update because it is just a statement. It should not be included. </a:t>
            </a:r>
          </a:p>
        </p:txBody>
      </p:sp>
    </p:spTree>
    <p:extLst>
      <p:ext uri="{BB962C8B-B14F-4D97-AF65-F5344CB8AC3E}">
        <p14:creationId xmlns:p14="http://schemas.microsoft.com/office/powerpoint/2010/main" val="2493665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01516"/>
            <a:ext cx="8473440" cy="369332"/>
          </a:xfrm>
          <a:prstGeom prst="rect">
            <a:avLst/>
          </a:prstGeom>
          <a:noFill/>
        </p:spPr>
        <p:txBody>
          <a:bodyPr wrap="square" rtlCol="0">
            <a:spAutoFit/>
          </a:bodyPr>
          <a:lstStyle/>
          <a:p>
            <a:r>
              <a:rPr lang="en-AU" b="1" dirty="0"/>
              <a:t>Declaration of Emergency </a:t>
            </a:r>
            <a:r>
              <a:rPr lang="en-AU" dirty="0"/>
              <a:t>category: what is it about? </a:t>
            </a:r>
            <a:endParaRPr lang="en-AU" b="1" dirty="0"/>
          </a:p>
        </p:txBody>
      </p:sp>
      <p:sp>
        <p:nvSpPr>
          <p:cNvPr id="3" name="TextBox 2">
            <a:extLst>
              <a:ext uri="{FF2B5EF4-FFF2-40B4-BE49-F238E27FC236}">
                <a16:creationId xmlns:a16="http://schemas.microsoft.com/office/drawing/2014/main" id="{3C081B1F-44A6-8840-8331-54490B1E78C7}"/>
              </a:ext>
            </a:extLst>
          </p:cNvPr>
          <p:cNvSpPr txBox="1"/>
          <p:nvPr/>
        </p:nvSpPr>
        <p:spPr>
          <a:xfrm>
            <a:off x="236333" y="1110916"/>
            <a:ext cx="11489191" cy="646331"/>
          </a:xfrm>
          <a:prstGeom prst="rect">
            <a:avLst/>
          </a:prstGeom>
          <a:noFill/>
        </p:spPr>
        <p:txBody>
          <a:bodyPr wrap="square" rtlCol="0">
            <a:spAutoFit/>
          </a:bodyPr>
          <a:lstStyle/>
          <a:p>
            <a:r>
              <a:rPr lang="en-AU" dirty="0"/>
              <a:t>Countries issue declaration of emergencies during emergencies. We are only concerned with declaration of emergencies that relate to COVID-19 and </a:t>
            </a:r>
            <a:r>
              <a:rPr lang="en-AU" u="sng" dirty="0"/>
              <a:t>not</a:t>
            </a:r>
            <a:r>
              <a:rPr lang="en-AU" dirty="0"/>
              <a:t> ones enacted due to </a:t>
            </a:r>
            <a:r>
              <a:rPr lang="en-AU" u="sng" dirty="0"/>
              <a:t>bushfires</a:t>
            </a:r>
            <a:r>
              <a:rPr lang="en-AU" dirty="0"/>
              <a:t>, </a:t>
            </a:r>
            <a:r>
              <a:rPr lang="en-AU" u="sng" dirty="0"/>
              <a:t>hurricanes</a:t>
            </a:r>
            <a:r>
              <a:rPr lang="en-AU" dirty="0"/>
              <a:t> or other events. </a:t>
            </a:r>
          </a:p>
        </p:txBody>
      </p:sp>
      <p:sp>
        <p:nvSpPr>
          <p:cNvPr id="7" name="TextBox 6">
            <a:extLst>
              <a:ext uri="{FF2B5EF4-FFF2-40B4-BE49-F238E27FC236}">
                <a16:creationId xmlns:a16="http://schemas.microsoft.com/office/drawing/2014/main" id="{0EC1169A-C912-DA4C-BB39-5C618EA6FBC2}"/>
              </a:ext>
            </a:extLst>
          </p:cNvPr>
          <p:cNvSpPr txBox="1"/>
          <p:nvPr/>
        </p:nvSpPr>
        <p:spPr>
          <a:xfrm>
            <a:off x="1070111" y="4390359"/>
            <a:ext cx="10541000" cy="1477328"/>
          </a:xfrm>
          <a:prstGeom prst="rect">
            <a:avLst/>
          </a:prstGeom>
          <a:solidFill>
            <a:srgbClr val="F7C685"/>
          </a:solidFill>
        </p:spPr>
        <p:txBody>
          <a:bodyPr wrap="square" rtlCol="0">
            <a:spAutoFit/>
          </a:bodyPr>
          <a:lstStyle/>
          <a:p>
            <a:r>
              <a:rPr lang="en-AU" dirty="0"/>
              <a:t>Many declaration of emergency orders contain other policies as well. While in terms of your source, it is one declaration of emergency, but in terms of our survey there are often more to be coded separately. Common examples include restriction on businesses, lockdowns and restriction of mass gatherings.</a:t>
            </a:r>
          </a:p>
          <a:p>
            <a:r>
              <a:rPr lang="en-AU" dirty="0"/>
              <a:t>The start dates and end dates of these policies are often tied to the original declaration of emergency source, so when it is extended you will also need to extend and update them as well. This can be a lot of work!</a:t>
            </a:r>
          </a:p>
        </p:txBody>
      </p:sp>
      <p:pic>
        <p:nvPicPr>
          <p:cNvPr id="10" name="Graphic 9" descr="Exclamation mark">
            <a:extLst>
              <a:ext uri="{FF2B5EF4-FFF2-40B4-BE49-F238E27FC236}">
                <a16:creationId xmlns:a16="http://schemas.microsoft.com/office/drawing/2014/main" id="{71B70D3B-49D4-E14E-AB2F-D5E63C21BD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6333" y="4346461"/>
            <a:ext cx="689111" cy="747028"/>
          </a:xfrm>
          <a:prstGeom prst="rect">
            <a:avLst/>
          </a:prstGeom>
        </p:spPr>
      </p:pic>
      <p:sp>
        <p:nvSpPr>
          <p:cNvPr id="11" name="Rectangle 10">
            <a:extLst>
              <a:ext uri="{FF2B5EF4-FFF2-40B4-BE49-F238E27FC236}">
                <a16:creationId xmlns:a16="http://schemas.microsoft.com/office/drawing/2014/main" id="{8C18E5FF-40D1-E249-B3FC-56482D6D73BF}"/>
              </a:ext>
            </a:extLst>
          </p:cNvPr>
          <p:cNvSpPr/>
          <p:nvPr/>
        </p:nvSpPr>
        <p:spPr>
          <a:xfrm>
            <a:off x="1053215" y="2181098"/>
            <a:ext cx="10448789" cy="1754326"/>
          </a:xfrm>
          <a:prstGeom prst="rect">
            <a:avLst/>
          </a:prstGeom>
        </p:spPr>
        <p:txBody>
          <a:bodyPr wrap="square">
            <a:spAutoFit/>
          </a:bodyPr>
          <a:lstStyle/>
          <a:p>
            <a:r>
              <a:rPr lang="en-GB" dirty="0"/>
              <a:t>TIP: </a:t>
            </a:r>
          </a:p>
          <a:p>
            <a:r>
              <a:rPr lang="en-GB" dirty="0"/>
              <a:t>Sometimes declaration of emergency actually can have different names, for example in New Zealand this is a “High Alert” regime. The point of emergency declaration is giving extra powers to a government. However, it also leads to obligations for governments, therefore in some countries governments apply “easier version”, for example in Russia instead of declaration of emergency the government implemented “High readiness mode”.  For the purpose of our survey we treat these policies as “Declaration of Emergency”.  </a:t>
            </a:r>
          </a:p>
        </p:txBody>
      </p:sp>
      <p:pic>
        <p:nvPicPr>
          <p:cNvPr id="14" name="Graphic 13" descr="Lights On">
            <a:extLst>
              <a:ext uri="{FF2B5EF4-FFF2-40B4-BE49-F238E27FC236}">
                <a16:creationId xmlns:a16="http://schemas.microsoft.com/office/drawing/2014/main" id="{4D368A15-F479-1E40-853C-1C2BD5DEE8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5711" y="2382469"/>
            <a:ext cx="914400" cy="914400"/>
          </a:xfrm>
          <a:prstGeom prst="rect">
            <a:avLst/>
          </a:prstGeom>
        </p:spPr>
      </p:pic>
    </p:spTree>
    <p:extLst>
      <p:ext uri="{BB962C8B-B14F-4D97-AF65-F5344CB8AC3E}">
        <p14:creationId xmlns:p14="http://schemas.microsoft.com/office/powerpoint/2010/main" val="360504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E5BB0-6F79-4F5A-B96C-F1BF13B6812E}"/>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A9AEDBCD-CCDC-416E-8FEC-8D986FB969B3}"/>
              </a:ext>
            </a:extLst>
          </p:cNvPr>
          <p:cNvSpPr txBox="1"/>
          <p:nvPr/>
        </p:nvSpPr>
        <p:spPr>
          <a:xfrm>
            <a:off x="121920" y="186127"/>
            <a:ext cx="8473440" cy="400110"/>
          </a:xfrm>
          <a:prstGeom prst="rect">
            <a:avLst/>
          </a:prstGeom>
          <a:noFill/>
        </p:spPr>
        <p:txBody>
          <a:bodyPr wrap="square" rtlCol="0">
            <a:spAutoFit/>
          </a:bodyPr>
          <a:lstStyle/>
          <a:p>
            <a:r>
              <a:rPr lang="en-AU" sz="2000" dirty="0"/>
              <a:t>What is a policy sub-category? </a:t>
            </a:r>
            <a:endParaRPr lang="en-AU" sz="2000" b="1" dirty="0"/>
          </a:p>
        </p:txBody>
      </p:sp>
      <p:sp>
        <p:nvSpPr>
          <p:cNvPr id="4" name="TextBox 3">
            <a:extLst>
              <a:ext uri="{FF2B5EF4-FFF2-40B4-BE49-F238E27FC236}">
                <a16:creationId xmlns:a16="http://schemas.microsoft.com/office/drawing/2014/main" id="{07CEF491-CDEC-4B86-AD2C-0DD723DB1124}"/>
              </a:ext>
            </a:extLst>
          </p:cNvPr>
          <p:cNvSpPr txBox="1"/>
          <p:nvPr/>
        </p:nvSpPr>
        <p:spPr>
          <a:xfrm>
            <a:off x="339634" y="1262921"/>
            <a:ext cx="11852366" cy="1754326"/>
          </a:xfrm>
          <a:prstGeom prst="rect">
            <a:avLst/>
          </a:prstGeom>
          <a:noFill/>
        </p:spPr>
        <p:txBody>
          <a:bodyPr wrap="square" rtlCol="0">
            <a:spAutoFit/>
          </a:bodyPr>
          <a:lstStyle/>
          <a:p>
            <a:r>
              <a:rPr lang="en-AU" dirty="0"/>
              <a:t>In our survey we have policy types, e.g. Restriction and regulation of businesses and Public Awareness Measures. Within some of these policies it is possible to further describe the policy you want to code. </a:t>
            </a:r>
          </a:p>
          <a:p>
            <a:endParaRPr lang="en-AU" dirty="0"/>
          </a:p>
          <a:p>
            <a:r>
              <a:rPr lang="en-AU" dirty="0"/>
              <a:t>These are called policy sub-types or policy sub-categories.</a:t>
            </a:r>
          </a:p>
          <a:p>
            <a:endParaRPr lang="en-AU" dirty="0"/>
          </a:p>
          <a:p>
            <a:endParaRPr lang="en-AU" dirty="0"/>
          </a:p>
        </p:txBody>
      </p:sp>
      <p:sp>
        <p:nvSpPr>
          <p:cNvPr id="5" name="Rectangle: Rounded Corners 4">
            <a:extLst>
              <a:ext uri="{FF2B5EF4-FFF2-40B4-BE49-F238E27FC236}">
                <a16:creationId xmlns:a16="http://schemas.microsoft.com/office/drawing/2014/main" id="{87937B06-5AAA-407F-ADC7-C5EC7432ED1B}"/>
              </a:ext>
            </a:extLst>
          </p:cNvPr>
          <p:cNvSpPr/>
          <p:nvPr/>
        </p:nvSpPr>
        <p:spPr>
          <a:xfrm>
            <a:off x="1147930" y="2581395"/>
            <a:ext cx="9896140" cy="3886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AU" u="sng" dirty="0"/>
              <a:t>Social Distancing</a:t>
            </a:r>
            <a:r>
              <a:rPr lang="en-AU" dirty="0"/>
              <a:t> has the policy sub categories of:</a:t>
            </a:r>
          </a:p>
          <a:p>
            <a:pPr marL="285750" indent="-285750">
              <a:buFont typeface="Arial" panose="020B0604020202020204" pitchFamily="34" charset="0"/>
              <a:buChar char="•"/>
            </a:pPr>
            <a:r>
              <a:rPr lang="en-AU" dirty="0"/>
              <a:t>Keeping  a distance  of 1.5 meter/ 6 feet</a:t>
            </a:r>
          </a:p>
          <a:p>
            <a:pPr marL="285750" indent="-285750">
              <a:buFont typeface="Arial" panose="020B0604020202020204" pitchFamily="34" charset="0"/>
              <a:buChar char="•"/>
            </a:pPr>
            <a:r>
              <a:rPr lang="en-AU" dirty="0"/>
              <a:t>Keeping other distance</a:t>
            </a:r>
          </a:p>
          <a:p>
            <a:pPr marL="285750" indent="-285750">
              <a:buFont typeface="Arial" panose="020B0604020202020204" pitchFamily="34" charset="0"/>
              <a:buChar char="•"/>
            </a:pPr>
            <a:r>
              <a:rPr lang="en-AU" dirty="0"/>
              <a:t>Restrictions of private vehicles in public circulation</a:t>
            </a:r>
          </a:p>
          <a:p>
            <a:pPr marL="285750" indent="-285750">
              <a:buFont typeface="Arial" panose="020B0604020202020204" pitchFamily="34" charset="0"/>
              <a:buChar char="•"/>
            </a:pPr>
            <a:r>
              <a:rPr lang="en-AU" dirty="0"/>
              <a:t>Restrictions on ridership of subways and trams</a:t>
            </a:r>
          </a:p>
          <a:p>
            <a:pPr marL="285750" indent="-285750">
              <a:buFont typeface="Arial" panose="020B0604020202020204" pitchFamily="34" charset="0"/>
              <a:buChar char="•"/>
            </a:pPr>
            <a:r>
              <a:rPr lang="en-AU" dirty="0"/>
              <a:t>Restrictions on ridership of trains</a:t>
            </a:r>
          </a:p>
          <a:p>
            <a:pPr marL="285750" indent="-285750">
              <a:buFont typeface="Arial" panose="020B0604020202020204" pitchFamily="34" charset="0"/>
              <a:buChar char="•"/>
            </a:pPr>
            <a:r>
              <a:rPr lang="en-AU" dirty="0"/>
              <a:t>Restriction on ridership of buses</a:t>
            </a:r>
          </a:p>
          <a:p>
            <a:pPr marL="285750" indent="-285750">
              <a:buFont typeface="Arial" panose="020B0604020202020204" pitchFamily="34" charset="0"/>
              <a:buChar char="•"/>
            </a:pPr>
            <a:r>
              <a:rPr lang="en-AU" dirty="0"/>
              <a:t>Restrictions on ridership of other forms of public transport</a:t>
            </a:r>
          </a:p>
          <a:p>
            <a:endParaRPr lang="en-AU" dirty="0"/>
          </a:p>
          <a:p>
            <a:endParaRPr lang="en-AU" dirty="0"/>
          </a:p>
          <a:p>
            <a:endParaRPr lang="en-AU" dirty="0"/>
          </a:p>
          <a:p>
            <a:r>
              <a:rPr lang="en-AU" dirty="0"/>
              <a:t>MASKS: </a:t>
            </a:r>
          </a:p>
          <a:p>
            <a:pPr marL="285750" indent="-285750">
              <a:buFont typeface="Arial" panose="020B0604020202020204" pitchFamily="34" charset="0"/>
              <a:buChar char="•"/>
            </a:pPr>
            <a:r>
              <a:rPr lang="en-AU" dirty="0"/>
              <a:t>All public spaces</a:t>
            </a:r>
          </a:p>
          <a:p>
            <a:pPr marL="285750" indent="-285750">
              <a:buFont typeface="Arial" panose="020B0604020202020204" pitchFamily="34" charset="0"/>
              <a:buChar char="•"/>
            </a:pPr>
            <a:r>
              <a:rPr lang="en-AU" dirty="0"/>
              <a:t>Public buildings(e.g. government business)</a:t>
            </a:r>
          </a:p>
          <a:p>
            <a:pPr marL="285750" indent="-285750">
              <a:buFont typeface="Arial" panose="020B0604020202020204" pitchFamily="34" charset="0"/>
              <a:buChar char="•"/>
            </a:pPr>
            <a:r>
              <a:rPr lang="en-AU" dirty="0"/>
              <a:t>Private business (e.g. supermarkets)</a:t>
            </a:r>
          </a:p>
          <a:p>
            <a:pPr marL="285750" indent="-285750">
              <a:buFont typeface="Arial" panose="020B0604020202020204" pitchFamily="34" charset="0"/>
              <a:buChar char="•"/>
            </a:pPr>
            <a:r>
              <a:rPr lang="en-AU" dirty="0"/>
              <a:t>Public transportation </a:t>
            </a:r>
          </a:p>
          <a:p>
            <a:pPr marL="285750" indent="-285750">
              <a:buFont typeface="Arial" panose="020B0604020202020204" pitchFamily="34" charset="0"/>
              <a:buChar char="•"/>
            </a:pPr>
            <a:r>
              <a:rPr lang="en-GB" dirty="0"/>
              <a:t>Preschools or childcare facilities </a:t>
            </a:r>
          </a:p>
          <a:p>
            <a:pPr marL="285750" indent="-285750">
              <a:buFont typeface="Arial" panose="020B0604020202020204" pitchFamily="34" charset="0"/>
              <a:buChar char="•"/>
            </a:pPr>
            <a:r>
              <a:rPr lang="en-GB" dirty="0"/>
              <a:t>Primary Schools</a:t>
            </a:r>
          </a:p>
          <a:p>
            <a:pPr marL="285750" indent="-285750">
              <a:buFont typeface="Arial" panose="020B0604020202020204" pitchFamily="34" charset="0"/>
              <a:buChar char="•"/>
            </a:pPr>
            <a:r>
              <a:rPr lang="en-GB" dirty="0"/>
              <a:t>Secondary Schools</a:t>
            </a:r>
          </a:p>
          <a:p>
            <a:pPr marL="285750" indent="-285750">
              <a:buFont typeface="Arial" panose="020B0604020202020204" pitchFamily="34" charset="0"/>
              <a:buChar char="•"/>
            </a:pPr>
            <a:r>
              <a:rPr lang="en-GB" dirty="0"/>
              <a:t>Higher education institutions</a:t>
            </a:r>
          </a:p>
          <a:p>
            <a:pPr marL="285750" indent="-285750">
              <a:buFont typeface="Arial" panose="020B0604020202020204" pitchFamily="34" charset="0"/>
              <a:buChar char="•"/>
            </a:pPr>
            <a:r>
              <a:rPr lang="en-GB" dirty="0"/>
              <a:t>Unspecified</a:t>
            </a:r>
          </a:p>
          <a:p>
            <a:pPr marL="285750" indent="-285750">
              <a:buFont typeface="Arial" panose="020B0604020202020204" pitchFamily="34" charset="0"/>
              <a:buChar char="•"/>
            </a:pPr>
            <a:r>
              <a:rPr lang="en-GB" dirty="0"/>
              <a:t>Other</a:t>
            </a:r>
            <a:endParaRPr lang="en-AU" dirty="0"/>
          </a:p>
        </p:txBody>
      </p:sp>
    </p:spTree>
    <p:extLst>
      <p:ext uri="{BB962C8B-B14F-4D97-AF65-F5344CB8AC3E}">
        <p14:creationId xmlns:p14="http://schemas.microsoft.com/office/powerpoint/2010/main" val="4069476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E9FE74-4FD2-4C05-8BDA-C29199AF5EE8}"/>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3" name="TextBox 2">
            <a:extLst>
              <a:ext uri="{FF2B5EF4-FFF2-40B4-BE49-F238E27FC236}">
                <a16:creationId xmlns:a16="http://schemas.microsoft.com/office/drawing/2014/main" id="{B1E44791-466F-40A8-826D-9F2979112043}"/>
              </a:ext>
            </a:extLst>
          </p:cNvPr>
          <p:cNvSpPr txBox="1"/>
          <p:nvPr/>
        </p:nvSpPr>
        <p:spPr>
          <a:xfrm>
            <a:off x="121920" y="201516"/>
            <a:ext cx="8473440" cy="369332"/>
          </a:xfrm>
          <a:prstGeom prst="rect">
            <a:avLst/>
          </a:prstGeom>
          <a:noFill/>
        </p:spPr>
        <p:txBody>
          <a:bodyPr wrap="square" rtlCol="0">
            <a:spAutoFit/>
          </a:bodyPr>
          <a:lstStyle/>
          <a:p>
            <a:r>
              <a:rPr lang="en-GB" b="1" dirty="0"/>
              <a:t>Declaration of Emergency</a:t>
            </a:r>
            <a:r>
              <a:rPr lang="en-AU" dirty="0"/>
              <a:t>: Good update examples</a:t>
            </a:r>
            <a:endParaRPr lang="en-AU" b="1" dirty="0"/>
          </a:p>
        </p:txBody>
      </p:sp>
      <p:sp>
        <p:nvSpPr>
          <p:cNvPr id="4" name="Rounded Rectangle 6">
            <a:extLst>
              <a:ext uri="{FF2B5EF4-FFF2-40B4-BE49-F238E27FC236}">
                <a16:creationId xmlns:a16="http://schemas.microsoft.com/office/drawing/2014/main" id="{51762CF2-96D2-E84B-9F3E-EE680D13994C}"/>
              </a:ext>
            </a:extLst>
          </p:cNvPr>
          <p:cNvSpPr/>
          <p:nvPr/>
        </p:nvSpPr>
        <p:spPr>
          <a:xfrm>
            <a:off x="470016" y="1290644"/>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Country A steps up to COVID-19 Alert Level 1 on February 25th. UPDATE on March 5</a:t>
            </a:r>
            <a:r>
              <a:rPr lang="en-AU" baseline="30000" dirty="0">
                <a:solidFill>
                  <a:schemeClr val="tx1"/>
                </a:solidFill>
              </a:rPr>
              <a:t>th</a:t>
            </a:r>
            <a:r>
              <a:rPr lang="en-AU" dirty="0">
                <a:solidFill>
                  <a:schemeClr val="tx1"/>
                </a:solidFill>
              </a:rPr>
              <a:t> country A reached Alert Level 2.   </a:t>
            </a:r>
          </a:p>
        </p:txBody>
      </p:sp>
      <p:sp>
        <p:nvSpPr>
          <p:cNvPr id="5" name="Rounded Rectangle 6">
            <a:extLst>
              <a:ext uri="{FF2B5EF4-FFF2-40B4-BE49-F238E27FC236}">
                <a16:creationId xmlns:a16="http://schemas.microsoft.com/office/drawing/2014/main" id="{FBFB1958-F010-5241-A790-43D26B55AA8C}"/>
              </a:ext>
            </a:extLst>
          </p:cNvPr>
          <p:cNvSpPr/>
          <p:nvPr/>
        </p:nvSpPr>
        <p:spPr>
          <a:xfrm>
            <a:off x="470016" y="3789481"/>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March 1</a:t>
            </a:r>
            <a:r>
              <a:rPr lang="en-AU" baseline="30000" dirty="0">
                <a:solidFill>
                  <a:schemeClr val="tx1"/>
                </a:solidFill>
              </a:rPr>
              <a:t>st</a:t>
            </a:r>
            <a:r>
              <a:rPr lang="en-AU" dirty="0">
                <a:solidFill>
                  <a:schemeClr val="tx1"/>
                </a:solidFill>
              </a:rPr>
              <a:t> Country A implements a </a:t>
            </a:r>
            <a:r>
              <a:rPr lang="en-GB" dirty="0">
                <a:solidFill>
                  <a:schemeClr val="tx1"/>
                </a:solidFill>
              </a:rPr>
              <a:t>High Alert Regime. UPDATE: March 10</a:t>
            </a:r>
            <a:r>
              <a:rPr lang="en-GB" baseline="30000" dirty="0">
                <a:solidFill>
                  <a:schemeClr val="tx1"/>
                </a:solidFill>
              </a:rPr>
              <a:t>th</a:t>
            </a:r>
            <a:r>
              <a:rPr lang="en-GB" dirty="0">
                <a:solidFill>
                  <a:schemeClr val="tx1"/>
                </a:solidFill>
              </a:rPr>
              <a:t> Parliament of country A determined the penalties for violating the</a:t>
            </a:r>
            <a:r>
              <a:rPr lang="ru-RU" dirty="0">
                <a:solidFill>
                  <a:schemeClr val="tx1"/>
                </a:solidFill>
              </a:rPr>
              <a:t> </a:t>
            </a:r>
            <a:r>
              <a:rPr lang="en-GB" dirty="0">
                <a:solidFill>
                  <a:schemeClr val="tx1"/>
                </a:solidFill>
              </a:rPr>
              <a:t>High Alert Regime: fines and jail time </a:t>
            </a:r>
            <a:endParaRPr lang="en-AU" dirty="0">
              <a:solidFill>
                <a:schemeClr val="tx1"/>
              </a:solidFill>
            </a:endParaRPr>
          </a:p>
        </p:txBody>
      </p:sp>
      <p:sp>
        <p:nvSpPr>
          <p:cNvPr id="6" name="TextBox 5">
            <a:extLst>
              <a:ext uri="{FF2B5EF4-FFF2-40B4-BE49-F238E27FC236}">
                <a16:creationId xmlns:a16="http://schemas.microsoft.com/office/drawing/2014/main" id="{6187FC9A-27C8-2E4B-B8B8-4A1BAD539013}"/>
              </a:ext>
            </a:extLst>
          </p:cNvPr>
          <p:cNvSpPr txBox="1"/>
          <p:nvPr/>
        </p:nvSpPr>
        <p:spPr>
          <a:xfrm>
            <a:off x="6272223" y="1653988"/>
            <a:ext cx="5449762" cy="923330"/>
          </a:xfrm>
          <a:prstGeom prst="rect">
            <a:avLst/>
          </a:prstGeom>
          <a:noFill/>
        </p:spPr>
        <p:txBody>
          <a:bodyPr wrap="square" rtlCol="0">
            <a:spAutoFit/>
          </a:bodyPr>
          <a:lstStyle/>
          <a:p>
            <a:r>
              <a:rPr lang="en-GB" dirty="0"/>
              <a:t>This is a good change of policy update, because Alert Level is treated as Declaration of Emergency for the purpose of our survey and it has been strengthened.</a:t>
            </a:r>
          </a:p>
        </p:txBody>
      </p:sp>
      <p:sp>
        <p:nvSpPr>
          <p:cNvPr id="7" name="TextBox 6">
            <a:extLst>
              <a:ext uri="{FF2B5EF4-FFF2-40B4-BE49-F238E27FC236}">
                <a16:creationId xmlns:a16="http://schemas.microsoft.com/office/drawing/2014/main" id="{ABE44626-BBBD-B94D-AEA2-97FE0D0CB5E6}"/>
              </a:ext>
            </a:extLst>
          </p:cNvPr>
          <p:cNvSpPr txBox="1"/>
          <p:nvPr/>
        </p:nvSpPr>
        <p:spPr>
          <a:xfrm>
            <a:off x="6272222" y="4014325"/>
            <a:ext cx="5449762" cy="1200329"/>
          </a:xfrm>
          <a:prstGeom prst="rect">
            <a:avLst/>
          </a:prstGeom>
          <a:noFill/>
        </p:spPr>
        <p:txBody>
          <a:bodyPr wrap="square" rtlCol="0">
            <a:spAutoFit/>
          </a:bodyPr>
          <a:lstStyle/>
          <a:p>
            <a:r>
              <a:rPr lang="en-GB" dirty="0"/>
              <a:t>This change of policy update specifies new harder compliance with High Alert Regime which was announced later then the regime was introduced. </a:t>
            </a:r>
          </a:p>
          <a:p>
            <a:endParaRPr lang="en-GB" dirty="0"/>
          </a:p>
        </p:txBody>
      </p:sp>
    </p:spTree>
    <p:extLst>
      <p:ext uri="{BB962C8B-B14F-4D97-AF65-F5344CB8AC3E}">
        <p14:creationId xmlns:p14="http://schemas.microsoft.com/office/powerpoint/2010/main" val="39435955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F52EB1-EBF3-894F-853D-0CA387D76A43}"/>
              </a:ext>
            </a:extLst>
          </p:cNvPr>
          <p:cNvSpPr txBox="1"/>
          <p:nvPr/>
        </p:nvSpPr>
        <p:spPr>
          <a:xfrm>
            <a:off x="5719898" y="1156666"/>
            <a:ext cx="6023609" cy="1077218"/>
          </a:xfrm>
          <a:prstGeom prst="rect">
            <a:avLst/>
          </a:prstGeom>
          <a:noFill/>
        </p:spPr>
        <p:txBody>
          <a:bodyPr wrap="square" rtlCol="0">
            <a:spAutoFit/>
          </a:bodyPr>
          <a:lstStyle/>
          <a:p>
            <a:r>
              <a:rPr lang="en-GB" sz="1600" dirty="0"/>
              <a:t>Usually governments have a state of emergency policy that contains other policies. In this case, this policy has been coded as a declaration of emergency when it should be separately coded as a declaration of emergency, lockdown and restriction of mass gatherings policy.</a:t>
            </a:r>
          </a:p>
        </p:txBody>
      </p:sp>
      <p:sp>
        <p:nvSpPr>
          <p:cNvPr id="7" name="Rounded Rectangle 6">
            <a:extLst>
              <a:ext uri="{FF2B5EF4-FFF2-40B4-BE49-F238E27FC236}">
                <a16:creationId xmlns:a16="http://schemas.microsoft.com/office/drawing/2014/main" id="{225AFE96-C6D5-6749-983A-564CD26994F8}"/>
              </a:ext>
            </a:extLst>
          </p:cNvPr>
          <p:cNvSpPr/>
          <p:nvPr/>
        </p:nvSpPr>
        <p:spPr>
          <a:xfrm>
            <a:off x="271210" y="937263"/>
            <a:ext cx="5166360" cy="1386562"/>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Separate policies:</a:t>
            </a:r>
          </a:p>
          <a:p>
            <a:r>
              <a:rPr lang="en-AU" sz="1600" dirty="0">
                <a:solidFill>
                  <a:schemeClr val="tx1"/>
                </a:solidFill>
              </a:rPr>
              <a:t>Country A is restricting the free movement of individuals, which are only allowed to leave their homes for a small number of reasons, as part of the state of emergency after March 27. Mass gathering are also restricted.</a:t>
            </a:r>
            <a:endParaRPr lang="en-GB" sz="1600" dirty="0">
              <a:solidFill>
                <a:schemeClr val="tx1"/>
              </a:solidFill>
            </a:endParaRPr>
          </a:p>
        </p:txBody>
      </p:sp>
      <p:sp>
        <p:nvSpPr>
          <p:cNvPr id="11" name="Rounded Rectangle 10">
            <a:extLst>
              <a:ext uri="{FF2B5EF4-FFF2-40B4-BE49-F238E27FC236}">
                <a16:creationId xmlns:a16="http://schemas.microsoft.com/office/drawing/2014/main" id="{395E7E89-BAA7-044B-9E39-293CB244FC77}"/>
              </a:ext>
            </a:extLst>
          </p:cNvPr>
          <p:cNvSpPr/>
          <p:nvPr/>
        </p:nvSpPr>
        <p:spPr>
          <a:xfrm>
            <a:off x="271209" y="2565150"/>
            <a:ext cx="5166360" cy="1856845"/>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 name="TextBox 2">
            <a:extLst>
              <a:ext uri="{FF2B5EF4-FFF2-40B4-BE49-F238E27FC236}">
                <a16:creationId xmlns:a16="http://schemas.microsoft.com/office/drawing/2014/main" id="{703DAFE8-72DA-C84D-8B83-32F00D8D9C23}"/>
              </a:ext>
            </a:extLst>
          </p:cNvPr>
          <p:cNvSpPr txBox="1"/>
          <p:nvPr/>
        </p:nvSpPr>
        <p:spPr>
          <a:xfrm>
            <a:off x="5719897" y="2884429"/>
            <a:ext cx="6023609" cy="1323439"/>
          </a:xfrm>
          <a:prstGeom prst="rect">
            <a:avLst/>
          </a:prstGeom>
          <a:noFill/>
        </p:spPr>
        <p:txBody>
          <a:bodyPr wrap="square" rtlCol="0">
            <a:spAutoFit/>
          </a:bodyPr>
          <a:lstStyle/>
          <a:p>
            <a:r>
              <a:rPr lang="en-GB" sz="1600" dirty="0"/>
              <a:t>The first part of this update is correct. However, there is a curfew update, a restrictions and regulation of businesses update and a restriction and regulation of government services update all added on which is incorrect. These updates should be updating their corresponding original policies.</a:t>
            </a:r>
          </a:p>
        </p:txBody>
      </p:sp>
      <p:sp>
        <p:nvSpPr>
          <p:cNvPr id="8" name="Rectangle 7">
            <a:extLst>
              <a:ext uri="{FF2B5EF4-FFF2-40B4-BE49-F238E27FC236}">
                <a16:creationId xmlns:a16="http://schemas.microsoft.com/office/drawing/2014/main" id="{240262C3-BB73-A44D-800D-8D58A53E6607}"/>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Declaration of Emergency</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graphicFrame>
        <p:nvGraphicFramePr>
          <p:cNvPr id="2" name="Table 1">
            <a:extLst>
              <a:ext uri="{FF2B5EF4-FFF2-40B4-BE49-F238E27FC236}">
                <a16:creationId xmlns:a16="http://schemas.microsoft.com/office/drawing/2014/main" id="{12DEC3E8-5799-4B67-9BC4-74F83B38FA65}"/>
              </a:ext>
            </a:extLst>
          </p:cNvPr>
          <p:cNvGraphicFramePr>
            <a:graphicFrameLocks noGrp="1"/>
          </p:cNvGraphicFramePr>
          <p:nvPr>
            <p:extLst>
              <p:ext uri="{D42A27DB-BD31-4B8C-83A1-F6EECF244321}">
                <p14:modId xmlns:p14="http://schemas.microsoft.com/office/powerpoint/2010/main" val="2857267689"/>
              </p:ext>
            </p:extLst>
          </p:nvPr>
        </p:nvGraphicFramePr>
        <p:xfrm>
          <a:off x="355630" y="2565150"/>
          <a:ext cx="4997515" cy="1828800"/>
        </p:xfrm>
        <a:graphic>
          <a:graphicData uri="http://schemas.openxmlformats.org/drawingml/2006/table">
            <a:tbl>
              <a:tblPr/>
              <a:tblGrid>
                <a:gridCol w="4997515">
                  <a:extLst>
                    <a:ext uri="{9D8B030D-6E8A-4147-A177-3AD203B41FA5}">
                      <a16:colId xmlns:a16="http://schemas.microsoft.com/office/drawing/2014/main" val="4288273029"/>
                    </a:ext>
                  </a:extLst>
                </a:gridCol>
              </a:tblGrid>
              <a:tr h="1623302">
                <a:tc>
                  <a:txBody>
                    <a:bodyPr/>
                    <a:lstStyle/>
                    <a:p>
                      <a:r>
                        <a:rPr lang="en-AU" u="sng" dirty="0"/>
                        <a:t>Separate policies:</a:t>
                      </a:r>
                    </a:p>
                    <a:p>
                      <a:r>
                        <a:rPr lang="en-AU" sz="1600" dirty="0"/>
                        <a:t>March the 30, the government of Country A has declared an state of emergency. UPDATE: The state of emergency has been extended until 12 June. The 24 hour curfew has been reduced to the night from 9pm to 5am. More shops and restaurants are allowed to open now. Beaches are also open to the public again during certain hours.</a:t>
                      </a:r>
                    </a:p>
                  </a:txBody>
                  <a:tcPr anchor="ctr">
                    <a:lnL>
                      <a:noFill/>
                    </a:lnL>
                    <a:lnR>
                      <a:noFill/>
                    </a:lnR>
                    <a:lnT>
                      <a:noFill/>
                    </a:lnT>
                    <a:lnB>
                      <a:noFill/>
                    </a:lnB>
                  </a:tcPr>
                </a:tc>
                <a:extLst>
                  <a:ext uri="{0D108BD9-81ED-4DB2-BD59-A6C34878D82A}">
                    <a16:rowId xmlns:a16="http://schemas.microsoft.com/office/drawing/2014/main" val="2671332688"/>
                  </a:ext>
                </a:extLst>
              </a:tr>
            </a:tbl>
          </a:graphicData>
        </a:graphic>
      </p:graphicFrame>
      <p:sp>
        <p:nvSpPr>
          <p:cNvPr id="9" name="Rounded Rectangle 6">
            <a:extLst>
              <a:ext uri="{FF2B5EF4-FFF2-40B4-BE49-F238E27FC236}">
                <a16:creationId xmlns:a16="http://schemas.microsoft.com/office/drawing/2014/main" id="{6AC69A36-95B7-4670-9BAD-06A229D6B3F5}"/>
              </a:ext>
            </a:extLst>
          </p:cNvPr>
          <p:cNvSpPr/>
          <p:nvPr/>
        </p:nvSpPr>
        <p:spPr>
          <a:xfrm>
            <a:off x="271208" y="4685699"/>
            <a:ext cx="5166360" cy="1240764"/>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Gaps:</a:t>
            </a:r>
          </a:p>
          <a:p>
            <a:r>
              <a:rPr lang="en-AU" sz="1600" dirty="0">
                <a:solidFill>
                  <a:schemeClr val="tx1"/>
                </a:solidFill>
              </a:rPr>
              <a:t>May 1, Country A has declared a state of emergency that comes into effect immediately and lasts until May 30. UPDATE: On April 15, Country A has extended this emergency order for another 2 weeks.</a:t>
            </a:r>
            <a:endParaRPr lang="en-GB" sz="1600" dirty="0">
              <a:solidFill>
                <a:schemeClr val="tx1"/>
              </a:solidFill>
            </a:endParaRPr>
          </a:p>
        </p:txBody>
      </p:sp>
      <p:sp>
        <p:nvSpPr>
          <p:cNvPr id="12" name="TextBox 11">
            <a:extLst>
              <a:ext uri="{FF2B5EF4-FFF2-40B4-BE49-F238E27FC236}">
                <a16:creationId xmlns:a16="http://schemas.microsoft.com/office/drawing/2014/main" id="{CF2837AB-0D2A-4441-8069-C03661354227}"/>
              </a:ext>
            </a:extLst>
          </p:cNvPr>
          <p:cNvSpPr txBox="1"/>
          <p:nvPr/>
        </p:nvSpPr>
        <p:spPr>
          <a:xfrm>
            <a:off x="5719898" y="4609371"/>
            <a:ext cx="6023609" cy="1323439"/>
          </a:xfrm>
          <a:prstGeom prst="rect">
            <a:avLst/>
          </a:prstGeom>
          <a:noFill/>
        </p:spPr>
        <p:txBody>
          <a:bodyPr wrap="square" rtlCol="0">
            <a:spAutoFit/>
          </a:bodyPr>
          <a:lstStyle/>
          <a:p>
            <a:r>
              <a:rPr lang="en-GB" sz="1600" dirty="0"/>
              <a:t>The original policy ends on May 30 and the update was announced on April 15. There is a gap here of two weeks which suggests that an extension update has been missed, or if no update has been missed then these are two separate policies with a gap of 2 weeks in between where there was no active declaration of emergency. </a:t>
            </a:r>
          </a:p>
        </p:txBody>
      </p:sp>
    </p:spTree>
    <p:extLst>
      <p:ext uri="{BB962C8B-B14F-4D97-AF65-F5344CB8AC3E}">
        <p14:creationId xmlns:p14="http://schemas.microsoft.com/office/powerpoint/2010/main" val="858085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B8F3EE3-F0D3-4C8F-AC64-B86A11A7B9AE}"/>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5" name="TextBox 4">
            <a:extLst>
              <a:ext uri="{FF2B5EF4-FFF2-40B4-BE49-F238E27FC236}">
                <a16:creationId xmlns:a16="http://schemas.microsoft.com/office/drawing/2014/main" id="{11FF19B6-E343-4B89-B6F1-A3C4ACF41B85}"/>
              </a:ext>
            </a:extLst>
          </p:cNvPr>
          <p:cNvSpPr txBox="1"/>
          <p:nvPr/>
        </p:nvSpPr>
        <p:spPr>
          <a:xfrm>
            <a:off x="121920" y="201516"/>
            <a:ext cx="8473440" cy="369332"/>
          </a:xfrm>
          <a:prstGeom prst="rect">
            <a:avLst/>
          </a:prstGeom>
          <a:noFill/>
        </p:spPr>
        <p:txBody>
          <a:bodyPr wrap="square" rtlCol="0">
            <a:spAutoFit/>
          </a:bodyPr>
          <a:lstStyle/>
          <a:p>
            <a:r>
              <a:rPr lang="en-AU" b="1" dirty="0"/>
              <a:t>Hygiene </a:t>
            </a:r>
            <a:r>
              <a:rPr lang="en-AU" dirty="0"/>
              <a:t>category: what is it about? </a:t>
            </a:r>
            <a:endParaRPr lang="en-AU" b="1" dirty="0"/>
          </a:p>
        </p:txBody>
      </p:sp>
      <p:sp>
        <p:nvSpPr>
          <p:cNvPr id="3" name="TextBox 2">
            <a:extLst>
              <a:ext uri="{FF2B5EF4-FFF2-40B4-BE49-F238E27FC236}">
                <a16:creationId xmlns:a16="http://schemas.microsoft.com/office/drawing/2014/main" id="{3C081B1F-44A6-8840-8331-54490B1E78C7}"/>
              </a:ext>
            </a:extLst>
          </p:cNvPr>
          <p:cNvSpPr txBox="1"/>
          <p:nvPr/>
        </p:nvSpPr>
        <p:spPr>
          <a:xfrm>
            <a:off x="121920" y="1079832"/>
            <a:ext cx="11828780" cy="369332"/>
          </a:xfrm>
          <a:prstGeom prst="rect">
            <a:avLst/>
          </a:prstGeom>
          <a:noFill/>
        </p:spPr>
        <p:txBody>
          <a:bodyPr wrap="square" rtlCol="0">
            <a:spAutoFit/>
          </a:bodyPr>
          <a:lstStyle/>
          <a:p>
            <a:r>
              <a:rPr lang="en-AU" dirty="0"/>
              <a:t>Typically, Hygiene policy is about disinfection of different types of buildings/transport/public places. </a:t>
            </a:r>
          </a:p>
        </p:txBody>
      </p:sp>
      <p:sp>
        <p:nvSpPr>
          <p:cNvPr id="7" name="TextBox 6">
            <a:extLst>
              <a:ext uri="{FF2B5EF4-FFF2-40B4-BE49-F238E27FC236}">
                <a16:creationId xmlns:a16="http://schemas.microsoft.com/office/drawing/2014/main" id="{0EC1169A-C912-DA4C-BB39-5C618EA6FBC2}"/>
              </a:ext>
            </a:extLst>
          </p:cNvPr>
          <p:cNvSpPr txBox="1"/>
          <p:nvPr/>
        </p:nvSpPr>
        <p:spPr>
          <a:xfrm>
            <a:off x="1053215" y="4447158"/>
            <a:ext cx="10541000" cy="646331"/>
          </a:xfrm>
          <a:prstGeom prst="rect">
            <a:avLst/>
          </a:prstGeom>
          <a:solidFill>
            <a:srgbClr val="F7C685"/>
          </a:solidFill>
        </p:spPr>
        <p:txBody>
          <a:bodyPr wrap="square" rtlCol="0">
            <a:spAutoFit/>
          </a:bodyPr>
          <a:lstStyle/>
          <a:p>
            <a:r>
              <a:rPr lang="en-GB" dirty="0"/>
              <a:t>This category mostly implies disinfection. This means, that calls of a government for better personal hygiene (e.g. hands washing) should be treated as Public Awareness Measures.  </a:t>
            </a:r>
          </a:p>
        </p:txBody>
      </p:sp>
      <p:pic>
        <p:nvPicPr>
          <p:cNvPr id="10" name="Graphic 9" descr="Exclamation mark">
            <a:extLst>
              <a:ext uri="{FF2B5EF4-FFF2-40B4-BE49-F238E27FC236}">
                <a16:creationId xmlns:a16="http://schemas.microsoft.com/office/drawing/2014/main" id="{71B70D3B-49D4-E14E-AB2F-D5E63C21BD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3229" y="4447158"/>
            <a:ext cx="689111" cy="747028"/>
          </a:xfrm>
          <a:prstGeom prst="rect">
            <a:avLst/>
          </a:prstGeom>
        </p:spPr>
      </p:pic>
      <p:sp>
        <p:nvSpPr>
          <p:cNvPr id="11" name="Rectangle 10">
            <a:extLst>
              <a:ext uri="{FF2B5EF4-FFF2-40B4-BE49-F238E27FC236}">
                <a16:creationId xmlns:a16="http://schemas.microsoft.com/office/drawing/2014/main" id="{8C18E5FF-40D1-E249-B3FC-56482D6D73BF}"/>
              </a:ext>
            </a:extLst>
          </p:cNvPr>
          <p:cNvSpPr/>
          <p:nvPr/>
        </p:nvSpPr>
        <p:spPr>
          <a:xfrm>
            <a:off x="1070111" y="2599453"/>
            <a:ext cx="10448789" cy="923330"/>
          </a:xfrm>
          <a:prstGeom prst="rect">
            <a:avLst/>
          </a:prstGeom>
        </p:spPr>
        <p:txBody>
          <a:bodyPr wrap="square">
            <a:spAutoFit/>
          </a:bodyPr>
          <a:lstStyle/>
          <a:p>
            <a:r>
              <a:rPr lang="en-GB" dirty="0"/>
              <a:t>Please, note that this policy has several subtypes. Even though all of them are about disinfection of  something, you can not have a change of policy update one sub-type to another, e.g. disinfection of busses to disinfection of subway. </a:t>
            </a:r>
          </a:p>
        </p:txBody>
      </p:sp>
      <p:pic>
        <p:nvPicPr>
          <p:cNvPr id="14" name="Graphic 13" descr="Lights On">
            <a:extLst>
              <a:ext uri="{FF2B5EF4-FFF2-40B4-BE49-F238E27FC236}">
                <a16:creationId xmlns:a16="http://schemas.microsoft.com/office/drawing/2014/main" id="{4D368A15-F479-1E40-853C-1C2BD5DEE8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5711" y="2382469"/>
            <a:ext cx="914400" cy="914400"/>
          </a:xfrm>
          <a:prstGeom prst="rect">
            <a:avLst/>
          </a:prstGeom>
        </p:spPr>
      </p:pic>
    </p:spTree>
    <p:extLst>
      <p:ext uri="{BB962C8B-B14F-4D97-AF65-F5344CB8AC3E}">
        <p14:creationId xmlns:p14="http://schemas.microsoft.com/office/powerpoint/2010/main" val="3365915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2C0A59-4336-4304-9A27-947F84BFCA4C}"/>
              </a:ext>
            </a:extLst>
          </p:cNvPr>
          <p:cNvSpPr/>
          <p:nvPr/>
        </p:nvSpPr>
        <p:spPr>
          <a:xfrm>
            <a:off x="121920" y="95794"/>
            <a:ext cx="11965577" cy="580777"/>
          </a:xfrm>
          <a:prstGeom prst="rect">
            <a:avLst/>
          </a:prstGeom>
          <a:solidFill>
            <a:srgbClr val="A5CD9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dirty="0"/>
          </a:p>
        </p:txBody>
      </p:sp>
      <p:sp>
        <p:nvSpPr>
          <p:cNvPr id="3" name="TextBox 2">
            <a:extLst>
              <a:ext uri="{FF2B5EF4-FFF2-40B4-BE49-F238E27FC236}">
                <a16:creationId xmlns:a16="http://schemas.microsoft.com/office/drawing/2014/main" id="{9F4E1BF4-6DFB-43C7-B3CB-58E1189DCC96}"/>
              </a:ext>
            </a:extLst>
          </p:cNvPr>
          <p:cNvSpPr txBox="1"/>
          <p:nvPr/>
        </p:nvSpPr>
        <p:spPr>
          <a:xfrm>
            <a:off x="121920" y="201516"/>
            <a:ext cx="8473440" cy="369332"/>
          </a:xfrm>
          <a:prstGeom prst="rect">
            <a:avLst/>
          </a:prstGeom>
          <a:noFill/>
        </p:spPr>
        <p:txBody>
          <a:bodyPr wrap="square" rtlCol="0">
            <a:spAutoFit/>
          </a:bodyPr>
          <a:lstStyle/>
          <a:p>
            <a:r>
              <a:rPr lang="en-AU" b="1" dirty="0"/>
              <a:t>Hygiene </a:t>
            </a:r>
            <a:r>
              <a:rPr lang="en-AU" dirty="0"/>
              <a:t>Good update examples</a:t>
            </a:r>
            <a:endParaRPr lang="en-AU" b="1" dirty="0"/>
          </a:p>
        </p:txBody>
      </p:sp>
      <p:sp>
        <p:nvSpPr>
          <p:cNvPr id="4" name="Rounded Rectangle 6">
            <a:extLst>
              <a:ext uri="{FF2B5EF4-FFF2-40B4-BE49-F238E27FC236}">
                <a16:creationId xmlns:a16="http://schemas.microsoft.com/office/drawing/2014/main" id="{AF545CD2-06A8-F646-B58D-B0F1F806C952}"/>
              </a:ext>
            </a:extLst>
          </p:cNvPr>
          <p:cNvSpPr/>
          <p:nvPr/>
        </p:nvSpPr>
        <p:spPr>
          <a:xfrm>
            <a:off x="470016" y="1207039"/>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As of February 5</a:t>
            </a:r>
            <a:r>
              <a:rPr lang="en-AU" baseline="30000" dirty="0">
                <a:solidFill>
                  <a:schemeClr val="tx1"/>
                </a:solidFill>
              </a:rPr>
              <a:t>th</a:t>
            </a:r>
            <a:r>
              <a:rPr lang="en-AU" dirty="0">
                <a:solidFill>
                  <a:schemeClr val="tx1"/>
                </a:solidFill>
              </a:rPr>
              <a:t> all schools should be disinfected weekly. UPDATE: Due to increased number of COVID-19 cases all schools now should be disinfected daily. </a:t>
            </a:r>
          </a:p>
        </p:txBody>
      </p:sp>
      <p:sp>
        <p:nvSpPr>
          <p:cNvPr id="5" name="Rounded Rectangle 6">
            <a:extLst>
              <a:ext uri="{FF2B5EF4-FFF2-40B4-BE49-F238E27FC236}">
                <a16:creationId xmlns:a16="http://schemas.microsoft.com/office/drawing/2014/main" id="{4DE4E177-F106-184D-9054-00CBB296047A}"/>
              </a:ext>
            </a:extLst>
          </p:cNvPr>
          <p:cNvSpPr/>
          <p:nvPr/>
        </p:nvSpPr>
        <p:spPr>
          <a:xfrm>
            <a:off x="470016" y="3708799"/>
            <a:ext cx="5166360" cy="1650018"/>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dirty="0">
                <a:solidFill>
                  <a:schemeClr val="tx1"/>
                </a:solidFill>
              </a:rPr>
              <a:t>As of March 15</a:t>
            </a:r>
            <a:r>
              <a:rPr lang="en-AU" baseline="30000" dirty="0">
                <a:solidFill>
                  <a:schemeClr val="tx1"/>
                </a:solidFill>
              </a:rPr>
              <a:t>th</a:t>
            </a:r>
            <a:r>
              <a:rPr lang="en-AU" dirty="0">
                <a:solidFill>
                  <a:schemeClr val="tx1"/>
                </a:solidFill>
              </a:rPr>
              <a:t> city A started disinfection campaign, all public buildings are cleaned every night. UPDATE: This policy was ended on June 1</a:t>
            </a:r>
            <a:r>
              <a:rPr lang="en-AU" baseline="30000" dirty="0">
                <a:solidFill>
                  <a:schemeClr val="tx1"/>
                </a:solidFill>
              </a:rPr>
              <a:t>st</a:t>
            </a:r>
            <a:r>
              <a:rPr lang="en-AU" dirty="0">
                <a:solidFill>
                  <a:schemeClr val="tx1"/>
                </a:solidFill>
              </a:rPr>
              <a:t>. </a:t>
            </a:r>
          </a:p>
        </p:txBody>
      </p:sp>
      <p:sp>
        <p:nvSpPr>
          <p:cNvPr id="6" name="TextBox 5">
            <a:extLst>
              <a:ext uri="{FF2B5EF4-FFF2-40B4-BE49-F238E27FC236}">
                <a16:creationId xmlns:a16="http://schemas.microsoft.com/office/drawing/2014/main" id="{86E4AF12-E17D-7949-80D7-8C5495AE58D0}"/>
              </a:ext>
            </a:extLst>
          </p:cNvPr>
          <p:cNvSpPr txBox="1"/>
          <p:nvPr/>
        </p:nvSpPr>
        <p:spPr>
          <a:xfrm>
            <a:off x="6183929" y="1570383"/>
            <a:ext cx="5538055" cy="923330"/>
          </a:xfrm>
          <a:prstGeom prst="rect">
            <a:avLst/>
          </a:prstGeom>
          <a:noFill/>
        </p:spPr>
        <p:txBody>
          <a:bodyPr wrap="square" rtlCol="0">
            <a:spAutoFit/>
          </a:bodyPr>
          <a:lstStyle/>
          <a:p>
            <a:r>
              <a:rPr lang="en-GB" dirty="0"/>
              <a:t>This is a good change of policy update, because the intensity of disinfection expanded, but the policy sub-type is still the same</a:t>
            </a:r>
            <a:r>
              <a:rPr lang="en-GB" dirty="0">
                <a:sym typeface="Wingdings" pitchFamily="2" charset="2"/>
              </a:rPr>
              <a:t> (public buildings). </a:t>
            </a:r>
            <a:endParaRPr lang="en-GB" dirty="0"/>
          </a:p>
        </p:txBody>
      </p:sp>
      <p:sp>
        <p:nvSpPr>
          <p:cNvPr id="7" name="TextBox 6">
            <a:extLst>
              <a:ext uri="{FF2B5EF4-FFF2-40B4-BE49-F238E27FC236}">
                <a16:creationId xmlns:a16="http://schemas.microsoft.com/office/drawing/2014/main" id="{E3C1604A-DEBB-F143-AEC7-EA05779B79FD}"/>
              </a:ext>
            </a:extLst>
          </p:cNvPr>
          <p:cNvSpPr txBox="1"/>
          <p:nvPr/>
        </p:nvSpPr>
        <p:spPr>
          <a:xfrm>
            <a:off x="6183929" y="4210642"/>
            <a:ext cx="5538055" cy="646331"/>
          </a:xfrm>
          <a:prstGeom prst="rect">
            <a:avLst/>
          </a:prstGeom>
          <a:noFill/>
        </p:spPr>
        <p:txBody>
          <a:bodyPr wrap="square" rtlCol="0">
            <a:spAutoFit/>
          </a:bodyPr>
          <a:lstStyle/>
          <a:p>
            <a:r>
              <a:rPr lang="en-GB" dirty="0"/>
              <a:t>The disinfection campaign stopped, therefore this policy </a:t>
            </a:r>
          </a:p>
          <a:p>
            <a:r>
              <a:rPr lang="en-GB" dirty="0"/>
              <a:t>needs an end of policy update.</a:t>
            </a:r>
          </a:p>
        </p:txBody>
      </p:sp>
    </p:spTree>
    <p:extLst>
      <p:ext uri="{BB962C8B-B14F-4D97-AF65-F5344CB8AC3E}">
        <p14:creationId xmlns:p14="http://schemas.microsoft.com/office/powerpoint/2010/main" val="42320862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395E7E89-BAA7-044B-9E39-293CB244FC77}"/>
              </a:ext>
            </a:extLst>
          </p:cNvPr>
          <p:cNvSpPr/>
          <p:nvPr/>
        </p:nvSpPr>
        <p:spPr>
          <a:xfrm>
            <a:off x="271210" y="1182102"/>
            <a:ext cx="5166360" cy="2281335"/>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Wrong policy type</a:t>
            </a:r>
          </a:p>
          <a:p>
            <a:r>
              <a:rPr lang="en-GB" dirty="0">
                <a:solidFill>
                  <a:schemeClr val="tx1"/>
                </a:solidFill>
              </a:rPr>
              <a:t>As of June 1</a:t>
            </a:r>
            <a:r>
              <a:rPr lang="en-GB" baseline="30000" dirty="0">
                <a:solidFill>
                  <a:schemeClr val="tx1"/>
                </a:solidFill>
              </a:rPr>
              <a:t>st</a:t>
            </a:r>
            <a:r>
              <a:rPr lang="en-GB" dirty="0">
                <a:solidFill>
                  <a:schemeClr val="tx1"/>
                </a:solidFill>
              </a:rPr>
              <a:t> in all public spaces in country A people required to wear masks and gloves to comply with “ New Hygiene rules”. UPDATE: from June 10</a:t>
            </a:r>
            <a:r>
              <a:rPr lang="en-GB" baseline="30000" dirty="0">
                <a:solidFill>
                  <a:schemeClr val="tx1"/>
                </a:solidFill>
              </a:rPr>
              <a:t>th</a:t>
            </a:r>
            <a:r>
              <a:rPr lang="en-GB" dirty="0">
                <a:solidFill>
                  <a:schemeClr val="tx1"/>
                </a:solidFill>
              </a:rPr>
              <a:t> those who not wearing masks will have to pay fines.</a:t>
            </a:r>
          </a:p>
        </p:txBody>
      </p:sp>
      <p:sp>
        <p:nvSpPr>
          <p:cNvPr id="3" name="TextBox 2">
            <a:extLst>
              <a:ext uri="{FF2B5EF4-FFF2-40B4-BE49-F238E27FC236}">
                <a16:creationId xmlns:a16="http://schemas.microsoft.com/office/drawing/2014/main" id="{703DAFE8-72DA-C84D-8B83-32F00D8D9C23}"/>
              </a:ext>
            </a:extLst>
          </p:cNvPr>
          <p:cNvSpPr txBox="1"/>
          <p:nvPr/>
        </p:nvSpPr>
        <p:spPr>
          <a:xfrm>
            <a:off x="5719897" y="1556015"/>
            <a:ext cx="6023609" cy="1754326"/>
          </a:xfrm>
          <a:prstGeom prst="rect">
            <a:avLst/>
          </a:prstGeom>
          <a:noFill/>
        </p:spPr>
        <p:txBody>
          <a:bodyPr wrap="square" rtlCol="0">
            <a:spAutoFit/>
          </a:bodyPr>
          <a:lstStyle/>
          <a:p>
            <a:r>
              <a:rPr lang="en-GB" dirty="0"/>
              <a:t>This is not a change of policy update for Hygiene category. Despite being called “New Hygiene rules” by the authorities, this policy has nothing to do with Hygiene category of our survey. The goal of this policy is to force people to wear masks. All masks policies should be coded under Social Distancing category.  </a:t>
            </a:r>
          </a:p>
        </p:txBody>
      </p:sp>
      <p:sp>
        <p:nvSpPr>
          <p:cNvPr id="8" name="Rectangle 7">
            <a:extLst>
              <a:ext uri="{FF2B5EF4-FFF2-40B4-BE49-F238E27FC236}">
                <a16:creationId xmlns:a16="http://schemas.microsoft.com/office/drawing/2014/main" id="{240262C3-BB73-A44D-800D-8D58A53E6607}"/>
              </a:ext>
            </a:extLst>
          </p:cNvPr>
          <p:cNvSpPr/>
          <p:nvPr/>
        </p:nvSpPr>
        <p:spPr>
          <a:xfrm>
            <a:off x="113208" y="203939"/>
            <a:ext cx="11965577" cy="580777"/>
          </a:xfrm>
          <a:prstGeom prst="rect">
            <a:avLst/>
          </a:prstGeom>
          <a:solidFill>
            <a:srgbClr val="F8621F"/>
          </a:solidFill>
        </p:spPr>
        <p:style>
          <a:lnRef idx="0">
            <a:schemeClr val="accent5"/>
          </a:lnRef>
          <a:fillRef idx="3">
            <a:schemeClr val="accent5"/>
          </a:fillRef>
          <a:effectRef idx="3">
            <a:schemeClr val="accent5"/>
          </a:effectRef>
          <a:fontRef idx="minor">
            <a:schemeClr val="lt1"/>
          </a:fontRef>
        </p:style>
        <p:txBody>
          <a:bodyPr rtlCol="0" anchor="ctr"/>
          <a:lstStyle/>
          <a:p>
            <a:r>
              <a:rPr lang="en-AU" b="1" dirty="0">
                <a:solidFill>
                  <a:schemeClr val="tx1"/>
                </a:solidFill>
              </a:rPr>
              <a:t>Hygiene</a:t>
            </a:r>
            <a:r>
              <a:rPr lang="en-AU" b="1" dirty="0"/>
              <a:t> </a:t>
            </a:r>
            <a:r>
              <a:rPr lang="en-AU" dirty="0">
                <a:solidFill>
                  <a:schemeClr val="tx1"/>
                </a:solidFill>
              </a:rPr>
              <a:t>: BAD EXAMPLES</a:t>
            </a:r>
            <a:r>
              <a:rPr lang="en-AU" dirty="0">
                <a:solidFill>
                  <a:schemeClr val="tx1"/>
                </a:solidFill>
                <a:highlight>
                  <a:srgbClr val="FF0000"/>
                </a:highlight>
              </a:rPr>
              <a:t> </a:t>
            </a:r>
            <a:endParaRPr lang="en-AU" dirty="0">
              <a:solidFill>
                <a:schemeClr val="tx1"/>
              </a:solidFill>
            </a:endParaRPr>
          </a:p>
        </p:txBody>
      </p:sp>
      <p:sp>
        <p:nvSpPr>
          <p:cNvPr id="9" name="Rounded Rectangle 6">
            <a:extLst>
              <a:ext uri="{FF2B5EF4-FFF2-40B4-BE49-F238E27FC236}">
                <a16:creationId xmlns:a16="http://schemas.microsoft.com/office/drawing/2014/main" id="{6AC69A36-95B7-4670-9BAD-06A229D6B3F5}"/>
              </a:ext>
            </a:extLst>
          </p:cNvPr>
          <p:cNvSpPr/>
          <p:nvPr/>
        </p:nvSpPr>
        <p:spPr>
          <a:xfrm>
            <a:off x="271210" y="3804643"/>
            <a:ext cx="5166360" cy="2193267"/>
          </a:xfrm>
          <a:prstGeom prst="roundRect">
            <a:avLst/>
          </a:prstGeom>
          <a:solidFill>
            <a:schemeClr val="accent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u="sng" dirty="0">
                <a:solidFill>
                  <a:schemeClr val="tx1"/>
                </a:solidFill>
              </a:rPr>
              <a:t>Additional sub-types added</a:t>
            </a:r>
          </a:p>
          <a:p>
            <a:r>
              <a:rPr lang="en-GB" dirty="0">
                <a:solidFill>
                  <a:schemeClr val="tx1"/>
                </a:solidFill>
              </a:rPr>
              <a:t>March 1</a:t>
            </a:r>
            <a:r>
              <a:rPr lang="en-GB" baseline="30000" dirty="0">
                <a:solidFill>
                  <a:schemeClr val="tx1"/>
                </a:solidFill>
              </a:rPr>
              <a:t>st</a:t>
            </a:r>
            <a:r>
              <a:rPr lang="en-GB" dirty="0">
                <a:solidFill>
                  <a:schemeClr val="tx1"/>
                </a:solidFill>
              </a:rPr>
              <a:t> a governor of region A announced a regional Hygiene campaign, all public busses will be disinfected daily. UPDATE: In the framework of a regional Hygiene campaign now also public buildings, subways and trams will be disinfected daily.</a:t>
            </a:r>
          </a:p>
        </p:txBody>
      </p:sp>
      <p:sp>
        <p:nvSpPr>
          <p:cNvPr id="12" name="TextBox 11">
            <a:extLst>
              <a:ext uri="{FF2B5EF4-FFF2-40B4-BE49-F238E27FC236}">
                <a16:creationId xmlns:a16="http://schemas.microsoft.com/office/drawing/2014/main" id="{CF2837AB-0D2A-4441-8069-C03661354227}"/>
              </a:ext>
            </a:extLst>
          </p:cNvPr>
          <p:cNvSpPr txBox="1"/>
          <p:nvPr/>
        </p:nvSpPr>
        <p:spPr>
          <a:xfrm>
            <a:off x="5719897" y="4024113"/>
            <a:ext cx="6023609" cy="2031325"/>
          </a:xfrm>
          <a:prstGeom prst="rect">
            <a:avLst/>
          </a:prstGeom>
          <a:noFill/>
        </p:spPr>
        <p:txBody>
          <a:bodyPr wrap="square" rtlCol="0">
            <a:spAutoFit/>
          </a:bodyPr>
          <a:lstStyle/>
          <a:p>
            <a:r>
              <a:rPr lang="en-GB" dirty="0"/>
              <a:t>Even though all actions are done within one regional Hygiene campaign, this policy expanded from public transport sub-type to 2 different sub-types: public transport and public buildings. Change in the sub-type should be treated as qualitative change, so that the first policy (buses) must needs an end-of-policy update and the second new policy for transport and buildings needs to be coded. </a:t>
            </a:r>
          </a:p>
        </p:txBody>
      </p:sp>
    </p:spTree>
    <p:extLst>
      <p:ext uri="{BB962C8B-B14F-4D97-AF65-F5344CB8AC3E}">
        <p14:creationId xmlns:p14="http://schemas.microsoft.com/office/powerpoint/2010/main" val="314612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E5BB0-6F79-4F5A-B96C-F1BF13B6812E}"/>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A9AEDBCD-CCDC-416E-8FEC-8D986FB969B3}"/>
              </a:ext>
            </a:extLst>
          </p:cNvPr>
          <p:cNvSpPr txBox="1"/>
          <p:nvPr/>
        </p:nvSpPr>
        <p:spPr>
          <a:xfrm>
            <a:off x="235131" y="201516"/>
            <a:ext cx="8473440" cy="400110"/>
          </a:xfrm>
          <a:prstGeom prst="rect">
            <a:avLst/>
          </a:prstGeom>
          <a:noFill/>
        </p:spPr>
        <p:txBody>
          <a:bodyPr wrap="square" rtlCol="0">
            <a:spAutoFit/>
          </a:bodyPr>
          <a:lstStyle/>
          <a:p>
            <a:r>
              <a:rPr lang="en-AU" sz="2000" dirty="0"/>
              <a:t>What is a policy sub-category?</a:t>
            </a:r>
            <a:endParaRPr lang="en-AU" sz="2000" b="1" dirty="0"/>
          </a:p>
        </p:txBody>
      </p:sp>
      <p:sp>
        <p:nvSpPr>
          <p:cNvPr id="4" name="TextBox 3">
            <a:extLst>
              <a:ext uri="{FF2B5EF4-FFF2-40B4-BE49-F238E27FC236}">
                <a16:creationId xmlns:a16="http://schemas.microsoft.com/office/drawing/2014/main" id="{07CEF491-CDEC-4B86-AD2C-0DD723DB1124}"/>
              </a:ext>
            </a:extLst>
          </p:cNvPr>
          <p:cNvSpPr txBox="1"/>
          <p:nvPr/>
        </p:nvSpPr>
        <p:spPr>
          <a:xfrm>
            <a:off x="339634" y="1262921"/>
            <a:ext cx="11852366" cy="1754326"/>
          </a:xfrm>
          <a:prstGeom prst="rect">
            <a:avLst/>
          </a:prstGeom>
          <a:noFill/>
        </p:spPr>
        <p:txBody>
          <a:bodyPr wrap="square" rtlCol="0">
            <a:spAutoFit/>
          </a:bodyPr>
          <a:lstStyle/>
          <a:p>
            <a:r>
              <a:rPr lang="en-AU" dirty="0"/>
              <a:t>In our survey we have policy types, e.g. Restriction and regulation of businesses and Public Awareness Measures. Within some of these policies it is possible to further describe the policy you want to code. </a:t>
            </a:r>
          </a:p>
          <a:p>
            <a:endParaRPr lang="en-AU" dirty="0"/>
          </a:p>
          <a:p>
            <a:r>
              <a:rPr lang="en-AU" dirty="0"/>
              <a:t>These are called policy sub-types or policy sub-categories.</a:t>
            </a:r>
          </a:p>
          <a:p>
            <a:endParaRPr lang="en-AU" dirty="0"/>
          </a:p>
          <a:p>
            <a:endParaRPr lang="en-AU" dirty="0"/>
          </a:p>
        </p:txBody>
      </p:sp>
      <p:sp>
        <p:nvSpPr>
          <p:cNvPr id="5" name="Rectangle: Rounded Corners 4">
            <a:extLst>
              <a:ext uri="{FF2B5EF4-FFF2-40B4-BE49-F238E27FC236}">
                <a16:creationId xmlns:a16="http://schemas.microsoft.com/office/drawing/2014/main" id="{87937B06-5AAA-407F-ADC7-C5EC7432ED1B}"/>
              </a:ext>
            </a:extLst>
          </p:cNvPr>
          <p:cNvSpPr/>
          <p:nvPr/>
        </p:nvSpPr>
        <p:spPr>
          <a:xfrm>
            <a:off x="339634" y="2523067"/>
            <a:ext cx="3891172" cy="381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u="sng" dirty="0"/>
          </a:p>
          <a:p>
            <a:r>
              <a:rPr lang="en-AU" u="sng" dirty="0"/>
              <a:t>External Border Restrictions policy</a:t>
            </a:r>
            <a:r>
              <a:rPr lang="en-AU" dirty="0"/>
              <a:t> has the policy sub categories of: </a:t>
            </a:r>
          </a:p>
          <a:p>
            <a:pPr marL="285750" indent="-285750">
              <a:buFont typeface="Arial" panose="020B0604020202020204" pitchFamily="34" charset="0"/>
              <a:buChar char="•"/>
            </a:pPr>
            <a:r>
              <a:rPr lang="en-AU" sz="1600" dirty="0"/>
              <a:t>Health Screenings</a:t>
            </a:r>
          </a:p>
          <a:p>
            <a:pPr marL="285750" indent="-285750">
              <a:buFont typeface="Arial" panose="020B0604020202020204" pitchFamily="34" charset="0"/>
              <a:buChar char="•"/>
            </a:pPr>
            <a:r>
              <a:rPr lang="en-AU" sz="1600" dirty="0"/>
              <a:t>Health Certificates</a:t>
            </a:r>
          </a:p>
          <a:p>
            <a:pPr marL="285750" indent="-285750">
              <a:buFont typeface="Arial" panose="020B0604020202020204" pitchFamily="34" charset="0"/>
              <a:buChar char="•"/>
            </a:pPr>
            <a:r>
              <a:rPr lang="en-AU" sz="1600" dirty="0"/>
              <a:t>Travel History Forms</a:t>
            </a:r>
          </a:p>
          <a:p>
            <a:pPr marL="285750" indent="-285750">
              <a:buFont typeface="Arial" panose="020B0604020202020204" pitchFamily="34" charset="0"/>
              <a:buChar char="•"/>
            </a:pPr>
            <a:r>
              <a:rPr lang="en-AU" sz="1600" dirty="0"/>
              <a:t>Visa restrictions</a:t>
            </a:r>
          </a:p>
          <a:p>
            <a:pPr marL="285750" indent="-285750">
              <a:buFont typeface="Arial" panose="020B0604020202020204" pitchFamily="34" charset="0"/>
              <a:buChar char="•"/>
            </a:pPr>
            <a:r>
              <a:rPr lang="en-AU" sz="1600" dirty="0"/>
              <a:t>Visa Extensions</a:t>
            </a:r>
          </a:p>
          <a:p>
            <a:pPr marL="285750" indent="-285750">
              <a:buFont typeface="Arial" panose="020B0604020202020204" pitchFamily="34" charset="0"/>
              <a:buChar char="•"/>
            </a:pPr>
            <a:r>
              <a:rPr lang="en-AU" sz="1600" dirty="0"/>
              <a:t>Other</a:t>
            </a:r>
          </a:p>
          <a:p>
            <a:pPr marL="285750" indent="-285750">
              <a:buFont typeface="Arial" panose="020B0604020202020204" pitchFamily="34" charset="0"/>
              <a:buChar char="•"/>
            </a:pPr>
            <a:r>
              <a:rPr lang="en-AU" sz="1600" dirty="0"/>
              <a:t>Total Border crossing ban</a:t>
            </a:r>
          </a:p>
          <a:p>
            <a:endParaRPr lang="en-AU" dirty="0"/>
          </a:p>
          <a:p>
            <a:endParaRPr lang="en-AU" dirty="0"/>
          </a:p>
        </p:txBody>
      </p:sp>
      <p:sp>
        <p:nvSpPr>
          <p:cNvPr id="7" name="Rectangle: Rounded Corners 6">
            <a:extLst>
              <a:ext uri="{FF2B5EF4-FFF2-40B4-BE49-F238E27FC236}">
                <a16:creationId xmlns:a16="http://schemas.microsoft.com/office/drawing/2014/main" id="{E81F3F9F-CE96-4212-8EE8-D7247F153406}"/>
              </a:ext>
            </a:extLst>
          </p:cNvPr>
          <p:cNvSpPr/>
          <p:nvPr/>
        </p:nvSpPr>
        <p:spPr>
          <a:xfrm>
            <a:off x="4735773" y="2523066"/>
            <a:ext cx="7351724" cy="3817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u="sng" dirty="0"/>
          </a:p>
          <a:p>
            <a:r>
              <a:rPr lang="en-AU" u="sng" dirty="0"/>
              <a:t>Restrictions of Mass Gatherings policy </a:t>
            </a:r>
            <a:r>
              <a:rPr lang="en-AU" dirty="0"/>
              <a:t>has policy subcategories that include:</a:t>
            </a:r>
          </a:p>
          <a:p>
            <a:pPr marL="285750" indent="-285750">
              <a:buFont typeface="Arial" panose="020B0604020202020204" pitchFamily="34" charset="0"/>
              <a:buChar char="•"/>
            </a:pPr>
            <a:r>
              <a:rPr lang="en-AU" sz="1600" dirty="0"/>
              <a:t>Cancellation of an annual recurring event (election, national festival)</a:t>
            </a:r>
          </a:p>
          <a:p>
            <a:pPr marL="285750" indent="-285750">
              <a:buFont typeface="Arial" panose="020B0604020202020204" pitchFamily="34" charset="0"/>
              <a:buChar char="•"/>
            </a:pPr>
            <a:r>
              <a:rPr lang="en-AU" sz="1600" dirty="0"/>
              <a:t>Annually recurring event allowed to occur with certain conditions</a:t>
            </a:r>
          </a:p>
          <a:p>
            <a:pPr marL="285750" indent="-285750">
              <a:buFont typeface="Arial" panose="020B0604020202020204" pitchFamily="34" charset="0"/>
              <a:buChar char="•"/>
            </a:pPr>
            <a:r>
              <a:rPr lang="en-AU" sz="1600" dirty="0"/>
              <a:t>Postponement of an annually recurring event (elections, national festival)</a:t>
            </a:r>
          </a:p>
          <a:p>
            <a:pPr marL="285750" indent="-285750">
              <a:buFont typeface="Arial" panose="020B0604020202020204" pitchFamily="34" charset="0"/>
              <a:buChar char="•"/>
            </a:pPr>
            <a:r>
              <a:rPr lang="en-AU" sz="1600" dirty="0"/>
              <a:t>Cancellation of a recreational or commercial event (sports games, concerts)</a:t>
            </a:r>
          </a:p>
          <a:p>
            <a:pPr marL="285750" indent="-285750">
              <a:buFont typeface="Arial" panose="020B0604020202020204" pitchFamily="34" charset="0"/>
              <a:buChar char="•"/>
            </a:pPr>
            <a:r>
              <a:rPr lang="en-AU" sz="1600" dirty="0"/>
              <a:t>Attendance at religious services restricted (e.g. mosque/church closing) </a:t>
            </a:r>
          </a:p>
          <a:p>
            <a:pPr marL="285750" indent="-285750">
              <a:buFont typeface="Arial" panose="020B0604020202020204" pitchFamily="34" charset="0"/>
              <a:buChar char="•"/>
            </a:pPr>
            <a:r>
              <a:rPr lang="en-AU" sz="1600" dirty="0"/>
              <a:t>Prison population reduces (e.g. early release of prisoners)</a:t>
            </a:r>
          </a:p>
          <a:p>
            <a:pPr marL="285750" indent="-285750">
              <a:buFont typeface="Arial" panose="020B0604020202020204" pitchFamily="34" charset="0"/>
              <a:buChar char="•"/>
            </a:pPr>
            <a:r>
              <a:rPr lang="en-AU" sz="1600" dirty="0"/>
              <a:t>Events at private residencies restricted (e.g. parties held at home)</a:t>
            </a:r>
          </a:p>
          <a:p>
            <a:pPr marL="285750" indent="-285750">
              <a:buFont typeface="Arial" panose="020B0604020202020204" pitchFamily="34" charset="0"/>
              <a:buChar char="•"/>
            </a:pPr>
            <a:r>
              <a:rPr lang="en-AU" sz="1600" dirty="0"/>
              <a:t>Other mass gatherings gatherings not specified above</a:t>
            </a:r>
          </a:p>
          <a:p>
            <a:pPr marL="285750" indent="-285750">
              <a:buFont typeface="Arial" panose="020B0604020202020204" pitchFamily="34" charset="0"/>
              <a:buChar char="•"/>
            </a:pPr>
            <a:r>
              <a:rPr lang="en-AU" sz="1600" dirty="0"/>
              <a:t>All/Unspecified mass gatherings </a:t>
            </a:r>
          </a:p>
          <a:p>
            <a:endParaRPr lang="en-AU" dirty="0"/>
          </a:p>
        </p:txBody>
      </p:sp>
    </p:spTree>
    <p:extLst>
      <p:ext uri="{BB962C8B-B14F-4D97-AF65-F5344CB8AC3E}">
        <p14:creationId xmlns:p14="http://schemas.microsoft.com/office/powerpoint/2010/main" val="266736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9E5BB0-6F79-4F5A-B96C-F1BF13B6812E}"/>
              </a:ext>
            </a:extLst>
          </p:cNvPr>
          <p:cNvSpPr/>
          <p:nvPr/>
        </p:nvSpPr>
        <p:spPr>
          <a:xfrm>
            <a:off x="121920" y="95794"/>
            <a:ext cx="11965577" cy="580777"/>
          </a:xfrm>
          <a:prstGeom prst="rect">
            <a:avLst/>
          </a:prstGeom>
          <a:solidFill>
            <a:srgbClr val="88A5D8"/>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en-AU"/>
          </a:p>
        </p:txBody>
      </p:sp>
      <p:sp>
        <p:nvSpPr>
          <p:cNvPr id="3" name="TextBox 2">
            <a:extLst>
              <a:ext uri="{FF2B5EF4-FFF2-40B4-BE49-F238E27FC236}">
                <a16:creationId xmlns:a16="http://schemas.microsoft.com/office/drawing/2014/main" id="{A9AEDBCD-CCDC-416E-8FEC-8D986FB969B3}"/>
              </a:ext>
            </a:extLst>
          </p:cNvPr>
          <p:cNvSpPr txBox="1"/>
          <p:nvPr/>
        </p:nvSpPr>
        <p:spPr>
          <a:xfrm>
            <a:off x="235131" y="201516"/>
            <a:ext cx="8473440" cy="400110"/>
          </a:xfrm>
          <a:prstGeom prst="rect">
            <a:avLst/>
          </a:prstGeom>
          <a:noFill/>
        </p:spPr>
        <p:txBody>
          <a:bodyPr wrap="square" rtlCol="0">
            <a:spAutoFit/>
          </a:bodyPr>
          <a:lstStyle/>
          <a:p>
            <a:r>
              <a:rPr lang="en-AU" sz="2000" dirty="0"/>
              <a:t>What is a policy sub-category?</a:t>
            </a:r>
            <a:endParaRPr lang="en-AU" sz="2000" b="1" dirty="0"/>
          </a:p>
        </p:txBody>
      </p:sp>
      <p:sp>
        <p:nvSpPr>
          <p:cNvPr id="4" name="TextBox 3">
            <a:extLst>
              <a:ext uri="{FF2B5EF4-FFF2-40B4-BE49-F238E27FC236}">
                <a16:creationId xmlns:a16="http://schemas.microsoft.com/office/drawing/2014/main" id="{07CEF491-CDEC-4B86-AD2C-0DD723DB1124}"/>
              </a:ext>
            </a:extLst>
          </p:cNvPr>
          <p:cNvSpPr txBox="1"/>
          <p:nvPr/>
        </p:nvSpPr>
        <p:spPr>
          <a:xfrm>
            <a:off x="339634" y="1262921"/>
            <a:ext cx="11852366" cy="1754326"/>
          </a:xfrm>
          <a:prstGeom prst="rect">
            <a:avLst/>
          </a:prstGeom>
          <a:noFill/>
        </p:spPr>
        <p:txBody>
          <a:bodyPr wrap="square" rtlCol="0">
            <a:spAutoFit/>
          </a:bodyPr>
          <a:lstStyle/>
          <a:p>
            <a:r>
              <a:rPr lang="en-AU" dirty="0"/>
              <a:t>In our survey we have policy types, e.g. Restriction and regulation of businesses and Public Awareness Measures. Within some of these policies it is possible to further describe the policy you want to code. </a:t>
            </a:r>
          </a:p>
          <a:p>
            <a:endParaRPr lang="en-AU" dirty="0"/>
          </a:p>
          <a:p>
            <a:r>
              <a:rPr lang="en-AU" dirty="0"/>
              <a:t>These are called policy sub-types or policy sub-categories.</a:t>
            </a:r>
          </a:p>
          <a:p>
            <a:endParaRPr lang="en-AU" dirty="0"/>
          </a:p>
          <a:p>
            <a:endParaRPr lang="en-AU" dirty="0"/>
          </a:p>
        </p:txBody>
      </p:sp>
      <p:sp>
        <p:nvSpPr>
          <p:cNvPr id="5" name="Rectangle: Rounded Corners 4">
            <a:extLst>
              <a:ext uri="{FF2B5EF4-FFF2-40B4-BE49-F238E27FC236}">
                <a16:creationId xmlns:a16="http://schemas.microsoft.com/office/drawing/2014/main" id="{87937B06-5AAA-407F-ADC7-C5EC7432ED1B}"/>
              </a:ext>
            </a:extLst>
          </p:cNvPr>
          <p:cNvSpPr/>
          <p:nvPr/>
        </p:nvSpPr>
        <p:spPr>
          <a:xfrm>
            <a:off x="235132" y="2436719"/>
            <a:ext cx="11474648" cy="42197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r>
              <a:rPr lang="en-AU" u="sng" dirty="0"/>
              <a:t>Regulation of Government Services policy</a:t>
            </a:r>
            <a:r>
              <a:rPr lang="en-AU" dirty="0"/>
              <a:t> has the policy sub</a:t>
            </a:r>
          </a:p>
          <a:p>
            <a:r>
              <a:rPr lang="en-AU" dirty="0"/>
              <a:t> categories of:</a:t>
            </a:r>
          </a:p>
          <a:p>
            <a:pPr marL="285750" indent="-285750">
              <a:buFont typeface="Arial" panose="020B0604020202020204" pitchFamily="34" charset="0"/>
              <a:buChar char="•"/>
            </a:pPr>
            <a:r>
              <a:rPr lang="en-AU" dirty="0"/>
              <a:t>Issuing permits/certificates and/or processing govt documents </a:t>
            </a:r>
          </a:p>
          <a:p>
            <a:pPr marL="285750" indent="-285750">
              <a:buFont typeface="Arial" panose="020B0604020202020204" pitchFamily="34" charset="0"/>
              <a:buChar char="•"/>
            </a:pPr>
            <a:r>
              <a:rPr lang="en-AU" dirty="0"/>
              <a:t>Election procedures (in-mail voting)</a:t>
            </a:r>
          </a:p>
          <a:p>
            <a:pPr marL="285750" indent="-285750">
              <a:buFont typeface="Arial" panose="020B0604020202020204" pitchFamily="34" charset="0"/>
              <a:buChar char="•"/>
            </a:pPr>
            <a:r>
              <a:rPr lang="en-AU" dirty="0"/>
              <a:t>Regulation of publicly provided waste management </a:t>
            </a:r>
          </a:p>
          <a:p>
            <a:pPr marL="285750" indent="-285750">
              <a:buFont typeface="Arial" panose="020B0604020202020204" pitchFamily="34" charset="0"/>
              <a:buChar char="•"/>
            </a:pPr>
            <a:r>
              <a:rPr lang="en-AU" dirty="0"/>
              <a:t>Beaches </a:t>
            </a:r>
          </a:p>
          <a:p>
            <a:pPr marL="285750" indent="-285750">
              <a:buFont typeface="Arial" panose="020B0604020202020204" pitchFamily="34" charset="0"/>
              <a:buChar char="•"/>
            </a:pPr>
            <a:r>
              <a:rPr lang="en-AU" dirty="0"/>
              <a:t>Campsites</a:t>
            </a:r>
          </a:p>
          <a:p>
            <a:pPr marL="285750" indent="-285750">
              <a:buFont typeface="Arial" panose="020B0604020202020204" pitchFamily="34" charset="0"/>
              <a:buChar char="•"/>
            </a:pPr>
            <a:r>
              <a:rPr lang="en-AU" dirty="0"/>
              <a:t>Parks</a:t>
            </a:r>
          </a:p>
          <a:p>
            <a:pPr marL="285750" indent="-285750">
              <a:buFont typeface="Arial" panose="020B0604020202020204" pitchFamily="34" charset="0"/>
              <a:buChar char="•"/>
            </a:pPr>
            <a:r>
              <a:rPr lang="en-AU" dirty="0"/>
              <a:t>Tourists Sites </a:t>
            </a:r>
          </a:p>
          <a:p>
            <a:pPr marL="285750" indent="-285750">
              <a:buFont typeface="Arial" panose="020B0604020202020204" pitchFamily="34" charset="0"/>
              <a:buChar char="•"/>
            </a:pPr>
            <a:r>
              <a:rPr lang="en-AU" dirty="0"/>
              <a:t>Unspecified outdoor spaces</a:t>
            </a:r>
          </a:p>
          <a:p>
            <a:pPr marL="285750" indent="-285750">
              <a:buFont typeface="Arial" panose="020B0604020202020204" pitchFamily="34" charset="0"/>
              <a:buChar char="•"/>
            </a:pPr>
            <a:r>
              <a:rPr lang="en-AU" dirty="0"/>
              <a:t>Public libraries</a:t>
            </a:r>
          </a:p>
          <a:p>
            <a:pPr marL="285750" indent="-285750">
              <a:buFont typeface="Arial" panose="020B0604020202020204" pitchFamily="34" charset="0"/>
              <a:buChar char="•"/>
            </a:pPr>
            <a:r>
              <a:rPr lang="en-AU" dirty="0"/>
              <a:t>Public museums/galleries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endParaRPr lang="en-AU" dirty="0"/>
          </a:p>
          <a:p>
            <a:endParaRPr lang="en-AU" dirty="0"/>
          </a:p>
          <a:p>
            <a:pPr marL="285750" indent="-285750">
              <a:buFont typeface="Arial" panose="020B0604020202020204" pitchFamily="34" charset="0"/>
              <a:buChar char="•"/>
            </a:pPr>
            <a:r>
              <a:rPr lang="en-AU" dirty="0"/>
              <a:t>Public courts</a:t>
            </a:r>
          </a:p>
          <a:p>
            <a:pPr marL="285750" indent="-285750">
              <a:buFont typeface="Arial" panose="020B0604020202020204" pitchFamily="34" charset="0"/>
              <a:buChar char="•"/>
            </a:pPr>
            <a:r>
              <a:rPr lang="en-AU" dirty="0"/>
              <a:t>Unspecified public facilities</a:t>
            </a:r>
          </a:p>
          <a:p>
            <a:pPr marL="285750" indent="-285750">
              <a:buFont typeface="Arial" panose="020B0604020202020204" pitchFamily="34" charset="0"/>
              <a:buChar char="•"/>
            </a:pPr>
            <a:r>
              <a:rPr lang="en-AU" dirty="0"/>
              <a:t>Other public facilities</a:t>
            </a:r>
          </a:p>
          <a:p>
            <a:pPr marL="285750" indent="-285750">
              <a:buFont typeface="Arial" panose="020B0604020202020204" pitchFamily="34" charset="0"/>
              <a:buChar char="•"/>
            </a:pPr>
            <a:r>
              <a:rPr lang="en-AU" dirty="0"/>
              <a:t>Regulated hours govt services are available </a:t>
            </a:r>
          </a:p>
          <a:p>
            <a:pPr marL="285750" indent="-285750">
              <a:buFont typeface="Arial" panose="020B0604020202020204" pitchFamily="34" charset="0"/>
              <a:buChar char="•"/>
            </a:pPr>
            <a:r>
              <a:rPr lang="en-AU" dirty="0"/>
              <a:t>Regulated govt working hours</a:t>
            </a:r>
          </a:p>
          <a:p>
            <a:pPr marL="285750" indent="-285750">
              <a:buFont typeface="Arial" panose="020B0604020202020204" pitchFamily="34" charset="0"/>
              <a:buChar char="•"/>
            </a:pPr>
            <a:r>
              <a:rPr lang="en-AU" dirty="0"/>
              <a:t>Regulation on govt meetings (inc. suspension of a parliament )</a:t>
            </a:r>
          </a:p>
          <a:p>
            <a:pPr marL="285750" indent="-285750">
              <a:buFont typeface="Arial" panose="020B0604020202020204" pitchFamily="34" charset="0"/>
              <a:buChar char="•"/>
            </a:pPr>
            <a:r>
              <a:rPr lang="en-AU" dirty="0"/>
              <a:t>Other unspecified govt services</a:t>
            </a:r>
          </a:p>
          <a:p>
            <a:pPr marL="285750" indent="-285750">
              <a:buFont typeface="Arial" panose="020B0604020202020204" pitchFamily="34" charset="0"/>
              <a:buChar char="•"/>
            </a:pPr>
            <a:r>
              <a:rPr lang="en-AU" dirty="0"/>
              <a:t>All non-essential govt services </a:t>
            </a:r>
          </a:p>
          <a:p>
            <a:pPr marL="285750" indent="-285750">
              <a:buFont typeface="Arial" panose="020B0604020202020204" pitchFamily="34" charset="0"/>
              <a:buChar char="•"/>
            </a:pPr>
            <a:r>
              <a:rPr lang="en-AU" dirty="0"/>
              <a:t>All essential govt services </a:t>
            </a:r>
          </a:p>
          <a:p>
            <a:pPr marL="285750" indent="-285750">
              <a:buFont typeface="Arial" panose="020B0604020202020204" pitchFamily="34" charset="0"/>
              <a:buChar char="•"/>
            </a:pPr>
            <a:endParaRPr lang="en-AU" dirty="0"/>
          </a:p>
          <a:p>
            <a:endParaRPr lang="en-AU" dirty="0"/>
          </a:p>
        </p:txBody>
      </p:sp>
    </p:spTree>
    <p:extLst>
      <p:ext uri="{BB962C8B-B14F-4D97-AF65-F5344CB8AC3E}">
        <p14:creationId xmlns:p14="http://schemas.microsoft.com/office/powerpoint/2010/main" val="4003157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12162</TotalTime>
  <Words>13044</Words>
  <Application>Microsoft Office PowerPoint</Application>
  <PresentationFormat>Widescreen</PresentationFormat>
  <Paragraphs>909</Paragraphs>
  <Slides>74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Klauser</dc:creator>
  <cp:lastModifiedBy>Sarah Klauser</cp:lastModifiedBy>
  <cp:revision>277</cp:revision>
  <dcterms:created xsi:type="dcterms:W3CDTF">2020-09-10T14:00:32Z</dcterms:created>
  <dcterms:modified xsi:type="dcterms:W3CDTF">2020-09-30T16:39:15Z</dcterms:modified>
</cp:coreProperties>
</file>