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2"/>
    <p:restoredTop sz="93951"/>
  </p:normalViewPr>
  <p:slideViewPr>
    <p:cSldViewPr snapToGrid="0">
      <p:cViewPr varScale="1">
        <p:scale>
          <a:sx n="76" d="100"/>
          <a:sy n="76" d="100"/>
        </p:scale>
        <p:origin x="224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2" d="100"/>
          <a:sy n="142" d="100"/>
        </p:scale>
        <p:origin x="105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7551C-5BBB-0B4B-A9C7-B73E6A48FB37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1A0B2-114D-AD44-8A48-577ED65F7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7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1A0B2-114D-AD44-8A48-577ED65F72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5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1A0B2-114D-AD44-8A48-577ED65F72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4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000" cap="none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61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1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320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3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44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A6A347-2061-6C4A-A829-B5594D759E4E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7BA6EE-4F90-6C4F-B0BC-730E9B6477E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7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07BE-8BB3-30B9-B521-FDD7F2488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Machine Learning to Study Patterns in Chess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BFCE-3B84-C0D9-AB1D-8D991FB2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609748"/>
            <a:ext cx="10993546" cy="433493"/>
          </a:xfrm>
        </p:spPr>
        <p:txBody>
          <a:bodyPr>
            <a:normAutofit/>
          </a:bodyPr>
          <a:lstStyle/>
          <a:p>
            <a:r>
              <a:rPr lang="en-GB" sz="2000" dirty="0"/>
              <a:t>Isaac Cheng</a:t>
            </a:r>
          </a:p>
        </p:txBody>
      </p:sp>
    </p:spTree>
    <p:extLst>
      <p:ext uri="{BB962C8B-B14F-4D97-AF65-F5344CB8AC3E}">
        <p14:creationId xmlns:p14="http://schemas.microsoft.com/office/powerpoint/2010/main" val="321942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3678303"/>
          </a:xfrm>
        </p:spPr>
        <p:txBody>
          <a:bodyPr/>
          <a:lstStyle/>
          <a:p>
            <a:r>
              <a:rPr lang="en-GB" dirty="0"/>
              <a:t>Include game data from various sources</a:t>
            </a:r>
          </a:p>
          <a:p>
            <a:pPr lvl="1"/>
            <a:r>
              <a:rPr lang="en-GB" dirty="0"/>
              <a:t>e.g. FICS Games Database</a:t>
            </a:r>
          </a:p>
          <a:p>
            <a:r>
              <a:rPr lang="en-GB" dirty="0"/>
              <a:t>Use data for a longer period</a:t>
            </a:r>
          </a:p>
          <a:p>
            <a:pPr lvl="1"/>
            <a:r>
              <a:rPr lang="en-GB" dirty="0"/>
              <a:t>e.g. popularity of openings vs. search popularity on Google Trends</a:t>
            </a:r>
          </a:p>
          <a:p>
            <a:r>
              <a:rPr lang="en-GB" dirty="0"/>
              <a:t>Use Scoutfish for low-level analysis</a:t>
            </a:r>
          </a:p>
          <a:p>
            <a:pPr lvl="1"/>
            <a:r>
              <a:rPr lang="en-GB" dirty="0"/>
              <a:t>e.g. explore endgame move sequences</a:t>
            </a:r>
          </a:p>
          <a:p>
            <a:r>
              <a:rPr lang="en-GB" dirty="0"/>
              <a:t>Integrate Stockfish into data pipeline</a:t>
            </a:r>
          </a:p>
          <a:p>
            <a:pPr lvl="1"/>
            <a:r>
              <a:rPr lang="en-GB" dirty="0"/>
              <a:t>e.g. explore blunder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81B66-F6B5-9BE8-0DAA-2F0C8A695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0" t="3247" r="6321" b="4862"/>
          <a:stretch/>
        </p:blipFill>
        <p:spPr>
          <a:xfrm>
            <a:off x="7687731" y="3555780"/>
            <a:ext cx="2421467" cy="255674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D3E135-ADE6-EA76-1F18-FE1D9BA4F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8" t="34616" r="6274" b="36756"/>
          <a:stretch/>
        </p:blipFill>
        <p:spPr>
          <a:xfrm>
            <a:off x="6604000" y="2180496"/>
            <a:ext cx="4597398" cy="11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0844-8B27-5A04-E8D3-B71897F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3578-1AF6-4A7F-4C75-F47E7C95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 anchor="t"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Background</a:t>
            </a:r>
          </a:p>
          <a:p>
            <a:r>
              <a:rPr lang="en-GB" dirty="0"/>
              <a:t>Aims and objectives</a:t>
            </a:r>
          </a:p>
          <a:p>
            <a:r>
              <a:rPr lang="en-GB" dirty="0"/>
              <a:t>Design, methods, and implementation</a:t>
            </a:r>
          </a:p>
          <a:p>
            <a:pPr lvl="1"/>
            <a:r>
              <a:rPr lang="en-GB" dirty="0"/>
              <a:t>Downloading the Data, Data Processing</a:t>
            </a:r>
          </a:p>
          <a:p>
            <a:r>
              <a:rPr lang="en-GB" dirty="0"/>
              <a:t>Code demonstration</a:t>
            </a:r>
          </a:p>
          <a:p>
            <a:pPr lvl="1"/>
            <a:r>
              <a:rPr lang="en-GB" dirty="0"/>
              <a:t>Classification, regression, clustering</a:t>
            </a:r>
          </a:p>
          <a:p>
            <a:r>
              <a:rPr lang="en-GB" dirty="0"/>
              <a:t>Conclusion</a:t>
            </a:r>
          </a:p>
          <a:p>
            <a:pPr lvl="1"/>
            <a:r>
              <a:rPr lang="en-GB" dirty="0"/>
              <a:t>Project outcomes, limitations, future work</a:t>
            </a:r>
          </a:p>
        </p:txBody>
      </p:sp>
    </p:spTree>
    <p:extLst>
      <p:ext uri="{BB962C8B-B14F-4D97-AF65-F5344CB8AC3E}">
        <p14:creationId xmlns:p14="http://schemas.microsoft.com/office/powerpoint/2010/main" val="236310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158275" cy="39753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One of the oldest and most popular board games globally</a:t>
            </a:r>
          </a:p>
          <a:p>
            <a:r>
              <a:rPr lang="en-GB" dirty="0"/>
              <a:t>Rich history – first literature appeared in 840</a:t>
            </a:r>
          </a:p>
          <a:p>
            <a:pPr lvl="1"/>
            <a:r>
              <a:rPr lang="en-GB" dirty="0"/>
              <a:t>‘Book of the Chess’</a:t>
            </a:r>
          </a:p>
          <a:p>
            <a:r>
              <a:rPr lang="en-GB" dirty="0"/>
              <a:t>Large-scale exploration has only caught on recently</a:t>
            </a:r>
          </a:p>
          <a:p>
            <a:pPr lvl="1"/>
            <a:r>
              <a:rPr lang="en-GB" dirty="0"/>
              <a:t>Stockfish – 9,400 years of CPU time to analyse over 5.6 billion self-play chess games</a:t>
            </a:r>
          </a:p>
          <a:p>
            <a:r>
              <a:rPr lang="en-GB" dirty="0"/>
              <a:t>Online platforms like Lichess and Chess.com have improved accessibility and provided standardised game formats</a:t>
            </a:r>
          </a:p>
          <a:p>
            <a:pPr lvl="1"/>
            <a:r>
              <a:rPr lang="en-GB" dirty="0"/>
              <a:t>Enabled collection of big data in chess</a:t>
            </a:r>
          </a:p>
          <a:p>
            <a:r>
              <a:rPr lang="en-GB" dirty="0"/>
              <a:t>Chess games involve cognition and human behaviour</a:t>
            </a:r>
          </a:p>
          <a:p>
            <a:pPr lvl="1"/>
            <a:r>
              <a:rPr lang="en-GB" dirty="0"/>
              <a:t>e.g. social learning theory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92988B-92D2-7FD8-BF79-B764D94E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18" y="2369333"/>
            <a:ext cx="4387407" cy="1798837"/>
          </a:xfrm>
          <a:prstGeom prst="rect">
            <a:avLst/>
          </a:prstGeom>
        </p:spPr>
      </p:pic>
      <p:pic>
        <p:nvPicPr>
          <p:cNvPr id="7" name="Picture 6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56650262-8D73-C7F9-0BED-FBD2A320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83" y="4622799"/>
            <a:ext cx="4396725" cy="13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4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72008" cy="3678303"/>
          </a:xfrm>
        </p:spPr>
        <p:txBody>
          <a:bodyPr/>
          <a:lstStyle/>
          <a:p>
            <a:r>
              <a:rPr lang="en-GB" dirty="0"/>
              <a:t>Modern developments in computer chess</a:t>
            </a:r>
          </a:p>
          <a:p>
            <a:pPr lvl="1"/>
            <a:r>
              <a:rPr lang="en-GB" dirty="0"/>
              <a:t>Stockfish and DeepMind’s </a:t>
            </a:r>
            <a:r>
              <a:rPr lang="en-GB" dirty="0" err="1"/>
              <a:t>AlphaZero</a:t>
            </a:r>
            <a:endParaRPr lang="en-GB" dirty="0"/>
          </a:p>
          <a:p>
            <a:r>
              <a:rPr lang="en-GB" dirty="0"/>
              <a:t>Growth in the popularity of chess</a:t>
            </a:r>
          </a:p>
          <a:p>
            <a:pPr lvl="1"/>
            <a:r>
              <a:rPr lang="en-GB" dirty="0"/>
              <a:t>The Queen’s Gambit</a:t>
            </a:r>
          </a:p>
          <a:p>
            <a:pPr lvl="1"/>
            <a:r>
              <a:rPr lang="en-GB" dirty="0"/>
              <a:t>Social media (e.g. Cristiano Ronaldo and Lionel Messi)</a:t>
            </a:r>
          </a:p>
          <a:p>
            <a:r>
              <a:rPr lang="en-GB" dirty="0"/>
              <a:t>Practical uses of chess databases</a:t>
            </a:r>
          </a:p>
          <a:p>
            <a:pPr lvl="1"/>
            <a:r>
              <a:rPr lang="en-GB" dirty="0"/>
              <a:t>Lichess Open Database, FICS Games Database</a:t>
            </a:r>
          </a:p>
        </p:txBody>
      </p:sp>
      <p:pic>
        <p:nvPicPr>
          <p:cNvPr id="10" name="Picture 9" descr="Two men playing chess&#10;&#10;Description automatically generated with medium confidence">
            <a:extLst>
              <a:ext uri="{FF2B5EF4-FFF2-40B4-BE49-F238E27FC236}">
                <a16:creationId xmlns:a16="http://schemas.microsoft.com/office/drawing/2014/main" id="{A8282F9B-3F0A-FE5E-8D33-B0153403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99" y="4233333"/>
            <a:ext cx="3318934" cy="2212622"/>
          </a:xfrm>
          <a:prstGeom prst="rect">
            <a:avLst/>
          </a:prstGeom>
        </p:spPr>
      </p:pic>
      <p:pic>
        <p:nvPicPr>
          <p:cNvPr id="12" name="Picture 11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3758707D-899D-ED13-3953-313E4799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99" y="2155096"/>
            <a:ext cx="3767008" cy="18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 a data pipeline for downloading and processing the data eﬀiciently </a:t>
            </a:r>
          </a:p>
          <a:p>
            <a:r>
              <a:rPr lang="en-GB" dirty="0"/>
              <a:t>Explore the data to understand the features and distribution of the data </a:t>
            </a:r>
          </a:p>
          <a:p>
            <a:r>
              <a:rPr lang="en-GB" dirty="0"/>
              <a:t>Perform feature engineering to extract additional useful information from the data </a:t>
            </a:r>
          </a:p>
          <a:p>
            <a:r>
              <a:rPr lang="en-GB" dirty="0"/>
              <a:t>Implement classification models to predict the outcome of chess games </a:t>
            </a:r>
          </a:p>
          <a:p>
            <a:r>
              <a:rPr lang="en-GB" dirty="0"/>
              <a:t>Implement a regression model to investigate the relationship between the popularity of openings and their outcomes in chess games </a:t>
            </a:r>
          </a:p>
          <a:p>
            <a:r>
              <a:rPr lang="en-GB" dirty="0"/>
              <a:t>Perform k-means clustering to group openings by their outcomes </a:t>
            </a:r>
          </a:p>
          <a:p>
            <a:r>
              <a:rPr lang="en-GB" dirty="0"/>
              <a:t>Perform k-means clustering to group openings by the mean difference of the outcomes in their variations </a:t>
            </a:r>
          </a:p>
          <a:p>
            <a:r>
              <a:rPr lang="en-GB" dirty="0"/>
              <a:t>Analyse the results of the models and clusters to determine their usefulness in isolation </a:t>
            </a:r>
          </a:p>
          <a:p>
            <a:r>
              <a:rPr lang="en-GB" dirty="0"/>
              <a:t>Evaluate the models and clusters to determine their usefulness in providing insights into patterns in chess games – how successful were they, what were their limitations, and how can we improve them? </a:t>
            </a:r>
          </a:p>
        </p:txBody>
      </p:sp>
    </p:spTree>
    <p:extLst>
      <p:ext uri="{BB962C8B-B14F-4D97-AF65-F5344CB8AC3E}">
        <p14:creationId xmlns:p14="http://schemas.microsoft.com/office/powerpoint/2010/main" val="21682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Methods, and Implementation: Downloading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74541" cy="3678303"/>
          </a:xfrm>
        </p:spPr>
        <p:txBody>
          <a:bodyPr/>
          <a:lstStyle/>
          <a:p>
            <a:r>
              <a:rPr lang="en-GB" dirty="0"/>
              <a:t>Lichess Open Database</a:t>
            </a:r>
          </a:p>
          <a:p>
            <a:r>
              <a:rPr lang="en-GB" dirty="0"/>
              <a:t>Rated Blitz (179 - 479 seconds) and Rated Rapid (479 - 1499 seconds) games</a:t>
            </a:r>
          </a:p>
          <a:p>
            <a:r>
              <a:rPr lang="en-GB" dirty="0"/>
              <a:t>Games in 2022</a:t>
            </a:r>
          </a:p>
          <a:p>
            <a:r>
              <a:rPr lang="en-GB" dirty="0"/>
              <a:t>Each month is ~30GB before sampling</a:t>
            </a:r>
          </a:p>
          <a:p>
            <a:r>
              <a:rPr lang="en-GB" dirty="0"/>
              <a:t>Sampled 6 million games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5801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Design, Methods, and Implementation: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175207" cy="3678303"/>
          </a:xfrm>
        </p:spPr>
        <p:txBody>
          <a:bodyPr/>
          <a:lstStyle/>
          <a:p>
            <a:r>
              <a:rPr lang="en-GB" dirty="0"/>
              <a:t>PGN (Portable Game Notation) files as input</a:t>
            </a:r>
          </a:p>
          <a:p>
            <a:pPr lvl="1"/>
            <a:r>
              <a:rPr lang="en-GB" dirty="0"/>
              <a:t>Headers (e.g. White and Black players, their ratings, opening, game result)</a:t>
            </a:r>
          </a:p>
          <a:p>
            <a:pPr lvl="1"/>
            <a:r>
              <a:rPr lang="en-GB" dirty="0"/>
              <a:t>List of moves in the game</a:t>
            </a:r>
          </a:p>
          <a:p>
            <a:r>
              <a:rPr lang="en-GB" dirty="0"/>
              <a:t>PGN → CSV → Parquet files</a:t>
            </a:r>
          </a:p>
          <a:p>
            <a:r>
              <a:rPr lang="en-GB" dirty="0"/>
              <a:t>Data analysis with </a:t>
            </a:r>
            <a:r>
              <a:rPr lang="en-GB" dirty="0" err="1"/>
              <a:t>Dask</a:t>
            </a:r>
            <a:r>
              <a:rPr lang="en-GB" dirty="0"/>
              <a:t> and pandas</a:t>
            </a:r>
          </a:p>
          <a:p>
            <a:r>
              <a:rPr lang="en-GB" dirty="0"/>
              <a:t>Subsampled data for machine learning with random sampling</a:t>
            </a:r>
          </a:p>
          <a:p>
            <a:pPr lvl="1"/>
            <a:r>
              <a:rPr lang="en-GB" dirty="0"/>
              <a:t>12.5% of original sample – approximately 5 million games</a:t>
            </a:r>
          </a:p>
        </p:txBody>
      </p:sp>
    </p:spTree>
    <p:extLst>
      <p:ext uri="{BB962C8B-B14F-4D97-AF65-F5344CB8AC3E}">
        <p14:creationId xmlns:p14="http://schemas.microsoft.com/office/powerpoint/2010/main" val="23601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5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0F4-CB18-1BA9-DDBC-A117A1C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243D-1487-8388-E620-3582FEAF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time to collect and process data</a:t>
            </a:r>
          </a:p>
          <a:p>
            <a:r>
              <a:rPr lang="en-GB" dirty="0"/>
              <a:t>Only used the metadata of games</a:t>
            </a:r>
          </a:p>
          <a:p>
            <a:r>
              <a:rPr lang="en-GB" dirty="0"/>
              <a:t>Only used games from Lichess</a:t>
            </a:r>
          </a:p>
        </p:txBody>
      </p:sp>
    </p:spTree>
    <p:extLst>
      <p:ext uri="{BB962C8B-B14F-4D97-AF65-F5344CB8AC3E}">
        <p14:creationId xmlns:p14="http://schemas.microsoft.com/office/powerpoint/2010/main" val="32515762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{A21BBE17-2D52-D748-92E1-8036C94DFEDB}tf10001123</Template>
  <TotalTime>805</TotalTime>
  <Words>522</Words>
  <Application>Microsoft Macintosh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Machine Learning to Study Patterns in Chess Games</vt:lpstr>
      <vt:lpstr>Table of Contents</vt:lpstr>
      <vt:lpstr>Introduction</vt:lpstr>
      <vt:lpstr>Background</vt:lpstr>
      <vt:lpstr>Aims and Objectives</vt:lpstr>
      <vt:lpstr>Design, Methods, and Implementation: Downloading the Data</vt:lpstr>
      <vt:lpstr>Design, Methods, and Implementation: Data Processing</vt:lpstr>
      <vt:lpstr>Conclusion: Project Outcomes</vt:lpstr>
      <vt:lpstr>Conclusion: Limitations</vt:lpstr>
      <vt:lpstr>Conclusion: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Cheng</dc:creator>
  <cp:lastModifiedBy>Isaac Cheng</cp:lastModifiedBy>
  <cp:revision>45</cp:revision>
  <dcterms:created xsi:type="dcterms:W3CDTF">2023-04-29T11:50:16Z</dcterms:created>
  <dcterms:modified xsi:type="dcterms:W3CDTF">2023-04-30T01:15:21Z</dcterms:modified>
</cp:coreProperties>
</file>