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15"/>
  </p:notesMasterIdLst>
  <p:sldIdLst>
    <p:sldId id="310" r:id="rId2"/>
    <p:sldId id="321" r:id="rId3"/>
    <p:sldId id="313" r:id="rId4"/>
    <p:sldId id="323" r:id="rId5"/>
    <p:sldId id="320" r:id="rId6"/>
    <p:sldId id="314" r:id="rId7"/>
    <p:sldId id="315" r:id="rId8"/>
    <p:sldId id="322" r:id="rId9"/>
    <p:sldId id="318" r:id="rId10"/>
    <p:sldId id="324" r:id="rId11"/>
    <p:sldId id="325" r:id="rId12"/>
    <p:sldId id="319" r:id="rId13"/>
    <p:sldId id="326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orient="horz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95666" autoAdjust="0"/>
  </p:normalViewPr>
  <p:slideViewPr>
    <p:cSldViewPr snapToGrid="0">
      <p:cViewPr varScale="1">
        <p:scale>
          <a:sx n="95" d="100"/>
          <a:sy n="95" d="100"/>
        </p:scale>
        <p:origin x="192" y="344"/>
      </p:cViewPr>
      <p:guideLst>
        <p:guide pos="272"/>
        <p:guide orient="horz"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251-66FE-5548-AB0B-9BA8F1537D6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2634-A117-8649-AEE4-508F13DA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0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1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4000" dirty="0" smtClean="0"/>
              <a:t>Interface and Abstract Class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Class(</a:t>
            </a:r>
            <a:r>
              <a:rPr lang="ko-KR" altLang="en-US" dirty="0"/>
              <a:t>추상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2960" y="2023964"/>
            <a:ext cx="6192688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FF00"/>
                </a:solidFill>
              </a:rPr>
              <a:t>abstract class </a:t>
            </a:r>
            <a:r>
              <a:rPr lang="en-US" altLang="ko-KR" sz="3000" dirty="0" err="1" smtClean="0"/>
              <a:t>AbstractBase</a:t>
            </a:r>
            <a:endParaRPr lang="ko-KR" altLang="en-US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 smtClean="0"/>
              <a:t>    // </a:t>
            </a:r>
            <a:r>
              <a:rPr lang="ko-KR" altLang="en-US" sz="3000" dirty="0"/>
              <a:t>클래스와 동일하게 구현</a:t>
            </a:r>
          </a:p>
          <a:p>
            <a:r>
              <a:rPr lang="en-US" altLang="ko-KR" sz="3000" dirty="0"/>
              <a:t>}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470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Abstract Class(</a:t>
            </a:r>
            <a:r>
              <a:rPr lang="ko-KR" altLang="en-US" dirty="0"/>
              <a:t>추상 클래스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40877" y="2255724"/>
            <a:ext cx="6192688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dirty="0" err="1" smtClean="0"/>
              <a:t>AbstractBase</a:t>
            </a:r>
            <a:r>
              <a:rPr lang="en-US" altLang="ko-KR" sz="3000" dirty="0" smtClean="0"/>
              <a:t> ab = new </a:t>
            </a:r>
            <a:r>
              <a:rPr lang="en-US" altLang="ko-KR" sz="3000" dirty="0" err="1" smtClean="0"/>
              <a:t>AbstractBase</a:t>
            </a:r>
            <a:r>
              <a:rPr lang="en-US" altLang="ko-KR" sz="3000" dirty="0" smtClean="0"/>
              <a:t>();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895599" y="2162431"/>
            <a:ext cx="2883243" cy="860855"/>
            <a:chOff x="2907957" y="3241588"/>
            <a:chExt cx="2883243" cy="86085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2907957" y="3241588"/>
              <a:ext cx="2883243" cy="86085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2907957" y="3241588"/>
              <a:ext cx="2883243" cy="860855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28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Abstract Method(</a:t>
            </a:r>
            <a:r>
              <a:rPr lang="ko-KR" altLang="en-US" sz="4400" dirty="0" smtClean="0"/>
              <a:t>추상 </a:t>
            </a:r>
            <a:r>
              <a:rPr lang="ko-KR" altLang="en-US" sz="4400" dirty="0" err="1" smtClean="0"/>
              <a:t>메서드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/>
              <a:t>Abstract </a:t>
            </a:r>
            <a:r>
              <a:rPr lang="en-US" altLang="ko-KR" sz="3200" dirty="0" smtClean="0"/>
              <a:t>Method</a:t>
            </a:r>
            <a:r>
              <a:rPr lang="ko-KR" altLang="en-US" sz="3200" dirty="0" smtClean="0"/>
              <a:t>는 </a:t>
            </a:r>
            <a:r>
              <a:rPr lang="ko-KR" altLang="en-US" sz="3000" dirty="0" smtClean="0"/>
              <a:t>구현을 갖지 않음</a:t>
            </a:r>
            <a:r>
              <a:rPr lang="en-US" altLang="ko-KR" sz="3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파생 클래스에서 해당 </a:t>
            </a:r>
            <a:r>
              <a:rPr lang="ko-KR" altLang="en-US" sz="3000" dirty="0" err="1" smtClean="0"/>
              <a:t>메소드를</a:t>
            </a:r>
            <a:r>
              <a:rPr lang="ko-KR" altLang="en-US" sz="3000" dirty="0" smtClean="0"/>
              <a:t> 구현</a:t>
            </a:r>
            <a:endParaRPr lang="en-US" altLang="ko-KR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Abstract Method(</a:t>
            </a:r>
            <a:r>
              <a:rPr lang="ko-KR" altLang="en-US" sz="4400" dirty="0" smtClean="0"/>
              <a:t>추상 </a:t>
            </a:r>
            <a:r>
              <a:rPr lang="ko-KR" altLang="en-US" sz="4400" dirty="0" err="1" smtClean="0"/>
              <a:t>메서드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2960" y="2023964"/>
            <a:ext cx="6192688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FF00"/>
                </a:solidFill>
              </a:rPr>
              <a:t>abstract </a:t>
            </a:r>
            <a:r>
              <a:rPr lang="en-US" altLang="ko-KR" dirty="0"/>
              <a:t>class </a:t>
            </a:r>
            <a:r>
              <a:rPr lang="en-US" altLang="ko-KR" dirty="0" err="1"/>
              <a:t>AbstractBase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public </a:t>
            </a:r>
            <a:r>
              <a:rPr lang="en-US" altLang="ko-KR" b="1" dirty="0">
                <a:solidFill>
                  <a:srgbClr val="FFFF00"/>
                </a:solidFill>
              </a:rPr>
              <a:t>abstract </a:t>
            </a:r>
            <a:r>
              <a:rPr lang="en-US" altLang="ko-KR" dirty="0"/>
              <a:t>void </a:t>
            </a:r>
            <a:r>
              <a:rPr lang="en-US" altLang="ko-KR" dirty="0" err="1"/>
              <a:t>SomeMethod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class Derived : </a:t>
            </a:r>
            <a:r>
              <a:rPr lang="en-US" altLang="ko-KR" dirty="0" err="1"/>
              <a:t>AbstractBase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 smtClean="0"/>
              <a:t>    public </a:t>
            </a:r>
            <a:r>
              <a:rPr lang="en-US" altLang="ko-KR" dirty="0">
                <a:solidFill>
                  <a:srgbClr val="FFFF00"/>
                </a:solidFill>
              </a:rPr>
              <a:t>override</a:t>
            </a:r>
            <a:r>
              <a:rPr lang="en-US" altLang="ko-KR" dirty="0"/>
              <a:t> void </a:t>
            </a:r>
            <a:r>
              <a:rPr lang="en-US" altLang="ko-KR" dirty="0" err="1"/>
              <a:t>SomeMethod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// Something</a:t>
            </a:r>
            <a:endParaRPr lang="en-US" altLang="ko-KR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62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Interface(</a:t>
            </a:r>
            <a:r>
              <a:rPr lang="ko-KR" altLang="en-US" sz="4400" dirty="0" smtClean="0"/>
              <a:t>인터페이스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는 약속</a:t>
            </a:r>
            <a:endParaRPr lang="ko-KR" altLang="en-US" sz="44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인터페이스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규격을 따르는 선풍기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마우스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키보드는 </a:t>
            </a:r>
            <a:r>
              <a:rPr lang="en-US" altLang="ko-KR" dirty="0" smtClean="0">
                <a:sym typeface="Wingdings" pitchFamily="2" charset="2"/>
              </a:rPr>
              <a:t>PC</a:t>
            </a:r>
            <a:r>
              <a:rPr lang="ko-KR" altLang="en-US" dirty="0" smtClean="0">
                <a:sym typeface="Wingdings" pitchFamily="2" charset="2"/>
              </a:rPr>
              <a:t>에 연결하여 사용할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itchFamily="2" charset="2"/>
              </a:rPr>
              <a:t>PC</a:t>
            </a:r>
            <a:r>
              <a:rPr lang="ko-KR" altLang="en-US" dirty="0" smtClean="0">
                <a:sym typeface="Wingdings" pitchFamily="2" charset="2"/>
              </a:rPr>
              <a:t>와 </a:t>
            </a:r>
            <a:r>
              <a:rPr lang="en-US" altLang="ko-KR" dirty="0" smtClean="0">
                <a:sym typeface="Wingdings" pitchFamily="2" charset="2"/>
              </a:rPr>
              <a:t>USB </a:t>
            </a:r>
            <a:r>
              <a:rPr lang="ko-KR" altLang="en-US" dirty="0" smtClean="0">
                <a:sym typeface="Wingdings" pitchFamily="2" charset="2"/>
              </a:rPr>
              <a:t>기기들이 </a:t>
            </a:r>
            <a:r>
              <a:rPr lang="en-US" altLang="ko-KR" dirty="0" smtClean="0">
                <a:sym typeface="Wingdings" pitchFamily="2" charset="2"/>
              </a:rPr>
              <a:t>USB</a:t>
            </a:r>
            <a:r>
              <a:rPr lang="ko-KR" altLang="en-US" dirty="0" smtClean="0">
                <a:sym typeface="Wingdings" pitchFamily="2" charset="2"/>
              </a:rPr>
              <a:t>라는 약속을 따르기 때문에 이러한 만능 연결이 가능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Interface(</a:t>
            </a:r>
            <a:r>
              <a:rPr lang="ko-KR" altLang="en-US" sz="4400" dirty="0" smtClean="0"/>
              <a:t>인터페이스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는 약속</a:t>
            </a:r>
            <a:endParaRPr lang="ko-KR" altLang="en-US" sz="44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인터페이스도 소프트웨어 내에서 </a:t>
            </a:r>
            <a:r>
              <a:rPr lang="en-US" altLang="ko-KR" dirty="0" smtClean="0">
                <a:sym typeface="Wingdings" pitchFamily="2" charset="2"/>
              </a:rPr>
              <a:t>USB</a:t>
            </a:r>
            <a:r>
              <a:rPr lang="ko-KR" altLang="en-US" dirty="0" smtClean="0">
                <a:sym typeface="Wingdings" pitchFamily="2" charset="2"/>
              </a:rPr>
              <a:t>와 같은 역할을 함</a:t>
            </a:r>
            <a:endParaRPr lang="en-US" altLang="ko-KR" dirty="0" smtClean="0">
              <a:sym typeface="Wingdings" pitchFamily="2" charset="2"/>
            </a:endParaRPr>
          </a:p>
          <a:p>
            <a:pPr lvl="1"/>
            <a:r>
              <a:rPr lang="ko-KR" altLang="en-US" dirty="0" smtClean="0"/>
              <a:t>인터페이스에 선언되어 있는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구현하기만 한다면 해당 인터페이스를 지원하는 코드에는 그 인터페이스의 모든 파생 클래스를 사용할 수 있음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05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Interface(</a:t>
            </a:r>
            <a:r>
              <a:rPr lang="ko-KR" altLang="en-US" sz="4400" dirty="0" smtClean="0"/>
              <a:t>인터페이스</a:t>
            </a:r>
            <a:r>
              <a:rPr lang="en-US" altLang="ko-KR" sz="4400" dirty="0" smtClean="0"/>
              <a:t>)</a:t>
            </a:r>
            <a:endParaRPr lang="ko-KR" altLang="en-US" sz="44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>
                <a:sym typeface="Wingdings" pitchFamily="2" charset="2"/>
              </a:rPr>
              <a:t>메서드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이벤트 등을 가진다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r>
              <a:rPr lang="ko-KR" altLang="en-US" dirty="0" err="1" smtClean="0">
                <a:sym typeface="Wingdings" pitchFamily="2" charset="2"/>
              </a:rPr>
              <a:t>메서드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속성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이벤트를 직접 구현하지는 않는다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5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Interface(</a:t>
            </a:r>
            <a:r>
              <a:rPr lang="ko-KR" altLang="en-US" sz="4400" dirty="0"/>
              <a:t>인터페이스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의 </a:t>
            </a:r>
            <a:r>
              <a:rPr lang="ko-KR" altLang="en-US" sz="4400" dirty="0"/>
              <a:t>선언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12276" y="1934802"/>
            <a:ext cx="61926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FF00"/>
                </a:solidFill>
              </a:rPr>
              <a:t>interface</a:t>
            </a:r>
            <a:r>
              <a:rPr lang="en-US" altLang="ko-KR" sz="3000" dirty="0"/>
              <a:t> </a:t>
            </a:r>
            <a:r>
              <a:rPr lang="en-US" altLang="ko-KR" sz="3000" dirty="0" err="1"/>
              <a:t>ILogger</a:t>
            </a:r>
            <a:endParaRPr lang="en-US" altLang="ko-KR" sz="3000" dirty="0"/>
          </a:p>
          <a:p>
            <a:r>
              <a:rPr lang="en-US" altLang="ko-KR" sz="3000" dirty="0"/>
              <a:t>{</a:t>
            </a:r>
          </a:p>
          <a:p>
            <a:r>
              <a:rPr lang="en-US" altLang="ko-KR" sz="3000" dirty="0" smtClean="0"/>
              <a:t>    void </a:t>
            </a:r>
            <a:r>
              <a:rPr lang="en-US" altLang="ko-KR" sz="3000" dirty="0" err="1"/>
              <a:t>WriteLog</a:t>
            </a:r>
            <a:r>
              <a:rPr lang="en-US" altLang="ko-KR" sz="3000" dirty="0"/>
              <a:t>( string log );</a:t>
            </a:r>
          </a:p>
          <a:p>
            <a:r>
              <a:rPr lang="en-US" altLang="ko-KR" sz="3000" dirty="0"/>
              <a:t>}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978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0792" y="139528"/>
            <a:ext cx="511256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class </a:t>
            </a:r>
            <a:r>
              <a:rPr lang="en-US" altLang="ko-KR" sz="1400" dirty="0" err="1"/>
              <a:t>ClimateMonitor</a:t>
            </a:r>
            <a:endParaRPr lang="ko-KR" altLang="ko-KR" sz="1400" dirty="0"/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    private </a:t>
            </a:r>
            <a:r>
              <a:rPr lang="en-US" altLang="ko-KR" sz="1400" dirty="0" err="1">
                <a:solidFill>
                  <a:schemeClr val="accent3"/>
                </a:solidFill>
              </a:rPr>
              <a:t>ILogger</a:t>
            </a:r>
            <a:r>
              <a:rPr lang="en-US" altLang="ko-KR" sz="1400" dirty="0">
                <a:solidFill>
                  <a:schemeClr val="accent3"/>
                </a:solidFill>
              </a:rPr>
              <a:t> </a:t>
            </a:r>
            <a:r>
              <a:rPr lang="en-US" altLang="ko-KR" sz="1400" b="1" dirty="0">
                <a:solidFill>
                  <a:schemeClr val="accent3"/>
                </a:solidFill>
              </a:rPr>
              <a:t>logger</a:t>
            </a:r>
            <a:r>
              <a:rPr lang="en-US" altLang="ko-KR" sz="1400" dirty="0">
                <a:solidFill>
                  <a:schemeClr val="accent3"/>
                </a:solidFill>
              </a:rPr>
              <a:t>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ClimateMonitor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ILogger</a:t>
            </a:r>
            <a:r>
              <a:rPr lang="en-US" altLang="ko-KR" sz="1400" dirty="0"/>
              <a:t> logger)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this.</a:t>
            </a:r>
            <a:r>
              <a:rPr lang="en-US" altLang="ko-KR" sz="1400" b="1" dirty="0" err="1"/>
              <a:t>logger</a:t>
            </a:r>
            <a:r>
              <a:rPr lang="en-US" altLang="ko-KR" sz="1400" dirty="0"/>
              <a:t> = logger;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void start()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while ( true )</a:t>
            </a:r>
            <a:endParaRPr lang="ko-KR" altLang="ko-KR" sz="1400" dirty="0"/>
          </a:p>
          <a:p>
            <a:r>
              <a:rPr lang="en-US" altLang="ko-KR" sz="1400" dirty="0"/>
              <a:t>        {</a:t>
            </a:r>
            <a:endParaRPr lang="ko-KR" altLang="ko-KR" sz="1400" dirty="0"/>
          </a:p>
          <a:p>
            <a:r>
              <a:rPr lang="en-US" altLang="ko-KR" sz="1400" dirty="0"/>
              <a:t>            </a:t>
            </a:r>
            <a:r>
              <a:rPr lang="en-US" altLang="ko-KR" sz="1400" dirty="0" err="1"/>
              <a:t>Console.Write</a:t>
            </a:r>
            <a:r>
              <a:rPr lang="en-US" altLang="ko-KR" sz="1400" dirty="0"/>
              <a:t>( "</a:t>
            </a:r>
            <a:r>
              <a:rPr lang="ko-KR" altLang="ko-KR" sz="1400" dirty="0"/>
              <a:t>온도를 입력해주세요</a:t>
            </a:r>
            <a:r>
              <a:rPr lang="en-US" altLang="ko-KR" sz="1400" dirty="0"/>
              <a:t>.: " );</a:t>
            </a:r>
            <a:endParaRPr lang="ko-KR" altLang="ko-KR" sz="1400" dirty="0"/>
          </a:p>
          <a:p>
            <a:r>
              <a:rPr lang="en-US" altLang="ko-KR" sz="1400" dirty="0"/>
              <a:t>            string temperature = </a:t>
            </a:r>
            <a:r>
              <a:rPr lang="en-US" altLang="ko-KR" sz="1400" dirty="0" err="1"/>
              <a:t>Console.ReadLine</a:t>
            </a:r>
            <a:r>
              <a:rPr lang="en-US" altLang="ko-KR" sz="1400" dirty="0"/>
              <a:t>();</a:t>
            </a:r>
            <a:endParaRPr lang="ko-KR" altLang="ko-KR" sz="1400" dirty="0"/>
          </a:p>
          <a:p>
            <a:r>
              <a:rPr lang="en-US" altLang="ko-KR" sz="1400" dirty="0"/>
              <a:t>            if (temperature == "")</a:t>
            </a:r>
            <a:endParaRPr lang="ko-KR" altLang="ko-KR" sz="1400" dirty="0"/>
          </a:p>
          <a:p>
            <a:r>
              <a:rPr lang="en-US" altLang="ko-KR" sz="1400" dirty="0"/>
              <a:t>                break;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>
                <a:solidFill>
                  <a:schemeClr val="accent3"/>
                </a:solidFill>
              </a:rPr>
              <a:t>            </a:t>
            </a:r>
            <a:r>
              <a:rPr lang="en-US" altLang="ko-KR" sz="1400" b="1" dirty="0" err="1">
                <a:solidFill>
                  <a:schemeClr val="accent3"/>
                </a:solidFill>
              </a:rPr>
              <a:t>logger</a:t>
            </a:r>
            <a:r>
              <a:rPr lang="en-US" altLang="ko-KR" sz="1400" dirty="0" err="1">
                <a:solidFill>
                  <a:schemeClr val="accent3"/>
                </a:solidFill>
              </a:rPr>
              <a:t>.WriteLog</a:t>
            </a:r>
            <a:r>
              <a:rPr lang="en-US" altLang="ko-KR" sz="1400" dirty="0">
                <a:solidFill>
                  <a:schemeClr val="accent3"/>
                </a:solidFill>
              </a:rPr>
              <a:t>( "</a:t>
            </a:r>
            <a:r>
              <a:rPr lang="ko-KR" altLang="ko-KR" sz="1400" dirty="0">
                <a:solidFill>
                  <a:schemeClr val="accent3"/>
                </a:solidFill>
              </a:rPr>
              <a:t>현재 온도</a:t>
            </a:r>
            <a:r>
              <a:rPr lang="en-US" altLang="ko-KR" sz="1400" dirty="0">
                <a:solidFill>
                  <a:schemeClr val="accent3"/>
                </a:solidFill>
              </a:rPr>
              <a:t> : " + temperature );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        }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8" name="직사각형 7"/>
          <p:cNvSpPr/>
          <p:nvPr/>
        </p:nvSpPr>
        <p:spPr>
          <a:xfrm>
            <a:off x="5148064" y="1155190"/>
            <a:ext cx="3888432" cy="3600986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3"/>
                </a:solidFill>
              </a:rPr>
              <a:t>class </a:t>
            </a:r>
            <a:r>
              <a:rPr lang="en-US" altLang="ko-KR" sz="1400" dirty="0" err="1">
                <a:solidFill>
                  <a:schemeClr val="accent3"/>
                </a:solidFill>
              </a:rPr>
              <a:t>FileLogger</a:t>
            </a:r>
            <a:r>
              <a:rPr lang="en-US" altLang="ko-KR" sz="1400" dirty="0">
                <a:solidFill>
                  <a:schemeClr val="accent3"/>
                </a:solidFill>
              </a:rPr>
              <a:t> : </a:t>
            </a:r>
            <a:r>
              <a:rPr lang="en-US" altLang="ko-KR" sz="1400" dirty="0" err="1">
                <a:solidFill>
                  <a:schemeClr val="accent3"/>
                </a:solidFill>
              </a:rPr>
              <a:t>ILogger</a:t>
            </a:r>
            <a:endParaRPr lang="ko-KR" altLang="ko-KR" sz="1400" dirty="0">
              <a:solidFill>
                <a:schemeClr val="accent3"/>
              </a:solidFill>
            </a:endParaRPr>
          </a:p>
          <a:p>
            <a:r>
              <a:rPr lang="en-US" altLang="ko-KR" sz="1400" dirty="0"/>
              <a:t>{</a:t>
            </a:r>
            <a:endParaRPr lang="ko-KR" altLang="ko-KR" sz="1400" dirty="0"/>
          </a:p>
          <a:p>
            <a:r>
              <a:rPr lang="en-US" altLang="ko-KR" sz="1400" dirty="0"/>
              <a:t>    private </a:t>
            </a:r>
            <a:r>
              <a:rPr lang="en-US" altLang="ko-KR" sz="1400" dirty="0" err="1"/>
              <a:t>StreamWriter</a:t>
            </a:r>
            <a:r>
              <a:rPr lang="en-US" altLang="ko-KR" sz="1400" dirty="0"/>
              <a:t> writer;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</a:t>
            </a:r>
            <a:r>
              <a:rPr lang="en-US" altLang="ko-KR" sz="1400" dirty="0" err="1"/>
              <a:t>FileLogger</a:t>
            </a:r>
            <a:r>
              <a:rPr lang="en-US" altLang="ko-KR" sz="1400" dirty="0"/>
              <a:t>(string path)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writer = </a:t>
            </a:r>
            <a:r>
              <a:rPr lang="en-US" altLang="ko-KR" sz="1400" dirty="0" err="1"/>
              <a:t>File.CreateText</a:t>
            </a:r>
            <a:r>
              <a:rPr lang="en-US" altLang="ko-KR" sz="1400" dirty="0"/>
              <a:t>(path);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writer.AutoFlush</a:t>
            </a:r>
            <a:r>
              <a:rPr lang="en-US" altLang="ko-KR" sz="1400" dirty="0"/>
              <a:t> = true;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/>
              <a:t>    public void </a:t>
            </a:r>
            <a:r>
              <a:rPr lang="en-US" altLang="ko-KR" sz="1400" dirty="0" err="1"/>
              <a:t>WriteLog</a:t>
            </a:r>
            <a:r>
              <a:rPr lang="en-US" altLang="ko-KR" sz="1400" dirty="0"/>
              <a:t>(string message)</a:t>
            </a:r>
            <a:endParaRPr lang="ko-KR" altLang="ko-KR" sz="1400" dirty="0"/>
          </a:p>
          <a:p>
            <a:r>
              <a:rPr lang="en-US" altLang="ko-KR" sz="1400" dirty="0"/>
              <a:t>    {</a:t>
            </a:r>
            <a:endParaRPr lang="ko-KR" altLang="ko-KR" sz="1400" dirty="0"/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writer.WriteLine</a:t>
            </a:r>
            <a:r>
              <a:rPr lang="en-US" altLang="ko-KR" sz="1400" dirty="0"/>
              <a:t>("{0} {1}", </a:t>
            </a:r>
            <a:r>
              <a:rPr lang="en-US" altLang="ko-KR" sz="1400" dirty="0" err="1"/>
              <a:t>DateTime.Now.ToShortTimeString</a:t>
            </a:r>
            <a:r>
              <a:rPr lang="en-US" altLang="ko-KR" sz="1400" dirty="0"/>
              <a:t>(), message);</a:t>
            </a:r>
            <a:endParaRPr lang="ko-KR" altLang="ko-KR" sz="1400" dirty="0"/>
          </a:p>
          <a:p>
            <a:r>
              <a:rPr lang="en-US" altLang="ko-KR" sz="1400" dirty="0"/>
              <a:t>    }</a:t>
            </a:r>
            <a:endParaRPr lang="ko-KR" altLang="ko-KR" sz="1400" dirty="0"/>
          </a:p>
          <a:p>
            <a:r>
              <a:rPr lang="en-US" altLang="ko-KR" sz="1400" dirty="0"/>
              <a:t>}</a:t>
            </a:r>
            <a:endParaRPr lang="ko-KR" altLang="ko-KR" sz="1400" dirty="0"/>
          </a:p>
        </p:txBody>
      </p:sp>
      <p:sp>
        <p:nvSpPr>
          <p:cNvPr id="9" name="직사각형 8"/>
          <p:cNvSpPr/>
          <p:nvPr/>
        </p:nvSpPr>
        <p:spPr>
          <a:xfrm>
            <a:off x="5148064" y="140365"/>
            <a:ext cx="3888432" cy="95410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ClimateMonitor</a:t>
            </a:r>
            <a:r>
              <a:rPr lang="en-US" altLang="ko-KR" sz="1400" dirty="0"/>
              <a:t> monitor = new </a:t>
            </a:r>
            <a:r>
              <a:rPr lang="en-US" altLang="ko-KR" sz="1400" dirty="0" err="1"/>
              <a:t>ClimateMonitor</a:t>
            </a:r>
            <a:r>
              <a:rPr lang="en-US" altLang="ko-KR" sz="1400" dirty="0"/>
              <a:t>(new </a:t>
            </a:r>
            <a:r>
              <a:rPr lang="en-US" altLang="ko-KR" sz="1400" dirty="0" err="1"/>
              <a:t>FileLogger</a:t>
            </a:r>
            <a:r>
              <a:rPr lang="en-US" altLang="ko-KR" sz="1400" dirty="0"/>
              <a:t>("MyLog.txt"));</a:t>
            </a:r>
            <a:endParaRPr lang="ko-KR" altLang="ko-KR" sz="1400" dirty="0"/>
          </a:p>
          <a:p>
            <a:r>
              <a:rPr lang="en-US" altLang="ko-KR" sz="1400" dirty="0"/>
              <a:t> </a:t>
            </a:r>
            <a:endParaRPr lang="ko-KR" altLang="ko-KR" sz="1400" dirty="0"/>
          </a:p>
          <a:p>
            <a:r>
              <a:rPr lang="en-US" altLang="ko-KR" sz="1400" dirty="0" err="1"/>
              <a:t>monitor.start</a:t>
            </a:r>
            <a:r>
              <a:rPr lang="en-US" altLang="ko-KR" sz="1400" dirty="0"/>
              <a:t>();</a:t>
            </a:r>
            <a:endParaRPr lang="ko-KR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663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Interface(</a:t>
            </a:r>
            <a:r>
              <a:rPr lang="ko-KR" altLang="en-US" sz="4400" dirty="0"/>
              <a:t>인터페이스</a:t>
            </a:r>
            <a:r>
              <a:rPr lang="en-US" altLang="ko-KR" sz="4400" dirty="0"/>
              <a:t>) </a:t>
            </a:r>
            <a:r>
              <a:rPr lang="ko-KR" altLang="en-US" sz="4400" dirty="0" smtClean="0"/>
              <a:t>의 상속</a:t>
            </a:r>
            <a:endParaRPr lang="ko-KR" altLang="en-US" sz="4400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클래스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구조체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인터페이스는 인터페이스를 상속</a:t>
            </a:r>
            <a:endParaRPr lang="en-US" altLang="ko-KR" sz="3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클래스의 </a:t>
            </a:r>
            <a:r>
              <a:rPr lang="ko-KR" altLang="en-US" sz="3000" dirty="0"/>
              <a:t>다중 상속은 지원하지</a:t>
            </a:r>
            <a:r>
              <a:rPr lang="en-US" altLang="ko-KR" sz="3000" dirty="0"/>
              <a:t> </a:t>
            </a:r>
            <a:r>
              <a:rPr lang="ko-KR" altLang="en-US" sz="3000" dirty="0"/>
              <a:t>않음</a:t>
            </a:r>
            <a:r>
              <a:rPr lang="en-US" altLang="ko-KR" sz="3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3000" dirty="0" smtClean="0"/>
              <a:t>인터페이스 </a:t>
            </a:r>
            <a:r>
              <a:rPr lang="ko-KR" altLang="en-US" sz="3000" dirty="0"/>
              <a:t>다중 상속은 </a:t>
            </a:r>
            <a:r>
              <a:rPr lang="ko-KR" altLang="en-US" sz="3000" dirty="0" smtClean="0"/>
              <a:t>지원</a:t>
            </a:r>
            <a:endParaRPr lang="en-US" altLang="ko-KR" sz="3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2800" dirty="0" smtClean="0"/>
              <a:t>인터페이스에서 직접 구현을 하지 않기 때문</a:t>
            </a:r>
            <a:endParaRPr lang="ko-KR" altLang="en-US" sz="28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3000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2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477014"/>
              </p:ext>
            </p:extLst>
          </p:nvPr>
        </p:nvGraphicFramePr>
        <p:xfrm>
          <a:off x="1359509" y="1856828"/>
          <a:ext cx="6048672" cy="4220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3" imgW="4703285" imgH="3274560" progId="Visio.Drawing.11">
                  <p:embed/>
                </p:oleObj>
              </mc:Choice>
              <mc:Fallback>
                <p:oleObj name="Visio" r:id="rId3" imgW="4703285" imgH="3274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9509" y="1856828"/>
                        <a:ext cx="6048672" cy="422057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죽음의 다이아몬드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7492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Abstract Class(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추상 클래스는 인터페이스와는 달리 “구현”을 가질 수 </a:t>
            </a:r>
            <a:r>
              <a:rPr lang="ko-KR" altLang="en-US" dirty="0" smtClean="0"/>
              <a:t>있음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그러나 클래스와는 달리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가질 수 없음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 파생 클래스에서 공유할 수 있는 기본 클래스의 공통적인 정의를 제공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85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6673</TotalTime>
  <Words>297</Words>
  <Application>Microsoft Macintosh PowerPoint</Application>
  <PresentationFormat>On-screen Show (4:3)</PresentationFormat>
  <Paragraphs>89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Wingdings</vt:lpstr>
      <vt:lpstr>추억</vt:lpstr>
      <vt:lpstr>Visio</vt:lpstr>
      <vt:lpstr> Interface and Abstract Class</vt:lpstr>
      <vt:lpstr>Interface(인터페이스)는 약속</vt:lpstr>
      <vt:lpstr>Interface(인터페이스)는 약속</vt:lpstr>
      <vt:lpstr>Interface(인터페이스)</vt:lpstr>
      <vt:lpstr>Interface(인터페이스)의 선언</vt:lpstr>
      <vt:lpstr>PowerPoint Presentation</vt:lpstr>
      <vt:lpstr>Interface(인터페이스) 의 상속</vt:lpstr>
      <vt:lpstr>죽음의 다이아몬드</vt:lpstr>
      <vt:lpstr>Abstract Class(추상 클래스)</vt:lpstr>
      <vt:lpstr>Abstract Class(추상 클래스)</vt:lpstr>
      <vt:lpstr>Abstract Class(추상 클래스)</vt:lpstr>
      <vt:lpstr>Abstract Method(추상 메서드)</vt:lpstr>
      <vt:lpstr>Abstract Method(추상 메서드)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Lee</cp:lastModifiedBy>
  <cp:revision>257</cp:revision>
  <dcterms:created xsi:type="dcterms:W3CDTF">2016-04-05T23:13:15Z</dcterms:created>
  <dcterms:modified xsi:type="dcterms:W3CDTF">2017-03-29T14:36:25Z</dcterms:modified>
</cp:coreProperties>
</file>