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notesMasterIdLst>
    <p:notesMasterId r:id="rId20"/>
  </p:notesMasterIdLst>
  <p:sldIdLst>
    <p:sldId id="310" r:id="rId2"/>
    <p:sldId id="311" r:id="rId3"/>
    <p:sldId id="312" r:id="rId4"/>
    <p:sldId id="326" r:id="rId5"/>
    <p:sldId id="313" r:id="rId6"/>
    <p:sldId id="314" r:id="rId7"/>
    <p:sldId id="316" r:id="rId8"/>
    <p:sldId id="327" r:id="rId9"/>
    <p:sldId id="328" r:id="rId10"/>
    <p:sldId id="317" r:id="rId11"/>
    <p:sldId id="318" r:id="rId12"/>
    <p:sldId id="329" r:id="rId13"/>
    <p:sldId id="319" r:id="rId14"/>
    <p:sldId id="320" r:id="rId15"/>
    <p:sldId id="321" r:id="rId16"/>
    <p:sldId id="322" r:id="rId17"/>
    <p:sldId id="323" r:id="rId18"/>
    <p:sldId id="32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72" userDrawn="1">
          <p15:clr>
            <a:srgbClr val="A4A3A4"/>
          </p15:clr>
        </p15:guide>
        <p15:guide id="2" orient="horz" pos="19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57" autoAdjust="0"/>
    <p:restoredTop sz="95024"/>
  </p:normalViewPr>
  <p:slideViewPr>
    <p:cSldViewPr snapToGrid="0">
      <p:cViewPr varScale="1">
        <p:scale>
          <a:sx n="95" d="100"/>
          <a:sy n="95" d="100"/>
        </p:scale>
        <p:origin x="192" y="328"/>
      </p:cViewPr>
      <p:guideLst>
        <p:guide pos="272"/>
        <p:guide orient="horz" pos="19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8B251-66FE-5548-AB0B-9BA8F1537D62}" type="datetimeFigureOut">
              <a:rPr lang="en-US" smtClean="0"/>
              <a:t>3/29/17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B2634-A117-8649-AEE4-508F13DA81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631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8B2634-A117-8649-AEE4-508F13DA81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3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0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06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8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84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4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80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5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93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3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F87D1EC-9D57-4D66-834B-BC1FDFFB0878}" type="datetimeFigureOut">
              <a:rPr lang="ko-KR" altLang="en-US" smtClean="0"/>
              <a:t>2017. 3. 29.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836E766-7779-48DA-B993-75301BD2EE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112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C# Programming</a:t>
            </a:r>
            <a:br>
              <a:rPr lang="en-US" sz="4000" dirty="0" smtClean="0"/>
            </a:br>
            <a:r>
              <a:rPr lang="en-US" altLang="ko-KR" sz="4000" dirty="0"/>
              <a:t> Delegate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메소드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익명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(Anonymous Method) : </a:t>
            </a:r>
            <a:r>
              <a:rPr lang="ko-KR" altLang="en-US" smtClean="0"/>
              <a:t>이름이 없는 메소드</a:t>
            </a:r>
            <a:endParaRPr lang="en-US" altLang="ko-KR" dirty="0" smtClean="0"/>
          </a:p>
          <a:p>
            <a:r>
              <a:rPr lang="ko-KR" altLang="en-US" dirty="0" smtClean="0"/>
              <a:t>두 번 다시 호출할 일이 없는</a:t>
            </a:r>
            <a:r>
              <a:rPr lang="en-US" altLang="ko-KR" dirty="0" smtClean="0"/>
              <a:t>, </a:t>
            </a:r>
            <a:r>
              <a:rPr lang="ko-KR" altLang="en-US" smtClean="0"/>
              <a:t>다시 말해 </a:t>
            </a:r>
            <a:r>
              <a:rPr lang="en-US" altLang="ko-KR" dirty="0" smtClean="0"/>
              <a:t>1</a:t>
            </a:r>
            <a:r>
              <a:rPr lang="ko-KR" altLang="en-US" smtClean="0"/>
              <a:t>회용 메소드를 선언할 때 이용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763688" y="4186823"/>
            <a:ext cx="5256584" cy="25545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dirty="0"/>
              <a:t>public static void Main()</a:t>
            </a:r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Calculate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;</a:t>
            </a:r>
          </a:p>
          <a:p>
            <a:r>
              <a:rPr lang="it-IT" altLang="ko-KR" sz="1600" dirty="0" smtClean="0"/>
              <a:t>    Calc </a:t>
            </a:r>
            <a:r>
              <a:rPr lang="it-IT" altLang="ko-KR" sz="1600" dirty="0"/>
              <a:t>= </a:t>
            </a:r>
            <a:r>
              <a:rPr lang="it-IT" altLang="ko-KR" sz="1600" b="1" dirty="0">
                <a:solidFill>
                  <a:schemeClr val="accent3"/>
                </a:solidFill>
              </a:rPr>
              <a:t>delegate </a:t>
            </a:r>
            <a:r>
              <a:rPr lang="it-IT" altLang="ko-KR" sz="1600" dirty="0">
                <a:solidFill>
                  <a:schemeClr val="accent3"/>
                </a:solidFill>
              </a:rPr>
              <a:t>( int a, int b)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{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return </a:t>
            </a:r>
            <a:r>
              <a:rPr lang="en-US" altLang="ko-KR" sz="1600" dirty="0">
                <a:solidFill>
                  <a:schemeClr val="accent3"/>
                </a:solidFill>
              </a:rPr>
              <a:t>a + b;</a:t>
            </a: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}</a:t>
            </a:r>
            <a:endParaRPr lang="en-US" altLang="ko-KR" sz="1600" dirty="0">
              <a:solidFill>
                <a:schemeClr val="accent3"/>
              </a:solidFill>
            </a:endParaRPr>
          </a:p>
          <a:p>
            <a:endParaRPr lang="it-IT" altLang="ko-KR" sz="1600" dirty="0" smtClean="0"/>
          </a:p>
          <a:p>
            <a:r>
              <a:rPr lang="it-IT" altLang="ko-KR" sz="1600" dirty="0"/>
              <a:t> </a:t>
            </a:r>
            <a:r>
              <a:rPr lang="it-IT" altLang="ko-KR" sz="1600" dirty="0" smtClean="0"/>
              <a:t>   Console.WriteLine</a:t>
            </a:r>
            <a:r>
              <a:rPr lang="it-IT" altLang="ko-KR" sz="1600" dirty="0"/>
              <a:t>( "3 + 4 : {0}", </a:t>
            </a:r>
            <a:r>
              <a:rPr lang="it-IT" altLang="ko-KR" sz="1600" dirty="0">
                <a:solidFill>
                  <a:schemeClr val="accent3"/>
                </a:solidFill>
              </a:rPr>
              <a:t>Calc</a:t>
            </a:r>
            <a:r>
              <a:rPr lang="it-IT" altLang="ko-KR" sz="1600" dirty="0"/>
              <a:t>( 3, 4 ) );</a:t>
            </a:r>
          </a:p>
          <a:p>
            <a:r>
              <a:rPr lang="en-US" altLang="ko-KR" sz="1600" dirty="0"/>
              <a:t>}</a:t>
            </a:r>
            <a:endParaRPr lang="ko-KR" altLang="ko-KR" sz="1600" dirty="0"/>
          </a:p>
        </p:txBody>
      </p:sp>
      <p:sp>
        <p:nvSpPr>
          <p:cNvPr id="11" name="AutoShape 2"/>
          <p:cNvSpPr>
            <a:spLocks noChangeArrowheads="1"/>
          </p:cNvSpPr>
          <p:nvPr/>
        </p:nvSpPr>
        <p:spPr bwMode="auto">
          <a:xfrm>
            <a:off x="5364088" y="4239954"/>
            <a:ext cx="3456385" cy="841155"/>
          </a:xfrm>
          <a:prstGeom prst="wedgeRoundRectCallout">
            <a:avLst>
              <a:gd name="adj1" fmla="val -71143"/>
              <a:gd name="adj2" fmla="val 40658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lang="ko-KR" altLang="en-US" dirty="0"/>
              <a:t>이름을 제외한 </a:t>
            </a:r>
            <a:r>
              <a:rPr lang="ko-KR" altLang="en-US" dirty="0" err="1"/>
              <a:t>메소드의</a:t>
            </a:r>
            <a:r>
              <a:rPr lang="ko-KR" altLang="en-US" dirty="0"/>
              <a:t> 구현</a:t>
            </a:r>
            <a:r>
              <a:rPr lang="en-US" altLang="ko-KR" dirty="0"/>
              <a:t>. </a:t>
            </a:r>
            <a:r>
              <a:rPr lang="ko-KR" altLang="en-US" dirty="0"/>
              <a:t>이것이 익명 </a:t>
            </a:r>
            <a:r>
              <a:rPr lang="ko-KR" altLang="en-US" dirty="0" err="1"/>
              <a:t>메소드</a:t>
            </a:r>
            <a:r>
              <a:rPr lang="en-US" altLang="ko-KR" dirty="0"/>
              <a:t>!</a:t>
            </a:r>
            <a:endParaRPr lang="ko-KR" altLang="ko-KR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 flipV="1">
            <a:off x="3779912" y="5286693"/>
            <a:ext cx="1224136" cy="920422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 설명선 11"/>
          <p:cNvSpPr/>
          <p:nvPr/>
        </p:nvSpPr>
        <p:spPr>
          <a:xfrm>
            <a:off x="5364088" y="5276234"/>
            <a:ext cx="3312368" cy="745054"/>
          </a:xfrm>
          <a:prstGeom prst="wedgeRectCallout">
            <a:avLst>
              <a:gd name="adj1" fmla="val -75513"/>
              <a:gd name="adj2" fmla="val 636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 err="1" smtClean="0"/>
              <a:t>Calc</a:t>
            </a:r>
            <a:r>
              <a:rPr lang="ko-KR" altLang="en-US" dirty="0" smtClean="0"/>
              <a:t>를 호출하면 이 코드를 실</a:t>
            </a:r>
            <a:r>
              <a:rPr lang="ko-KR" altLang="en-US" dirty="0"/>
              <a:t>행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763688" y="2711822"/>
            <a:ext cx="5256584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델리게이트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인스턴스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chemeClr val="accent3"/>
                </a:solidFill>
              </a:rPr>
              <a:t>delegate </a:t>
            </a:r>
            <a:r>
              <a:rPr lang="en-US" altLang="ko-KR" sz="1600" dirty="0">
                <a:solidFill>
                  <a:schemeClr val="accent3"/>
                </a:solidFill>
              </a:rPr>
              <a:t>( </a:t>
            </a:r>
            <a:r>
              <a:rPr lang="ko-KR" altLang="en-US" sz="1600" dirty="0">
                <a:solidFill>
                  <a:schemeClr val="accent3"/>
                </a:solidFill>
              </a:rPr>
              <a:t>매개변수</a:t>
            </a:r>
            <a:r>
              <a:rPr lang="en-US" altLang="ko-KR" sz="1600" dirty="0">
                <a:solidFill>
                  <a:schemeClr val="accent3"/>
                </a:solidFill>
              </a:rPr>
              <a:t>_</a:t>
            </a:r>
            <a:r>
              <a:rPr lang="ko-KR" altLang="en-US" sz="1600" dirty="0">
                <a:solidFill>
                  <a:schemeClr val="accent3"/>
                </a:solidFill>
              </a:rPr>
              <a:t>목록 </a:t>
            </a:r>
            <a:r>
              <a:rPr lang="en-US" altLang="ko-KR" sz="1600" dirty="0">
                <a:solidFill>
                  <a:schemeClr val="accent3"/>
                </a:solidFill>
              </a:rPr>
              <a:t>)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{</a:t>
            </a:r>
            <a:endParaRPr lang="en-US" altLang="ko-KR" sz="1600" b="1" dirty="0">
              <a:solidFill>
                <a:schemeClr val="accent3"/>
              </a:solidFill>
            </a:endParaRPr>
          </a:p>
          <a:p>
            <a:r>
              <a:rPr lang="en-US" altLang="ko-KR" sz="1600" dirty="0" smtClean="0">
                <a:solidFill>
                  <a:schemeClr val="accent3"/>
                </a:solidFill>
              </a:rPr>
              <a:t>                                     // </a:t>
            </a:r>
            <a:r>
              <a:rPr lang="ko-KR" altLang="en-US" sz="1600" dirty="0">
                <a:solidFill>
                  <a:schemeClr val="accent3"/>
                </a:solidFill>
              </a:rPr>
              <a:t>실행하고자 하는 코드 </a:t>
            </a:r>
            <a:r>
              <a:rPr lang="en-US" altLang="ko-KR" sz="1600" dirty="0">
                <a:solidFill>
                  <a:schemeClr val="accent3"/>
                </a:solidFill>
              </a:rPr>
              <a:t>...</a:t>
            </a:r>
          </a:p>
          <a:p>
            <a:r>
              <a:rPr lang="en-US" altLang="ko-KR" sz="1600" b="1" dirty="0" smtClean="0">
                <a:solidFill>
                  <a:schemeClr val="accent3"/>
                </a:solidFill>
              </a:rPr>
              <a:t>                                     }</a:t>
            </a:r>
            <a:endParaRPr lang="ko-KR" altLang="ko-KR" sz="16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31409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chemeClr val="accent3"/>
                </a:solidFill>
              </a:rPr>
              <a:t>선언형식</a:t>
            </a:r>
            <a:endParaRPr lang="ko-KR" altLang="en-US">
              <a:solidFill>
                <a:schemeClr val="accent3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3568" y="4715852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accent3"/>
                </a:solidFill>
              </a:rPr>
              <a:t>선언 및</a:t>
            </a:r>
            <a:endParaRPr lang="en-US" altLang="ko-KR" dirty="0" smtClean="0">
              <a:solidFill>
                <a:schemeClr val="accent3"/>
              </a:solidFill>
            </a:endParaRPr>
          </a:p>
          <a:p>
            <a:r>
              <a:rPr lang="ko-KR" altLang="en-US" dirty="0" smtClean="0">
                <a:solidFill>
                  <a:schemeClr val="accent3"/>
                </a:solidFill>
              </a:rPr>
              <a:t>호출 예</a:t>
            </a:r>
            <a:endParaRPr lang="ko-KR" alt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1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Event(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Event</a:t>
            </a:r>
            <a:r>
              <a:rPr lang="en-US" altLang="ko-KR" dirty="0" smtClean="0"/>
              <a:t>(</a:t>
            </a:r>
            <a:r>
              <a:rPr lang="ko-KR" altLang="en-US" dirty="0"/>
              <a:t>이벤트</a:t>
            </a:r>
            <a:r>
              <a:rPr lang="en-US" altLang="ko-KR" dirty="0" smtClean="0"/>
              <a:t>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사건을 나타내는 객체</a:t>
            </a:r>
            <a:endParaRPr lang="en-US" altLang="ko-KR" dirty="0" smtClean="0"/>
          </a:p>
          <a:p>
            <a:r>
              <a:rPr lang="ko-KR" altLang="en-US" dirty="0" smtClean="0"/>
              <a:t>동작 원리는 </a:t>
            </a:r>
            <a:r>
              <a:rPr lang="ko-KR" altLang="en-US" dirty="0" err="1" smtClean="0"/>
              <a:t>델리게이트와</a:t>
            </a:r>
            <a:r>
              <a:rPr lang="ko-KR" altLang="en-US" dirty="0" smtClean="0"/>
              <a:t> 거의 유사</a:t>
            </a:r>
            <a:endParaRPr lang="en-US" altLang="ko-KR" dirty="0" smtClean="0"/>
          </a:p>
          <a:p>
            <a:r>
              <a:rPr lang="ko-KR" altLang="en-US" dirty="0" smtClean="0"/>
              <a:t>이벤트는 </a:t>
            </a:r>
            <a:r>
              <a:rPr lang="ko-KR" altLang="en-US" dirty="0" err="1" smtClean="0"/>
              <a:t>델리게이트를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event </a:t>
            </a:r>
            <a:r>
              <a:rPr lang="ko-KR" altLang="en-US" dirty="0" smtClean="0"/>
              <a:t>한정자로 수식하여 선언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① 델리게이트 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r>
              <a:rPr lang="ko-KR" altLang="en-US" dirty="0"/>
              <a:t>② 클래스 내에 ①번에서 선언한 델리게이트의 인스턴스를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event </a:t>
            </a:r>
            <a:r>
              <a:rPr lang="ko-KR" altLang="en-US" dirty="0"/>
              <a:t>한정자로 수식해서 </a:t>
            </a:r>
            <a:r>
              <a:rPr lang="ko-KR" altLang="en-US" dirty="0" smtClean="0"/>
              <a:t>선언</a:t>
            </a:r>
            <a:endParaRPr lang="en-US" altLang="ko-KR" dirty="0"/>
          </a:p>
          <a:p>
            <a:r>
              <a:rPr lang="ko-KR" altLang="en-US" dirty="0"/>
              <a:t>③ 이벤트 핸들러를 작성</a:t>
            </a:r>
            <a:r>
              <a:rPr lang="en-US" altLang="ko-KR" dirty="0"/>
              <a:t>. </a:t>
            </a:r>
            <a:r>
              <a:rPr lang="ko-KR" altLang="en-US" dirty="0"/>
              <a:t>이벤트 핸들러는 ①번에서 선언한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델리게이트와 일치하는 </a:t>
            </a:r>
            <a:r>
              <a:rPr lang="ko-KR" altLang="en-US" dirty="0" smtClean="0"/>
              <a:t>메소드</a:t>
            </a:r>
            <a:endParaRPr lang="en-US" altLang="ko-KR" dirty="0"/>
          </a:p>
          <a:p>
            <a:r>
              <a:rPr lang="ko-KR" altLang="en-US" dirty="0"/>
              <a:t>④ 클래스의 인스턴스를 생성하고 이 객체의 이벤트에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③번에서 작성한 이벤트 핸들러  </a:t>
            </a:r>
            <a:r>
              <a:rPr lang="ko-KR" altLang="en-US" dirty="0" smtClean="0"/>
              <a:t>등록</a:t>
            </a:r>
            <a:endParaRPr lang="en-US" altLang="ko-KR" dirty="0"/>
          </a:p>
          <a:p>
            <a:r>
              <a:rPr lang="ko-KR" altLang="en-US" dirty="0"/>
              <a:t>⑤ 이벤트가 발생하면 이벤트 핸들러가 호출됨</a:t>
            </a:r>
            <a:r>
              <a:rPr lang="en-US" altLang="ko-KR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45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① </a:t>
            </a:r>
            <a:r>
              <a:rPr lang="ko-KR" altLang="en-US" dirty="0"/>
              <a:t>델리게이트  </a:t>
            </a:r>
            <a:r>
              <a:rPr lang="ko-KR" altLang="en-US" dirty="0" smtClean="0"/>
              <a:t>선언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1043608" y="2420888"/>
            <a:ext cx="7488832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400" dirty="0"/>
              <a:t>delegate void </a:t>
            </a:r>
            <a:r>
              <a:rPr lang="en-US" altLang="ko-KR" sz="2400" dirty="0" err="1"/>
              <a:t>EventHandler</a:t>
            </a:r>
            <a:r>
              <a:rPr lang="en-US" altLang="ko-KR" sz="2400" dirty="0"/>
              <a:t>(string message);</a:t>
            </a:r>
          </a:p>
        </p:txBody>
      </p:sp>
    </p:spTree>
    <p:extLst>
      <p:ext uri="{BB962C8B-B14F-4D97-AF65-F5344CB8AC3E}">
        <p14:creationId xmlns:p14="http://schemas.microsoft.com/office/powerpoint/2010/main" val="32725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② </a:t>
            </a:r>
            <a:r>
              <a:rPr lang="ko-KR" altLang="en-US" dirty="0"/>
              <a:t>클래스 내에 ①번에서 선언한 델리게이트의 인스턴스를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event </a:t>
            </a:r>
            <a:r>
              <a:rPr lang="ko-KR" altLang="en-US" dirty="0"/>
              <a:t>한정자로 수식해서 선언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43608" y="2480320"/>
            <a:ext cx="7488832" cy="37856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MyNotifier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public </a:t>
            </a:r>
            <a:r>
              <a:rPr lang="en-US" altLang="ko-KR" sz="2000" b="1" dirty="0"/>
              <a:t>event </a:t>
            </a:r>
            <a:r>
              <a:rPr lang="en-US" altLang="ko-KR" sz="2000" b="1" dirty="0" err="1"/>
              <a:t>EventHandler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SomethingHappened</a:t>
            </a:r>
            <a:r>
              <a:rPr lang="en-US" altLang="ko-KR" sz="2000" b="1" dirty="0"/>
              <a:t>;</a:t>
            </a:r>
          </a:p>
          <a:p>
            <a:r>
              <a:rPr lang="en-US" altLang="ko-KR" sz="2000" dirty="0" smtClean="0"/>
              <a:t>    public </a:t>
            </a:r>
            <a:r>
              <a:rPr lang="en-US" altLang="ko-KR" sz="2000" dirty="0"/>
              <a:t>void </a:t>
            </a:r>
            <a:r>
              <a:rPr lang="en-US" altLang="ko-KR" sz="2000" dirty="0" err="1"/>
              <a:t>DoSomething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int</a:t>
            </a:r>
            <a:r>
              <a:rPr lang="en-US" altLang="ko-KR" sz="2000" dirty="0"/>
              <a:t> number)</a:t>
            </a:r>
          </a:p>
          <a:p>
            <a:r>
              <a:rPr lang="en-US" altLang="ko-KR" sz="2000" dirty="0" smtClean="0"/>
              <a:t>    {</a:t>
            </a:r>
            <a:endParaRPr lang="en-US" altLang="ko-KR" sz="2000" dirty="0"/>
          </a:p>
          <a:p>
            <a:r>
              <a:rPr lang="en-US" altLang="ko-KR" sz="2000" dirty="0" smtClean="0"/>
              <a:t>       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temp = number % 10;</a:t>
            </a:r>
          </a:p>
          <a:p>
            <a:r>
              <a:rPr lang="en-US" altLang="ko-KR" sz="2000" dirty="0" smtClean="0"/>
              <a:t>        if </a:t>
            </a:r>
            <a:r>
              <a:rPr lang="en-US" altLang="ko-KR" sz="2000" dirty="0"/>
              <a:t>( temp != 0 &amp;&amp; temp % 3 == 0)</a:t>
            </a:r>
          </a:p>
          <a:p>
            <a:r>
              <a:rPr lang="en-US" altLang="ko-KR" sz="2000" dirty="0" smtClean="0"/>
              <a:t>        {</a:t>
            </a:r>
            <a:endParaRPr lang="en-US" altLang="ko-KR" sz="2000" dirty="0"/>
          </a:p>
          <a:p>
            <a:r>
              <a:rPr lang="en-US" altLang="ko-KR" sz="2000" dirty="0" smtClean="0"/>
              <a:t>            </a:t>
            </a:r>
            <a:r>
              <a:rPr lang="en-US" altLang="ko-KR" sz="2000" dirty="0" err="1" smtClean="0"/>
              <a:t>SomethingHappened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String.Format</a:t>
            </a:r>
            <a:r>
              <a:rPr lang="en-US" altLang="ko-KR" sz="2000" dirty="0"/>
              <a:t>("{0} : </a:t>
            </a:r>
            <a:r>
              <a:rPr lang="ko-KR" altLang="en-US" sz="2000" dirty="0"/>
              <a:t>짝</a:t>
            </a:r>
            <a:r>
              <a:rPr lang="en-US" altLang="ko-KR" sz="2000" dirty="0"/>
              <a:t>", number));</a:t>
            </a:r>
          </a:p>
          <a:p>
            <a:r>
              <a:rPr lang="en-US" altLang="ko-KR" sz="2000" dirty="0" smtClean="0"/>
              <a:t>        }</a:t>
            </a:r>
            <a:endParaRPr lang="en-US" altLang="ko-KR" sz="2000" dirty="0"/>
          </a:p>
          <a:p>
            <a:r>
              <a:rPr lang="en-US" altLang="ko-KR" sz="2000" dirty="0" smtClean="0"/>
              <a:t>    }</a:t>
            </a:r>
            <a:endParaRPr lang="en-US" altLang="ko-KR" sz="2000" dirty="0"/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2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③ </a:t>
            </a:r>
            <a:r>
              <a:rPr lang="ko-KR" altLang="en-US" dirty="0"/>
              <a:t>이벤트 핸들러를 작성</a:t>
            </a:r>
            <a:r>
              <a:rPr lang="en-US" altLang="ko-KR" dirty="0"/>
              <a:t>. </a:t>
            </a:r>
            <a:r>
              <a:rPr lang="ko-KR" altLang="en-US" dirty="0"/>
              <a:t>이벤트 </a:t>
            </a:r>
            <a:r>
              <a:rPr lang="ko-KR" altLang="en-US" dirty="0" err="1"/>
              <a:t>핸들러는</a:t>
            </a:r>
            <a:r>
              <a:rPr lang="ko-KR" altLang="en-US" dirty="0"/>
              <a:t> ①번에서 선언한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 err="1"/>
              <a:t>델리게이트와</a:t>
            </a:r>
            <a:r>
              <a:rPr lang="ko-KR" altLang="en-US" dirty="0"/>
              <a:t> 일치하는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30161" y="2700516"/>
            <a:ext cx="7488832" cy="25545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2000" dirty="0"/>
              <a:t>class </a:t>
            </a:r>
            <a:r>
              <a:rPr lang="en-US" altLang="ko-KR" sz="2000" dirty="0" err="1"/>
              <a:t>MainApp</a:t>
            </a:r>
            <a:endParaRPr lang="en-US" altLang="ko-KR" sz="2000" dirty="0"/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b="1" dirty="0" smtClean="0"/>
              <a:t>    static </a:t>
            </a:r>
            <a:r>
              <a:rPr lang="en-US" altLang="ko-KR" sz="2000" b="1" dirty="0"/>
              <a:t>public void </a:t>
            </a:r>
            <a:r>
              <a:rPr lang="en-US" altLang="ko-KR" sz="2000" b="1" dirty="0" err="1"/>
              <a:t>MyHandler</a:t>
            </a:r>
            <a:r>
              <a:rPr lang="en-US" altLang="ko-KR" sz="2000" b="1" dirty="0"/>
              <a:t>(string message)</a:t>
            </a:r>
          </a:p>
          <a:p>
            <a:r>
              <a:rPr lang="en-US" altLang="ko-KR" sz="2000" b="1" dirty="0" smtClean="0"/>
              <a:t>    {</a:t>
            </a:r>
            <a:endParaRPr lang="en-US" altLang="ko-KR" sz="2000" b="1" dirty="0"/>
          </a:p>
          <a:p>
            <a:r>
              <a:rPr lang="en-US" altLang="ko-KR" sz="2000" b="1" dirty="0" smtClean="0"/>
              <a:t>        </a:t>
            </a:r>
            <a:r>
              <a:rPr lang="en-US" altLang="ko-KR" sz="2000" b="1" dirty="0" err="1" smtClean="0"/>
              <a:t>Console.WriteLine</a:t>
            </a:r>
            <a:r>
              <a:rPr lang="en-US" altLang="ko-KR" sz="2000" b="1" dirty="0" smtClean="0"/>
              <a:t>(message</a:t>
            </a:r>
            <a:r>
              <a:rPr lang="en-US" altLang="ko-KR" sz="2000" b="1" dirty="0"/>
              <a:t>);</a:t>
            </a:r>
          </a:p>
          <a:p>
            <a:r>
              <a:rPr lang="en-US" altLang="ko-KR" sz="2000" b="1" dirty="0" smtClean="0"/>
              <a:t>    }</a:t>
            </a:r>
            <a:endParaRPr lang="en-US" altLang="ko-KR" sz="2000" b="1" dirty="0"/>
          </a:p>
          <a:p>
            <a:r>
              <a:rPr lang="en-US" altLang="ko-KR" sz="2000" dirty="0" smtClean="0"/>
              <a:t>    // </a:t>
            </a:r>
            <a:r>
              <a:rPr lang="en-US" altLang="ko-KR" sz="2000" dirty="0"/>
              <a:t>...</a:t>
            </a:r>
          </a:p>
          <a:p>
            <a:r>
              <a:rPr lang="en-US" altLang="ko-KR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5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Event(</a:t>
            </a:r>
            <a:r>
              <a:rPr lang="ko-KR" altLang="en-US" dirty="0"/>
              <a:t>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④ </a:t>
            </a:r>
            <a:r>
              <a:rPr lang="ko-KR" altLang="en-US" dirty="0"/>
              <a:t>클래스의 인스턴스를 생성하고 이 객체의 이벤트에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③번에서 작성한 이벤트 </a:t>
            </a:r>
            <a:r>
              <a:rPr lang="ko-KR" altLang="en-US" dirty="0" err="1"/>
              <a:t>핸들러</a:t>
            </a:r>
            <a:r>
              <a:rPr lang="ko-KR" altLang="en-US" dirty="0"/>
              <a:t> 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89819" y="2507214"/>
            <a:ext cx="7488832" cy="40318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class </a:t>
            </a:r>
            <a:r>
              <a:rPr lang="en-US" altLang="ko-KR" sz="1600" dirty="0" err="1"/>
              <a:t>MainApp</a:t>
            </a:r>
            <a:endParaRPr lang="en-US" altLang="ko-KR" sz="1600" dirty="0"/>
          </a:p>
          <a:p>
            <a:r>
              <a:rPr lang="en-US" altLang="ko-KR" sz="1600" dirty="0"/>
              <a:t>{</a:t>
            </a:r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public void </a:t>
            </a:r>
            <a:r>
              <a:rPr lang="en-US" altLang="ko-KR" sz="1600" dirty="0" err="1"/>
              <a:t>MyHandler</a:t>
            </a:r>
            <a:r>
              <a:rPr lang="en-US" altLang="ko-KR" sz="1600" dirty="0"/>
              <a:t>(string message)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dirty="0" smtClean="0"/>
              <a:t>        </a:t>
            </a:r>
            <a:r>
              <a:rPr lang="en-US" altLang="ko-KR" sz="1600" dirty="0" err="1" smtClean="0"/>
              <a:t>Console.WriteLine</a:t>
            </a:r>
            <a:r>
              <a:rPr lang="en-US" altLang="ko-KR" sz="1600" dirty="0" smtClean="0"/>
              <a:t>(message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 smtClean="0"/>
              <a:t>    static </a:t>
            </a:r>
            <a:r>
              <a:rPr lang="en-US" altLang="ko-KR" sz="1600" dirty="0"/>
              <a:t>void Main(string[]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    {</a:t>
            </a:r>
            <a:endParaRPr lang="en-US" altLang="ko-KR" sz="1600" dirty="0"/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MyNotifier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/>
              <a:t>notifier</a:t>
            </a:r>
            <a:r>
              <a:rPr lang="en-US" altLang="ko-KR" sz="1600" b="1" dirty="0"/>
              <a:t> = new </a:t>
            </a:r>
            <a:r>
              <a:rPr lang="en-US" altLang="ko-KR" sz="1600" b="1" dirty="0" err="1"/>
              <a:t>MyNotifier</a:t>
            </a:r>
            <a:r>
              <a:rPr lang="en-US" altLang="ko-KR" sz="1600" b="1" dirty="0"/>
              <a:t>();</a:t>
            </a:r>
          </a:p>
          <a:p>
            <a:r>
              <a:rPr lang="en-US" altLang="ko-KR" sz="1600" b="1" dirty="0" smtClean="0"/>
              <a:t>        </a:t>
            </a:r>
            <a:r>
              <a:rPr lang="en-US" altLang="ko-KR" sz="1600" b="1" dirty="0" err="1" smtClean="0"/>
              <a:t>notifier.SomethingHappened</a:t>
            </a:r>
            <a:r>
              <a:rPr lang="en-US" altLang="ko-KR" sz="1600" b="1" dirty="0" smtClean="0"/>
              <a:t> </a:t>
            </a:r>
            <a:r>
              <a:rPr lang="en-US" altLang="ko-KR" sz="1600" b="1" dirty="0"/>
              <a:t>+= new </a:t>
            </a:r>
            <a:r>
              <a:rPr lang="en-US" altLang="ko-KR" sz="1600" b="1" dirty="0" err="1"/>
              <a:t>EventHandler</a:t>
            </a:r>
            <a:r>
              <a:rPr lang="en-US" altLang="ko-KR" sz="1600" b="1" dirty="0"/>
              <a:t>( </a:t>
            </a:r>
            <a:r>
              <a:rPr lang="en-US" altLang="ko-KR" sz="1600" b="1" dirty="0" err="1"/>
              <a:t>MyHandler</a:t>
            </a:r>
            <a:r>
              <a:rPr lang="en-US" altLang="ko-KR" sz="1600" b="1" dirty="0"/>
              <a:t> );</a:t>
            </a:r>
          </a:p>
          <a:p>
            <a:r>
              <a:rPr lang="nn-NO" altLang="ko-KR" sz="1600" b="1" dirty="0" smtClean="0"/>
              <a:t>        </a:t>
            </a:r>
            <a:r>
              <a:rPr lang="nn-NO" altLang="ko-KR" sz="1600" dirty="0" smtClean="0"/>
              <a:t>for </a:t>
            </a:r>
            <a:r>
              <a:rPr lang="nn-NO" altLang="ko-KR" sz="1600" dirty="0"/>
              <a:t>(int i = 1; i &lt; 30; i++)</a:t>
            </a:r>
          </a:p>
          <a:p>
            <a:r>
              <a:rPr lang="en-US" altLang="ko-KR" sz="1600" dirty="0" smtClean="0"/>
              <a:t>        {</a:t>
            </a:r>
            <a:endParaRPr lang="en-US" altLang="ko-KR" sz="1600" dirty="0"/>
          </a:p>
          <a:p>
            <a:r>
              <a:rPr lang="en-US" altLang="ko-KR" sz="1600" dirty="0" smtClean="0"/>
              <a:t>            </a:t>
            </a:r>
            <a:r>
              <a:rPr lang="en-US" altLang="ko-KR" sz="1600" dirty="0" err="1" smtClean="0"/>
              <a:t>notifier.DoSomething</a:t>
            </a:r>
            <a:r>
              <a:rPr lang="en-US" altLang="ko-KR" sz="1600" dirty="0" smtClean="0"/>
              <a:t>(i</a:t>
            </a:r>
            <a:r>
              <a:rPr lang="en-US" altLang="ko-KR" sz="1600" dirty="0"/>
              <a:t>);</a:t>
            </a:r>
          </a:p>
          <a:p>
            <a:r>
              <a:rPr lang="en-US" altLang="ko-KR" sz="1600" dirty="0" smtClean="0"/>
              <a:t>        }</a:t>
            </a:r>
            <a:endParaRPr lang="en-US" altLang="ko-KR" sz="1600" dirty="0"/>
          </a:p>
          <a:p>
            <a:r>
              <a:rPr lang="en-US" altLang="ko-KR" sz="1600" dirty="0" smtClean="0"/>
              <a:t>    }</a:t>
            </a:r>
            <a:endParaRPr lang="en-US" altLang="ko-KR" sz="1600" dirty="0"/>
          </a:p>
          <a:p>
            <a:r>
              <a:rPr lang="en-US" altLang="ko-K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39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이벤트</a:t>
            </a:r>
            <a:endParaRPr lang="ko-KR" altLang="en-US" dirty="0"/>
          </a:p>
        </p:txBody>
      </p:sp>
      <p:sp>
        <p:nvSpPr>
          <p:cNvPr id="9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⑤ </a:t>
            </a:r>
            <a:r>
              <a:rPr lang="ko-KR" altLang="en-US" dirty="0"/>
              <a:t>이벤트가 발생하면 이벤트 핸들러가 호출됨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36032" y="2249708"/>
            <a:ext cx="7488832" cy="424731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class </a:t>
            </a:r>
            <a:r>
              <a:rPr lang="en-US" altLang="ko-KR" dirty="0" err="1" smtClean="0"/>
              <a:t>MainApp</a:t>
            </a:r>
            <a:endParaRPr lang="en-US" altLang="ko-KR" dirty="0" smtClean="0"/>
          </a:p>
          <a:p>
            <a:r>
              <a:rPr lang="en-US" altLang="ko-KR" dirty="0" smtClean="0"/>
              <a:t>{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public void </a:t>
            </a:r>
            <a:r>
              <a:rPr lang="en-US" altLang="ko-KR" dirty="0" err="1"/>
              <a:t>MyHandler</a:t>
            </a:r>
            <a:r>
              <a:rPr lang="en-US" altLang="ko-KR" dirty="0"/>
              <a:t>(string message)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Console.WriteLine</a:t>
            </a:r>
            <a:r>
              <a:rPr lang="en-US" altLang="ko-KR" dirty="0" smtClean="0"/>
              <a:t>(message</a:t>
            </a:r>
            <a:r>
              <a:rPr lang="en-US" altLang="ko-KR" dirty="0"/>
              <a:t>);</a:t>
            </a:r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 smtClean="0"/>
              <a:t>    static </a:t>
            </a:r>
            <a:r>
              <a:rPr lang="en-US" altLang="ko-KR" dirty="0"/>
              <a:t>void Main(string[] </a:t>
            </a:r>
            <a:r>
              <a:rPr lang="en-US" altLang="ko-KR" dirty="0" err="1"/>
              <a:t>args</a:t>
            </a:r>
            <a:r>
              <a:rPr lang="en-US" altLang="ko-KR" dirty="0"/>
              <a:t>)</a:t>
            </a:r>
          </a:p>
          <a:p>
            <a:r>
              <a:rPr lang="en-US" altLang="ko-KR" dirty="0" smtClean="0"/>
              <a:t>    {</a:t>
            </a:r>
            <a:endParaRPr lang="en-US" altLang="ko-KR" dirty="0"/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MyNotifier</a:t>
            </a:r>
            <a:r>
              <a:rPr lang="en-US" altLang="ko-KR" dirty="0" smtClean="0"/>
              <a:t> </a:t>
            </a:r>
            <a:r>
              <a:rPr lang="en-US" altLang="ko-KR" dirty="0" err="1"/>
              <a:t>notifier</a:t>
            </a:r>
            <a:r>
              <a:rPr lang="en-US" altLang="ko-KR" dirty="0"/>
              <a:t> = new </a:t>
            </a:r>
            <a:r>
              <a:rPr lang="en-US" altLang="ko-KR" dirty="0" err="1"/>
              <a:t>MyNotifier</a:t>
            </a:r>
            <a:r>
              <a:rPr lang="en-US" altLang="ko-KR" dirty="0"/>
              <a:t>();</a:t>
            </a:r>
          </a:p>
          <a:p>
            <a:r>
              <a:rPr lang="en-US" altLang="ko-KR" dirty="0" smtClean="0"/>
              <a:t>        </a:t>
            </a:r>
            <a:r>
              <a:rPr lang="en-US" altLang="ko-KR" dirty="0" err="1" smtClean="0"/>
              <a:t>notifier.SomethingHappened</a:t>
            </a:r>
            <a:r>
              <a:rPr lang="en-US" altLang="ko-KR" dirty="0" smtClean="0"/>
              <a:t> </a:t>
            </a:r>
            <a:r>
              <a:rPr lang="en-US" altLang="ko-KR" dirty="0"/>
              <a:t>+= </a:t>
            </a:r>
            <a:r>
              <a:rPr lang="en-US" altLang="ko-KR" dirty="0" err="1"/>
              <a:t>MyHandler</a:t>
            </a:r>
            <a:r>
              <a:rPr lang="en-US" altLang="ko-KR" dirty="0"/>
              <a:t>;</a:t>
            </a:r>
          </a:p>
          <a:p>
            <a:r>
              <a:rPr lang="nn-NO" altLang="ko-KR" b="1" dirty="0" smtClean="0"/>
              <a:t>        for </a:t>
            </a:r>
            <a:r>
              <a:rPr lang="nn-NO" altLang="ko-KR" b="1" dirty="0"/>
              <a:t>(int i = 1; i &lt; 30; i++)</a:t>
            </a:r>
          </a:p>
          <a:p>
            <a:r>
              <a:rPr lang="en-US" altLang="ko-KR" b="1" dirty="0" smtClean="0"/>
              <a:t>        {</a:t>
            </a:r>
            <a:endParaRPr lang="en-US" altLang="ko-KR" b="1" dirty="0"/>
          </a:p>
          <a:p>
            <a:r>
              <a:rPr lang="en-US" altLang="ko-KR" b="1" dirty="0" smtClean="0"/>
              <a:t>            </a:t>
            </a:r>
            <a:r>
              <a:rPr lang="en-US" altLang="ko-KR" b="1" dirty="0" err="1" smtClean="0"/>
              <a:t>notifier.DoSomething</a:t>
            </a:r>
            <a:r>
              <a:rPr lang="en-US" altLang="ko-KR" b="1" dirty="0" smtClean="0"/>
              <a:t>(i);}</a:t>
            </a:r>
            <a:endParaRPr lang="en-US" altLang="ko-KR" b="1" dirty="0"/>
          </a:p>
          <a:p>
            <a:r>
              <a:rPr lang="en-US" altLang="ko-KR" dirty="0" smtClean="0"/>
              <a:t>    }</a:t>
            </a:r>
            <a:endParaRPr lang="en-US" altLang="ko-KR" dirty="0"/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델리게이트와</a:t>
            </a:r>
            <a:r>
              <a:rPr lang="ko-KR" altLang="en-US" dirty="0" smtClean="0"/>
              <a:t> </a:t>
            </a:r>
            <a:r>
              <a:rPr lang="ko-KR" altLang="en-US" dirty="0"/>
              <a:t>이벤트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85800" y="1895476"/>
            <a:ext cx="7772400" cy="406104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이벤트는 </a:t>
            </a:r>
            <a:r>
              <a:rPr lang="ko-KR" altLang="en-US" dirty="0"/>
              <a:t>외부에서 직접 사용할 </a:t>
            </a:r>
            <a:r>
              <a:rPr lang="ko-KR" altLang="en-US" dirty="0" smtClean="0"/>
              <a:t>수 없기 때문에 클래스 외부에서 이벤트를 임의로 일으킬 수 없지만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그렇지 않음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예를 들어 </a:t>
            </a:r>
            <a:r>
              <a:rPr lang="ko-KR" altLang="en-US" dirty="0" err="1"/>
              <a:t>이메일</a:t>
            </a:r>
            <a:r>
              <a:rPr lang="ko-KR" altLang="en-US" dirty="0"/>
              <a:t> 서버에 접근하여 </a:t>
            </a:r>
            <a:r>
              <a:rPr lang="ko-KR" altLang="en-US" dirty="0" err="1"/>
              <a:t>이메일이</a:t>
            </a:r>
            <a:r>
              <a:rPr lang="ko-KR" altLang="en-US" dirty="0"/>
              <a:t> 도착하면 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표현한다고 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이것을 </a:t>
            </a:r>
            <a:r>
              <a:rPr lang="ko-KR" altLang="en-US" dirty="0" err="1" smtClean="0"/>
              <a:t>델리게이트로</a:t>
            </a:r>
            <a:r>
              <a:rPr lang="ko-KR" altLang="en-US" dirty="0" smtClean="0"/>
              <a:t> 표현하면 프로그래머가 임의로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이메일</a:t>
            </a:r>
            <a:r>
              <a:rPr lang="ko-KR" altLang="en-US" dirty="0" smtClean="0"/>
              <a:t> 도착 사건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일으킬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이벤트로 표현하면 임의로 조작하는 것이 불가능해짐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이벤트를 사용하는 것이 더 안전한 코드를 만드는 길이며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콜백</a:t>
            </a:r>
            <a:r>
              <a:rPr lang="ko-KR" altLang="en-US" dirty="0" smtClean="0"/>
              <a:t> 목적으로만 사용하는 것이 맞음</a:t>
            </a:r>
            <a:r>
              <a:rPr lang="en-US" altLang="ko-KR" dirty="0" smtClean="0"/>
              <a:t>.</a:t>
            </a:r>
            <a:endParaRPr lang="en-US" altLang="ko-KR" dirty="0">
              <a:sym typeface="Wingdings" pitchFamily="2" charset="2"/>
            </a:endParaRPr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02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Delegate</a:t>
            </a:r>
            <a:r>
              <a:rPr lang="en-US" altLang="ko-KR" dirty="0" smtClean="0"/>
              <a:t>(</a:t>
            </a:r>
            <a:r>
              <a:rPr lang="ko-KR" altLang="en-US" dirty="0"/>
              <a:t>델리게이트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콜백</a:t>
            </a:r>
            <a:r>
              <a:rPr lang="en-US" altLang="ko-KR" dirty="0" smtClean="0"/>
              <a:t>(Callback)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비서처럼 </a:t>
            </a:r>
            <a:r>
              <a:rPr lang="ko-KR" altLang="en-US" dirty="0"/>
              <a:t>대신 어떤 일을 해 </a:t>
            </a:r>
            <a:r>
              <a:rPr lang="ko-KR" altLang="en-US" dirty="0" smtClean="0"/>
              <a:t>주는 코드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코드가 실행할 세부 코드는 컴파일 </a:t>
            </a:r>
            <a:r>
              <a:rPr lang="ko-KR" altLang="en-US" dirty="0" smtClean="0"/>
              <a:t>시점이 아닌 </a:t>
            </a:r>
            <a:r>
              <a:rPr lang="ko-KR" altLang="en-US" dirty="0"/>
              <a:t>실행 시점에 </a:t>
            </a:r>
            <a:r>
              <a:rPr lang="ko-KR" altLang="en-US" dirty="0" smtClean="0"/>
              <a:t>부여함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Delegate(</a:t>
            </a:r>
            <a:r>
              <a:rPr lang="ko-KR" altLang="en-US" dirty="0" smtClean="0"/>
              <a:t>델리게이트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ko-KR" altLang="en-US" dirty="0" smtClean="0"/>
              <a:t>대리인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사절이라는 </a:t>
            </a:r>
            <a:r>
              <a:rPr lang="ko-KR" altLang="en-US" dirty="0" smtClean="0"/>
              <a:t>뜻</a:t>
            </a:r>
          </a:p>
          <a:p>
            <a:pPr lvl="1"/>
            <a:r>
              <a:rPr lang="en-US" altLang="ko-KR" dirty="0" smtClean="0"/>
              <a:t>C</a:t>
            </a:r>
            <a:r>
              <a:rPr lang="en-US" altLang="ko-KR" dirty="0" smtClean="0"/>
              <a:t>#</a:t>
            </a:r>
            <a:r>
              <a:rPr lang="ko-KR" altLang="en-US" dirty="0" smtClean="0"/>
              <a:t>에서의 </a:t>
            </a:r>
            <a:r>
              <a:rPr lang="ko-KR" altLang="en-US" dirty="0" err="1" smtClean="0"/>
              <a:t>델리게이트는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메소드에</a:t>
            </a:r>
            <a:r>
              <a:rPr lang="ko-KR" altLang="en-US" dirty="0" smtClean="0"/>
              <a:t> </a:t>
            </a:r>
            <a:r>
              <a:rPr lang="ko-KR" altLang="en-US" dirty="0"/>
              <a:t>대한 </a:t>
            </a:r>
            <a:r>
              <a:rPr lang="ko-KR" altLang="en-US" dirty="0" smtClean="0"/>
              <a:t>참조를 말함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Delegate</a:t>
            </a:r>
            <a:r>
              <a:rPr lang="ko-KR" altLang="en-US" dirty="0" smtClean="0"/>
              <a:t>에 </a:t>
            </a:r>
            <a:r>
              <a:rPr lang="ko-KR" altLang="en-US" dirty="0"/>
              <a:t>메소드의 </a:t>
            </a:r>
            <a:r>
              <a:rPr lang="ko-KR" altLang="en-US" dirty="0" smtClean="0"/>
              <a:t>주소를 </a:t>
            </a:r>
            <a:r>
              <a:rPr lang="ko-KR" altLang="en-US" dirty="0"/>
              <a:t>할당한 후 </a:t>
            </a:r>
            <a:r>
              <a:rPr lang="en-US" altLang="ko-KR" dirty="0" smtClean="0"/>
              <a:t>Delegate</a:t>
            </a:r>
            <a:r>
              <a:rPr lang="ko-KR" altLang="en-US" dirty="0" smtClean="0"/>
              <a:t>를 </a:t>
            </a:r>
            <a:r>
              <a:rPr lang="ko-KR" altLang="en-US" dirty="0"/>
              <a:t>호출하면 이 </a:t>
            </a:r>
            <a:r>
              <a:rPr lang="en-US" altLang="ko-KR" dirty="0"/>
              <a:t>Delegate </a:t>
            </a:r>
            <a:r>
              <a:rPr lang="ko-KR" altLang="en-US" dirty="0" smtClean="0"/>
              <a:t>가 </a:t>
            </a:r>
            <a:r>
              <a:rPr lang="ko-KR" altLang="en-US" dirty="0"/>
              <a:t>메소드를 </a:t>
            </a:r>
            <a:r>
              <a:rPr lang="ko-KR" altLang="en-US" dirty="0" smtClean="0"/>
              <a:t>호출</a:t>
            </a:r>
            <a:endParaRPr lang="en-US" altLang="ko-KR" dirty="0" smtClean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83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Delegate(</a:t>
            </a:r>
            <a:r>
              <a:rPr lang="ko-KR" altLang="en-US" dirty="0"/>
              <a:t>델리게이트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744" y="2076282"/>
            <a:ext cx="4035552" cy="17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Delegate(</a:t>
            </a:r>
            <a:r>
              <a:rPr lang="ko-KR" altLang="en-US" dirty="0" smtClean="0"/>
              <a:t>델리게이트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000" b="1" dirty="0" smtClean="0">
                <a:solidFill>
                  <a:srgbClr val="FFFF00"/>
                </a:solidFill>
              </a:rPr>
              <a:t>delegate</a:t>
            </a:r>
            <a:r>
              <a:rPr lang="en-US" altLang="ko-KR" sz="3000" b="1" dirty="0" smtClean="0"/>
              <a:t>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</a:t>
            </a:r>
            <a:r>
              <a:rPr lang="en-US" altLang="ko-KR" sz="3000" dirty="0" err="1"/>
              <a:t>MyDelegate</a:t>
            </a:r>
            <a:r>
              <a:rPr lang="en-US" altLang="ko-KR" sz="3000" dirty="0"/>
              <a:t>(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a, </a:t>
            </a:r>
            <a:r>
              <a:rPr lang="en-US" altLang="ko-KR" sz="3000" dirty="0" err="1"/>
              <a:t>int</a:t>
            </a:r>
            <a:r>
              <a:rPr lang="en-US" altLang="ko-KR" sz="3000" dirty="0"/>
              <a:t> b </a:t>
            </a:r>
            <a:r>
              <a:rPr lang="en-US" altLang="ko-KR" sz="3000" dirty="0" smtClean="0"/>
              <a:t>);</a:t>
            </a:r>
            <a:endParaRPr lang="en-US" altLang="ko-KR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2858" y="322589"/>
            <a:ext cx="415364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2800" dirty="0">
                <a:solidFill>
                  <a:schemeClr val="accent3"/>
                </a:solidFill>
              </a:rPr>
              <a:t>int Plus( int a, int b 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 smtClean="0"/>
              <a:t>    return </a:t>
            </a:r>
            <a:r>
              <a:rPr lang="en-US" altLang="ko-KR" sz="2800" dirty="0"/>
              <a:t>a + b;</a:t>
            </a:r>
          </a:p>
          <a:p>
            <a:r>
              <a:rPr lang="en-US" altLang="ko-KR" sz="2800" dirty="0"/>
              <a:t>}</a:t>
            </a:r>
          </a:p>
          <a:p>
            <a:r>
              <a:rPr lang="en-US" altLang="ko-KR" sz="2800" dirty="0" err="1">
                <a:solidFill>
                  <a:schemeClr val="accent1"/>
                </a:solidFill>
              </a:rPr>
              <a:t>int</a:t>
            </a:r>
            <a:r>
              <a:rPr lang="en-US" altLang="ko-KR" sz="2800" dirty="0">
                <a:solidFill>
                  <a:schemeClr val="accent1"/>
                </a:solidFill>
              </a:rPr>
              <a:t> Minus( </a:t>
            </a:r>
            <a:r>
              <a:rPr lang="en-US" altLang="ko-KR" sz="2800" dirty="0" err="1">
                <a:solidFill>
                  <a:schemeClr val="accent1"/>
                </a:solidFill>
              </a:rPr>
              <a:t>int</a:t>
            </a:r>
            <a:r>
              <a:rPr lang="en-US" altLang="ko-KR" sz="2800" dirty="0">
                <a:solidFill>
                  <a:schemeClr val="accent1"/>
                </a:solidFill>
              </a:rPr>
              <a:t> a, </a:t>
            </a:r>
            <a:r>
              <a:rPr lang="en-US" altLang="ko-KR" sz="2800" dirty="0" err="1">
                <a:solidFill>
                  <a:schemeClr val="accent1"/>
                </a:solidFill>
              </a:rPr>
              <a:t>int</a:t>
            </a:r>
            <a:r>
              <a:rPr lang="en-US" altLang="ko-KR" sz="2800" dirty="0">
                <a:solidFill>
                  <a:schemeClr val="accent1"/>
                </a:solidFill>
              </a:rPr>
              <a:t> b )</a:t>
            </a:r>
          </a:p>
          <a:p>
            <a:r>
              <a:rPr lang="en-US" altLang="ko-KR" sz="2800" dirty="0"/>
              <a:t>{</a:t>
            </a:r>
          </a:p>
          <a:p>
            <a:r>
              <a:rPr lang="en-US" altLang="ko-KR" sz="2800" dirty="0" smtClean="0"/>
              <a:t>    return </a:t>
            </a:r>
            <a:r>
              <a:rPr lang="en-US" altLang="ko-KR" sz="2800" dirty="0"/>
              <a:t>a ? b;</a:t>
            </a:r>
          </a:p>
          <a:p>
            <a:r>
              <a:rPr lang="en-US" altLang="ko-KR" sz="2800" dirty="0"/>
              <a:t>}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3484269" y="278076"/>
            <a:ext cx="53773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 err="1"/>
              <a:t>MyDelegate</a:t>
            </a:r>
            <a:r>
              <a:rPr lang="en-US" altLang="ko-KR" sz="2800" b="1" dirty="0"/>
              <a:t> </a:t>
            </a:r>
            <a:r>
              <a:rPr lang="en-US" altLang="ko-KR" sz="2800" dirty="0"/>
              <a:t>Callback</a:t>
            </a:r>
            <a:r>
              <a:rPr lang="en-US" altLang="ko-KR" sz="2800" dirty="0" smtClean="0"/>
              <a:t>;</a:t>
            </a:r>
          </a:p>
          <a:p>
            <a:endParaRPr lang="en-US" altLang="ko-KR" sz="2800" dirty="0"/>
          </a:p>
          <a:p>
            <a:r>
              <a:rPr lang="en-US" altLang="ko-KR" sz="2800" dirty="0"/>
              <a:t>Callback = new </a:t>
            </a:r>
            <a:r>
              <a:rPr lang="en-US" altLang="ko-KR" sz="2800" b="1" dirty="0" err="1"/>
              <a:t>MyDelegate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3"/>
                </a:solidFill>
              </a:rPr>
              <a:t>Plus</a:t>
            </a:r>
            <a:r>
              <a:rPr lang="en-US" altLang="ko-KR" sz="2800" dirty="0"/>
              <a:t> );</a:t>
            </a:r>
          </a:p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3"/>
                </a:solidFill>
              </a:rPr>
              <a:t>Callback( 3, 4 )</a:t>
            </a:r>
            <a:r>
              <a:rPr lang="en-US" altLang="ko-KR" sz="2800" dirty="0"/>
              <a:t> ); </a:t>
            </a:r>
            <a:endParaRPr lang="ko-KR" altLang="en-US" sz="2800" dirty="0" smtClean="0"/>
          </a:p>
          <a:p>
            <a:endParaRPr lang="ko-KR" altLang="en-US" sz="2800" dirty="0"/>
          </a:p>
          <a:p>
            <a:r>
              <a:rPr lang="en-US" altLang="ko-KR" sz="2800" dirty="0"/>
              <a:t>Callback = new </a:t>
            </a:r>
            <a:r>
              <a:rPr lang="en-US" altLang="ko-KR" sz="2800" b="1" dirty="0" err="1"/>
              <a:t>MyDelegate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1"/>
                </a:solidFill>
              </a:rPr>
              <a:t>Minus</a:t>
            </a:r>
            <a:r>
              <a:rPr lang="en-US" altLang="ko-KR" sz="2800" dirty="0"/>
              <a:t> );</a:t>
            </a:r>
          </a:p>
          <a:p>
            <a:r>
              <a:rPr lang="en-US" altLang="ko-KR" sz="2800" dirty="0" err="1"/>
              <a:t>Console.WriteLine</a:t>
            </a:r>
            <a:r>
              <a:rPr lang="en-US" altLang="ko-KR" sz="2800" dirty="0"/>
              <a:t>( </a:t>
            </a:r>
            <a:r>
              <a:rPr lang="en-US" altLang="ko-KR" sz="2800" dirty="0">
                <a:solidFill>
                  <a:schemeClr val="accent1"/>
                </a:solidFill>
              </a:rPr>
              <a:t>Callback( 7, 5 ) </a:t>
            </a:r>
            <a:r>
              <a:rPr lang="en-US" altLang="ko-KR" sz="2800" dirty="0"/>
              <a:t>);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2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Delegate(</a:t>
            </a:r>
            <a:r>
              <a:rPr lang="ko-KR" altLang="en-US" sz="3600" dirty="0"/>
              <a:t>델리게이트</a:t>
            </a:r>
            <a:r>
              <a:rPr lang="en-US" altLang="ko-KR" sz="3600" dirty="0" smtClean="0"/>
              <a:t>)</a:t>
            </a:r>
            <a:r>
              <a:rPr lang="ko-KR" altLang="en-US" sz="3600" dirty="0" smtClean="0"/>
              <a:t> </a:t>
            </a:r>
            <a:r>
              <a:rPr lang="ko-KR" altLang="en-US" sz="3600" dirty="0" smtClean="0"/>
              <a:t>사용하는 경우</a:t>
            </a:r>
            <a:endParaRPr lang="ko-KR" altLang="en-US" sz="36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>
                <a:sym typeface="Wingdings" pitchFamily="2" charset="2"/>
              </a:rPr>
              <a:t>배열을 정렬하는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메소드를</a:t>
            </a:r>
            <a:r>
              <a:rPr lang="ko-KR" altLang="en-US" dirty="0" smtClean="0">
                <a:sym typeface="Wingdings" pitchFamily="2" charset="2"/>
              </a:rPr>
              <a:t> 구현한다고 할 때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오름차순으로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내림차순으로 구현할 것인가</a:t>
            </a:r>
            <a:r>
              <a:rPr lang="en-US" altLang="ko-KR" dirty="0" smtClean="0">
                <a:sym typeface="Wingdings" pitchFamily="2" charset="2"/>
              </a:rPr>
              <a:t>? </a:t>
            </a:r>
            <a:r>
              <a:rPr lang="ko-KR" altLang="en-US" dirty="0" smtClean="0">
                <a:sym typeface="Wingdings" pitchFamily="2" charset="2"/>
              </a:rPr>
              <a:t>또는 특정한 계산의 결과순으로 정렬하도록 구현할 것인가</a:t>
            </a:r>
            <a:r>
              <a:rPr lang="en-US" altLang="ko-KR" dirty="0" smtClean="0">
                <a:sym typeface="Wingdings" pitchFamily="2" charset="2"/>
              </a:rPr>
              <a:t>?</a:t>
            </a:r>
            <a:endParaRPr lang="ko-KR" altLang="en-US" dirty="0" smtClean="0">
              <a:sym typeface="Wingdings" pitchFamily="2" charset="2"/>
            </a:endParaRPr>
          </a:p>
          <a:p>
            <a:r>
              <a:rPr lang="ko-KR" altLang="en-US" dirty="0" smtClean="0">
                <a:sym typeface="Wingdings" pitchFamily="2" charset="2"/>
              </a:rPr>
              <a:t>배열의 </a:t>
            </a:r>
            <a:r>
              <a:rPr lang="ko-KR" altLang="en-US" dirty="0">
                <a:sym typeface="Wingdings" pitchFamily="2" charset="2"/>
              </a:rPr>
              <a:t>원소를 비교하는 코드를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메소드에</a:t>
            </a:r>
            <a:r>
              <a:rPr lang="ko-KR" altLang="en-US" dirty="0" smtClean="0">
                <a:sym typeface="Wingdings" pitchFamily="2" charset="2"/>
              </a:rPr>
              <a:t> 매개변수로 넘겨 사용할 수 있다면 </a:t>
            </a:r>
            <a:r>
              <a:rPr lang="en-US" altLang="ko-KR" dirty="0" smtClean="0">
                <a:sym typeface="Wingdings" pitchFamily="2" charset="2"/>
              </a:rPr>
              <a:t>Sort() </a:t>
            </a:r>
            <a:r>
              <a:rPr lang="ko-KR" altLang="en-US" dirty="0" err="1" smtClean="0">
                <a:sym typeface="Wingdings" pitchFamily="2" charset="2"/>
              </a:rPr>
              <a:t>메소드는</a:t>
            </a:r>
            <a:r>
              <a:rPr lang="ko-KR" altLang="en-US" dirty="0" smtClean="0">
                <a:sym typeface="Wingdings" pitchFamily="2" charset="2"/>
              </a:rPr>
              <a:t> 유연한 구현을 가질 수 있음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0" indent="0">
              <a:buNone/>
            </a:pPr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69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Delegate Chain(</a:t>
            </a:r>
            <a:r>
              <a:rPr lang="ko-KR" altLang="en-US" sz="4000" dirty="0" smtClean="0"/>
              <a:t>델리게이트 체인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sym typeface="Wingdings" pitchFamily="2" charset="2"/>
              </a:rPr>
              <a:t>델리게이트는</a:t>
            </a:r>
            <a:r>
              <a:rPr lang="ko-KR" altLang="en-US" sz="2400" dirty="0" smtClean="0">
                <a:sym typeface="Wingdings" pitchFamily="2" charset="2"/>
              </a:rPr>
              <a:t> 여러 개의 </a:t>
            </a:r>
            <a:r>
              <a:rPr lang="ko-KR" altLang="en-US" sz="2400" dirty="0" err="1" smtClean="0">
                <a:sym typeface="Wingdings" pitchFamily="2" charset="2"/>
              </a:rPr>
              <a:t>메소드를</a:t>
            </a:r>
            <a:r>
              <a:rPr lang="ko-KR" altLang="en-US" sz="2400" dirty="0" smtClean="0">
                <a:sym typeface="Wingdings" pitchFamily="2" charset="2"/>
              </a:rPr>
              <a:t> 동시에 참조할 수 있음</a:t>
            </a:r>
            <a:r>
              <a:rPr lang="en-US" altLang="ko-KR" sz="2400" dirty="0" smtClean="0">
                <a:sym typeface="Wingdings" pitchFamily="2" charset="2"/>
              </a:rPr>
              <a:t>.  </a:t>
            </a:r>
          </a:p>
          <a:p>
            <a:r>
              <a:rPr lang="ko-KR" altLang="en-US" sz="2400" dirty="0" smtClean="0">
                <a:sym typeface="Wingdings" pitchFamily="2" charset="2"/>
              </a:rPr>
              <a:t>이것을 </a:t>
            </a:r>
            <a:r>
              <a:rPr lang="ko-KR" altLang="en-US" sz="2400" dirty="0" err="1" smtClean="0">
                <a:sym typeface="Wingdings" pitchFamily="2" charset="2"/>
              </a:rPr>
              <a:t>델리게이트</a:t>
            </a:r>
            <a:r>
              <a:rPr lang="ko-KR" altLang="en-US" sz="2400" dirty="0" smtClean="0">
                <a:sym typeface="Wingdings" pitchFamily="2" charset="2"/>
              </a:rPr>
              <a:t> 체인이라 하며</a:t>
            </a:r>
            <a:r>
              <a:rPr lang="en-US" altLang="ko-KR" sz="2400" dirty="0" smtClean="0">
                <a:sym typeface="Wingdings" pitchFamily="2" charset="2"/>
              </a:rPr>
              <a:t>, 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ko-KR" altLang="en-US" sz="2400" dirty="0" err="1" smtClean="0">
                <a:sym typeface="Wingdings" pitchFamily="2" charset="2"/>
              </a:rPr>
              <a:t>델리게이트를</a:t>
            </a:r>
            <a:r>
              <a:rPr lang="ko-KR" altLang="en-US" sz="2400" dirty="0" smtClean="0">
                <a:sym typeface="Wingdings" pitchFamily="2" charset="2"/>
              </a:rPr>
              <a:t> 호출할 때 </a:t>
            </a:r>
            <a:r>
              <a:rPr lang="ko-KR" altLang="en-US" sz="2400" dirty="0" err="1" smtClean="0">
                <a:sym typeface="Wingdings" pitchFamily="2" charset="2"/>
              </a:rPr>
              <a:t>델리게이트의</a:t>
            </a:r>
            <a:r>
              <a:rPr lang="ko-KR" altLang="en-US" sz="2400" dirty="0" smtClean="0">
                <a:sym typeface="Wingdings" pitchFamily="2" charset="2"/>
              </a:rPr>
              <a:t> 체인을 따라 </a:t>
            </a:r>
            <a:r>
              <a:rPr lang="ko-KR" altLang="en-US" sz="2400" dirty="0" err="1" smtClean="0">
                <a:sym typeface="Wingdings" pitchFamily="2" charset="2"/>
              </a:rPr>
              <a:t>메소드가</a:t>
            </a:r>
            <a:r>
              <a:rPr lang="ko-KR" altLang="en-US" sz="2400" dirty="0" smtClean="0">
                <a:sym typeface="Wingdings" pitchFamily="2" charset="2"/>
              </a:rPr>
              <a:t> 하나씩 호출됨</a:t>
            </a:r>
            <a:r>
              <a:rPr lang="en-US" altLang="ko-KR" sz="2400" dirty="0" smtClean="0">
                <a:sym typeface="Wingdings" pitchFamily="2" charset="2"/>
              </a:rPr>
              <a:t>.</a:t>
            </a:r>
          </a:p>
          <a:p>
            <a:endParaRPr lang="en-US" altLang="ko-KR" sz="2400" dirty="0" smtClean="0">
              <a:sym typeface="Wingdings" pitchFamily="2" charset="2"/>
            </a:endParaRPr>
          </a:p>
          <a:p>
            <a:endParaRPr lang="en-US" altLang="ko-KR" sz="2400" dirty="0">
              <a:sym typeface="Wingdings" pitchFamily="2" charset="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77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Delegate Chain(</a:t>
            </a:r>
            <a:r>
              <a:rPr lang="ko-KR" altLang="en-US" sz="4000" dirty="0" smtClean="0"/>
              <a:t>델리게이트 체인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13" name="내용 개체 틀 2"/>
          <p:cNvSpPr>
            <a:spLocks noGrp="1"/>
          </p:cNvSpPr>
          <p:nvPr>
            <p:ph idx="4294967295"/>
          </p:nvPr>
        </p:nvSpPr>
        <p:spPr>
          <a:xfrm>
            <a:off x="632012" y="1859710"/>
            <a:ext cx="7543800" cy="4022725"/>
          </a:xfrm>
        </p:spPr>
        <p:txBody>
          <a:bodyPr>
            <a:normAutofit/>
          </a:bodyPr>
          <a:lstStyle/>
          <a:p>
            <a:r>
              <a:rPr lang="en-US" altLang="ko-KR" dirty="0"/>
              <a:t>delegate void </a:t>
            </a:r>
            <a:r>
              <a:rPr lang="en-US" altLang="ko-KR" dirty="0" err="1"/>
              <a:t>ThereIsAFire</a:t>
            </a:r>
            <a:r>
              <a:rPr lang="en-US" altLang="ko-KR" dirty="0"/>
              <a:t>( string location );</a:t>
            </a:r>
          </a:p>
          <a:p>
            <a:r>
              <a:rPr lang="en-US" altLang="ko-KR" dirty="0" smtClean="0"/>
              <a:t>void </a:t>
            </a:r>
            <a:r>
              <a:rPr lang="en-US" altLang="ko-KR" dirty="0"/>
              <a:t>Call119( string location )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소방서죠</a:t>
            </a:r>
            <a:r>
              <a:rPr lang="en-US" altLang="ko-KR" dirty="0"/>
              <a:t>? </a:t>
            </a:r>
            <a:r>
              <a:rPr lang="ko-KR" altLang="en-US" dirty="0"/>
              <a:t>불났어요</a:t>
            </a:r>
            <a:r>
              <a:rPr lang="en-US" altLang="ko-KR" dirty="0"/>
              <a:t>! </a:t>
            </a:r>
            <a:r>
              <a:rPr lang="ko-KR" altLang="en-US" dirty="0"/>
              <a:t>주소는 </a:t>
            </a:r>
            <a:r>
              <a:rPr lang="en-US" altLang="ko-KR" dirty="0"/>
              <a:t>{0}", location); }</a:t>
            </a:r>
          </a:p>
          <a:p>
            <a:r>
              <a:rPr lang="en-US" altLang="ko-KR" dirty="0" smtClean="0"/>
              <a:t>void </a:t>
            </a:r>
            <a:r>
              <a:rPr lang="en-US" altLang="ko-KR" dirty="0" err="1"/>
              <a:t>ShotOut</a:t>
            </a:r>
            <a:r>
              <a:rPr lang="en-US" altLang="ko-KR" dirty="0"/>
              <a:t>( string location )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Console.WriteLine</a:t>
            </a:r>
            <a:r>
              <a:rPr lang="en-US" altLang="ko-KR" dirty="0"/>
              <a:t>("</a:t>
            </a:r>
            <a:r>
              <a:rPr lang="ko-KR" altLang="en-US" dirty="0"/>
              <a:t>피하세요</a:t>
            </a:r>
            <a:r>
              <a:rPr lang="en-US" altLang="ko-KR" dirty="0"/>
              <a:t>! {0}</a:t>
            </a:r>
            <a:r>
              <a:rPr lang="ko-KR" altLang="en-US" dirty="0"/>
              <a:t>에 불이 났어요</a:t>
            </a:r>
            <a:r>
              <a:rPr lang="en-US" altLang="ko-KR" dirty="0"/>
              <a:t>!"); }</a:t>
            </a:r>
          </a:p>
          <a:p>
            <a:pPr marL="0" indent="0">
              <a:buNone/>
            </a:pPr>
            <a:r>
              <a:rPr lang="en-US" altLang="ko-KR" dirty="0" smtClean="0"/>
              <a:t> void </a:t>
            </a:r>
            <a:r>
              <a:rPr lang="en-US" altLang="ko-KR" dirty="0"/>
              <a:t>Escape( string location )</a:t>
            </a:r>
          </a:p>
          <a:p>
            <a:r>
              <a:rPr lang="en-US" altLang="ko-KR" dirty="0"/>
              <a:t>{ </a:t>
            </a:r>
            <a:r>
              <a:rPr lang="en-US" altLang="ko-KR" dirty="0" err="1"/>
              <a:t>Console.WriteLien</a:t>
            </a:r>
            <a:r>
              <a:rPr lang="en-US" altLang="ko-KR" dirty="0"/>
              <a:t>("{0}</a:t>
            </a:r>
            <a:r>
              <a:rPr lang="ko-KR" altLang="en-US" dirty="0"/>
              <a:t>에서 나갑시다</a:t>
            </a:r>
            <a:r>
              <a:rPr lang="en-US" altLang="ko-KR" dirty="0"/>
              <a:t>!"); }</a:t>
            </a:r>
          </a:p>
          <a:p>
            <a:endParaRPr lang="en-US" altLang="ko-KR" dirty="0">
              <a:sym typeface="Wingdings" pitchFamily="2" charset="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716228" y="2978368"/>
            <a:ext cx="6480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13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Delegate Chain(</a:t>
            </a:r>
            <a:r>
              <a:rPr lang="ko-KR" altLang="en-US" sz="4000" dirty="0" smtClean="0"/>
              <a:t>델리게이트 체인</a:t>
            </a:r>
            <a:r>
              <a:rPr lang="en-US" altLang="ko-KR" sz="4000" dirty="0" smtClean="0"/>
              <a:t>)</a:t>
            </a:r>
            <a:endParaRPr lang="ko-KR" altLang="en-US" sz="4000" dirty="0"/>
          </a:p>
        </p:txBody>
      </p:sp>
      <p:sp>
        <p:nvSpPr>
          <p:cNvPr id="13" name="내용 개체 틀 2"/>
          <p:cNvSpPr>
            <a:spLocks noGrp="1"/>
          </p:cNvSpPr>
          <p:nvPr>
            <p:ph idx="4294967295"/>
          </p:nvPr>
        </p:nvSpPr>
        <p:spPr>
          <a:xfrm>
            <a:off x="632012" y="1859710"/>
            <a:ext cx="7543800" cy="4022725"/>
          </a:xfrm>
        </p:spPr>
        <p:txBody>
          <a:bodyPr>
            <a:normAutofit/>
          </a:bodyPr>
          <a:lstStyle/>
          <a:p>
            <a:r>
              <a:rPr lang="en-US" altLang="ko-KR" sz="3000" dirty="0" err="1"/>
              <a:t>ThereIsAFire</a:t>
            </a:r>
            <a:r>
              <a:rPr lang="en-US" altLang="ko-KR" sz="3000" dirty="0"/>
              <a:t> Fire = new </a:t>
            </a:r>
            <a:r>
              <a:rPr lang="en-US" altLang="ko-KR" sz="3000" dirty="0" err="1"/>
              <a:t>ThereIsAFire</a:t>
            </a:r>
            <a:r>
              <a:rPr lang="en-US" altLang="ko-KR" sz="3000" dirty="0"/>
              <a:t> ( Call119 );</a:t>
            </a:r>
          </a:p>
          <a:p>
            <a:r>
              <a:rPr lang="en-US" altLang="ko-KR" sz="3000" dirty="0"/>
              <a:t>Fire += new </a:t>
            </a:r>
            <a:r>
              <a:rPr lang="en-US" altLang="ko-KR" sz="3000" dirty="0" err="1"/>
              <a:t>ThereIsAFire</a:t>
            </a:r>
            <a:r>
              <a:rPr lang="en-US" altLang="ko-KR" sz="3000" dirty="0"/>
              <a:t> ( </a:t>
            </a:r>
            <a:r>
              <a:rPr lang="en-US" altLang="ko-KR" sz="3000" dirty="0" err="1"/>
              <a:t>ShotOut</a:t>
            </a:r>
            <a:r>
              <a:rPr lang="en-US" altLang="ko-KR" sz="3000" dirty="0"/>
              <a:t> );</a:t>
            </a:r>
          </a:p>
          <a:p>
            <a:r>
              <a:rPr lang="en-US" altLang="ko-KR" sz="3000" dirty="0"/>
              <a:t>Fire += new </a:t>
            </a:r>
            <a:r>
              <a:rPr lang="en-US" altLang="ko-KR" sz="3000" dirty="0" err="1"/>
              <a:t>ThereIsAFire</a:t>
            </a:r>
            <a:r>
              <a:rPr lang="en-US" altLang="ko-KR" sz="3000" dirty="0"/>
              <a:t> ( Escape );</a:t>
            </a:r>
            <a:endParaRPr lang="en-US" altLang="ko-KR" sz="3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1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75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6577</TotalTime>
  <Words>762</Words>
  <Application>Microsoft Macintosh PowerPoint</Application>
  <PresentationFormat>On-screen Show (4:3)</PresentationFormat>
  <Paragraphs>142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맑은 고딕</vt:lpstr>
      <vt:lpstr>Calibri</vt:lpstr>
      <vt:lpstr>Calibri Light</vt:lpstr>
      <vt:lpstr>Wingdings</vt:lpstr>
      <vt:lpstr>추억</vt:lpstr>
      <vt:lpstr>C# Programming  Delegate</vt:lpstr>
      <vt:lpstr>Delegate(델리게이트)</vt:lpstr>
      <vt:lpstr>Delegate(델리게이트)</vt:lpstr>
      <vt:lpstr>Delegate(델리게이트)</vt:lpstr>
      <vt:lpstr>PowerPoint Presentation</vt:lpstr>
      <vt:lpstr>Delegate(델리게이트) 사용하는 경우</vt:lpstr>
      <vt:lpstr>Delegate Chain(델리게이트 체인)</vt:lpstr>
      <vt:lpstr>Delegate Chain(델리게이트 체인)</vt:lpstr>
      <vt:lpstr>Delegate Chain(델리게이트 체인)</vt:lpstr>
      <vt:lpstr>익명 메소드</vt:lpstr>
      <vt:lpstr>Event(이벤트)</vt:lpstr>
      <vt:lpstr>Event(이벤트)</vt:lpstr>
      <vt:lpstr>Event(이벤트)</vt:lpstr>
      <vt:lpstr>Event(이벤트)</vt:lpstr>
      <vt:lpstr>Event(이벤트)</vt:lpstr>
      <vt:lpstr>Event(이벤트)</vt:lpstr>
      <vt:lpstr>이벤트</vt:lpstr>
      <vt:lpstr>델리게이트와 이벤트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Isaac D. Lee(이동규님)</dc:creator>
  <cp:lastModifiedBy>Isaac Lee</cp:lastModifiedBy>
  <cp:revision>247</cp:revision>
  <dcterms:created xsi:type="dcterms:W3CDTF">2016-04-05T23:13:15Z</dcterms:created>
  <dcterms:modified xsi:type="dcterms:W3CDTF">2017-03-29T15:01:46Z</dcterms:modified>
</cp:coreProperties>
</file>