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318" r:id="rId3"/>
    <p:sldId id="315" r:id="rId4"/>
    <p:sldId id="316" r:id="rId5"/>
    <p:sldId id="317" r:id="rId6"/>
    <p:sldId id="256" r:id="rId7"/>
    <p:sldId id="311" r:id="rId8"/>
    <p:sldId id="285" r:id="rId9"/>
    <p:sldId id="286" r:id="rId10"/>
    <p:sldId id="289" r:id="rId11"/>
    <p:sldId id="290" r:id="rId12"/>
    <p:sldId id="292" r:id="rId13"/>
    <p:sldId id="293" r:id="rId14"/>
    <p:sldId id="294" r:id="rId15"/>
    <p:sldId id="295" r:id="rId16"/>
    <p:sldId id="312" r:id="rId17"/>
    <p:sldId id="31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5353"/>
  </p:normalViewPr>
  <p:slideViewPr>
    <p:cSldViewPr snapToGrid="0">
      <p:cViewPr varScale="1">
        <p:scale>
          <a:sx n="95" d="100"/>
          <a:sy n="95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0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2017. 3. 6.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0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sdn.microsoft.com/ko-KR/library/kx37x362.asp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hyperlink" Target="http://msdn.microsoft.com/en-us/library/system.double(VS.80).aspx" TargetMode="External"/><Relationship Id="rId12" Type="http://schemas.openxmlformats.org/officeDocument/2006/relationships/hyperlink" Target="http://msdn.microsoft.com/en-us/library/system.boolean(VS.80).aspx" TargetMode="External"/><Relationship Id="rId13" Type="http://schemas.openxmlformats.org/officeDocument/2006/relationships/hyperlink" Target="http://msdn.microsoft.com/en-us/library/system.char(VS.80).aspx" TargetMode="External"/><Relationship Id="rId14" Type="http://schemas.openxmlformats.org/officeDocument/2006/relationships/hyperlink" Target="http://msdn.microsoft.com/en-us/library/system.decimal(VS.80).aspx" TargetMode="External"/><Relationship Id="rId15" Type="http://schemas.openxmlformats.org/officeDocument/2006/relationships/hyperlink" Target="http://msdn.microsoft.com/en-us/library/system.intptr(VS.80).aspx" TargetMode="External"/><Relationship Id="rId16" Type="http://schemas.openxmlformats.org/officeDocument/2006/relationships/hyperlink" Target="http://msdn.microsoft.com/en-us/library/system.uintptr(VS.80).aspx" TargetMode="External"/><Relationship Id="rId17" Type="http://schemas.openxmlformats.org/officeDocument/2006/relationships/hyperlink" Target="http://msdn.microsoft.com/en-us/library/system.object(VS.80).aspx" TargetMode="External"/><Relationship Id="rId18" Type="http://schemas.openxmlformats.org/officeDocument/2006/relationships/hyperlink" Target="http://msdn.microsoft.com/en-us/library/system.string(VS.80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system.byte(VS.80).aspx" TargetMode="External"/><Relationship Id="rId3" Type="http://schemas.openxmlformats.org/officeDocument/2006/relationships/hyperlink" Target="http://msdn.microsoft.com/en-us/library/system.sbyte(VS.80).aspx" TargetMode="External"/><Relationship Id="rId4" Type="http://schemas.openxmlformats.org/officeDocument/2006/relationships/hyperlink" Target="http://msdn.microsoft.com/en-us/library/system.int16(VS.80).aspx" TargetMode="External"/><Relationship Id="rId5" Type="http://schemas.openxmlformats.org/officeDocument/2006/relationships/hyperlink" Target="http://msdn.microsoft.com/en-us/library/system.int32(VS.80).aspx" TargetMode="External"/><Relationship Id="rId6" Type="http://schemas.openxmlformats.org/officeDocument/2006/relationships/hyperlink" Target="http://msdn.microsoft.com/en-us/library/system.int64(VS.80).aspx" TargetMode="External"/><Relationship Id="rId7" Type="http://schemas.openxmlformats.org/officeDocument/2006/relationships/hyperlink" Target="http://msdn.microsoft.com/en-us/library/system.uint16(VS.80).aspx" TargetMode="External"/><Relationship Id="rId8" Type="http://schemas.openxmlformats.org/officeDocument/2006/relationships/hyperlink" Target="http://msdn.microsoft.com/en-us/library/system.uint32(VS.80).aspx" TargetMode="External"/><Relationship Id="rId9" Type="http://schemas.openxmlformats.org/officeDocument/2006/relationships/hyperlink" Target="http://msdn.microsoft.com/en-us/library/system.uint64(VS.80).aspx" TargetMode="External"/><Relationship Id="rId10" Type="http://schemas.openxmlformats.org/officeDocument/2006/relationships/hyperlink" Target="http://msdn.microsoft.com/en-us/library/system.single(VS.80)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sdn.microsoft.com/ko-kr/library/ms173104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842" y="2967335"/>
            <a:ext cx="560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MSDN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C#</a:t>
            </a:r>
          </a:p>
          <a:p>
            <a:r>
              <a:rPr lang="en-US" altLang="ko-KR" dirty="0" smtClean="0">
                <a:hlinkClick r:id="rId2"/>
              </a:rPr>
              <a:t>https://msdn.microsoft.com/ko-KR/library/kx37x362.aspx</a:t>
            </a:r>
            <a:endParaRPr lang="en-US" altLang="ko-KR" dirty="0" smtClean="0"/>
          </a:p>
          <a:p>
            <a:r>
              <a:rPr lang="en-US" altLang="ko-KR" dirty="0" smtClean="0"/>
              <a:t>google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msdn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으로 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09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계열 형식</a:t>
            </a:r>
            <a:r>
              <a:rPr lang="en-US" altLang="ko-KR" dirty="0"/>
              <a:t>(Integral Types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70572"/>
              </p:ext>
            </p:extLst>
          </p:nvPr>
        </p:nvGraphicFramePr>
        <p:xfrm>
          <a:off x="685800" y="2450353"/>
          <a:ext cx="7772400" cy="324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000"/>
                <a:gridCol w="1535826"/>
                <a:gridCol w="1125444"/>
                <a:gridCol w="3827130"/>
              </a:tblGrid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형식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크기</a:t>
                      </a:r>
                      <a:r>
                        <a:rPr lang="en-US" sz="1000" kern="100">
                          <a:effectLst/>
                        </a:rPr>
                        <a:t>(Byte)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담을 수 있는 값의 범위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byte 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(8bit)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 ~ 255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sbyte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signed byte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정수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 (8bit)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-128 ~ 127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short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정수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 (16bit)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-32,768 ~ 32,767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ushort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unsigned short</a:t>
                      </a:r>
                      <a:endParaRPr lang="ko-KR" sz="11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 (16bit)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 ~ 65535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 (32bit)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-2,147,483,648 ~ 2,147,483,647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uint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unsigned int</a:t>
                      </a:r>
                      <a:endParaRPr lang="ko-KR" sz="11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 (32bit)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 ~ 4294967295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long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(64bit)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-922337203685477508 ~ 922337203685477507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908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ulong 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unsigned long</a:t>
                      </a:r>
                      <a:endParaRPr lang="ko-KR" sz="11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부호 없는 정수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 (64bit)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 ~ 18446744073709551615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45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char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유니코드 문자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 (16bit)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정수 계열 형식</a:t>
            </a:r>
            <a:r>
              <a:rPr lang="en-US" altLang="ko-KR" dirty="0"/>
              <a:t>(Integral Types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b="1" dirty="0" smtClean="0"/>
              <a:t>부호 </a:t>
            </a:r>
            <a:r>
              <a:rPr lang="ko-KR" altLang="ko-KR" b="1" dirty="0"/>
              <a:t>있는 정수와 부호 없는 정수</a:t>
            </a:r>
          </a:p>
          <a:p>
            <a:pPr lvl="2"/>
            <a:r>
              <a:rPr lang="ko-KR" altLang="en-US" dirty="0" smtClean="0"/>
              <a:t>부호 있는 정수 </a:t>
            </a:r>
            <a:r>
              <a:rPr lang="en-US" altLang="ko-KR" dirty="0" smtClean="0"/>
              <a:t>:  </a:t>
            </a:r>
            <a:r>
              <a:rPr lang="en-US" altLang="ko-KR" dirty="0" err="1"/>
              <a:t>sbyte</a:t>
            </a:r>
            <a:r>
              <a:rPr lang="en-US" altLang="ko-KR" dirty="0"/>
              <a:t>, short,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smtClean="0"/>
              <a:t>long …</a:t>
            </a:r>
          </a:p>
          <a:p>
            <a:pPr lvl="2"/>
            <a:r>
              <a:rPr lang="ko-KR" altLang="en-US" dirty="0" smtClean="0"/>
              <a:t>부호 없는 정수 </a:t>
            </a:r>
            <a:r>
              <a:rPr lang="en-US" altLang="ko-KR" dirty="0" smtClean="0"/>
              <a:t>:  byte</a:t>
            </a:r>
            <a:r>
              <a:rPr lang="en-US" altLang="ko-KR" dirty="0"/>
              <a:t>, </a:t>
            </a:r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 smtClean="0"/>
              <a:t>ulong</a:t>
            </a:r>
            <a:r>
              <a:rPr lang="en-US" altLang="ko-KR" dirty="0" smtClean="0"/>
              <a:t> …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b="1" dirty="0"/>
              <a:t>데이터 </a:t>
            </a:r>
            <a:r>
              <a:rPr lang="ko-KR" altLang="en-US" b="1" dirty="0" err="1"/>
              <a:t>오버플로우</a:t>
            </a:r>
            <a:r>
              <a:rPr lang="ko-KR" altLang="en-US" b="1" dirty="0"/>
              <a:t> </a:t>
            </a:r>
            <a:r>
              <a:rPr lang="en-US" altLang="ko-KR" b="1" dirty="0"/>
              <a:t>( Data Overflow)</a:t>
            </a:r>
          </a:p>
          <a:p>
            <a:pPr lvl="2"/>
            <a:r>
              <a:rPr lang="ko-KR" altLang="ko-KR" dirty="0"/>
              <a:t>변수는 데이터를 담는 그릇</a:t>
            </a:r>
            <a:endParaRPr lang="en-US" altLang="ko-KR" dirty="0"/>
          </a:p>
          <a:p>
            <a:pPr lvl="2"/>
            <a:r>
              <a:rPr lang="ko-KR" altLang="ko-KR" dirty="0"/>
              <a:t>그릇에 용량을 넘어서는 양의 물을 담으면 넘치는 것처럼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ko-KR" dirty="0"/>
              <a:t>변수에도 데이터 형식의 크기를 넘어서는 값을 담게 되면 넘</a:t>
            </a:r>
            <a:r>
              <a:rPr lang="ko-KR" altLang="en-US" dirty="0"/>
              <a:t>침</a:t>
            </a:r>
            <a:endParaRPr lang="en-US" altLang="ko-KR" b="1" dirty="0"/>
          </a:p>
          <a:p>
            <a:pPr lvl="2"/>
            <a:r>
              <a:rPr lang="en-US" altLang="ko-KR" dirty="0"/>
              <a:t>byte</a:t>
            </a:r>
            <a:r>
              <a:rPr lang="ko-KR" altLang="ko-KR" dirty="0"/>
              <a:t>형 변수</a:t>
            </a:r>
            <a:r>
              <a:rPr lang="en-US" altLang="ko-KR" dirty="0"/>
              <a:t> a</a:t>
            </a:r>
            <a:r>
              <a:rPr lang="ko-KR" altLang="ko-KR" dirty="0"/>
              <a:t>에 </a:t>
            </a:r>
            <a:r>
              <a:rPr lang="en-US" altLang="ko-KR" dirty="0"/>
              <a:t>byte</a:t>
            </a:r>
            <a:r>
              <a:rPr lang="ko-KR" altLang="ko-KR" dirty="0"/>
              <a:t>가 담을 수 있는 최대 값인 </a:t>
            </a:r>
            <a:r>
              <a:rPr lang="en-US" altLang="ko-KR" dirty="0"/>
              <a:t>255</a:t>
            </a:r>
            <a:r>
              <a:rPr lang="ko-KR" altLang="en-US" dirty="0"/>
              <a:t>를</a:t>
            </a:r>
            <a:r>
              <a:rPr lang="ko-KR" altLang="ko-KR" dirty="0"/>
              <a:t> 넣어놓고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ko-KR" dirty="0"/>
              <a:t>에</a:t>
            </a:r>
            <a:r>
              <a:rPr lang="en-US" altLang="ko-KR" dirty="0"/>
              <a:t> 1</a:t>
            </a:r>
            <a:r>
              <a:rPr lang="ko-KR" altLang="ko-KR" dirty="0"/>
              <a:t>을 더</a:t>
            </a:r>
            <a:r>
              <a:rPr lang="ko-KR" altLang="en-US" dirty="0"/>
              <a:t>하면 </a:t>
            </a:r>
            <a:r>
              <a:rPr lang="en-US" altLang="ko-KR" dirty="0"/>
              <a:t>a</a:t>
            </a:r>
            <a:r>
              <a:rPr lang="ko-KR" altLang="en-US" dirty="0"/>
              <a:t>는 얼마가 될까</a:t>
            </a:r>
            <a:r>
              <a:rPr lang="en-US" altLang="ko-KR" dirty="0"/>
              <a:t>…?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sz="1800" dirty="0">
                <a:solidFill>
                  <a:schemeClr val="accent3"/>
                </a:solidFill>
                <a:sym typeface="Wingdings" pitchFamily="2" charset="2"/>
              </a:rPr>
              <a:t>0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sym typeface="Wingdings" pitchFamily="2" charset="2"/>
              </a:rPr>
              <a:t>byte</a:t>
            </a:r>
            <a:r>
              <a:rPr lang="ko-KR" altLang="en-US" dirty="0">
                <a:sym typeface="Wingdings" pitchFamily="2" charset="2"/>
              </a:rPr>
              <a:t>의 최대값은 </a:t>
            </a:r>
            <a:r>
              <a:rPr lang="en-US" altLang="ko-KR" dirty="0">
                <a:sym typeface="Wingdings" pitchFamily="2" charset="2"/>
              </a:rPr>
              <a:t>255</a:t>
            </a:r>
            <a:r>
              <a:rPr lang="ko-KR" altLang="en-US" dirty="0">
                <a:sym typeface="Wingdings" pitchFamily="2" charset="2"/>
              </a:rPr>
              <a:t>를 이진수로 바꾸면 </a:t>
            </a:r>
            <a:r>
              <a:rPr lang="en-US" altLang="ko-KR" dirty="0">
                <a:sym typeface="Wingdings" pitchFamily="2" charset="2"/>
              </a:rPr>
              <a:t>1111 1111</a:t>
            </a:r>
          </a:p>
          <a:p>
            <a:pPr lvl="3">
              <a:lnSpc>
                <a:spcPct val="110000"/>
              </a:lnSpc>
            </a:pPr>
            <a:r>
              <a:rPr lang="ko-KR" altLang="en-US" dirty="0">
                <a:sym typeface="Wingdings" pitchFamily="2" charset="2"/>
              </a:rPr>
              <a:t>이진수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1111 1111</a:t>
            </a:r>
            <a:r>
              <a:rPr lang="ko-KR" altLang="en-US" dirty="0">
                <a:sym typeface="Wingdings" pitchFamily="2" charset="2"/>
              </a:rPr>
              <a:t>에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을 더하면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1 0000 0000</a:t>
            </a:r>
          </a:p>
          <a:p>
            <a:pPr lvl="3">
              <a:lnSpc>
                <a:spcPct val="110000"/>
              </a:lnSpc>
            </a:pPr>
            <a:r>
              <a:rPr lang="ko-KR" altLang="en-US" dirty="0">
                <a:sym typeface="Wingdings" pitchFamily="2" charset="2"/>
              </a:rPr>
              <a:t>하지만 </a:t>
            </a:r>
            <a:r>
              <a:rPr lang="en-US" altLang="ko-KR" dirty="0">
                <a:sym typeface="Wingdings" pitchFamily="2" charset="2"/>
              </a:rPr>
              <a:t>byte</a:t>
            </a:r>
            <a:r>
              <a:rPr lang="ko-KR" altLang="en-US" dirty="0">
                <a:sym typeface="Wingdings" pitchFamily="2" charset="2"/>
              </a:rPr>
              <a:t>는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ko-KR" altLang="en-US" dirty="0">
                <a:sym typeface="Wingdings" pitchFamily="2" charset="2"/>
              </a:rPr>
              <a:t>바이트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즉 </a:t>
            </a:r>
            <a:r>
              <a:rPr lang="en-US" altLang="ko-KR" dirty="0">
                <a:sym typeface="Wingdings" pitchFamily="2" charset="2"/>
              </a:rPr>
              <a:t>8</a:t>
            </a:r>
            <a:r>
              <a:rPr lang="ko-KR" altLang="en-US" dirty="0">
                <a:sym typeface="Wingdings" pitchFamily="2" charset="2"/>
              </a:rPr>
              <a:t>개의 비트만 담을 수 있으므로 넘쳐흘러 왼쪽의 비트는 버리고 오른쪽 </a:t>
            </a:r>
            <a:r>
              <a:rPr lang="en-US" altLang="ko-KR" dirty="0">
                <a:sym typeface="Wingdings" pitchFamily="2" charset="2"/>
              </a:rPr>
              <a:t>8</a:t>
            </a:r>
            <a:r>
              <a:rPr lang="ko-KR" altLang="en-US" dirty="0">
                <a:sym typeface="Wingdings" pitchFamily="2" charset="2"/>
              </a:rPr>
              <a:t>개의 비트만 보관</a:t>
            </a:r>
            <a:endParaRPr lang="en-US" altLang="ko-KR" dirty="0">
              <a:sym typeface="Wingdings" pitchFamily="2" charset="2"/>
            </a:endParaRPr>
          </a:p>
          <a:p>
            <a:pPr lvl="3">
              <a:lnSpc>
                <a:spcPct val="110000"/>
              </a:lnSpc>
            </a:pPr>
            <a:r>
              <a:rPr lang="ko-KR" altLang="en-US" dirty="0">
                <a:sym typeface="Wingdings" pitchFamily="2" charset="2"/>
              </a:rPr>
              <a:t>그래서 최대값을 가진 </a:t>
            </a:r>
            <a:r>
              <a:rPr lang="en-US" altLang="ko-KR" dirty="0">
                <a:sym typeface="Wingdings" pitchFamily="2" charset="2"/>
              </a:rPr>
              <a:t>byte </a:t>
            </a:r>
            <a:r>
              <a:rPr lang="ko-KR" altLang="en-US" dirty="0">
                <a:sym typeface="Wingdings" pitchFamily="2" charset="2"/>
              </a:rPr>
              <a:t>형 변수가 </a:t>
            </a:r>
            <a:r>
              <a:rPr lang="ko-KR" altLang="en-US" dirty="0" err="1">
                <a:sym typeface="Wingdings" pitchFamily="2" charset="2"/>
              </a:rPr>
              <a:t>오버플로우되면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0</a:t>
            </a:r>
            <a:r>
              <a:rPr lang="ko-KR" altLang="en-US" dirty="0">
                <a:sym typeface="Wingdings" pitchFamily="2" charset="2"/>
              </a:rPr>
              <a:t>이 되는 것</a:t>
            </a:r>
            <a:endParaRPr lang="ko-KR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부동 소수점 형식</a:t>
            </a:r>
            <a:r>
              <a:rPr lang="en-US" altLang="ko-KR" dirty="0"/>
              <a:t>(Floating Point Types</a:t>
            </a:r>
            <a:r>
              <a:rPr lang="en-US" altLang="ko-KR" dirty="0" smtClean="0"/>
              <a:t>) (1/2)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부동</a:t>
            </a:r>
            <a:r>
              <a:rPr lang="en-US" altLang="ko-KR" dirty="0"/>
              <a:t>”</a:t>
            </a:r>
            <a:r>
              <a:rPr lang="ko-KR" altLang="ko-KR" dirty="0"/>
              <a:t>이라는 말은 뜰 부</a:t>
            </a:r>
            <a:r>
              <a:rPr lang="en-US" altLang="ko-KR" dirty="0"/>
              <a:t>(</a:t>
            </a:r>
            <a:r>
              <a:rPr lang="ko-KR" altLang="ko-KR" dirty="0"/>
              <a:t>浮</a:t>
            </a:r>
            <a:r>
              <a:rPr lang="en-US" altLang="ko-KR" dirty="0"/>
              <a:t>), </a:t>
            </a:r>
            <a:r>
              <a:rPr lang="ko-KR" altLang="ko-KR" dirty="0"/>
              <a:t>움직일 동</a:t>
            </a:r>
            <a:r>
              <a:rPr lang="en-US" altLang="ko-KR" dirty="0"/>
              <a:t>(</a:t>
            </a:r>
            <a:r>
              <a:rPr lang="ko-KR" altLang="ko-KR" dirty="0"/>
              <a:t>動</a:t>
            </a:r>
            <a:r>
              <a:rPr lang="en-US" altLang="ko-KR" dirty="0"/>
              <a:t>), </a:t>
            </a:r>
            <a:r>
              <a:rPr lang="ko-KR" altLang="ko-KR" dirty="0"/>
              <a:t>즉 떠서 움직인다는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pPr lvl="1"/>
            <a:r>
              <a:rPr lang="ko-KR" altLang="ko-KR" dirty="0"/>
              <a:t>부동 소수점이라는 이름은 소수점이 고정되어 있지 않고 움직이면서 수를 표현한다는 뜻에서 지어진 </a:t>
            </a:r>
            <a:r>
              <a:rPr lang="ko-KR" altLang="ko-KR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ko-KR" dirty="0"/>
              <a:t>소수점을 이동시켜 수를 표현하면 고정시켰을 때보다 보다 제한된 </a:t>
            </a:r>
            <a:r>
              <a:rPr lang="ko-KR" altLang="ko-KR" dirty="0" err="1"/>
              <a:t>비트를</a:t>
            </a:r>
            <a:r>
              <a:rPr lang="ko-KR" altLang="ko-KR" dirty="0"/>
              <a:t> 이용해서 훨씬 넓은 범위의 값을 표현할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86743"/>
              </p:ext>
            </p:extLst>
          </p:nvPr>
        </p:nvGraphicFramePr>
        <p:xfrm>
          <a:off x="901700" y="5321547"/>
          <a:ext cx="7772400" cy="1440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463"/>
                <a:gridCol w="1981962"/>
                <a:gridCol w="1981962"/>
                <a:gridCol w="2711013"/>
              </a:tblGrid>
              <a:tr h="288033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데이터 형식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설명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크기</a:t>
                      </a:r>
                      <a:r>
                        <a:rPr lang="en-US" sz="1050" kern="100" dirty="0">
                          <a:effectLst/>
                        </a:rPr>
                        <a:t>(byte)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범위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단일 정밀도 부동 소수점 형식</a:t>
                      </a:r>
                      <a:endParaRPr lang="ko-KR" sz="1200" kern="100" dirty="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(7</a:t>
                      </a:r>
                      <a:r>
                        <a:rPr lang="ko-KR" sz="1050" kern="100" dirty="0">
                          <a:effectLst/>
                        </a:rPr>
                        <a:t>개의 자릿수만 다룰 수 있음</a:t>
                      </a:r>
                      <a:r>
                        <a:rPr lang="en-US" sz="1050" kern="100" dirty="0">
                          <a:effectLst/>
                        </a:rPr>
                        <a:t>.)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 (32bit)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-3.402823e38 ~ 3.402823e38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double 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복수 정밀도 부동 소수점 형식</a:t>
                      </a:r>
                      <a:endParaRPr lang="ko-KR" sz="1200" kern="100">
                        <a:effectLst/>
                      </a:endParaRPr>
                    </a:p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(15~16</a:t>
                      </a:r>
                      <a:r>
                        <a:rPr lang="ko-KR" sz="1050" kern="100">
                          <a:effectLst/>
                        </a:rPr>
                        <a:t>개의 자릿수를 다룰 수 있음</a:t>
                      </a:r>
                      <a:r>
                        <a:rPr lang="en-US" sz="1050" kern="100">
                          <a:effectLst/>
                        </a:rPr>
                        <a:t>.)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 (64bit)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-1.79769313486232e308 ~ 1.79769313486232e308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부동 소수점 형식</a:t>
            </a:r>
            <a:r>
              <a:rPr lang="en-US" altLang="ko-KR" dirty="0"/>
              <a:t>(Floating Point Types</a:t>
            </a:r>
            <a:r>
              <a:rPr lang="en-US" altLang="ko-KR" dirty="0" smtClean="0"/>
              <a:t>) (2/2)</a:t>
            </a:r>
          </a:p>
          <a:p>
            <a:pPr lvl="1"/>
            <a:r>
              <a:rPr lang="en-US" altLang="ko-KR" dirty="0" smtClean="0"/>
              <a:t>IEEE754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ko-KR" dirty="0"/>
              <a:t>바이트</a:t>
            </a:r>
            <a:r>
              <a:rPr lang="en-US" altLang="ko-KR" dirty="0"/>
              <a:t>(32</a:t>
            </a:r>
            <a:r>
              <a:rPr lang="ko-KR" altLang="ko-KR" dirty="0"/>
              <a:t>비트</a:t>
            </a:r>
            <a:r>
              <a:rPr lang="en-US" altLang="ko-KR" dirty="0"/>
              <a:t>) </a:t>
            </a:r>
            <a:r>
              <a:rPr lang="ko-KR" altLang="ko-KR" dirty="0"/>
              <a:t>크기의</a:t>
            </a:r>
            <a:r>
              <a:rPr lang="en-US" altLang="ko-KR" dirty="0"/>
              <a:t> float </a:t>
            </a:r>
            <a:r>
              <a:rPr lang="ko-KR" altLang="ko-KR" dirty="0"/>
              <a:t>형식은 수를 표현할 때 </a:t>
            </a:r>
            <a:endParaRPr lang="en-US" altLang="ko-KR" dirty="0" smtClean="0"/>
          </a:p>
          <a:p>
            <a:pPr lvl="3"/>
            <a:r>
              <a:rPr lang="en-US" altLang="ko-KR" dirty="0"/>
              <a:t>1</a:t>
            </a:r>
            <a:r>
              <a:rPr lang="ko-KR" altLang="ko-KR" dirty="0" err="1"/>
              <a:t>비트를</a:t>
            </a:r>
            <a:r>
              <a:rPr lang="ko-KR" altLang="ko-KR" dirty="0"/>
              <a:t> 부호 전용으로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3"/>
            <a:r>
              <a:rPr lang="ko-KR" altLang="ko-KR" dirty="0" err="1"/>
              <a:t>가수부</a:t>
            </a:r>
            <a:r>
              <a:rPr lang="ko-KR" altLang="ko-KR" dirty="0"/>
              <a:t> </a:t>
            </a:r>
            <a:r>
              <a:rPr lang="en-US" altLang="ko-KR" dirty="0"/>
              <a:t>23</a:t>
            </a:r>
            <a:r>
              <a:rPr lang="ko-KR" altLang="ko-KR" dirty="0" err="1"/>
              <a:t>비트를</a:t>
            </a:r>
            <a:r>
              <a:rPr lang="ko-KR" altLang="ko-KR" dirty="0"/>
              <a:t> 수를 표현하는 데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나머지 </a:t>
            </a:r>
            <a:r>
              <a:rPr lang="ko-KR" altLang="en-US" dirty="0" err="1" smtClean="0"/>
              <a:t>지수부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소수점의 위치를 표현하는데 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1521296" y="4109045"/>
          <a:ext cx="57150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6284103" imgH="2410290" progId="Visio.Drawing.11">
                  <p:embed/>
                </p:oleObj>
              </mc:Choice>
              <mc:Fallback>
                <p:oleObj name="Visio" r:id="rId3" imgW="6284103" imgH="24102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296" y="4109045"/>
                        <a:ext cx="5715000" cy="2200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2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형식과 문자열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데이터를 담을 때는 작은 따옴표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로 감싸줌</a:t>
            </a:r>
            <a:endParaRPr lang="en-US" altLang="ko-KR" dirty="0" smtClean="0"/>
          </a:p>
          <a:p>
            <a:pPr marL="8686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char a = ‘</a:t>
            </a:r>
            <a:r>
              <a:rPr lang="ko-KR" altLang="en-US" dirty="0"/>
              <a:t>가’</a:t>
            </a:r>
            <a:r>
              <a:rPr lang="en-US" altLang="ko-KR" dirty="0"/>
              <a:t>;</a:t>
            </a:r>
          </a:p>
          <a:p>
            <a:pPr marL="868680" lvl="2" indent="0">
              <a:buNone/>
            </a:pPr>
            <a:r>
              <a:rPr lang="en-US" altLang="ko-KR" dirty="0" smtClean="0"/>
              <a:t>      char </a:t>
            </a:r>
            <a:r>
              <a:rPr lang="en-US" altLang="ko-KR" dirty="0"/>
              <a:t>b = ‘a</a:t>
            </a:r>
            <a:r>
              <a:rPr lang="en-US" altLang="ko-KR" dirty="0" smtClean="0"/>
              <a:t>’;</a:t>
            </a:r>
          </a:p>
          <a:p>
            <a:pPr marL="868680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(</a:t>
            </a:r>
            <a:r>
              <a:rPr lang="ko-KR" altLang="ko-KR" b="1" dirty="0" smtClean="0"/>
              <a:t>文字列</a:t>
            </a:r>
            <a:r>
              <a:rPr lang="en-US" altLang="ko-KR" b="1" dirty="0" smtClean="0"/>
              <a:t>, </a:t>
            </a:r>
            <a:r>
              <a:rPr lang="en-US" altLang="ko-KR" dirty="0" smtClean="0"/>
              <a:t>string): </a:t>
            </a:r>
            <a:r>
              <a:rPr lang="ko-KR" altLang="ko-KR" dirty="0"/>
              <a:t>문자들이 연속해서 가지런히 놓여있는 </a:t>
            </a:r>
            <a:r>
              <a:rPr lang="ko-KR" altLang="ko-KR" dirty="0" smtClean="0"/>
              <a:t>줄</a:t>
            </a:r>
            <a:endParaRPr lang="en-US" altLang="ko-KR" dirty="0" smtClean="0"/>
          </a:p>
          <a:p>
            <a:pPr marL="8686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string a = “</a:t>
            </a:r>
            <a:r>
              <a:rPr lang="ko-KR" altLang="en-US" dirty="0"/>
              <a:t>안녕하세요</a:t>
            </a:r>
            <a:r>
              <a:rPr lang="en-US" altLang="ko-KR" dirty="0"/>
              <a:t>?”;</a:t>
            </a:r>
          </a:p>
          <a:p>
            <a:pPr marL="868680" lvl="2" indent="0">
              <a:buNone/>
            </a:pPr>
            <a:endParaRPr lang="en-US" altLang="ko-KR" dirty="0" smtClean="0"/>
          </a:p>
          <a:p>
            <a:pPr marL="868680" lvl="2" indent="0">
              <a:buNone/>
            </a:pPr>
            <a:endParaRPr lang="en-US" altLang="ko-KR" dirty="0"/>
          </a:p>
          <a:p>
            <a:pPr marL="868680" lvl="2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lvl="1"/>
            <a:endParaRPr lang="ko-KR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94749"/>
              </p:ext>
            </p:extLst>
          </p:nvPr>
        </p:nvGraphicFramePr>
        <p:xfrm>
          <a:off x="4883944" y="4591492"/>
          <a:ext cx="3744416" cy="172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4584946" imgH="2103053" progId="Visio.Drawing.11">
                  <p:embed/>
                </p:oleObj>
              </mc:Choice>
              <mc:Fallback>
                <p:oleObj name="Visio" r:id="rId3" imgW="4584946" imgH="2103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944" y="4591492"/>
                        <a:ext cx="3744416" cy="172040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8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논리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논리 형식이 다루는 데이터는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과 거짓</a:t>
            </a:r>
            <a:r>
              <a:rPr lang="en-US" altLang="ko-KR" dirty="0" smtClean="0"/>
              <a:t>(false)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논리 형식 없는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:C)</a:t>
            </a:r>
            <a:r>
              <a:rPr lang="ko-KR" altLang="en-US" dirty="0" smtClean="0"/>
              <a:t>에서 거짓과 참을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수로 대신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나중에 코드를 읽을 때 거짓을 의미하는지 또는 숫자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의미하는지 혼란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</a:t>
            </a:r>
            <a:r>
              <a:rPr lang="ko-KR" altLang="en-US" dirty="0" smtClean="0"/>
              <a:t>은 이런 문제를 논리 형식을 별도로 도입함으로써 해결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62156"/>
              </p:ext>
            </p:extLst>
          </p:nvPr>
        </p:nvGraphicFramePr>
        <p:xfrm>
          <a:off x="755576" y="3322836"/>
          <a:ext cx="7772400" cy="750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463"/>
                <a:gridCol w="1981962"/>
                <a:gridCol w="1981962"/>
                <a:gridCol w="2711013"/>
              </a:tblGrid>
              <a:tr h="37501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데이터 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크기</a:t>
                      </a:r>
                      <a:r>
                        <a:rPr lang="en-US" sz="1200" kern="100">
                          <a:effectLst/>
                        </a:rPr>
                        <a:t>(byte)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범위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5015"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bool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논리 형식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 (8bit)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true, false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 형식과 </a:t>
            </a:r>
            <a:r>
              <a:rPr lang="ko-KR" altLang="en-US" dirty="0"/>
              <a:t>참조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 형식 </a:t>
            </a:r>
            <a:r>
              <a:rPr lang="en-US" altLang="ko-KR" dirty="0" smtClean="0"/>
              <a:t>: </a:t>
            </a:r>
            <a:r>
              <a:rPr lang="ko-KR" altLang="en-US" dirty="0"/>
              <a:t>변수가 값을 담는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ko-KR" altLang="en-US" dirty="0" smtClean="0"/>
              <a:t>값 형식 변수는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할당되고 변수 생성 코드 범위를 벗어나면 해제됨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3277160"/>
            <a:ext cx="295232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{ // </a:t>
            </a:r>
            <a:r>
              <a:rPr lang="ko-KR" altLang="ko-KR" dirty="0">
                <a:solidFill>
                  <a:schemeClr val="tx1"/>
                </a:solidFill>
              </a:rPr>
              <a:t>코드 블록 시작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 = 100;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b = 200;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c = 300;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 // </a:t>
            </a:r>
            <a:r>
              <a:rPr lang="ko-KR" altLang="ko-KR" dirty="0">
                <a:solidFill>
                  <a:schemeClr val="tx1"/>
                </a:solidFill>
              </a:rPr>
              <a:t>코드 블록 끝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899592" y="5361894"/>
          <a:ext cx="57435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3" imgW="6970781" imgH="1512270" progId="Visio.Drawing.11">
                  <p:embed/>
                </p:oleObj>
              </mc:Choice>
              <mc:Fallback>
                <p:oleObj name="Visio" r:id="rId3" imgW="6970781" imgH="15122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61894"/>
                        <a:ext cx="5743575" cy="1247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2178207" y="4754488"/>
            <a:ext cx="484632" cy="60740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값 형식과 </a:t>
            </a:r>
            <a:r>
              <a:rPr lang="ko-KR" altLang="en-US" dirty="0"/>
              <a:t>참조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형식 </a:t>
            </a:r>
            <a:r>
              <a:rPr lang="en-US" altLang="ko-KR" dirty="0" smtClean="0"/>
              <a:t>: </a:t>
            </a:r>
            <a:r>
              <a:rPr lang="ko-KR" altLang="en-US" dirty="0"/>
              <a:t>변수가 값 대신 </a:t>
            </a:r>
            <a:r>
              <a:rPr lang="ko-KR" altLang="en-US" dirty="0" smtClean="0"/>
              <a:t>값이 있는 </a:t>
            </a:r>
            <a:r>
              <a:rPr lang="ko-KR" altLang="en-US" dirty="0"/>
              <a:t>곳의 위치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를 담는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ko-KR" altLang="en-US" dirty="0" smtClean="0"/>
              <a:t>참조 형식 변수는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할당되고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컬렉터에</a:t>
            </a:r>
            <a:r>
              <a:rPr lang="ko-KR" altLang="en-US" dirty="0" smtClean="0"/>
              <a:t> 의해 해제됨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298" y="2773393"/>
            <a:ext cx="295232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object </a:t>
            </a:r>
            <a:r>
              <a:rPr lang="en-US" altLang="ko-KR" dirty="0"/>
              <a:t>a = 10;</a:t>
            </a:r>
          </a:p>
          <a:p>
            <a:r>
              <a:rPr lang="en-US" altLang="ko-KR" dirty="0" smtClean="0"/>
              <a:t>    object </a:t>
            </a:r>
            <a:r>
              <a:rPr lang="en-US" altLang="ko-KR" dirty="0"/>
              <a:t>b = 20;</a:t>
            </a:r>
          </a:p>
          <a:p>
            <a:r>
              <a:rPr lang="en-US" altLang="ko-KR" dirty="0"/>
              <a:t>}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178207" y="3973722"/>
            <a:ext cx="484632" cy="60740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755576" y="4596425"/>
          <a:ext cx="35814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Visio" r:id="rId3" imgW="3583045" imgH="1881046" progId="Visio.Drawing.11">
                  <p:embed/>
                </p:oleObj>
              </mc:Choice>
              <mc:Fallback>
                <p:oleObj name="Visio" r:id="rId3" imgW="3583045" imgH="18810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96425"/>
                        <a:ext cx="3581400" cy="1885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4860032" y="4306439"/>
          <a:ext cx="3571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Visio" r:id="rId5" imgW="3574949" imgH="2137835" progId="Visio.Drawing.11">
                  <p:embed/>
                </p:oleObj>
              </mc:Choice>
              <mc:Fallback>
                <p:oleObj name="Visio" r:id="rId5" imgW="3574949" imgH="21378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06439"/>
                        <a:ext cx="3571875" cy="213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아래쪽 화살표 11"/>
          <p:cNvSpPr/>
          <p:nvPr/>
        </p:nvSpPr>
        <p:spPr>
          <a:xfrm rot="16200000">
            <a:off x="4365688" y="5291496"/>
            <a:ext cx="484632" cy="50405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(1/3)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어떤 형식이든 다룰 수 있는 데이터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형식</a:t>
            </a:r>
            <a:endParaRPr lang="en-US" altLang="ko-KR" dirty="0"/>
          </a:p>
          <a:p>
            <a:pPr lvl="1"/>
            <a:r>
              <a:rPr lang="ko-KR" altLang="en-US" dirty="0" smtClean="0"/>
              <a:t>부모 클래스로부터 파생된 자식 클래스는 부모 클래스와 동일하게 취급하는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이용한 데이터 형식</a:t>
            </a:r>
            <a:endParaRPr lang="en-US" altLang="ko-KR" dirty="0" smtClean="0"/>
          </a:p>
          <a:p>
            <a:pPr lvl="2">
              <a:buFont typeface="Wingdings"/>
              <a:buChar char="è"/>
            </a:pPr>
            <a:r>
              <a:rPr lang="en-US" altLang="ko-KR" dirty="0" smtClean="0">
                <a:sym typeface="Wingdings" pitchFamily="2" charset="2"/>
              </a:rPr>
              <a:t>C#</a:t>
            </a:r>
            <a:r>
              <a:rPr lang="ko-KR" altLang="en-US" dirty="0" smtClean="0">
                <a:sym typeface="Wingdings" pitchFamily="2" charset="2"/>
              </a:rPr>
              <a:t>의 모든 데이터 형식은 </a:t>
            </a:r>
            <a:r>
              <a:rPr lang="en-US" altLang="ko-KR" dirty="0" smtClean="0">
                <a:sym typeface="Wingdings" pitchFamily="2" charset="2"/>
              </a:rPr>
              <a:t>object </a:t>
            </a:r>
            <a:r>
              <a:rPr lang="ko-KR" altLang="en-US" dirty="0" smtClean="0">
                <a:sym typeface="Wingdings" pitchFamily="2" charset="2"/>
              </a:rPr>
              <a:t>형식으로 </a:t>
            </a:r>
            <a:r>
              <a:rPr lang="ko-KR" altLang="en-US" dirty="0" err="1" smtClean="0">
                <a:sym typeface="Wingdings" pitchFamily="2" charset="2"/>
              </a:rPr>
              <a:t>파생받음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C#</a:t>
            </a:r>
            <a:r>
              <a:rPr lang="ko-KR" altLang="en-US" dirty="0" smtClean="0">
                <a:sym typeface="Wingdings" pitchFamily="2" charset="2"/>
              </a:rPr>
              <a:t>의 모든 데이터 형식은 </a:t>
            </a:r>
            <a:r>
              <a:rPr lang="en-US" altLang="ko-KR" dirty="0" smtClean="0">
                <a:sym typeface="Wingdings" pitchFamily="2" charset="2"/>
              </a:rPr>
              <a:t>object </a:t>
            </a:r>
            <a:r>
              <a:rPr lang="ko-KR" altLang="en-US" dirty="0" smtClean="0">
                <a:sym typeface="Wingdings" pitchFamily="2" charset="2"/>
              </a:rPr>
              <a:t>형식으로 다룰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23405"/>
              </p:ext>
            </p:extLst>
          </p:nvPr>
        </p:nvGraphicFramePr>
        <p:xfrm>
          <a:off x="1780704" y="5358606"/>
          <a:ext cx="4333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4342937" imgH="1319084" progId="Visio.Drawing.11">
                  <p:embed/>
                </p:oleObj>
              </mc:Choice>
              <mc:Fallback>
                <p:oleObj name="Visio" r:id="rId3" imgW="4342937" imgH="13190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704" y="5358606"/>
                        <a:ext cx="4333875" cy="1314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0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(2/3)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7408" y="2395736"/>
            <a:ext cx="4536504" cy="4082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01    using System; </a:t>
            </a:r>
          </a:p>
          <a:p>
            <a:r>
              <a:rPr lang="en-US" altLang="ko-KR" sz="1200" dirty="0"/>
              <a:t>02     </a:t>
            </a:r>
          </a:p>
          <a:p>
            <a:r>
              <a:rPr lang="en-US" altLang="ko-KR" sz="1200" dirty="0"/>
              <a:t>03    namespace Object </a:t>
            </a:r>
          </a:p>
          <a:p>
            <a:r>
              <a:rPr lang="en-US" altLang="ko-KR" sz="1200" dirty="0"/>
              <a:t>04    { </a:t>
            </a:r>
          </a:p>
          <a:p>
            <a:r>
              <a:rPr lang="en-US" altLang="ko-KR" sz="1200" dirty="0"/>
              <a:t>05        class Program </a:t>
            </a:r>
          </a:p>
          <a:p>
            <a:r>
              <a:rPr lang="en-US" altLang="ko-KR" sz="1200" dirty="0"/>
              <a:t>06        { </a:t>
            </a:r>
          </a:p>
          <a:p>
            <a:r>
              <a:rPr lang="en-US" altLang="ko-KR" sz="1200" dirty="0"/>
              <a:t>07           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08            { </a:t>
            </a:r>
          </a:p>
          <a:p>
            <a:r>
              <a:rPr lang="en-US" altLang="ko-KR" sz="1200" dirty="0"/>
              <a:t>09                object a = 123; </a:t>
            </a:r>
          </a:p>
          <a:p>
            <a:r>
              <a:rPr lang="en-US" altLang="ko-KR" sz="1200" dirty="0"/>
              <a:t>10                object b = 3.141592653589793238462643383279m; </a:t>
            </a:r>
          </a:p>
          <a:p>
            <a:r>
              <a:rPr lang="en-US" altLang="ko-KR" sz="1200" dirty="0"/>
              <a:t>11                object c = true; </a:t>
            </a:r>
          </a:p>
          <a:p>
            <a:r>
              <a:rPr lang="en-US" altLang="ko-KR" sz="1200" dirty="0"/>
              <a:t>12                object d = "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."; </a:t>
            </a:r>
          </a:p>
          <a:p>
            <a:r>
              <a:rPr lang="en-US" altLang="ko-KR" sz="1200" dirty="0"/>
              <a:t>13     </a:t>
            </a:r>
          </a:p>
          <a:p>
            <a:r>
              <a:rPr lang="en-US" altLang="ko-KR" sz="1200" dirty="0"/>
              <a:t>14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(a); </a:t>
            </a:r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(b); </a:t>
            </a:r>
          </a:p>
          <a:p>
            <a:r>
              <a:rPr lang="en-US" altLang="ko-KR" sz="1200" dirty="0"/>
              <a:t>16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(c); </a:t>
            </a:r>
          </a:p>
          <a:p>
            <a:r>
              <a:rPr lang="en-US" altLang="ko-KR" sz="1200" dirty="0"/>
              <a:t>17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(d); </a:t>
            </a:r>
          </a:p>
          <a:p>
            <a:r>
              <a:rPr lang="en-US" altLang="ko-KR" sz="1200" dirty="0"/>
              <a:t>18            } </a:t>
            </a:r>
          </a:p>
          <a:p>
            <a:r>
              <a:rPr lang="en-US" altLang="ko-KR" sz="1200" dirty="0"/>
              <a:t>19        } </a:t>
            </a:r>
          </a:p>
          <a:p>
            <a:r>
              <a:rPr lang="en-US" altLang="ko-KR" sz="1200" dirty="0"/>
              <a:t>20    }</a:t>
            </a:r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681039" y="3980036"/>
            <a:ext cx="3456384" cy="79208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  <a:endCxn id="12" idx="1"/>
          </p:cNvCxnSpPr>
          <p:nvPr/>
        </p:nvCxnSpPr>
        <p:spPr>
          <a:xfrm flipV="1">
            <a:off x="5137423" y="3295836"/>
            <a:ext cx="654521" cy="1080244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5791944" y="2611760"/>
            <a:ext cx="3057247" cy="13681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object </a:t>
            </a:r>
            <a:r>
              <a:rPr lang="ko-KR" altLang="en-US" dirty="0">
                <a:solidFill>
                  <a:schemeClr val="tx1"/>
                </a:solidFill>
              </a:rPr>
              <a:t>형식은 </a:t>
            </a:r>
            <a:r>
              <a:rPr lang="ko-KR" altLang="en-US" dirty="0" smtClean="0">
                <a:solidFill>
                  <a:schemeClr val="tx1"/>
                </a:solidFill>
              </a:rPr>
              <a:t>참조 형식이면서 값 형식 데이터와 참조 형식 데이터 모두를 담을 수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어떻게 이런 일이 </a:t>
            </a:r>
            <a:r>
              <a:rPr lang="ko-KR" altLang="en-US" dirty="0" err="1" smtClean="0">
                <a:solidFill>
                  <a:schemeClr val="tx1"/>
                </a:solidFill>
              </a:rPr>
              <a:t>가능한걸까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53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6500" y="2641600"/>
            <a:ext cx="4767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많을 수도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 해야 하는 것은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자신이 스스로 할 수 있는 것을 하시면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3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(3/3)</a:t>
            </a:r>
          </a:p>
          <a:p>
            <a:pPr lvl="1"/>
            <a:r>
              <a:rPr lang="en-US" altLang="ko-KR" dirty="0" smtClean="0"/>
              <a:t>Boxing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Unboxing</a:t>
            </a:r>
            <a:endParaRPr lang="en-US" altLang="ko-KR" dirty="0"/>
          </a:p>
          <a:p>
            <a:pPr lvl="2"/>
            <a:r>
              <a:rPr lang="en-US" altLang="ko-KR" dirty="0" smtClean="0"/>
              <a:t>Boxing  : </a:t>
            </a:r>
            <a:r>
              <a:rPr lang="ko-KR" altLang="en-US" dirty="0" smtClean="0"/>
              <a:t>값 형식 데이터를 상자에 담아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올려놓고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힙의</a:t>
            </a:r>
            <a:r>
              <a:rPr lang="ko-KR" altLang="en-US" dirty="0" smtClean="0"/>
              <a:t> 위치를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dirty="0" smtClean="0"/>
              <a:t>변수가 가리키도록 하는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Unboxing :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안에 올라가 있는 상자를 풀어 </a:t>
            </a:r>
            <a:r>
              <a:rPr lang="ko-KR" altLang="en-US" dirty="0" err="1" smtClean="0"/>
              <a:t>값형식</a:t>
            </a:r>
            <a:r>
              <a:rPr lang="ko-KR" altLang="en-US" dirty="0" smtClean="0"/>
              <a:t> 데이터를 꺼내는 것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292707"/>
              </p:ext>
            </p:extLst>
          </p:nvPr>
        </p:nvGraphicFramePr>
        <p:xfrm>
          <a:off x="633990" y="5388049"/>
          <a:ext cx="3932286" cy="116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3" imgW="4970961" imgH="1461960" progId="Visio.Drawing.11">
                  <p:embed/>
                </p:oleObj>
              </mc:Choice>
              <mc:Fallback>
                <p:oleObj name="Visio" r:id="rId3" imgW="4970961" imgH="1461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90" y="5388049"/>
                        <a:ext cx="3932286" cy="1160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4676432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Boxing </a:t>
            </a:r>
            <a:r>
              <a:rPr lang="ko-KR" altLang="en-US" dirty="0" smtClean="0">
                <a:solidFill>
                  <a:schemeClr val="accent3"/>
                </a:solidFill>
              </a:rPr>
              <a:t>예</a:t>
            </a:r>
            <a:r>
              <a:rPr lang="en-US" altLang="ko-KR" dirty="0" smtClean="0">
                <a:solidFill>
                  <a:schemeClr val="accent3"/>
                </a:solidFill>
              </a:rPr>
              <a:t>) 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object a = 20;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2927" y="4353267"/>
            <a:ext cx="1644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Unboxing </a:t>
            </a:r>
            <a:r>
              <a:rPr lang="ko-KR" altLang="en-US" dirty="0" smtClean="0">
                <a:solidFill>
                  <a:schemeClr val="accent3"/>
                </a:solidFill>
              </a:rPr>
              <a:t>예</a:t>
            </a:r>
            <a:r>
              <a:rPr lang="en-US" altLang="ko-KR" dirty="0" smtClean="0">
                <a:solidFill>
                  <a:schemeClr val="accent3"/>
                </a:solidFill>
              </a:rPr>
              <a:t>) </a:t>
            </a:r>
          </a:p>
          <a:p>
            <a:r>
              <a:rPr lang="en-US" altLang="ko-KR" dirty="0" smtClean="0">
                <a:solidFill>
                  <a:schemeClr val="accent3"/>
                </a:solidFill>
              </a:rPr>
              <a:t>object </a:t>
            </a:r>
            <a:r>
              <a:rPr lang="en-US" altLang="ko-KR" dirty="0">
                <a:solidFill>
                  <a:schemeClr val="accent3"/>
                </a:solidFill>
              </a:rPr>
              <a:t>a = 20;   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int</a:t>
            </a:r>
            <a:r>
              <a:rPr lang="en-US" altLang="ko-KR" dirty="0" smtClean="0">
                <a:solidFill>
                  <a:schemeClr val="accent3"/>
                </a:solidFill>
              </a:rPr>
              <a:t>    </a:t>
            </a:r>
            <a:r>
              <a:rPr lang="en-US" altLang="ko-KR" dirty="0">
                <a:solidFill>
                  <a:schemeClr val="accent3"/>
                </a:solidFill>
              </a:rPr>
              <a:t>b = (</a:t>
            </a:r>
            <a:r>
              <a:rPr lang="en-US" altLang="ko-KR" dirty="0" err="1">
                <a:solidFill>
                  <a:schemeClr val="accent3"/>
                </a:solidFill>
              </a:rPr>
              <a:t>int</a:t>
            </a:r>
            <a:r>
              <a:rPr lang="en-US" altLang="ko-KR" dirty="0">
                <a:solidFill>
                  <a:schemeClr val="accent3"/>
                </a:solidFill>
              </a:rPr>
              <a:t>)a;</a:t>
            </a:r>
            <a:endParaRPr lang="ko-KR" altLang="ko-KR" dirty="0">
              <a:solidFill>
                <a:schemeClr val="accent3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19280"/>
              </p:ext>
            </p:extLst>
          </p:nvPr>
        </p:nvGraphicFramePr>
        <p:xfrm>
          <a:off x="4860032" y="5381104"/>
          <a:ext cx="3593295" cy="134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5" imgW="4540675" imgH="1702471" progId="Visio.Drawing.11">
                  <p:embed/>
                </p:oleObj>
              </mc:Choice>
              <mc:Fallback>
                <p:oleObj name="Visio" r:id="rId5" imgW="4540675" imgH="1702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381104"/>
                        <a:ext cx="3593295" cy="13484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8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(1/5)</a:t>
            </a:r>
          </a:p>
          <a:p>
            <a:pPr lvl="1"/>
            <a:r>
              <a:rPr lang="ko-KR" altLang="en-US" dirty="0" smtClean="0"/>
              <a:t>형식 변환</a:t>
            </a:r>
            <a:r>
              <a:rPr lang="en-US" altLang="ko-KR" dirty="0" smtClean="0"/>
              <a:t>(Type Conversion) : </a:t>
            </a:r>
            <a:r>
              <a:rPr lang="ko-KR" altLang="ko-KR" dirty="0"/>
              <a:t>변수를 다른 데이터 형식의 변수에 옮겨 담는 것</a:t>
            </a:r>
            <a:endParaRPr lang="en-US" altLang="ko-KR" dirty="0"/>
          </a:p>
          <a:p>
            <a:pPr lvl="2"/>
            <a:r>
              <a:rPr lang="ko-KR" altLang="ko-KR" dirty="0" err="1" smtClean="0"/>
              <a:t>박싱과</a:t>
            </a:r>
            <a:r>
              <a:rPr lang="ko-KR" altLang="ko-KR" dirty="0" smtClean="0"/>
              <a:t> </a:t>
            </a:r>
            <a:r>
              <a:rPr lang="ko-KR" altLang="ko-KR" dirty="0" err="1"/>
              <a:t>언박싱도</a:t>
            </a:r>
            <a:r>
              <a:rPr lang="ko-KR" altLang="ko-KR" dirty="0"/>
              <a:t> 값 형식과 참조 형식간의 형식 </a:t>
            </a:r>
            <a:r>
              <a:rPr lang="ko-KR" altLang="ko-KR" dirty="0" smtClean="0"/>
              <a:t>변환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6863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크기가 </a:t>
            </a:r>
            <a:r>
              <a:rPr lang="ko-KR" altLang="en-US" dirty="0"/>
              <a:t>서로 다른 정수 형식 사이의 변환</a:t>
            </a:r>
            <a:endParaRPr lang="en-US" altLang="ko-KR" dirty="0" smtClean="0"/>
          </a:p>
          <a:p>
            <a:pPr lvl="2"/>
            <a:r>
              <a:rPr lang="ko-KR" altLang="ko-KR" dirty="0"/>
              <a:t>작은 정수 형식의 변수에 있는 데이터를 큰 정수 형식의 변수로 옮길 때는 문제가 없지만</a:t>
            </a:r>
            <a:r>
              <a:rPr lang="en-US" altLang="ko-KR" dirty="0"/>
              <a:t>, </a:t>
            </a:r>
            <a:r>
              <a:rPr lang="ko-KR" altLang="ko-KR" dirty="0"/>
              <a:t>그 반대의 경우</a:t>
            </a:r>
            <a:r>
              <a:rPr lang="en-US" altLang="ko-KR" dirty="0"/>
              <a:t>, </a:t>
            </a:r>
            <a:r>
              <a:rPr lang="ko-KR" altLang="ko-KR" dirty="0"/>
              <a:t>원본 변수의 데이터가 형식 변환하려는 대상 변수의 용량보다 큰 경우에는 </a:t>
            </a:r>
            <a:r>
              <a:rPr lang="ko-KR" altLang="ko-KR" dirty="0" err="1" smtClean="0"/>
              <a:t>오버플로우</a:t>
            </a:r>
            <a:r>
              <a:rPr lang="en-US" altLang="ko-KR" dirty="0" smtClean="0"/>
              <a:t>(Overflow)</a:t>
            </a:r>
            <a:r>
              <a:rPr lang="ko-KR" altLang="ko-KR" dirty="0" smtClean="0"/>
              <a:t>가 </a:t>
            </a:r>
            <a:r>
              <a:rPr lang="ko-KR" altLang="ko-KR" dirty="0"/>
              <a:t>발생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6988" y="5397872"/>
            <a:ext cx="4536504" cy="11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128; // </a:t>
            </a:r>
            <a:r>
              <a:rPr lang="en-US" altLang="ko-KR" sz="1200" dirty="0" err="1"/>
              <a:t>sbyte</a:t>
            </a:r>
            <a:r>
              <a:rPr lang="ko-KR" altLang="en-US" sz="1200" dirty="0"/>
              <a:t>의 최대값 </a:t>
            </a:r>
            <a:r>
              <a:rPr lang="en-US" altLang="ko-KR" sz="1200" dirty="0"/>
              <a:t>127</a:t>
            </a:r>
            <a:r>
              <a:rPr lang="ko-KR" altLang="en-US" sz="1200" dirty="0"/>
              <a:t>보다 </a:t>
            </a:r>
            <a:r>
              <a:rPr lang="en-US" altLang="ko-KR" sz="1200" dirty="0"/>
              <a:t>1 </a:t>
            </a:r>
            <a:r>
              <a:rPr lang="ko-KR" altLang="en-US" sz="1200" dirty="0"/>
              <a:t>큰 수 </a:t>
            </a:r>
          </a:p>
          <a:p>
            <a:r>
              <a:rPr lang="en-US" altLang="ko-KR" sz="1200" dirty="0" err="1"/>
              <a:t>Console.WriteLine</a:t>
            </a:r>
            <a:r>
              <a:rPr lang="en-US" altLang="ko-KR" sz="1200" dirty="0"/>
              <a:t>(x); </a:t>
            </a:r>
            <a:r>
              <a:rPr lang="en-US" altLang="ko-KR" sz="1200" dirty="0" smtClean="0"/>
              <a:t> // 128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</a:p>
          <a:p>
            <a:r>
              <a:rPr lang="en-US" altLang="ko-KR" sz="1200" dirty="0" err="1"/>
              <a:t>sbyte</a:t>
            </a:r>
            <a:r>
              <a:rPr lang="en-US" altLang="ko-KR" sz="1200" dirty="0"/>
              <a:t> y = (</a:t>
            </a:r>
            <a:r>
              <a:rPr lang="en-US" altLang="ko-KR" sz="1200" dirty="0" err="1"/>
              <a:t>sbyte</a:t>
            </a:r>
            <a:r>
              <a:rPr lang="en-US" altLang="ko-KR" sz="1200" dirty="0"/>
              <a:t>)x; </a:t>
            </a:r>
          </a:p>
          <a:p>
            <a:r>
              <a:rPr lang="en-US" altLang="ko-KR" sz="1200" dirty="0" err="1"/>
              <a:t>Console.WriteLine</a:t>
            </a:r>
            <a:r>
              <a:rPr lang="en-US" altLang="ko-KR" sz="1200" dirty="0"/>
              <a:t>(y); </a:t>
            </a:r>
            <a:r>
              <a:rPr lang="en-US" altLang="ko-KR" sz="1200" dirty="0" smtClean="0"/>
              <a:t> // -128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543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(2/5)</a:t>
            </a:r>
          </a:p>
          <a:p>
            <a:pPr marL="46863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크기가 서로 다른 부동 소수점 형식 사이의 변환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부동 </a:t>
            </a:r>
            <a:r>
              <a:rPr lang="ko-KR" altLang="ko-KR" dirty="0"/>
              <a:t>소수점 형식의 특성상 </a:t>
            </a:r>
            <a:r>
              <a:rPr lang="ko-KR" altLang="ko-KR" dirty="0" err="1"/>
              <a:t>오버플로우가</a:t>
            </a:r>
            <a:r>
              <a:rPr lang="ko-KR" altLang="ko-KR" dirty="0"/>
              <a:t> 존재하지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그러나 </a:t>
            </a:r>
            <a:r>
              <a:rPr lang="ko-KR" altLang="ko-KR" dirty="0" smtClean="0"/>
              <a:t>정밀성에 손상</a:t>
            </a:r>
            <a:r>
              <a:rPr lang="ko-KR" altLang="en-US" dirty="0" smtClean="0"/>
              <a:t>을 입는 문제 발생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3430227"/>
            <a:ext cx="4536504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09                </a:t>
            </a:r>
            <a:r>
              <a:rPr lang="en-US" altLang="ko-KR" sz="1200" dirty="0"/>
              <a:t>float a = 69.6875f; </a:t>
            </a:r>
            <a:endParaRPr lang="ko-KR" altLang="ko-KR" sz="1200" dirty="0"/>
          </a:p>
          <a:p>
            <a:r>
              <a:rPr lang="en-US" altLang="ko-KR" sz="1200" dirty="0"/>
              <a:t>10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("a : {0}", a); </a:t>
            </a:r>
            <a:endParaRPr lang="ko-KR" altLang="ko-KR" sz="1200" dirty="0"/>
          </a:p>
          <a:p>
            <a:r>
              <a:rPr lang="en-US" altLang="ko-KR" sz="1200" dirty="0"/>
              <a:t>11     </a:t>
            </a:r>
            <a:endParaRPr lang="ko-KR" altLang="ko-KR" sz="1200" dirty="0"/>
          </a:p>
          <a:p>
            <a:r>
              <a:rPr lang="en-US" altLang="ko-KR" sz="1200" dirty="0"/>
              <a:t>12                double b = (double)a; </a:t>
            </a:r>
            <a:endParaRPr lang="ko-KR" altLang="ko-KR" sz="1200" dirty="0"/>
          </a:p>
          <a:p>
            <a:r>
              <a:rPr lang="en-US" altLang="ko-KR" sz="1200" dirty="0"/>
              <a:t>13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("b : {0}", b); </a:t>
            </a:r>
            <a:endParaRPr lang="ko-KR" altLang="ko-KR" sz="1200" dirty="0"/>
          </a:p>
          <a:p>
            <a:r>
              <a:rPr lang="en-US" altLang="ko-KR" sz="1200" dirty="0"/>
              <a:t>14     </a:t>
            </a:r>
            <a:endParaRPr lang="ko-KR" altLang="ko-KR" sz="1200" dirty="0"/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("69.6875 == b : {0}", 69.6875 == b); </a:t>
            </a:r>
            <a:endParaRPr lang="ko-KR" altLang="ko-KR" sz="1200" dirty="0"/>
          </a:p>
          <a:p>
            <a:r>
              <a:rPr lang="en-US" altLang="ko-KR" sz="1200" dirty="0"/>
              <a:t>16     </a:t>
            </a:r>
            <a:endParaRPr lang="ko-KR" altLang="ko-KR" sz="1200" dirty="0"/>
          </a:p>
          <a:p>
            <a:r>
              <a:rPr lang="en-US" altLang="ko-KR" sz="1200" dirty="0"/>
              <a:t>17                float x = 0.1f; </a:t>
            </a:r>
            <a:endParaRPr lang="ko-KR" altLang="ko-KR" sz="1200" dirty="0"/>
          </a:p>
          <a:p>
            <a:r>
              <a:rPr lang="en-US" altLang="ko-KR" sz="1200" dirty="0"/>
              <a:t>18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("x : {0}", x); </a:t>
            </a:r>
            <a:endParaRPr lang="ko-KR" altLang="ko-KR" sz="1200" dirty="0"/>
          </a:p>
          <a:p>
            <a:r>
              <a:rPr lang="en-US" altLang="ko-KR" sz="1200" dirty="0"/>
              <a:t>19     </a:t>
            </a:r>
            <a:endParaRPr lang="ko-KR" altLang="ko-KR" sz="1200" dirty="0"/>
          </a:p>
          <a:p>
            <a:r>
              <a:rPr lang="en-US" altLang="ko-KR" sz="1200" dirty="0"/>
              <a:t>20                double y = (double)x; </a:t>
            </a:r>
            <a:endParaRPr lang="ko-KR" altLang="ko-KR" sz="1200" dirty="0"/>
          </a:p>
          <a:p>
            <a:r>
              <a:rPr lang="en-US" altLang="ko-KR" sz="1200" dirty="0"/>
              <a:t>21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("y : {0}", y); </a:t>
            </a:r>
            <a:endParaRPr lang="ko-KR" altLang="ko-KR" sz="1200" dirty="0"/>
          </a:p>
          <a:p>
            <a:r>
              <a:rPr lang="en-US" altLang="ko-KR" sz="1200" dirty="0"/>
              <a:t>22     </a:t>
            </a:r>
            <a:endParaRPr lang="ko-KR" altLang="ko-KR" sz="1200" dirty="0"/>
          </a:p>
          <a:p>
            <a:r>
              <a:rPr lang="en-US" altLang="ko-KR" sz="1200" dirty="0"/>
              <a:t>23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("0.1 == y : {0}", 0.1 == y); </a:t>
            </a:r>
            <a:endParaRPr lang="ko-KR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4076824"/>
            <a:ext cx="2552766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a : 69.6875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b : 69.6875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69.6875 == b : True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x : 0.1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y : 0.100000001490116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0.1 == y : False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148064" y="4953987"/>
            <a:ext cx="1080120" cy="132425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직사각형 13"/>
          <p:cNvSpPr/>
          <p:nvPr/>
        </p:nvSpPr>
        <p:spPr>
          <a:xfrm>
            <a:off x="6194003" y="2990419"/>
            <a:ext cx="2552766" cy="43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accent3"/>
                </a:solidFill>
              </a:rPr>
              <a:t>float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형식 </a:t>
            </a:r>
            <a:r>
              <a:rPr lang="en-US" altLang="ko-KR" sz="1600" dirty="0" smtClean="0">
                <a:solidFill>
                  <a:schemeClr val="accent3"/>
                </a:solidFill>
              </a:rPr>
              <a:t>x</a:t>
            </a:r>
            <a:r>
              <a:rPr lang="ko-KR" altLang="en-US" sz="1600" dirty="0" smtClean="0">
                <a:solidFill>
                  <a:schemeClr val="accent3"/>
                </a:solidFill>
              </a:rPr>
              <a:t>를 </a:t>
            </a:r>
            <a:r>
              <a:rPr lang="en-US" altLang="ko-KR" sz="1600" dirty="0" smtClean="0">
                <a:solidFill>
                  <a:schemeClr val="accent3"/>
                </a:solidFill>
              </a:rPr>
              <a:t>double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형식 </a:t>
            </a:r>
            <a:r>
              <a:rPr lang="en-US" altLang="ko-KR" sz="1600" dirty="0" smtClean="0">
                <a:solidFill>
                  <a:schemeClr val="accent3"/>
                </a:solidFill>
              </a:rPr>
              <a:t>y</a:t>
            </a:r>
            <a:r>
              <a:rPr lang="ko-KR" altLang="en-US" sz="1600" dirty="0" smtClean="0">
                <a:solidFill>
                  <a:schemeClr val="accent3"/>
                </a:solidFill>
              </a:rPr>
              <a:t>에 </a:t>
            </a:r>
            <a:r>
              <a:rPr lang="ko-KR" altLang="en-US" sz="1600" dirty="0" err="1" smtClean="0">
                <a:solidFill>
                  <a:schemeClr val="accent3"/>
                </a:solidFill>
              </a:rPr>
              <a:t>형변환</a:t>
            </a:r>
            <a:r>
              <a:rPr lang="ko-KR" altLang="en-US" sz="1600" dirty="0" smtClean="0">
                <a:solidFill>
                  <a:schemeClr val="accent3"/>
                </a:solidFill>
              </a:rPr>
              <a:t> 할 때 손상이 일어난다</a:t>
            </a:r>
            <a:r>
              <a:rPr lang="en-US" altLang="ko-KR" sz="1600" dirty="0" smtClean="0">
                <a:solidFill>
                  <a:schemeClr val="accent3"/>
                </a:solidFill>
              </a:rPr>
              <a:t>!!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(3/5)</a:t>
            </a:r>
          </a:p>
          <a:p>
            <a:pPr marL="468630" lvl="1" indent="0">
              <a:buNone/>
            </a:pPr>
            <a:r>
              <a:rPr lang="en-US" altLang="ko-KR" dirty="0" smtClean="0"/>
              <a:t>3. </a:t>
            </a:r>
            <a:r>
              <a:rPr lang="ko-KR" altLang="ko-KR" dirty="0"/>
              <a:t>부호 있는 정수 형식과 부호 없는 정수 형식 사이의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교재 </a:t>
            </a:r>
            <a:r>
              <a:rPr lang="en-US" altLang="ko-KR" dirty="0" smtClean="0"/>
              <a:t>66</a:t>
            </a:r>
            <a:r>
              <a:rPr lang="ko-KR" altLang="en-US" dirty="0"/>
              <a:t>쪽의 “부호 있는 정수와 부호 없는 정수” 항의 </a:t>
            </a:r>
            <a:r>
              <a:rPr lang="ko-KR" altLang="en-US" dirty="0" smtClean="0"/>
              <a:t>내용 참조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3428999"/>
            <a:ext cx="4536504" cy="288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09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 = 500; </a:t>
            </a:r>
            <a:endParaRPr lang="ko-KR" altLang="ko-KR" sz="1200" dirty="0"/>
          </a:p>
          <a:p>
            <a:r>
              <a:rPr lang="en-US" altLang="ko-KR" sz="1200" dirty="0"/>
              <a:t>10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(a); </a:t>
            </a:r>
            <a:endParaRPr lang="ko-KR" altLang="ko-KR" sz="1200" dirty="0"/>
          </a:p>
          <a:p>
            <a:r>
              <a:rPr lang="en-US" altLang="ko-KR" sz="1200" dirty="0"/>
              <a:t>11     </a:t>
            </a:r>
            <a:endParaRPr lang="ko-KR" altLang="ko-KR" sz="1200" dirty="0"/>
          </a:p>
          <a:p>
            <a:r>
              <a:rPr lang="en-US" altLang="ko-KR" sz="1200" dirty="0"/>
              <a:t>12            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)a; </a:t>
            </a:r>
            <a:endParaRPr lang="ko-KR" altLang="ko-KR" sz="1200" dirty="0"/>
          </a:p>
          <a:p>
            <a:r>
              <a:rPr lang="en-US" altLang="ko-KR" sz="1200" dirty="0"/>
              <a:t>13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(b); </a:t>
            </a:r>
            <a:endParaRPr lang="ko-KR" altLang="ko-KR" sz="1200" dirty="0"/>
          </a:p>
          <a:p>
            <a:r>
              <a:rPr lang="en-US" altLang="ko-KR" sz="1200" dirty="0"/>
              <a:t>14     </a:t>
            </a:r>
            <a:endParaRPr lang="ko-KR" altLang="ko-KR" sz="1200" dirty="0"/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-30; </a:t>
            </a:r>
            <a:endParaRPr lang="ko-KR" altLang="ko-KR" sz="1200" dirty="0"/>
          </a:p>
          <a:p>
            <a:r>
              <a:rPr lang="en-US" altLang="ko-KR" sz="1200" dirty="0"/>
              <a:t>16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(x); </a:t>
            </a:r>
            <a:endParaRPr lang="ko-KR" altLang="ko-KR" sz="1200" dirty="0"/>
          </a:p>
          <a:p>
            <a:r>
              <a:rPr lang="en-US" altLang="ko-KR" sz="1200" dirty="0"/>
              <a:t>17                 </a:t>
            </a:r>
            <a:endParaRPr lang="ko-KR" altLang="ko-KR" sz="1200" dirty="0"/>
          </a:p>
          <a:p>
            <a:r>
              <a:rPr lang="en-US" altLang="ko-KR" sz="1200" dirty="0"/>
              <a:t>18            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y = (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)x; </a:t>
            </a:r>
            <a:endParaRPr lang="ko-KR" altLang="ko-KR" sz="1200" dirty="0"/>
          </a:p>
          <a:p>
            <a:r>
              <a:rPr lang="en-US" altLang="ko-KR" sz="1200" dirty="0"/>
              <a:t>19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(y); </a:t>
            </a:r>
            <a:endParaRPr lang="ko-KR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3645024"/>
            <a:ext cx="2552766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500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500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-30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4294967266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148064" y="4522187"/>
            <a:ext cx="1080120" cy="132425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445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(4/5)</a:t>
            </a:r>
          </a:p>
          <a:p>
            <a:pPr marL="46863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부동 소수점 형식과 정수 형식 사이의 변환</a:t>
            </a:r>
            <a:endParaRPr lang="en-US" altLang="ko-KR" dirty="0" smtClean="0"/>
          </a:p>
          <a:p>
            <a:pPr lvl="2"/>
            <a:r>
              <a:rPr lang="ko-KR" altLang="en-US" dirty="0"/>
              <a:t>부동 소수점 형식의 변수를 </a:t>
            </a:r>
            <a:r>
              <a:rPr lang="ko-KR" altLang="en-US" dirty="0" smtClean="0"/>
              <a:t>정수 형식으로 </a:t>
            </a:r>
            <a:r>
              <a:rPr lang="ko-KR" altLang="en-US" dirty="0"/>
              <a:t>변환하면 데이터에서 소수점 아래는 버리고 소수점 위의 값만 </a:t>
            </a:r>
            <a:r>
              <a:rPr lang="ko-KR" altLang="en-US" dirty="0" smtClean="0"/>
              <a:t>남김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0.1</a:t>
            </a:r>
            <a:r>
              <a:rPr lang="ko-KR" altLang="en-US" dirty="0" smtClean="0"/>
              <a:t>을 </a:t>
            </a:r>
            <a:r>
              <a:rPr lang="ko-KR" altLang="en-US" dirty="0"/>
              <a:t>정수 형식으로 변환하면 </a:t>
            </a:r>
            <a:r>
              <a:rPr lang="en-US" altLang="ko-KR" dirty="0"/>
              <a:t>0</a:t>
            </a:r>
            <a:r>
              <a:rPr lang="ko-KR" altLang="en-US" dirty="0"/>
              <a:t>이 되지만</a:t>
            </a:r>
            <a:r>
              <a:rPr lang="en-US" altLang="ko-KR" dirty="0"/>
              <a:t>, 0.9</a:t>
            </a:r>
            <a:r>
              <a:rPr lang="ko-KR" altLang="en-US" dirty="0"/>
              <a:t>도 정수 형식으로 변환하면 </a:t>
            </a:r>
            <a:r>
              <a:rPr lang="en-US" altLang="ko-KR" dirty="0"/>
              <a:t>0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3987799"/>
            <a:ext cx="4536504" cy="288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09                float a = 0.9f; </a:t>
            </a:r>
            <a:endParaRPr lang="ko-KR" altLang="ko-KR" sz="1200" dirty="0"/>
          </a:p>
          <a:p>
            <a:r>
              <a:rPr lang="en-US" altLang="ko-KR" sz="1200" dirty="0"/>
              <a:t>10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)a; </a:t>
            </a:r>
            <a:endParaRPr lang="ko-KR" altLang="ko-KR" sz="1200" dirty="0"/>
          </a:p>
          <a:p>
            <a:r>
              <a:rPr lang="en-US" altLang="ko-KR" sz="1200" dirty="0"/>
              <a:t>11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(b); </a:t>
            </a:r>
            <a:endParaRPr lang="ko-KR" altLang="ko-KR" sz="1200" dirty="0"/>
          </a:p>
          <a:p>
            <a:r>
              <a:rPr lang="en-US" altLang="ko-KR" sz="1200" dirty="0"/>
              <a:t>12     </a:t>
            </a:r>
            <a:endParaRPr lang="ko-KR" altLang="ko-KR" sz="1200" dirty="0"/>
          </a:p>
          <a:p>
            <a:r>
              <a:rPr lang="en-US" altLang="ko-KR" sz="1200" dirty="0"/>
              <a:t>13                float c = 1.1f; </a:t>
            </a:r>
            <a:endParaRPr lang="ko-KR" altLang="ko-KR" sz="1200" dirty="0"/>
          </a:p>
          <a:p>
            <a:r>
              <a:rPr lang="en-US" altLang="ko-KR" sz="1200" dirty="0"/>
              <a:t>14    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)c; </a:t>
            </a:r>
            <a:endParaRPr lang="ko-KR" altLang="ko-KR" sz="1200" dirty="0"/>
          </a:p>
          <a:p>
            <a:r>
              <a:rPr lang="en-US" altLang="ko-KR" sz="1200" dirty="0"/>
              <a:t>15                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(d); </a:t>
            </a:r>
            <a:endParaRPr lang="ko-KR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4203824"/>
            <a:ext cx="2552766" cy="17543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148064" y="5080987"/>
            <a:ext cx="1080120" cy="132425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240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형식 바꾸기 </a:t>
            </a:r>
            <a:r>
              <a:rPr lang="en-US" altLang="ko-KR" dirty="0" smtClean="0"/>
              <a:t>(5/5)</a:t>
            </a:r>
          </a:p>
          <a:p>
            <a:pPr marL="46863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문자열을 숫자로</a:t>
            </a:r>
            <a:r>
              <a:rPr lang="en-US" altLang="ko-KR" dirty="0"/>
              <a:t>, </a:t>
            </a:r>
            <a:r>
              <a:rPr lang="ko-KR" altLang="en-US" dirty="0"/>
              <a:t>숫자를 </a:t>
            </a:r>
            <a:r>
              <a:rPr lang="ko-KR" altLang="en-US" dirty="0" smtClean="0"/>
              <a:t>문자열로</a:t>
            </a: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marL="468630" lvl="1" indent="0">
              <a:buNone/>
            </a:pP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marL="468630" lvl="1" indent="0">
              <a:buNone/>
            </a:pP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lvl="1">
              <a:buClr>
                <a:srgbClr val="86CE24"/>
              </a:buClr>
            </a:pPr>
            <a:r>
              <a:rPr lang="ko-KR" altLang="en-US" dirty="0" smtClean="0">
                <a:solidFill>
                  <a:srgbClr val="FFFFFF"/>
                </a:solidFill>
              </a:rPr>
              <a:t>숫자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문자열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: </a:t>
            </a:r>
            <a:r>
              <a:rPr lang="en-US" altLang="ko-KR" dirty="0" err="1" smtClean="0">
                <a:solidFill>
                  <a:srgbClr val="FFFFFF"/>
                </a:solidFill>
                <a:sym typeface="Wingdings" pitchFamily="2" charset="2"/>
              </a:rPr>
              <a:t>ToString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() </a:t>
            </a:r>
            <a:r>
              <a:rPr lang="ko-KR" altLang="en-US" dirty="0" err="1" smtClean="0">
                <a:solidFill>
                  <a:srgbClr val="FFFFFF"/>
                </a:solidFill>
                <a:sym typeface="Wingdings" pitchFamily="2" charset="2"/>
              </a:rPr>
              <a:t>메소드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 이용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/>
            </a:r>
            <a:b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</a:b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예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) </a:t>
            </a:r>
            <a:r>
              <a:rPr lang="en-US" altLang="ko-KR" dirty="0" err="1" smtClean="0">
                <a:solidFill>
                  <a:srgbClr val="FFFFFF"/>
                </a:solidFill>
                <a:sym typeface="Wingdings" pitchFamily="2" charset="2"/>
              </a:rPr>
              <a:t>int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 a = 3;</a:t>
            </a:r>
            <a:b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</a:b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      string b = </a:t>
            </a:r>
            <a:r>
              <a:rPr lang="en-US" altLang="ko-KR" dirty="0" err="1" smtClean="0">
                <a:solidFill>
                  <a:srgbClr val="FFFFFF"/>
                </a:solidFill>
                <a:sym typeface="Wingdings" pitchFamily="2" charset="2"/>
              </a:rPr>
              <a:t>a.ToString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();</a:t>
            </a:r>
          </a:p>
          <a:p>
            <a:pPr lvl="1">
              <a:buClr>
                <a:srgbClr val="86CE24"/>
              </a:buClr>
            </a:pP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문자열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숫자 </a:t>
            </a:r>
            <a:r>
              <a:rPr lang="en-US" altLang="ko-KR" dirty="0" smtClean="0">
                <a:solidFill>
                  <a:srgbClr val="FFFFFF"/>
                </a:solidFill>
                <a:sym typeface="Wingdings" pitchFamily="2" charset="2"/>
              </a:rPr>
              <a:t>: Parse() </a:t>
            </a:r>
            <a:r>
              <a:rPr lang="ko-KR" altLang="en-US" dirty="0" err="1" smtClean="0">
                <a:solidFill>
                  <a:srgbClr val="FFFFFF"/>
                </a:solidFill>
                <a:sym typeface="Wingdings" pitchFamily="2" charset="2"/>
              </a:rPr>
              <a:t>메소드</a:t>
            </a:r>
            <a:r>
              <a:rPr lang="ko-KR" altLang="en-US" dirty="0" smtClean="0">
                <a:solidFill>
                  <a:srgbClr val="FFFFFF"/>
                </a:solidFill>
                <a:sym typeface="Wingdings" pitchFamily="2" charset="2"/>
              </a:rPr>
              <a:t> 이용</a:t>
            </a:r>
            <a:endParaRPr lang="en-US" altLang="ko-KR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468630" lvl="1" indent="0">
              <a:buClr>
                <a:srgbClr val="86CE24"/>
              </a:buClr>
              <a:buNone/>
            </a:pPr>
            <a:r>
              <a:rPr lang="en-US" altLang="ko-KR" dirty="0" smtClean="0">
                <a:solidFill>
                  <a:srgbClr val="FFFFFF"/>
                </a:solidFill>
              </a:rPr>
              <a:t>     </a:t>
            </a:r>
            <a:r>
              <a:rPr lang="ko-KR" altLang="en-US" dirty="0" smtClean="0">
                <a:solidFill>
                  <a:srgbClr val="FFFFFF"/>
                </a:solidFill>
              </a:rPr>
              <a:t>예</a:t>
            </a:r>
            <a:r>
              <a:rPr lang="en-US" altLang="ko-KR" dirty="0" smtClean="0">
                <a:solidFill>
                  <a:srgbClr val="FFFFFF"/>
                </a:solidFill>
              </a:rPr>
              <a:t>) </a:t>
            </a:r>
            <a:r>
              <a:rPr lang="en-US" altLang="ko-KR" dirty="0" err="1" smtClean="0">
                <a:solidFill>
                  <a:srgbClr val="FFFFFF"/>
                </a:solidFill>
              </a:rPr>
              <a:t>int</a:t>
            </a:r>
            <a:r>
              <a:rPr lang="en-US" altLang="ko-KR" dirty="0" smtClean="0">
                <a:solidFill>
                  <a:srgbClr val="FFFFFF"/>
                </a:solidFill>
              </a:rPr>
              <a:t> a = </a:t>
            </a:r>
            <a:r>
              <a:rPr lang="en-US" altLang="ko-KR" dirty="0" err="1" smtClean="0">
                <a:solidFill>
                  <a:srgbClr val="FFFFFF"/>
                </a:solidFill>
              </a:rPr>
              <a:t>int.Parse</a:t>
            </a:r>
            <a:r>
              <a:rPr lang="en-US" altLang="ko-KR" dirty="0" smtClean="0">
                <a:solidFill>
                  <a:srgbClr val="FFFFFF"/>
                </a:solidFill>
              </a:rPr>
              <a:t>(“12345”);</a:t>
            </a:r>
            <a:endParaRPr lang="en-US" altLang="ko-KR" dirty="0">
              <a:solidFill>
                <a:srgbClr val="FFFFFF"/>
              </a:solidFill>
            </a:endParaRPr>
          </a:p>
          <a:p>
            <a:pPr marL="468630" lvl="1" indent="0">
              <a:buNone/>
            </a:pPr>
            <a:endParaRPr lang="en-US" altLang="ko-KR" dirty="0" smtClean="0"/>
          </a:p>
          <a:p>
            <a:pPr marL="468630" lvl="1" indent="0">
              <a:buNone/>
            </a:pP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20509" y="2652943"/>
            <a:ext cx="4536504" cy="144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string a = "12345";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)a; // b</a:t>
            </a:r>
            <a:r>
              <a:rPr lang="ko-KR" altLang="en-US" sz="1200" dirty="0"/>
              <a:t>는 이제 </a:t>
            </a:r>
            <a:r>
              <a:rPr lang="en-US" altLang="ko-KR" sz="1200" dirty="0"/>
              <a:t>12345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c = 12345;</a:t>
            </a:r>
          </a:p>
          <a:p>
            <a:r>
              <a:rPr lang="en-US" altLang="ko-KR" sz="1200" dirty="0"/>
              <a:t>string d = (</a:t>
            </a:r>
            <a:r>
              <a:rPr lang="en-US" altLang="ko-KR" sz="1200" dirty="0" smtClean="0"/>
              <a:t>string)c;</a:t>
            </a:r>
            <a:endParaRPr lang="ko-KR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99695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컴파일 에러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변수와는 달리 그 안에 담긴 데이터를 절대 바꿀 수 없는 메모리 공간</a:t>
            </a:r>
            <a:endParaRPr lang="en-US" altLang="ko-KR" dirty="0" smtClean="0"/>
          </a:p>
          <a:p>
            <a:r>
              <a:rPr lang="ko-KR" altLang="en-US" dirty="0" smtClean="0"/>
              <a:t>변수를 선언하고 프로그래머가 바꾸지 않으면 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상수가 필요한가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프로그래머는 실수를 하는 사람이기 때문에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아무리 똑똑하고 꼼꼼해도 코드가 수천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수만 라인에 이르면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변수를 바꿔도 되는지 또 어떤 변수는 바꾸면 </a:t>
            </a:r>
            <a:r>
              <a:rPr lang="ko-KR" altLang="en-US" dirty="0" err="1" smtClean="0"/>
              <a:t>안되는지</a:t>
            </a:r>
            <a:r>
              <a:rPr lang="ko-KR" altLang="en-US" dirty="0" smtClean="0"/>
              <a:t> 잊기 시작</a:t>
            </a:r>
            <a:endParaRPr lang="en-US" altLang="ko-KR" dirty="0" smtClean="0"/>
          </a:p>
          <a:p>
            <a:r>
              <a:rPr lang="ko-KR" altLang="en-US" dirty="0" smtClean="0"/>
              <a:t>상수 선언 방법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아래와 같이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이용하여 선언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29248" y="5708911"/>
            <a:ext cx="453650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 = 3;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double b = 3.14;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string c = "</a:t>
            </a:r>
            <a:r>
              <a:rPr lang="en-US" altLang="ko-KR" sz="1200" dirty="0" err="1"/>
              <a:t>bcdef</a:t>
            </a:r>
            <a:r>
              <a:rPr lang="en-US" altLang="ko-KR" sz="1200" dirty="0"/>
              <a:t>";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89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열거형</a:t>
            </a:r>
            <a:r>
              <a:rPr lang="en-US" altLang="ko-KR" dirty="0"/>
              <a:t>(Enumeration)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열거된 형태의 상수</a:t>
            </a:r>
            <a:endParaRPr lang="en-US" altLang="ko-KR" dirty="0" smtClean="0"/>
          </a:p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이용하여 선언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3291040"/>
            <a:ext cx="3096344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RESULT_NO = 2;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RESULT_CONFIRM = 3;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RESULT_CANCEL = 4;</a:t>
            </a:r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RESULT_OK = 5;</a:t>
            </a:r>
            <a:endParaRPr lang="ko-KR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663768" y="3291040"/>
            <a:ext cx="4084695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enum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DialogResult</a:t>
            </a:r>
            <a:r>
              <a:rPr lang="en-US" altLang="ko-KR" sz="1200" dirty="0"/>
              <a:t> { YES, NO, CANCEL, CONFIRM, OK }</a:t>
            </a:r>
            <a:endParaRPr lang="ko-KR" altLang="ko-KR" sz="12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779912" y="38984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3"/>
                </a:solidFill>
              </a:rPr>
              <a:t>VS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325" y="2786507"/>
            <a:ext cx="2552766" cy="43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accent3"/>
                </a:solidFill>
              </a:rPr>
              <a:t>상</a:t>
            </a:r>
            <a:r>
              <a:rPr lang="ko-KR" altLang="en-US" sz="1600" dirty="0">
                <a:solidFill>
                  <a:schemeClr val="accent3"/>
                </a:solidFill>
              </a:rPr>
              <a:t>수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29732" y="2786506"/>
            <a:ext cx="2552766" cy="43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solidFill>
                  <a:schemeClr val="accent3"/>
                </a:solidFill>
              </a:rPr>
              <a:t>열거형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7988" y="5103674"/>
            <a:ext cx="2994411" cy="7735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중복된 값을 가진 상수를 선언할 위험도 없고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읽기에도 편함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7" idx="0"/>
          </p:cNvCxnSpPr>
          <p:nvPr/>
        </p:nvCxnSpPr>
        <p:spPr>
          <a:xfrm flipH="1">
            <a:off x="6675194" y="4083128"/>
            <a:ext cx="30922" cy="102054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13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Nullable</a:t>
            </a:r>
            <a:r>
              <a:rPr lang="en-US" altLang="ko-KR" dirty="0" smtClean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C#</a:t>
            </a:r>
            <a:r>
              <a:rPr lang="ko-KR" altLang="en-US" dirty="0"/>
              <a:t> </a:t>
            </a:r>
            <a:r>
              <a:rPr lang="ko-KR" altLang="en-US" dirty="0" smtClean="0"/>
              <a:t>컴파일러는 변수의 메모리 공간에 반드시 어떤 값이든 넣도록 강제함</a:t>
            </a:r>
            <a:endParaRPr lang="en-US" altLang="ko-KR" dirty="0" smtClean="0"/>
          </a:p>
          <a:p>
            <a:r>
              <a:rPr lang="ko-KR" altLang="en-US" dirty="0" smtClean="0"/>
              <a:t>하지만 프로그래밍을 하다 보면 어떤 값도 가지지 않는 변수가 필요할 때가 생김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정말 비어있는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null</a:t>
            </a:r>
            <a:r>
              <a:rPr lang="ko-KR" altLang="en-US" dirty="0" smtClean="0"/>
              <a:t>한 변수가 필요할 때가 생김</a:t>
            </a:r>
            <a:endParaRPr lang="en-US" altLang="ko-KR" dirty="0" smtClean="0"/>
          </a:p>
          <a:p>
            <a:r>
              <a:rPr lang="en-US" altLang="ko-KR" dirty="0" err="1" smtClean="0"/>
              <a:t>Nullable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형식은 이런 경우를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형식 뒤에 </a:t>
            </a:r>
            <a:r>
              <a:rPr lang="en-US" altLang="ko-KR" dirty="0" smtClean="0"/>
              <a:t>‘?’</a:t>
            </a:r>
            <a:r>
              <a:rPr lang="ko-KR" altLang="en-US" dirty="0" smtClean="0"/>
              <a:t>만 붙여주면 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int</a:t>
            </a:r>
            <a:r>
              <a:rPr lang="en-US" altLang="ko-KR" dirty="0"/>
              <a:t>? a = null;</a:t>
            </a:r>
          </a:p>
          <a:p>
            <a:pPr marL="68580" indent="0">
              <a:buNone/>
            </a:pPr>
            <a:r>
              <a:rPr lang="en-US" altLang="ko-KR" sz="1600" dirty="0"/>
              <a:t>           </a:t>
            </a:r>
            <a:r>
              <a:rPr lang="en-US" altLang="ko-KR" sz="1600" dirty="0" smtClean="0"/>
              <a:t>         float</a:t>
            </a:r>
            <a:r>
              <a:rPr lang="en-US" altLang="ko-KR" sz="1600" dirty="0"/>
              <a:t>? b = null;</a:t>
            </a:r>
          </a:p>
          <a:p>
            <a:pPr marL="68580" indent="0">
              <a:buNone/>
            </a:pPr>
            <a:r>
              <a:rPr lang="en-US" altLang="ko-KR" sz="1600" dirty="0"/>
              <a:t>           </a:t>
            </a:r>
            <a:r>
              <a:rPr lang="en-US" altLang="ko-KR" sz="1600" dirty="0" smtClean="0"/>
              <a:t>         double</a:t>
            </a:r>
            <a:r>
              <a:rPr lang="en-US" altLang="ko-KR" sz="1600" dirty="0"/>
              <a:t>? c = null;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30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/>
              <a:t>: </a:t>
            </a:r>
            <a:r>
              <a:rPr lang="ko-KR" altLang="en-US" dirty="0" smtClean="0"/>
              <a:t>자동 형식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은 강력한 형식 검사를 하는 언어이지만</a:t>
            </a:r>
            <a:r>
              <a:rPr lang="en-US" altLang="ko-KR" dirty="0"/>
              <a:t>, </a:t>
            </a:r>
            <a:r>
              <a:rPr lang="ko-KR" altLang="en-US" dirty="0"/>
              <a:t>약한 형식 검사를 하는 언어의 편리함도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en-US" altLang="ko-KR" dirty="0" err="1"/>
              <a:t>int</a:t>
            </a:r>
            <a:r>
              <a:rPr lang="en-US" altLang="ko-KR" dirty="0"/>
              <a:t>, string </a:t>
            </a:r>
            <a:r>
              <a:rPr lang="ko-KR" altLang="en-US" dirty="0"/>
              <a:t>같은 명시적 형식 대신 </a:t>
            </a:r>
            <a:r>
              <a:rPr lang="en-US" altLang="ko-KR" sz="3200" b="1" dirty="0" err="1" smtClean="0">
                <a:solidFill>
                  <a:schemeClr val="accent3"/>
                </a:solidFill>
              </a:rPr>
              <a:t>var</a:t>
            </a:r>
            <a:r>
              <a:rPr lang="en-US" altLang="ko-KR" sz="3200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smtClean="0"/>
              <a:t>를 </a:t>
            </a:r>
            <a:r>
              <a:rPr lang="ko-KR" altLang="en-US" dirty="0"/>
              <a:t>사용해서 변수를 선언하면 </a:t>
            </a:r>
            <a:r>
              <a:rPr lang="ko-KR" altLang="en-US" dirty="0">
                <a:solidFill>
                  <a:schemeClr val="accent3"/>
                </a:solidFill>
              </a:rPr>
              <a:t>컴파일러가 자동으로 해당 변수의 형식을 </a:t>
            </a:r>
            <a:r>
              <a:rPr lang="ko-KR" altLang="en-US" dirty="0" smtClean="0">
                <a:solidFill>
                  <a:schemeClr val="accent3"/>
                </a:solidFill>
              </a:rPr>
              <a:t>지정</a:t>
            </a:r>
            <a:r>
              <a:rPr lang="en-US" altLang="ko-KR" dirty="0">
                <a:solidFill>
                  <a:schemeClr val="accent3"/>
                </a:solidFill>
              </a:rPr>
              <a:t/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en-US" altLang="ko-KR" dirty="0" smtClean="0">
                <a:solidFill>
                  <a:schemeClr val="accent3"/>
                </a:solidFill>
              </a:rPr>
              <a:t/>
            </a:r>
            <a:br>
              <a:rPr lang="en-US" altLang="ko-KR" dirty="0" smtClean="0">
                <a:solidFill>
                  <a:schemeClr val="accent3"/>
                </a:solidFill>
              </a:rPr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var</a:t>
            </a:r>
            <a:r>
              <a:rPr lang="en-US" altLang="ko-KR" dirty="0"/>
              <a:t> a = 3; </a:t>
            </a:r>
            <a:r>
              <a:rPr lang="en-US" altLang="ko-KR" dirty="0" smtClean="0"/>
              <a:t>            //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  <a:p>
            <a:pPr marL="6858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b = "Hello"; </a:t>
            </a:r>
            <a:r>
              <a:rPr lang="en-US" altLang="ko-KR" dirty="0" smtClean="0"/>
              <a:t>   //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형식</a:t>
            </a:r>
            <a:endParaRPr lang="en-US" altLang="ko-KR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1075" y="3244334"/>
            <a:ext cx="464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Malgun Gothic" panose="020B0503020000020004" pitchFamily="50" charset="-127"/>
              </a:rPr>
              <a:t>어떤 문제에도 당황하지 말자</a:t>
            </a:r>
            <a:r>
              <a:rPr lang="en-US" altLang="ko-KR" dirty="0">
                <a:ea typeface="Malgun Gothic" panose="020B0503020000020004" pitchFamily="50" charset="-127"/>
              </a:rPr>
              <a:t>!</a:t>
            </a:r>
            <a:r>
              <a:rPr lang="ko-KR" altLang="ko-KR" dirty="0">
                <a:ea typeface="Malgun Gothic" panose="020B0503020000020004" pitchFamily="50" charset="-127"/>
              </a:rPr>
              <a:t> 시간이 </a:t>
            </a:r>
            <a:r>
              <a:rPr lang="ko-KR" altLang="ko-KR" dirty="0" smtClean="0">
                <a:ea typeface="Malgun Gothic" panose="020B0503020000020004" pitchFamily="50" charset="-127"/>
              </a:rPr>
              <a:t>약이다</a:t>
            </a:r>
            <a:endParaRPr lang="ko-KR" altLang="ko-KR" dirty="0"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공용 </a:t>
            </a:r>
            <a:r>
              <a:rPr lang="ko-KR" altLang="en-US" dirty="0"/>
              <a:t>형식 시스템 </a:t>
            </a:r>
            <a:r>
              <a:rPr lang="en-US" altLang="ko-KR" dirty="0" smtClean="0"/>
              <a:t>(CTS)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의 모든 데이터 형식 체계는 사실 </a:t>
            </a:r>
            <a:r>
              <a:rPr lang="en-US" altLang="ko-KR" dirty="0"/>
              <a:t>C# </a:t>
            </a:r>
            <a:r>
              <a:rPr lang="ko-KR" altLang="en-US" dirty="0"/>
              <a:t>고유의 것이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.NET </a:t>
            </a:r>
            <a:r>
              <a:rPr lang="ko-KR" altLang="en-US" dirty="0"/>
              <a:t>프레임워크의 형식 체계의 표준인 공용 형식 시스템</a:t>
            </a:r>
            <a:r>
              <a:rPr lang="en-US" altLang="ko-KR" dirty="0"/>
              <a:t>(Common Type System)</a:t>
            </a:r>
            <a:r>
              <a:rPr lang="ko-KR" altLang="en-US" dirty="0"/>
              <a:t>을 따르고 있을 뿐임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공용 형식 시스템의 이름은 “모두가 함께 사용하는 데이터 형식 체계”라고 뜻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공용 형식 시스템은 </a:t>
            </a:r>
            <a:r>
              <a:rPr lang="en-US" altLang="ko-KR" dirty="0"/>
              <a:t>.NET </a:t>
            </a:r>
            <a:r>
              <a:rPr lang="ko-KR" altLang="en-US" dirty="0"/>
              <a:t>언어들 이라면 반드시 따라야 하는 데이터 형식 표준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마이크로소프트가 </a:t>
            </a:r>
            <a:r>
              <a:rPr lang="en-US" altLang="ko-KR" dirty="0"/>
              <a:t>“</a:t>
            </a:r>
            <a:r>
              <a:rPr lang="ko-KR" altLang="en-US" dirty="0"/>
              <a:t>공용</a:t>
            </a:r>
            <a:r>
              <a:rPr lang="en-US" altLang="ko-KR" dirty="0"/>
              <a:t>”</a:t>
            </a:r>
            <a:r>
              <a:rPr lang="ko-KR" altLang="en-US" dirty="0"/>
              <a:t>형식 시스템을 도입한 이유는 </a:t>
            </a:r>
            <a:r>
              <a:rPr lang="en-US" altLang="ko-KR" dirty="0"/>
              <a:t>.NET </a:t>
            </a:r>
            <a:r>
              <a:rPr lang="ko-KR" altLang="en-US" dirty="0"/>
              <a:t>언어들끼리 서로 호환성을 갖도록 하기 위해서임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우리가 앞에서 살펴봤던 모든 데이터 형식에 관련한 이야기가 곧</a:t>
            </a:r>
            <a:r>
              <a:rPr lang="en-US" altLang="ko-KR" dirty="0"/>
              <a:t> CTS</a:t>
            </a:r>
            <a:r>
              <a:rPr lang="ko-KR" altLang="ko-KR" dirty="0"/>
              <a:t>의 이야기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5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공용 </a:t>
            </a:r>
            <a:r>
              <a:rPr lang="ko-KR" altLang="en-US" dirty="0"/>
              <a:t>형식 시스템 </a:t>
            </a:r>
            <a:r>
              <a:rPr lang="en-US" altLang="ko-KR" dirty="0" smtClean="0"/>
              <a:t>(CTS)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94362"/>
              </p:ext>
            </p:extLst>
          </p:nvPr>
        </p:nvGraphicFramePr>
        <p:xfrm>
          <a:off x="755700" y="1690689"/>
          <a:ext cx="7231442" cy="4454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264"/>
                <a:gridCol w="1906208"/>
                <a:gridCol w="1906208"/>
                <a:gridCol w="1904762"/>
              </a:tblGrid>
              <a:tr h="18857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Class name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C# </a:t>
                      </a:r>
                      <a:r>
                        <a:rPr lang="ko-KR" sz="1400" kern="100">
                          <a:effectLst/>
                        </a:rPr>
                        <a:t>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C++ </a:t>
                      </a:r>
                      <a:r>
                        <a:rPr lang="ko-KR" sz="1400" kern="100">
                          <a:effectLst/>
                        </a:rPr>
                        <a:t>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비주얼 베이직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System.</a:t>
                      </a:r>
                      <a:r>
                        <a:rPr lang="en-US" sz="1400" u="none" strike="noStrike" kern="100" dirty="0" err="1">
                          <a:effectLst/>
                          <a:hlinkClick r:id="rId2"/>
                        </a:rPr>
                        <a:t>Byte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3"/>
                        </a:rPr>
                        <a:t>SByte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SByte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4"/>
                        </a:rPr>
                        <a:t>Int16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5"/>
                        </a:rPr>
                        <a:t>Int32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 </a:t>
                      </a:r>
                      <a:r>
                        <a:rPr lang="ko-KR" sz="1400" kern="100">
                          <a:effectLst/>
                        </a:rPr>
                        <a:t>또는 </a:t>
                      </a: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6"/>
                        </a:rPr>
                        <a:t>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__int64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7"/>
                        </a:rPr>
                        <a:t>UInt16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UShort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6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8"/>
                        </a:rPr>
                        <a:t>UInt32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uint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int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UInteger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9"/>
                        </a:rPr>
                        <a:t>UInt64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__int64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ULong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0"/>
                        </a:rPr>
                        <a:t>Single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Single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1"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2"/>
                        </a:rPr>
                        <a:t>Boolean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Boolean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3"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wchar_t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4"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Decimal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5"/>
                        </a:rPr>
                        <a:t>IntPtr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6"/>
                        </a:rPr>
                        <a:t>UIntPtr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없음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System.</a:t>
                      </a:r>
                      <a:r>
                        <a:rPr lang="en-US" sz="1400" u="none" strike="noStrike" kern="100">
                          <a:effectLst/>
                          <a:hlinkClick r:id="rId17"/>
                        </a:rPr>
                        <a:t>Object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Object*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System.</a:t>
                      </a:r>
                      <a:r>
                        <a:rPr lang="en-US" sz="1400" u="none" strike="noStrike" kern="100" dirty="0" err="1">
                          <a:effectLst/>
                          <a:hlinkClick r:id="rId18"/>
                        </a:rPr>
                        <a:t>String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String*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String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63700" y="3244334"/>
            <a:ext cx="58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https://msdn.microsoft.com/ko-kr/library/ms173104.aspx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4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350" y="3105835"/>
            <a:ext cx="608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ea typeface="Malgun Gothic" panose="020B0503020000020004" pitchFamily="50" charset="-127"/>
              </a:rPr>
              <a:t>훌륭한 </a:t>
            </a:r>
            <a:r>
              <a:rPr lang="ko-KR" altLang="ko-KR" dirty="0">
                <a:ea typeface="Malgun Gothic" panose="020B0503020000020004" pitchFamily="50" charset="-127"/>
              </a:rPr>
              <a:t>프로그램을 만들기 위해서 </a:t>
            </a:r>
            <a:r>
              <a:rPr lang="en-US" altLang="ko-KR" dirty="0">
                <a:ea typeface="Malgun Gothic" panose="020B0503020000020004" pitchFamily="50" charset="-127"/>
              </a:rPr>
              <a:t>C++</a:t>
            </a:r>
            <a:r>
              <a:rPr lang="ko-KR" altLang="ko-KR" dirty="0">
                <a:ea typeface="Malgun Gothic" panose="020B0503020000020004" pitchFamily="50" charset="-127"/>
              </a:rPr>
              <a:t> 공부의 끝을 보려고 생각하지 않아도 </a:t>
            </a:r>
            <a:r>
              <a:rPr lang="ko-KR" altLang="ko-KR" dirty="0" smtClean="0">
                <a:ea typeface="Malgun Gothic" panose="020B0503020000020004" pitchFamily="50" charset="-127"/>
              </a:rPr>
              <a:t>된다</a:t>
            </a:r>
            <a:endParaRPr lang="ko-KR" altLang="ko-KR" dirty="0"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6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5575" y="3105835"/>
            <a:ext cx="629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ea typeface="Malgun Gothic" panose="020B0503020000020004" pitchFamily="50" charset="-127"/>
              </a:rPr>
              <a:t>언어에서 </a:t>
            </a:r>
            <a:r>
              <a:rPr lang="ko-KR" altLang="ko-KR" dirty="0">
                <a:ea typeface="Malgun Gothic" panose="020B0503020000020004" pitchFamily="50" charset="-127"/>
              </a:rPr>
              <a:t>어떤 기능이 제공되는지 신경 쓸 시간에 프로그래밍 기술에 집중하자</a:t>
            </a:r>
            <a:endParaRPr lang="ko-KR" altLang="ko-KR" dirty="0"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31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형식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/>
              <a:t>(Variable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데이터를 </a:t>
            </a:r>
            <a:r>
              <a:rPr lang="ko-KR" altLang="en-US" dirty="0"/>
              <a:t>담는 일정 크기의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여기에서 </a:t>
            </a:r>
            <a:r>
              <a:rPr lang="ko-KR" altLang="en-US" dirty="0"/>
              <a:t>“일정 크기”는 데이터 형식에 따라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변수는 다음의 꼴로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위와 같이 선언한 변수는 다음과 같이 메모리에 할당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35691"/>
              </p:ext>
            </p:extLst>
          </p:nvPr>
        </p:nvGraphicFramePr>
        <p:xfrm>
          <a:off x="1043608" y="3238128"/>
          <a:ext cx="3333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Visio" r:id="rId3" imgW="3326149" imgH="863081" progId="Visio.Drawing.11">
                  <p:embed/>
                </p:oleObj>
              </mc:Choice>
              <mc:Fallback>
                <p:oleObj name="Visio" r:id="rId3" imgW="3326149" imgH="8630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38128"/>
                        <a:ext cx="3333750" cy="857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326093"/>
              </p:ext>
            </p:extLst>
          </p:nvPr>
        </p:nvGraphicFramePr>
        <p:xfrm>
          <a:off x="1967533" y="4765911"/>
          <a:ext cx="24098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5" imgW="2422967" imgH="1654261" progId="Visio.Drawing.11">
                  <p:embed/>
                </p:oleObj>
              </mc:Choice>
              <mc:Fallback>
                <p:oleObj name="Visio" r:id="rId5" imgW="2422967" imgH="16542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533" y="4765911"/>
                        <a:ext cx="2409825" cy="1657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6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선언된 변수에는 데이터할당이 가능해짐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코드가 실행되고 나면 </a:t>
            </a:r>
            <a:r>
              <a:rPr lang="en-US" altLang="ko-KR" dirty="0"/>
              <a:t>x</a:t>
            </a:r>
            <a:r>
              <a:rPr lang="ko-KR" altLang="en-US" dirty="0"/>
              <a:t>를 위해 할당된 메모리 공간에는 데이터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ko-KR" altLang="en-US" dirty="0" smtClean="0"/>
              <a:t>기록됨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1043608" y="2276872"/>
          <a:ext cx="247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2472080" imgH="1032021" progId="Visio.Drawing.11">
                  <p:embed/>
                </p:oleObj>
              </mc:Choice>
              <mc:Fallback>
                <p:oleObj name="Visio" r:id="rId3" imgW="2472080" imgH="10320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2476500" cy="1028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971600" y="4363938"/>
          <a:ext cx="26384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5" imgW="2638846" imgH="1654261" progId="Visio.Drawing.11">
                  <p:embed/>
                </p:oleObj>
              </mc:Choice>
              <mc:Fallback>
                <p:oleObj name="Visio" r:id="rId5" imgW="2638846" imgH="16542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3938"/>
                        <a:ext cx="2638425" cy="1657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: </a:t>
            </a:r>
            <a:r>
              <a:rPr lang="ko-KR" altLang="en-US" dirty="0"/>
              <a:t>변수에 최초의 데이터를 할당하는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콤마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를 이용하여 여러 개의 변수 동시 선언 가능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2310656"/>
            <a:ext cx="619268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x; </a:t>
            </a:r>
            <a:r>
              <a:rPr lang="en-US" altLang="ko-KR" dirty="0" smtClean="0"/>
              <a:t>          // </a:t>
            </a:r>
            <a:r>
              <a:rPr lang="ko-KR" altLang="en-US" dirty="0"/>
              <a:t>선언과</a:t>
            </a:r>
          </a:p>
          <a:p>
            <a:r>
              <a:rPr lang="en-US" altLang="ko-KR" dirty="0"/>
              <a:t>x = 100; </a:t>
            </a:r>
            <a:r>
              <a:rPr lang="en-US" altLang="ko-KR" dirty="0" smtClean="0"/>
              <a:t>     // </a:t>
            </a:r>
            <a:r>
              <a:rPr lang="ko-KR" altLang="en-US" dirty="0"/>
              <a:t>데이터 할당을 별도로 할 수도 있지만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x = 100; // </a:t>
            </a:r>
            <a:r>
              <a:rPr lang="ko-KR" altLang="en-US" dirty="0"/>
              <a:t>선언과 초기화를 한번에 </a:t>
            </a:r>
            <a:r>
              <a:rPr lang="ko-KR" altLang="en-US" dirty="0" smtClean="0"/>
              <a:t> 할 수 있음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4382309"/>
            <a:ext cx="727280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a, b, c; </a:t>
            </a:r>
            <a:r>
              <a:rPr lang="en-US" altLang="ko-KR" dirty="0" smtClean="0"/>
              <a:t>                        // </a:t>
            </a:r>
            <a:r>
              <a:rPr lang="ko-KR" altLang="en-US" dirty="0"/>
              <a:t>같은 형식의 변수들은 </a:t>
            </a:r>
            <a:r>
              <a:rPr lang="ko-KR" altLang="en-US" dirty="0" smtClean="0"/>
              <a:t>동시에 선언 가능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x = 30, y = 40, z = 50; </a:t>
            </a:r>
            <a:r>
              <a:rPr lang="en-US" altLang="ko-KR" dirty="0" smtClean="0"/>
              <a:t> // </a:t>
            </a:r>
            <a:r>
              <a:rPr lang="ko-KR" altLang="en-US" dirty="0"/>
              <a:t>선언과 초기화를 한번에 하는 것도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3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1816</Words>
  <Application>Microsoft Macintosh PowerPoint</Application>
  <PresentationFormat>On-screen Show (4:3)</PresentationFormat>
  <Paragraphs>411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Malgun Gothic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데이터 형식</vt:lpstr>
      <vt:lpstr>변수(Variable)</vt:lpstr>
      <vt:lpstr>변수(Variable)</vt:lpstr>
      <vt:lpstr>변수(Variable)</vt:lpstr>
      <vt:lpstr>기본 데이터 형식</vt:lpstr>
      <vt:lpstr>기본 데이터 형식</vt:lpstr>
      <vt:lpstr>기본 데이터 형식</vt:lpstr>
      <vt:lpstr>기본 데이터 형식</vt:lpstr>
      <vt:lpstr>기본 데이터 형식</vt:lpstr>
      <vt:lpstr>기본 데이터 형식</vt:lpstr>
      <vt:lpstr>값 형식과 참조 형식</vt:lpstr>
      <vt:lpstr>값 형식과 참조 형식</vt:lpstr>
      <vt:lpstr>기본 데이터 형식</vt:lpstr>
      <vt:lpstr>기본 데이터 형식</vt:lpstr>
      <vt:lpstr>기본 데이터 형식</vt:lpstr>
      <vt:lpstr>기본 데이터 형식</vt:lpstr>
      <vt:lpstr>기본 데이터 형식</vt:lpstr>
      <vt:lpstr>기본 데이터 형식</vt:lpstr>
      <vt:lpstr>기본 데이터 형식</vt:lpstr>
      <vt:lpstr>기본 데이터 형식</vt:lpstr>
      <vt:lpstr>상수(Constant)</vt:lpstr>
      <vt:lpstr>열거형(Enumeration)</vt:lpstr>
      <vt:lpstr>Nullable 형식</vt:lpstr>
      <vt:lpstr>var: 자동 형식 지정</vt:lpstr>
      <vt:lpstr>공용 형식 시스템 (CTS)</vt:lpstr>
      <vt:lpstr>공용 형식 시스템 (CTS)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Isaac D. Lee(이동규님)</dc:creator>
  <cp:lastModifiedBy>Isaac Lee</cp:lastModifiedBy>
  <cp:revision>12</cp:revision>
  <dcterms:created xsi:type="dcterms:W3CDTF">2016-04-05T23:13:15Z</dcterms:created>
  <dcterms:modified xsi:type="dcterms:W3CDTF">2017-03-05T23:19:23Z</dcterms:modified>
</cp:coreProperties>
</file>