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275"/>
    <p:restoredTop sz="50000"/>
  </p:normalViewPr>
  <p:slideViewPr>
    <p:cSldViewPr snapToGrid="0" snapToObjects="1">
      <p:cViewPr varScale="1">
        <p:scale>
          <a:sx n="85" d="100"/>
          <a:sy n="85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Relationship Id="rId3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508-5545-0E41-9851-663453A3C1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BEA-8A97-CF45-90DB-AFC35974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1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508-5545-0E41-9851-663453A3C1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BEA-8A97-CF45-90DB-AFC35974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8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508-5545-0E41-9851-663453A3C1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BEA-8A97-CF45-90DB-AFC35974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90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508-5545-0E41-9851-663453A3C1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BEA-8A97-CF45-90DB-AFC35974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7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508-5545-0E41-9851-663453A3C1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BEA-8A97-CF45-90DB-AFC35974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6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508-5545-0E41-9851-663453A3C1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BEA-8A97-CF45-90DB-AFC35974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8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508-5545-0E41-9851-663453A3C1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BEA-8A97-CF45-90DB-AFC35974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9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508-5545-0E41-9851-663453A3C1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BEA-8A97-CF45-90DB-AFC35974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4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508-5545-0E41-9851-663453A3C1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BEA-8A97-CF45-90DB-AFC35974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5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508-5545-0E41-9851-663453A3C1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BEA-8A97-CF45-90DB-AFC35974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D508-5545-0E41-9851-663453A3C1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C8BEA-8A97-CF45-90DB-AFC35974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DD508-5545-0E41-9851-663453A3C1AD}" type="datetimeFigureOut">
              <a:rPr lang="en-US" smtClean="0"/>
              <a:t>4/6/16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C8BEA-8A97-CF45-90DB-AFC359743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15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5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7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산술 </a:t>
            </a:r>
            <a:r>
              <a:rPr lang="ko-KR" altLang="ko-KR" dirty="0" smtClean="0"/>
              <a:t>연산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숫자가 </a:t>
            </a:r>
            <a:r>
              <a:rPr lang="ko-KR" altLang="ko-KR" dirty="0" err="1"/>
              <a:t>피연산자인</a:t>
            </a:r>
            <a:r>
              <a:rPr lang="ko-KR" altLang="ko-KR" dirty="0"/>
              <a:t> 연산을 말하듯</a:t>
            </a:r>
            <a:r>
              <a:rPr lang="en-US" altLang="ko-KR" dirty="0"/>
              <a:t>, </a:t>
            </a:r>
            <a:r>
              <a:rPr lang="ko-KR" altLang="ko-KR" dirty="0" err="1"/>
              <a:t>부울</a:t>
            </a:r>
            <a:r>
              <a:rPr lang="ko-KR" altLang="ko-KR" dirty="0"/>
              <a:t> 연산</a:t>
            </a:r>
            <a:r>
              <a:rPr lang="en-US" altLang="ko-KR" dirty="0"/>
              <a:t>(Boolean Operation)</a:t>
            </a:r>
            <a:r>
              <a:rPr lang="ko-KR" altLang="ko-KR" dirty="0"/>
              <a:t>이라고도 하는 논리 연산</a:t>
            </a:r>
            <a:r>
              <a:rPr lang="en-US" altLang="ko-KR" dirty="0"/>
              <a:t>(Logical Operation)</a:t>
            </a:r>
            <a:r>
              <a:rPr lang="ko-KR" altLang="ko-KR" dirty="0"/>
              <a:t>은 참과 거짓으로 이루어지는 </a:t>
            </a:r>
            <a:r>
              <a:rPr lang="ko-KR" altLang="ko-KR" dirty="0" err="1"/>
              <a:t>진리값이</a:t>
            </a:r>
            <a:r>
              <a:rPr lang="ko-KR" altLang="ko-KR" dirty="0"/>
              <a:t> </a:t>
            </a:r>
            <a:r>
              <a:rPr lang="ko-KR" altLang="ko-KR" dirty="0" err="1"/>
              <a:t>피연산자인</a:t>
            </a:r>
            <a:r>
              <a:rPr lang="ko-KR" altLang="ko-KR" dirty="0"/>
              <a:t> </a:t>
            </a:r>
            <a:r>
              <a:rPr lang="ko-KR" altLang="ko-KR" dirty="0" smtClean="0"/>
              <a:t>연산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진리표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53541"/>
              </p:ext>
            </p:extLst>
          </p:nvPr>
        </p:nvGraphicFramePr>
        <p:xfrm>
          <a:off x="1857188" y="3851667"/>
          <a:ext cx="6984776" cy="244827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914455"/>
                <a:gridCol w="914455"/>
                <a:gridCol w="1718622"/>
                <a:gridCol w="1718622"/>
                <a:gridCol w="1718622"/>
              </a:tblGrid>
              <a:tr h="4896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A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B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800" kern="100" dirty="0">
                          <a:effectLst/>
                        </a:rPr>
                        <a:t>A &amp;&amp; B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 || B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8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!A</a:t>
                      </a:r>
                      <a:endParaRPr lang="ko-KR" sz="1800" b="1" kern="100" dirty="0">
                        <a:solidFill>
                          <a:srgbClr val="FFFFFF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96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참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참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참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거짓</a:t>
                      </a:r>
                    </a:p>
                  </a:txBody>
                  <a:tcPr marL="68580" marR="68580" marT="0" marB="0" anchor="ctr"/>
                </a:tc>
              </a:tr>
              <a:tr h="4896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참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>
                          <a:effectLst/>
                        </a:rPr>
                        <a:t>거짓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거짓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거짓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896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거짓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>
                          <a:effectLst/>
                        </a:rPr>
                        <a:t>거짓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>
                          <a:effectLst/>
                        </a:rPr>
                        <a:t>거짓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거짓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  <a:tr h="48965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800" kern="100">
                          <a:effectLst/>
                        </a:rPr>
                        <a:t>거짓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>
                          <a:effectLst/>
                        </a:rPr>
                        <a:t>참</a:t>
                      </a:r>
                      <a:endParaRPr lang="ko-KR" sz="18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effectLst/>
                        </a:rPr>
                        <a:t>거짓</a:t>
                      </a:r>
                      <a:endParaRPr lang="ko-KR" sz="1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altLang="en-US" sz="18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참</a:t>
                      </a:r>
                      <a:endParaRPr lang="ko-KR" sz="1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17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논리 연산자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17104" y="2073221"/>
            <a:ext cx="3813313" cy="37856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000" dirty="0" err="1" smtClean="0"/>
              <a:t>int</a:t>
            </a:r>
            <a:r>
              <a:rPr lang="en-US" altLang="ko-KR" sz="3000" dirty="0" smtClean="0"/>
              <a:t> a = 3;</a:t>
            </a:r>
          </a:p>
          <a:p>
            <a:r>
              <a:rPr lang="en-US" altLang="ko-KR" sz="3000" dirty="0" err="1" smtClean="0"/>
              <a:t>int</a:t>
            </a:r>
            <a:r>
              <a:rPr lang="en-US" altLang="ko-KR" sz="3000" dirty="0" smtClean="0"/>
              <a:t> b = 4</a:t>
            </a:r>
          </a:p>
          <a:p>
            <a:r>
              <a:rPr lang="en-US" altLang="ko-KR" sz="3000" dirty="0" err="1" smtClean="0"/>
              <a:t>bool</a:t>
            </a:r>
            <a:r>
              <a:rPr lang="en-US" altLang="ko-KR" sz="3000" dirty="0" smtClean="0"/>
              <a:t> </a:t>
            </a:r>
            <a:r>
              <a:rPr lang="en-US" altLang="ko-KR" sz="3000" dirty="0"/>
              <a:t>result</a:t>
            </a:r>
            <a:r>
              <a:rPr lang="en-US" altLang="ko-KR" sz="3000" dirty="0"/>
              <a:t>;</a:t>
            </a:r>
          </a:p>
          <a:p>
            <a:endParaRPr lang="ko-KR" altLang="ko-KR" sz="3000" dirty="0"/>
          </a:p>
          <a:p>
            <a:r>
              <a:rPr lang="en-US" altLang="ko-KR" sz="3000" dirty="0"/>
              <a:t>result = </a:t>
            </a:r>
            <a:r>
              <a:rPr lang="en-US" altLang="ko-KR" sz="3000" dirty="0" smtClean="0"/>
              <a:t>a &lt; b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&amp;&amp; b &lt; 5;</a:t>
            </a:r>
          </a:p>
          <a:p>
            <a:r>
              <a:rPr lang="en-US" altLang="ko-KR" sz="3000" dirty="0" smtClean="0"/>
              <a:t>result </a:t>
            </a:r>
            <a:r>
              <a:rPr lang="en-US" altLang="ko-KR" sz="3000" dirty="0"/>
              <a:t>= </a:t>
            </a:r>
            <a:r>
              <a:rPr lang="en-US" altLang="ko-KR" sz="3000" dirty="0" smtClean="0"/>
              <a:t>a &gt; b &amp;&amp; b &lt; 5;</a:t>
            </a:r>
          </a:p>
          <a:p>
            <a:r>
              <a:rPr lang="en-US" altLang="ko-KR" sz="3000" dirty="0" smtClean="0"/>
              <a:t>result </a:t>
            </a:r>
            <a:r>
              <a:rPr lang="en-US" altLang="ko-KR" sz="3000" dirty="0"/>
              <a:t>= </a:t>
            </a:r>
            <a:r>
              <a:rPr lang="en-US" altLang="ko-KR" sz="3000" dirty="0" smtClean="0"/>
              <a:t>a &gt; b || b&lt; 5;</a:t>
            </a:r>
          </a:p>
          <a:p>
            <a:r>
              <a:rPr lang="en-US" altLang="ko-KR" sz="3000" dirty="0" smtClean="0"/>
              <a:t>result </a:t>
            </a:r>
            <a:r>
              <a:rPr lang="en-US" altLang="ko-KR" sz="3000" dirty="0"/>
              <a:t>= </a:t>
            </a:r>
            <a:r>
              <a:rPr lang="en-US" altLang="ko-KR" sz="3000" dirty="0" smtClean="0"/>
              <a:t>!result; </a:t>
            </a:r>
            <a:r>
              <a:rPr lang="en-US" altLang="ko-KR" sz="3000" dirty="0"/>
              <a:t>// </a:t>
            </a:r>
            <a:r>
              <a:rPr lang="en-US" altLang="ko-KR" sz="3000" dirty="0" smtClean="0"/>
              <a:t>false</a:t>
            </a:r>
            <a:endParaRPr lang="ko-KR" altLang="ko-KR" sz="3000" dirty="0"/>
          </a:p>
        </p:txBody>
      </p:sp>
      <p:sp>
        <p:nvSpPr>
          <p:cNvPr id="5" name="TextBox 4"/>
          <p:cNvSpPr txBox="1"/>
          <p:nvPr/>
        </p:nvSpPr>
        <p:spPr>
          <a:xfrm>
            <a:off x="5187674" y="3919881"/>
            <a:ext cx="9083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true</a:t>
            </a:r>
          </a:p>
          <a:p>
            <a:r>
              <a:rPr lang="en-US" sz="3000" dirty="0" smtClean="0"/>
              <a:t>false</a:t>
            </a:r>
          </a:p>
          <a:p>
            <a:r>
              <a:rPr lang="en-US" sz="3000" dirty="0" smtClean="0"/>
              <a:t>true</a:t>
            </a:r>
          </a:p>
          <a:p>
            <a:r>
              <a:rPr lang="en-US" sz="3000" dirty="0" smtClean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5642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조건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조건 연산자</a:t>
            </a:r>
            <a:r>
              <a:rPr lang="en-US" altLang="ko-KR" dirty="0"/>
              <a:t>(Conditional Operator) ?:</a:t>
            </a:r>
            <a:r>
              <a:rPr lang="ko-KR" altLang="ko-KR" dirty="0"/>
              <a:t>는 </a:t>
            </a:r>
            <a:r>
              <a:rPr lang="ko-KR" altLang="en-US" dirty="0" smtClean="0"/>
              <a:t>조건에 따라 두 값 중 하나의 값을 반환</a:t>
            </a:r>
            <a:endParaRPr lang="ko-KR" altLang="ko-KR" dirty="0"/>
          </a:p>
          <a:p>
            <a:pPr lvl="1"/>
            <a:r>
              <a:rPr lang="ko-KR" altLang="en-US" dirty="0" smtClean="0"/>
              <a:t>사용 형식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639616" y="2636912"/>
            <a:ext cx="777686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dirty="0" err="1"/>
              <a:t>조건식</a:t>
            </a:r>
            <a:r>
              <a:rPr lang="ko-KR" altLang="en-US" dirty="0"/>
              <a:t> </a:t>
            </a:r>
            <a:r>
              <a:rPr lang="en-US" altLang="ko-KR" dirty="0"/>
              <a:t>? </a:t>
            </a:r>
            <a:r>
              <a:rPr lang="ko-KR" altLang="en-US" dirty="0"/>
              <a:t>참일</a:t>
            </a:r>
            <a:r>
              <a:rPr lang="en-US" altLang="ko-KR" dirty="0"/>
              <a:t>_</a:t>
            </a:r>
            <a:r>
              <a:rPr lang="ko-KR" altLang="en-US" dirty="0"/>
              <a:t>때의</a:t>
            </a:r>
            <a:r>
              <a:rPr lang="en-US" altLang="ko-KR" dirty="0"/>
              <a:t>_</a:t>
            </a:r>
            <a:r>
              <a:rPr lang="ko-KR" altLang="en-US" dirty="0"/>
              <a:t>값 </a:t>
            </a:r>
            <a:r>
              <a:rPr lang="en-US" altLang="ko-KR" dirty="0"/>
              <a:t>: </a:t>
            </a:r>
            <a:r>
              <a:rPr lang="ko-KR" altLang="en-US" dirty="0"/>
              <a:t>거짓일</a:t>
            </a:r>
            <a:r>
              <a:rPr lang="en-US" altLang="ko-KR" dirty="0"/>
              <a:t>_</a:t>
            </a:r>
            <a:r>
              <a:rPr lang="ko-KR" altLang="en-US" dirty="0"/>
              <a:t>때의</a:t>
            </a:r>
            <a:r>
              <a:rPr lang="en-US" altLang="ko-KR" dirty="0"/>
              <a:t>_</a:t>
            </a:r>
            <a:r>
              <a:rPr lang="ko-KR" altLang="en-US" dirty="0"/>
              <a:t>값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113183" y="3718774"/>
            <a:ext cx="9303297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000" dirty="0" err="1"/>
              <a:t>int</a:t>
            </a:r>
            <a:r>
              <a:rPr lang="en-US" altLang="ko-KR" sz="3000" dirty="0"/>
              <a:t> a = </a:t>
            </a:r>
            <a:r>
              <a:rPr lang="en-US" altLang="ko-KR" sz="3000" dirty="0" smtClean="0"/>
              <a:t>30;</a:t>
            </a:r>
            <a:endParaRPr lang="en-US" altLang="ko-KR" sz="3000" dirty="0"/>
          </a:p>
          <a:p>
            <a:r>
              <a:rPr lang="en-US" altLang="ko-KR" sz="3000" dirty="0"/>
              <a:t>string result = a == 30 ? “</a:t>
            </a:r>
            <a:r>
              <a:rPr lang="ko-KR" altLang="en-US" sz="3000" dirty="0"/>
              <a:t>삼십” </a:t>
            </a:r>
            <a:r>
              <a:rPr lang="en-US" altLang="ko-KR" sz="3000" dirty="0"/>
              <a:t>: “</a:t>
            </a:r>
            <a:r>
              <a:rPr lang="ko-KR" altLang="en-US" sz="3000" dirty="0" err="1"/>
              <a:t>삼십아님</a:t>
            </a:r>
            <a:r>
              <a:rPr lang="ko-KR" altLang="en-US" sz="3000" dirty="0"/>
              <a:t>”  </a:t>
            </a:r>
            <a:r>
              <a:rPr lang="en-US" altLang="ko-KR" sz="3000" dirty="0"/>
              <a:t>;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94511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비트 연산자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비트 수준에서 데이터를 가공하는 연산자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79207"/>
              </p:ext>
            </p:extLst>
          </p:nvPr>
        </p:nvGraphicFramePr>
        <p:xfrm>
          <a:off x="1335197" y="2402679"/>
          <a:ext cx="7992887" cy="410445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96521"/>
                <a:gridCol w="1884495"/>
                <a:gridCol w="3296785"/>
                <a:gridCol w="2015086"/>
              </a:tblGrid>
              <a:tr h="24143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이름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설명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지원 형식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96575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&lt;&lt;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왼쪽 시프트 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첫 번째 피연산자의 비트를 두 번째 피연산자의 수만큼 왼쪽으로 이동시킵니다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첫 번째 피연산자는</a:t>
                      </a:r>
                      <a:r>
                        <a:rPr lang="en-US" sz="1400" kern="100">
                          <a:effectLst/>
                        </a:rPr>
                        <a:t> int, uint, long, ulong </a:t>
                      </a:r>
                      <a:r>
                        <a:rPr lang="ko-KR" sz="1400" kern="100">
                          <a:effectLst/>
                        </a:rPr>
                        <a:t>이며 피연산자는</a:t>
                      </a:r>
                      <a:r>
                        <a:rPr lang="en-US" sz="1400" kern="100">
                          <a:effectLst/>
                        </a:rPr>
                        <a:t> int </a:t>
                      </a:r>
                      <a:r>
                        <a:rPr lang="ko-KR" sz="1400" kern="100">
                          <a:effectLst/>
                        </a:rPr>
                        <a:t>형식만 지원합니다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243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&gt;&gt; 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오른쪽 시프트 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첫 번째 </a:t>
                      </a:r>
                      <a:r>
                        <a:rPr lang="ko-KR" sz="1400" kern="100" dirty="0" err="1">
                          <a:effectLst/>
                        </a:rPr>
                        <a:t>피연산자의</a:t>
                      </a:r>
                      <a:r>
                        <a:rPr lang="ko-KR" sz="1400" kern="100" dirty="0">
                          <a:effectLst/>
                        </a:rPr>
                        <a:t> </a:t>
                      </a:r>
                      <a:r>
                        <a:rPr lang="ko-KR" sz="1400" kern="100" dirty="0" err="1">
                          <a:effectLst/>
                        </a:rPr>
                        <a:t>비트를</a:t>
                      </a:r>
                      <a:r>
                        <a:rPr lang="ko-KR" sz="1400" kern="100" dirty="0">
                          <a:effectLst/>
                        </a:rPr>
                        <a:t> 두 번째 </a:t>
                      </a:r>
                      <a:r>
                        <a:rPr lang="ko-KR" sz="1400" kern="100" dirty="0" err="1">
                          <a:effectLst/>
                        </a:rPr>
                        <a:t>피연산자의</a:t>
                      </a:r>
                      <a:r>
                        <a:rPr lang="ko-KR" sz="1400" kern="100" dirty="0">
                          <a:effectLst/>
                        </a:rPr>
                        <a:t> 수만큼 오른쪽으로 이동시킵니다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&lt;&lt; </a:t>
                      </a:r>
                      <a:r>
                        <a:rPr lang="ko-KR" sz="1400" kern="100">
                          <a:effectLst/>
                        </a:rPr>
                        <a:t>와 같습니다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243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&amp;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논리곱</a:t>
                      </a:r>
                      <a:r>
                        <a:rPr lang="en-US" sz="1400" kern="100">
                          <a:effectLst/>
                        </a:rPr>
                        <a:t>(AND) </a:t>
                      </a: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두 </a:t>
                      </a:r>
                      <a:r>
                        <a:rPr lang="ko-KR" sz="1400" kern="100" dirty="0" err="1">
                          <a:effectLst/>
                        </a:rPr>
                        <a:t>피연산자의</a:t>
                      </a:r>
                      <a:r>
                        <a:rPr lang="ko-KR" sz="1400" kern="100" dirty="0">
                          <a:effectLst/>
                        </a:rPr>
                        <a:t> 비트 논리곱을 수행합니다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정수 계열 형식과</a:t>
                      </a:r>
                      <a:r>
                        <a:rPr lang="en-US" sz="1400" kern="100">
                          <a:effectLst/>
                        </a:rPr>
                        <a:t> bool </a:t>
                      </a:r>
                      <a:r>
                        <a:rPr lang="ko-KR" sz="1400" kern="100">
                          <a:effectLst/>
                        </a:rPr>
                        <a:t>형식에 대해 사용할 수 있습니다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28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|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논리합</a:t>
                      </a:r>
                      <a:r>
                        <a:rPr lang="en-US" sz="1400" kern="100">
                          <a:effectLst/>
                        </a:rPr>
                        <a:t>(OR) </a:t>
                      </a: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두 </a:t>
                      </a:r>
                      <a:r>
                        <a:rPr lang="ko-KR" sz="1400" kern="100" dirty="0" err="1">
                          <a:effectLst/>
                        </a:rPr>
                        <a:t>피연산자의</a:t>
                      </a:r>
                      <a:r>
                        <a:rPr lang="ko-KR" sz="1400" kern="100" dirty="0">
                          <a:effectLst/>
                        </a:rPr>
                        <a:t> 비트 논리합을 수행합니다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&amp;</a:t>
                      </a:r>
                      <a:r>
                        <a:rPr lang="ko-KR" sz="1400" kern="100">
                          <a:effectLst/>
                        </a:rPr>
                        <a:t>와 같습니다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28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^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배타적 논리합</a:t>
                      </a:r>
                      <a:r>
                        <a:rPr lang="en-US" sz="1400" kern="100">
                          <a:effectLst/>
                        </a:rPr>
                        <a:t>(XOR) </a:t>
                      </a:r>
                      <a:r>
                        <a:rPr lang="ko-KR" sz="1400" kern="100">
                          <a:effectLst/>
                        </a:rPr>
                        <a:t>연산자 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두 </a:t>
                      </a:r>
                      <a:r>
                        <a:rPr lang="ko-KR" sz="1400" kern="100" dirty="0" err="1">
                          <a:effectLst/>
                        </a:rPr>
                        <a:t>피연산자의</a:t>
                      </a:r>
                      <a:r>
                        <a:rPr lang="ko-KR" sz="1400" kern="100" dirty="0">
                          <a:effectLst/>
                        </a:rPr>
                        <a:t> 비트 배타적 논리합을 수행합니다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&amp;</a:t>
                      </a:r>
                      <a:r>
                        <a:rPr lang="ko-KR" sz="1400" kern="100" dirty="0">
                          <a:effectLst/>
                        </a:rPr>
                        <a:t>와 같습니다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8287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~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보수</a:t>
                      </a:r>
                      <a:r>
                        <a:rPr lang="en-US" sz="1400" kern="100">
                          <a:effectLst/>
                        </a:rPr>
                        <a:t>(NOT) </a:t>
                      </a: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피연산자의 비트를</a:t>
                      </a:r>
                      <a:r>
                        <a:rPr lang="en-US" sz="1400" kern="100">
                          <a:effectLst/>
                        </a:rPr>
                        <a:t> 0</a:t>
                      </a:r>
                      <a:r>
                        <a:rPr lang="ko-KR" sz="1400" kern="100">
                          <a:effectLst/>
                        </a:rPr>
                        <a:t>은</a:t>
                      </a:r>
                      <a:r>
                        <a:rPr lang="en-US" sz="1400" kern="100">
                          <a:effectLst/>
                        </a:rPr>
                        <a:t> 1</a:t>
                      </a:r>
                      <a:r>
                        <a:rPr lang="ko-KR" sz="1400" kern="100">
                          <a:effectLst/>
                        </a:rPr>
                        <a:t>로</a:t>
                      </a:r>
                      <a:r>
                        <a:rPr lang="en-US" sz="1400" kern="100">
                          <a:effectLst/>
                        </a:rPr>
                        <a:t>, 1</a:t>
                      </a:r>
                      <a:r>
                        <a:rPr lang="ko-KR" sz="1400" kern="100">
                          <a:effectLst/>
                        </a:rPr>
                        <a:t>은</a:t>
                      </a:r>
                      <a:r>
                        <a:rPr lang="en-US" sz="1400" kern="100">
                          <a:effectLst/>
                        </a:rPr>
                        <a:t> 0</a:t>
                      </a:r>
                      <a:r>
                        <a:rPr lang="ko-KR" sz="1400" kern="100">
                          <a:effectLst/>
                        </a:rPr>
                        <a:t>으로 반전시킵니다</a:t>
                      </a:r>
                      <a:r>
                        <a:rPr lang="en-US" sz="1400" kern="100">
                          <a:effectLst/>
                        </a:rPr>
                        <a:t>. </a:t>
                      </a:r>
                      <a:r>
                        <a:rPr lang="ko-KR" sz="1400" kern="100">
                          <a:effectLst/>
                        </a:rPr>
                        <a:t>단항 연산자입니다</a:t>
                      </a:r>
                      <a:r>
                        <a:rPr lang="en-US" sz="1400" kern="100">
                          <a:effectLst/>
                        </a:rPr>
                        <a:t>.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 err="1">
                          <a:effectLst/>
                        </a:rPr>
                        <a:t>int</a:t>
                      </a:r>
                      <a:r>
                        <a:rPr lang="en-US" sz="1400" kern="100" dirty="0">
                          <a:effectLst/>
                        </a:rPr>
                        <a:t>, </a:t>
                      </a:r>
                      <a:r>
                        <a:rPr lang="en-US" sz="1400" kern="100" dirty="0" err="1">
                          <a:effectLst/>
                        </a:rPr>
                        <a:t>uint</a:t>
                      </a:r>
                      <a:r>
                        <a:rPr lang="en-US" sz="1400" kern="100" dirty="0">
                          <a:effectLst/>
                        </a:rPr>
                        <a:t>, long, </a:t>
                      </a:r>
                      <a:r>
                        <a:rPr lang="en-US" sz="1400" kern="100" dirty="0" err="1">
                          <a:effectLst/>
                        </a:rPr>
                        <a:t>ulong</a:t>
                      </a:r>
                      <a:r>
                        <a:rPr lang="ko-KR" sz="1400" kern="100" dirty="0">
                          <a:effectLst/>
                        </a:rPr>
                        <a:t>에 대해 사용이 가능합니다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94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시프트 연산자</a:t>
            </a:r>
            <a:r>
              <a:rPr lang="en-US" altLang="ko-KR" dirty="0"/>
              <a:t>(Shift Operator</a:t>
            </a:r>
            <a:r>
              <a:rPr lang="en-US" altLang="ko-KR" dirty="0" smtClean="0"/>
              <a:t>) : </a:t>
            </a:r>
            <a:r>
              <a:rPr lang="ko-KR" altLang="ko-KR" dirty="0" smtClean="0"/>
              <a:t> </a:t>
            </a:r>
            <a:r>
              <a:rPr lang="ko-KR" altLang="ko-KR" dirty="0" err="1"/>
              <a:t>비트를</a:t>
            </a:r>
            <a:r>
              <a:rPr lang="ko-KR" altLang="ko-KR" dirty="0"/>
              <a:t> 왼쪽이나 오른쪽으로 </a:t>
            </a:r>
            <a:r>
              <a:rPr lang="ko-KR" altLang="ko-KR" dirty="0" smtClean="0"/>
              <a:t>이동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Int</a:t>
            </a:r>
            <a:r>
              <a:rPr lang="en-US" altLang="ko-KR" dirty="0" smtClean="0"/>
              <a:t> a = 240 &lt;&lt; 2;     // 240</a:t>
            </a:r>
            <a:r>
              <a:rPr lang="ko-KR" altLang="en-US" dirty="0" smtClean="0"/>
              <a:t>을 왼쪽으로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비트 옮겨 보자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/>
          </p:nvPr>
        </p:nvGraphicFramePr>
        <p:xfrm>
          <a:off x="2855640" y="2780928"/>
          <a:ext cx="43624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isio" r:id="rId3" imgW="4354543" imgH="304560" progId="Visio.Drawing.11">
                  <p:embed/>
                </p:oleObj>
              </mc:Choice>
              <mc:Fallback>
                <p:oleObj name="Visio" r:id="rId3" imgW="4354543" imgH="3045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2780928"/>
                        <a:ext cx="4362450" cy="3048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9" name="개체 8"/>
          <p:cNvGraphicFramePr>
            <a:graphicFrameLocks noChangeAspect="1"/>
          </p:cNvGraphicFramePr>
          <p:nvPr>
            <p:extLst/>
          </p:nvPr>
        </p:nvGraphicFramePr>
        <p:xfrm>
          <a:off x="1775521" y="3356992"/>
          <a:ext cx="5457825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5" imgW="5455605" imgH="1750950" progId="Visio.Drawing.11">
                  <p:embed/>
                </p:oleObj>
              </mc:Choice>
              <mc:Fallback>
                <p:oleObj name="Visio" r:id="rId5" imgW="5455605" imgH="17509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1" y="3356992"/>
                        <a:ext cx="5457825" cy="17526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3" name="개체 12"/>
          <p:cNvGraphicFramePr>
            <a:graphicFrameLocks noChangeAspect="1"/>
          </p:cNvGraphicFramePr>
          <p:nvPr>
            <p:extLst/>
          </p:nvPr>
        </p:nvGraphicFramePr>
        <p:xfrm>
          <a:off x="2495600" y="5301208"/>
          <a:ext cx="4648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isio" r:id="rId7" imgW="4651959" imgH="801360" progId="Visio.Drawing.11">
                  <p:embed/>
                </p:oleObj>
              </mc:Choice>
              <mc:Fallback>
                <p:oleObj name="Visio" r:id="rId7" imgW="4651959" imgH="80136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5301208"/>
                        <a:ext cx="4648200" cy="8001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내용 개체 틀 2"/>
          <p:cNvSpPr txBox="1">
            <a:spLocks/>
          </p:cNvSpPr>
          <p:nvPr/>
        </p:nvSpPr>
        <p:spPr>
          <a:xfrm>
            <a:off x="7249244" y="2679204"/>
            <a:ext cx="3406056" cy="44881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altLang="ko-KR" dirty="0"/>
              <a:t>1) 240</a:t>
            </a:r>
            <a:r>
              <a:rPr lang="ko-KR" altLang="en-US" dirty="0"/>
              <a:t>을 비트로 나타낸 모습 </a:t>
            </a:r>
            <a:r>
              <a:rPr lang="en-US" altLang="ko-KR" dirty="0"/>
              <a:t>:</a:t>
            </a:r>
            <a:endParaRPr lang="en-US" altLang="ko-KR" dirty="0"/>
          </a:p>
        </p:txBody>
      </p:sp>
      <p:sp>
        <p:nvSpPr>
          <p:cNvPr id="15" name="내용 개체 틀 2"/>
          <p:cNvSpPr txBox="1">
            <a:spLocks/>
          </p:cNvSpPr>
          <p:nvPr/>
        </p:nvSpPr>
        <p:spPr>
          <a:xfrm>
            <a:off x="7248128" y="3344044"/>
            <a:ext cx="3406056" cy="18002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전체 </a:t>
            </a:r>
            <a:r>
              <a:rPr lang="ko-KR" altLang="en-US" dirty="0" err="1"/>
              <a:t>비트를</a:t>
            </a:r>
            <a:r>
              <a:rPr lang="ko-KR" altLang="en-US" dirty="0"/>
              <a:t> 왼쪽으로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2</a:t>
            </a:r>
            <a:r>
              <a:rPr lang="ko-KR" altLang="en-US" dirty="0"/>
              <a:t>비트 밀어내고 밀려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나간 왼쪽의 두 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비트는 제거</a:t>
            </a:r>
            <a:endParaRPr lang="en-US" altLang="ko-KR" dirty="0"/>
          </a:p>
        </p:txBody>
      </p:sp>
      <p:sp>
        <p:nvSpPr>
          <p:cNvPr id="16" name="내용 개체 틀 2"/>
          <p:cNvSpPr txBox="1">
            <a:spLocks/>
          </p:cNvSpPr>
          <p:nvPr/>
        </p:nvSpPr>
        <p:spPr>
          <a:xfrm>
            <a:off x="7249244" y="5288260"/>
            <a:ext cx="3406056" cy="1152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74320" algn="l" defTabSz="914400" rtl="0" eaLnBrk="1" latinLnBrk="1" hangingPunct="1">
              <a:lnSpc>
                <a:spcPct val="100000"/>
              </a:lnSpc>
              <a:spcBef>
                <a:spcPts val="700"/>
              </a:spcBef>
              <a:buClr>
                <a:schemeClr val="accent1"/>
              </a:buClr>
              <a:buSzPct val="85000"/>
              <a:buFont typeface="Wingdings 3" pitchFamily="18" charset="2"/>
              <a:buChar char="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오른쪽에 비어있는 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비트 공간은 </a:t>
            </a:r>
            <a:r>
              <a:rPr lang="en-US" altLang="ko-KR" dirty="0"/>
              <a:t>0</a:t>
            </a:r>
            <a:r>
              <a:rPr lang="ko-KR" altLang="en-US" dirty="0"/>
              <a:t>으로 채움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8069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58417" y="2060848"/>
            <a:ext cx="11095383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000" dirty="0" err="1"/>
              <a:t>int</a:t>
            </a:r>
            <a:r>
              <a:rPr lang="en-US" altLang="ko-KR" sz="3000" dirty="0"/>
              <a:t> a = 240;                   </a:t>
            </a:r>
            <a:r>
              <a:rPr lang="en-US" altLang="ko-KR" sz="3000" dirty="0"/>
              <a:t>     </a:t>
            </a:r>
            <a:r>
              <a:rPr lang="en-US" altLang="ko-KR" sz="3000" dirty="0" smtClean="0"/>
              <a:t>   </a:t>
            </a:r>
            <a:r>
              <a:rPr lang="en-US" altLang="ko-KR" sz="3000" dirty="0"/>
              <a:t>// 00000000 00000000 0000</a:t>
            </a:r>
            <a:r>
              <a:rPr lang="en-US" altLang="ko-KR" sz="3000" b="1" dirty="0">
                <a:solidFill>
                  <a:schemeClr val="accent3"/>
                </a:solidFill>
              </a:rPr>
              <a:t>1111</a:t>
            </a:r>
            <a:r>
              <a:rPr lang="en-US" altLang="ko-KR" sz="3000" dirty="0"/>
              <a:t> 00000000</a:t>
            </a:r>
            <a:endParaRPr lang="ko-KR" altLang="ko-KR" sz="3000" dirty="0"/>
          </a:p>
          <a:p>
            <a:r>
              <a:rPr lang="en-US" altLang="ko-KR" sz="3000" dirty="0" err="1"/>
              <a:t>int</a:t>
            </a:r>
            <a:r>
              <a:rPr lang="en-US" altLang="ko-KR" sz="3000" dirty="0"/>
              <a:t> result_1 =   a   &lt;&lt;   2  ;  // 00000000 00000000 00</a:t>
            </a:r>
            <a:r>
              <a:rPr lang="en-US" altLang="ko-KR" sz="3000" b="1" dirty="0">
                <a:solidFill>
                  <a:schemeClr val="accent3"/>
                </a:solidFill>
              </a:rPr>
              <a:t>1111</a:t>
            </a:r>
            <a:r>
              <a:rPr lang="en-US" altLang="ko-KR" sz="3000" dirty="0"/>
              <a:t>00 00000000</a:t>
            </a:r>
            <a:endParaRPr lang="ko-KR" altLang="ko-KR" sz="3000" dirty="0"/>
          </a:p>
          <a:p>
            <a:r>
              <a:rPr lang="en-US" altLang="ko-KR" sz="3000" dirty="0" err="1"/>
              <a:t>int</a:t>
            </a:r>
            <a:r>
              <a:rPr lang="en-US" altLang="ko-KR" sz="3000" dirty="0"/>
              <a:t> result_2 =   a   &gt;&gt;   2  ;  // 00000000 00000000 000000</a:t>
            </a:r>
            <a:r>
              <a:rPr lang="en-US" altLang="ko-KR" sz="3000" b="1" dirty="0">
                <a:solidFill>
                  <a:schemeClr val="accent3"/>
                </a:solidFill>
              </a:rPr>
              <a:t>11 </a:t>
            </a:r>
            <a:r>
              <a:rPr lang="en-US" altLang="ko-KR" sz="3000" b="1" dirty="0" smtClean="0">
                <a:solidFill>
                  <a:schemeClr val="accent3"/>
                </a:solidFill>
              </a:rPr>
              <a:t>11</a:t>
            </a:r>
            <a:r>
              <a:rPr lang="en-US" altLang="ko-KR" sz="3000" dirty="0" smtClean="0"/>
              <a:t>000000</a:t>
            </a:r>
            <a:endParaRPr lang="ko-KR" altLang="ko-KR" sz="3000" dirty="0"/>
          </a:p>
        </p:txBody>
      </p:sp>
    </p:spTree>
    <p:extLst>
      <p:ext uri="{BB962C8B-B14F-4D97-AF65-F5344CB8AC3E}">
        <p14:creationId xmlns:p14="http://schemas.microsoft.com/office/powerpoint/2010/main" val="70939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4" name="개체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539848"/>
              </p:ext>
            </p:extLst>
          </p:nvPr>
        </p:nvGraphicFramePr>
        <p:xfrm>
          <a:off x="1059894" y="2201106"/>
          <a:ext cx="2777588" cy="210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Visio" r:id="rId3" imgW="1834698" imgH="1387741" progId="Visio.Drawing.11">
                  <p:embed/>
                </p:oleObj>
              </mc:Choice>
              <mc:Fallback>
                <p:oleObj name="Visio" r:id="rId3" imgW="1834698" imgH="138774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894" y="2201106"/>
                        <a:ext cx="2777588" cy="210118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개체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449122"/>
              </p:ext>
            </p:extLst>
          </p:nvPr>
        </p:nvGraphicFramePr>
        <p:xfrm>
          <a:off x="6702769" y="2225885"/>
          <a:ext cx="2744831" cy="2076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Visio" r:id="rId5" imgW="1834698" imgH="1387741" progId="Visio.Drawing.11">
                  <p:embed/>
                </p:oleObj>
              </mc:Choice>
              <mc:Fallback>
                <p:oleObj name="Visio" r:id="rId5" imgW="1834698" imgH="138774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2769" y="2225885"/>
                        <a:ext cx="2744831" cy="207640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8" name="개체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208324"/>
              </p:ext>
            </p:extLst>
          </p:nvPr>
        </p:nvGraphicFramePr>
        <p:xfrm>
          <a:off x="6711827" y="4756819"/>
          <a:ext cx="2777589" cy="2101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Visio" r:id="rId7" imgW="1834698" imgH="1387741" progId="Visio.Drawing.11">
                  <p:embed/>
                </p:oleObj>
              </mc:Choice>
              <mc:Fallback>
                <p:oleObj name="Visio" r:id="rId7" imgW="1834698" imgH="138774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827" y="4756819"/>
                        <a:ext cx="2777589" cy="210118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926364" y="1573920"/>
            <a:ext cx="4589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9(1001)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10(1010)</a:t>
            </a:r>
            <a:r>
              <a:rPr lang="ko-KR" altLang="en-US" sz="2800" dirty="0" smtClean="0"/>
              <a:t>의 논리곱</a:t>
            </a:r>
            <a:endParaRPr lang="en-US" altLang="ko-KR" sz="2800" dirty="0" smtClean="0"/>
          </a:p>
        </p:txBody>
      </p:sp>
      <p:sp>
        <p:nvSpPr>
          <p:cNvPr id="19" name="Rectangle 18"/>
          <p:cNvSpPr/>
          <p:nvPr/>
        </p:nvSpPr>
        <p:spPr>
          <a:xfrm>
            <a:off x="5927499" y="1550596"/>
            <a:ext cx="4589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9(1001)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10(1010)</a:t>
            </a:r>
            <a:r>
              <a:rPr lang="ko-KR" altLang="en-US" sz="2800" dirty="0" smtClean="0"/>
              <a:t>의 논리</a:t>
            </a:r>
            <a:r>
              <a:rPr lang="ko-KR" altLang="en-US" sz="2800" dirty="0" smtClean="0"/>
              <a:t>합</a:t>
            </a:r>
            <a:endParaRPr lang="en-US" altLang="ko-KR" sz="2800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963137" y="5001483"/>
            <a:ext cx="5748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/>
              <a:t>9(1001)</a:t>
            </a:r>
            <a:r>
              <a:rPr lang="ko-KR" altLang="en-US" sz="2800" dirty="0" smtClean="0"/>
              <a:t>와 </a:t>
            </a:r>
            <a:r>
              <a:rPr lang="en-US" altLang="ko-KR" sz="2800" dirty="0" smtClean="0"/>
              <a:t>10(1010)</a:t>
            </a:r>
            <a:r>
              <a:rPr lang="ko-KR" altLang="en-US" sz="2800" dirty="0" smtClean="0"/>
              <a:t>의 </a:t>
            </a:r>
            <a:r>
              <a:rPr lang="ko-KR" altLang="en-US" sz="2800" dirty="0" smtClean="0"/>
              <a:t>배타적 </a:t>
            </a:r>
            <a:r>
              <a:rPr lang="ko-KR" altLang="en-US" sz="2800" dirty="0" smtClean="0"/>
              <a:t>논리</a:t>
            </a:r>
            <a:r>
              <a:rPr lang="ko-KR" altLang="en-US" sz="2800" dirty="0" smtClean="0"/>
              <a:t>합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19185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비트 연산자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2209800" y="1600201"/>
            <a:ext cx="7772400" cy="37338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보수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보수연산자의 사용 예</a:t>
            </a:r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4" name="개체 3"/>
          <p:cNvGraphicFramePr>
            <a:graphicFrameLocks noChangeAspect="1"/>
          </p:cNvGraphicFramePr>
          <p:nvPr>
            <p:extLst/>
          </p:nvPr>
        </p:nvGraphicFramePr>
        <p:xfrm>
          <a:off x="2279576" y="2132856"/>
          <a:ext cx="7649791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3" imgW="5794721" imgH="1306379" progId="Visio.Drawing.11">
                  <p:embed/>
                </p:oleObj>
              </mc:Choice>
              <mc:Fallback>
                <p:oleObj name="Visio" r:id="rId3" imgW="5794721" imgH="130637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2132856"/>
                        <a:ext cx="7649791" cy="172819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직사각형 5"/>
          <p:cNvSpPr/>
          <p:nvPr/>
        </p:nvSpPr>
        <p:spPr>
          <a:xfrm>
            <a:off x="2279576" y="4509121"/>
            <a:ext cx="4572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a = 255;</a:t>
            </a:r>
            <a:endParaRPr lang="ko-KR" altLang="ko-KR" dirty="0"/>
          </a:p>
          <a:p>
            <a:r>
              <a:rPr lang="en-US" altLang="ko-KR" dirty="0" err="1"/>
              <a:t>int</a:t>
            </a:r>
            <a:r>
              <a:rPr lang="en-US" altLang="ko-KR" dirty="0"/>
              <a:t> result = ~a; //  result</a:t>
            </a:r>
            <a:r>
              <a:rPr lang="ko-KR" altLang="ko-KR" dirty="0"/>
              <a:t>는</a:t>
            </a:r>
            <a:r>
              <a:rPr lang="en-US" altLang="ko-KR" dirty="0"/>
              <a:t> -256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75239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할당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할당 연산자</a:t>
            </a:r>
            <a:r>
              <a:rPr lang="en-US" altLang="ko-KR" dirty="0"/>
              <a:t>(Assignment</a:t>
            </a:r>
            <a:r>
              <a:rPr lang="en-US" altLang="ko-KR" dirty="0" smtClean="0"/>
              <a:t>) : </a:t>
            </a:r>
            <a:r>
              <a:rPr lang="ko-KR" altLang="ko-KR" dirty="0" smtClean="0"/>
              <a:t>변수 </a:t>
            </a:r>
            <a:r>
              <a:rPr lang="ko-KR" altLang="ko-KR" dirty="0"/>
              <a:t>또는 상수에 </a:t>
            </a:r>
            <a:r>
              <a:rPr lang="ko-KR" altLang="ko-KR" dirty="0" err="1" smtClean="0"/>
              <a:t>피연산자를</a:t>
            </a:r>
            <a:r>
              <a:rPr lang="ko-KR" altLang="ko-KR" dirty="0" smtClean="0"/>
              <a:t> </a:t>
            </a:r>
            <a:r>
              <a:rPr lang="ko-KR" altLang="ko-KR" dirty="0"/>
              <a:t>할당</a:t>
            </a:r>
            <a:endParaRPr lang="en-US" altLang="ko-KR" dirty="0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771559"/>
              </p:ext>
            </p:extLst>
          </p:nvPr>
        </p:nvGraphicFramePr>
        <p:xfrm>
          <a:off x="2351586" y="2342716"/>
          <a:ext cx="7992887" cy="433573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867202"/>
                <a:gridCol w="2378711"/>
                <a:gridCol w="4746974"/>
              </a:tblGrid>
              <a:tr h="336037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600" kern="100" dirty="0">
                          <a:effectLst/>
                        </a:rPr>
                        <a:t>연산자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이름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설명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400" u="none" strike="noStrike" kern="100" dirty="0">
                          <a:effectLst/>
                        </a:rPr>
                        <a:t>=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할당 연산자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오른쪽 피연산자를 왼쪽 피연산자에게 할당합니다</a:t>
                      </a:r>
                      <a:r>
                        <a:rPr lang="en-US" sz="1600" kern="100">
                          <a:effectLst/>
                        </a:rPr>
                        <a:t>.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u="none" strike="noStrike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+=</a:t>
                      </a:r>
                      <a:endParaRPr lang="ko-KR" sz="1400" b="1" u="none" strike="noStrike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덧셈 할당 연산자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+=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+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u="none" strike="noStrike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-=</a:t>
                      </a:r>
                      <a:endParaRPr lang="ko-KR" sz="1400" b="1" u="none" strike="noStrike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뺄셈 할당 연산자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>
                          <a:effectLst/>
                        </a:rPr>
                        <a:t>a -= b; </a:t>
                      </a:r>
                      <a:r>
                        <a:rPr lang="ko-KR" sz="1600" kern="100">
                          <a:effectLst/>
                        </a:rPr>
                        <a:t>는</a:t>
                      </a:r>
                      <a:r>
                        <a:rPr lang="en-US" sz="1600" kern="100">
                          <a:effectLst/>
                        </a:rPr>
                        <a:t> a = a - b; </a:t>
                      </a:r>
                      <a:r>
                        <a:rPr lang="ko-KR" sz="1600" kern="100">
                          <a:effectLst/>
                        </a:rPr>
                        <a:t>와 같습니다</a:t>
                      </a:r>
                      <a:r>
                        <a:rPr lang="en-US" sz="1600" kern="100">
                          <a:effectLst/>
                        </a:rPr>
                        <a:t>.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u="none" strike="noStrike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*=</a:t>
                      </a:r>
                      <a:endParaRPr lang="ko-KR" sz="1400" b="1" u="none" strike="noStrike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 dirty="0">
                          <a:effectLst/>
                        </a:rPr>
                        <a:t>곱셈 할당 연산자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>
                          <a:effectLst/>
                        </a:rPr>
                        <a:t>a *= b; </a:t>
                      </a:r>
                      <a:r>
                        <a:rPr lang="ko-KR" sz="1600" kern="100">
                          <a:effectLst/>
                        </a:rPr>
                        <a:t>는</a:t>
                      </a:r>
                      <a:r>
                        <a:rPr lang="en-US" sz="1600" kern="100">
                          <a:effectLst/>
                        </a:rPr>
                        <a:t> a = a * b; </a:t>
                      </a:r>
                      <a:r>
                        <a:rPr lang="ko-KR" sz="1600" kern="100">
                          <a:effectLst/>
                        </a:rPr>
                        <a:t>와 같습니다</a:t>
                      </a:r>
                      <a:r>
                        <a:rPr lang="en-US" sz="1600" kern="100">
                          <a:effectLst/>
                        </a:rPr>
                        <a:t>.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u="none" strike="noStrike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/=</a:t>
                      </a:r>
                      <a:endParaRPr lang="ko-KR" sz="1400" b="1" u="none" strike="noStrike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나눗셈 할당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/=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/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u="none" strike="noStrike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%=</a:t>
                      </a:r>
                      <a:endParaRPr lang="ko-KR" sz="1400" b="1" u="none" strike="noStrike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나머지 할당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%=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%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u="none" strike="noStrike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&amp;=</a:t>
                      </a:r>
                      <a:endParaRPr lang="ko-KR" sz="1400" b="1" u="none" strike="noStrike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논리곱 할당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&amp;=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&amp;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u="none" strike="noStrike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|=</a:t>
                      </a:r>
                      <a:endParaRPr lang="ko-KR" sz="1400" b="1" u="none" strike="noStrike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논리합 할당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|=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|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u="none" strike="noStrike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^=</a:t>
                      </a:r>
                      <a:endParaRPr lang="ko-KR" sz="1400" b="1" u="none" strike="noStrike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배타적 논리합 할당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^=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^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u="none" strike="noStrike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&lt;&lt;=</a:t>
                      </a:r>
                      <a:endParaRPr lang="ko-KR" sz="1400" b="1" u="none" strike="noStrike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왼쪽 시프트 할당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&lt;&lt;=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&lt;&lt;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6037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spcAft>
                          <a:spcPts val="0"/>
                        </a:spcAft>
                      </a:pPr>
                      <a:r>
                        <a:rPr lang="en-US" sz="1400" b="1" u="none" strike="noStrike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&gt;&gt;=</a:t>
                      </a:r>
                      <a:endParaRPr lang="ko-KR" sz="1400" b="1" u="none" strike="noStrike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600" kern="100">
                          <a:effectLst/>
                        </a:rPr>
                        <a:t>오른쪽 시프트 할당 연산자</a:t>
                      </a:r>
                      <a:endParaRPr lang="ko-KR" sz="16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600" kern="100" dirty="0">
                          <a:effectLst/>
                        </a:rPr>
                        <a:t>a &gt;&gt;= b; </a:t>
                      </a:r>
                      <a:r>
                        <a:rPr lang="ko-KR" sz="1600" kern="100" dirty="0">
                          <a:effectLst/>
                        </a:rPr>
                        <a:t>는</a:t>
                      </a:r>
                      <a:r>
                        <a:rPr lang="en-US" sz="1600" kern="100" dirty="0">
                          <a:effectLst/>
                        </a:rPr>
                        <a:t> a = a &gt;&gt; b; </a:t>
                      </a:r>
                      <a:r>
                        <a:rPr lang="ko-KR" sz="1600" kern="100" dirty="0">
                          <a:effectLst/>
                        </a:rPr>
                        <a:t>와 같습니다</a:t>
                      </a:r>
                      <a:r>
                        <a:rPr lang="en-US" sz="1600" kern="100" dirty="0">
                          <a:effectLst/>
                        </a:rPr>
                        <a:t>.</a:t>
                      </a:r>
                      <a:endParaRPr lang="ko-KR" sz="16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61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연산자의 </a:t>
            </a:r>
            <a:r>
              <a:rPr lang="ko-KR" altLang="en-US" dirty="0"/>
              <a:t>우선 순위</a:t>
            </a:r>
          </a:p>
        </p:txBody>
      </p:sp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/>
          </p:nvPr>
        </p:nvGraphicFramePr>
        <p:xfrm>
          <a:off x="2207568" y="1340769"/>
          <a:ext cx="7992888" cy="5328585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020228"/>
                <a:gridCol w="1652073"/>
                <a:gridCol w="5320587"/>
              </a:tblGrid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effectLst/>
                        </a:rPr>
                        <a:t>우선 순위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kern="100">
                          <a:effectLst/>
                        </a:rPr>
                        <a:t>종류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증가</a:t>
                      </a:r>
                      <a:r>
                        <a:rPr lang="en-US" sz="1400" kern="100" dirty="0">
                          <a:effectLst/>
                        </a:rPr>
                        <a:t>/</a:t>
                      </a:r>
                      <a:r>
                        <a:rPr lang="ko-KR" sz="1400" kern="100" dirty="0">
                          <a:effectLst/>
                        </a:rPr>
                        <a:t>감소 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후위</a:t>
                      </a:r>
                      <a:r>
                        <a:rPr lang="en-US" sz="1400" kern="100">
                          <a:effectLst/>
                        </a:rPr>
                        <a:t> ++/-- </a:t>
                      </a: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증가</a:t>
                      </a:r>
                      <a:r>
                        <a:rPr lang="en-US" sz="1400" kern="100">
                          <a:effectLst/>
                        </a:rPr>
                        <a:t>/</a:t>
                      </a:r>
                      <a:r>
                        <a:rPr lang="ko-KR" sz="1400" kern="100">
                          <a:effectLst/>
                        </a:rPr>
                        <a:t>감소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전위</a:t>
                      </a:r>
                      <a:r>
                        <a:rPr lang="en-US" sz="1400" kern="100">
                          <a:effectLst/>
                        </a:rPr>
                        <a:t> ++/-- </a:t>
                      </a:r>
                      <a:r>
                        <a:rPr lang="ko-KR" sz="1400" kern="100">
                          <a:effectLst/>
                        </a:rPr>
                        <a:t>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산술 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*  /  %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 dirty="0">
                          <a:effectLst/>
                        </a:rPr>
                        <a:t>산술 연산자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+  -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시프트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&lt;&lt;  &gt;&gt;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관계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>
                          <a:effectLst/>
                        </a:rPr>
                        <a:t>&lt;  &gt;  &lt;=  &gt;= is as (is</a:t>
                      </a:r>
                      <a:r>
                        <a:rPr lang="ko-KR" sz="1400" kern="100">
                          <a:effectLst/>
                        </a:rPr>
                        <a:t>와</a:t>
                      </a:r>
                      <a:r>
                        <a:rPr lang="en-US" sz="1400" kern="100">
                          <a:effectLst/>
                        </a:rPr>
                        <a:t> as </a:t>
                      </a:r>
                      <a:r>
                        <a:rPr lang="ko-KR" sz="1400" kern="100">
                          <a:effectLst/>
                        </a:rPr>
                        <a:t>연산자는 뒷부분에서 설명합니다</a:t>
                      </a:r>
                      <a:r>
                        <a:rPr lang="en-US" sz="1400" kern="100">
                          <a:effectLst/>
                        </a:rPr>
                        <a:t>.)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관계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==  !=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비트 논리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&amp;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비트 논리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^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비트 논리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|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논리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&amp;&amp;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논리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||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13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조건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?: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5523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14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1400" kern="100">
                          <a:effectLst/>
                        </a:rPr>
                        <a:t>할당 연산자</a:t>
                      </a:r>
                      <a:endParaRPr lang="ko-KR" sz="14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1400" kern="100" dirty="0">
                          <a:effectLst/>
                        </a:rPr>
                        <a:t>=  *=  /=  %=  +=  -=  &lt;&lt;=  &gt;&gt;=  &amp;=  ^=  |=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이 제공하는 주요 연산자의 목록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75266"/>
              </p:ext>
            </p:extLst>
          </p:nvPr>
        </p:nvGraphicFramePr>
        <p:xfrm>
          <a:off x="838200" y="1871147"/>
          <a:ext cx="9643137" cy="4252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79898"/>
                <a:gridCol w="6463239"/>
              </a:tblGrid>
              <a:tr h="603071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800" kern="100" dirty="0">
                          <a:effectLst/>
                        </a:rPr>
                        <a:t>분류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800" kern="100" dirty="0">
                          <a:effectLst/>
                        </a:rPr>
                        <a:t>연산자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14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800" kern="100" dirty="0">
                          <a:effectLst/>
                        </a:rPr>
                        <a:t>산술 연산자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</a:rPr>
                        <a:t>+, -, *, /, %</a:t>
                      </a:r>
                      <a:endParaRPr lang="ko-KR" sz="28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14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800" kern="100" dirty="0">
                          <a:effectLst/>
                        </a:rPr>
                        <a:t>증가</a:t>
                      </a:r>
                      <a:r>
                        <a:rPr lang="en-US" sz="2800" kern="100" dirty="0">
                          <a:effectLst/>
                        </a:rPr>
                        <a:t>/</a:t>
                      </a:r>
                      <a:r>
                        <a:rPr lang="ko-KR" sz="2800" kern="100" dirty="0">
                          <a:effectLst/>
                        </a:rPr>
                        <a:t>감소 연산자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</a:rPr>
                        <a:t>++, --</a:t>
                      </a:r>
                      <a:endParaRPr lang="ko-KR" sz="28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14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1076325" algn="l"/>
                        </a:tabLst>
                      </a:pPr>
                      <a:r>
                        <a:rPr lang="ko-KR" sz="2800" kern="100" dirty="0">
                          <a:effectLst/>
                        </a:rPr>
                        <a:t>관계 </a:t>
                      </a:r>
                      <a:r>
                        <a:rPr lang="ko-KR" sz="2800" kern="100" dirty="0" smtClean="0">
                          <a:effectLst/>
                        </a:rPr>
                        <a:t>연</a:t>
                      </a:r>
                      <a:r>
                        <a:rPr lang="ko-KR" altLang="en-US" sz="2800" kern="100" dirty="0" smtClean="0">
                          <a:effectLst/>
                        </a:rPr>
                        <a:t>산자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</a:rPr>
                        <a:t>&lt;, &gt;, ==, !=, &lt;=, &gt;=</a:t>
                      </a:r>
                      <a:endParaRPr lang="ko-KR" sz="28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14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800" kern="100" dirty="0">
                          <a:effectLst/>
                        </a:rPr>
                        <a:t>조건 연산자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</a:rPr>
                        <a:t>?:</a:t>
                      </a:r>
                      <a:endParaRPr lang="ko-KR" sz="28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14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800" kern="100" dirty="0">
                          <a:effectLst/>
                        </a:rPr>
                        <a:t>논리 연산자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</a:rPr>
                        <a:t>&amp;&amp;, ||, !</a:t>
                      </a:r>
                      <a:endParaRPr lang="ko-KR" sz="28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14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800" kern="100" dirty="0">
                          <a:effectLst/>
                        </a:rPr>
                        <a:t>비트 연산자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</a:rPr>
                        <a:t>&lt;&lt;, &gt;&gt;, &amp;, |, ^, ~</a:t>
                      </a:r>
                      <a:endParaRPr lang="ko-KR" sz="28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214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800" kern="100" dirty="0">
                          <a:effectLst/>
                        </a:rPr>
                        <a:t>할당 연산자</a:t>
                      </a:r>
                      <a:endParaRPr lang="ko-KR" sz="28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8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=</a:t>
                      </a: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28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+=</a:t>
                      </a: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28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-=</a:t>
                      </a: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28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*=</a:t>
                      </a: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28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/=</a:t>
                      </a: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28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%=</a:t>
                      </a: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28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&amp;=</a:t>
                      </a: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28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|=</a:t>
                      </a: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28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^=</a:t>
                      </a: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28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&lt;&lt;=</a:t>
                      </a: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28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&gt;&gt;=</a:t>
                      </a:r>
                      <a:r>
                        <a:rPr lang="en-US" sz="2800" kern="100" dirty="0">
                          <a:solidFill>
                            <a:schemeClr val="bg1"/>
                          </a:solidFill>
                          <a:effectLst/>
                        </a:rPr>
                        <a:t>, </a:t>
                      </a:r>
                      <a:r>
                        <a:rPr lang="en-US" sz="2800" u="none" strike="noStrike" kern="100" dirty="0">
                          <a:solidFill>
                            <a:schemeClr val="bg1"/>
                          </a:solidFill>
                          <a:effectLst/>
                        </a:rPr>
                        <a:t>??</a:t>
                      </a:r>
                      <a:endParaRPr lang="ko-KR" sz="2800" kern="100" dirty="0">
                        <a:solidFill>
                          <a:schemeClr val="bg1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8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다음 중 결과가 다른 것은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dirty="0" err="1" smtClean="0"/>
              <a:t>i</a:t>
            </a:r>
            <a:r>
              <a:rPr lang="en-US" dirty="0" smtClean="0"/>
              <a:t> = </a:t>
            </a:r>
            <a:r>
              <a:rPr lang="en-US" dirty="0" err="1" smtClean="0"/>
              <a:t>i</a:t>
            </a:r>
            <a:r>
              <a:rPr lang="en-US" dirty="0" smtClean="0"/>
              <a:t>  + 1</a:t>
            </a:r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</a:p>
          <a:p>
            <a:pPr marL="0" indent="0">
              <a:buNone/>
            </a:pPr>
            <a:r>
              <a:rPr lang="en-US" dirty="0" smtClean="0"/>
              <a:t>3) ++</a:t>
            </a:r>
            <a:r>
              <a:rPr lang="en-US" dirty="0" err="1" smtClean="0"/>
              <a:t>i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4) </a:t>
            </a:r>
            <a:r>
              <a:rPr lang="en-US" dirty="0" err="1" smtClean="0"/>
              <a:t>i</a:t>
            </a:r>
            <a:r>
              <a:rPr lang="en-US" dirty="0" smtClean="0"/>
              <a:t> +=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a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b</a:t>
            </a:r>
            <a:r>
              <a:rPr lang="ko-KR" altLang="en-US" dirty="0" smtClean="0"/>
              <a:t>의 값은</a:t>
            </a:r>
            <a:r>
              <a:rPr lang="en-US" altLang="ko-KR" dirty="0" smtClean="0"/>
              <a:t>?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8 &gt;&gt; 1;</a:t>
            </a:r>
            <a:endParaRPr lang="ko-KR" altLang="en-US" dirty="0" smtClean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altLang="ko-KR" dirty="0" smtClean="0"/>
              <a:t>b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a </a:t>
            </a:r>
            <a:r>
              <a:rPr lang="en-US" dirty="0"/>
              <a:t>&gt;&gt; </a:t>
            </a:r>
            <a:r>
              <a:rPr lang="en-US" dirty="0" smtClean="0"/>
              <a:t>2;</a:t>
            </a:r>
            <a:endParaRPr lang="ko-KR" alt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문제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a</a:t>
            </a:r>
            <a:r>
              <a:rPr lang="ko-KR" altLang="en-US" dirty="0" smtClean="0"/>
              <a:t>의 값은</a:t>
            </a:r>
            <a:r>
              <a:rPr lang="en-US" altLang="ko-KR" dirty="0" smtClean="0"/>
              <a:t>?</a:t>
            </a:r>
            <a:endParaRPr lang="ko-KR" alt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0xF0 | 0x0F;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/>
              <a:t>b</a:t>
            </a:r>
            <a:r>
              <a:rPr lang="ko-KR" altLang="en-US" dirty="0" smtClean="0"/>
              <a:t>의 </a:t>
            </a:r>
            <a:r>
              <a:rPr lang="ko-KR" altLang="en-US" dirty="0"/>
              <a:t>값은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</a:t>
            </a:r>
            <a:r>
              <a:rPr lang="en-US" dirty="0" smtClean="0"/>
              <a:t>= 10;</a:t>
            </a:r>
            <a:endParaRPr lang="ko-KR" altLang="en-US" dirty="0"/>
          </a:p>
          <a:p>
            <a:pPr marL="0" indent="0">
              <a:buNone/>
            </a:pPr>
            <a:r>
              <a:rPr lang="en-US" dirty="0" smtClean="0"/>
              <a:t>string b = a == 0 ? “</a:t>
            </a:r>
            <a:r>
              <a:rPr lang="ko-KR" altLang="en-US" dirty="0" smtClean="0"/>
              <a:t>가나다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“ABC”;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99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수치 </a:t>
            </a:r>
            <a:r>
              <a:rPr lang="ko-KR" altLang="ko-KR" dirty="0"/>
              <a:t>형식의 데이터를 다루는 </a:t>
            </a:r>
            <a:r>
              <a:rPr lang="ko-KR" altLang="ko-KR" dirty="0" smtClean="0"/>
              <a:t>연산자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ko-KR" dirty="0"/>
              <a:t>정수 형식과 부동 소수점 형식</a:t>
            </a:r>
            <a:r>
              <a:rPr lang="en-US" altLang="ko-KR" dirty="0"/>
              <a:t>, Decimal </a:t>
            </a:r>
            <a:r>
              <a:rPr lang="ko-KR" altLang="ko-KR" dirty="0"/>
              <a:t>형식에 대해서만 </a:t>
            </a:r>
            <a:r>
              <a:rPr lang="ko-KR" altLang="ko-KR" dirty="0" smtClean="0"/>
              <a:t>사용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)</a:t>
            </a:r>
          </a:p>
          <a:p>
            <a:r>
              <a:rPr lang="ko-KR" altLang="ko-KR" dirty="0"/>
              <a:t>두 개의 </a:t>
            </a:r>
            <a:r>
              <a:rPr lang="ko-KR" altLang="ko-KR" dirty="0" err="1"/>
              <a:t>피연산자가</a:t>
            </a:r>
            <a:r>
              <a:rPr lang="ko-KR" altLang="ko-KR" dirty="0"/>
              <a:t> 필요한 </a:t>
            </a:r>
            <a:r>
              <a:rPr lang="ko-KR" altLang="ko-KR" dirty="0" smtClean="0"/>
              <a:t>이항 </a:t>
            </a:r>
            <a:r>
              <a:rPr lang="ko-KR" altLang="ko-KR" dirty="0"/>
              <a:t>연산자</a:t>
            </a:r>
            <a:r>
              <a:rPr lang="en-US" altLang="ko-KR" dirty="0"/>
              <a:t>(Binary Operator)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9"/>
          <p:cNvSpPr/>
          <p:nvPr/>
        </p:nvSpPr>
        <p:spPr>
          <a:xfrm>
            <a:off x="1158532" y="4001294"/>
            <a:ext cx="6192688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 dirty="0" err="1" smtClean="0"/>
              <a:t>Console.WriteLine</a:t>
            </a:r>
            <a:r>
              <a:rPr lang="en-US" altLang="ko-KR" sz="2800" dirty="0" smtClean="0"/>
              <a:t>( 3 + 4 );</a:t>
            </a:r>
            <a:endParaRPr lang="ko-KR" altLang="en-US" sz="2800" dirty="0" smtClean="0"/>
          </a:p>
          <a:p>
            <a:endParaRPr lang="en-US" altLang="ko-KR" sz="2800" dirty="0" smtClean="0"/>
          </a:p>
          <a:p>
            <a:r>
              <a:rPr lang="en-US" altLang="ko-KR" sz="2800" dirty="0" err="1" smtClean="0"/>
              <a:t>int</a:t>
            </a:r>
            <a:r>
              <a:rPr lang="en-US" altLang="ko-KR" sz="2800" dirty="0" smtClean="0"/>
              <a:t> result = 15 / 3;</a:t>
            </a:r>
          </a:p>
          <a:p>
            <a:r>
              <a:rPr lang="en-US" altLang="ko-KR" sz="2800" dirty="0" err="1" smtClean="0"/>
              <a:t>Console.WriteLine</a:t>
            </a:r>
            <a:r>
              <a:rPr lang="en-US" altLang="ko-KR" sz="2800" dirty="0" smtClean="0"/>
              <a:t>( result );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산술 연산자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085273"/>
              </p:ext>
            </p:extLst>
          </p:nvPr>
        </p:nvGraphicFramePr>
        <p:xfrm>
          <a:off x="838200" y="1690688"/>
          <a:ext cx="10959058" cy="3590586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960619"/>
                <a:gridCol w="7255239"/>
                <a:gridCol w="2743200"/>
              </a:tblGrid>
              <a:tr h="38016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 dirty="0">
                          <a:effectLst/>
                        </a:rPr>
                        <a:t>연산자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>
                          <a:effectLst/>
                        </a:rPr>
                        <a:t>설명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>
                          <a:effectLst/>
                        </a:rPr>
                        <a:t>지원 형식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24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+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 dirty="0">
                          <a:effectLst/>
                        </a:rPr>
                        <a:t>양쪽 </a:t>
                      </a:r>
                      <a:r>
                        <a:rPr lang="ko-KR" sz="2000" kern="100" dirty="0" err="1">
                          <a:effectLst/>
                        </a:rPr>
                        <a:t>피연산자를</a:t>
                      </a:r>
                      <a:r>
                        <a:rPr lang="ko-KR" sz="2000" kern="100" dirty="0">
                          <a:effectLst/>
                        </a:rPr>
                        <a:t> 더합니다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27000" indent="-127000"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>
                          <a:effectLst/>
                        </a:rPr>
                        <a:t>모든 수치 데이터 형식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4457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-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 dirty="0">
                          <a:effectLst/>
                        </a:rPr>
                        <a:t>왼쪽 </a:t>
                      </a:r>
                      <a:r>
                        <a:rPr lang="ko-KR" sz="2000" kern="100" dirty="0" err="1">
                          <a:effectLst/>
                        </a:rPr>
                        <a:t>피연산자에서</a:t>
                      </a:r>
                      <a:r>
                        <a:rPr lang="ko-KR" sz="2000" kern="100" dirty="0">
                          <a:effectLst/>
                        </a:rPr>
                        <a:t> 오른쪽 </a:t>
                      </a:r>
                      <a:r>
                        <a:rPr lang="ko-KR" sz="2000" kern="100" dirty="0" err="1">
                          <a:effectLst/>
                        </a:rPr>
                        <a:t>피연산자를</a:t>
                      </a:r>
                      <a:r>
                        <a:rPr lang="ko-KR" sz="2000" kern="100" dirty="0">
                          <a:effectLst/>
                        </a:rPr>
                        <a:t> 차감합니다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>
                          <a:effectLst/>
                        </a:rPr>
                        <a:t>모든 수치 데이터 형식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8461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*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 dirty="0">
                          <a:effectLst/>
                        </a:rPr>
                        <a:t>양쪽 </a:t>
                      </a:r>
                      <a:r>
                        <a:rPr lang="ko-KR" sz="2000" kern="100" dirty="0" err="1">
                          <a:effectLst/>
                        </a:rPr>
                        <a:t>피연산자를</a:t>
                      </a:r>
                      <a:r>
                        <a:rPr lang="ko-KR" sz="2000" kern="100" dirty="0">
                          <a:effectLst/>
                        </a:rPr>
                        <a:t> 곱합니다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 dirty="0">
                          <a:effectLst/>
                        </a:rPr>
                        <a:t>모든 수치 데이터 형식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45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/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>
                          <a:effectLst/>
                        </a:rPr>
                        <a:t>왼쪽 연산자를 오른쪽 피연산자로 나눈 몫을 구합니다</a:t>
                      </a:r>
                      <a:r>
                        <a:rPr lang="en-US" sz="2000" kern="100">
                          <a:effectLst/>
                        </a:rPr>
                        <a:t>.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 dirty="0">
                          <a:effectLst/>
                        </a:rPr>
                        <a:t>모든 수치 데이터 형식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9428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%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 dirty="0">
                          <a:effectLst/>
                        </a:rPr>
                        <a:t>왼쪽 연산자를 오른쪽 피연산자로 나눈 후의 나머지를 구합니다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 dirty="0">
                          <a:effectLst/>
                        </a:rPr>
                        <a:t>모든 수치 데이터 형식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5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증가 </a:t>
            </a:r>
            <a:r>
              <a:rPr lang="ko-KR" altLang="en-US" dirty="0"/>
              <a:t>연산자와 감소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증가 연산자는 </a:t>
            </a:r>
            <a:r>
              <a:rPr lang="ko-KR" altLang="en-US" dirty="0" err="1"/>
              <a:t>피연산자의</a:t>
            </a:r>
            <a:r>
              <a:rPr lang="ko-KR" altLang="en-US" dirty="0"/>
              <a:t> 값을 </a:t>
            </a:r>
            <a:r>
              <a:rPr lang="en-US" altLang="ko-KR" dirty="0"/>
              <a:t>1 </a:t>
            </a:r>
            <a:r>
              <a:rPr lang="ko-KR" altLang="en-US" dirty="0" smtClean="0"/>
              <a:t>증가</a:t>
            </a:r>
            <a:endParaRPr lang="en-US" altLang="ko-KR" dirty="0" smtClean="0"/>
          </a:p>
          <a:p>
            <a:r>
              <a:rPr lang="ko-KR" altLang="en-US" dirty="0" smtClean="0"/>
              <a:t>감소 </a:t>
            </a:r>
            <a:r>
              <a:rPr lang="ko-KR" altLang="en-US" dirty="0"/>
              <a:t>연산자는 </a:t>
            </a:r>
            <a:r>
              <a:rPr lang="ko-KR" altLang="en-US" dirty="0" err="1" smtClean="0"/>
              <a:t>피연산자의</a:t>
            </a:r>
            <a:r>
              <a:rPr lang="ko-KR" altLang="en-US" dirty="0" smtClean="0"/>
              <a:t> 값을 </a:t>
            </a:r>
            <a:r>
              <a:rPr lang="en-US" altLang="ko-KR" dirty="0"/>
              <a:t>1 </a:t>
            </a:r>
            <a:r>
              <a:rPr lang="ko-KR" altLang="en-US" dirty="0" smtClean="0"/>
              <a:t>감소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90226" y="3203036"/>
            <a:ext cx="2526400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3000" dirty="0" err="1"/>
              <a:t>int</a:t>
            </a:r>
            <a:r>
              <a:rPr lang="en-US" altLang="ko-KR" sz="3000" dirty="0"/>
              <a:t> a = 10;</a:t>
            </a:r>
            <a:endParaRPr lang="ko-KR" altLang="ko-KR" sz="3000" dirty="0"/>
          </a:p>
          <a:p>
            <a:r>
              <a:rPr lang="en-US" altLang="ko-KR" sz="3000" dirty="0"/>
              <a:t>a++; </a:t>
            </a:r>
            <a:endParaRPr lang="ko-KR" altLang="ko-KR" sz="3000" dirty="0"/>
          </a:p>
          <a:p>
            <a:r>
              <a:rPr lang="en-US" altLang="ko-KR" sz="3000" dirty="0"/>
              <a:t>a-</a:t>
            </a:r>
            <a:r>
              <a:rPr lang="en-US" altLang="ko-KR" sz="3000" dirty="0" smtClean="0"/>
              <a:t>-;</a:t>
            </a:r>
            <a:endParaRPr lang="ko-KR" altLang="ko-KR" sz="3000" dirty="0"/>
          </a:p>
        </p:txBody>
      </p:sp>
      <p:sp>
        <p:nvSpPr>
          <p:cNvPr id="8" name="직사각형 9"/>
          <p:cNvSpPr/>
          <p:nvPr/>
        </p:nvSpPr>
        <p:spPr>
          <a:xfrm>
            <a:off x="3816626" y="3203036"/>
            <a:ext cx="1113183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ko-KR" altLang="en-US" sz="3000" dirty="0" smtClean="0"/>
          </a:p>
          <a:p>
            <a:r>
              <a:rPr lang="en-US" altLang="ko-KR" sz="3000" dirty="0" smtClean="0"/>
              <a:t>// 11</a:t>
            </a:r>
            <a:endParaRPr lang="ko-KR" altLang="ko-KR" sz="3000" dirty="0"/>
          </a:p>
          <a:p>
            <a:r>
              <a:rPr lang="en-US" altLang="ko-KR" sz="3000" dirty="0" smtClean="0"/>
              <a:t>// 10</a:t>
            </a:r>
            <a:endParaRPr lang="ko-KR" altLang="ko-KR" sz="3000" dirty="0"/>
          </a:p>
        </p:txBody>
      </p:sp>
    </p:spTree>
    <p:extLst>
      <p:ext uri="{BB962C8B-B14F-4D97-AF65-F5344CB8AC3E}">
        <p14:creationId xmlns:p14="http://schemas.microsoft.com/office/powerpoint/2010/main" val="154823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증가 </a:t>
            </a:r>
            <a:r>
              <a:rPr lang="ko-KR" altLang="en-US" dirty="0"/>
              <a:t>연산자와 감소 </a:t>
            </a: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전위</a:t>
            </a:r>
            <a:r>
              <a:rPr lang="en-US" altLang="ko-KR" dirty="0" smtClean="0"/>
              <a:t>/</a:t>
            </a:r>
            <a:r>
              <a:rPr lang="ko-KR" altLang="en-US" dirty="0" smtClean="0"/>
              <a:t>후위 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연산자의 차이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증가 연산자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ko-KR" altLang="en-US" dirty="0" smtClean="0"/>
          </a:p>
          <a:p>
            <a:pPr lvl="1"/>
            <a:r>
              <a:rPr lang="ko-KR" altLang="en-US" dirty="0" smtClean="0"/>
              <a:t>감소 </a:t>
            </a:r>
            <a:r>
              <a:rPr lang="ko-KR" altLang="en-US" dirty="0" smtClean="0"/>
              <a:t>연산자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524001" y="2734468"/>
            <a:ext cx="385746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int</a:t>
            </a:r>
            <a:r>
              <a:rPr lang="en-US" altLang="ko-KR" sz="2800" dirty="0"/>
              <a:t> a = 10;</a:t>
            </a:r>
            <a:endParaRPr lang="ko-KR" altLang="ko-KR" sz="2800" dirty="0"/>
          </a:p>
          <a:p>
            <a:r>
              <a:rPr lang="en-US" altLang="ko-KR" sz="2800" dirty="0" err="1"/>
              <a:t>Console.WriteLine</a:t>
            </a:r>
            <a:r>
              <a:rPr lang="en-US" altLang="ko-KR" sz="2800" dirty="0"/>
              <a:t>( a++ </a:t>
            </a:r>
            <a:r>
              <a:rPr lang="en-US" altLang="ko-KR" sz="2800" dirty="0" smtClean="0"/>
              <a:t>);</a:t>
            </a:r>
            <a:endParaRPr lang="ko-KR" altLang="en-US" sz="2800" dirty="0" smtClean="0"/>
          </a:p>
          <a:p>
            <a:r>
              <a:rPr lang="en-US" altLang="ko-KR" sz="2800" dirty="0" err="1" smtClean="0"/>
              <a:t>Console.WriteLine</a:t>
            </a:r>
            <a:r>
              <a:rPr lang="en-US" altLang="ko-KR" sz="2800" dirty="0" smtClean="0"/>
              <a:t>( ++a );</a:t>
            </a:r>
            <a:endParaRPr lang="ko-KR" altLang="ko-KR" sz="2800" dirty="0"/>
          </a:p>
        </p:txBody>
      </p:sp>
      <p:sp>
        <p:nvSpPr>
          <p:cNvPr id="8" name="직사각형 7"/>
          <p:cNvSpPr/>
          <p:nvPr/>
        </p:nvSpPr>
        <p:spPr>
          <a:xfrm>
            <a:off x="1563975" y="4692119"/>
            <a:ext cx="3817494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 dirty="0" err="1"/>
              <a:t>int</a:t>
            </a:r>
            <a:r>
              <a:rPr lang="en-US" altLang="ko-KR" sz="2800" dirty="0"/>
              <a:t> a = 10;</a:t>
            </a:r>
            <a:endParaRPr lang="ko-KR" altLang="ko-KR" sz="2800" dirty="0"/>
          </a:p>
          <a:p>
            <a:r>
              <a:rPr lang="en-US" altLang="ko-KR" sz="2800" dirty="0" err="1"/>
              <a:t>Console.WriteLine</a:t>
            </a:r>
            <a:r>
              <a:rPr lang="en-US" altLang="ko-KR" sz="2800" dirty="0"/>
              <a:t>( a-- </a:t>
            </a:r>
            <a:r>
              <a:rPr lang="en-US" altLang="ko-KR" sz="2800" dirty="0" smtClean="0"/>
              <a:t>);</a:t>
            </a:r>
            <a:endParaRPr lang="ko-KR" altLang="en-US" sz="2800" dirty="0" smtClean="0"/>
          </a:p>
          <a:p>
            <a:r>
              <a:rPr lang="en-US" altLang="ko-KR" sz="2800" dirty="0" err="1" smtClean="0"/>
              <a:t>Console.WriteLine</a:t>
            </a:r>
            <a:r>
              <a:rPr lang="en-US" altLang="ko-KR" sz="2800" dirty="0"/>
              <a:t>( --a </a:t>
            </a:r>
            <a:r>
              <a:rPr lang="en-US" altLang="ko-KR" sz="2800" dirty="0" smtClean="0"/>
              <a:t>);</a:t>
            </a:r>
            <a:endParaRPr lang="ko-KR" altLang="ko-KR" sz="2800" dirty="0"/>
          </a:p>
        </p:txBody>
      </p:sp>
      <p:sp>
        <p:nvSpPr>
          <p:cNvPr id="9" name="직사각형 9"/>
          <p:cNvSpPr/>
          <p:nvPr/>
        </p:nvSpPr>
        <p:spPr>
          <a:xfrm>
            <a:off x="5604807" y="4723601"/>
            <a:ext cx="385746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ko-KR" altLang="en-US" sz="2800" dirty="0" smtClean="0"/>
          </a:p>
          <a:p>
            <a:r>
              <a:rPr lang="en-US" altLang="ko-KR" sz="2800" dirty="0" smtClean="0"/>
              <a:t>10</a:t>
            </a:r>
            <a:endParaRPr lang="ko-KR" altLang="en-US" sz="2800" dirty="0" smtClean="0"/>
          </a:p>
          <a:p>
            <a:r>
              <a:rPr lang="en-US" altLang="ko-KR" sz="2800" dirty="0" smtClean="0"/>
              <a:t>8</a:t>
            </a:r>
            <a:endParaRPr lang="ko-KR" altLang="ko-KR" sz="2800" dirty="0"/>
          </a:p>
        </p:txBody>
      </p:sp>
      <p:sp>
        <p:nvSpPr>
          <p:cNvPr id="11" name="직사각형 9"/>
          <p:cNvSpPr/>
          <p:nvPr/>
        </p:nvSpPr>
        <p:spPr>
          <a:xfrm>
            <a:off x="5604807" y="2747721"/>
            <a:ext cx="3857468" cy="138499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ko-KR" altLang="en-US" sz="2800" dirty="0" smtClean="0"/>
          </a:p>
          <a:p>
            <a:r>
              <a:rPr lang="en-US" altLang="ko-KR" sz="2800" dirty="0" smtClean="0"/>
              <a:t>10</a:t>
            </a:r>
            <a:endParaRPr lang="ko-KR" altLang="en-US" sz="2800" dirty="0" smtClean="0"/>
          </a:p>
          <a:p>
            <a:r>
              <a:rPr lang="en-US" altLang="ko-KR" sz="2800" dirty="0" smtClean="0"/>
              <a:t>12</a:t>
            </a:r>
            <a:endParaRPr lang="ko-KR" altLang="ko-KR" sz="2800" dirty="0"/>
          </a:p>
        </p:txBody>
      </p:sp>
    </p:spTree>
    <p:extLst>
      <p:ext uri="{BB962C8B-B14F-4D97-AF65-F5344CB8AC3E}">
        <p14:creationId xmlns:p14="http://schemas.microsoft.com/office/powerpoint/2010/main" val="61051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문자열 </a:t>
            </a:r>
            <a:r>
              <a:rPr lang="ko-KR" altLang="en-US" dirty="0"/>
              <a:t>결합 연산자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</a:t>
            </a:r>
            <a:r>
              <a:rPr lang="en-US" altLang="ko-KR" dirty="0"/>
              <a:t> result = 123 + 456</a:t>
            </a:r>
            <a:r>
              <a:rPr lang="en-US" altLang="ko-KR" dirty="0" smtClean="0"/>
              <a:t>; </a:t>
            </a:r>
          </a:p>
          <a:p>
            <a:pPr lvl="1"/>
            <a:r>
              <a:rPr lang="en-US" altLang="ko-KR" dirty="0" smtClean="0"/>
              <a:t>Result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579</a:t>
            </a:r>
          </a:p>
          <a:p>
            <a:endParaRPr lang="en-US" altLang="ko-KR" dirty="0"/>
          </a:p>
          <a:p>
            <a:r>
              <a:rPr lang="en-US" altLang="ko-KR" dirty="0"/>
              <a:t>string result = “123” + “456”;</a:t>
            </a:r>
            <a:endParaRPr lang="ko-KR" altLang="ko-KR" dirty="0"/>
          </a:p>
          <a:p>
            <a:pPr lvl="1"/>
            <a:r>
              <a:rPr lang="en-US" altLang="ko-KR" dirty="0" smtClean="0"/>
              <a:t>Result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“123456”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설명선 1 9"/>
          <p:cNvSpPr/>
          <p:nvPr/>
        </p:nvSpPr>
        <p:spPr>
          <a:xfrm>
            <a:off x="5603685" y="4001294"/>
            <a:ext cx="3960440" cy="1368152"/>
          </a:xfrm>
          <a:prstGeom prst="borderCallout1">
            <a:avLst>
              <a:gd name="adj1" fmla="val 18750"/>
              <a:gd name="adj2" fmla="val -8333"/>
              <a:gd name="adj3" fmla="val -27667"/>
              <a:gd name="adj4" fmla="val -14516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String </a:t>
            </a:r>
            <a:r>
              <a:rPr lang="ko-KR" altLang="en-US" dirty="0">
                <a:solidFill>
                  <a:schemeClr val="tx1"/>
                </a:solidFill>
              </a:rPr>
              <a:t>형식에 사용하는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연산자는 덧셈 연산자가 아닌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문자열 결합 연산자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설명선 1 10"/>
          <p:cNvSpPr/>
          <p:nvPr/>
        </p:nvSpPr>
        <p:spPr>
          <a:xfrm>
            <a:off x="5321508" y="2121372"/>
            <a:ext cx="4524794" cy="792088"/>
          </a:xfrm>
          <a:prstGeom prst="borderCallout1">
            <a:avLst>
              <a:gd name="adj1" fmla="val 47610"/>
              <a:gd name="adj2" fmla="val -4414"/>
              <a:gd name="adj3" fmla="val 12416"/>
              <a:gd name="adj4" fmla="val -17315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수치 형식에 사용하는 </a:t>
            </a:r>
            <a:r>
              <a:rPr lang="en-US" altLang="ko-KR" dirty="0">
                <a:solidFill>
                  <a:schemeClr val="tx1"/>
                </a:solidFill>
              </a:rPr>
              <a:t>+ </a:t>
            </a:r>
            <a:r>
              <a:rPr lang="ko-KR" altLang="en-US" dirty="0">
                <a:solidFill>
                  <a:schemeClr val="tx1"/>
                </a:solidFill>
              </a:rPr>
              <a:t>연산자는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덧셈 연산자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99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관계 연산자</a:t>
            </a:r>
            <a:r>
              <a:rPr lang="en-US" altLang="ko-KR" dirty="0"/>
              <a:t>(Relational Operator)</a:t>
            </a:r>
            <a:r>
              <a:rPr lang="ko-KR" altLang="ko-KR" dirty="0"/>
              <a:t>는 두 </a:t>
            </a:r>
            <a:r>
              <a:rPr lang="ko-KR" altLang="ko-KR" dirty="0" err="1"/>
              <a:t>피연산자</a:t>
            </a:r>
            <a:r>
              <a:rPr lang="ko-KR" altLang="ko-KR" dirty="0"/>
              <a:t> 사이의 관계를 확인하는 연산자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9"/>
          <p:cNvSpPr/>
          <p:nvPr/>
        </p:nvSpPr>
        <p:spPr>
          <a:xfrm>
            <a:off x="1128552" y="2987296"/>
            <a:ext cx="2160128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400" dirty="0" err="1"/>
              <a:t>bool</a:t>
            </a:r>
            <a:r>
              <a:rPr lang="en-US" altLang="ko-KR" sz="2400" dirty="0"/>
              <a:t> result</a:t>
            </a:r>
            <a:r>
              <a:rPr lang="en-US" altLang="ko-KR" sz="2400" dirty="0"/>
              <a:t>;</a:t>
            </a:r>
          </a:p>
          <a:p>
            <a:endParaRPr lang="ko-KR" altLang="ko-KR" sz="2400" dirty="0"/>
          </a:p>
          <a:p>
            <a:r>
              <a:rPr lang="en-US" altLang="ko-KR" sz="2400" dirty="0"/>
              <a:t>result = 3 &gt; 4; </a:t>
            </a:r>
            <a:endParaRPr lang="ko-KR" altLang="ko-KR" sz="2400" dirty="0"/>
          </a:p>
          <a:p>
            <a:r>
              <a:rPr lang="en-US" altLang="ko-KR" sz="2400" dirty="0"/>
              <a:t>result = 3 &gt;= 4</a:t>
            </a:r>
            <a:r>
              <a:rPr lang="en-US" altLang="ko-KR" sz="2400" dirty="0" smtClean="0"/>
              <a:t>;</a:t>
            </a:r>
            <a:endParaRPr lang="ko-KR" altLang="en-US" sz="2400" dirty="0" smtClean="0"/>
          </a:p>
          <a:p>
            <a:r>
              <a:rPr lang="en-US" altLang="ko-KR" sz="2400" dirty="0" smtClean="0"/>
              <a:t>result </a:t>
            </a:r>
            <a:r>
              <a:rPr lang="en-US" altLang="ko-KR" sz="2400" dirty="0"/>
              <a:t>= 3 &lt; 4</a:t>
            </a:r>
            <a:r>
              <a:rPr lang="en-US" altLang="ko-KR" sz="2400" dirty="0" smtClean="0"/>
              <a:t>;</a:t>
            </a:r>
            <a:endParaRPr lang="ko-KR" altLang="ko-KR" sz="2400" dirty="0"/>
          </a:p>
          <a:p>
            <a:r>
              <a:rPr lang="en-US" altLang="ko-KR" sz="2400" dirty="0"/>
              <a:t>result = 3 &lt;= 4</a:t>
            </a:r>
            <a:r>
              <a:rPr lang="en-US" altLang="ko-KR" sz="2400" dirty="0" smtClean="0"/>
              <a:t>;</a:t>
            </a:r>
            <a:endParaRPr lang="ko-KR" altLang="ko-KR" sz="2400" dirty="0"/>
          </a:p>
          <a:p>
            <a:r>
              <a:rPr lang="en-US" altLang="ko-KR" sz="2400" dirty="0"/>
              <a:t>result = 3 == 4</a:t>
            </a:r>
            <a:r>
              <a:rPr lang="en-US" altLang="ko-KR" sz="2400" dirty="0" smtClean="0"/>
              <a:t>;</a:t>
            </a:r>
            <a:endParaRPr lang="ko-KR" altLang="en-US" sz="2400" dirty="0" smtClean="0"/>
          </a:p>
          <a:p>
            <a:r>
              <a:rPr lang="en-US" altLang="ko-KR" sz="2400" dirty="0" smtClean="0"/>
              <a:t>result </a:t>
            </a:r>
            <a:r>
              <a:rPr lang="en-US" altLang="ko-KR" sz="2400" dirty="0"/>
              <a:t>= 3 != 4</a:t>
            </a:r>
            <a:r>
              <a:rPr lang="en-US" altLang="ko-KR" sz="2400" dirty="0" smtClean="0"/>
              <a:t>;</a:t>
            </a:r>
            <a:endParaRPr lang="ko-KR" altLang="ko-KR" sz="2400" dirty="0"/>
          </a:p>
        </p:txBody>
      </p:sp>
      <p:sp>
        <p:nvSpPr>
          <p:cNvPr id="9" name="직사각형 9"/>
          <p:cNvSpPr/>
          <p:nvPr/>
        </p:nvSpPr>
        <p:spPr>
          <a:xfrm>
            <a:off x="4224896" y="2996384"/>
            <a:ext cx="1798217" cy="30469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false</a:t>
            </a:r>
            <a:endParaRPr lang="en-US" altLang="ko-KR" sz="2400" dirty="0" smtClean="0"/>
          </a:p>
          <a:p>
            <a:r>
              <a:rPr lang="en-US" altLang="ko-KR" sz="2400" dirty="0" smtClean="0"/>
              <a:t>false</a:t>
            </a:r>
          </a:p>
          <a:p>
            <a:r>
              <a:rPr lang="en-US" altLang="ko-KR" sz="2400" dirty="0" smtClean="0"/>
              <a:t>true</a:t>
            </a:r>
          </a:p>
          <a:p>
            <a:r>
              <a:rPr lang="en-US" altLang="ko-KR" sz="2400" dirty="0" smtClean="0"/>
              <a:t>true</a:t>
            </a:r>
          </a:p>
          <a:p>
            <a:r>
              <a:rPr lang="en-US" altLang="ko-KR" sz="2400" dirty="0" smtClean="0"/>
              <a:t>false</a:t>
            </a:r>
          </a:p>
          <a:p>
            <a:r>
              <a:rPr lang="en-US" altLang="ko-KR" sz="2400" dirty="0" smtClean="0"/>
              <a:t>true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137434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10498"/>
              </p:ext>
            </p:extLst>
          </p:nvPr>
        </p:nvGraphicFramePr>
        <p:xfrm>
          <a:off x="959224" y="1521476"/>
          <a:ext cx="10394576" cy="4393372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120211"/>
                <a:gridCol w="5287265"/>
                <a:gridCol w="3987100"/>
              </a:tblGrid>
              <a:tr h="43097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 dirty="0">
                          <a:effectLst/>
                        </a:rPr>
                        <a:t>연산자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 dirty="0">
                          <a:effectLst/>
                        </a:rPr>
                        <a:t>설명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 dirty="0">
                          <a:effectLst/>
                        </a:rPr>
                        <a:t>지원 형식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62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&lt; 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 dirty="0">
                          <a:effectLst/>
                        </a:rPr>
                        <a:t>왼쪽 피연산자가 오른쪽 피연산자보다 작으면 참</a:t>
                      </a:r>
                      <a:r>
                        <a:rPr lang="en-US" sz="2000" kern="100" dirty="0">
                          <a:effectLst/>
                        </a:rPr>
                        <a:t>, </a:t>
                      </a:r>
                      <a:r>
                        <a:rPr lang="ko-KR" sz="2000" kern="100" dirty="0">
                          <a:effectLst/>
                        </a:rPr>
                        <a:t>아니면 거짓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>
                          <a:effectLst/>
                        </a:rPr>
                        <a:t>모든 수치 형식과 열거 형식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62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&gt; 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>
                          <a:effectLst/>
                        </a:rPr>
                        <a:t>왼쪽 피연산자가 오른쪽 피연산자보다 크면 참</a:t>
                      </a:r>
                      <a:r>
                        <a:rPr lang="en-US" sz="2000" kern="100">
                          <a:effectLst/>
                        </a:rPr>
                        <a:t>, </a:t>
                      </a:r>
                      <a:r>
                        <a:rPr lang="ko-KR" sz="2000" kern="100">
                          <a:effectLst/>
                        </a:rPr>
                        <a:t>아니면 거짓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>
                          <a:effectLst/>
                        </a:rPr>
                        <a:t>모든 수치 형식과 열거 형식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62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&lt;=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 dirty="0">
                          <a:effectLst/>
                        </a:rPr>
                        <a:t>왼쪽 </a:t>
                      </a:r>
                      <a:r>
                        <a:rPr lang="ko-KR" sz="2000" kern="100" dirty="0" err="1">
                          <a:effectLst/>
                        </a:rPr>
                        <a:t>피연산자가</a:t>
                      </a:r>
                      <a:r>
                        <a:rPr lang="ko-KR" sz="2000" kern="100" dirty="0">
                          <a:effectLst/>
                        </a:rPr>
                        <a:t> 오른쪽 </a:t>
                      </a:r>
                      <a:r>
                        <a:rPr lang="ko-KR" sz="2000" kern="100" dirty="0" err="1">
                          <a:effectLst/>
                        </a:rPr>
                        <a:t>피연산자보다</a:t>
                      </a:r>
                      <a:r>
                        <a:rPr lang="ko-KR" sz="2000" kern="100" dirty="0">
                          <a:effectLst/>
                        </a:rPr>
                        <a:t> 작거나 같으면 참</a:t>
                      </a:r>
                      <a:r>
                        <a:rPr lang="en-US" sz="2000" kern="100" dirty="0">
                          <a:effectLst/>
                        </a:rPr>
                        <a:t>, </a:t>
                      </a:r>
                      <a:r>
                        <a:rPr lang="ko-KR" sz="2000" kern="100" dirty="0">
                          <a:effectLst/>
                        </a:rPr>
                        <a:t>아니면 거짓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>
                          <a:effectLst/>
                        </a:rPr>
                        <a:t>모든 수치 형식과 열거 형식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62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&gt;=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>
                          <a:effectLst/>
                        </a:rPr>
                        <a:t>왼쪽 피연산자가 오른쪽 피연산자보다 크거나 같으면 참</a:t>
                      </a:r>
                      <a:r>
                        <a:rPr lang="en-US" sz="2000" kern="100">
                          <a:effectLst/>
                        </a:rPr>
                        <a:t>, </a:t>
                      </a:r>
                      <a:r>
                        <a:rPr lang="ko-KR" sz="2000" kern="100">
                          <a:effectLst/>
                        </a:rPr>
                        <a:t>아니면 거짓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>
                          <a:effectLst/>
                        </a:rPr>
                        <a:t>모든 수치 형식과 열거 형식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7623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==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>
                          <a:effectLst/>
                        </a:rPr>
                        <a:t>왼쪽 피연산자가 오른쪽 피연산자와 같으면 참</a:t>
                      </a:r>
                      <a:r>
                        <a:rPr lang="en-US" sz="2000" kern="100">
                          <a:effectLst/>
                        </a:rPr>
                        <a:t>, </a:t>
                      </a:r>
                      <a:r>
                        <a:rPr lang="ko-KR" sz="2000" kern="100">
                          <a:effectLst/>
                        </a:rPr>
                        <a:t>아니면 거짓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>
                          <a:effectLst/>
                        </a:rPr>
                        <a:t>모든 데이터 형식에 대해 사용 가능</a:t>
                      </a:r>
                      <a:endParaRPr lang="ko-KR" sz="20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8643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en-US" sz="2000" kern="100" dirty="0">
                          <a:effectLst/>
                        </a:rPr>
                        <a:t>!=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 dirty="0">
                          <a:effectLst/>
                        </a:rPr>
                        <a:t>왼쪽 피연산자가 오른쪽 피연산자와 다르면 참</a:t>
                      </a:r>
                      <a:r>
                        <a:rPr lang="en-US" sz="2000" kern="100" dirty="0">
                          <a:effectLst/>
                        </a:rPr>
                        <a:t>, </a:t>
                      </a:r>
                      <a:r>
                        <a:rPr lang="ko-KR" sz="2000" kern="100" dirty="0">
                          <a:effectLst/>
                        </a:rPr>
                        <a:t>아니면 거짓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tabLst>
                          <a:tab pos="4763135" algn="l"/>
                        </a:tabLst>
                      </a:pPr>
                      <a:r>
                        <a:rPr lang="ko-KR" sz="2000" kern="100" dirty="0">
                          <a:effectLst/>
                        </a:rPr>
                        <a:t>모든 데이터 형식에 대해 사용 가능</a:t>
                      </a:r>
                      <a:r>
                        <a:rPr lang="en-US" sz="2000" kern="100" dirty="0">
                          <a:effectLst/>
                        </a:rPr>
                        <a:t>. string</a:t>
                      </a:r>
                      <a:r>
                        <a:rPr lang="ko-KR" sz="2000" kern="100" dirty="0">
                          <a:effectLst/>
                        </a:rPr>
                        <a:t>와</a:t>
                      </a:r>
                      <a:r>
                        <a:rPr lang="en-US" sz="2000" kern="100" dirty="0">
                          <a:effectLst/>
                        </a:rPr>
                        <a:t> object </a:t>
                      </a:r>
                      <a:r>
                        <a:rPr lang="ko-KR" sz="2000" kern="100" dirty="0">
                          <a:effectLst/>
                        </a:rPr>
                        <a:t>형식에 대해서도 사용이 가능합니다</a:t>
                      </a:r>
                      <a:r>
                        <a:rPr lang="en-US" sz="2000" kern="100" dirty="0">
                          <a:effectLst/>
                        </a:rPr>
                        <a:t>.</a:t>
                      </a:r>
                      <a:endParaRPr lang="ko-KR" sz="20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3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1291</Words>
  <Application>Microsoft Macintosh PowerPoint</Application>
  <PresentationFormat>Widescreen</PresentationFormat>
  <Paragraphs>329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맑은 고딕</vt:lpstr>
      <vt:lpstr>Calibri</vt:lpstr>
      <vt:lpstr>Calibri Light</vt:lpstr>
      <vt:lpstr>Times New Roman</vt:lpstr>
      <vt:lpstr>Wingdings 3</vt:lpstr>
      <vt:lpstr>Arial</vt:lpstr>
      <vt:lpstr>Office Theme</vt:lpstr>
      <vt:lpstr>Visio</vt:lpstr>
      <vt:lpstr>PowerPoint Presentation</vt:lpstr>
      <vt:lpstr>C#이 제공하는 주요 연산자의 목록</vt:lpstr>
      <vt:lpstr>산술 연산자</vt:lpstr>
      <vt:lpstr>산술 연산자</vt:lpstr>
      <vt:lpstr>증가 연산자와 감소 연산자</vt:lpstr>
      <vt:lpstr>증가 연산자와 감소 연산자</vt:lpstr>
      <vt:lpstr>문자열 결합 연산자</vt:lpstr>
      <vt:lpstr>관계 연산자</vt:lpstr>
      <vt:lpstr>관계 연산자</vt:lpstr>
      <vt:lpstr>논리 연산자</vt:lpstr>
      <vt:lpstr>논리 연산자</vt:lpstr>
      <vt:lpstr>조건 연산자</vt:lpstr>
      <vt:lpstr>비트 연산자</vt:lpstr>
      <vt:lpstr>비트 연산자</vt:lpstr>
      <vt:lpstr>비트 연산자</vt:lpstr>
      <vt:lpstr>비트 연산자</vt:lpstr>
      <vt:lpstr>비트 연산자</vt:lpstr>
      <vt:lpstr>할당 연산자</vt:lpstr>
      <vt:lpstr>연산자의 우선 순위</vt:lpstr>
      <vt:lpstr>문제</vt:lpstr>
      <vt:lpstr>문제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Lee</dc:creator>
  <cp:lastModifiedBy>Isaac Lee</cp:lastModifiedBy>
  <cp:revision>8</cp:revision>
  <dcterms:created xsi:type="dcterms:W3CDTF">2016-04-06T10:16:11Z</dcterms:created>
  <dcterms:modified xsi:type="dcterms:W3CDTF">2016-04-06T11:34:20Z</dcterms:modified>
</cp:coreProperties>
</file>