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58C4A7-C646-4399-890D-E39147816F13}">
  <a:tblStyle styleId="{EC58C4A7-C646-4399-890D-E39147816F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2434C12-C34A-49DE-B1BA-880F4FBAF6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6fa45d65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6fa45d65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6fa45d6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6fa45d6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6fa45d65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6fa45d65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6fa45d65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6fa45d65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6fa45d65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6fa45d6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6fa45d65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6fa45d65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6fa45d6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6fa45d6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6fa45d65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6fa45d65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6fa45d6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6fa45d6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6fa45d65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6fa45d65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6fa45d65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6fa45d65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6fa45d6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6fa45d6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6fa45d65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6fa45d65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6fa45d65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6fa45d65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6fa45d65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6fa45d65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6fa45d65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6fa45d65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6fa45d65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6fa45d65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6fa45d65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6fa45d65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t.wikipedia.org/wiki/Programa%C3%A7%C3%A3o_orientada_a_objetos" TargetMode="External"/><Relationship Id="rId4" Type="http://schemas.openxmlformats.org/officeDocument/2006/relationships/hyperlink" Target="https://edisciplinas.usp.br/pluginfile.php/8270378/mod_resource/content/0/1-historia-de-poo.pdf" TargetMode="External"/><Relationship Id="rId5" Type="http://schemas.openxmlformats.org/officeDocument/2006/relationships/hyperlink" Target="https://blog.betrybe.com/tecnologia/poo-programacao-orientada-a-objeto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IsaacDSC/digitalmen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Orientaç</a:t>
            </a:r>
            <a:r>
              <a:rPr lang="pt-BR"/>
              <a:t>ão a Objetos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pt-BR" sz="5200">
                <a:solidFill>
                  <a:schemeClr val="dk1"/>
                </a:solidFill>
              </a:rPr>
              <a:t>(POO)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45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📌 </a:t>
            </a:r>
            <a:r>
              <a:rPr b="1" lang="pt-BR" sz="1100">
                <a:solidFill>
                  <a:schemeClr val="dk1"/>
                </a:solidFill>
              </a:rPr>
              <a:t>Definição Técnica:</a:t>
            </a:r>
            <a:br>
              <a:rPr b="1"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Encapsulamento é o princípio da POO que </a:t>
            </a:r>
            <a:r>
              <a:rPr b="1" lang="pt-BR" sz="1100">
                <a:solidFill>
                  <a:schemeClr val="dk1"/>
                </a:solidFill>
              </a:rPr>
              <a:t>protege os dados internos de um objeto</a:t>
            </a:r>
            <a:r>
              <a:rPr lang="pt-BR" sz="1100">
                <a:solidFill>
                  <a:schemeClr val="dk1"/>
                </a:solidFill>
              </a:rPr>
              <a:t>, permitindo acesso controlado através de </a:t>
            </a:r>
            <a:r>
              <a:rPr b="1" lang="pt-BR" sz="1100">
                <a:solidFill>
                  <a:schemeClr val="dk1"/>
                </a:solidFill>
              </a:rPr>
              <a:t>métodos públicos</a:t>
            </a:r>
            <a:r>
              <a:rPr lang="pt-BR" sz="1100">
                <a:solidFill>
                  <a:schemeClr val="dk1"/>
                </a:solidFill>
              </a:rPr>
              <a:t> e </a:t>
            </a:r>
            <a:r>
              <a:rPr b="1" lang="pt-BR" sz="1100">
                <a:solidFill>
                  <a:schemeClr val="dk1"/>
                </a:solidFill>
              </a:rPr>
              <a:t>propriedades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📌 </a:t>
            </a:r>
            <a:r>
              <a:rPr b="1" lang="pt-BR" sz="1100">
                <a:solidFill>
                  <a:schemeClr val="dk1"/>
                </a:solidFill>
              </a:rPr>
              <a:t>Modificadores de Acesso:</a:t>
            </a:r>
            <a:br>
              <a:rPr b="1"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pt-BR" sz="1100">
                <a:solidFill>
                  <a:schemeClr val="dk1"/>
                </a:solidFill>
              </a:rPr>
              <a:t>: Acesso apenas dentro da própria classe.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protected</a:t>
            </a:r>
            <a:r>
              <a:rPr lang="pt-BR" sz="1100">
                <a:solidFill>
                  <a:schemeClr val="dk1"/>
                </a:solidFill>
              </a:rPr>
              <a:t>: Acesso dentro da classe e subclasses.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1100">
                <a:solidFill>
                  <a:schemeClr val="dk1"/>
                </a:solidFill>
              </a:rPr>
              <a:t>: Acesso liberado para qualquer código.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internal</a:t>
            </a:r>
            <a:r>
              <a:rPr lang="pt-BR" sz="1100">
                <a:solidFill>
                  <a:schemeClr val="dk1"/>
                </a:solidFill>
              </a:rPr>
              <a:t>: Acesso dentro do mesmo assembly.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600" y="85300"/>
            <a:ext cx="4044200" cy="49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00" y="3740325"/>
            <a:ext cx="4283000" cy="71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Resumindo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🔹 </a:t>
            </a:r>
            <a:r>
              <a:rPr b="1" lang="pt-BR" sz="1100">
                <a:solidFill>
                  <a:schemeClr val="dk1"/>
                </a:solidFill>
              </a:rPr>
              <a:t>Herança → Reutilização de código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🔹 </a:t>
            </a:r>
            <a:r>
              <a:rPr b="1" lang="pt-BR" sz="1100">
                <a:solidFill>
                  <a:schemeClr val="dk1"/>
                </a:solidFill>
              </a:rPr>
              <a:t>Polimorfismo → Flexibilidade no comportamento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🔹 </a:t>
            </a:r>
            <a:r>
              <a:rPr b="1" lang="pt-BR" sz="1100">
                <a:solidFill>
                  <a:schemeClr val="dk1"/>
                </a:solidFill>
              </a:rPr>
              <a:t>Encapsulamento → Segurança e controle de dados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r>
              <a:rPr lang="pt-BR"/>
              <a:t>: 🎮 Jogo: Batalha de Heróis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📌 </a:t>
            </a:r>
            <a:r>
              <a:rPr b="1" lang="pt-BR" sz="1100">
                <a:solidFill>
                  <a:schemeClr val="dk1"/>
                </a:solidFill>
              </a:rPr>
              <a:t>Objetivo:</a:t>
            </a:r>
            <a:r>
              <a:rPr lang="pt-BR" sz="1100">
                <a:solidFill>
                  <a:schemeClr val="dk1"/>
                </a:solidFill>
              </a:rPr>
              <a:t> Criar personagens com diferentes classes (Guerreiro, Mago, Arqueiro), onde cada um tem um ataque especial. O jogo escolhe dois personagens aleatoriamente para lutar até um deles perder toda a vida.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🔹 </a:t>
            </a:r>
            <a:r>
              <a:rPr b="1" lang="pt-BR" sz="1100">
                <a:solidFill>
                  <a:schemeClr val="dk1"/>
                </a:solidFill>
              </a:rPr>
              <a:t>Conceitos de POO que serão aplicados:</a:t>
            </a:r>
            <a:br>
              <a:rPr b="1"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✅ </a:t>
            </a:r>
            <a:r>
              <a:rPr b="1" lang="pt-BR" sz="1100">
                <a:solidFill>
                  <a:schemeClr val="dk1"/>
                </a:solidFill>
              </a:rPr>
              <a:t>Classes e Objetos</a:t>
            </a:r>
            <a:r>
              <a:rPr lang="pt-BR" sz="1100">
                <a:solidFill>
                  <a:schemeClr val="dk1"/>
                </a:solidFill>
              </a:rPr>
              <a:t> (Personagens)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✅ </a:t>
            </a:r>
            <a:r>
              <a:rPr b="1" lang="pt-BR" sz="1100">
                <a:solidFill>
                  <a:schemeClr val="dk1"/>
                </a:solidFill>
              </a:rPr>
              <a:t>Encapsulamento</a:t>
            </a:r>
            <a:r>
              <a:rPr lang="pt-BR" sz="1100">
                <a:solidFill>
                  <a:schemeClr val="dk1"/>
                </a:solidFill>
              </a:rPr>
              <a:t> (Vida e ataque protegidos)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✅ </a:t>
            </a:r>
            <a:r>
              <a:rPr b="1" lang="pt-BR" sz="1100">
                <a:solidFill>
                  <a:schemeClr val="dk1"/>
                </a:solidFill>
              </a:rPr>
              <a:t>Herança</a:t>
            </a:r>
            <a:r>
              <a:rPr lang="pt-BR" sz="1100">
                <a:solidFill>
                  <a:schemeClr val="dk1"/>
                </a:solidFill>
              </a:rPr>
              <a:t> (Guerreiro, Mago e Arqueiro herdando de Personagem)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✅ </a:t>
            </a:r>
            <a:r>
              <a:rPr b="1" lang="pt-BR" sz="1100">
                <a:solidFill>
                  <a:schemeClr val="dk1"/>
                </a:solidFill>
              </a:rPr>
              <a:t>Polimorfismo</a:t>
            </a:r>
            <a:r>
              <a:rPr lang="pt-BR" sz="1100">
                <a:solidFill>
                  <a:schemeClr val="dk1"/>
                </a:solidFill>
              </a:rPr>
              <a:t> (Cada personagem tem um ataque diferente)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https://www.mycompiler.io/pt/new/csharp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🎯 Desafio: Simulação de Transferência Bancária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835"/>
              <a:buFont typeface="Arial"/>
              <a:buNone/>
            </a:pPr>
            <a:r>
              <a:rPr b="1" lang="pt-BR" sz="3350">
                <a:solidFill>
                  <a:schemeClr val="dk1"/>
                </a:solidFill>
              </a:rPr>
              <a:t>📌 Objetivo:</a:t>
            </a:r>
            <a:r>
              <a:rPr lang="pt-BR" sz="3350">
                <a:solidFill>
                  <a:schemeClr val="dk1"/>
                </a:solidFill>
              </a:rPr>
              <a:t> Criar um sistema onde usuários podem criar contas bancárias, depositar dinheiro, sacar e transferir para outras contas.</a:t>
            </a:r>
            <a:endParaRPr sz="3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2835"/>
              <a:buFont typeface="Arial"/>
              <a:buNone/>
            </a:pPr>
            <a:r>
              <a:rPr b="1" lang="pt-BR" sz="3350">
                <a:solidFill>
                  <a:schemeClr val="dk1"/>
                </a:solidFill>
              </a:rPr>
              <a:t>📋 Regras:</a:t>
            </a:r>
            <a:endParaRPr b="1" sz="3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350">
                <a:solidFill>
                  <a:schemeClr val="dk1"/>
                </a:solidFill>
              </a:rPr>
              <a:t>1️⃣ </a:t>
            </a:r>
            <a:r>
              <a:rPr b="1" lang="pt-BR" sz="3350">
                <a:solidFill>
                  <a:schemeClr val="dk1"/>
                </a:solidFill>
              </a:rPr>
              <a:t>Encapsulamento</a:t>
            </a:r>
            <a:r>
              <a:rPr lang="pt-BR" sz="3350">
                <a:solidFill>
                  <a:schemeClr val="dk1"/>
                </a:solidFill>
              </a:rPr>
              <a:t>: O saldo deve ser privado e acessado apenas por métodos específicos.</a:t>
            </a:r>
            <a:br>
              <a:rPr lang="pt-BR" sz="3350">
                <a:solidFill>
                  <a:schemeClr val="dk1"/>
                </a:solidFill>
              </a:rPr>
            </a:br>
            <a:r>
              <a:rPr lang="pt-BR" sz="3350">
                <a:solidFill>
                  <a:schemeClr val="dk1"/>
                </a:solidFill>
              </a:rPr>
              <a:t>2️⃣ </a:t>
            </a:r>
            <a:r>
              <a:rPr b="1" lang="pt-BR" sz="3350">
                <a:solidFill>
                  <a:schemeClr val="dk1"/>
                </a:solidFill>
              </a:rPr>
              <a:t>Herança</a:t>
            </a:r>
            <a:r>
              <a:rPr lang="pt-BR" sz="3350">
                <a:solidFill>
                  <a:schemeClr val="dk1"/>
                </a:solidFill>
              </a:rPr>
              <a:t>: Criar diferentes tipos de contas (</a:t>
            </a:r>
            <a:r>
              <a:rPr lang="pt-BR" sz="33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ContaPoupanca</a:t>
            </a:r>
            <a:r>
              <a:rPr lang="pt-BR" sz="3350">
                <a:solidFill>
                  <a:schemeClr val="dk1"/>
                </a:solidFill>
              </a:rPr>
              <a:t> e </a:t>
            </a:r>
            <a:r>
              <a:rPr lang="pt-BR" sz="33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ContaCorrente</a:t>
            </a:r>
            <a:r>
              <a:rPr lang="pt-BR" sz="3350">
                <a:solidFill>
                  <a:schemeClr val="dk1"/>
                </a:solidFill>
              </a:rPr>
              <a:t>).</a:t>
            </a:r>
            <a:br>
              <a:rPr lang="pt-BR" sz="3350">
                <a:solidFill>
                  <a:schemeClr val="dk1"/>
                </a:solidFill>
              </a:rPr>
            </a:br>
            <a:r>
              <a:rPr lang="pt-BR" sz="3350">
                <a:solidFill>
                  <a:schemeClr val="dk1"/>
                </a:solidFill>
              </a:rPr>
              <a:t>3️⃣ </a:t>
            </a:r>
            <a:r>
              <a:rPr b="1" lang="pt-BR" sz="3350">
                <a:solidFill>
                  <a:schemeClr val="dk1"/>
                </a:solidFill>
              </a:rPr>
              <a:t>Polimorfismo</a:t>
            </a:r>
            <a:r>
              <a:rPr lang="pt-BR" sz="3350">
                <a:solidFill>
                  <a:schemeClr val="dk1"/>
                </a:solidFill>
              </a:rPr>
              <a:t>: O método </a:t>
            </a:r>
            <a:r>
              <a:rPr lang="pt-BR" sz="33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Sacar()</a:t>
            </a:r>
            <a:r>
              <a:rPr lang="pt-BR" sz="3350">
                <a:solidFill>
                  <a:schemeClr val="dk1"/>
                </a:solidFill>
              </a:rPr>
              <a:t> deve ter regras diferentes dependendo do tipo de conta.</a:t>
            </a:r>
            <a:br>
              <a:rPr lang="pt-BR" sz="3350">
                <a:solidFill>
                  <a:schemeClr val="dk1"/>
                </a:solidFill>
              </a:rPr>
            </a:br>
            <a:r>
              <a:rPr lang="pt-BR" sz="3350">
                <a:solidFill>
                  <a:schemeClr val="dk1"/>
                </a:solidFill>
              </a:rPr>
              <a:t>4️⃣ O sistema deve permitir </a:t>
            </a:r>
            <a:r>
              <a:rPr b="1" lang="pt-BR" sz="3350">
                <a:solidFill>
                  <a:schemeClr val="dk1"/>
                </a:solidFill>
              </a:rPr>
              <a:t>transferências</a:t>
            </a:r>
            <a:r>
              <a:rPr lang="pt-BR" sz="3350">
                <a:solidFill>
                  <a:schemeClr val="dk1"/>
                </a:solidFill>
              </a:rPr>
              <a:t> entre contas.</a:t>
            </a:r>
            <a:endParaRPr sz="3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3350">
                <a:solidFill>
                  <a:schemeClr val="dk1"/>
                </a:solidFill>
              </a:rPr>
              <a:t>💡 O que os alunos precisam fazer?</a:t>
            </a:r>
            <a:endParaRPr b="1" sz="3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350">
                <a:solidFill>
                  <a:schemeClr val="dk1"/>
                </a:solidFill>
              </a:rPr>
              <a:t>1️⃣ </a:t>
            </a:r>
            <a:r>
              <a:rPr b="1" lang="pt-BR" sz="3350">
                <a:solidFill>
                  <a:schemeClr val="dk1"/>
                </a:solidFill>
              </a:rPr>
              <a:t>Criar novas funcionalidades</a:t>
            </a:r>
            <a:r>
              <a:rPr lang="pt-BR" sz="3350">
                <a:solidFill>
                  <a:schemeClr val="dk1"/>
                </a:solidFill>
              </a:rPr>
              <a:t>, como um histórico de transações.</a:t>
            </a:r>
            <a:br>
              <a:rPr lang="pt-BR" sz="3350">
                <a:solidFill>
                  <a:schemeClr val="dk1"/>
                </a:solidFill>
              </a:rPr>
            </a:br>
            <a:r>
              <a:rPr lang="pt-BR" sz="3350">
                <a:solidFill>
                  <a:schemeClr val="dk1"/>
                </a:solidFill>
              </a:rPr>
              <a:t>2️⃣ </a:t>
            </a:r>
            <a:r>
              <a:rPr b="1" lang="pt-BR" sz="3350">
                <a:solidFill>
                  <a:schemeClr val="dk1"/>
                </a:solidFill>
              </a:rPr>
              <a:t>Melhorar a segurança</a:t>
            </a:r>
            <a:r>
              <a:rPr lang="pt-BR" sz="3350">
                <a:solidFill>
                  <a:schemeClr val="dk1"/>
                </a:solidFill>
              </a:rPr>
              <a:t>, impedindo saques que deixem a conta negativa.</a:t>
            </a:r>
            <a:br>
              <a:rPr lang="pt-BR" sz="3350">
                <a:solidFill>
                  <a:schemeClr val="dk1"/>
                </a:solidFill>
              </a:rPr>
            </a:br>
            <a:r>
              <a:rPr lang="pt-BR" sz="3350">
                <a:solidFill>
                  <a:schemeClr val="dk1"/>
                </a:solidFill>
              </a:rPr>
              <a:t>3️⃣ </a:t>
            </a:r>
            <a:r>
              <a:rPr b="1" lang="pt-BR" sz="3350">
                <a:solidFill>
                  <a:schemeClr val="dk1"/>
                </a:solidFill>
              </a:rPr>
              <a:t>Adicionar novas regras de polimorfismo</a:t>
            </a:r>
            <a:r>
              <a:rPr lang="pt-BR" sz="3350">
                <a:solidFill>
                  <a:schemeClr val="dk1"/>
                </a:solidFill>
              </a:rPr>
              <a:t>, como taxas diferenciadas para </a:t>
            </a:r>
            <a:r>
              <a:rPr lang="pt-BR" sz="33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ContaPoupanca</a:t>
            </a:r>
            <a:r>
              <a:rPr lang="pt-BR" sz="3350">
                <a:solidFill>
                  <a:schemeClr val="dk1"/>
                </a:solidFill>
              </a:rPr>
              <a:t>.</a:t>
            </a:r>
            <a:br>
              <a:rPr lang="pt-BR" sz="3350">
                <a:solidFill>
                  <a:schemeClr val="dk1"/>
                </a:solidFill>
              </a:rPr>
            </a:br>
            <a:r>
              <a:rPr lang="pt-BR" sz="3350">
                <a:solidFill>
                  <a:schemeClr val="dk1"/>
                </a:solidFill>
              </a:rPr>
              <a:t>4️⃣ </a:t>
            </a:r>
            <a:r>
              <a:rPr b="1" lang="pt-BR" sz="3350">
                <a:solidFill>
                  <a:schemeClr val="dk1"/>
                </a:solidFill>
              </a:rPr>
              <a:t>Criar mais tipos de conta</a:t>
            </a:r>
            <a:r>
              <a:rPr lang="pt-BR" sz="3350">
                <a:solidFill>
                  <a:schemeClr val="dk1"/>
                </a:solidFill>
              </a:rPr>
              <a:t>, como </a:t>
            </a:r>
            <a:r>
              <a:rPr lang="pt-BR" sz="33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ContaSalario</a:t>
            </a:r>
            <a:r>
              <a:rPr lang="pt-BR" sz="3350">
                <a:solidFill>
                  <a:schemeClr val="dk1"/>
                </a:solidFill>
              </a:rPr>
              <a:t> ou </a:t>
            </a:r>
            <a:r>
              <a:rPr lang="pt-BR" sz="33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ContaInvestimento</a:t>
            </a:r>
            <a:r>
              <a:rPr lang="pt-BR" sz="3350">
                <a:solidFill>
                  <a:schemeClr val="dk1"/>
                </a:solidFill>
              </a:rPr>
              <a:t>.</a:t>
            </a:r>
            <a:endParaRPr sz="3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3350">
                <a:solidFill>
                  <a:schemeClr val="dk1"/>
                </a:solidFill>
              </a:rPr>
              <a:t>🔍 Perguntas para reflexão</a:t>
            </a:r>
            <a:endParaRPr b="1" sz="3350">
              <a:solidFill>
                <a:schemeClr val="dk1"/>
              </a:solidFill>
            </a:endParaRPr>
          </a:p>
          <a:p>
            <a:pPr indent="-28178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pt-BR" sz="3350">
                <a:solidFill>
                  <a:schemeClr val="dk1"/>
                </a:solidFill>
              </a:rPr>
              <a:t>Como o </a:t>
            </a:r>
            <a:r>
              <a:rPr b="1" lang="pt-BR" sz="3350">
                <a:solidFill>
                  <a:schemeClr val="dk1"/>
                </a:solidFill>
              </a:rPr>
              <a:t>encapsulamento</a:t>
            </a:r>
            <a:r>
              <a:rPr lang="pt-BR" sz="3350">
                <a:solidFill>
                  <a:schemeClr val="dk1"/>
                </a:solidFill>
              </a:rPr>
              <a:t> protege os dados do saldo?</a:t>
            </a:r>
            <a:endParaRPr sz="3350">
              <a:solidFill>
                <a:schemeClr val="dk1"/>
              </a:solidFill>
            </a:endParaRPr>
          </a:p>
          <a:p>
            <a:pPr indent="-28178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pt-BR" sz="3350">
                <a:solidFill>
                  <a:schemeClr val="dk1"/>
                </a:solidFill>
              </a:rPr>
              <a:t>Por que usamos </a:t>
            </a:r>
            <a:r>
              <a:rPr lang="pt-BR" sz="33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pt-BR" sz="3350">
                <a:solidFill>
                  <a:schemeClr val="dk1"/>
                </a:solidFill>
              </a:rPr>
              <a:t> no método </a:t>
            </a:r>
            <a:r>
              <a:rPr lang="pt-BR" sz="33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Sacar()</a:t>
            </a:r>
            <a:r>
              <a:rPr lang="pt-BR" sz="3350">
                <a:solidFill>
                  <a:schemeClr val="dk1"/>
                </a:solidFill>
              </a:rPr>
              <a:t>?</a:t>
            </a:r>
            <a:endParaRPr sz="3350">
              <a:solidFill>
                <a:schemeClr val="dk1"/>
              </a:solidFill>
            </a:endParaRPr>
          </a:p>
          <a:p>
            <a:pPr indent="-28178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pt-BR" sz="3350">
                <a:solidFill>
                  <a:schemeClr val="dk1"/>
                </a:solidFill>
              </a:rPr>
              <a:t>Como o polimorfismo ajuda a criar diferentes tipos de conta sem mudar o código principal?</a:t>
            </a:r>
            <a:endParaRPr sz="3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a fundo com exemplos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1️⃣ Reutilização de Código (Herança)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b="1" lang="pt-BR" sz="1100">
                <a:solidFill>
                  <a:schemeClr val="dk1"/>
                </a:solidFill>
              </a:rPr>
              <a:t>Benefício:</a:t>
            </a:r>
            <a:r>
              <a:rPr lang="pt-BR" sz="1100">
                <a:solidFill>
                  <a:schemeClr val="dk1"/>
                </a:solidFill>
              </a:rPr>
              <a:t> Evita repetição de código, já que classes podem herdar funcionalidades de outras.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b="1" lang="pt-BR" sz="1100">
                <a:solidFill>
                  <a:schemeClr val="dk1"/>
                </a:solidFill>
              </a:rPr>
              <a:t>Exemplo:</a:t>
            </a:r>
            <a:r>
              <a:rPr lang="pt-BR" sz="1100">
                <a:solidFill>
                  <a:schemeClr val="dk1"/>
                </a:solidFill>
              </a:rPr>
              <a:t> Um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Guerreiro</a:t>
            </a:r>
            <a:r>
              <a:rPr lang="pt-BR" sz="1100">
                <a:solidFill>
                  <a:schemeClr val="dk1"/>
                </a:solidFill>
              </a:rPr>
              <a:t> e um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Mago</a:t>
            </a:r>
            <a:r>
              <a:rPr lang="pt-BR" sz="1100">
                <a:solidFill>
                  <a:schemeClr val="dk1"/>
                </a:solidFill>
              </a:rPr>
              <a:t> podem herdar características da classe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Personagem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❌ </a:t>
            </a:r>
            <a:r>
              <a:rPr b="1" lang="pt-BR" sz="1100">
                <a:solidFill>
                  <a:schemeClr val="dk1"/>
                </a:solidFill>
              </a:rPr>
              <a:t>Trade-off: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>
                <a:solidFill>
                  <a:schemeClr val="dk1"/>
                </a:solidFill>
              </a:rPr>
              <a:t>Pode levar ao </a:t>
            </a:r>
            <a:r>
              <a:rPr b="1" lang="pt-BR" sz="1100">
                <a:solidFill>
                  <a:schemeClr val="dk1"/>
                </a:solidFill>
              </a:rPr>
              <a:t>problema do código frágil</a:t>
            </a:r>
            <a:r>
              <a:rPr lang="pt-BR" sz="1100">
                <a:solidFill>
                  <a:schemeClr val="dk1"/>
                </a:solidFill>
              </a:rPr>
              <a:t> (se mudar a classe base, pode quebrar várias subclasses).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>
                <a:solidFill>
                  <a:schemeClr val="dk1"/>
                </a:solidFill>
              </a:rPr>
              <a:t>Pode ser difícil modificar hierarquias profundas.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heranças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2️⃣ Organização e Manutenção Melhoradas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b="1" lang="pt-BR" sz="1100">
                <a:solidFill>
                  <a:schemeClr val="dk1"/>
                </a:solidFill>
              </a:rPr>
              <a:t>Benefício:</a:t>
            </a:r>
            <a:r>
              <a:rPr lang="pt-BR" sz="1100">
                <a:solidFill>
                  <a:schemeClr val="dk1"/>
                </a:solidFill>
              </a:rPr>
              <a:t> Código modular e fácil de entender, pois as classes representam conceitos do mundo real.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b="1" lang="pt-BR" sz="1100">
                <a:solidFill>
                  <a:schemeClr val="dk1"/>
                </a:solidFill>
              </a:rPr>
              <a:t>Exemplo:</a:t>
            </a:r>
            <a:r>
              <a:rPr lang="pt-BR" sz="1100">
                <a:solidFill>
                  <a:schemeClr val="dk1"/>
                </a:solidFill>
              </a:rPr>
              <a:t> Um sistema de vendas pode ter classes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Cliente</a:t>
            </a:r>
            <a:r>
              <a:rPr lang="pt-BR" sz="1100">
                <a:solidFill>
                  <a:schemeClr val="dk1"/>
                </a:solidFill>
              </a:rPr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Produto</a:t>
            </a:r>
            <a:r>
              <a:rPr lang="pt-BR" sz="1100">
                <a:solidFill>
                  <a:schemeClr val="dk1"/>
                </a:solidFill>
              </a:rPr>
              <a:t> 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Pedido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❌ </a:t>
            </a:r>
            <a:r>
              <a:rPr b="1" lang="pt-BR" sz="1100">
                <a:solidFill>
                  <a:schemeClr val="dk1"/>
                </a:solidFill>
              </a:rPr>
              <a:t>Trade-off: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>
                <a:solidFill>
                  <a:schemeClr val="dk1"/>
                </a:solidFill>
              </a:rPr>
              <a:t>O código pode ficar muito </a:t>
            </a:r>
            <a:r>
              <a:rPr b="1" lang="pt-BR" sz="1100">
                <a:solidFill>
                  <a:schemeClr val="dk1"/>
                </a:solidFill>
              </a:rPr>
              <a:t>abstrato</a:t>
            </a:r>
            <a:r>
              <a:rPr lang="pt-BR" sz="1100">
                <a:solidFill>
                  <a:schemeClr val="dk1"/>
                </a:solidFill>
              </a:rPr>
              <a:t>, dificultando a leitura para quem não conhece bem a estrutura.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>
                <a:solidFill>
                  <a:schemeClr val="dk1"/>
                </a:solidFill>
              </a:rPr>
              <a:t>Muitos arquivos e classes podem deixar a navegação no projeto mais difícil.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polimorfismo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Encapsulamento e Segurança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b="1" lang="pt-BR" sz="1100">
                <a:solidFill>
                  <a:schemeClr val="dk1"/>
                </a:solidFill>
              </a:rPr>
              <a:t>Benefício:</a:t>
            </a:r>
            <a:r>
              <a:rPr lang="pt-BR" sz="1100">
                <a:solidFill>
                  <a:schemeClr val="dk1"/>
                </a:solidFill>
              </a:rPr>
              <a:t> Protege os dados do acesso indevido, evitando alterações não autorizadas.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b="1" lang="pt-BR" sz="1100">
                <a:solidFill>
                  <a:schemeClr val="dk1"/>
                </a:solidFill>
              </a:rPr>
              <a:t>Exemplo:</a:t>
            </a:r>
            <a:r>
              <a:rPr lang="pt-BR" sz="1100">
                <a:solidFill>
                  <a:schemeClr val="dk1"/>
                </a:solidFill>
              </a:rPr>
              <a:t> Atributos privados (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pt-BR" sz="1100">
                <a:solidFill>
                  <a:schemeClr val="dk1"/>
                </a:solidFill>
              </a:rPr>
              <a:t>) evitam modificações diretas em um objeto.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❌ </a:t>
            </a:r>
            <a:r>
              <a:rPr b="1" lang="pt-BR" sz="1100">
                <a:solidFill>
                  <a:schemeClr val="dk1"/>
                </a:solidFill>
              </a:rPr>
              <a:t>Trade-off: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>
                <a:solidFill>
                  <a:schemeClr val="dk1"/>
                </a:solidFill>
              </a:rPr>
              <a:t>Pode gerar </a:t>
            </a:r>
            <a:r>
              <a:rPr b="1" lang="pt-BR" sz="1100">
                <a:solidFill>
                  <a:schemeClr val="dk1"/>
                </a:solidFill>
              </a:rPr>
              <a:t>código verboso</a:t>
            </a:r>
            <a:r>
              <a:rPr lang="pt-BR" sz="1100">
                <a:solidFill>
                  <a:schemeClr val="dk1"/>
                </a:solidFill>
              </a:rPr>
              <a:t>, com muitos métodos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pt-BR" sz="1100">
                <a:solidFill>
                  <a:schemeClr val="dk1"/>
                </a:solidFill>
              </a:rPr>
              <a:t> 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pt-BR" sz="1100">
                <a:solidFill>
                  <a:schemeClr val="dk1"/>
                </a:solidFill>
              </a:rPr>
              <a:t> apenas para acessar dados simples.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>
                <a:solidFill>
                  <a:schemeClr val="dk1"/>
                </a:solidFill>
              </a:rPr>
              <a:t>Às vezes, </a:t>
            </a:r>
            <a:r>
              <a:rPr b="1" lang="pt-BR" sz="1100">
                <a:solidFill>
                  <a:schemeClr val="dk1"/>
                </a:solidFill>
              </a:rPr>
              <a:t>muita proteção</a:t>
            </a:r>
            <a:r>
              <a:rPr lang="pt-BR" sz="1100">
                <a:solidFill>
                  <a:schemeClr val="dk1"/>
                </a:solidFill>
              </a:rPr>
              <a:t> pode tornar o código menos flexível.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encapsulamento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Polimorfismo e Extensibilidade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b="1" lang="pt-BR" sz="1100">
                <a:solidFill>
                  <a:schemeClr val="dk1"/>
                </a:solidFill>
              </a:rPr>
              <a:t>Benefício:</a:t>
            </a:r>
            <a:r>
              <a:rPr lang="pt-BR" sz="1100">
                <a:solidFill>
                  <a:schemeClr val="dk1"/>
                </a:solidFill>
              </a:rPr>
              <a:t> Facilita a adição de novas funcionalidades sem alterar o código existente.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b="1" lang="pt-BR" sz="1100">
                <a:solidFill>
                  <a:schemeClr val="dk1"/>
                </a:solidFill>
              </a:rPr>
              <a:t>Exemplo:</a:t>
            </a:r>
            <a:r>
              <a:rPr lang="pt-BR" sz="1100">
                <a:solidFill>
                  <a:schemeClr val="dk1"/>
                </a:solidFill>
              </a:rPr>
              <a:t> Podemos adicionar um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Arqueiro</a:t>
            </a:r>
            <a:r>
              <a:rPr lang="pt-BR" sz="1100">
                <a:solidFill>
                  <a:schemeClr val="dk1"/>
                </a:solidFill>
              </a:rPr>
              <a:t> ao nosso jogo sem mudar a estrutura da classe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Personagem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❌ </a:t>
            </a:r>
            <a:r>
              <a:rPr b="1" lang="pt-BR" sz="1100">
                <a:solidFill>
                  <a:schemeClr val="dk1"/>
                </a:solidFill>
              </a:rPr>
              <a:t>Trade-off: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>
                <a:solidFill>
                  <a:schemeClr val="dk1"/>
                </a:solidFill>
              </a:rPr>
              <a:t>Pode ser difícil rastrear qual método está sendo chamado quando há muitas classes e sobrecarga de métodos.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>
                <a:solidFill>
                  <a:schemeClr val="dk1"/>
                </a:solidFill>
              </a:rPr>
              <a:t>Se não bem utilizado, pode gerar </a:t>
            </a:r>
            <a:r>
              <a:rPr b="1" lang="pt-BR" sz="1100">
                <a:solidFill>
                  <a:schemeClr val="dk1"/>
                </a:solidFill>
              </a:rPr>
              <a:t>efeito cascata</a:t>
            </a:r>
            <a:r>
              <a:rPr lang="pt-BR" sz="1100">
                <a:solidFill>
                  <a:schemeClr val="dk1"/>
                </a:solidFill>
              </a:rPr>
              <a:t>, onde mudanças em uma classe impactam muitas outras.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❌ Desvantagens da POO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989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1️⃣ Maior Complexidade Inicial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🔴 Criar uma estrutura orientada a objetos exige mais planejamento do que um código procedural simples.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Exemplo: </a:t>
            </a:r>
            <a:r>
              <a:rPr lang="pt-BR" sz="1200">
                <a:solidFill>
                  <a:schemeClr val="dk1"/>
                </a:solidFill>
              </a:rPr>
              <a:t>Para um </a:t>
            </a:r>
            <a:r>
              <a:rPr b="1" lang="pt-BR" sz="1200">
                <a:solidFill>
                  <a:schemeClr val="dk1"/>
                </a:solidFill>
              </a:rPr>
              <a:t>script simples</a:t>
            </a:r>
            <a:r>
              <a:rPr lang="pt-BR" sz="1200">
                <a:solidFill>
                  <a:schemeClr val="dk1"/>
                </a:solidFill>
              </a:rPr>
              <a:t>, criar várias classes pode ser </a:t>
            </a:r>
            <a:r>
              <a:rPr b="1" lang="pt-BR" sz="1200">
                <a:solidFill>
                  <a:schemeClr val="dk1"/>
                </a:solidFill>
              </a:rPr>
              <a:t>desnecessário</a:t>
            </a:r>
            <a:r>
              <a:rPr lang="pt-BR" sz="1200">
                <a:solidFill>
                  <a:schemeClr val="dk1"/>
                </a:solidFill>
              </a:rPr>
              <a:t> e tornar o código mais difícil de entender.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2️⃣ Mais Uso de Memória e Desempenho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🔴 Objetos consomem mais memória do que estruturas simples como arrays ou dicionários.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Exemplo: </a:t>
            </a:r>
            <a:r>
              <a:rPr lang="pt-BR" sz="1200">
                <a:solidFill>
                  <a:schemeClr val="dk1"/>
                </a:solidFill>
              </a:rPr>
              <a:t>Criar milhares de </a:t>
            </a:r>
            <a:r>
              <a:rPr b="1" lang="pt-BR" sz="1200">
                <a:solidFill>
                  <a:schemeClr val="dk1"/>
                </a:solidFill>
              </a:rPr>
              <a:t>instâncias de classes</a:t>
            </a:r>
            <a:r>
              <a:rPr lang="pt-BR" sz="1200">
                <a:solidFill>
                  <a:schemeClr val="dk1"/>
                </a:solidFill>
              </a:rPr>
              <a:t> pode ser menos eficiente do que um código funcional que opera com dados diretamente.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3️⃣ Overhead na Manutenção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🔴 Sistemas muito baseados em POO podem crescer de forma </a:t>
            </a:r>
            <a:r>
              <a:rPr b="1" lang="pt-BR" sz="1200">
                <a:solidFill>
                  <a:schemeClr val="dk1"/>
                </a:solidFill>
              </a:rPr>
              <a:t>exagerada</a:t>
            </a:r>
            <a:r>
              <a:rPr lang="pt-BR" sz="1200">
                <a:solidFill>
                  <a:schemeClr val="dk1"/>
                </a:solidFill>
              </a:rPr>
              <a:t>, dificultando a manutenção.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Exemplo:</a:t>
            </a:r>
            <a:r>
              <a:rPr lang="pt-BR" sz="1200">
                <a:solidFill>
                  <a:schemeClr val="dk1"/>
                </a:solidFill>
              </a:rPr>
              <a:t>Um sistema com </a:t>
            </a:r>
            <a:r>
              <a:rPr b="1" lang="pt-BR" sz="1200">
                <a:solidFill>
                  <a:schemeClr val="dk1"/>
                </a:solidFill>
              </a:rPr>
              <a:t>muitas classes interligadas</a:t>
            </a:r>
            <a:r>
              <a:rPr lang="pt-BR" sz="1200">
                <a:solidFill>
                  <a:schemeClr val="dk1"/>
                </a:solidFill>
              </a:rPr>
              <a:t> pode ser difícil de modificar sem gerar efeitos colaterais.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de consulta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Programação orientada a objetos – Wikipédia</a:t>
            </a:r>
            <a:endParaRPr sz="1100" u="sng">
              <a:solidFill>
                <a:schemeClr val="accent5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História da Programação Orientada a Objetos – USP</a:t>
            </a:r>
            <a:endParaRPr sz="1100" u="sng">
              <a:solidFill>
                <a:schemeClr val="accent5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POO: tudo sobre Programação Orientada a Objetos! – Blog da Trybe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1389225" y="12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{EC58C4A7-C646-4399-890D-E39147816F13}</a:tableStyleId>
              </a:tblPr>
              <a:tblGrid>
                <a:gridCol w="2222500"/>
                <a:gridCol w="2222500"/>
                <a:gridCol w="2222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Etapa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Duração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Atividade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Introdução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5 min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 que é POO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Porque foi criada a POO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Relacionar POO com o mundo real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Conceitos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5 min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Encapsulamento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Herança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Polimorfismo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Prática (Mini-Jogo)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10 min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Criar um sistema de batalha entre personagens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Conclusão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Discussão e desafios extras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Criar uma Conta Bancária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</a:t>
            </a:r>
            <a:r>
              <a:rPr lang="pt-BR"/>
              <a:t>é a orientação a objetos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84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POO é um jeito de organizar código baseado em </a:t>
            </a:r>
            <a:r>
              <a:rPr b="1" lang="pt-BR" sz="1100">
                <a:solidFill>
                  <a:schemeClr val="dk1"/>
                </a:solidFill>
              </a:rPr>
              <a:t>objetos</a:t>
            </a:r>
            <a:r>
              <a:rPr lang="pt-BR" sz="1100">
                <a:solidFill>
                  <a:schemeClr val="dk1"/>
                </a:solidFill>
              </a:rPr>
              <a:t>, que representam coisas do mundo real.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Objetos possuem </a:t>
            </a:r>
            <a:r>
              <a:rPr b="1" lang="pt-BR" sz="1100">
                <a:solidFill>
                  <a:schemeClr val="dk1"/>
                </a:solidFill>
              </a:rPr>
              <a:t>propriedades</a:t>
            </a:r>
            <a:r>
              <a:rPr lang="pt-BR" sz="1100">
                <a:solidFill>
                  <a:schemeClr val="dk1"/>
                </a:solidFill>
              </a:rPr>
              <a:t> (atributos) e </a:t>
            </a:r>
            <a:r>
              <a:rPr b="1" lang="pt-BR" sz="1100">
                <a:solidFill>
                  <a:schemeClr val="dk1"/>
                </a:solidFill>
              </a:rPr>
              <a:t>ações</a:t>
            </a:r>
            <a:r>
              <a:rPr lang="pt-BR" sz="1100">
                <a:solidFill>
                  <a:schemeClr val="dk1"/>
                </a:solidFill>
              </a:rPr>
              <a:t> (métodos).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🏛  </a:t>
            </a:r>
            <a:r>
              <a:rPr b="1" lang="pt-BR" sz="1700">
                <a:solidFill>
                  <a:schemeClr val="dk1"/>
                </a:solidFill>
              </a:rPr>
              <a:t>Conceitos Fundamentais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pt-BR" sz="1100">
                <a:solidFill>
                  <a:schemeClr val="dk1"/>
                </a:solidFill>
              </a:rPr>
              <a:t>Classe</a:t>
            </a:r>
            <a:r>
              <a:rPr lang="pt-BR" sz="1100">
                <a:solidFill>
                  <a:schemeClr val="dk1"/>
                </a:solidFill>
              </a:rPr>
              <a:t>: Um modelo para criar objetos.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pt-BR" sz="1100">
                <a:solidFill>
                  <a:schemeClr val="dk1"/>
                </a:solidFill>
              </a:rPr>
              <a:t>Objeto</a:t>
            </a:r>
            <a:r>
              <a:rPr lang="pt-BR" sz="1100">
                <a:solidFill>
                  <a:schemeClr val="dk1"/>
                </a:solidFill>
              </a:rPr>
              <a:t>: Uma instância de uma classe.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pt-BR" sz="1100">
                <a:solidFill>
                  <a:schemeClr val="dk1"/>
                </a:solidFill>
              </a:rPr>
              <a:t>Propriedade</a:t>
            </a:r>
            <a:r>
              <a:rPr lang="pt-BR" sz="1100">
                <a:solidFill>
                  <a:schemeClr val="dk1"/>
                </a:solidFill>
              </a:rPr>
              <a:t>: Forma segura de acessar/modificar atributos.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pt-BR" sz="1100">
                <a:solidFill>
                  <a:schemeClr val="dk1"/>
                </a:solidFill>
              </a:rPr>
              <a:t>Atributo</a:t>
            </a:r>
            <a:r>
              <a:rPr lang="pt-BR" sz="1100">
                <a:solidFill>
                  <a:schemeClr val="dk1"/>
                </a:solidFill>
              </a:rPr>
              <a:t>: Variável dentro da classe que armazena valores.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979" y="1017725"/>
            <a:ext cx="356532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Origem e Criadores da POO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 POO teve suas raízes na década de 1960. Os principais marcos incluem: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100">
                <a:solidFill>
                  <a:schemeClr val="dk1"/>
                </a:solidFill>
              </a:rPr>
              <a:t>Simula 67</a:t>
            </a:r>
            <a:r>
              <a:rPr lang="pt-BR" sz="1100">
                <a:solidFill>
                  <a:schemeClr val="dk1"/>
                </a:solidFill>
              </a:rPr>
              <a:t>: </a:t>
            </a:r>
            <a:r>
              <a:rPr lang="pt-BR" sz="1100">
                <a:solidFill>
                  <a:schemeClr val="dk1"/>
                </a:solidFill>
              </a:rPr>
              <a:t>Desenvolvido</a:t>
            </a:r>
            <a:r>
              <a:rPr lang="pt-BR" sz="1100">
                <a:solidFill>
                  <a:schemeClr val="dk1"/>
                </a:solidFill>
              </a:rPr>
              <a:t> por </a:t>
            </a:r>
            <a:r>
              <a:rPr b="1" lang="pt-BR" sz="1100">
                <a:solidFill>
                  <a:schemeClr val="dk1"/>
                </a:solidFill>
              </a:rPr>
              <a:t>Ole-Johan Dahl</a:t>
            </a:r>
            <a:r>
              <a:rPr lang="pt-BR" sz="1100">
                <a:solidFill>
                  <a:schemeClr val="dk1"/>
                </a:solidFill>
              </a:rPr>
              <a:t> e </a:t>
            </a:r>
            <a:r>
              <a:rPr b="1" lang="pt-BR" sz="1100">
                <a:solidFill>
                  <a:schemeClr val="dk1"/>
                </a:solidFill>
              </a:rPr>
              <a:t>Kristen Nygaard</a:t>
            </a:r>
            <a:r>
              <a:rPr lang="pt-BR" sz="1100">
                <a:solidFill>
                  <a:schemeClr val="dk1"/>
                </a:solidFill>
              </a:rPr>
              <a:t> no </a:t>
            </a:r>
            <a:r>
              <a:rPr b="1" lang="pt-BR" sz="1100">
                <a:solidFill>
                  <a:schemeClr val="dk1"/>
                </a:solidFill>
              </a:rPr>
              <a:t>Norwegian Computing Center</a:t>
            </a:r>
            <a:r>
              <a:rPr lang="pt-BR" sz="1100">
                <a:solidFill>
                  <a:schemeClr val="dk1"/>
                </a:solidFill>
              </a:rPr>
              <a:t> em Oslo, Noruega, em 1967. Originalmente concebida para simulações, o Simula 67 introduziu conceitos como classes e objetos, fundamentais para a POO.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100">
                <a:solidFill>
                  <a:schemeClr val="dk1"/>
                </a:solidFill>
              </a:rPr>
              <a:t>Smalltalk</a:t>
            </a:r>
            <a:r>
              <a:rPr lang="pt-BR" sz="1100">
                <a:solidFill>
                  <a:schemeClr val="dk1"/>
                </a:solidFill>
              </a:rPr>
              <a:t>: Nos anos 1970, </a:t>
            </a:r>
            <a:r>
              <a:rPr b="1" lang="pt-BR" sz="1100">
                <a:solidFill>
                  <a:schemeClr val="dk1"/>
                </a:solidFill>
              </a:rPr>
              <a:t>Alan Kay</a:t>
            </a:r>
            <a:r>
              <a:rPr lang="pt-BR" sz="1100">
                <a:solidFill>
                  <a:schemeClr val="dk1"/>
                </a:solidFill>
              </a:rPr>
              <a:t>, juntamente com sua equipe no </a:t>
            </a:r>
            <a:r>
              <a:rPr b="1" lang="pt-BR" sz="1100">
                <a:solidFill>
                  <a:schemeClr val="dk1"/>
                </a:solidFill>
              </a:rPr>
              <a:t>Xerox PARC</a:t>
            </a:r>
            <a:r>
              <a:rPr lang="pt-BR" sz="1100">
                <a:solidFill>
                  <a:schemeClr val="dk1"/>
                </a:solidFill>
              </a:rPr>
              <a:t>, desenvolveu o Smalltalk. Alan Kay é creditado por cunhar o termo "orientado a objetos". O Smalltalk foi projetado para ser uma linguagem totalmente orientada a objetos, influenciando significativamente linguagens posteriores.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Motivos para a criação da POO:</a:t>
            </a:r>
            <a:endParaRPr b="1" sz="13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Melhoria na organização do código</a:t>
            </a:r>
            <a:r>
              <a:rPr lang="pt-BR" sz="1100">
                <a:solidFill>
                  <a:schemeClr val="dk1"/>
                </a:solidFill>
              </a:rPr>
              <a:t> – Dividir programas em objetos facilita a estruturação do código.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Reutilização</a:t>
            </a:r>
            <a:r>
              <a:rPr lang="pt-BR" sz="1100">
                <a:solidFill>
                  <a:schemeClr val="dk1"/>
                </a:solidFill>
              </a:rPr>
              <a:t> – Com conceitos como herança e polimorfismo, é possível reaproveitar código sem precisar duplicá-lo.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Modularidade</a:t>
            </a:r>
            <a:r>
              <a:rPr lang="pt-BR" sz="1100">
                <a:solidFill>
                  <a:schemeClr val="dk1"/>
                </a:solidFill>
              </a:rPr>
              <a:t> – Os sistemas podem ser divididos em partes menores e mais gerenciáveis.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Facilidade de manutenção</a:t>
            </a:r>
            <a:r>
              <a:rPr lang="pt-BR" sz="1100">
                <a:solidFill>
                  <a:schemeClr val="dk1"/>
                </a:solidFill>
              </a:rPr>
              <a:t> – Com encapsulamento, os detalhes internos de um objeto podem ser modificados sem afetar outras partes do código.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Maior abstração</a:t>
            </a:r>
            <a:r>
              <a:rPr lang="pt-BR" sz="1100">
                <a:solidFill>
                  <a:schemeClr val="dk1"/>
                </a:solidFill>
              </a:rPr>
              <a:t> – Representar conceitos do mundo real no código de forma mais intuitiva.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Popularização da POO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 adoção da POO ganhou impulso nas décadas seguintes: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Anos 1980</a:t>
            </a:r>
            <a:r>
              <a:rPr lang="pt-BR" sz="1100">
                <a:solidFill>
                  <a:schemeClr val="dk1"/>
                </a:solidFill>
              </a:rPr>
              <a:t>: O Smalltalk começou a ser utilizado em ambientes acadêmicos e de pesquisa, demonstrando os benefícios da POO em termos de modularidade e reutilização de código.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Anos 1990</a:t>
            </a:r>
            <a:r>
              <a:rPr lang="pt-BR" sz="1100">
                <a:solidFill>
                  <a:schemeClr val="dk1"/>
                </a:solidFill>
              </a:rPr>
              <a:t>: Linguagens como </a:t>
            </a:r>
            <a:r>
              <a:rPr b="1" lang="pt-BR" sz="1100">
                <a:solidFill>
                  <a:schemeClr val="dk1"/>
                </a:solidFill>
              </a:rPr>
              <a:t>C++</a:t>
            </a:r>
            <a:r>
              <a:rPr lang="pt-BR" sz="1100">
                <a:solidFill>
                  <a:schemeClr val="dk1"/>
                </a:solidFill>
              </a:rPr>
              <a:t> (desenvolvida por </a:t>
            </a:r>
            <a:r>
              <a:rPr b="1" lang="pt-BR" sz="1100">
                <a:solidFill>
                  <a:schemeClr val="dk1"/>
                </a:solidFill>
              </a:rPr>
              <a:t>Bjarne Stroustrup</a:t>
            </a:r>
            <a:r>
              <a:rPr lang="pt-BR" sz="1100">
                <a:solidFill>
                  <a:schemeClr val="dk1"/>
                </a:solidFill>
              </a:rPr>
              <a:t>) e </a:t>
            </a:r>
            <a:r>
              <a:rPr b="1" lang="pt-BR" sz="1100">
                <a:solidFill>
                  <a:schemeClr val="dk1"/>
                </a:solidFill>
              </a:rPr>
              <a:t>Java</a:t>
            </a:r>
            <a:r>
              <a:rPr lang="pt-BR" sz="1100">
                <a:solidFill>
                  <a:schemeClr val="dk1"/>
                </a:solidFill>
              </a:rPr>
              <a:t> incorporaram princípios da POO, tornando-os acessíveis a uma audiência mais ampla. A indústria de software reconheceu as vantagens da POO no desenvolvimento de sistemas complexos, levando à sua ampla adoção.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Atual da POO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Hoje, a POO é um dos paradigmas de programação mais prevalentes. Suas características principais incluem: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Abstração</a:t>
            </a:r>
            <a:r>
              <a:rPr lang="pt-BR" sz="1100">
                <a:solidFill>
                  <a:schemeClr val="dk1"/>
                </a:solidFill>
              </a:rPr>
              <a:t>: Simplificação da complexidade através da modelagem de entidades do mundo real como objetos no software.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Encapsulamento</a:t>
            </a:r>
            <a:r>
              <a:rPr lang="pt-BR" sz="1100">
                <a:solidFill>
                  <a:schemeClr val="dk1"/>
                </a:solidFill>
              </a:rPr>
              <a:t>: Proteção dos dados, permitindo acesso apenas através de métodos definidos.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Herança</a:t>
            </a:r>
            <a:r>
              <a:rPr lang="pt-BR" sz="1100">
                <a:solidFill>
                  <a:schemeClr val="dk1"/>
                </a:solidFill>
              </a:rPr>
              <a:t>: Criação de novas classes baseadas em classes existentes, promovendo a reutilização de código.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Polimorfismo</a:t>
            </a:r>
            <a:r>
              <a:rPr lang="pt-BR" sz="1100">
                <a:solidFill>
                  <a:schemeClr val="dk1"/>
                </a:solidFill>
              </a:rPr>
              <a:t>: Capacidade de diferentes classes responderem de maneira distinta a uma mesma mensagem ou método.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Linguagens modernas como </a:t>
            </a:r>
            <a:r>
              <a:rPr b="1" lang="pt-BR" sz="1100">
                <a:solidFill>
                  <a:schemeClr val="dk1"/>
                </a:solidFill>
              </a:rPr>
              <a:t>Python</a:t>
            </a:r>
            <a:r>
              <a:rPr lang="pt-BR" sz="1100">
                <a:solidFill>
                  <a:schemeClr val="dk1"/>
                </a:solidFill>
              </a:rPr>
              <a:t>, </a:t>
            </a:r>
            <a:r>
              <a:rPr b="1" lang="pt-BR" sz="1100">
                <a:solidFill>
                  <a:schemeClr val="dk1"/>
                </a:solidFill>
              </a:rPr>
              <a:t>C#</a:t>
            </a:r>
            <a:r>
              <a:rPr lang="pt-BR" sz="1100">
                <a:solidFill>
                  <a:schemeClr val="dk1"/>
                </a:solidFill>
              </a:rPr>
              <a:t>, </a:t>
            </a:r>
            <a:r>
              <a:rPr b="1" lang="pt-BR" sz="1100">
                <a:solidFill>
                  <a:schemeClr val="dk1"/>
                </a:solidFill>
              </a:rPr>
              <a:t>Ruby</a:t>
            </a:r>
            <a:r>
              <a:rPr lang="pt-BR" sz="1100">
                <a:solidFill>
                  <a:schemeClr val="dk1"/>
                </a:solidFill>
              </a:rPr>
              <a:t> e muitas outras suportam ou são baseadas na POO. Esse paradigma é amplamente utilizado em diversas áreas, desde o desenvolvimento de aplicações web até sistemas embarcados, devido à sua flexibilidade e capacidade de gerenciar complexidade.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Para aprofundar seus conhecimentos sobre a história e os conceitos da POO, você pode consultar os seguintes artigos: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Exemplo: DigitalMenu -&gt;</a:t>
            </a:r>
            <a:r>
              <a:rPr lang="pt-BR"/>
              <a:t> </a:t>
            </a:r>
            <a:r>
              <a:rPr lang="pt-BR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https://github.com/IsaacDSC/digitalmenu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Herança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39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📌 </a:t>
            </a:r>
            <a:r>
              <a:rPr b="1" lang="pt-BR" sz="1100">
                <a:solidFill>
                  <a:schemeClr val="dk1"/>
                </a:solidFill>
              </a:rPr>
              <a:t>Definição Técnica:</a:t>
            </a:r>
            <a:br>
              <a:rPr b="1"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Herança é um mecanismo da </a:t>
            </a:r>
            <a:r>
              <a:rPr b="1" lang="pt-BR" sz="1100">
                <a:solidFill>
                  <a:schemeClr val="dk1"/>
                </a:solidFill>
              </a:rPr>
              <a:t>Programação Orientada a Objetos (POO)</a:t>
            </a:r>
            <a:r>
              <a:rPr lang="pt-BR" sz="1100">
                <a:solidFill>
                  <a:schemeClr val="dk1"/>
                </a:solidFill>
              </a:rPr>
              <a:t> que permite que uma classe (subclasse) herde atributos e métodos de outra classe (superclasse), promovendo a reutilização de código.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📌 </a:t>
            </a:r>
            <a:r>
              <a:rPr b="1" lang="pt-BR" sz="1100">
                <a:solidFill>
                  <a:schemeClr val="dk1"/>
                </a:solidFill>
              </a:rPr>
              <a:t>Características:</a:t>
            </a:r>
            <a:br>
              <a:rPr b="1"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✔ Permite criar hierarquias de classes.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✔ Facilita a reutilização e manutenção do código.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✔ Pode ser </a:t>
            </a:r>
            <a:r>
              <a:rPr b="1" lang="pt-BR" sz="1100">
                <a:solidFill>
                  <a:schemeClr val="dk1"/>
                </a:solidFill>
              </a:rPr>
              <a:t>simples</a:t>
            </a:r>
            <a:r>
              <a:rPr lang="pt-BR" sz="1100">
                <a:solidFill>
                  <a:schemeClr val="dk1"/>
                </a:solidFill>
              </a:rPr>
              <a:t> (herança única) ou </a:t>
            </a:r>
            <a:r>
              <a:rPr b="1" lang="pt-BR" sz="1100">
                <a:solidFill>
                  <a:schemeClr val="dk1"/>
                </a:solidFill>
              </a:rPr>
              <a:t>múltipla</a:t>
            </a:r>
            <a:r>
              <a:rPr lang="pt-BR" sz="1100">
                <a:solidFill>
                  <a:schemeClr val="dk1"/>
                </a:solidFill>
              </a:rPr>
              <a:t> (não suportada diretamente em C#).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50" y="57062"/>
            <a:ext cx="4676287" cy="502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38" y="4032675"/>
            <a:ext cx="22002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Modificadores de Acesso</a:t>
            </a:r>
            <a:endParaRPr/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{92434C12-C34A-49DE-B1BA-880F4FBAF6F8}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Modificador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Acesso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Usado Para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private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Apenas dentro da própria classe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Proteger dados internos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Dentro da classe e subclasses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Permitir herança segura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Acesso global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Criar métodos de interação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override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Sobrescrever 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Criar funcionalidades que só fazem sentido para classes derivadas.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313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📌 </a:t>
            </a:r>
            <a:r>
              <a:rPr b="1" lang="pt-BR" sz="1100">
                <a:solidFill>
                  <a:schemeClr val="dk1"/>
                </a:solidFill>
              </a:rPr>
              <a:t>Definição Técnica:</a:t>
            </a:r>
            <a:br>
              <a:rPr b="1"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Polimorfismo permite que </a:t>
            </a:r>
            <a:r>
              <a:rPr b="1" lang="pt-BR" sz="1100">
                <a:solidFill>
                  <a:schemeClr val="dk1"/>
                </a:solidFill>
              </a:rPr>
              <a:t>um mesmo método tenha diferentes implementações</a:t>
            </a:r>
            <a:r>
              <a:rPr lang="pt-BR" sz="1100">
                <a:solidFill>
                  <a:schemeClr val="dk1"/>
                </a:solidFill>
              </a:rPr>
              <a:t> dependendo da classe que o utiliza.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📌 </a:t>
            </a:r>
            <a:r>
              <a:rPr b="1" lang="pt-BR" sz="1100">
                <a:solidFill>
                  <a:schemeClr val="dk1"/>
                </a:solidFill>
              </a:rPr>
              <a:t>Tipos de Polimorfismo:</a:t>
            </a:r>
            <a:br>
              <a:rPr b="1"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b="1" lang="pt-BR" sz="1100">
                <a:solidFill>
                  <a:schemeClr val="dk1"/>
                </a:solidFill>
              </a:rPr>
              <a:t>Polimorfismo de Sobrescrita (Override):</a:t>
            </a:r>
            <a:r>
              <a:rPr lang="pt-BR" sz="1100">
                <a:solidFill>
                  <a:schemeClr val="dk1"/>
                </a:solidFill>
              </a:rPr>
              <a:t> Uma subclasse redefine um método da superclasse.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✔ </a:t>
            </a:r>
            <a:r>
              <a:rPr b="1" lang="pt-BR" sz="1100">
                <a:solidFill>
                  <a:schemeClr val="dk1"/>
                </a:solidFill>
              </a:rPr>
              <a:t>Polimorfismo de Sobrecarga (Overload):</a:t>
            </a:r>
            <a:r>
              <a:rPr lang="pt-BR" sz="1100">
                <a:solidFill>
                  <a:schemeClr val="dk1"/>
                </a:solidFill>
              </a:rPr>
              <a:t> Um método tem várias versões com assinaturas diferentes.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850" y="152400"/>
            <a:ext cx="5419725" cy="479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50" y="3996175"/>
            <a:ext cx="188869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