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1" r:id="rId4"/>
    <p:sldId id="263" r:id="rId5"/>
    <p:sldId id="257" r:id="rId6"/>
    <p:sldId id="258" r:id="rId7"/>
    <p:sldId id="260" r:id="rId8"/>
    <p:sldId id="259" r:id="rId9"/>
    <p:sldId id="266" r:id="rId10"/>
    <p:sldId id="265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E5E55-B506-4726-A0EF-B31DDF61AE7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C6FD81-D177-4E16-8A5F-269EE5276998}">
      <dgm:prSet/>
      <dgm:spPr/>
      <dgm:t>
        <a:bodyPr/>
        <a:lstStyle/>
        <a:p>
          <a:r>
            <a:rPr lang="en-US" dirty="0"/>
            <a:t>Columns Kept: When attacks occurred, how many they affected, the type of breach, and type of organization breached.</a:t>
          </a:r>
        </a:p>
      </dgm:t>
    </dgm:pt>
    <dgm:pt modelId="{679D70D5-859A-4E20-8B05-4443FE3AA519}" type="parTrans" cxnId="{FBB55B47-CC33-40C5-ABE8-333738B225F0}">
      <dgm:prSet/>
      <dgm:spPr/>
      <dgm:t>
        <a:bodyPr/>
        <a:lstStyle/>
        <a:p>
          <a:endParaRPr lang="en-US"/>
        </a:p>
      </dgm:t>
    </dgm:pt>
    <dgm:pt modelId="{E9390E8B-DA8C-4384-88C3-CF0B2E5663DF}" type="sibTrans" cxnId="{FBB55B47-CC33-40C5-ABE8-333738B225F0}">
      <dgm:prSet/>
      <dgm:spPr/>
      <dgm:t>
        <a:bodyPr/>
        <a:lstStyle/>
        <a:p>
          <a:endParaRPr lang="en-US"/>
        </a:p>
      </dgm:t>
    </dgm:pt>
    <dgm:pt modelId="{A833FC4C-8266-4A73-B067-22B6D49D55C4}">
      <dgm:prSet/>
      <dgm:spPr/>
      <dgm:t>
        <a:bodyPr/>
        <a:lstStyle/>
        <a:p>
          <a:r>
            <a:rPr lang="en-US"/>
            <a:t>Added seasons</a:t>
          </a:r>
        </a:p>
      </dgm:t>
    </dgm:pt>
    <dgm:pt modelId="{74FC5C1C-1125-44D3-9C54-2534317B1E3E}" type="parTrans" cxnId="{8E8D4158-48CD-4EBD-89E3-E4BD4E4EEDFF}">
      <dgm:prSet/>
      <dgm:spPr/>
      <dgm:t>
        <a:bodyPr/>
        <a:lstStyle/>
        <a:p>
          <a:endParaRPr lang="en-US"/>
        </a:p>
      </dgm:t>
    </dgm:pt>
    <dgm:pt modelId="{3B4ED30B-190F-4CB1-B960-FEA304EDBA04}" type="sibTrans" cxnId="{8E8D4158-48CD-4EBD-89E3-E4BD4E4EEDFF}">
      <dgm:prSet/>
      <dgm:spPr/>
      <dgm:t>
        <a:bodyPr/>
        <a:lstStyle/>
        <a:p>
          <a:endParaRPr lang="en-US"/>
        </a:p>
      </dgm:t>
    </dgm:pt>
    <dgm:pt modelId="{884BAC4F-F81F-474E-A772-F010EF969F71}">
      <dgm:prSet/>
      <dgm:spPr/>
      <dgm:t>
        <a:bodyPr/>
        <a:lstStyle/>
        <a:p>
          <a:r>
            <a:rPr lang="en-US"/>
            <a:t>Added years</a:t>
          </a:r>
        </a:p>
      </dgm:t>
    </dgm:pt>
    <dgm:pt modelId="{0301FE96-6163-4D59-9CD5-B3A35C158205}" type="parTrans" cxnId="{575DA8E1-7AF2-4626-AAFD-00DF4ED673E5}">
      <dgm:prSet/>
      <dgm:spPr/>
      <dgm:t>
        <a:bodyPr/>
        <a:lstStyle/>
        <a:p>
          <a:endParaRPr lang="en-US"/>
        </a:p>
      </dgm:t>
    </dgm:pt>
    <dgm:pt modelId="{CC0D9F93-CC4A-4DD7-B4FC-D7241901E10D}" type="sibTrans" cxnId="{575DA8E1-7AF2-4626-AAFD-00DF4ED673E5}">
      <dgm:prSet/>
      <dgm:spPr/>
      <dgm:t>
        <a:bodyPr/>
        <a:lstStyle/>
        <a:p>
          <a:endParaRPr lang="en-US"/>
        </a:p>
      </dgm:t>
    </dgm:pt>
    <dgm:pt modelId="{2FA55AA7-406F-429C-A5F8-EE8D230F08C7}">
      <dgm:prSet/>
      <dgm:spPr/>
      <dgm:t>
        <a:bodyPr/>
        <a:lstStyle/>
        <a:p>
          <a:r>
            <a:rPr lang="en-US"/>
            <a:t>Added an unreported category to attack types</a:t>
          </a:r>
        </a:p>
      </dgm:t>
    </dgm:pt>
    <dgm:pt modelId="{0F707326-6165-49AE-A1A5-EFE4724ECAC8}" type="parTrans" cxnId="{AFF0A4BB-AFC9-404B-B0C3-205AF949B187}">
      <dgm:prSet/>
      <dgm:spPr/>
      <dgm:t>
        <a:bodyPr/>
        <a:lstStyle/>
        <a:p>
          <a:endParaRPr lang="en-US"/>
        </a:p>
      </dgm:t>
    </dgm:pt>
    <dgm:pt modelId="{06329627-5B6F-4A4C-9D84-FB9E865233FA}" type="sibTrans" cxnId="{AFF0A4BB-AFC9-404B-B0C3-205AF949B187}">
      <dgm:prSet/>
      <dgm:spPr/>
      <dgm:t>
        <a:bodyPr/>
        <a:lstStyle/>
        <a:p>
          <a:endParaRPr lang="en-US"/>
        </a:p>
      </dgm:t>
    </dgm:pt>
    <dgm:pt modelId="{6E115587-2C18-409E-B733-0C432DE4804D}" type="pres">
      <dgm:prSet presAssocID="{CD1E5E55-B506-4726-A0EF-B31DDF61AE7F}" presName="vert0" presStyleCnt="0">
        <dgm:presLayoutVars>
          <dgm:dir/>
          <dgm:animOne val="branch"/>
          <dgm:animLvl val="lvl"/>
        </dgm:presLayoutVars>
      </dgm:prSet>
      <dgm:spPr/>
    </dgm:pt>
    <dgm:pt modelId="{866DDC80-D5DE-4238-980B-40EDCBD9A9DA}" type="pres">
      <dgm:prSet presAssocID="{A4C6FD81-D177-4E16-8A5F-269EE5276998}" presName="thickLine" presStyleLbl="alignNode1" presStyleIdx="0" presStyleCnt="4"/>
      <dgm:spPr/>
    </dgm:pt>
    <dgm:pt modelId="{E1DB6AC8-3C16-4D93-9754-17AF19470601}" type="pres">
      <dgm:prSet presAssocID="{A4C6FD81-D177-4E16-8A5F-269EE5276998}" presName="horz1" presStyleCnt="0"/>
      <dgm:spPr/>
    </dgm:pt>
    <dgm:pt modelId="{DEF0DFBC-20E3-4712-A4BD-7C20FB0D07D7}" type="pres">
      <dgm:prSet presAssocID="{A4C6FD81-D177-4E16-8A5F-269EE5276998}" presName="tx1" presStyleLbl="revTx" presStyleIdx="0" presStyleCnt="4"/>
      <dgm:spPr/>
    </dgm:pt>
    <dgm:pt modelId="{21C043CC-5E75-45B6-981E-EF6710C10481}" type="pres">
      <dgm:prSet presAssocID="{A4C6FD81-D177-4E16-8A5F-269EE5276998}" presName="vert1" presStyleCnt="0"/>
      <dgm:spPr/>
    </dgm:pt>
    <dgm:pt modelId="{44F0EA92-4B8E-4B6F-A20F-A5517DF49BDE}" type="pres">
      <dgm:prSet presAssocID="{A833FC4C-8266-4A73-B067-22B6D49D55C4}" presName="thickLine" presStyleLbl="alignNode1" presStyleIdx="1" presStyleCnt="4"/>
      <dgm:spPr/>
    </dgm:pt>
    <dgm:pt modelId="{03A9A9A7-BF92-4A4E-8D88-3804887F95C5}" type="pres">
      <dgm:prSet presAssocID="{A833FC4C-8266-4A73-B067-22B6D49D55C4}" presName="horz1" presStyleCnt="0"/>
      <dgm:spPr/>
    </dgm:pt>
    <dgm:pt modelId="{D8E2D96A-D36D-4EB7-9ABB-E68C50CCAF79}" type="pres">
      <dgm:prSet presAssocID="{A833FC4C-8266-4A73-B067-22B6D49D55C4}" presName="tx1" presStyleLbl="revTx" presStyleIdx="1" presStyleCnt="4"/>
      <dgm:spPr/>
    </dgm:pt>
    <dgm:pt modelId="{AF1C4B9B-0D90-40E1-8E1D-A3750C9DE890}" type="pres">
      <dgm:prSet presAssocID="{A833FC4C-8266-4A73-B067-22B6D49D55C4}" presName="vert1" presStyleCnt="0"/>
      <dgm:spPr/>
    </dgm:pt>
    <dgm:pt modelId="{76A06A86-7509-4089-AD0D-C546B74E5FF6}" type="pres">
      <dgm:prSet presAssocID="{884BAC4F-F81F-474E-A772-F010EF969F71}" presName="thickLine" presStyleLbl="alignNode1" presStyleIdx="2" presStyleCnt="4"/>
      <dgm:spPr/>
    </dgm:pt>
    <dgm:pt modelId="{CEAC7BFB-7C09-4FE8-9D7A-AED3BAF3B71C}" type="pres">
      <dgm:prSet presAssocID="{884BAC4F-F81F-474E-A772-F010EF969F71}" presName="horz1" presStyleCnt="0"/>
      <dgm:spPr/>
    </dgm:pt>
    <dgm:pt modelId="{2E3AC7B0-DDFA-4C32-8012-1E074C302B13}" type="pres">
      <dgm:prSet presAssocID="{884BAC4F-F81F-474E-A772-F010EF969F71}" presName="tx1" presStyleLbl="revTx" presStyleIdx="2" presStyleCnt="4"/>
      <dgm:spPr/>
    </dgm:pt>
    <dgm:pt modelId="{70A26028-3254-47AA-88E0-2FA2CC90638C}" type="pres">
      <dgm:prSet presAssocID="{884BAC4F-F81F-474E-A772-F010EF969F71}" presName="vert1" presStyleCnt="0"/>
      <dgm:spPr/>
    </dgm:pt>
    <dgm:pt modelId="{CD7D6F64-4A85-457F-A4D5-2D4BC74FB18D}" type="pres">
      <dgm:prSet presAssocID="{2FA55AA7-406F-429C-A5F8-EE8D230F08C7}" presName="thickLine" presStyleLbl="alignNode1" presStyleIdx="3" presStyleCnt="4"/>
      <dgm:spPr/>
    </dgm:pt>
    <dgm:pt modelId="{870B0D4B-BFD7-4230-ADCC-F4A6E822BB2D}" type="pres">
      <dgm:prSet presAssocID="{2FA55AA7-406F-429C-A5F8-EE8D230F08C7}" presName="horz1" presStyleCnt="0"/>
      <dgm:spPr/>
    </dgm:pt>
    <dgm:pt modelId="{E7AE1E3B-4B23-4A35-9961-61BF8AF8B7B0}" type="pres">
      <dgm:prSet presAssocID="{2FA55AA7-406F-429C-A5F8-EE8D230F08C7}" presName="tx1" presStyleLbl="revTx" presStyleIdx="3" presStyleCnt="4"/>
      <dgm:spPr/>
    </dgm:pt>
    <dgm:pt modelId="{F608B539-24C9-4FB1-AEC6-D98E4AC0D3F6}" type="pres">
      <dgm:prSet presAssocID="{2FA55AA7-406F-429C-A5F8-EE8D230F08C7}" presName="vert1" presStyleCnt="0"/>
      <dgm:spPr/>
    </dgm:pt>
  </dgm:ptLst>
  <dgm:cxnLst>
    <dgm:cxn modelId="{775C1303-B689-46CB-8005-F2631A178408}" type="presOf" srcId="{CD1E5E55-B506-4726-A0EF-B31DDF61AE7F}" destId="{6E115587-2C18-409E-B733-0C432DE4804D}" srcOrd="0" destOrd="0" presId="urn:microsoft.com/office/officeart/2008/layout/LinedList"/>
    <dgm:cxn modelId="{4E879D2D-A190-4D44-A8C6-9AAE31F840F6}" type="presOf" srcId="{2FA55AA7-406F-429C-A5F8-EE8D230F08C7}" destId="{E7AE1E3B-4B23-4A35-9961-61BF8AF8B7B0}" srcOrd="0" destOrd="0" presId="urn:microsoft.com/office/officeart/2008/layout/LinedList"/>
    <dgm:cxn modelId="{DA87EE42-5EBD-4F25-9442-3F5E07402832}" type="presOf" srcId="{884BAC4F-F81F-474E-A772-F010EF969F71}" destId="{2E3AC7B0-DDFA-4C32-8012-1E074C302B13}" srcOrd="0" destOrd="0" presId="urn:microsoft.com/office/officeart/2008/layout/LinedList"/>
    <dgm:cxn modelId="{FBB55B47-CC33-40C5-ABE8-333738B225F0}" srcId="{CD1E5E55-B506-4726-A0EF-B31DDF61AE7F}" destId="{A4C6FD81-D177-4E16-8A5F-269EE5276998}" srcOrd="0" destOrd="0" parTransId="{679D70D5-859A-4E20-8B05-4443FE3AA519}" sibTransId="{E9390E8B-DA8C-4384-88C3-CF0B2E5663DF}"/>
    <dgm:cxn modelId="{8E8D4158-48CD-4EBD-89E3-E4BD4E4EEDFF}" srcId="{CD1E5E55-B506-4726-A0EF-B31DDF61AE7F}" destId="{A833FC4C-8266-4A73-B067-22B6D49D55C4}" srcOrd="1" destOrd="0" parTransId="{74FC5C1C-1125-44D3-9C54-2534317B1E3E}" sibTransId="{3B4ED30B-190F-4CB1-B960-FEA304EDBA04}"/>
    <dgm:cxn modelId="{5A6D58A8-E048-46E9-B315-67413B39A96E}" type="presOf" srcId="{A4C6FD81-D177-4E16-8A5F-269EE5276998}" destId="{DEF0DFBC-20E3-4712-A4BD-7C20FB0D07D7}" srcOrd="0" destOrd="0" presId="urn:microsoft.com/office/officeart/2008/layout/LinedList"/>
    <dgm:cxn modelId="{BFA544AC-9C04-46C4-B727-6E27B4F2D798}" type="presOf" srcId="{A833FC4C-8266-4A73-B067-22B6D49D55C4}" destId="{D8E2D96A-D36D-4EB7-9ABB-E68C50CCAF79}" srcOrd="0" destOrd="0" presId="urn:microsoft.com/office/officeart/2008/layout/LinedList"/>
    <dgm:cxn modelId="{AFF0A4BB-AFC9-404B-B0C3-205AF949B187}" srcId="{CD1E5E55-B506-4726-A0EF-B31DDF61AE7F}" destId="{2FA55AA7-406F-429C-A5F8-EE8D230F08C7}" srcOrd="3" destOrd="0" parTransId="{0F707326-6165-49AE-A1A5-EFE4724ECAC8}" sibTransId="{06329627-5B6F-4A4C-9D84-FB9E865233FA}"/>
    <dgm:cxn modelId="{575DA8E1-7AF2-4626-AAFD-00DF4ED673E5}" srcId="{CD1E5E55-B506-4726-A0EF-B31DDF61AE7F}" destId="{884BAC4F-F81F-474E-A772-F010EF969F71}" srcOrd="2" destOrd="0" parTransId="{0301FE96-6163-4D59-9CD5-B3A35C158205}" sibTransId="{CC0D9F93-CC4A-4DD7-B4FC-D7241901E10D}"/>
    <dgm:cxn modelId="{E34AE39C-22B1-4EA4-A93F-4097944C5B49}" type="presParOf" srcId="{6E115587-2C18-409E-B733-0C432DE4804D}" destId="{866DDC80-D5DE-4238-980B-40EDCBD9A9DA}" srcOrd="0" destOrd="0" presId="urn:microsoft.com/office/officeart/2008/layout/LinedList"/>
    <dgm:cxn modelId="{0047C1D9-6D7C-4A54-A5B3-ACB2AF87117E}" type="presParOf" srcId="{6E115587-2C18-409E-B733-0C432DE4804D}" destId="{E1DB6AC8-3C16-4D93-9754-17AF19470601}" srcOrd="1" destOrd="0" presId="urn:microsoft.com/office/officeart/2008/layout/LinedList"/>
    <dgm:cxn modelId="{4EB5BC73-81F3-4E1A-8451-598FFF150460}" type="presParOf" srcId="{E1DB6AC8-3C16-4D93-9754-17AF19470601}" destId="{DEF0DFBC-20E3-4712-A4BD-7C20FB0D07D7}" srcOrd="0" destOrd="0" presId="urn:microsoft.com/office/officeart/2008/layout/LinedList"/>
    <dgm:cxn modelId="{45696B35-DB4B-4BA5-B0A9-987A4785A9C2}" type="presParOf" srcId="{E1DB6AC8-3C16-4D93-9754-17AF19470601}" destId="{21C043CC-5E75-45B6-981E-EF6710C10481}" srcOrd="1" destOrd="0" presId="urn:microsoft.com/office/officeart/2008/layout/LinedList"/>
    <dgm:cxn modelId="{462C0E19-82ED-4D43-8B60-D3C07A451A48}" type="presParOf" srcId="{6E115587-2C18-409E-B733-0C432DE4804D}" destId="{44F0EA92-4B8E-4B6F-A20F-A5517DF49BDE}" srcOrd="2" destOrd="0" presId="urn:microsoft.com/office/officeart/2008/layout/LinedList"/>
    <dgm:cxn modelId="{9BFFBB50-9A90-43E3-9227-FAD3B304B882}" type="presParOf" srcId="{6E115587-2C18-409E-B733-0C432DE4804D}" destId="{03A9A9A7-BF92-4A4E-8D88-3804887F95C5}" srcOrd="3" destOrd="0" presId="urn:microsoft.com/office/officeart/2008/layout/LinedList"/>
    <dgm:cxn modelId="{F0D8E894-8260-4AD7-8F3A-A910E5E119EA}" type="presParOf" srcId="{03A9A9A7-BF92-4A4E-8D88-3804887F95C5}" destId="{D8E2D96A-D36D-4EB7-9ABB-E68C50CCAF79}" srcOrd="0" destOrd="0" presId="urn:microsoft.com/office/officeart/2008/layout/LinedList"/>
    <dgm:cxn modelId="{9AD0D23D-D930-4C64-BF53-3ABE9587D3EE}" type="presParOf" srcId="{03A9A9A7-BF92-4A4E-8D88-3804887F95C5}" destId="{AF1C4B9B-0D90-40E1-8E1D-A3750C9DE890}" srcOrd="1" destOrd="0" presId="urn:microsoft.com/office/officeart/2008/layout/LinedList"/>
    <dgm:cxn modelId="{631082C6-459F-45ED-87BB-E5713061030D}" type="presParOf" srcId="{6E115587-2C18-409E-B733-0C432DE4804D}" destId="{76A06A86-7509-4089-AD0D-C546B74E5FF6}" srcOrd="4" destOrd="0" presId="urn:microsoft.com/office/officeart/2008/layout/LinedList"/>
    <dgm:cxn modelId="{DDA59CBC-9B12-41AF-A93F-513698EE8EDD}" type="presParOf" srcId="{6E115587-2C18-409E-B733-0C432DE4804D}" destId="{CEAC7BFB-7C09-4FE8-9D7A-AED3BAF3B71C}" srcOrd="5" destOrd="0" presId="urn:microsoft.com/office/officeart/2008/layout/LinedList"/>
    <dgm:cxn modelId="{466FE0FC-CFE0-45BD-BC55-1AF8889B5237}" type="presParOf" srcId="{CEAC7BFB-7C09-4FE8-9D7A-AED3BAF3B71C}" destId="{2E3AC7B0-DDFA-4C32-8012-1E074C302B13}" srcOrd="0" destOrd="0" presId="urn:microsoft.com/office/officeart/2008/layout/LinedList"/>
    <dgm:cxn modelId="{DD4F622C-4499-4B39-BA96-27FE606C151A}" type="presParOf" srcId="{CEAC7BFB-7C09-4FE8-9D7A-AED3BAF3B71C}" destId="{70A26028-3254-47AA-88E0-2FA2CC90638C}" srcOrd="1" destOrd="0" presId="urn:microsoft.com/office/officeart/2008/layout/LinedList"/>
    <dgm:cxn modelId="{C06C5981-A9CF-4250-A301-F984767C354A}" type="presParOf" srcId="{6E115587-2C18-409E-B733-0C432DE4804D}" destId="{CD7D6F64-4A85-457F-A4D5-2D4BC74FB18D}" srcOrd="6" destOrd="0" presId="urn:microsoft.com/office/officeart/2008/layout/LinedList"/>
    <dgm:cxn modelId="{F87D14BF-405E-4372-B57A-95F04B012283}" type="presParOf" srcId="{6E115587-2C18-409E-B733-0C432DE4804D}" destId="{870B0D4B-BFD7-4230-ADCC-F4A6E822BB2D}" srcOrd="7" destOrd="0" presId="urn:microsoft.com/office/officeart/2008/layout/LinedList"/>
    <dgm:cxn modelId="{9C1F32FE-CC9E-4AE1-8013-3DE242AA1AF1}" type="presParOf" srcId="{870B0D4B-BFD7-4230-ADCC-F4A6E822BB2D}" destId="{E7AE1E3B-4B23-4A35-9961-61BF8AF8B7B0}" srcOrd="0" destOrd="0" presId="urn:microsoft.com/office/officeart/2008/layout/LinedList"/>
    <dgm:cxn modelId="{B944F520-34CF-4A84-B9A1-6D3FD5778E7E}" type="presParOf" srcId="{870B0D4B-BFD7-4230-ADCC-F4A6E822BB2D}" destId="{F608B539-24C9-4FB1-AEC6-D98E4AC0D3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DC80-D5DE-4238-980B-40EDCBD9A9DA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0DFBC-20E3-4712-A4BD-7C20FB0D07D7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Columns Kept: When attacks occurred, how many they affected, the type of breach, and type of organization breached.</a:t>
          </a:r>
        </a:p>
      </dsp:txBody>
      <dsp:txXfrm>
        <a:off x="0" y="0"/>
        <a:ext cx="6291714" cy="1382683"/>
      </dsp:txXfrm>
    </dsp:sp>
    <dsp:sp modelId="{44F0EA92-4B8E-4B6F-A20F-A5517DF49BDE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2D96A-D36D-4EB7-9ABB-E68C50CCAF79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Added seasons</a:t>
          </a:r>
        </a:p>
      </dsp:txBody>
      <dsp:txXfrm>
        <a:off x="0" y="1382683"/>
        <a:ext cx="6291714" cy="1382683"/>
      </dsp:txXfrm>
    </dsp:sp>
    <dsp:sp modelId="{76A06A86-7509-4089-AD0D-C546B74E5FF6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AC7B0-DDFA-4C32-8012-1E074C302B13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Added years</a:t>
          </a:r>
        </a:p>
      </dsp:txBody>
      <dsp:txXfrm>
        <a:off x="0" y="2765367"/>
        <a:ext cx="6291714" cy="1382683"/>
      </dsp:txXfrm>
    </dsp:sp>
    <dsp:sp modelId="{CD7D6F64-4A85-457F-A4D5-2D4BC74FB18D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E1E3B-4B23-4A35-9961-61BF8AF8B7B0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Added an unreported category to attack types</a:t>
          </a:r>
        </a:p>
      </dsp:txBody>
      <dsp:txXfrm>
        <a:off x="0" y="4148051"/>
        <a:ext cx="6291714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70A5D-48A5-475B-888B-9555FDC5FB8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3E7DD-9EE1-4E45-8367-85F79260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3E7DD-9EE1-4E45-8367-85F792604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CB8-AF9B-8987-887E-4313C100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CDC7B-37D0-623E-056C-D21C2C8B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4EEB-0507-DF3C-CBB7-1178F0EC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1FB9-8756-54B5-4518-A415EAE5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1525-C169-7F73-4BAC-FFA37274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1300-9E2B-AD11-9851-7BDD66C7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21FE1-321A-8659-8FC6-1B339ACE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7A5F-C0F7-8C99-1395-7CEA41A0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C260-852A-1BE1-5CD2-8F22BBAF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D9F6-63C2-848C-87F5-8C5C9E79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87C72-BD59-2B57-7282-23658AD5F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D2188-0287-1C53-233E-6DE9DE33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897A-5AAC-AA1A-F3C6-29A36B2D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8EA3-8829-2C7B-A9A1-164EC2E4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4408-FCB4-AA60-ED0E-47416D47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2633-60EC-7F6C-A7F9-57E6DA05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91F0-B99D-1E64-18BB-92D28940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E1FC-3342-A200-CCA5-9C1B0668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DB02-A7FA-482D-D158-89E51D0B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D7E4-DC2E-6DC7-BD29-23009506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3136-0478-3738-F8E0-039FB4D6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FE11D-00B5-B4E3-E6A0-B168DDAE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A828-9460-E7E1-DC22-DC92FA45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C3DF-4669-4FBE-D3FC-9AC87DC4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74CF-8D71-454B-5614-282309E9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7C1-3292-00A7-AC58-84E0B7A0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4952-637A-24DD-1E5E-C31F1FA32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38A9-2DAA-ABD9-B674-232A401E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B8DB-9F2E-B0F4-1897-DF955455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D88C-78AF-166E-B069-3A16792D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D91EF-328D-5940-435D-BEB1CEA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129E-3D35-0744-2196-5168CB74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EE9F-C8AD-72DF-7306-B7EF932F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8D6E-7BD6-1417-E9D3-93D8AA340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75932-423F-7BA7-9D1F-92B45994B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7F4B9-B6AF-C132-5428-251ADC9C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C8DA9-1AC2-443A-6EF3-E013BEE4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AD5EB-6B6F-A7DD-FFC0-934AFA00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6DC35-364C-B6C7-98FC-042FD7A7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04FE-BB15-1622-0F56-3F308FD3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3D9CB-56FB-2CD2-1C3A-C74C7C0D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A5428-8024-8AB0-12E1-48A4262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6302D-1F83-7115-6F0C-1E8800C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A9A8-1048-85A4-19A6-B3ED0B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319A4-53D4-A0E4-15C9-1697F529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7AB4E-40DE-1E6F-A7B0-AD31ED13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6DA0-5470-5E65-6733-DBDB638C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9177-3A21-4499-E4A7-D3E99E2B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8656-28BC-00C3-59B5-20910266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C30EC-D1DC-9D56-C244-E7DF0429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246B-195F-E2A0-C143-D0B6F041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5742-8EE7-B570-4730-2AFAB1F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3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A7A9-D924-50B5-7AB6-28B6DCE8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BC275-8C58-AF24-F0A3-8A95E54C9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5CB6E-8885-802E-4FED-5E68722B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5D2AA-B9EA-23D3-ADC2-56EC3C34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CA1C7-47B6-4AC5-4A9B-4ECABCF0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D118F-7B98-7E7F-6994-DA3F0D56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532EF-3E3A-ED50-B7C6-3EB6D1AC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4C6F-31DA-302B-05B4-E76920F8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C6DA-CA21-E7CF-E2E3-6CFC8020E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2A70-F0A7-4704-954D-BD57D6BB45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F90B-CE71-6D53-E920-9CE9CFD74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7D4C-3432-3EB0-5C93-479289730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B064-C7F5-4670-8A4E-6C90EF5A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47FA4C0F-9515-BF65-0C8F-25012EF32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37151-4043-B208-777B-98DC6AB92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Cybersecurity In Washington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F782-64DD-880C-3D05-F4268E37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predictive and inferential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77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7CD73-2A04-AE94-33CB-7DB8397F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Number of Incidents to Predict Number of Affected</a:t>
            </a:r>
          </a:p>
        </p:txBody>
      </p:sp>
      <p:pic>
        <p:nvPicPr>
          <p:cNvPr id="3" name="Content Placeholder 2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E4303867-2F54-1AB8-528A-344257D5E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02" y="1229673"/>
            <a:ext cx="5852172" cy="438912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674B99-00DF-D035-6E33-E8EF142C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Use: End of Year summary predictions</a:t>
            </a:r>
          </a:p>
          <a:p>
            <a:endParaRPr lang="en-US" sz="2000" dirty="0"/>
          </a:p>
          <a:p>
            <a:r>
              <a:rPr lang="en-US" sz="2000" dirty="0"/>
              <a:t>Behavior: Plug in a number of incidents, get out a number of people affected.</a:t>
            </a:r>
          </a:p>
          <a:p>
            <a:endParaRPr lang="en-US" sz="2000" dirty="0"/>
          </a:p>
          <a:p>
            <a:r>
              <a:rPr lang="en-US" sz="2000" dirty="0"/>
              <a:t>Performance: Will improve over time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9EC65DA-95F0-AEB6-333F-C96ABC16EAAB}"/>
              </a:ext>
            </a:extLst>
          </p:cNvPr>
          <p:cNvSpPr/>
          <p:nvPr/>
        </p:nvSpPr>
        <p:spPr>
          <a:xfrm>
            <a:off x="7768206" y="3045204"/>
            <a:ext cx="251669" cy="8305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ED3610-46AC-1E5B-5820-41F31A18763A}"/>
              </a:ext>
            </a:extLst>
          </p:cNvPr>
          <p:cNvSpPr/>
          <p:nvPr/>
        </p:nvSpPr>
        <p:spPr>
          <a:xfrm rot="9558585">
            <a:off x="8766076" y="3791824"/>
            <a:ext cx="251669" cy="7550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lose up of binoculars on a table looking at sunset">
            <a:extLst>
              <a:ext uri="{FF2B5EF4-FFF2-40B4-BE49-F238E27FC236}">
                <a16:creationId xmlns:a16="http://schemas.microsoft.com/office/drawing/2014/main" id="{3038FDE7-6C1B-2109-0158-6610339E3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26" b="91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5E2A49-D881-BDE2-80CF-00B9D9E9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Focused Exploration</a:t>
            </a:r>
          </a:p>
        </p:txBody>
      </p:sp>
    </p:spTree>
    <p:extLst>
      <p:ext uri="{BB962C8B-B14F-4D97-AF65-F5344CB8AC3E}">
        <p14:creationId xmlns:p14="http://schemas.microsoft.com/office/powerpoint/2010/main" val="331830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ACCAC9-FC32-3987-BCEF-23C6A22B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Gov vs. Nonprofit on a case-by-case basis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Content Placeholder 2" descr="A graph of a number affected by government&#10;&#10;Description automatically generated">
            <a:extLst>
              <a:ext uri="{FF2B5EF4-FFF2-40B4-BE49-F238E27FC236}">
                <a16:creationId xmlns:a16="http://schemas.microsoft.com/office/drawing/2014/main" id="{01B6F6BF-B2B3-4FFC-3974-254CB60D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8" y="2373553"/>
            <a:ext cx="4821454" cy="349474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044E25-AC46-3E28-4BD0-078A40D5C560}"/>
              </a:ext>
            </a:extLst>
          </p:cNvPr>
          <p:cNvSpPr>
            <a:spLocks/>
          </p:cNvSpPr>
          <p:nvPr/>
        </p:nvSpPr>
        <p:spPr>
          <a:xfrm>
            <a:off x="1454917" y="2615199"/>
            <a:ext cx="3478839" cy="3372101"/>
          </a:xfrm>
          <a:prstGeom prst="rect">
            <a:avLst/>
          </a:prstGeom>
        </p:spPr>
        <p:txBody>
          <a:bodyPr/>
          <a:lstStyle/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 individual breach, government databases are far more likely to affect far more people.</a:t>
            </a:r>
            <a:endParaRPr lang="en-US" sz="32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2FCB0A4-B264-3C68-6122-93E07589F06F}"/>
              </a:ext>
            </a:extLst>
          </p:cNvPr>
          <p:cNvSpPr/>
          <p:nvPr/>
        </p:nvSpPr>
        <p:spPr>
          <a:xfrm>
            <a:off x="6630048" y="2041853"/>
            <a:ext cx="274892" cy="5733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4DE84AE-D816-E11C-30FC-49B032C69057}"/>
              </a:ext>
            </a:extLst>
          </p:cNvPr>
          <p:cNvSpPr/>
          <p:nvPr/>
        </p:nvSpPr>
        <p:spPr>
          <a:xfrm>
            <a:off x="7288236" y="1926266"/>
            <a:ext cx="274892" cy="57334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EC3D1-6539-C570-ED82-03A81B4C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Gov vs. Nonprofit over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green and orange graph&#10;&#10;Description automatically generated">
            <a:extLst>
              <a:ext uri="{FF2B5EF4-FFF2-40B4-BE49-F238E27FC236}">
                <a16:creationId xmlns:a16="http://schemas.microsoft.com/office/drawing/2014/main" id="{F9B40413-8C72-27BD-864E-8F32B137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18" y="2417340"/>
            <a:ext cx="4639478" cy="34556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41CB-744A-E276-B0B4-08DA181108BB}"/>
              </a:ext>
            </a:extLst>
          </p:cNvPr>
          <p:cNvSpPr>
            <a:spLocks/>
          </p:cNvSpPr>
          <p:nvPr/>
        </p:nvSpPr>
        <p:spPr>
          <a:xfrm>
            <a:off x="1425246" y="2640748"/>
            <a:ext cx="3439883" cy="3334340"/>
          </a:xfrm>
          <a:prstGeom prst="rect">
            <a:avLst/>
          </a:prstGeom>
        </p:spPr>
        <p:txBody>
          <a:bodyPr/>
          <a:lstStyle/>
          <a:p>
            <a:pPr defTabSz="795528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an important factor.</a:t>
            </a:r>
          </a:p>
          <a:p>
            <a:pPr defTabSz="795528">
              <a:spcAft>
                <a:spcPts val="600"/>
              </a:spcAft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factor of time, far more people are likely to affected by a breach on a Non-Profit/Charity Database.</a:t>
            </a:r>
            <a:endParaRPr lang="en-US" sz="32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A3655BE-58C0-FC74-1D5D-B811A8B0AE5A}"/>
              </a:ext>
            </a:extLst>
          </p:cNvPr>
          <p:cNvSpPr/>
          <p:nvPr/>
        </p:nvSpPr>
        <p:spPr>
          <a:xfrm>
            <a:off x="6489093" y="2027226"/>
            <a:ext cx="372774" cy="6135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6EA5B41-A528-9429-49D7-9084C5179507}"/>
              </a:ext>
            </a:extLst>
          </p:cNvPr>
          <p:cNvSpPr/>
          <p:nvPr/>
        </p:nvSpPr>
        <p:spPr>
          <a:xfrm>
            <a:off x="7661773" y="1926266"/>
            <a:ext cx="372774" cy="61352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82F7FB-0AE7-781D-E449-0EC14AD7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B0CFE-709C-FC94-AE0E-E250A3C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For You</a:t>
            </a:r>
            <a:endParaRPr lang="en-US" sz="4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2F3A95-61F7-99B1-CDB2-70E8ABAA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GitHub Handle: </a:t>
            </a:r>
            <a:r>
              <a:rPr lang="en-US" sz="1900" dirty="0" err="1"/>
              <a:t>IsaacDaHanes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Repository Name: </a:t>
            </a:r>
            <a:r>
              <a:rPr lang="en-US" sz="1900" dirty="0" err="1"/>
              <a:t>WA_Databreaches_Predictive_Analysis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Data Found at: </a:t>
            </a:r>
            <a:r>
              <a:rPr lang="en-US" sz="1900" dirty="0" err="1"/>
              <a:t>Data.Wa.Gov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My Email: isaacdhanes97@gmail.com</a:t>
            </a:r>
          </a:p>
          <a:p>
            <a:pPr marL="0" indent="0">
              <a:buNone/>
            </a:pPr>
            <a:r>
              <a:rPr lang="en-US" sz="1900" u="sng" dirty="0"/>
              <a:t>Tools Used:</a:t>
            </a:r>
          </a:p>
          <a:p>
            <a:r>
              <a:rPr lang="en-US" sz="1900" dirty="0"/>
              <a:t>Python(Pandas, SciPy, </a:t>
            </a:r>
            <a:r>
              <a:rPr lang="en-US" sz="1900" dirty="0" err="1"/>
              <a:t>Numpy</a:t>
            </a:r>
            <a:r>
              <a:rPr lang="en-US" sz="1900" dirty="0"/>
              <a:t>, </a:t>
            </a:r>
            <a:r>
              <a:rPr lang="en-US" sz="1900" dirty="0" err="1"/>
              <a:t>SkLearn</a:t>
            </a:r>
            <a:r>
              <a:rPr lang="en-US" sz="1900" dirty="0"/>
              <a:t>, Matplotlib, and more)</a:t>
            </a:r>
          </a:p>
          <a:p>
            <a:r>
              <a:rPr lang="en-US" sz="1900" dirty="0" err="1"/>
              <a:t>Jupyter</a:t>
            </a:r>
            <a:r>
              <a:rPr lang="en-US" sz="1900" dirty="0"/>
              <a:t> Notebooks</a:t>
            </a:r>
          </a:p>
          <a:p>
            <a:r>
              <a:rPr lang="en-US" sz="1900" dirty="0" err="1"/>
              <a:t>Github</a:t>
            </a:r>
            <a:endParaRPr lang="en-US" sz="1900" dirty="0"/>
          </a:p>
          <a:p>
            <a:r>
              <a:rPr lang="en-US" sz="1900" dirty="0" err="1"/>
              <a:t>VSCode</a:t>
            </a:r>
            <a:endParaRPr lang="en-US" sz="19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7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FE3A607C-4F86-9CBA-0341-8EF222AEC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4D4C3-BE99-3B7A-BA3D-EDB97F2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2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0EFC1-45F5-F57A-649F-C814FD31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Original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A87-63BF-2FC6-A613-A40517A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990 Databreaches (rows)</a:t>
            </a:r>
          </a:p>
          <a:p>
            <a:r>
              <a:rPr lang="en-US" sz="2000"/>
              <a:t>24 descriptive columns ()</a:t>
            </a:r>
          </a:p>
          <a:p>
            <a:r>
              <a:rPr lang="en-US" sz="2000"/>
              <a:t>Only includes number affected &gt; 500</a:t>
            </a:r>
          </a:p>
          <a:p>
            <a:r>
              <a:rPr lang="en-US" sz="2000"/>
              <a:t>Several derivative columns</a:t>
            </a:r>
          </a:p>
          <a:p>
            <a:r>
              <a:rPr lang="en-US" sz="2000"/>
              <a:t>Primarily categorical information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548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CAF3-3B8F-48C8-5DB1-CB187A77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Transformations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98657C6D-DAB1-2A9D-610C-EEE544682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039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66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lex maths formulae on a blackboard">
            <a:extLst>
              <a:ext uri="{FF2B5EF4-FFF2-40B4-BE49-F238E27FC236}">
                <a16:creationId xmlns:a16="http://schemas.microsoft.com/office/drawing/2014/main" id="{D14B990A-2CC6-DEBD-50C7-EA1DEA039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208" b="47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F754D6-B7B6-CC6C-E3F2-33DF76D8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Big Picture Analysis</a:t>
            </a:r>
          </a:p>
        </p:txBody>
      </p:sp>
    </p:spTree>
    <p:extLst>
      <p:ext uri="{BB962C8B-B14F-4D97-AF65-F5344CB8AC3E}">
        <p14:creationId xmlns:p14="http://schemas.microsoft.com/office/powerpoint/2010/main" val="310551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d toy person in front of two lines of white figures">
            <a:extLst>
              <a:ext uri="{FF2B5EF4-FFF2-40B4-BE49-F238E27FC236}">
                <a16:creationId xmlns:a16="http://schemas.microsoft.com/office/drawing/2014/main" id="{788C45B8-AC5E-6CC3-B932-3EF79E951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780774D-4BCE-096B-BAEF-69BF9174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Predictive/Inferential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F2215-433B-423A-B66C-A8560241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Attack type </a:t>
            </a:r>
          </a:p>
          <a:p>
            <a:r>
              <a:rPr lang="en-US">
                <a:solidFill>
                  <a:srgbClr val="FFFFFF"/>
                </a:solidFill>
              </a:rPr>
              <a:t>Organization type</a:t>
            </a:r>
          </a:p>
          <a:p>
            <a:r>
              <a:rPr lang="en-US">
                <a:solidFill>
                  <a:srgbClr val="FFFFFF"/>
                </a:solidFill>
              </a:rPr>
              <a:t>Days of exposure</a:t>
            </a:r>
          </a:p>
          <a:p>
            <a:r>
              <a:rPr lang="en-US">
                <a:solidFill>
                  <a:srgbClr val="FFFFFF"/>
                </a:solidFill>
              </a:rPr>
              <a:t>Season</a:t>
            </a:r>
          </a:p>
        </p:txBody>
      </p:sp>
    </p:spTree>
    <p:extLst>
      <p:ext uri="{BB962C8B-B14F-4D97-AF65-F5344CB8AC3E}">
        <p14:creationId xmlns:p14="http://schemas.microsoft.com/office/powerpoint/2010/main" val="199957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BF7C-65B7-D91E-281F-8E701AA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Seasons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E1B39-4FEA-8A2B-7664-E1CB7758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“The Federal Bureau of Investigation (FBI) and the Cybersecurity and Infrastructure Security Agency (CISA) have observed an increase in highly impactful ransomware attacks occurring on holidays and weekends.”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(cisa.gov)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e chart with different colors and numbers&#10;&#10;Description automatically generated">
            <a:extLst>
              <a:ext uri="{FF2B5EF4-FFF2-40B4-BE49-F238E27FC236}">
                <a16:creationId xmlns:a16="http://schemas.microsoft.com/office/drawing/2014/main" id="{83EA4837-B183-3260-FE58-DB333768B6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" b="7170"/>
          <a:stretch>
            <a:fillRect/>
          </a:stretch>
        </p:blipFill>
        <p:spPr>
          <a:xfrm>
            <a:off x="6041006" y="987425"/>
            <a:ext cx="5314382" cy="4873625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1202D3-CEE7-954D-F220-1D9ED783C36E}"/>
              </a:ext>
            </a:extLst>
          </p:cNvPr>
          <p:cNvSpPr/>
          <p:nvPr/>
        </p:nvSpPr>
        <p:spPr>
          <a:xfrm rot="18623598">
            <a:off x="7517015" y="5613983"/>
            <a:ext cx="951722" cy="5131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EC6E-8CDD-7F69-62EC-670F8F12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EFFBB-A870-47DF-8117-8BAAFC08DC6C}"/>
              </a:ext>
            </a:extLst>
          </p:cNvPr>
          <p:cNvSpPr>
            <a:spLocks/>
          </p:cNvSpPr>
          <p:nvPr/>
        </p:nvSpPr>
        <p:spPr>
          <a:xfrm>
            <a:off x="996342" y="1825625"/>
            <a:ext cx="5025749" cy="4220460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Affected per Year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C67B7-224F-138B-A8FA-B5DFF86B3426}"/>
              </a:ext>
            </a:extLst>
          </p:cNvPr>
          <p:cNvSpPr>
            <a:spLocks/>
          </p:cNvSpPr>
          <p:nvPr/>
        </p:nvSpPr>
        <p:spPr>
          <a:xfrm>
            <a:off x="6169909" y="1825625"/>
            <a:ext cx="5025749" cy="4220460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Incidents per Year</a:t>
            </a:r>
            <a:endParaRPr lang="en-US"/>
          </a:p>
        </p:txBody>
      </p:sp>
      <p:pic>
        <p:nvPicPr>
          <p:cNvPr id="6" name="Picture 5" descr="A graph of a number of years&#10;&#10;Description automatically generated">
            <a:extLst>
              <a:ext uri="{FF2B5EF4-FFF2-40B4-BE49-F238E27FC236}">
                <a16:creationId xmlns:a16="http://schemas.microsoft.com/office/drawing/2014/main" id="{03C9CFC5-E50F-9F08-B2B0-5374F0BC3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07" y="2159312"/>
            <a:ext cx="4913418" cy="4017651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44D35ACB-74DC-A2E5-27EC-4D6CDFD0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90" y="2159312"/>
            <a:ext cx="5064191" cy="40176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CF32B-32F1-0BD0-6749-1EE489C5C1AF}"/>
              </a:ext>
            </a:extLst>
          </p:cNvPr>
          <p:cNvCxnSpPr/>
          <p:nvPr/>
        </p:nvCxnSpPr>
        <p:spPr>
          <a:xfrm flipV="1">
            <a:off x="1845578" y="3624044"/>
            <a:ext cx="3733101" cy="1921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B97F04-CB4F-E806-2AA8-DD8C58C983BD}"/>
              </a:ext>
            </a:extLst>
          </p:cNvPr>
          <p:cNvCxnSpPr/>
          <p:nvPr/>
        </p:nvCxnSpPr>
        <p:spPr>
          <a:xfrm flipV="1">
            <a:off x="6941570" y="3701302"/>
            <a:ext cx="3733101" cy="1921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178AB7-92B3-CF45-7C13-94858AF2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Rate over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Content Placeholder 2" descr="A graph with blue lines&#10;&#10;Description automatically generated">
            <a:extLst>
              <a:ext uri="{FF2B5EF4-FFF2-40B4-BE49-F238E27FC236}">
                <a16:creationId xmlns:a16="http://schemas.microsoft.com/office/drawing/2014/main" id="{40A41861-35DC-3829-0937-31FF486EE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r="1299"/>
          <a:stretch/>
        </p:blipFill>
        <p:spPr>
          <a:xfrm>
            <a:off x="5279761" y="1926266"/>
            <a:ext cx="5509610" cy="43504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BBD2D-9AFD-AAB4-3F0F-E8BB00C05494}"/>
              </a:ext>
            </a:extLst>
          </p:cNvPr>
          <p:cNvSpPr>
            <a:spLocks/>
          </p:cNvSpPr>
          <p:nvPr/>
        </p:nvSpPr>
        <p:spPr>
          <a:xfrm>
            <a:off x="1094718" y="2172415"/>
            <a:ext cx="3510109" cy="34024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”According to the Online Trust Alliance (OTA), the number of cybersecurity incidents nearly doubled from the previous year. Attributed…</a:t>
            </a:r>
            <a:r>
              <a:rPr lang="en-US" sz="2492" kern="1200" dirty="0">
                <a:solidFill>
                  <a:srgbClr val="000000"/>
                </a:solidFill>
                <a:latin typeface="IBM Plex Sans" panose="020B0503050203000203" pitchFamily="34" charset="0"/>
                <a:ea typeface="+mn-ea"/>
                <a:cs typeface="+mn-cs"/>
              </a:rPr>
              <a:t>  </a:t>
            </a:r>
            <a:r>
              <a:rPr lang="en-US" sz="2136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 the unprecedented rise of ransomware”</a:t>
            </a:r>
            <a:r>
              <a:rPr lang="en-US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136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(securityintelligence.com, Larry Loeb)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D1FAEE-FDAF-7B16-8F85-BDC0D57A12C3}"/>
              </a:ext>
            </a:extLst>
          </p:cNvPr>
          <p:cNvSpPr/>
          <p:nvPr/>
        </p:nvSpPr>
        <p:spPr>
          <a:xfrm>
            <a:off x="7698002" y="2384107"/>
            <a:ext cx="982656" cy="332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336</Words>
  <Application>Microsoft Office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IBM Plex Sans</vt:lpstr>
      <vt:lpstr>Office Theme</vt:lpstr>
      <vt:lpstr>Cybersecurity In Washington State</vt:lpstr>
      <vt:lpstr>The Data</vt:lpstr>
      <vt:lpstr>Original Data</vt:lpstr>
      <vt:lpstr>Transformations</vt:lpstr>
      <vt:lpstr>Big Picture Analysis</vt:lpstr>
      <vt:lpstr>Predictive/Inferential Models</vt:lpstr>
      <vt:lpstr>Seasons</vt:lpstr>
      <vt:lpstr>Years</vt:lpstr>
      <vt:lpstr>Rate over time</vt:lpstr>
      <vt:lpstr>Using Number of Incidents to Predict Number of Affected</vt:lpstr>
      <vt:lpstr>Focused Exploration</vt:lpstr>
      <vt:lpstr>Gov vs. Nonprofit on a case-by-case basis</vt:lpstr>
      <vt:lpstr>Gov vs. Nonprofit over time</vt:lpstr>
      <vt:lpstr>Conclusion</vt:lpstr>
      <vt:lpstr>For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gonna be a Good Title</dc:title>
  <dc:creator>Isaac Hanes</dc:creator>
  <cp:lastModifiedBy>Isaac Hanes</cp:lastModifiedBy>
  <cp:revision>6</cp:revision>
  <dcterms:created xsi:type="dcterms:W3CDTF">2023-11-14T16:21:43Z</dcterms:created>
  <dcterms:modified xsi:type="dcterms:W3CDTF">2023-11-15T00:30:23Z</dcterms:modified>
</cp:coreProperties>
</file>