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10" autoAdjust="0"/>
  </p:normalViewPr>
  <p:slideViewPr>
    <p:cSldViewPr snapToGrid="0">
      <p:cViewPr varScale="1">
        <p:scale>
          <a:sx n="69" d="100"/>
          <a:sy n="69" d="100"/>
        </p:scale>
        <p:origin x="12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E67EE-2D78-4D6A-8A0D-6CE5003AD834}"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1451798F-083F-46B6-927A-94BC0DB30E30}">
      <dgm:prSet/>
      <dgm:spPr/>
      <dgm:t>
        <a:bodyPr/>
        <a:lstStyle/>
        <a:p>
          <a:r>
            <a:rPr lang="en-US" b="0" i="0"/>
            <a:t>Organizations are required to report if a breach affects 500 or more Washingtonians.</a:t>
          </a:r>
          <a:endParaRPr lang="en-US"/>
        </a:p>
      </dgm:t>
    </dgm:pt>
    <dgm:pt modelId="{537FC422-28C4-4DCB-A43F-D086FA39A136}" type="parTrans" cxnId="{4135F51E-A55F-4435-892D-7C61F439D824}">
      <dgm:prSet/>
      <dgm:spPr/>
      <dgm:t>
        <a:bodyPr/>
        <a:lstStyle/>
        <a:p>
          <a:endParaRPr lang="en-US"/>
        </a:p>
      </dgm:t>
    </dgm:pt>
    <dgm:pt modelId="{15E6AB1E-ADF3-4439-8093-54F0C242789A}" type="sibTrans" cxnId="{4135F51E-A55F-4435-892D-7C61F439D824}">
      <dgm:prSet/>
      <dgm:spPr/>
      <dgm:t>
        <a:bodyPr/>
        <a:lstStyle/>
        <a:p>
          <a:endParaRPr lang="en-US"/>
        </a:p>
      </dgm:t>
    </dgm:pt>
    <dgm:pt modelId="{0427846E-AA78-4690-BFD1-4F0D7470C833}">
      <dgm:prSet/>
      <dgm:spPr/>
      <dgm:t>
        <a:bodyPr/>
        <a:lstStyle/>
        <a:p>
          <a:r>
            <a:rPr lang="en-US"/>
            <a:t>May optionally report if the number affected is less than 500.</a:t>
          </a:r>
        </a:p>
      </dgm:t>
    </dgm:pt>
    <dgm:pt modelId="{242B8E9A-7A89-471F-B6DC-365A5DE66B28}" type="parTrans" cxnId="{ED417A01-2F85-4FEA-B422-1E3246D54B31}">
      <dgm:prSet/>
      <dgm:spPr/>
      <dgm:t>
        <a:bodyPr/>
        <a:lstStyle/>
        <a:p>
          <a:endParaRPr lang="en-US"/>
        </a:p>
      </dgm:t>
    </dgm:pt>
    <dgm:pt modelId="{B60FAEC5-D1B0-46A9-8A76-F3BB261684FB}" type="sibTrans" cxnId="{ED417A01-2F85-4FEA-B422-1E3246D54B31}">
      <dgm:prSet/>
      <dgm:spPr/>
      <dgm:t>
        <a:bodyPr/>
        <a:lstStyle/>
        <a:p>
          <a:endParaRPr lang="en-US"/>
        </a:p>
      </dgm:t>
    </dgm:pt>
    <dgm:pt modelId="{866E52CE-9CB9-4ED5-AE0F-55929C0DE821}">
      <dgm:prSet/>
      <dgm:spPr/>
      <dgm:t>
        <a:bodyPr/>
        <a:lstStyle/>
        <a:p>
          <a:r>
            <a:rPr lang="en-US"/>
            <a:t>Not all the organizations are based in Washington State, some may be out of state, but are required to report to the state when Washington residents are affected.</a:t>
          </a:r>
        </a:p>
      </dgm:t>
    </dgm:pt>
    <dgm:pt modelId="{E85476CC-E19C-4E2E-82FF-D03E6CB63802}" type="parTrans" cxnId="{7D494CE0-3A4E-4C02-BCCD-BF9AFB48751E}">
      <dgm:prSet/>
      <dgm:spPr/>
      <dgm:t>
        <a:bodyPr/>
        <a:lstStyle/>
        <a:p>
          <a:endParaRPr lang="en-US"/>
        </a:p>
      </dgm:t>
    </dgm:pt>
    <dgm:pt modelId="{9270BA0C-2770-42FC-976B-A6CCF28F942E}" type="sibTrans" cxnId="{7D494CE0-3A4E-4C02-BCCD-BF9AFB48751E}">
      <dgm:prSet/>
      <dgm:spPr/>
      <dgm:t>
        <a:bodyPr/>
        <a:lstStyle/>
        <a:p>
          <a:endParaRPr lang="en-US"/>
        </a:p>
      </dgm:t>
    </dgm:pt>
    <dgm:pt modelId="{0738BD40-B8E6-40ED-8BB2-224CD47FA10D}" type="pres">
      <dgm:prSet presAssocID="{83DE67EE-2D78-4D6A-8A0D-6CE5003AD834}" presName="diagram" presStyleCnt="0">
        <dgm:presLayoutVars>
          <dgm:chPref val="1"/>
          <dgm:dir/>
          <dgm:animOne val="branch"/>
          <dgm:animLvl val="lvl"/>
          <dgm:resizeHandles/>
        </dgm:presLayoutVars>
      </dgm:prSet>
      <dgm:spPr/>
    </dgm:pt>
    <dgm:pt modelId="{47A80703-4996-4575-82C9-02EFEC45014E}" type="pres">
      <dgm:prSet presAssocID="{1451798F-083F-46B6-927A-94BC0DB30E30}" presName="root" presStyleCnt="0"/>
      <dgm:spPr/>
    </dgm:pt>
    <dgm:pt modelId="{13B148AC-C545-4BEA-B397-21A25ED0F828}" type="pres">
      <dgm:prSet presAssocID="{1451798F-083F-46B6-927A-94BC0DB30E30}" presName="rootComposite" presStyleCnt="0"/>
      <dgm:spPr/>
    </dgm:pt>
    <dgm:pt modelId="{697E9AE9-E7B1-4245-B8BC-B0D136764C75}" type="pres">
      <dgm:prSet presAssocID="{1451798F-083F-46B6-927A-94BC0DB30E30}" presName="rootText" presStyleLbl="node1" presStyleIdx="0" presStyleCnt="3"/>
      <dgm:spPr/>
    </dgm:pt>
    <dgm:pt modelId="{97C86676-D57C-4490-8047-985031A75668}" type="pres">
      <dgm:prSet presAssocID="{1451798F-083F-46B6-927A-94BC0DB30E30}" presName="rootConnector" presStyleLbl="node1" presStyleIdx="0" presStyleCnt="3"/>
      <dgm:spPr/>
    </dgm:pt>
    <dgm:pt modelId="{CD1D3902-6FC9-45F5-AF6A-2419E6C8D5CF}" type="pres">
      <dgm:prSet presAssocID="{1451798F-083F-46B6-927A-94BC0DB30E30}" presName="childShape" presStyleCnt="0"/>
      <dgm:spPr/>
    </dgm:pt>
    <dgm:pt modelId="{EB0DBED3-A5CF-415B-889E-D232F0B8E5A5}" type="pres">
      <dgm:prSet presAssocID="{0427846E-AA78-4690-BFD1-4F0D7470C833}" presName="root" presStyleCnt="0"/>
      <dgm:spPr/>
    </dgm:pt>
    <dgm:pt modelId="{F2C2DBD4-DB01-4BAC-A6A3-B37E9AD9A47A}" type="pres">
      <dgm:prSet presAssocID="{0427846E-AA78-4690-BFD1-4F0D7470C833}" presName="rootComposite" presStyleCnt="0"/>
      <dgm:spPr/>
    </dgm:pt>
    <dgm:pt modelId="{828C5411-455E-4121-9408-58544244C2D6}" type="pres">
      <dgm:prSet presAssocID="{0427846E-AA78-4690-BFD1-4F0D7470C833}" presName="rootText" presStyleLbl="node1" presStyleIdx="1" presStyleCnt="3"/>
      <dgm:spPr/>
    </dgm:pt>
    <dgm:pt modelId="{42C2A219-BA61-457F-B33D-A35460323B53}" type="pres">
      <dgm:prSet presAssocID="{0427846E-AA78-4690-BFD1-4F0D7470C833}" presName="rootConnector" presStyleLbl="node1" presStyleIdx="1" presStyleCnt="3"/>
      <dgm:spPr/>
    </dgm:pt>
    <dgm:pt modelId="{3EFC0B6E-31E1-4D55-A39C-D1FE3B5DA511}" type="pres">
      <dgm:prSet presAssocID="{0427846E-AA78-4690-BFD1-4F0D7470C833}" presName="childShape" presStyleCnt="0"/>
      <dgm:spPr/>
    </dgm:pt>
    <dgm:pt modelId="{6A16545B-7246-427B-8180-AB55F3DB940C}" type="pres">
      <dgm:prSet presAssocID="{866E52CE-9CB9-4ED5-AE0F-55929C0DE821}" presName="root" presStyleCnt="0"/>
      <dgm:spPr/>
    </dgm:pt>
    <dgm:pt modelId="{EF7C3EE5-22E6-41D2-9772-B90AA0ED2FC3}" type="pres">
      <dgm:prSet presAssocID="{866E52CE-9CB9-4ED5-AE0F-55929C0DE821}" presName="rootComposite" presStyleCnt="0"/>
      <dgm:spPr/>
    </dgm:pt>
    <dgm:pt modelId="{DC538EA3-D881-4DB8-9254-D068EABDC129}" type="pres">
      <dgm:prSet presAssocID="{866E52CE-9CB9-4ED5-AE0F-55929C0DE821}" presName="rootText" presStyleLbl="node1" presStyleIdx="2" presStyleCnt="3"/>
      <dgm:spPr/>
    </dgm:pt>
    <dgm:pt modelId="{640E4576-BF0B-4134-93E7-D4C5C302395B}" type="pres">
      <dgm:prSet presAssocID="{866E52CE-9CB9-4ED5-AE0F-55929C0DE821}" presName="rootConnector" presStyleLbl="node1" presStyleIdx="2" presStyleCnt="3"/>
      <dgm:spPr/>
    </dgm:pt>
    <dgm:pt modelId="{DD1D5913-03E7-49D8-B077-23413E2F4FBF}" type="pres">
      <dgm:prSet presAssocID="{866E52CE-9CB9-4ED5-AE0F-55929C0DE821}" presName="childShape" presStyleCnt="0"/>
      <dgm:spPr/>
    </dgm:pt>
  </dgm:ptLst>
  <dgm:cxnLst>
    <dgm:cxn modelId="{ED417A01-2F85-4FEA-B422-1E3246D54B31}" srcId="{83DE67EE-2D78-4D6A-8A0D-6CE5003AD834}" destId="{0427846E-AA78-4690-BFD1-4F0D7470C833}" srcOrd="1" destOrd="0" parTransId="{242B8E9A-7A89-471F-B6DC-365A5DE66B28}" sibTransId="{B60FAEC5-D1B0-46A9-8A76-F3BB261684FB}"/>
    <dgm:cxn modelId="{BD050009-CE74-45DE-BA03-94E9A65BA789}" type="presOf" srcId="{1451798F-083F-46B6-927A-94BC0DB30E30}" destId="{697E9AE9-E7B1-4245-B8BC-B0D136764C75}" srcOrd="0" destOrd="0" presId="urn:microsoft.com/office/officeart/2005/8/layout/hierarchy3"/>
    <dgm:cxn modelId="{4135F51E-A55F-4435-892D-7C61F439D824}" srcId="{83DE67EE-2D78-4D6A-8A0D-6CE5003AD834}" destId="{1451798F-083F-46B6-927A-94BC0DB30E30}" srcOrd="0" destOrd="0" parTransId="{537FC422-28C4-4DCB-A43F-D086FA39A136}" sibTransId="{15E6AB1E-ADF3-4439-8093-54F0C242789A}"/>
    <dgm:cxn modelId="{9D1DBF21-7E63-49F2-8E77-6D60B12BE61F}" type="presOf" srcId="{0427846E-AA78-4690-BFD1-4F0D7470C833}" destId="{828C5411-455E-4121-9408-58544244C2D6}" srcOrd="0" destOrd="0" presId="urn:microsoft.com/office/officeart/2005/8/layout/hierarchy3"/>
    <dgm:cxn modelId="{33809D42-7AD3-4FB1-9121-8055D5F73673}" type="presOf" srcId="{866E52CE-9CB9-4ED5-AE0F-55929C0DE821}" destId="{640E4576-BF0B-4134-93E7-D4C5C302395B}" srcOrd="1" destOrd="0" presId="urn:microsoft.com/office/officeart/2005/8/layout/hierarchy3"/>
    <dgm:cxn modelId="{347D1B66-55A1-475F-B2DF-EE3A562FEBDC}" type="presOf" srcId="{866E52CE-9CB9-4ED5-AE0F-55929C0DE821}" destId="{DC538EA3-D881-4DB8-9254-D068EABDC129}" srcOrd="0" destOrd="0" presId="urn:microsoft.com/office/officeart/2005/8/layout/hierarchy3"/>
    <dgm:cxn modelId="{C031B393-B046-4CFF-92C5-DA2B5C0D8CDA}" type="presOf" srcId="{1451798F-083F-46B6-927A-94BC0DB30E30}" destId="{97C86676-D57C-4490-8047-985031A75668}" srcOrd="1" destOrd="0" presId="urn:microsoft.com/office/officeart/2005/8/layout/hierarchy3"/>
    <dgm:cxn modelId="{DA2034AC-5FC4-453E-BB3F-D631BC86D24B}" type="presOf" srcId="{83DE67EE-2D78-4D6A-8A0D-6CE5003AD834}" destId="{0738BD40-B8E6-40ED-8BB2-224CD47FA10D}" srcOrd="0" destOrd="0" presId="urn:microsoft.com/office/officeart/2005/8/layout/hierarchy3"/>
    <dgm:cxn modelId="{5732B1B2-AAE2-405D-8044-EC92C9937CCE}" type="presOf" srcId="{0427846E-AA78-4690-BFD1-4F0D7470C833}" destId="{42C2A219-BA61-457F-B33D-A35460323B53}" srcOrd="1" destOrd="0" presId="urn:microsoft.com/office/officeart/2005/8/layout/hierarchy3"/>
    <dgm:cxn modelId="{7D494CE0-3A4E-4C02-BCCD-BF9AFB48751E}" srcId="{83DE67EE-2D78-4D6A-8A0D-6CE5003AD834}" destId="{866E52CE-9CB9-4ED5-AE0F-55929C0DE821}" srcOrd="2" destOrd="0" parTransId="{E85476CC-E19C-4E2E-82FF-D03E6CB63802}" sibTransId="{9270BA0C-2770-42FC-976B-A6CCF28F942E}"/>
    <dgm:cxn modelId="{70912747-57CD-4E99-8EB1-D68CBF65F7E9}" type="presParOf" srcId="{0738BD40-B8E6-40ED-8BB2-224CD47FA10D}" destId="{47A80703-4996-4575-82C9-02EFEC45014E}" srcOrd="0" destOrd="0" presId="urn:microsoft.com/office/officeart/2005/8/layout/hierarchy3"/>
    <dgm:cxn modelId="{D2E5E522-63B2-4FC8-B328-70C1178B7600}" type="presParOf" srcId="{47A80703-4996-4575-82C9-02EFEC45014E}" destId="{13B148AC-C545-4BEA-B397-21A25ED0F828}" srcOrd="0" destOrd="0" presId="urn:microsoft.com/office/officeart/2005/8/layout/hierarchy3"/>
    <dgm:cxn modelId="{8FEBAF4E-28D4-4305-8038-3C466076AED6}" type="presParOf" srcId="{13B148AC-C545-4BEA-B397-21A25ED0F828}" destId="{697E9AE9-E7B1-4245-B8BC-B0D136764C75}" srcOrd="0" destOrd="0" presId="urn:microsoft.com/office/officeart/2005/8/layout/hierarchy3"/>
    <dgm:cxn modelId="{CFDF20FC-2BF4-4E49-873E-8D65F958479E}" type="presParOf" srcId="{13B148AC-C545-4BEA-B397-21A25ED0F828}" destId="{97C86676-D57C-4490-8047-985031A75668}" srcOrd="1" destOrd="0" presId="urn:microsoft.com/office/officeart/2005/8/layout/hierarchy3"/>
    <dgm:cxn modelId="{B08C47E4-5843-4976-8820-C8B51C08A890}" type="presParOf" srcId="{47A80703-4996-4575-82C9-02EFEC45014E}" destId="{CD1D3902-6FC9-45F5-AF6A-2419E6C8D5CF}" srcOrd="1" destOrd="0" presId="urn:microsoft.com/office/officeart/2005/8/layout/hierarchy3"/>
    <dgm:cxn modelId="{58432CB3-320B-4A65-A9A3-0BA83CB415F5}" type="presParOf" srcId="{0738BD40-B8E6-40ED-8BB2-224CD47FA10D}" destId="{EB0DBED3-A5CF-415B-889E-D232F0B8E5A5}" srcOrd="1" destOrd="0" presId="urn:microsoft.com/office/officeart/2005/8/layout/hierarchy3"/>
    <dgm:cxn modelId="{2967DF00-BDCA-45E6-AA48-99B952EC10B2}" type="presParOf" srcId="{EB0DBED3-A5CF-415B-889E-D232F0B8E5A5}" destId="{F2C2DBD4-DB01-4BAC-A6A3-B37E9AD9A47A}" srcOrd="0" destOrd="0" presId="urn:microsoft.com/office/officeart/2005/8/layout/hierarchy3"/>
    <dgm:cxn modelId="{D855C6E4-328D-42FA-AC5E-46D41720CDFD}" type="presParOf" srcId="{F2C2DBD4-DB01-4BAC-A6A3-B37E9AD9A47A}" destId="{828C5411-455E-4121-9408-58544244C2D6}" srcOrd="0" destOrd="0" presId="urn:microsoft.com/office/officeart/2005/8/layout/hierarchy3"/>
    <dgm:cxn modelId="{DED5204D-D2AE-403F-A6E8-00F021E357AB}" type="presParOf" srcId="{F2C2DBD4-DB01-4BAC-A6A3-B37E9AD9A47A}" destId="{42C2A219-BA61-457F-B33D-A35460323B53}" srcOrd="1" destOrd="0" presId="urn:microsoft.com/office/officeart/2005/8/layout/hierarchy3"/>
    <dgm:cxn modelId="{7BA3D8BD-D200-459B-B9DB-DE87EF82856A}" type="presParOf" srcId="{EB0DBED3-A5CF-415B-889E-D232F0B8E5A5}" destId="{3EFC0B6E-31E1-4D55-A39C-D1FE3B5DA511}" srcOrd="1" destOrd="0" presId="urn:microsoft.com/office/officeart/2005/8/layout/hierarchy3"/>
    <dgm:cxn modelId="{FBA35A6F-9BA6-43E3-B0AC-50992D7FF2E0}" type="presParOf" srcId="{0738BD40-B8E6-40ED-8BB2-224CD47FA10D}" destId="{6A16545B-7246-427B-8180-AB55F3DB940C}" srcOrd="2" destOrd="0" presId="urn:microsoft.com/office/officeart/2005/8/layout/hierarchy3"/>
    <dgm:cxn modelId="{BD42149F-5805-4E0C-8189-73017D3EDAAB}" type="presParOf" srcId="{6A16545B-7246-427B-8180-AB55F3DB940C}" destId="{EF7C3EE5-22E6-41D2-9772-B90AA0ED2FC3}" srcOrd="0" destOrd="0" presId="urn:microsoft.com/office/officeart/2005/8/layout/hierarchy3"/>
    <dgm:cxn modelId="{C2948960-B485-4C56-B95C-F92D917D3FB9}" type="presParOf" srcId="{EF7C3EE5-22E6-41D2-9772-B90AA0ED2FC3}" destId="{DC538EA3-D881-4DB8-9254-D068EABDC129}" srcOrd="0" destOrd="0" presId="urn:microsoft.com/office/officeart/2005/8/layout/hierarchy3"/>
    <dgm:cxn modelId="{8625FC89-7570-4E99-9EA0-C427860F1344}" type="presParOf" srcId="{EF7C3EE5-22E6-41D2-9772-B90AA0ED2FC3}" destId="{640E4576-BF0B-4134-93E7-D4C5C302395B}" srcOrd="1" destOrd="0" presId="urn:microsoft.com/office/officeart/2005/8/layout/hierarchy3"/>
    <dgm:cxn modelId="{9FB2D5AE-3B27-41B9-BCD5-10C943C000BC}" type="presParOf" srcId="{6A16545B-7246-427B-8180-AB55F3DB940C}" destId="{DD1D5913-03E7-49D8-B077-23413E2F4FB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8C83F2-93FF-45C2-BFD9-93E8497784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BEE38A-E810-44BD-BBB6-1A49F671D1A3}">
      <dgm:prSet/>
      <dgm:spPr/>
      <dgm:t>
        <a:bodyPr/>
        <a:lstStyle/>
        <a:p>
          <a:r>
            <a:rPr lang="en-US"/>
            <a:t>To ask questions and leverage those questions to draw useful statistical conclusions.</a:t>
          </a:r>
        </a:p>
      </dgm:t>
    </dgm:pt>
    <dgm:pt modelId="{79C3B161-DDF1-49BF-B5FA-51D7FE167BAD}" type="parTrans" cxnId="{3CA9D5A2-4AD4-4BA6-A5E4-E3226EA8F747}">
      <dgm:prSet/>
      <dgm:spPr/>
      <dgm:t>
        <a:bodyPr/>
        <a:lstStyle/>
        <a:p>
          <a:endParaRPr lang="en-US"/>
        </a:p>
      </dgm:t>
    </dgm:pt>
    <dgm:pt modelId="{6281119B-4DB1-4458-8765-2F50190DBF12}" type="sibTrans" cxnId="{3CA9D5A2-4AD4-4BA6-A5E4-E3226EA8F747}">
      <dgm:prSet/>
      <dgm:spPr/>
      <dgm:t>
        <a:bodyPr/>
        <a:lstStyle/>
        <a:p>
          <a:endParaRPr lang="en-US"/>
        </a:p>
      </dgm:t>
    </dgm:pt>
    <dgm:pt modelId="{5BC1982F-65F0-4EBB-AFD2-40F534EEED99}">
      <dgm:prSet/>
      <dgm:spPr/>
      <dgm:t>
        <a:bodyPr/>
        <a:lstStyle/>
        <a:p>
          <a:r>
            <a:rPr lang="en-US"/>
            <a:t>To provide insight into patterns in the data.</a:t>
          </a:r>
        </a:p>
      </dgm:t>
    </dgm:pt>
    <dgm:pt modelId="{F3E0BC1E-0123-4CDE-9EB8-8C1AAA9CB93A}" type="parTrans" cxnId="{23F94817-4D56-49B6-A314-79A9DE6859CE}">
      <dgm:prSet/>
      <dgm:spPr/>
      <dgm:t>
        <a:bodyPr/>
        <a:lstStyle/>
        <a:p>
          <a:endParaRPr lang="en-US"/>
        </a:p>
      </dgm:t>
    </dgm:pt>
    <dgm:pt modelId="{A545CE25-7981-4F46-9B56-7A3840B490D5}" type="sibTrans" cxnId="{23F94817-4D56-49B6-A314-79A9DE6859CE}">
      <dgm:prSet/>
      <dgm:spPr/>
      <dgm:t>
        <a:bodyPr/>
        <a:lstStyle/>
        <a:p>
          <a:endParaRPr lang="en-US"/>
        </a:p>
      </dgm:t>
    </dgm:pt>
    <dgm:pt modelId="{4871FE51-533B-4175-83BD-1D24CFE931A2}">
      <dgm:prSet/>
      <dgm:spPr/>
      <dgm:t>
        <a:bodyPr/>
        <a:lstStyle/>
        <a:p>
          <a:r>
            <a:rPr lang="en-US"/>
            <a:t>To identify methods and actions that could help draw definitive conclusions from the data in the future. </a:t>
          </a:r>
        </a:p>
      </dgm:t>
    </dgm:pt>
    <dgm:pt modelId="{D5D5140A-9D14-471E-8728-0C22A2854C3D}" type="parTrans" cxnId="{BD4E1BAA-FE4E-4144-8C45-61D476E4908F}">
      <dgm:prSet/>
      <dgm:spPr/>
      <dgm:t>
        <a:bodyPr/>
        <a:lstStyle/>
        <a:p>
          <a:endParaRPr lang="en-US"/>
        </a:p>
      </dgm:t>
    </dgm:pt>
    <dgm:pt modelId="{E14C55DE-D7CE-48D9-821E-8BA8D5D5F26B}" type="sibTrans" cxnId="{BD4E1BAA-FE4E-4144-8C45-61D476E4908F}">
      <dgm:prSet/>
      <dgm:spPr/>
      <dgm:t>
        <a:bodyPr/>
        <a:lstStyle/>
        <a:p>
          <a:endParaRPr lang="en-US"/>
        </a:p>
      </dgm:t>
    </dgm:pt>
    <dgm:pt modelId="{A61F0A4A-0EE8-44F1-9C67-C5539D48CCEB}" type="pres">
      <dgm:prSet presAssocID="{0C8C83F2-93FF-45C2-BFD9-93E8497784FB}" presName="linear" presStyleCnt="0">
        <dgm:presLayoutVars>
          <dgm:animLvl val="lvl"/>
          <dgm:resizeHandles val="exact"/>
        </dgm:presLayoutVars>
      </dgm:prSet>
      <dgm:spPr/>
    </dgm:pt>
    <dgm:pt modelId="{B1CA6EA1-A497-497D-B0F8-1A868BA5361B}" type="pres">
      <dgm:prSet presAssocID="{96BEE38A-E810-44BD-BBB6-1A49F671D1A3}" presName="parentText" presStyleLbl="node1" presStyleIdx="0" presStyleCnt="3">
        <dgm:presLayoutVars>
          <dgm:chMax val="0"/>
          <dgm:bulletEnabled val="1"/>
        </dgm:presLayoutVars>
      </dgm:prSet>
      <dgm:spPr/>
    </dgm:pt>
    <dgm:pt modelId="{6008F6FF-7614-42E1-8EC5-F41FC0D7A807}" type="pres">
      <dgm:prSet presAssocID="{6281119B-4DB1-4458-8765-2F50190DBF12}" presName="spacer" presStyleCnt="0"/>
      <dgm:spPr/>
    </dgm:pt>
    <dgm:pt modelId="{6958912F-6F47-48A8-8B79-D5C6BFC980E8}" type="pres">
      <dgm:prSet presAssocID="{5BC1982F-65F0-4EBB-AFD2-40F534EEED99}" presName="parentText" presStyleLbl="node1" presStyleIdx="1" presStyleCnt="3">
        <dgm:presLayoutVars>
          <dgm:chMax val="0"/>
          <dgm:bulletEnabled val="1"/>
        </dgm:presLayoutVars>
      </dgm:prSet>
      <dgm:spPr/>
    </dgm:pt>
    <dgm:pt modelId="{63D27A97-BF45-460B-8F59-67E7914997E3}" type="pres">
      <dgm:prSet presAssocID="{A545CE25-7981-4F46-9B56-7A3840B490D5}" presName="spacer" presStyleCnt="0"/>
      <dgm:spPr/>
    </dgm:pt>
    <dgm:pt modelId="{AB0666CB-AF0F-4172-AC33-A73238D66723}" type="pres">
      <dgm:prSet presAssocID="{4871FE51-533B-4175-83BD-1D24CFE931A2}" presName="parentText" presStyleLbl="node1" presStyleIdx="2" presStyleCnt="3">
        <dgm:presLayoutVars>
          <dgm:chMax val="0"/>
          <dgm:bulletEnabled val="1"/>
        </dgm:presLayoutVars>
      </dgm:prSet>
      <dgm:spPr/>
    </dgm:pt>
  </dgm:ptLst>
  <dgm:cxnLst>
    <dgm:cxn modelId="{23F94817-4D56-49B6-A314-79A9DE6859CE}" srcId="{0C8C83F2-93FF-45C2-BFD9-93E8497784FB}" destId="{5BC1982F-65F0-4EBB-AFD2-40F534EEED99}" srcOrd="1" destOrd="0" parTransId="{F3E0BC1E-0123-4CDE-9EB8-8C1AAA9CB93A}" sibTransId="{A545CE25-7981-4F46-9B56-7A3840B490D5}"/>
    <dgm:cxn modelId="{94069C3C-6EA7-4E21-A749-93C54F46E0B7}" type="presOf" srcId="{96BEE38A-E810-44BD-BBB6-1A49F671D1A3}" destId="{B1CA6EA1-A497-497D-B0F8-1A868BA5361B}" srcOrd="0" destOrd="0" presId="urn:microsoft.com/office/officeart/2005/8/layout/vList2"/>
    <dgm:cxn modelId="{3CA9D5A2-4AD4-4BA6-A5E4-E3226EA8F747}" srcId="{0C8C83F2-93FF-45C2-BFD9-93E8497784FB}" destId="{96BEE38A-E810-44BD-BBB6-1A49F671D1A3}" srcOrd="0" destOrd="0" parTransId="{79C3B161-DDF1-49BF-B5FA-51D7FE167BAD}" sibTransId="{6281119B-4DB1-4458-8765-2F50190DBF12}"/>
    <dgm:cxn modelId="{BD4E1BAA-FE4E-4144-8C45-61D476E4908F}" srcId="{0C8C83F2-93FF-45C2-BFD9-93E8497784FB}" destId="{4871FE51-533B-4175-83BD-1D24CFE931A2}" srcOrd="2" destOrd="0" parTransId="{D5D5140A-9D14-471E-8728-0C22A2854C3D}" sibTransId="{E14C55DE-D7CE-48D9-821E-8BA8D5D5F26B}"/>
    <dgm:cxn modelId="{4C65E3DD-9CAA-41BB-A9DB-9F9B52E75F84}" type="presOf" srcId="{4871FE51-533B-4175-83BD-1D24CFE931A2}" destId="{AB0666CB-AF0F-4172-AC33-A73238D66723}" srcOrd="0" destOrd="0" presId="urn:microsoft.com/office/officeart/2005/8/layout/vList2"/>
    <dgm:cxn modelId="{A76882DE-48C0-404A-A67F-9B8DAC3FE5A5}" type="presOf" srcId="{5BC1982F-65F0-4EBB-AFD2-40F534EEED99}" destId="{6958912F-6F47-48A8-8B79-D5C6BFC980E8}" srcOrd="0" destOrd="0" presId="urn:microsoft.com/office/officeart/2005/8/layout/vList2"/>
    <dgm:cxn modelId="{52A5DCEB-A4BA-47B4-9210-C37D42C69FB7}" type="presOf" srcId="{0C8C83F2-93FF-45C2-BFD9-93E8497784FB}" destId="{A61F0A4A-0EE8-44F1-9C67-C5539D48CCEB}" srcOrd="0" destOrd="0" presId="urn:microsoft.com/office/officeart/2005/8/layout/vList2"/>
    <dgm:cxn modelId="{2AE24AE9-2247-46D8-B081-F5067DFC52DD}" type="presParOf" srcId="{A61F0A4A-0EE8-44F1-9C67-C5539D48CCEB}" destId="{B1CA6EA1-A497-497D-B0F8-1A868BA5361B}" srcOrd="0" destOrd="0" presId="urn:microsoft.com/office/officeart/2005/8/layout/vList2"/>
    <dgm:cxn modelId="{7C701672-7755-4745-AB34-CACE729FE999}" type="presParOf" srcId="{A61F0A4A-0EE8-44F1-9C67-C5539D48CCEB}" destId="{6008F6FF-7614-42E1-8EC5-F41FC0D7A807}" srcOrd="1" destOrd="0" presId="urn:microsoft.com/office/officeart/2005/8/layout/vList2"/>
    <dgm:cxn modelId="{CF1AAB90-3BD0-44B9-BF70-00071A0EEEB3}" type="presParOf" srcId="{A61F0A4A-0EE8-44F1-9C67-C5539D48CCEB}" destId="{6958912F-6F47-48A8-8B79-D5C6BFC980E8}" srcOrd="2" destOrd="0" presId="urn:microsoft.com/office/officeart/2005/8/layout/vList2"/>
    <dgm:cxn modelId="{1BB15879-AD06-4019-BB87-C2DEB4BF2270}" type="presParOf" srcId="{A61F0A4A-0EE8-44F1-9C67-C5539D48CCEB}" destId="{63D27A97-BF45-460B-8F59-67E7914997E3}" srcOrd="3" destOrd="0" presId="urn:microsoft.com/office/officeart/2005/8/layout/vList2"/>
    <dgm:cxn modelId="{8FBD83B2-216D-48D6-B3B3-949CB5DF5B9A}" type="presParOf" srcId="{A61F0A4A-0EE8-44F1-9C67-C5539D48CCEB}" destId="{AB0666CB-AF0F-4172-AC33-A73238D6672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E9AE9-E7B1-4245-B8BC-B0D136764C75}">
      <dsp:nvSpPr>
        <dsp:cNvPr id="0" name=""/>
        <dsp:cNvSpPr/>
      </dsp:nvSpPr>
      <dsp:spPr>
        <a:xfrm>
          <a:off x="1283"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kern="1200"/>
            <a:t>Organizations are required to report if a breach affects 500 or more Washingtonians.</a:t>
          </a:r>
          <a:endParaRPr lang="en-US" sz="1600" kern="1200"/>
        </a:p>
      </dsp:txBody>
      <dsp:txXfrm>
        <a:off x="45271" y="1468726"/>
        <a:ext cx="2915747" cy="1413885"/>
      </dsp:txXfrm>
    </dsp:sp>
    <dsp:sp modelId="{828C5411-455E-4121-9408-58544244C2D6}">
      <dsp:nvSpPr>
        <dsp:cNvPr id="0" name=""/>
        <dsp:cNvSpPr/>
      </dsp:nvSpPr>
      <dsp:spPr>
        <a:xfrm>
          <a:off x="3755938"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May optionally report if the number affected is less than 500.</a:t>
          </a:r>
        </a:p>
      </dsp:txBody>
      <dsp:txXfrm>
        <a:off x="3799926" y="1468726"/>
        <a:ext cx="2915747" cy="1413885"/>
      </dsp:txXfrm>
    </dsp:sp>
    <dsp:sp modelId="{DC538EA3-D881-4DB8-9254-D068EABDC129}">
      <dsp:nvSpPr>
        <dsp:cNvPr id="0" name=""/>
        <dsp:cNvSpPr/>
      </dsp:nvSpPr>
      <dsp:spPr>
        <a:xfrm>
          <a:off x="7510592" y="1424738"/>
          <a:ext cx="3003723" cy="1501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Not all the organizations are based in Washington State, some may be out of state, but are required to report to the state when Washington residents are affected.</a:t>
          </a:r>
        </a:p>
      </dsp:txBody>
      <dsp:txXfrm>
        <a:off x="7554580" y="1468726"/>
        <a:ext cx="2915747" cy="1413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A6EA1-A497-497D-B0F8-1A868BA5361B}">
      <dsp:nvSpPr>
        <dsp:cNvPr id="0" name=""/>
        <dsp:cNvSpPr/>
      </dsp:nvSpPr>
      <dsp:spPr>
        <a:xfrm>
          <a:off x="0" y="12620"/>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ask questions and leverage those questions to draw useful statistical conclusions.</a:t>
          </a:r>
        </a:p>
      </dsp:txBody>
      <dsp:txXfrm>
        <a:off x="54616" y="67236"/>
        <a:ext cx="5138108" cy="1009580"/>
      </dsp:txXfrm>
    </dsp:sp>
    <dsp:sp modelId="{6958912F-6F47-48A8-8B79-D5C6BFC980E8}">
      <dsp:nvSpPr>
        <dsp:cNvPr id="0" name=""/>
        <dsp:cNvSpPr/>
      </dsp:nvSpPr>
      <dsp:spPr>
        <a:xfrm>
          <a:off x="0" y="1189032"/>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provide insight into patterns in the data.</a:t>
          </a:r>
        </a:p>
      </dsp:txBody>
      <dsp:txXfrm>
        <a:off x="54616" y="1243648"/>
        <a:ext cx="5138108" cy="1009580"/>
      </dsp:txXfrm>
    </dsp:sp>
    <dsp:sp modelId="{AB0666CB-AF0F-4172-AC33-A73238D66723}">
      <dsp:nvSpPr>
        <dsp:cNvPr id="0" name=""/>
        <dsp:cNvSpPr/>
      </dsp:nvSpPr>
      <dsp:spPr>
        <a:xfrm>
          <a:off x="0" y="2365445"/>
          <a:ext cx="5247340" cy="1118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identify methods and actions that could help draw definitive conclusions from the data in the future. </a:t>
          </a:r>
        </a:p>
      </dsp:txBody>
      <dsp:txXfrm>
        <a:off x="54616" y="2420061"/>
        <a:ext cx="5138108" cy="10095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84F17-E496-4B98-89FF-B3743BD2F92B}"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DF5B-87AB-47BA-84D7-14312CDD9337}" type="slidenum">
              <a:rPr lang="en-US" smtClean="0"/>
              <a:t>‹#›</a:t>
            </a:fld>
            <a:endParaRPr lang="en-US"/>
          </a:p>
        </p:txBody>
      </p:sp>
    </p:spTree>
    <p:extLst>
      <p:ext uri="{BB962C8B-B14F-4D97-AF65-F5344CB8AC3E}">
        <p14:creationId xmlns:p14="http://schemas.microsoft.com/office/powerpoint/2010/main" val="302815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not draw conclusive, non-definitive conclusions.</a:t>
            </a:r>
          </a:p>
        </p:txBody>
      </p:sp>
      <p:sp>
        <p:nvSpPr>
          <p:cNvPr id="4" name="Slide Number Placeholder 3"/>
          <p:cNvSpPr>
            <a:spLocks noGrp="1"/>
          </p:cNvSpPr>
          <p:nvPr>
            <p:ph type="sldNum" sz="quarter" idx="5"/>
          </p:nvPr>
        </p:nvSpPr>
        <p:spPr/>
        <p:txBody>
          <a:bodyPr/>
          <a:lstStyle/>
          <a:p>
            <a:fld id="{0A7CDF5B-87AB-47BA-84D7-14312CDD9337}" type="slidenum">
              <a:rPr lang="en-US" smtClean="0"/>
              <a:t>3</a:t>
            </a:fld>
            <a:endParaRPr lang="en-US"/>
          </a:p>
        </p:txBody>
      </p:sp>
    </p:spTree>
    <p:extLst>
      <p:ext uri="{BB962C8B-B14F-4D97-AF65-F5344CB8AC3E}">
        <p14:creationId xmlns:p14="http://schemas.microsoft.com/office/powerpoint/2010/main" val="120964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The outliers here are large </a:t>
            </a:r>
            <a:r>
              <a:rPr lang="en-US" b="0" i="0" dirty="0" err="1">
                <a:solidFill>
                  <a:srgbClr val="C9D1D9"/>
                </a:solidFill>
                <a:effectLst/>
                <a:latin typeface="-apple-system"/>
              </a:rPr>
              <a:t>comparitively</a:t>
            </a:r>
            <a:r>
              <a:rPr lang="en-US" b="0" i="0" dirty="0">
                <a:solidFill>
                  <a:srgbClr val="C9D1D9"/>
                </a:solidFill>
                <a:effectLst/>
                <a:latin typeface="-apple-system"/>
              </a:rPr>
              <a:t> and it may be tempting to conclude that those were coordinated attacks, especially if the manner in which each breach occurred were the same.</a:t>
            </a:r>
          </a:p>
          <a:p>
            <a:endParaRPr lang="en-US" b="0" i="0" dirty="0">
              <a:solidFill>
                <a:srgbClr val="C9D1D9"/>
              </a:solidFill>
              <a:effectLst/>
              <a:latin typeface="-apple-system"/>
            </a:endParaRPr>
          </a:p>
          <a:p>
            <a:r>
              <a:rPr lang="en-US" b="0" i="0" dirty="0">
                <a:solidFill>
                  <a:srgbClr val="C9D1D9"/>
                </a:solidFill>
                <a:effectLst/>
                <a:latin typeface="-apple-system"/>
              </a:rPr>
              <a:t>The indicators on the bottom axis are </a:t>
            </a:r>
            <a:r>
              <a:rPr lang="en-US" b="0" i="0" dirty="0" err="1">
                <a:solidFill>
                  <a:srgbClr val="C9D1D9"/>
                </a:solidFill>
                <a:effectLst/>
                <a:latin typeface="-apple-system"/>
              </a:rPr>
              <a:t>seperated</a:t>
            </a:r>
            <a:r>
              <a:rPr lang="en-US" b="0" i="0" dirty="0">
                <a:solidFill>
                  <a:srgbClr val="C9D1D9"/>
                </a:solidFill>
                <a:effectLst/>
                <a:latin typeface="-apple-system"/>
              </a:rPr>
              <a:t> biannually and serve as a general organizational structure.</a:t>
            </a:r>
          </a:p>
          <a:p>
            <a:endParaRPr lang="en-US" b="0" i="0" dirty="0">
              <a:solidFill>
                <a:srgbClr val="C9D1D9"/>
              </a:solidFill>
              <a:effectLst/>
              <a:latin typeface="-apple-system"/>
            </a:endParaRPr>
          </a:p>
          <a:p>
            <a:r>
              <a:rPr lang="en-US" b="0" i="0" dirty="0">
                <a:solidFill>
                  <a:srgbClr val="C9D1D9"/>
                </a:solidFill>
                <a:effectLst/>
                <a:latin typeface="-apple-system"/>
              </a:rPr>
              <a:t>There is one outlier not included in this data which I will explore further.</a:t>
            </a:r>
          </a:p>
        </p:txBody>
      </p:sp>
      <p:sp>
        <p:nvSpPr>
          <p:cNvPr id="4" name="Slide Number Placeholder 3"/>
          <p:cNvSpPr>
            <a:spLocks noGrp="1"/>
          </p:cNvSpPr>
          <p:nvPr>
            <p:ph type="sldNum" sz="quarter" idx="5"/>
          </p:nvPr>
        </p:nvSpPr>
        <p:spPr/>
        <p:txBody>
          <a:bodyPr/>
          <a:lstStyle/>
          <a:p>
            <a:fld id="{0A7CDF5B-87AB-47BA-84D7-14312CDD9337}" type="slidenum">
              <a:rPr lang="en-US" smtClean="0"/>
              <a:t>14</a:t>
            </a:fld>
            <a:endParaRPr lang="en-US"/>
          </a:p>
        </p:txBody>
      </p:sp>
    </p:spTree>
    <p:extLst>
      <p:ext uri="{BB962C8B-B14F-4D97-AF65-F5344CB8AC3E}">
        <p14:creationId xmlns:p14="http://schemas.microsoft.com/office/powerpoint/2010/main" val="38230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Interestingly enough the largest portion of those affected were Non-Profit/Charity, which does not seem to follow the overall pattern of breaches recorded in the database.</a:t>
            </a:r>
          </a:p>
          <a:p>
            <a:endParaRPr lang="en-US" b="0" i="0" dirty="0">
              <a:solidFill>
                <a:srgbClr val="C9D1D9"/>
              </a:solidFill>
              <a:effectLst/>
              <a:latin typeface="-apple-system"/>
            </a:endParaRPr>
          </a:p>
          <a:p>
            <a:r>
              <a:rPr lang="en-US" b="0" i="0" dirty="0">
                <a:solidFill>
                  <a:srgbClr val="C9D1D9"/>
                </a:solidFill>
                <a:effectLst/>
                <a:latin typeface="-apple-system"/>
              </a:rPr>
              <a:t>There is plenty of inferential/circumstantial evidence to suggest that this was a coordinated attack, but that statement cannot be made without further investigation.</a:t>
            </a:r>
          </a:p>
          <a:p>
            <a:endParaRPr lang="en-US" b="0" i="0" dirty="0">
              <a:solidFill>
                <a:srgbClr val="C9D1D9"/>
              </a:solidFill>
              <a:effectLst/>
              <a:latin typeface="-apple-system"/>
            </a:endParaRPr>
          </a:p>
          <a:p>
            <a:r>
              <a:rPr lang="en-US" b="0" i="0" dirty="0">
                <a:solidFill>
                  <a:srgbClr val="C9D1D9"/>
                </a:solidFill>
                <a:effectLst/>
                <a:latin typeface="-apple-system"/>
              </a:rPr>
              <a:t>I could find very little to no articles on the event and none of them directly related to Washington State.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15</a:t>
            </a:fld>
            <a:endParaRPr lang="en-US"/>
          </a:p>
        </p:txBody>
      </p:sp>
    </p:spTree>
    <p:extLst>
      <p:ext uri="{BB962C8B-B14F-4D97-AF65-F5344CB8AC3E}">
        <p14:creationId xmlns:p14="http://schemas.microsoft.com/office/powerpoint/2010/main" val="37746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Interestingly enough, the marginally small causes of data breaches as we've seen above, have ended up amongst the top 10 largest data breaches, and goes to show that every single breach should be handled with attention.</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17</a:t>
            </a:fld>
            <a:endParaRPr lang="en-US"/>
          </a:p>
        </p:txBody>
      </p:sp>
    </p:spTree>
    <p:extLst>
      <p:ext uri="{BB962C8B-B14F-4D97-AF65-F5344CB8AC3E}">
        <p14:creationId xmlns:p14="http://schemas.microsoft.com/office/powerpoint/2010/main" val="274301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I have tried not to draw definitive conclusions but to only make suggestions and provide a certain amount of direction to the imagination that might assist in exploring the matter further and may help others to take affirmative action against data breaches using this information. </a:t>
            </a:r>
          </a:p>
          <a:p>
            <a:endParaRPr lang="en-US" b="0" i="0" dirty="0">
              <a:solidFill>
                <a:srgbClr val="C9D1D9"/>
              </a:solidFill>
              <a:effectLst/>
              <a:latin typeface="-apple-system"/>
            </a:endParaRPr>
          </a:p>
          <a:p>
            <a:r>
              <a:rPr lang="en-US" b="0" i="0" dirty="0">
                <a:solidFill>
                  <a:srgbClr val="C9D1D9"/>
                </a:solidFill>
                <a:effectLst/>
                <a:latin typeface="-apple-system"/>
              </a:rPr>
              <a:t>Thank you for your time and attention.</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18</a:t>
            </a:fld>
            <a:endParaRPr lang="en-US"/>
          </a:p>
        </p:txBody>
      </p:sp>
    </p:spTree>
    <p:extLst>
      <p:ext uri="{BB962C8B-B14F-4D97-AF65-F5344CB8AC3E}">
        <p14:creationId xmlns:p14="http://schemas.microsoft.com/office/powerpoint/2010/main" val="7661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here why columns were dropped: The first three have repeat functionality. The fourth does not provide useful information due to parameters.</a:t>
            </a:r>
          </a:p>
          <a:p>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4</a:t>
            </a:fld>
            <a:endParaRPr lang="en-US"/>
          </a:p>
        </p:txBody>
      </p:sp>
    </p:spTree>
    <p:extLst>
      <p:ext uri="{BB962C8B-B14F-4D97-AF65-F5344CB8AC3E}">
        <p14:creationId xmlns:p14="http://schemas.microsoft.com/office/powerpoint/2010/main" val="305211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not every event will fit into every category. many of the missing values are due to input on part of the organizations responsible for submitting their reports.</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5</a:t>
            </a:fld>
            <a:endParaRPr lang="en-US"/>
          </a:p>
        </p:txBody>
      </p:sp>
    </p:spTree>
    <p:extLst>
      <p:ext uri="{BB962C8B-B14F-4D97-AF65-F5344CB8AC3E}">
        <p14:creationId xmlns:p14="http://schemas.microsoft.com/office/powerpoint/2010/main" val="133435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security should prevent the smaller to breach causes, physical security methods and laws are well-established and reliable.</a:t>
            </a:r>
          </a:p>
        </p:txBody>
      </p:sp>
      <p:sp>
        <p:nvSpPr>
          <p:cNvPr id="4" name="Slide Number Placeholder 3"/>
          <p:cNvSpPr>
            <a:spLocks noGrp="1"/>
          </p:cNvSpPr>
          <p:nvPr>
            <p:ph type="sldNum" sz="quarter" idx="5"/>
          </p:nvPr>
        </p:nvSpPr>
        <p:spPr/>
        <p:txBody>
          <a:bodyPr/>
          <a:lstStyle/>
          <a:p>
            <a:fld id="{0A7CDF5B-87AB-47BA-84D7-14312CDD9337}" type="slidenum">
              <a:rPr lang="en-US" smtClean="0"/>
              <a:t>8</a:t>
            </a:fld>
            <a:endParaRPr lang="en-US"/>
          </a:p>
        </p:txBody>
      </p:sp>
    </p:spTree>
    <p:extLst>
      <p:ext uri="{BB962C8B-B14F-4D97-AF65-F5344CB8AC3E}">
        <p14:creationId xmlns:p14="http://schemas.microsoft.com/office/powerpoint/2010/main" val="300497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 being low is good, phishing should be included in training and policies and well-established. Unreported means organization did not make a selection.</a:t>
            </a:r>
          </a:p>
        </p:txBody>
      </p:sp>
      <p:sp>
        <p:nvSpPr>
          <p:cNvPr id="4" name="Slide Number Placeholder 3"/>
          <p:cNvSpPr>
            <a:spLocks noGrp="1"/>
          </p:cNvSpPr>
          <p:nvPr>
            <p:ph type="sldNum" sz="quarter" idx="5"/>
          </p:nvPr>
        </p:nvSpPr>
        <p:spPr/>
        <p:txBody>
          <a:bodyPr/>
          <a:lstStyle/>
          <a:p>
            <a:fld id="{0A7CDF5B-87AB-47BA-84D7-14312CDD9337}" type="slidenum">
              <a:rPr lang="en-US" smtClean="0"/>
              <a:t>9</a:t>
            </a:fld>
            <a:endParaRPr lang="en-US"/>
          </a:p>
        </p:txBody>
      </p:sp>
    </p:spTree>
    <p:extLst>
      <p:ext uri="{BB962C8B-B14F-4D97-AF65-F5344CB8AC3E}">
        <p14:creationId xmlns:p14="http://schemas.microsoft.com/office/powerpoint/2010/main" val="207273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with common sense the reason is easy to surmise I will not speculate here.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10</a:t>
            </a:fld>
            <a:endParaRPr lang="en-US"/>
          </a:p>
        </p:txBody>
      </p:sp>
    </p:spTree>
    <p:extLst>
      <p:ext uri="{BB962C8B-B14F-4D97-AF65-F5344CB8AC3E}">
        <p14:creationId xmlns:p14="http://schemas.microsoft.com/office/powerpoint/2010/main" val="267906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Retail is at the top, which I feel again may have an obvious cause. Other should indeed require some investigation because a category that vulnerable should be able to be identified, described, and managed.</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11</a:t>
            </a:fld>
            <a:endParaRPr lang="en-US"/>
          </a:p>
        </p:txBody>
      </p:sp>
    </p:spTree>
    <p:extLst>
      <p:ext uri="{BB962C8B-B14F-4D97-AF65-F5344CB8AC3E}">
        <p14:creationId xmlns:p14="http://schemas.microsoft.com/office/powerpoint/2010/main" val="156044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Whether or not the organization was using an intrusion detection/intrusion protection device</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12</a:t>
            </a:fld>
            <a:endParaRPr lang="en-US"/>
          </a:p>
        </p:txBody>
      </p:sp>
    </p:spTree>
    <p:extLst>
      <p:ext uri="{BB962C8B-B14F-4D97-AF65-F5344CB8AC3E}">
        <p14:creationId xmlns:p14="http://schemas.microsoft.com/office/powerpoint/2010/main" val="3516687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Size of </a:t>
            </a:r>
            <a:r>
              <a:rPr lang="en-US" dirty="0" err="1"/>
              <a:t>db</a:t>
            </a:r>
            <a:r>
              <a:rPr lang="en-US" dirty="0"/>
              <a:t> may indicate level of security for an attacker, therefore number affected is falls on smaller end.</a:t>
            </a:r>
          </a:p>
          <a:p>
            <a:endParaRPr lang="en-US" dirty="0"/>
          </a:p>
          <a:p>
            <a:r>
              <a:rPr lang="en-US" b="0" i="0" dirty="0">
                <a:solidFill>
                  <a:srgbClr val="C9D1D9"/>
                </a:solidFill>
                <a:effectLst/>
                <a:latin typeface="-apple-system"/>
              </a:rPr>
              <a:t>not suggestions for conclusions but mere ideas with which to begin an investigation into finding a definite conclusion</a:t>
            </a:r>
            <a:endParaRPr lang="en-US" dirty="0"/>
          </a:p>
          <a:p>
            <a:endParaRPr lang="en-US" dirty="0"/>
          </a:p>
          <a:p>
            <a:r>
              <a:rPr lang="en-US" b="0" i="0" dirty="0">
                <a:solidFill>
                  <a:srgbClr val="C9D1D9"/>
                </a:solidFill>
                <a:effectLst/>
                <a:latin typeface="-apple-system"/>
              </a:rPr>
              <a:t>It would be very useful to know if the organization was utilizing a honeypot or not to secure their network.</a:t>
            </a:r>
            <a:endParaRPr lang="en-US" dirty="0"/>
          </a:p>
        </p:txBody>
      </p:sp>
      <p:sp>
        <p:nvSpPr>
          <p:cNvPr id="4" name="Slide Number Placeholder 3"/>
          <p:cNvSpPr>
            <a:spLocks noGrp="1"/>
          </p:cNvSpPr>
          <p:nvPr>
            <p:ph type="sldNum" sz="quarter" idx="5"/>
          </p:nvPr>
        </p:nvSpPr>
        <p:spPr/>
        <p:txBody>
          <a:bodyPr/>
          <a:lstStyle/>
          <a:p>
            <a:fld id="{0A7CDF5B-87AB-47BA-84D7-14312CDD9337}" type="slidenum">
              <a:rPr lang="en-US" smtClean="0"/>
              <a:t>13</a:t>
            </a:fld>
            <a:endParaRPr lang="en-US"/>
          </a:p>
        </p:txBody>
      </p:sp>
    </p:spTree>
    <p:extLst>
      <p:ext uri="{BB962C8B-B14F-4D97-AF65-F5344CB8AC3E}">
        <p14:creationId xmlns:p14="http://schemas.microsoft.com/office/powerpoint/2010/main" val="111739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0FED-A942-C7A1-C729-92F3F9E54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48D7A0-0809-885C-4A85-AE35B8D08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D3FBB4-CA2E-9F67-338E-D0477C278E69}"/>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188DED41-0584-01C0-CA4E-2DB12BBB4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53F11-A14D-5CA4-2F23-621E097A1EE9}"/>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74393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E5-351A-A5B1-CAB0-8A62853AB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BDCD95-5165-0B94-40FB-FD732580E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B946E-976B-E8F4-3B16-7C2A1601BE2C}"/>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16EEE860-BFF6-B249-DA77-C21B41085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C592-64F5-E1DD-9181-0632406A5C1E}"/>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20623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FC93AF-5745-637C-991E-5A632F2FE6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EF366-97E8-1D00-808F-4771CDB578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C8CEB-B95A-13B5-0E29-4988B43A2F34}"/>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72098874-81F8-F2CF-D492-629511EC0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241B5-DBD4-7751-4CC3-432AD399F7B3}"/>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10262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37A6-A1C9-AA05-0E8D-243032AC9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34FF6-A1F9-4D5E-A5ED-F13FF07F6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1C64F-9BE7-76E5-ADF4-F3443D217975}"/>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8F4A4ABC-E6DB-D244-DE0E-AFFB7179A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79A6F-2027-4F48-3661-334986D2A879}"/>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0657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8E5E-ADF4-82CC-3680-DEBD93D40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47F0F-686D-0060-19B7-68A4DA930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DF637-36B9-6C68-D14F-12298B4849E4}"/>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2E7627B7-CE8F-5390-1DB9-9A09D60EC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4178F-3269-B030-05DC-D2417E35AD4C}"/>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402774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44B5-FB19-1452-A267-D5854556E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6B5CA-1AAA-630B-06D8-363CC00DC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E678B-9898-5FF3-6ED4-3172B56F6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8A7A9-C01C-84EE-1E51-F7084FCBC33D}"/>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6" name="Footer Placeholder 5">
            <a:extLst>
              <a:ext uri="{FF2B5EF4-FFF2-40B4-BE49-F238E27FC236}">
                <a16:creationId xmlns:a16="http://schemas.microsoft.com/office/drawing/2014/main" id="{A58C6539-711B-3881-E6FD-ABD98C564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565BD-652D-BB9E-B89F-B47BD4574B1D}"/>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75630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4A50-4A21-EFC1-F104-C966568D0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EDBE4-6E43-E5D7-E78C-A5DDD19AC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0C40A-B146-C74C-4063-376B1483A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AB21F4-3586-6282-4B8A-E3DFDB5BF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07821-1BEA-DF7A-1021-09DFF1426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6B5B82-68CF-D5E2-83EA-BC0C016B2C39}"/>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8" name="Footer Placeholder 7">
            <a:extLst>
              <a:ext uri="{FF2B5EF4-FFF2-40B4-BE49-F238E27FC236}">
                <a16:creationId xmlns:a16="http://schemas.microsoft.com/office/drawing/2014/main" id="{1E21B9F7-65BD-9BAD-6782-AF993D26B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4BB21-F587-38D9-F838-537F0813807C}"/>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10596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8AD5-BB46-D0FB-622B-D30981726C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59BB5-09D4-9E8E-461A-E07031CF0141}"/>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4" name="Footer Placeholder 3">
            <a:extLst>
              <a:ext uri="{FF2B5EF4-FFF2-40B4-BE49-F238E27FC236}">
                <a16:creationId xmlns:a16="http://schemas.microsoft.com/office/drawing/2014/main" id="{3A88BE7E-3955-856F-42D7-D4D7E5B995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F2D3B-2801-C61D-0EE5-6785A3D6FA4D}"/>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46082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FFCFD-2319-6356-A758-4D357EE5A4F6}"/>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3" name="Footer Placeholder 2">
            <a:extLst>
              <a:ext uri="{FF2B5EF4-FFF2-40B4-BE49-F238E27FC236}">
                <a16:creationId xmlns:a16="http://schemas.microsoft.com/office/drawing/2014/main" id="{0DD9B264-665F-3542-8C35-D88E1B7D0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FECBC-4537-5B87-66D8-C1BB4D85455E}"/>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361472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32B9-4139-5747-8943-1F2B89217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269402-81D3-4514-F7D6-99B1789BA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2DE37-12BA-9CFD-FCA6-0992D3FDE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39981-E4AD-2F94-C51A-2597E86EC4AD}"/>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6" name="Footer Placeholder 5">
            <a:extLst>
              <a:ext uri="{FF2B5EF4-FFF2-40B4-BE49-F238E27FC236}">
                <a16:creationId xmlns:a16="http://schemas.microsoft.com/office/drawing/2014/main" id="{FB838560-3AAD-CEC6-A79D-A0A4DC83A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7EDC3-B197-A357-29DC-980560DC31E8}"/>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53546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6E16-402A-627E-7416-DE9369093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C3C7A-B006-61B4-2426-1A3081837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B1E256-58E4-C1AD-5F68-B959F471E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468EF-8C5D-8AB6-58FA-FBECFEABA885}"/>
              </a:ext>
            </a:extLst>
          </p:cNvPr>
          <p:cNvSpPr>
            <a:spLocks noGrp="1"/>
          </p:cNvSpPr>
          <p:nvPr>
            <p:ph type="dt" sz="half" idx="10"/>
          </p:nvPr>
        </p:nvSpPr>
        <p:spPr/>
        <p:txBody>
          <a:bodyPr/>
          <a:lstStyle/>
          <a:p>
            <a:fld id="{A94694AE-2374-4581-A99C-C358286D923E}" type="datetimeFigureOut">
              <a:rPr lang="en-US" smtClean="0"/>
              <a:t>10/9/2023</a:t>
            </a:fld>
            <a:endParaRPr lang="en-US"/>
          </a:p>
        </p:txBody>
      </p:sp>
      <p:sp>
        <p:nvSpPr>
          <p:cNvPr id="6" name="Footer Placeholder 5">
            <a:extLst>
              <a:ext uri="{FF2B5EF4-FFF2-40B4-BE49-F238E27FC236}">
                <a16:creationId xmlns:a16="http://schemas.microsoft.com/office/drawing/2014/main" id="{3EBD8CC3-5350-AD4C-BC7B-874BABAEF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27C4E-6849-12AB-9F45-786A587BD617}"/>
              </a:ext>
            </a:extLst>
          </p:cNvPr>
          <p:cNvSpPr>
            <a:spLocks noGrp="1"/>
          </p:cNvSpPr>
          <p:nvPr>
            <p:ph type="sldNum" sz="quarter" idx="12"/>
          </p:nvPr>
        </p:nvSpPr>
        <p:spPr/>
        <p:txBody>
          <a:bodyPr/>
          <a:lstStyle/>
          <a:p>
            <a:fld id="{B49F8E8F-92B2-4D54-932D-40F917B1CA24}" type="slidenum">
              <a:rPr lang="en-US" smtClean="0"/>
              <a:t>‹#›</a:t>
            </a:fld>
            <a:endParaRPr lang="en-US"/>
          </a:p>
        </p:txBody>
      </p:sp>
    </p:spTree>
    <p:extLst>
      <p:ext uri="{BB962C8B-B14F-4D97-AF65-F5344CB8AC3E}">
        <p14:creationId xmlns:p14="http://schemas.microsoft.com/office/powerpoint/2010/main" val="205847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6773A-D55F-B5B1-CEB3-9DA6B4D92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89C81-5C6C-C2DE-5B55-469160ABC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8F876-538F-F23F-1F5D-7C3F6E17B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694AE-2374-4581-A99C-C358286D923E}" type="datetimeFigureOut">
              <a:rPr lang="en-US" smtClean="0"/>
              <a:t>10/9/2023</a:t>
            </a:fld>
            <a:endParaRPr lang="en-US"/>
          </a:p>
        </p:txBody>
      </p:sp>
      <p:sp>
        <p:nvSpPr>
          <p:cNvPr id="5" name="Footer Placeholder 4">
            <a:extLst>
              <a:ext uri="{FF2B5EF4-FFF2-40B4-BE49-F238E27FC236}">
                <a16:creationId xmlns:a16="http://schemas.microsoft.com/office/drawing/2014/main" id="{A9E1B800-5B59-D9DB-5757-51238CEF3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71A48-35CF-D7B3-9752-D00F9C568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F8E8F-92B2-4D54-932D-40F917B1CA24}" type="slidenum">
              <a:rPr lang="en-US" smtClean="0"/>
              <a:t>‹#›</a:t>
            </a:fld>
            <a:endParaRPr lang="en-US"/>
          </a:p>
        </p:txBody>
      </p:sp>
    </p:spTree>
    <p:extLst>
      <p:ext uri="{BB962C8B-B14F-4D97-AF65-F5344CB8AC3E}">
        <p14:creationId xmlns:p14="http://schemas.microsoft.com/office/powerpoint/2010/main" val="1698559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053E6AEE-A1A5-326E-9FC7-ADB021A7F60B}"/>
              </a:ext>
            </a:extLst>
          </p:cNvPr>
          <p:cNvPicPr>
            <a:picLocks noChangeAspect="1"/>
          </p:cNvPicPr>
          <p:nvPr/>
        </p:nvPicPr>
        <p:blipFill rotWithShape="1">
          <a:blip r:embed="rId2"/>
          <a:srcRect t="1086" b="14377"/>
          <a:stretch/>
        </p:blipFill>
        <p:spPr>
          <a:xfrm>
            <a:off x="20" y="-1"/>
            <a:ext cx="12191979"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66593" cy="687974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1319" y="381314"/>
            <a:ext cx="6879743" cy="6117111"/>
          </a:xfrm>
          <a:prstGeom prst="rect">
            <a:avLst/>
          </a:prstGeom>
          <a:gradFill flip="none" rotWithShape="1">
            <a:gsLst>
              <a:gs pos="0">
                <a:schemeClr val="accent5">
                  <a:lumMod val="75000"/>
                </a:schemeClr>
              </a:gs>
              <a:gs pos="100000">
                <a:schemeClr val="accent5">
                  <a:alpha val="0"/>
                </a:schemeClr>
              </a:gs>
            </a:gsLst>
            <a:lin ang="54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62A8E1D-90CD-2726-B97D-80BFB6059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23449" y="1320471"/>
            <a:ext cx="6879744" cy="4238800"/>
          </a:xfrm>
          <a:prstGeom prst="rect">
            <a:avLst/>
          </a:prstGeom>
          <a:gradFill flip="none" rotWithShape="1">
            <a:gsLst>
              <a:gs pos="0">
                <a:schemeClr val="accent2"/>
              </a:gs>
              <a:gs pos="60000">
                <a:schemeClr val="accent5">
                  <a:lumMod val="60000"/>
                  <a:lumOff val="40000"/>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05A64E8-8A7E-1885-80C2-5065AD835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2" y="-4"/>
            <a:ext cx="2545631" cy="6879743"/>
          </a:xfrm>
          <a:prstGeom prst="rect">
            <a:avLst/>
          </a:prstGeom>
          <a:gradFill flip="none" rotWithShape="1">
            <a:gsLst>
              <a:gs pos="0">
                <a:schemeClr val="accent5">
                  <a:alpha val="74000"/>
                </a:schemeClr>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0A22C-11F5-81F7-047B-8B2857170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687342" y="3090505"/>
            <a:ext cx="4504659" cy="3789239"/>
          </a:xfrm>
          <a:prstGeom prst="rect">
            <a:avLst/>
          </a:prstGeom>
          <a:gradFill flip="none" rotWithShape="1">
            <a:gsLst>
              <a:gs pos="0">
                <a:schemeClr val="accent5">
                  <a:lumMod val="75000"/>
                  <a:alpha val="61000"/>
                </a:schemeClr>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64841" y="-1"/>
            <a:ext cx="3427160" cy="6879745"/>
          </a:xfrm>
          <a:prstGeom prst="rect">
            <a:avLst/>
          </a:prstGeom>
          <a:gradFill flip="none" rotWithShape="1">
            <a:gsLst>
              <a:gs pos="5000">
                <a:schemeClr val="accent5">
                  <a:lumMod val="60000"/>
                  <a:lumOff val="40000"/>
                </a:schemeClr>
              </a:gs>
              <a:gs pos="49000">
                <a:schemeClr val="accent2">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54510" y="-1257745"/>
            <a:ext cx="4077741" cy="12197226"/>
          </a:xfrm>
          <a:prstGeom prst="rect">
            <a:avLst/>
          </a:prstGeom>
          <a:gradFill>
            <a:gsLst>
              <a:gs pos="0">
                <a:schemeClr val="accent2">
                  <a:alpha val="58000"/>
                </a:schemeClr>
              </a:gs>
              <a:gs pos="65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DB026-B311-CD0F-1343-4951496C1761}"/>
              </a:ext>
            </a:extLst>
          </p:cNvPr>
          <p:cNvSpPr>
            <a:spLocks noGrp="1"/>
          </p:cNvSpPr>
          <p:nvPr>
            <p:ph type="ctrTitle"/>
          </p:nvPr>
        </p:nvSpPr>
        <p:spPr>
          <a:xfrm>
            <a:off x="859028" y="2155188"/>
            <a:ext cx="4498785" cy="2839273"/>
          </a:xfrm>
        </p:spPr>
        <p:txBody>
          <a:bodyPr>
            <a:normAutofit/>
          </a:bodyPr>
          <a:lstStyle/>
          <a:p>
            <a:pPr algn="l"/>
            <a:r>
              <a:rPr lang="en-US" sz="4000">
                <a:solidFill>
                  <a:srgbClr val="FFFFFF"/>
                </a:solidFill>
                <a:cs typeface="Times New Roman" panose="02020603050405020304" pitchFamily="18" charset="0"/>
              </a:rPr>
              <a:t>Washington State Databreach Assessment</a:t>
            </a:r>
          </a:p>
        </p:txBody>
      </p:sp>
      <p:sp>
        <p:nvSpPr>
          <p:cNvPr id="3" name="Subtitle 2">
            <a:extLst>
              <a:ext uri="{FF2B5EF4-FFF2-40B4-BE49-F238E27FC236}">
                <a16:creationId xmlns:a16="http://schemas.microsoft.com/office/drawing/2014/main" id="{D9F199CE-D1AD-1E56-CDE9-040125A8A6E1}"/>
              </a:ext>
            </a:extLst>
          </p:cNvPr>
          <p:cNvSpPr>
            <a:spLocks noGrp="1"/>
          </p:cNvSpPr>
          <p:nvPr>
            <p:ph type="subTitle" idx="1"/>
          </p:nvPr>
        </p:nvSpPr>
        <p:spPr>
          <a:xfrm>
            <a:off x="859028" y="5166366"/>
            <a:ext cx="4498785" cy="1098703"/>
          </a:xfrm>
        </p:spPr>
        <p:txBody>
          <a:bodyPr>
            <a:normAutofit/>
          </a:bodyPr>
          <a:lstStyle/>
          <a:p>
            <a:pPr algn="l"/>
            <a:r>
              <a:rPr lang="en-US" sz="2000" b="0" i="0">
                <a:solidFill>
                  <a:srgbClr val="FFFFFF"/>
                </a:solidFill>
                <a:effectLst/>
                <a:cs typeface="Times New Roman" panose="02020603050405020304" pitchFamily="18" charset="0"/>
              </a:rPr>
              <a:t>An exploratory analysis of reported data breaches in Washington State.</a:t>
            </a:r>
          </a:p>
          <a:p>
            <a:pPr algn="l"/>
            <a:r>
              <a:rPr lang="en-US" sz="2000">
                <a:solidFill>
                  <a:srgbClr val="FFFFFF"/>
                </a:solidFill>
                <a:cs typeface="Times New Roman" panose="02020603050405020304" pitchFamily="18" charset="0"/>
              </a:rPr>
              <a:t>-Isaac Hanes</a:t>
            </a:r>
          </a:p>
        </p:txBody>
      </p:sp>
    </p:spTree>
    <p:extLst>
      <p:ext uri="{BB962C8B-B14F-4D97-AF65-F5344CB8AC3E}">
        <p14:creationId xmlns:p14="http://schemas.microsoft.com/office/powerpoint/2010/main" val="379532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61FE13F-AF60-4F5E-4B5C-F99BDCBB0C81}"/>
              </a:ext>
            </a:extLst>
          </p:cNvPr>
          <p:cNvSpPr>
            <a:spLocks noGrp="1"/>
          </p:cNvSpPr>
          <p:nvPr>
            <p:ph type="title"/>
          </p:nvPr>
        </p:nvSpPr>
        <p:spPr>
          <a:xfrm>
            <a:off x="761802" y="762001"/>
            <a:ext cx="4080362" cy="1708242"/>
          </a:xfrm>
        </p:spPr>
        <p:txBody>
          <a:bodyPr anchor="ctr">
            <a:normAutofit/>
          </a:bodyPr>
          <a:lstStyle/>
          <a:p>
            <a:r>
              <a:rPr lang="en-US" sz="4000" dirty="0"/>
              <a:t>Statistical Discoveries Cont.</a:t>
            </a:r>
          </a:p>
        </p:txBody>
      </p:sp>
      <p:sp>
        <p:nvSpPr>
          <p:cNvPr id="9" name="Content Placeholder 8">
            <a:extLst>
              <a:ext uri="{FF2B5EF4-FFF2-40B4-BE49-F238E27FC236}">
                <a16:creationId xmlns:a16="http://schemas.microsoft.com/office/drawing/2014/main" id="{E76014B5-DBB5-1F4E-A6E6-B7AFC4C8E17C}"/>
              </a:ext>
            </a:extLst>
          </p:cNvPr>
          <p:cNvSpPr>
            <a:spLocks noGrp="1"/>
          </p:cNvSpPr>
          <p:nvPr>
            <p:ph idx="1"/>
          </p:nvPr>
        </p:nvSpPr>
        <p:spPr>
          <a:xfrm>
            <a:off x="761803" y="2470243"/>
            <a:ext cx="4080361" cy="3769834"/>
          </a:xfrm>
        </p:spPr>
        <p:txBody>
          <a:bodyPr anchor="ctr">
            <a:normAutofit/>
          </a:bodyPr>
          <a:lstStyle/>
          <a:p>
            <a:r>
              <a:rPr lang="en-US" sz="2000" dirty="0"/>
              <a:t>Business is the highest by far.</a:t>
            </a:r>
          </a:p>
          <a:p>
            <a:r>
              <a:rPr lang="en-US" sz="2000" dirty="0"/>
              <a:t>B</a:t>
            </a:r>
            <a:r>
              <a:rPr lang="en-US" sz="2000" b="0" i="0" dirty="0">
                <a:effectLst/>
              </a:rPr>
              <a:t>reaches distributed across other industries are relatively low in comparison.</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FDEDFB81-E083-06BA-1A55-1C286615B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95289"/>
            <a:ext cx="5334197" cy="4667422"/>
          </a:xfrm>
          <a:prstGeom prst="rect">
            <a:avLst/>
          </a:prstGeom>
        </p:spPr>
      </p:pic>
    </p:spTree>
    <p:extLst>
      <p:ext uri="{BB962C8B-B14F-4D97-AF65-F5344CB8AC3E}">
        <p14:creationId xmlns:p14="http://schemas.microsoft.com/office/powerpoint/2010/main" val="187350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9E6D1F2-C2AD-AB4F-5E9A-6C8AE1F27499}"/>
              </a:ext>
            </a:extLst>
          </p:cNvPr>
          <p:cNvSpPr>
            <a:spLocks noGrp="1"/>
          </p:cNvSpPr>
          <p:nvPr>
            <p:ph type="title"/>
          </p:nvPr>
        </p:nvSpPr>
        <p:spPr>
          <a:xfrm>
            <a:off x="761802" y="762001"/>
            <a:ext cx="4080362" cy="1708242"/>
          </a:xfrm>
        </p:spPr>
        <p:txBody>
          <a:bodyPr anchor="ctr">
            <a:normAutofit/>
          </a:bodyPr>
          <a:lstStyle/>
          <a:p>
            <a:r>
              <a:rPr lang="en-US" sz="4000"/>
              <a:t>Statistical Discoveries Cont.</a:t>
            </a:r>
          </a:p>
        </p:txBody>
      </p:sp>
      <p:sp>
        <p:nvSpPr>
          <p:cNvPr id="9" name="Content Placeholder 8">
            <a:extLst>
              <a:ext uri="{FF2B5EF4-FFF2-40B4-BE49-F238E27FC236}">
                <a16:creationId xmlns:a16="http://schemas.microsoft.com/office/drawing/2014/main" id="{65603240-147F-CCA9-EFC1-7B6EE84A029C}"/>
              </a:ext>
            </a:extLst>
          </p:cNvPr>
          <p:cNvSpPr>
            <a:spLocks noGrp="1"/>
          </p:cNvSpPr>
          <p:nvPr>
            <p:ph idx="1"/>
          </p:nvPr>
        </p:nvSpPr>
        <p:spPr>
          <a:xfrm>
            <a:off x="761803" y="2470244"/>
            <a:ext cx="4080361" cy="3769834"/>
          </a:xfrm>
        </p:spPr>
        <p:txBody>
          <a:bodyPr anchor="ctr">
            <a:normAutofit/>
          </a:bodyPr>
          <a:lstStyle/>
          <a:p>
            <a:r>
              <a:rPr lang="en-US" sz="2000" b="0" i="0" dirty="0">
                <a:effectLst/>
              </a:rPr>
              <a:t>Excludes several categories below software, which were breached 20 or less times total.</a:t>
            </a:r>
          </a:p>
          <a:p>
            <a:r>
              <a:rPr lang="en-US" sz="2000" b="0" i="0" dirty="0">
                <a:effectLst/>
              </a:rPr>
              <a:t>Other is a close second category. Here I will suggest that perhaps there is a better way to handle categorization or input.</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78D23514-7271-2B33-3F3D-4F1B7C082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55433"/>
            <a:ext cx="5334197" cy="4947134"/>
          </a:xfrm>
          <a:prstGeom prst="rect">
            <a:avLst/>
          </a:prstGeom>
        </p:spPr>
      </p:pic>
    </p:spTree>
    <p:extLst>
      <p:ext uri="{BB962C8B-B14F-4D97-AF65-F5344CB8AC3E}">
        <p14:creationId xmlns:p14="http://schemas.microsoft.com/office/powerpoint/2010/main" val="287170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007C1D-A83F-8879-C06E-DAB28E9EFAAB}"/>
              </a:ext>
            </a:extLst>
          </p:cNvPr>
          <p:cNvSpPr>
            <a:spLocks noGrp="1"/>
          </p:cNvSpPr>
          <p:nvPr>
            <p:ph type="title"/>
          </p:nvPr>
        </p:nvSpPr>
        <p:spPr>
          <a:xfrm>
            <a:off x="761802" y="762001"/>
            <a:ext cx="4080362" cy="1708242"/>
          </a:xfrm>
        </p:spPr>
        <p:txBody>
          <a:bodyPr anchor="ctr">
            <a:normAutofit/>
          </a:bodyPr>
          <a:lstStyle/>
          <a:p>
            <a:r>
              <a:rPr lang="en-US" sz="4000"/>
              <a:t>Patterns</a:t>
            </a:r>
          </a:p>
        </p:txBody>
      </p:sp>
      <p:sp>
        <p:nvSpPr>
          <p:cNvPr id="9" name="Content Placeholder 8">
            <a:extLst>
              <a:ext uri="{FF2B5EF4-FFF2-40B4-BE49-F238E27FC236}">
                <a16:creationId xmlns:a16="http://schemas.microsoft.com/office/drawing/2014/main" id="{29D1EC81-A833-2E8F-964A-48C13A86FF9A}"/>
              </a:ext>
            </a:extLst>
          </p:cNvPr>
          <p:cNvSpPr>
            <a:spLocks noGrp="1"/>
          </p:cNvSpPr>
          <p:nvPr>
            <p:ph idx="1"/>
          </p:nvPr>
        </p:nvSpPr>
        <p:spPr>
          <a:xfrm>
            <a:off x="761803" y="2470244"/>
            <a:ext cx="4080361" cy="3769834"/>
          </a:xfrm>
        </p:spPr>
        <p:txBody>
          <a:bodyPr anchor="ctr">
            <a:normAutofit/>
          </a:bodyPr>
          <a:lstStyle/>
          <a:p>
            <a:r>
              <a:rPr lang="en-US" sz="2000" dirty="0"/>
              <a:t>M</a:t>
            </a:r>
            <a:r>
              <a:rPr lang="en-US" sz="2000" b="0" i="0" dirty="0">
                <a:effectLst/>
              </a:rPr>
              <a:t>ost of the time an attack was not discovered in progress.</a:t>
            </a:r>
          </a:p>
          <a:p>
            <a:r>
              <a:rPr lang="en-US" sz="2000" dirty="0"/>
              <a:t>Additional information may help put this to use.</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orange pie chart&#10;&#10;Description automatically generated">
            <a:extLst>
              <a:ext uri="{FF2B5EF4-FFF2-40B4-BE49-F238E27FC236}">
                <a16:creationId xmlns:a16="http://schemas.microsoft.com/office/drawing/2014/main" id="{8A5FF0F3-A5B7-8DC0-EC56-BC83B3C5E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5348"/>
            <a:ext cx="5334197" cy="3947305"/>
          </a:xfrm>
          <a:prstGeom prst="rect">
            <a:avLst/>
          </a:prstGeom>
        </p:spPr>
      </p:pic>
    </p:spTree>
    <p:extLst>
      <p:ext uri="{BB962C8B-B14F-4D97-AF65-F5344CB8AC3E}">
        <p14:creationId xmlns:p14="http://schemas.microsoft.com/office/powerpoint/2010/main" val="4064731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B0D4E-E80B-FE31-7565-5ABD59AB425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Patterns Cont. </a:t>
            </a:r>
          </a:p>
        </p:txBody>
      </p:sp>
      <p:pic>
        <p:nvPicPr>
          <p:cNvPr id="5" name="Content Placeholder 4" descr="A graph of a number of people infected by ranges&#10;&#10;Description automatically generated">
            <a:extLst>
              <a:ext uri="{FF2B5EF4-FFF2-40B4-BE49-F238E27FC236}">
                <a16:creationId xmlns:a16="http://schemas.microsoft.com/office/drawing/2014/main" id="{1DF32FDD-A8BF-04C1-BB60-221D352786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9828" y="640080"/>
            <a:ext cx="6303747" cy="5578816"/>
          </a:xfrm>
          <a:prstGeom prst="rect">
            <a:avLst/>
          </a:prstGeom>
        </p:spPr>
      </p:pic>
    </p:spTree>
    <p:extLst>
      <p:ext uri="{BB962C8B-B14F-4D97-AF65-F5344CB8AC3E}">
        <p14:creationId xmlns:p14="http://schemas.microsoft.com/office/powerpoint/2010/main" val="290862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841-25C4-682B-0B9F-4056FD208F39}"/>
              </a:ext>
            </a:extLst>
          </p:cNvPr>
          <p:cNvSpPr>
            <a:spLocks noGrp="1"/>
          </p:cNvSpPr>
          <p:nvPr>
            <p:ph type="title"/>
          </p:nvPr>
        </p:nvSpPr>
        <p:spPr>
          <a:xfrm>
            <a:off x="876693" y="741391"/>
            <a:ext cx="3455821" cy="1616203"/>
          </a:xfrm>
        </p:spPr>
        <p:txBody>
          <a:bodyPr anchor="b">
            <a:normAutofit/>
          </a:bodyPr>
          <a:lstStyle/>
          <a:p>
            <a:r>
              <a:rPr lang="en-US" sz="3200"/>
              <a:t>Patterns Cont.</a:t>
            </a:r>
          </a:p>
        </p:txBody>
      </p:sp>
      <p:sp>
        <p:nvSpPr>
          <p:cNvPr id="9" name="Content Placeholder 8">
            <a:extLst>
              <a:ext uri="{FF2B5EF4-FFF2-40B4-BE49-F238E27FC236}">
                <a16:creationId xmlns:a16="http://schemas.microsoft.com/office/drawing/2014/main" id="{D18B35EF-2ED0-6E09-CFAE-7C8FB15744A0}"/>
              </a:ext>
            </a:extLst>
          </p:cNvPr>
          <p:cNvSpPr>
            <a:spLocks noGrp="1"/>
          </p:cNvSpPr>
          <p:nvPr>
            <p:ph idx="1"/>
          </p:nvPr>
        </p:nvSpPr>
        <p:spPr>
          <a:xfrm>
            <a:off x="876693" y="2533476"/>
            <a:ext cx="3455821" cy="3447832"/>
          </a:xfrm>
        </p:spPr>
        <p:txBody>
          <a:bodyPr anchor="t">
            <a:normAutofit/>
          </a:bodyPr>
          <a:lstStyle/>
          <a:p>
            <a:r>
              <a:rPr lang="en-US" sz="2000" dirty="0"/>
              <a:t>U</a:t>
            </a:r>
            <a:r>
              <a:rPr lang="en-US" sz="2000" b="0" i="0" dirty="0">
                <a:effectLst/>
              </a:rPr>
              <a:t>nique date against the number of breaches that occurred on that date.</a:t>
            </a:r>
          </a:p>
          <a:p>
            <a:r>
              <a:rPr lang="en-US" sz="2000" dirty="0"/>
              <a:t>Most dates only have 1 attack with occasional 2 or 3.</a:t>
            </a:r>
          </a:p>
          <a:p>
            <a:endParaRPr lang="en-US" sz="3200" dirty="0"/>
          </a:p>
        </p:txBody>
      </p:sp>
      <p:pic>
        <p:nvPicPr>
          <p:cNvPr id="5" name="Content Placeholder 4" descr="A graph of blue dots&#10;&#10;Description automatically generated">
            <a:extLst>
              <a:ext uri="{FF2B5EF4-FFF2-40B4-BE49-F238E27FC236}">
                <a16:creationId xmlns:a16="http://schemas.microsoft.com/office/drawing/2014/main" id="{BE0D983B-7F58-79EF-CF8E-5C4D65CAE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766103"/>
            <a:ext cx="6389346" cy="5335104"/>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21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CCD2-9FA7-C85B-822C-4B4A3E30B36E}"/>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dirty="0"/>
              <a:t>Outliers and Major Discoveries</a:t>
            </a:r>
          </a:p>
        </p:txBody>
      </p:sp>
      <p:sp>
        <p:nvSpPr>
          <p:cNvPr id="8" name="TextBox 7">
            <a:extLst>
              <a:ext uri="{FF2B5EF4-FFF2-40B4-BE49-F238E27FC236}">
                <a16:creationId xmlns:a16="http://schemas.microsoft.com/office/drawing/2014/main" id="{1195E883-EBEC-F0A8-BEF7-D71592E79DBC}"/>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On 2022-02-07 there were 108 breaches conducted on a variety of organizations in the same manner(seen below).</a:t>
            </a:r>
            <a:endParaRPr lang="en-US" sz="2000"/>
          </a:p>
        </p:txBody>
      </p:sp>
      <p:pic>
        <p:nvPicPr>
          <p:cNvPr id="7" name="Picture 6" descr="A pie chart with text on it&#10;&#10;Description automatically generated">
            <a:extLst>
              <a:ext uri="{FF2B5EF4-FFF2-40B4-BE49-F238E27FC236}">
                <a16:creationId xmlns:a16="http://schemas.microsoft.com/office/drawing/2014/main" id="{A85F46BC-B12E-38FD-9229-97AB2E80A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554" y="2421924"/>
            <a:ext cx="3874473" cy="3711146"/>
          </a:xfrm>
          <a:prstGeom prst="rect">
            <a:avLst/>
          </a:prstGeom>
        </p:spPr>
      </p:pic>
      <p:pic>
        <p:nvPicPr>
          <p:cNvPr id="5" name="Content Placeholder 4" descr="A blue circle with text&#10;&#10;Description automatically generated">
            <a:extLst>
              <a:ext uri="{FF2B5EF4-FFF2-40B4-BE49-F238E27FC236}">
                <a16:creationId xmlns:a16="http://schemas.microsoft.com/office/drawing/2014/main" id="{3328A305-1F80-F093-98D7-611161B9C97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8720" y="2421924"/>
            <a:ext cx="4146532" cy="3711146"/>
          </a:xfrm>
          <a:prstGeom prst="rect">
            <a:avLst/>
          </a:prstGeom>
        </p:spPr>
      </p:pic>
    </p:spTree>
    <p:extLst>
      <p:ext uri="{BB962C8B-B14F-4D97-AF65-F5344CB8AC3E}">
        <p14:creationId xmlns:p14="http://schemas.microsoft.com/office/powerpoint/2010/main" val="104752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AB4A2-7FFA-21A1-59D8-BF85EEF30986}"/>
              </a:ext>
            </a:extLst>
          </p:cNvPr>
          <p:cNvSpPr>
            <a:spLocks noGrp="1"/>
          </p:cNvSpPr>
          <p:nvPr>
            <p:ph type="title"/>
          </p:nvPr>
        </p:nvSpPr>
        <p:spPr>
          <a:xfrm>
            <a:off x="835155" y="552906"/>
            <a:ext cx="5165936" cy="1674904"/>
          </a:xfrm>
        </p:spPr>
        <p:txBody>
          <a:bodyPr anchor="ctr">
            <a:normAutofit/>
          </a:bodyPr>
          <a:lstStyle/>
          <a:p>
            <a:r>
              <a:rPr lang="en-US" sz="4000" dirty="0"/>
              <a:t>Outliers and Major Discoveries Cont.</a:t>
            </a:r>
          </a:p>
        </p:txBody>
      </p:sp>
      <p:sp>
        <p:nvSpPr>
          <p:cNvPr id="9" name="Content Placeholder 8">
            <a:extLst>
              <a:ext uri="{FF2B5EF4-FFF2-40B4-BE49-F238E27FC236}">
                <a16:creationId xmlns:a16="http://schemas.microsoft.com/office/drawing/2014/main" id="{FA4D806F-A667-13D3-463D-D05854217933}"/>
              </a:ext>
            </a:extLst>
          </p:cNvPr>
          <p:cNvSpPr>
            <a:spLocks noGrp="1"/>
          </p:cNvSpPr>
          <p:nvPr>
            <p:ph idx="1"/>
          </p:nvPr>
        </p:nvSpPr>
        <p:spPr>
          <a:xfrm>
            <a:off x="6190909" y="345688"/>
            <a:ext cx="5159825" cy="2159822"/>
          </a:xfrm>
        </p:spPr>
        <p:txBody>
          <a:bodyPr anchor="ctr">
            <a:noAutofit/>
          </a:bodyPr>
          <a:lstStyle/>
          <a:p>
            <a:r>
              <a:rPr lang="en-US" sz="1800" dirty="0"/>
              <a:t>F</a:t>
            </a:r>
            <a:r>
              <a:rPr lang="en-US" sz="1800" b="0" i="0" dirty="0">
                <a:effectLst/>
              </a:rPr>
              <a:t>or each individual organization breached on the given date, how many Washingtonians were affected. </a:t>
            </a:r>
          </a:p>
          <a:p>
            <a:r>
              <a:rPr lang="en-US" sz="1800" b="0" i="0" dirty="0">
                <a:effectLst/>
              </a:rPr>
              <a:t>most of these organizations had a breach affecting less than 50,000 people.</a:t>
            </a:r>
          </a:p>
          <a:p>
            <a:r>
              <a:rPr lang="en-US" sz="1800" b="0" i="0" dirty="0">
                <a:effectLst/>
              </a:rPr>
              <a:t>The single </a:t>
            </a:r>
            <a:r>
              <a:rPr lang="en-US" sz="1800" b="0" i="0" dirty="0" err="1">
                <a:effectLst/>
              </a:rPr>
              <a:t>greates</a:t>
            </a:r>
            <a:r>
              <a:rPr lang="en-US" sz="1800" b="0" i="0" dirty="0">
                <a:effectLst/>
              </a:rPr>
              <a:t> outlier makes up 1/3 of the total number affected.</a:t>
            </a:r>
            <a:endParaRPr lang="en-US" sz="1800" dirty="0"/>
          </a:p>
        </p:txBody>
      </p:sp>
      <p:pic>
        <p:nvPicPr>
          <p:cNvPr id="5" name="Content Placeholder 4" descr="A graph of a number of blue dots&#10;&#10;Description automatically generated">
            <a:extLst>
              <a:ext uri="{FF2B5EF4-FFF2-40B4-BE49-F238E27FC236}">
                <a16:creationId xmlns:a16="http://schemas.microsoft.com/office/drawing/2014/main" id="{BF09C2CB-6119-321D-BDCA-B52916A6F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29" y="2505510"/>
            <a:ext cx="6310556" cy="3899395"/>
          </a:xfrm>
          <a:prstGeom prst="rect">
            <a:avLst/>
          </a:prstGeom>
        </p:spPr>
      </p:pic>
      <p:sp>
        <p:nvSpPr>
          <p:cNvPr id="6" name="TextBox 5">
            <a:extLst>
              <a:ext uri="{FF2B5EF4-FFF2-40B4-BE49-F238E27FC236}">
                <a16:creationId xmlns:a16="http://schemas.microsoft.com/office/drawing/2014/main" id="{3946E74D-66F8-7042-E99F-5847117ABE92}"/>
              </a:ext>
            </a:extLst>
          </p:cNvPr>
          <p:cNvSpPr txBox="1"/>
          <p:nvPr/>
        </p:nvSpPr>
        <p:spPr>
          <a:xfrm>
            <a:off x="8454199" y="3521993"/>
            <a:ext cx="3232279" cy="1477328"/>
          </a:xfrm>
          <a:prstGeom prst="rect">
            <a:avLst/>
          </a:prstGeom>
          <a:noFill/>
        </p:spPr>
        <p:txBody>
          <a:bodyPr wrap="square" rtlCol="0">
            <a:spAutoFit/>
          </a:bodyPr>
          <a:lstStyle/>
          <a:p>
            <a:r>
              <a:rPr lang="en-US" b="0" i="0" dirty="0">
                <a:effectLst/>
              </a:rPr>
              <a:t>The Feb 07 2022 breaches, together(3460534) were greater than the single greatest breach that </a:t>
            </a:r>
            <a:r>
              <a:rPr lang="en-US" b="0" i="0" dirty="0" err="1">
                <a:effectLst/>
              </a:rPr>
              <a:t>occured</a:t>
            </a:r>
            <a:r>
              <a:rPr lang="en-US" b="0" i="0" dirty="0">
                <a:effectLst/>
              </a:rPr>
              <a:t>(3243664) by 216870 people!</a:t>
            </a:r>
            <a:endParaRPr lang="en-US" dirty="0"/>
          </a:p>
        </p:txBody>
      </p:sp>
    </p:spTree>
    <p:extLst>
      <p:ext uri="{BB962C8B-B14F-4D97-AF65-F5344CB8AC3E}">
        <p14:creationId xmlns:p14="http://schemas.microsoft.com/office/powerpoint/2010/main" val="333007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C02CA-7C6A-DAFE-5916-C7316EF9D97D}"/>
              </a:ext>
            </a:extLst>
          </p:cNvPr>
          <p:cNvSpPr>
            <a:spLocks noGrp="1"/>
          </p:cNvSpPr>
          <p:nvPr>
            <p:ph type="title"/>
          </p:nvPr>
        </p:nvSpPr>
        <p:spPr>
          <a:xfrm>
            <a:off x="835155" y="552906"/>
            <a:ext cx="5165936" cy="1674904"/>
          </a:xfrm>
        </p:spPr>
        <p:txBody>
          <a:bodyPr anchor="ctr">
            <a:normAutofit/>
          </a:bodyPr>
          <a:lstStyle/>
          <a:p>
            <a:r>
              <a:rPr lang="en-US" sz="4000"/>
              <a:t>Outliers and Major Discoveries Cont.</a:t>
            </a:r>
          </a:p>
        </p:txBody>
      </p:sp>
      <p:sp>
        <p:nvSpPr>
          <p:cNvPr id="9" name="Content Placeholder 8">
            <a:extLst>
              <a:ext uri="{FF2B5EF4-FFF2-40B4-BE49-F238E27FC236}">
                <a16:creationId xmlns:a16="http://schemas.microsoft.com/office/drawing/2014/main" id="{EB8EA9D7-5114-9B17-C4B9-033861168958}"/>
              </a:ext>
            </a:extLst>
          </p:cNvPr>
          <p:cNvSpPr>
            <a:spLocks noGrp="1"/>
          </p:cNvSpPr>
          <p:nvPr>
            <p:ph idx="1"/>
          </p:nvPr>
        </p:nvSpPr>
        <p:spPr>
          <a:xfrm>
            <a:off x="6190909" y="552906"/>
            <a:ext cx="5159825" cy="1674905"/>
          </a:xfrm>
        </p:spPr>
        <p:txBody>
          <a:bodyPr anchor="ctr">
            <a:normAutofit/>
          </a:bodyPr>
          <a:lstStyle/>
          <a:p>
            <a:r>
              <a:rPr lang="en-US" sz="2000" b="0" i="0" dirty="0">
                <a:effectLst/>
              </a:rPr>
              <a:t>Below is a small table, containing information on the top 10 largest data breaches recorded.</a:t>
            </a:r>
            <a:endParaRPr lang="en-US" sz="2000" dirty="0"/>
          </a:p>
        </p:txBody>
      </p:sp>
      <p:pic>
        <p:nvPicPr>
          <p:cNvPr id="5" name="Content Placeholder 4" descr="A screenshot of a computer&#10;&#10;Description automatically generated">
            <a:extLst>
              <a:ext uri="{FF2B5EF4-FFF2-40B4-BE49-F238E27FC236}">
                <a16:creationId xmlns:a16="http://schemas.microsoft.com/office/drawing/2014/main" id="{0BFF4E16-9D9F-723F-340F-C8CE621A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166" y="2448899"/>
            <a:ext cx="10515569" cy="3811894"/>
          </a:xfrm>
          <a:prstGeom prst="rect">
            <a:avLst/>
          </a:prstGeom>
        </p:spPr>
      </p:pic>
    </p:spTree>
    <p:extLst>
      <p:ext uri="{BB962C8B-B14F-4D97-AF65-F5344CB8AC3E}">
        <p14:creationId xmlns:p14="http://schemas.microsoft.com/office/powerpoint/2010/main" val="328905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F685-88C7-B91A-746D-4DB9135F2DC8}"/>
              </a:ext>
            </a:extLst>
          </p:cNvPr>
          <p:cNvSpPr>
            <a:spLocks noGrp="1"/>
          </p:cNvSpPr>
          <p:nvPr>
            <p:ph type="title"/>
          </p:nvPr>
        </p:nvSpPr>
        <p:spPr/>
        <p:txBody>
          <a:bodyPr/>
          <a:lstStyle/>
          <a:p>
            <a:r>
              <a:rPr lang="en-US" dirty="0"/>
              <a:t>Closing</a:t>
            </a:r>
          </a:p>
        </p:txBody>
      </p:sp>
      <p:sp>
        <p:nvSpPr>
          <p:cNvPr id="3" name="Content Placeholder 2">
            <a:extLst>
              <a:ext uri="{FF2B5EF4-FFF2-40B4-BE49-F238E27FC236}">
                <a16:creationId xmlns:a16="http://schemas.microsoft.com/office/drawing/2014/main" id="{3AAA4D20-5929-F458-DA04-8F0344F5BA0A}"/>
              </a:ext>
            </a:extLst>
          </p:cNvPr>
          <p:cNvSpPr>
            <a:spLocks noGrp="1"/>
          </p:cNvSpPr>
          <p:nvPr>
            <p:ph idx="1"/>
          </p:nvPr>
        </p:nvSpPr>
        <p:spPr/>
        <p:txBody>
          <a:bodyPr/>
          <a:lstStyle/>
          <a:p>
            <a:endParaRPr lang="en-US" dirty="0"/>
          </a:p>
          <a:p>
            <a:r>
              <a:rPr lang="en-US" dirty="0"/>
              <a:t>In closing, the exploration and analysis was a success.</a:t>
            </a:r>
          </a:p>
          <a:p>
            <a:endParaRPr lang="en-US" b="0" i="0" dirty="0">
              <a:effectLst/>
            </a:endParaRPr>
          </a:p>
          <a:p>
            <a:endParaRPr lang="en-US" dirty="0"/>
          </a:p>
          <a:p>
            <a:r>
              <a:rPr lang="en-US" b="0" i="0" dirty="0">
                <a:effectLst/>
              </a:rPr>
              <a:t>Despite this success, there are a number of aforementioned categories of information that, if added, would provide an even more whole and useful collection of information related to data breaches in Washington State.</a:t>
            </a:r>
            <a:endParaRPr lang="en-US" dirty="0"/>
          </a:p>
        </p:txBody>
      </p:sp>
    </p:spTree>
    <p:extLst>
      <p:ext uri="{BB962C8B-B14F-4D97-AF65-F5344CB8AC3E}">
        <p14:creationId xmlns:p14="http://schemas.microsoft.com/office/powerpoint/2010/main" val="241263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360C-C997-2CE1-7682-DA4462451067}"/>
              </a:ext>
            </a:extLst>
          </p:cNvPr>
          <p:cNvSpPr>
            <a:spLocks noGrp="1"/>
          </p:cNvSpPr>
          <p:nvPr>
            <p:ph type="title"/>
          </p:nvPr>
        </p:nvSpPr>
        <p:spPr/>
        <p:txBody>
          <a:bodyPr/>
          <a:lstStyle/>
          <a:p>
            <a:r>
              <a:rPr lang="en-US"/>
              <a:t>Introduction</a:t>
            </a:r>
            <a:endParaRPr lang="en-US" dirty="0"/>
          </a:p>
        </p:txBody>
      </p:sp>
      <p:graphicFrame>
        <p:nvGraphicFramePr>
          <p:cNvPr id="7" name="Content Placeholder 2">
            <a:extLst>
              <a:ext uri="{FF2B5EF4-FFF2-40B4-BE49-F238E27FC236}">
                <a16:creationId xmlns:a16="http://schemas.microsoft.com/office/drawing/2014/main" id="{1EE3DD3D-CF15-83C0-7E78-17EC374C77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1AAECCA2-50D5-E54F-E53D-D43A3EEA2746}"/>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E78E0-2293-6CAC-FF8B-D3A3474F7B6D}"/>
              </a:ext>
            </a:extLst>
          </p:cNvPr>
          <p:cNvSpPr>
            <a:spLocks noGrp="1"/>
          </p:cNvSpPr>
          <p:nvPr>
            <p:ph type="title"/>
          </p:nvPr>
        </p:nvSpPr>
        <p:spPr>
          <a:xfrm>
            <a:off x="6115317" y="405685"/>
            <a:ext cx="5464968" cy="1559301"/>
          </a:xfrm>
        </p:spPr>
        <p:txBody>
          <a:bodyPr>
            <a:normAutofit/>
          </a:bodyPr>
          <a:lstStyle/>
          <a:p>
            <a:r>
              <a:rPr lang="en-US" sz="4000"/>
              <a:t>Purpose</a:t>
            </a:r>
          </a:p>
        </p:txBody>
      </p:sp>
      <p:graphicFrame>
        <p:nvGraphicFramePr>
          <p:cNvPr id="13" name="Content Placeholder 2">
            <a:extLst>
              <a:ext uri="{FF2B5EF4-FFF2-40B4-BE49-F238E27FC236}">
                <a16:creationId xmlns:a16="http://schemas.microsoft.com/office/drawing/2014/main" id="{861CE4A8-3C29-AE9A-66BF-5FCA2F7068CA}"/>
              </a:ext>
            </a:extLst>
          </p:cNvPr>
          <p:cNvGraphicFramePr>
            <a:graphicFrameLocks noGrp="1"/>
          </p:cNvGraphicFramePr>
          <p:nvPr>
            <p:ph idx="1"/>
          </p:nvPr>
        </p:nvGraphicFramePr>
        <p:xfrm>
          <a:off x="6115317" y="2743200"/>
          <a:ext cx="5247340" cy="3496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742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3433-388F-BEB7-785E-E8BE8A45BC4F}"/>
              </a:ext>
            </a:extLst>
          </p:cNvPr>
          <p:cNvSpPr>
            <a:spLocks noGrp="1"/>
          </p:cNvSpPr>
          <p:nvPr>
            <p:ph type="title"/>
          </p:nvPr>
        </p:nvSpPr>
        <p:spPr>
          <a:xfrm>
            <a:off x="6823878" y="741391"/>
            <a:ext cx="4491821" cy="1616203"/>
          </a:xfrm>
        </p:spPr>
        <p:txBody>
          <a:bodyPr anchor="b">
            <a:normAutofit/>
          </a:bodyPr>
          <a:lstStyle/>
          <a:p>
            <a:r>
              <a:rPr lang="en-US" sz="3200"/>
              <a:t>EDA</a:t>
            </a:r>
          </a:p>
        </p:txBody>
      </p:sp>
      <p:pic>
        <p:nvPicPr>
          <p:cNvPr id="5" name="Picture 4" descr="101010 data lines to infinity">
            <a:extLst>
              <a:ext uri="{FF2B5EF4-FFF2-40B4-BE49-F238E27FC236}">
                <a16:creationId xmlns:a16="http://schemas.microsoft.com/office/drawing/2014/main" id="{8C1D0922-5E37-AD1E-E856-A4DF45869205}"/>
              </a:ext>
            </a:extLst>
          </p:cNvPr>
          <p:cNvPicPr>
            <a:picLocks noChangeAspect="1"/>
          </p:cNvPicPr>
          <p:nvPr/>
        </p:nvPicPr>
        <p:blipFill rotWithShape="1">
          <a:blip r:embed="rId3"/>
          <a:srcRect l="22974" r="19471"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1D86AE9-3E2A-01F2-9A4E-970C203ACDCA}"/>
              </a:ext>
            </a:extLst>
          </p:cNvPr>
          <p:cNvSpPr>
            <a:spLocks noGrp="1"/>
          </p:cNvSpPr>
          <p:nvPr>
            <p:ph idx="1"/>
          </p:nvPr>
        </p:nvSpPr>
        <p:spPr>
          <a:xfrm>
            <a:off x="6823878" y="2533476"/>
            <a:ext cx="4491820" cy="3447832"/>
          </a:xfrm>
        </p:spPr>
        <p:txBody>
          <a:bodyPr anchor="t">
            <a:normAutofit/>
          </a:bodyPr>
          <a:lstStyle/>
          <a:p>
            <a:r>
              <a:rPr lang="en-US" sz="2000">
                <a:cs typeface="Times New Roman" panose="02020603050405020304" pitchFamily="18" charset="0"/>
              </a:rPr>
              <a:t>945 rows and 24 columns</a:t>
            </a:r>
          </a:p>
          <a:p>
            <a:r>
              <a:rPr lang="en-US" sz="2000">
                <a:cs typeface="Times New Roman" panose="02020603050405020304" pitchFamily="18" charset="0"/>
              </a:rPr>
              <a:t>Dropped columns: ‘Id’, ‘YearText, ‘Year’, and ‘EndedOnDayDiscovered’</a:t>
            </a:r>
          </a:p>
          <a:p>
            <a:r>
              <a:rPr lang="en-US" sz="2000">
                <a:cs typeface="Times New Roman" panose="02020603050405020304" pitchFamily="18" charset="0"/>
              </a:rPr>
              <a:t>CyberattackType column modified </a:t>
            </a:r>
            <a:r>
              <a:rPr lang="en-US" sz="2000" b="0" i="0">
                <a:effectLst/>
                <a:cs typeface="Times New Roman" panose="02020603050405020304" pitchFamily="18" charset="0"/>
              </a:rPr>
              <a:t>where any DataBreachCause entry states "Cyberattack" and CyberattackType states "NaN" to be better represented by "Unreported"</a:t>
            </a:r>
            <a:endParaRPr lang="en-US" sz="2000">
              <a:cs typeface="Times New Roman" panose="02020603050405020304" pitchFamily="18" charset="0"/>
            </a:endParaRPr>
          </a:p>
        </p:txBody>
      </p:sp>
    </p:spTree>
    <p:extLst>
      <p:ext uri="{BB962C8B-B14F-4D97-AF65-F5344CB8AC3E}">
        <p14:creationId xmlns:p14="http://schemas.microsoft.com/office/powerpoint/2010/main" val="202564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E3DDB-D54A-38EB-0FF8-9A6100AF7A27}"/>
              </a:ext>
            </a:extLst>
          </p:cNvPr>
          <p:cNvSpPr>
            <a:spLocks noGrp="1"/>
          </p:cNvSpPr>
          <p:nvPr>
            <p:ph type="title"/>
          </p:nvPr>
        </p:nvSpPr>
        <p:spPr>
          <a:xfrm>
            <a:off x="838200" y="171162"/>
            <a:ext cx="2840182" cy="2371148"/>
          </a:xfrm>
          <a:prstGeom prst="ellipse">
            <a:avLst/>
          </a:prstGeom>
        </p:spPr>
        <p:txBody>
          <a:bodyPr vert="horz" lIns="91440" tIns="45720" rIns="91440" bIns="45720" rtlCol="0" anchor="ctr">
            <a:normAutofit/>
          </a:bodyPr>
          <a:lstStyle/>
          <a:p>
            <a:r>
              <a:rPr lang="en-US" sz="3200" kern="1200">
                <a:solidFill>
                  <a:srgbClr val="FFFFFF"/>
                </a:solidFill>
                <a:latin typeface="+mj-lt"/>
                <a:ea typeface="+mj-ea"/>
                <a:cs typeface="+mj-cs"/>
              </a:rPr>
              <a:t>Database Statistics</a:t>
            </a:r>
          </a:p>
        </p:txBody>
      </p:sp>
      <p:pic>
        <p:nvPicPr>
          <p:cNvPr id="5" name="Content Placeholder 4" descr="A screenshot of a computer&#10;&#10;Description automatically generated">
            <a:extLst>
              <a:ext uri="{FF2B5EF4-FFF2-40B4-BE49-F238E27FC236}">
                <a16:creationId xmlns:a16="http://schemas.microsoft.com/office/drawing/2014/main" id="{61F7C266-0A21-9E5D-C726-D46AD572A8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8408" y="77821"/>
            <a:ext cx="8313592" cy="6780179"/>
          </a:xfrm>
          <a:prstGeom prst="rect">
            <a:avLst/>
          </a:prstGeom>
        </p:spPr>
      </p:pic>
    </p:spTree>
    <p:extLst>
      <p:ext uri="{BB962C8B-B14F-4D97-AF65-F5344CB8AC3E}">
        <p14:creationId xmlns:p14="http://schemas.microsoft.com/office/powerpoint/2010/main" val="257897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45DE-4467-BF17-8A03-92A64927FDAB}"/>
              </a:ext>
            </a:extLst>
          </p:cNvPr>
          <p:cNvSpPr>
            <a:spLocks noGrp="1"/>
          </p:cNvSpPr>
          <p:nvPr>
            <p:ph type="title"/>
          </p:nvPr>
        </p:nvSpPr>
        <p:spPr>
          <a:xfrm>
            <a:off x="876693" y="741391"/>
            <a:ext cx="3455821" cy="1616203"/>
          </a:xfrm>
        </p:spPr>
        <p:txBody>
          <a:bodyPr anchor="b">
            <a:normAutofit/>
          </a:bodyPr>
          <a:lstStyle/>
          <a:p>
            <a:r>
              <a:rPr lang="en-US" sz="3200" dirty="0"/>
              <a:t>Minimum Viable Product</a:t>
            </a:r>
          </a:p>
        </p:txBody>
      </p:sp>
      <p:sp>
        <p:nvSpPr>
          <p:cNvPr id="3" name="Content Placeholder 2">
            <a:extLst>
              <a:ext uri="{FF2B5EF4-FFF2-40B4-BE49-F238E27FC236}">
                <a16:creationId xmlns:a16="http://schemas.microsoft.com/office/drawing/2014/main" id="{30DC147D-73E5-8CC0-3B63-2199081E8269}"/>
              </a:ext>
            </a:extLst>
          </p:cNvPr>
          <p:cNvSpPr>
            <a:spLocks noGrp="1"/>
          </p:cNvSpPr>
          <p:nvPr>
            <p:ph idx="1"/>
          </p:nvPr>
        </p:nvSpPr>
        <p:spPr>
          <a:xfrm>
            <a:off x="876693" y="2533476"/>
            <a:ext cx="3455821" cy="3447832"/>
          </a:xfrm>
        </p:spPr>
        <p:txBody>
          <a:bodyPr anchor="t">
            <a:normAutofit/>
          </a:bodyPr>
          <a:lstStyle/>
          <a:p>
            <a:r>
              <a:rPr lang="en-US" sz="2000" b="0" i="0">
                <a:effectLst/>
              </a:rPr>
              <a:t>At a minimum I will provide the organization, display, and description of most pertinent collections of information contained in the database, as well as provide access to my tools and methods for doing so.</a:t>
            </a:r>
            <a:endParaRPr lang="en-US" sz="2000"/>
          </a:p>
        </p:txBody>
      </p:sp>
      <p:pic>
        <p:nvPicPr>
          <p:cNvPr id="7" name="Graphic 6" descr="Test Plan">
            <a:extLst>
              <a:ext uri="{FF2B5EF4-FFF2-40B4-BE49-F238E27FC236}">
                <a16:creationId xmlns:a16="http://schemas.microsoft.com/office/drawing/2014/main" id="{C6BA1D0E-5D71-40A5-4DFB-BA79577006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473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7B6F-3E49-A3DB-D502-99A61AFA4342}"/>
              </a:ext>
            </a:extLst>
          </p:cNvPr>
          <p:cNvSpPr>
            <a:spLocks noGrp="1"/>
          </p:cNvSpPr>
          <p:nvPr>
            <p:ph type="title"/>
          </p:nvPr>
        </p:nvSpPr>
        <p:spPr>
          <a:xfrm>
            <a:off x="876693" y="741391"/>
            <a:ext cx="3455821" cy="1616203"/>
          </a:xfrm>
        </p:spPr>
        <p:txBody>
          <a:bodyPr anchor="b">
            <a:normAutofit/>
          </a:bodyPr>
          <a:lstStyle/>
          <a:p>
            <a:r>
              <a:rPr lang="en-US" sz="3200"/>
              <a:t>Conclusive Information</a:t>
            </a:r>
          </a:p>
        </p:txBody>
      </p:sp>
      <p:sp>
        <p:nvSpPr>
          <p:cNvPr id="3" name="Content Placeholder 2">
            <a:extLst>
              <a:ext uri="{FF2B5EF4-FFF2-40B4-BE49-F238E27FC236}">
                <a16:creationId xmlns:a16="http://schemas.microsoft.com/office/drawing/2014/main" id="{F8278B60-EBE7-DB21-3C9E-93BB04C2F2C8}"/>
              </a:ext>
            </a:extLst>
          </p:cNvPr>
          <p:cNvSpPr>
            <a:spLocks noGrp="1"/>
          </p:cNvSpPr>
          <p:nvPr>
            <p:ph idx="1"/>
          </p:nvPr>
        </p:nvSpPr>
        <p:spPr>
          <a:xfrm>
            <a:off x="876693" y="2533476"/>
            <a:ext cx="3455821" cy="3447832"/>
          </a:xfrm>
        </p:spPr>
        <p:txBody>
          <a:bodyPr anchor="t">
            <a:normAutofit/>
          </a:bodyPr>
          <a:lstStyle/>
          <a:p>
            <a:r>
              <a:rPr lang="en-US" sz="2000" dirty="0"/>
              <a:t>Following are three sections: Statistical Discoveries, Patterns, &amp; Outliers and Major Discoveries.</a:t>
            </a:r>
          </a:p>
          <a:p>
            <a:r>
              <a:rPr lang="en-US" sz="2000" dirty="0"/>
              <a:t>Each of these sections contains detailed information following their header.</a:t>
            </a:r>
          </a:p>
          <a:p>
            <a:r>
              <a:rPr lang="en-US" sz="2000" dirty="0"/>
              <a:t>Each entry includes graphical representations and descriptions.</a:t>
            </a:r>
          </a:p>
        </p:txBody>
      </p:sp>
      <p:pic>
        <p:nvPicPr>
          <p:cNvPr id="7" name="Graphic 6" descr="Fabric Report Library">
            <a:extLst>
              <a:ext uri="{FF2B5EF4-FFF2-40B4-BE49-F238E27FC236}">
                <a16:creationId xmlns:a16="http://schemas.microsoft.com/office/drawing/2014/main" id="{84DD11CA-4338-4726-934D-98ABA3875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0081" y="741391"/>
            <a:ext cx="5384528" cy="5384528"/>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3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3D7DD8F-C3CB-B3C5-3E0E-B78920EB35A9}"/>
              </a:ext>
            </a:extLst>
          </p:cNvPr>
          <p:cNvSpPr>
            <a:spLocks noGrp="1"/>
          </p:cNvSpPr>
          <p:nvPr>
            <p:ph type="title"/>
          </p:nvPr>
        </p:nvSpPr>
        <p:spPr>
          <a:xfrm>
            <a:off x="761802" y="762001"/>
            <a:ext cx="4080362" cy="1708242"/>
          </a:xfrm>
        </p:spPr>
        <p:txBody>
          <a:bodyPr anchor="ctr">
            <a:normAutofit/>
          </a:bodyPr>
          <a:lstStyle/>
          <a:p>
            <a:r>
              <a:rPr lang="en-US" sz="4000" dirty="0"/>
              <a:t>Statistical Discoveries</a:t>
            </a:r>
          </a:p>
        </p:txBody>
      </p:sp>
      <p:sp>
        <p:nvSpPr>
          <p:cNvPr id="9" name="Content Placeholder 8">
            <a:extLst>
              <a:ext uri="{FF2B5EF4-FFF2-40B4-BE49-F238E27FC236}">
                <a16:creationId xmlns:a16="http://schemas.microsoft.com/office/drawing/2014/main" id="{E688F4CE-8667-A339-AD7F-B4FF35CE5896}"/>
              </a:ext>
            </a:extLst>
          </p:cNvPr>
          <p:cNvSpPr>
            <a:spLocks noGrp="1"/>
          </p:cNvSpPr>
          <p:nvPr>
            <p:ph idx="1"/>
          </p:nvPr>
        </p:nvSpPr>
        <p:spPr>
          <a:xfrm>
            <a:off x="761803" y="2470244"/>
            <a:ext cx="4080361" cy="3769834"/>
          </a:xfrm>
        </p:spPr>
        <p:txBody>
          <a:bodyPr anchor="ctr">
            <a:normAutofit/>
          </a:bodyPr>
          <a:lstStyle/>
          <a:p>
            <a:r>
              <a:rPr lang="en-US" sz="2000" b="0" i="0" dirty="0">
                <a:effectLst/>
              </a:rPr>
              <a:t> </a:t>
            </a:r>
            <a:r>
              <a:rPr lang="en-US" sz="2000" dirty="0"/>
              <a:t>P</a:t>
            </a:r>
            <a:r>
              <a:rPr lang="en-US" sz="2000" b="0" i="0" dirty="0">
                <a:effectLst/>
              </a:rPr>
              <a:t>ercentages relative to the number of each type of data breach cause.</a:t>
            </a:r>
          </a:p>
          <a:p>
            <a:r>
              <a:rPr lang="en-US" sz="2000" dirty="0"/>
              <a:t>Cyberattacks is the highest, which is good in a way.</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breaches&#10;&#10;Description automatically generated">
            <a:extLst>
              <a:ext uri="{FF2B5EF4-FFF2-40B4-BE49-F238E27FC236}">
                <a16:creationId xmlns:a16="http://schemas.microsoft.com/office/drawing/2014/main" id="{A65EA5E3-15B7-5FA7-2B79-5DFE2D06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35296"/>
            <a:ext cx="5334197" cy="4587409"/>
          </a:xfrm>
          <a:prstGeom prst="rect">
            <a:avLst/>
          </a:prstGeom>
        </p:spPr>
      </p:pic>
    </p:spTree>
    <p:extLst>
      <p:ext uri="{BB962C8B-B14F-4D97-AF65-F5344CB8AC3E}">
        <p14:creationId xmlns:p14="http://schemas.microsoft.com/office/powerpoint/2010/main" val="41208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F47C7E4-F536-C037-4990-C5999210C5AE}"/>
              </a:ext>
            </a:extLst>
          </p:cNvPr>
          <p:cNvSpPr>
            <a:spLocks noGrp="1"/>
          </p:cNvSpPr>
          <p:nvPr>
            <p:ph type="title"/>
          </p:nvPr>
        </p:nvSpPr>
        <p:spPr>
          <a:xfrm>
            <a:off x="761802" y="762001"/>
            <a:ext cx="4080362" cy="1708242"/>
          </a:xfrm>
        </p:spPr>
        <p:txBody>
          <a:bodyPr anchor="ctr">
            <a:normAutofit/>
          </a:bodyPr>
          <a:lstStyle/>
          <a:p>
            <a:r>
              <a:rPr lang="en-US" sz="4000" dirty="0"/>
              <a:t>Statistical Discoveries Cont.</a:t>
            </a:r>
          </a:p>
        </p:txBody>
      </p:sp>
      <p:sp>
        <p:nvSpPr>
          <p:cNvPr id="9" name="Content Placeholder 8">
            <a:extLst>
              <a:ext uri="{FF2B5EF4-FFF2-40B4-BE49-F238E27FC236}">
                <a16:creationId xmlns:a16="http://schemas.microsoft.com/office/drawing/2014/main" id="{7B527699-B86B-0F29-44A9-FC9EA34B6839}"/>
              </a:ext>
            </a:extLst>
          </p:cNvPr>
          <p:cNvSpPr>
            <a:spLocks noGrp="1"/>
          </p:cNvSpPr>
          <p:nvPr>
            <p:ph idx="1"/>
          </p:nvPr>
        </p:nvSpPr>
        <p:spPr>
          <a:xfrm>
            <a:off x="761803" y="2470244"/>
            <a:ext cx="4080361" cy="3769834"/>
          </a:xfrm>
        </p:spPr>
        <p:txBody>
          <a:bodyPr anchor="ctr">
            <a:normAutofit/>
          </a:bodyPr>
          <a:lstStyle/>
          <a:p>
            <a:r>
              <a:rPr lang="en-US" sz="2000" b="0" i="0" dirty="0">
                <a:effectLst/>
              </a:rPr>
              <a:t>Ransomware seems to be the approach of choice for attackers, with Malware not being too far behind.</a:t>
            </a:r>
            <a:endParaRPr lang="en-US" sz="2000" dirty="0"/>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type of cyber attacks&#10;&#10;Description automatically generated">
            <a:extLst>
              <a:ext uri="{FF2B5EF4-FFF2-40B4-BE49-F238E27FC236}">
                <a16:creationId xmlns:a16="http://schemas.microsoft.com/office/drawing/2014/main" id="{F2441713-A850-C1FB-77BF-4B3E4CD0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1992"/>
            <a:ext cx="5334197" cy="4214016"/>
          </a:xfrm>
          <a:prstGeom prst="rect">
            <a:avLst/>
          </a:prstGeom>
        </p:spPr>
      </p:pic>
    </p:spTree>
    <p:extLst>
      <p:ext uri="{BB962C8B-B14F-4D97-AF65-F5344CB8AC3E}">
        <p14:creationId xmlns:p14="http://schemas.microsoft.com/office/powerpoint/2010/main" val="1378306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1068</Words>
  <Application>Microsoft Office PowerPoint</Application>
  <PresentationFormat>Widescreen</PresentationFormat>
  <Paragraphs>95</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Washington State Databreach Assessment</vt:lpstr>
      <vt:lpstr>Introduction</vt:lpstr>
      <vt:lpstr>Purpose</vt:lpstr>
      <vt:lpstr>EDA</vt:lpstr>
      <vt:lpstr>Database Statistics</vt:lpstr>
      <vt:lpstr>Minimum Viable Product</vt:lpstr>
      <vt:lpstr>Conclusive Information</vt:lpstr>
      <vt:lpstr>Statistical Discoveries</vt:lpstr>
      <vt:lpstr>Statistical Discoveries Cont.</vt:lpstr>
      <vt:lpstr>Statistical Discoveries Cont.</vt:lpstr>
      <vt:lpstr>Statistical Discoveries Cont.</vt:lpstr>
      <vt:lpstr>Patterns</vt:lpstr>
      <vt:lpstr>Patterns Cont. </vt:lpstr>
      <vt:lpstr>Patterns Cont.</vt:lpstr>
      <vt:lpstr>Outliers and Major Discoveries</vt:lpstr>
      <vt:lpstr>Outliers and Major Discoveries Cont.</vt:lpstr>
      <vt:lpstr>Outliers and Major Discoveries Cont.</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Hanes</dc:creator>
  <cp:lastModifiedBy>Isaac Hanes</cp:lastModifiedBy>
  <cp:revision>3</cp:revision>
  <dcterms:created xsi:type="dcterms:W3CDTF">2023-10-05T20:10:05Z</dcterms:created>
  <dcterms:modified xsi:type="dcterms:W3CDTF">2023-10-10T00:25:17Z</dcterms:modified>
</cp:coreProperties>
</file>