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body"/>
          </p:nvPr>
        </p:nvSpPr>
        <p:spPr>
          <a:xfrm>
            <a:off x="311760" y="1171440"/>
            <a:ext cx="851976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311760" y="117144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311760" y="294588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31176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712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31176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19248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7320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31176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19248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7320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subTitle"/>
          </p:nvPr>
        </p:nvSpPr>
        <p:spPr>
          <a:xfrm>
            <a:off x="311760" y="1171440"/>
            <a:ext cx="8519760" cy="339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311760" y="1171440"/>
            <a:ext cx="851976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31176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467712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311760" y="444960"/>
            <a:ext cx="8519760" cy="2839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467712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31176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31176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467712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311760" y="294588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311760" y="117144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311760" y="294588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31176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467712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31176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319248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6073200" y="117144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31176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319248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6073200" y="2945880"/>
            <a:ext cx="274320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subTitle"/>
          </p:nvPr>
        </p:nvSpPr>
        <p:spPr>
          <a:xfrm>
            <a:off x="311760" y="1171440"/>
            <a:ext cx="8519760" cy="3396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31176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712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311760" y="444960"/>
            <a:ext cx="8519760" cy="2839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712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31176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311760" y="1171440"/>
            <a:ext cx="4157280" cy="3396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7120" y="294588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31176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7120" y="1171440"/>
            <a:ext cx="415728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311760" y="2945880"/>
            <a:ext cx="8519760" cy="16200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p:nvPr/>
        </p:nvSpPr>
        <p:spPr>
          <a:xfrm>
            <a:off x="0" y="0"/>
            <a:ext cx="9143280" cy="1711080"/>
          </a:xfrm>
          <a:prstGeom prst="rect">
            <a:avLst/>
          </a:prstGeom>
          <a:solidFill>
            <a:srgbClr val="26A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641880" y="3597480"/>
            <a:ext cx="389520" cy="360"/>
          </a:xfrm>
          <a:custGeom>
            <a:rect b="b" l="l" r="r" t="t"/>
            <a:pathLst>
              <a:path extrusionOk="0" h="21600" w="21600">
                <a:moveTo>
                  <a:pt x="0" y="0"/>
                </a:moveTo>
                <a:lnTo>
                  <a:pt x="21600" y="21600"/>
                </a:lnTo>
              </a:path>
            </a:pathLst>
          </a:custGeom>
          <a:noFill/>
          <a:ln cap="flat" cmpd="sng" w="28425">
            <a:solidFill>
              <a:srgbClr val="FFFBF0"/>
            </a:solidFill>
            <a:prstDash val="solid"/>
            <a:round/>
            <a:headEnd len="sm" w="sm" type="none"/>
            <a:tailEnd len="sm" w="sm" type="none"/>
          </a:ln>
        </p:spPr>
      </p:sp>
      <p:sp>
        <p:nvSpPr>
          <p:cNvPr id="8" name="Google Shape;8;p1"/>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0" y="5045760"/>
            <a:ext cx="9143280" cy="97200"/>
          </a:xfrm>
          <a:prstGeom prst="rect">
            <a:avLst/>
          </a:prstGeom>
          <a:solidFill>
            <a:srgbClr val="26A6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311760" y="444960"/>
            <a:ext cx="8519760" cy="6123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311760" y="1171440"/>
            <a:ext cx="8519760" cy="3396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github.com/tomasaccini/Valgre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3" name="Shape 113"/>
        <p:cNvGrpSpPr/>
        <p:nvPr/>
      </p:nvGrpSpPr>
      <p:grpSpPr>
        <a:xfrm>
          <a:off x="0" y="0"/>
          <a:ext cx="0" cy="0"/>
          <a:chOff x="0" y="0"/>
          <a:chExt cx="0" cy="0"/>
        </a:xfrm>
      </p:grpSpPr>
      <p:sp>
        <p:nvSpPr>
          <p:cNvPr id="114" name="Google Shape;114;p27"/>
          <p:cNvSpPr/>
          <p:nvPr/>
        </p:nvSpPr>
        <p:spPr>
          <a:xfrm>
            <a:off x="557640" y="1620000"/>
            <a:ext cx="8118000" cy="187164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US" sz="3500" u="none" cap="none" strike="noStrike">
                <a:solidFill>
                  <a:srgbClr val="FFFBF0"/>
                </a:solidFill>
                <a:latin typeface="Proxima Nova"/>
                <a:ea typeface="Proxima Nova"/>
                <a:cs typeface="Proxima Nova"/>
                <a:sym typeface="Proxima Nova"/>
              </a:rPr>
              <a:t>Valgrind</a:t>
            </a:r>
            <a:br>
              <a:rPr b="0" i="0" lang="en-US" sz="1800" u="none" cap="none" strike="noStrike">
                <a:latin typeface="Arial"/>
                <a:ea typeface="Arial"/>
                <a:cs typeface="Arial"/>
                <a:sym typeface="Arial"/>
              </a:rPr>
            </a:br>
            <a:r>
              <a:rPr b="0" i="0" lang="en-US" sz="3500" u="none" cap="none" strike="noStrike">
                <a:solidFill>
                  <a:srgbClr val="FFFBF0"/>
                </a:solidFill>
                <a:latin typeface="Proxima Nova"/>
                <a:ea typeface="Proxima Nova"/>
                <a:cs typeface="Proxima Nova"/>
                <a:sym typeface="Proxima Nova"/>
              </a:rPr>
              <a:t>Valgreen</a:t>
            </a:r>
            <a:br>
              <a:rPr b="0" i="0" lang="en-US" sz="1800" u="none" cap="none" strike="noStrike">
                <a:latin typeface="Arial"/>
                <a:ea typeface="Arial"/>
                <a:cs typeface="Arial"/>
                <a:sym typeface="Arial"/>
              </a:rPr>
            </a:br>
            <a:r>
              <a:rPr b="0" i="0" lang="en-US" sz="3500" u="none" cap="none" strike="noStrike">
                <a:solidFill>
                  <a:srgbClr val="FFFBF0"/>
                </a:solidFill>
                <a:latin typeface="Proxima Nova"/>
                <a:ea typeface="Proxima Nova"/>
                <a:cs typeface="Proxima Nova"/>
                <a:sym typeface="Proxima Nova"/>
              </a:rPr>
              <a:t>Debugging</a:t>
            </a:r>
            <a:endParaRPr b="0" i="0" sz="35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p:nvPr/>
        </p:nvSpPr>
        <p:spPr>
          <a:xfrm>
            <a:off x="311760" y="444960"/>
            <a:ext cx="8519760" cy="612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¿Que es Valgrind?</a:t>
            </a:r>
            <a:endParaRPr b="0" i="0" sz="3000" u="none" cap="none" strike="noStrike">
              <a:latin typeface="Arial"/>
              <a:ea typeface="Arial"/>
              <a:cs typeface="Arial"/>
              <a:sym typeface="Arial"/>
            </a:endParaRPr>
          </a:p>
        </p:txBody>
      </p:sp>
      <p:sp>
        <p:nvSpPr>
          <p:cNvPr id="120" name="Google Shape;120;p28"/>
          <p:cNvSpPr/>
          <p:nvPr/>
        </p:nvSpPr>
        <p:spPr>
          <a:xfrm>
            <a:off x="432000" y="1224000"/>
            <a:ext cx="7703640" cy="34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Valgrind es un conjunto de herramientas que utilizaremos para detectar errores en el manejo de memoria de nuestros programas. Específicamente, la herramienta de Valgrind que utilizaremos se denomina “Memcheck”.</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Esta herramienta, como ya se ha dicho, detectara errores de memoria en la ejecución de nuestro programa. Para poder usar la, necesitaremos compilar nuestro programa con el flag “</a:t>
            </a:r>
            <a:r>
              <a:rPr b="0" i="1" lang="en-US" sz="1800" u="none" cap="none" strike="noStrike">
                <a:solidFill>
                  <a:srgbClr val="000000"/>
                </a:solidFill>
                <a:latin typeface="Arial"/>
                <a:ea typeface="Arial"/>
                <a:cs typeface="Arial"/>
                <a:sym typeface="Arial"/>
              </a:rPr>
              <a:t>-g</a:t>
            </a:r>
            <a:r>
              <a:rPr b="0" i="0" lang="en-US" sz="1800" u="none" cap="none" strike="noStrike">
                <a:solidFill>
                  <a:srgbClr val="000000"/>
                </a:solidFill>
                <a:latin typeface="Arial"/>
                <a:ea typeface="Arial"/>
                <a:cs typeface="Arial"/>
                <a:sym typeface="Arial"/>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Una vez compilado nuestro programa, podremos ejecutarlo utilizando nuestro herramienta de la siguiente forma:</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valgrind ./ejecutable</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¿Que es Valgrind? (Continuación)</a:t>
            </a:r>
            <a:endParaRPr b="0" i="0" sz="3000" u="none" cap="none" strike="noStrike">
              <a:latin typeface="Arial"/>
              <a:ea typeface="Arial"/>
              <a:cs typeface="Arial"/>
              <a:sym typeface="Arial"/>
            </a:endParaRPr>
          </a:p>
        </p:txBody>
      </p:sp>
      <p:sp>
        <p:nvSpPr>
          <p:cNvPr id="126" name="Google Shape;126;p29"/>
          <p:cNvSpPr/>
          <p:nvPr/>
        </p:nvSpPr>
        <p:spPr>
          <a:xfrm>
            <a:off x="335880" y="1283040"/>
            <a:ext cx="8519760" cy="339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Para poder tener un mejor informe de los problemas, se pueden agregar flags a la ejecución de la herramienta en el programa. Por ejemplo:</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1800" u="none" cap="none" strike="noStrike">
                <a:solidFill>
                  <a:srgbClr val="000000"/>
                </a:solidFill>
                <a:latin typeface="Arial"/>
                <a:ea typeface="Arial"/>
                <a:cs typeface="Arial"/>
                <a:sym typeface="Arial"/>
              </a:rPr>
              <a:t>valgrind  --leak-check=full --track-origins=yes --show-reachable=yes ./ejectuable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continuación describimos los flags utilizados:</a:t>
            </a:r>
            <a:endParaRPr b="0" i="0" sz="1800" u="none" cap="none" strike="noStrike">
              <a:latin typeface="Arial"/>
              <a:ea typeface="Arial"/>
              <a:cs typeface="Arial"/>
              <a:sym typeface="Arial"/>
            </a:endParaRPr>
          </a:p>
          <a:p>
            <a:pPr indent="-228240" lvl="0" marL="4572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--leak check = full: Mostrar en detalle cada perdida, en lugar de un resumen.</a:t>
            </a:r>
            <a:endParaRPr b="0" i="0" sz="1800" u="none" cap="none" strike="noStrike">
              <a:latin typeface="Arial"/>
              <a:ea typeface="Arial"/>
              <a:cs typeface="Arial"/>
              <a:sym typeface="Arial"/>
            </a:endParaRPr>
          </a:p>
          <a:p>
            <a:pPr indent="-228240" lvl="0" marL="4572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--track origins = yes: Mostrar donde se originaron los valores no inicializados.</a:t>
            </a:r>
            <a:endParaRPr b="0" i="0" sz="1800" u="none" cap="none" strike="noStrike">
              <a:latin typeface="Arial"/>
              <a:ea typeface="Arial"/>
              <a:cs typeface="Arial"/>
              <a:sym typeface="Arial"/>
            </a:endParaRPr>
          </a:p>
          <a:p>
            <a:pPr indent="-228240" lvl="0" marL="4572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--show reachable = yes: Para mostrar todo tipo de “memory leaks”, incluso los que al terminar la ejecución, el sistema operativo se encarga de arreglar (estos también hay que corregirlos).</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Errores típicos de Valgrind</a:t>
            </a:r>
            <a:endParaRPr b="0" i="0" sz="3000" u="none" cap="none" strike="noStrike">
              <a:latin typeface="Arial"/>
              <a:ea typeface="Arial"/>
              <a:cs typeface="Arial"/>
              <a:sym typeface="Arial"/>
            </a:endParaRPr>
          </a:p>
        </p:txBody>
      </p:sp>
      <p:sp>
        <p:nvSpPr>
          <p:cNvPr id="132" name="Google Shape;132;p30"/>
          <p:cNvSpPr/>
          <p:nvPr/>
        </p:nvSpPr>
        <p:spPr>
          <a:xfrm>
            <a:off x="311760" y="1171440"/>
            <a:ext cx="8519760" cy="3396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Invalid read of size &lt;A&gt;:</a:t>
            </a:r>
            <a:r>
              <a:rPr b="0" i="0" lang="en-US" sz="1800" u="none" cap="none" strike="noStrike">
                <a:solidFill>
                  <a:srgbClr val="000000"/>
                </a:solidFill>
                <a:latin typeface="Arial"/>
                <a:ea typeface="Arial"/>
                <a:cs typeface="Arial"/>
                <a:sym typeface="Arial"/>
              </a:rPr>
              <a:t> Ocurre cuando se intenta leer un bloque de memoria de &lt;A&gt; bytes, que no esta reservado previamente (ya sea no declarando la variable, o no usando malloc).</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Invalid write of size &lt;A&gt;:</a:t>
            </a:r>
            <a:r>
              <a:rPr b="0" i="0" lang="en-US" sz="1800" u="none" cap="none" strike="noStrike">
                <a:solidFill>
                  <a:srgbClr val="000000"/>
                </a:solidFill>
                <a:latin typeface="Arial"/>
                <a:ea typeface="Arial"/>
                <a:cs typeface="Arial"/>
                <a:sym typeface="Arial"/>
              </a:rPr>
              <a:t> Ocurre cuando se intenta escribir un bloque de memoria de &lt;A&gt; bytes, que no esta reservado previamente (ya sea no declarando la variable, o no usando malloc).</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Conditional jump or move depends on uninitialized value(s):</a:t>
            </a:r>
            <a:r>
              <a:rPr b="0" i="0" lang="en-US" sz="1800" u="none" cap="none" strike="noStrike">
                <a:solidFill>
                  <a:srgbClr val="000000"/>
                </a:solidFill>
                <a:latin typeface="Arial"/>
                <a:ea typeface="Arial"/>
                <a:cs typeface="Arial"/>
                <a:sym typeface="Arial"/>
              </a:rPr>
              <a:t> Ocurre cuando se evaluá la condición de un salto (por ejemplo, “</a:t>
            </a:r>
            <a:r>
              <a:rPr b="0" i="1" lang="en-US" sz="1800" u="none" cap="none" strike="noStrike">
                <a:solidFill>
                  <a:srgbClr val="000000"/>
                </a:solidFill>
                <a:latin typeface="Arial"/>
                <a:ea typeface="Arial"/>
                <a:cs typeface="Arial"/>
                <a:sym typeface="Arial"/>
              </a:rPr>
              <a:t>if (&lt;condicion&gt;) {...}</a:t>
            </a:r>
            <a:r>
              <a:rPr b="0" i="0" lang="en-US" sz="1800" u="none" cap="none" strike="noStrike">
                <a:solidFill>
                  <a:srgbClr val="000000"/>
                </a:solidFill>
                <a:latin typeface="Arial"/>
                <a:ea typeface="Arial"/>
                <a:cs typeface="Arial"/>
                <a:sym typeface="Arial"/>
              </a:rPr>
              <a:t>” ), en la cual esta depende de una o mas variables no inicializadas. Esto quiere decir, que el valor que se evalua, es un valor que depende del asignado por otros programas y/o procesos que fueron ejecutados previamente, a la dirección de memoria en cuestión </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Errores típicos de Valgrind (Continuación)</a:t>
            </a:r>
            <a:endParaRPr b="0" i="0" sz="3000" u="none" cap="none" strike="noStrike">
              <a:latin typeface="Arial"/>
              <a:ea typeface="Arial"/>
              <a:cs typeface="Arial"/>
              <a:sym typeface="Arial"/>
            </a:endParaRPr>
          </a:p>
        </p:txBody>
      </p:sp>
      <p:sp>
        <p:nvSpPr>
          <p:cNvPr id="138" name="Google Shape;138;p31"/>
          <p:cNvSpPr/>
          <p:nvPr/>
        </p:nvSpPr>
        <p:spPr>
          <a:xfrm>
            <a:off x="311760" y="1171440"/>
            <a:ext cx="8519760" cy="3396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Memory leak:</a:t>
            </a:r>
            <a:r>
              <a:rPr b="0" i="0" lang="en-US" sz="1800" u="none" cap="none" strike="noStrike">
                <a:solidFill>
                  <a:srgbClr val="000000"/>
                </a:solidFill>
                <a:latin typeface="Arial"/>
                <a:ea typeface="Arial"/>
                <a:cs typeface="Arial"/>
                <a:sym typeface="Arial"/>
              </a:rPr>
              <a:t> Ocurre cuando no liberamos la memoria que reservamos (con malloc), de forma tal que se pierde la referencia a la misma. Esto provoca que partes de la memoria en desuso no puedan ser utilizados por otros programas y/o procesos.</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Invalid Free:</a:t>
            </a:r>
            <a:r>
              <a:rPr b="0" i="0" lang="en-US" sz="1800" u="none" cap="none" strike="noStrike">
                <a:solidFill>
                  <a:srgbClr val="000000"/>
                </a:solidFill>
                <a:latin typeface="Arial"/>
                <a:ea typeface="Arial"/>
                <a:cs typeface="Arial"/>
                <a:sym typeface="Arial"/>
              </a:rPr>
              <a:t> Ocurre cuando se vuelve a liberar un bloque de memoria ya liberado, o cuando el mismo no fue reservado previamente.</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¿Que es Valgreen?</a:t>
            </a:r>
            <a:endParaRPr b="0" i="0" sz="3000" u="none" cap="none" strike="noStrike">
              <a:latin typeface="Arial"/>
              <a:ea typeface="Arial"/>
              <a:cs typeface="Arial"/>
              <a:sym typeface="Arial"/>
            </a:endParaRPr>
          </a:p>
        </p:txBody>
      </p:sp>
      <p:sp>
        <p:nvSpPr>
          <p:cNvPr id="144" name="Google Shape;144;p32"/>
          <p:cNvSpPr/>
          <p:nvPr/>
        </p:nvSpPr>
        <p:spPr>
          <a:xfrm>
            <a:off x="311760" y="1171440"/>
            <a:ext cx="8519760" cy="339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 una herramienta desarrollada por nuestros compañeros: Del Mazo, Federico, y Accini, Tomas, que reescribe la salida de Valgrind de forma tal que sea mas comprensible, y visualmente mas agradable para todos nosotros.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Página oficial de Valgreen, y guia de instalación: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sng" cap="none" strike="noStrike">
                <a:solidFill>
                  <a:schemeClr val="hlink"/>
                </a:solidFill>
                <a:latin typeface="Arial"/>
                <a:ea typeface="Arial"/>
                <a:cs typeface="Arial"/>
                <a:sym typeface="Arial"/>
                <a:hlinkClick r:id="rId3"/>
              </a:rPr>
              <a:t>https://github.com/tomasaccini/Valgreen/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Esta herramienta se ejecuta de la siguiente forma:</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valgreen ./ejecutable</a:t>
            </a:r>
            <a:endParaRPr b="0" i="0" sz="14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Recordatorios</a:t>
            </a:r>
            <a:endParaRPr b="0" i="0" sz="3000" u="none" cap="none" strike="noStrike">
              <a:latin typeface="Arial"/>
              <a:ea typeface="Arial"/>
              <a:cs typeface="Arial"/>
              <a:sym typeface="Arial"/>
            </a:endParaRPr>
          </a:p>
        </p:txBody>
      </p:sp>
      <p:sp>
        <p:nvSpPr>
          <p:cNvPr id="150" name="Google Shape;150;p33"/>
          <p:cNvSpPr/>
          <p:nvPr/>
        </p:nvSpPr>
        <p:spPr>
          <a:xfrm>
            <a:off x="311760" y="1171440"/>
            <a:ext cx="8519760" cy="3396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 cada “</a:t>
            </a:r>
            <a:r>
              <a:rPr b="1" i="1" lang="en-US" sz="1800" u="none" cap="none" strike="noStrike">
                <a:solidFill>
                  <a:srgbClr val="000000"/>
                </a:solidFill>
                <a:latin typeface="Arial"/>
                <a:ea typeface="Arial"/>
                <a:cs typeface="Arial"/>
                <a:sym typeface="Arial"/>
              </a:rPr>
              <a:t>malloc</a:t>
            </a:r>
            <a:r>
              <a:rPr b="0" i="0" lang="en-US" sz="1800" u="none" cap="none" strike="noStrike">
                <a:solidFill>
                  <a:srgbClr val="000000"/>
                </a:solidFill>
                <a:latin typeface="Arial"/>
                <a:ea typeface="Arial"/>
                <a:cs typeface="Arial"/>
                <a:sym typeface="Arial"/>
              </a:rPr>
              <a:t>” le corresponde un “</a:t>
            </a:r>
            <a:r>
              <a:rPr b="1" i="1" lang="en-US" sz="1800" u="none" cap="none" strike="noStrike">
                <a:solidFill>
                  <a:srgbClr val="000000"/>
                </a:solidFill>
                <a:latin typeface="Arial"/>
                <a:ea typeface="Arial"/>
                <a:cs typeface="Arial"/>
                <a:sym typeface="Arial"/>
              </a:rPr>
              <a:t>free</a:t>
            </a:r>
            <a:r>
              <a:rPr b="0" i="0" lang="en-US" sz="1800" u="none" cap="none" strike="noStrike">
                <a:solidFill>
                  <a:srgbClr val="000000"/>
                </a:solidFill>
                <a:latin typeface="Arial"/>
                <a:ea typeface="Arial"/>
                <a:cs typeface="Arial"/>
                <a:sym typeface="Arial"/>
              </a:rPr>
              <a:t>”.</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Debemos revisar siempre el resultado de un “</a:t>
            </a:r>
            <a:r>
              <a:rPr b="1" i="0" lang="en-US" sz="1800" u="none" cap="none" strike="noStrike">
                <a:solidFill>
                  <a:srgbClr val="000000"/>
                </a:solidFill>
                <a:latin typeface="Arial"/>
                <a:ea typeface="Arial"/>
                <a:cs typeface="Arial"/>
                <a:sym typeface="Arial"/>
              </a:rPr>
              <a:t>malloc</a:t>
            </a:r>
            <a:r>
              <a:rPr b="0" i="0" lang="en-US" sz="1800" u="none" cap="none" strike="noStrike">
                <a:solidFill>
                  <a:srgbClr val="000000"/>
                </a:solidFill>
                <a:latin typeface="Arial"/>
                <a:ea typeface="Arial"/>
                <a:cs typeface="Arial"/>
                <a:sym typeface="Arial"/>
              </a:rPr>
              <a:t>” antes de utilizarlo, puesto que puede ocurrir que la memoria solicitada no este disponible.</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No liberar la memoria utilizada resulta en que la misma quede inhabilitada para uso de otros programas y/o procesos, impidiendo que estos sean ejecutados correctamente.</a:t>
            </a:r>
            <a:endParaRPr b="0" i="0" sz="1800" u="none" cap="none" strike="noStrike">
              <a:latin typeface="Arial"/>
              <a:ea typeface="Arial"/>
              <a:cs typeface="Arial"/>
              <a:sym typeface="Arial"/>
            </a:endParaRPr>
          </a:p>
          <a:p>
            <a:pPr indent="-323639" lvl="1" marL="864000" marR="0" rtl="0" algn="l">
              <a:lnSpc>
                <a:spcPct val="100000"/>
              </a:lnSpc>
              <a:spcBef>
                <a:spcPts val="1134"/>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En algunos casos, el sistema operativo puede darse cuenta y liberar estos bloques de memoria no liberada, pero esto no es excusa para que codeen mal y no la liberen correctamente dentro de sus programas.</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p:nvPr/>
        </p:nvSpPr>
        <p:spPr>
          <a:xfrm>
            <a:off x="311760" y="444960"/>
            <a:ext cx="8519760" cy="6123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Arial"/>
                <a:ea typeface="Arial"/>
                <a:cs typeface="Arial"/>
                <a:sym typeface="Arial"/>
              </a:rPr>
              <a:t>Recordatorios (Continuación)</a:t>
            </a:r>
            <a:endParaRPr b="0" i="0" sz="3000" u="none" cap="none" strike="noStrike">
              <a:latin typeface="Arial"/>
              <a:ea typeface="Arial"/>
              <a:cs typeface="Arial"/>
              <a:sym typeface="Arial"/>
            </a:endParaRPr>
          </a:p>
        </p:txBody>
      </p:sp>
      <p:sp>
        <p:nvSpPr>
          <p:cNvPr id="156" name="Google Shape;156;p34"/>
          <p:cNvSpPr/>
          <p:nvPr/>
        </p:nvSpPr>
        <p:spPr>
          <a:xfrm>
            <a:off x="311760" y="1171440"/>
            <a:ext cx="8519760" cy="3396600"/>
          </a:xfrm>
          <a:prstGeom prst="rect">
            <a:avLst/>
          </a:prstGeom>
          <a:noFill/>
          <a:ln>
            <a:noFill/>
          </a:ln>
        </p:spPr>
        <p:txBody>
          <a:bodyPr anchorCtr="0" anchor="t" bIns="0" lIns="0" spcFirstLastPara="1" rIns="0" wrap="square" tIns="0">
            <a:noAutofit/>
          </a:bodyPr>
          <a:lstStyle/>
          <a:p>
            <a:pPr indent="-323639" lvl="0" marL="4320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Para que Valgrind, y Valgreen puedan detectar los errores de memoria en sus programas, hace falta que sean compilados con el flag “</a:t>
            </a:r>
            <a:r>
              <a:rPr b="1" i="1" lang="en-US" sz="1800" u="none" cap="none" strike="noStrike">
                <a:solidFill>
                  <a:srgbClr val="000000"/>
                </a:solidFill>
                <a:latin typeface="Arial"/>
                <a:ea typeface="Arial"/>
                <a:cs typeface="Arial"/>
                <a:sym typeface="Arial"/>
              </a:rPr>
              <a:t>-g</a:t>
            </a:r>
            <a:r>
              <a:rPr b="0" i="0" lang="en-US" sz="1800" u="none" cap="none" strike="noStrike">
                <a:solidFill>
                  <a:srgbClr val="000000"/>
                </a:solidFill>
                <a:latin typeface="Arial"/>
                <a:ea typeface="Arial"/>
                <a:cs typeface="Arial"/>
                <a:sym typeface="Arial"/>
              </a:rPr>
              <a:t>”.</a:t>
            </a:r>
            <a:endParaRPr b="0" i="0" sz="1800" u="none" cap="none" strike="noStrike">
              <a:latin typeface="Arial"/>
              <a:ea typeface="Arial"/>
              <a:cs typeface="Arial"/>
              <a:sym typeface="Arial"/>
            </a:endParaRPr>
          </a:p>
          <a:p>
            <a:pPr indent="-323639" lvl="0" marL="432000" marR="0" rtl="0" algn="l">
              <a:lnSpc>
                <a:spcPct val="100000"/>
              </a:lnSpc>
              <a:spcBef>
                <a:spcPts val="1417"/>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Un programa ejecutado sin Valgrind (y/o Valgreen) puede dar el resultado esperado por pura suerte. Al ejecutarlo con estas herramientas, el resultado pueda dar incorrecto, dado errores de memoria sin resolver. Por lo tanto, debemos ejecutar nuestros programas con estas herramientas, resolviendo estos errores antes mencionados, hasta lograr el resultado esperado.</a:t>
            </a:r>
            <a:endParaRPr b="0" i="0" sz="1800" u="none" cap="none" strike="noStrike">
              <a:latin typeface="Arial"/>
              <a:ea typeface="Arial"/>
              <a:cs typeface="Arial"/>
              <a:sym typeface="Arial"/>
            </a:endParaRPr>
          </a:p>
          <a:p>
            <a:pPr indent="-323639" lvl="1" marL="864000" marR="0" rtl="0" algn="l">
              <a:lnSpc>
                <a:spcPct val="100000"/>
              </a:lnSpc>
              <a:spcBef>
                <a:spcPts val="1134"/>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Aun cuando se hayan solucionado todos los errores de Valgrind, y el programa aparente funcionar bien, pueden haber otros errores internos que estas herramientas no hayan detectado</a:t>
            </a:r>
            <a:r>
              <a:rPr b="0" i="0" lang="en-US" sz="14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(y requieran de pruebas manuales y/o otras herramientas más avanzadas)</a:t>
            </a:r>
            <a:endParaRPr b="0" i="0" sz="1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