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697" r:id="rId2"/>
    <p:sldMasterId id="2147483709" r:id="rId3"/>
  </p:sldMasterIdLst>
  <p:notesMasterIdLst>
    <p:notesMasterId r:id="rId84"/>
  </p:notesMasterIdLst>
  <p:handoutMasterIdLst>
    <p:handoutMasterId r:id="rId85"/>
  </p:handoutMasterIdLst>
  <p:sldIdLst>
    <p:sldId id="269" r:id="rId4"/>
    <p:sldId id="370" r:id="rId5"/>
    <p:sldId id="371" r:id="rId6"/>
    <p:sldId id="372" r:id="rId7"/>
    <p:sldId id="373" r:id="rId8"/>
    <p:sldId id="359" r:id="rId9"/>
    <p:sldId id="360" r:id="rId10"/>
    <p:sldId id="361" r:id="rId11"/>
    <p:sldId id="362" r:id="rId12"/>
    <p:sldId id="295" r:id="rId13"/>
    <p:sldId id="294" r:id="rId14"/>
    <p:sldId id="293" r:id="rId15"/>
    <p:sldId id="374" r:id="rId16"/>
    <p:sldId id="291" r:id="rId17"/>
    <p:sldId id="297" r:id="rId18"/>
    <p:sldId id="296" r:id="rId19"/>
    <p:sldId id="298" r:id="rId20"/>
    <p:sldId id="299" r:id="rId21"/>
    <p:sldId id="300" r:id="rId22"/>
    <p:sldId id="302" r:id="rId23"/>
    <p:sldId id="303" r:id="rId24"/>
    <p:sldId id="301" r:id="rId25"/>
    <p:sldId id="304" r:id="rId26"/>
    <p:sldId id="305" r:id="rId27"/>
    <p:sldId id="334" r:id="rId28"/>
    <p:sldId id="339" r:id="rId29"/>
    <p:sldId id="340" r:id="rId30"/>
    <p:sldId id="336" r:id="rId31"/>
    <p:sldId id="337" r:id="rId32"/>
    <p:sldId id="338" r:id="rId33"/>
    <p:sldId id="335" r:id="rId34"/>
    <p:sldId id="333" r:id="rId35"/>
    <p:sldId id="358" r:id="rId36"/>
    <p:sldId id="375" r:id="rId37"/>
    <p:sldId id="342" r:id="rId38"/>
    <p:sldId id="343" r:id="rId39"/>
    <p:sldId id="344" r:id="rId40"/>
    <p:sldId id="376" r:id="rId41"/>
    <p:sldId id="345" r:id="rId42"/>
    <p:sldId id="346" r:id="rId43"/>
    <p:sldId id="347" r:id="rId44"/>
    <p:sldId id="348" r:id="rId45"/>
    <p:sldId id="349" r:id="rId46"/>
    <p:sldId id="354" r:id="rId47"/>
    <p:sldId id="350" r:id="rId48"/>
    <p:sldId id="351" r:id="rId49"/>
    <p:sldId id="352" r:id="rId50"/>
    <p:sldId id="353" r:id="rId51"/>
    <p:sldId id="357" r:id="rId52"/>
    <p:sldId id="355" r:id="rId53"/>
    <p:sldId id="356" r:id="rId54"/>
    <p:sldId id="321" r:id="rId55"/>
    <p:sldId id="322" r:id="rId56"/>
    <p:sldId id="323" r:id="rId57"/>
    <p:sldId id="324" r:id="rId58"/>
    <p:sldId id="325" r:id="rId59"/>
    <p:sldId id="326" r:id="rId60"/>
    <p:sldId id="327" r:id="rId61"/>
    <p:sldId id="328" r:id="rId62"/>
    <p:sldId id="329" r:id="rId63"/>
    <p:sldId id="331" r:id="rId64"/>
    <p:sldId id="330" r:id="rId65"/>
    <p:sldId id="332" r:id="rId66"/>
    <p:sldId id="377" r:id="rId67"/>
    <p:sldId id="306" r:id="rId68"/>
    <p:sldId id="307" r:id="rId69"/>
    <p:sldId id="308" r:id="rId70"/>
    <p:sldId id="309" r:id="rId71"/>
    <p:sldId id="310" r:id="rId72"/>
    <p:sldId id="311" r:id="rId73"/>
    <p:sldId id="312" r:id="rId74"/>
    <p:sldId id="313" r:id="rId75"/>
    <p:sldId id="378" r:id="rId76"/>
    <p:sldId id="314" r:id="rId77"/>
    <p:sldId id="316" r:id="rId78"/>
    <p:sldId id="315" r:id="rId79"/>
    <p:sldId id="317" r:id="rId80"/>
    <p:sldId id="318" r:id="rId81"/>
    <p:sldId id="319" r:id="rId82"/>
    <p:sldId id="320" r:id="rId83"/>
  </p:sldIdLst>
  <p:sldSz cx="13439775"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1">
          <p15:clr>
            <a:srgbClr val="A4A3A4"/>
          </p15:clr>
        </p15:guide>
        <p15:guide id="2" pos="4233">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2C52A"/>
    <a:srgbClr val="A5A5A5"/>
    <a:srgbClr val="85C46B"/>
    <a:srgbClr val="3A2B1E"/>
    <a:srgbClr val="E7F0D2"/>
    <a:srgbClr val="A8C459"/>
    <a:srgbClr val="48362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8" autoAdjust="0"/>
    <p:restoredTop sz="94690"/>
  </p:normalViewPr>
  <p:slideViewPr>
    <p:cSldViewPr snapToGrid="0">
      <p:cViewPr varScale="1">
        <p:scale>
          <a:sx n="57" d="100"/>
          <a:sy n="57" d="100"/>
        </p:scale>
        <p:origin x="-780" y="-78"/>
      </p:cViewPr>
      <p:guideLst>
        <p:guide orient="horz" pos="2381"/>
        <p:guide pos="4233"/>
      </p:guideLst>
    </p:cSldViewPr>
  </p:slideViewPr>
  <p:notesTextViewPr>
    <p:cViewPr>
      <p:scale>
        <a:sx n="1" d="1"/>
        <a:sy n="1" d="1"/>
      </p:scale>
      <p:origin x="0" y="0"/>
    </p:cViewPr>
  </p:notesTextViewPr>
  <p:notesViewPr>
    <p:cSldViewPr snapToGrid="0">
      <p:cViewPr varScale="1">
        <p:scale>
          <a:sx n="99" d="100"/>
          <a:sy n="99" d="100"/>
        </p:scale>
        <p:origin x="2718" y="7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xmlns="" id="{9385F5EF-3A98-468A-AA21-1EC726050C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xmlns="" id="{6EEEDB5C-5A45-448D-B5F5-0A6AFF1406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EF5734-0753-40EF-8812-B7A7AFE83B8E}" type="datetime1">
              <a:rPr lang="zh-TW" altLang="en-US" smtClean="0"/>
              <a:pPr/>
              <a:t>2020/9/24</a:t>
            </a:fld>
            <a:endParaRPr lang="zh-TW" altLang="en-US"/>
          </a:p>
        </p:txBody>
      </p:sp>
      <p:sp>
        <p:nvSpPr>
          <p:cNvPr id="4" name="頁尾版面配置區 3">
            <a:extLst>
              <a:ext uri="{FF2B5EF4-FFF2-40B4-BE49-F238E27FC236}">
                <a16:creationId xmlns:a16="http://schemas.microsoft.com/office/drawing/2014/main" xmlns="" id="{EE36C976-1599-43B2-941D-476CC57B7FD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TW"/>
              <a:t>123456</a:t>
            </a:r>
            <a:endParaRPr lang="zh-TW" altLang="en-US"/>
          </a:p>
        </p:txBody>
      </p:sp>
      <p:sp>
        <p:nvSpPr>
          <p:cNvPr id="5" name="投影片編號版面配置區 4">
            <a:extLst>
              <a:ext uri="{FF2B5EF4-FFF2-40B4-BE49-F238E27FC236}">
                <a16:creationId xmlns:a16="http://schemas.microsoft.com/office/drawing/2014/main" xmlns="" id="{BFE56B7F-2A08-4D82-B83B-032006A33D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3E5F59-F600-4C33-A45A-33F886276E94}" type="slidenum">
              <a:rPr lang="zh-TW" altLang="en-US" smtClean="0"/>
              <a:pPr/>
              <a:t>‹#›</a:t>
            </a:fld>
            <a:endParaRPr lang="zh-TW" altLang="en-US"/>
          </a:p>
        </p:txBody>
      </p:sp>
    </p:spTree>
    <p:extLst>
      <p:ext uri="{BB962C8B-B14F-4D97-AF65-F5344CB8AC3E}">
        <p14:creationId xmlns:p14="http://schemas.microsoft.com/office/powerpoint/2010/main" xmlns="" val="124556022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4B060-D346-4326-80AF-72862CDDBFA8}" type="datetime1">
              <a:rPr lang="zh-TW" altLang="en-US" smtClean="0"/>
              <a:pPr/>
              <a:t>2020/9/24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ltLang="zh-TW"/>
              <a:t>123456</a:t>
            </a:r>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CF878-5339-4519-A30A-BB5E5AF0F4F4}" type="slidenum">
              <a:rPr lang="zh-TW" altLang="en-US" smtClean="0"/>
              <a:pPr/>
              <a:t>‹#›</a:t>
            </a:fld>
            <a:endParaRPr lang="zh-TW" altLang="en-US"/>
          </a:p>
        </p:txBody>
      </p:sp>
    </p:spTree>
    <p:extLst>
      <p:ext uri="{BB962C8B-B14F-4D97-AF65-F5344CB8AC3E}">
        <p14:creationId xmlns:p14="http://schemas.microsoft.com/office/powerpoint/2010/main" xmlns="" val="383431858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xmlns="" id="{C4E7927A-2617-4B80-83B7-C32C5E1B9F2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7" y="0"/>
            <a:ext cx="13439421" cy="7559675"/>
          </a:xfrm>
          <a:prstGeom prst="rect">
            <a:avLst/>
          </a:prstGeom>
        </p:spPr>
      </p:pic>
      <p:sp>
        <p:nvSpPr>
          <p:cNvPr id="4" name="矩形 3">
            <a:extLst>
              <a:ext uri="{FF2B5EF4-FFF2-40B4-BE49-F238E27FC236}">
                <a16:creationId xmlns:a16="http://schemas.microsoft.com/office/drawing/2014/main" xmlns="" id="{B92D96E6-0D86-4B98-A7F5-FB8F3CE9C8B7}"/>
              </a:ext>
            </a:extLst>
          </p:cNvPr>
          <p:cNvSpPr/>
          <p:nvPr userDrawn="1"/>
        </p:nvSpPr>
        <p:spPr>
          <a:xfrm>
            <a:off x="4861957" y="4492413"/>
            <a:ext cx="146338" cy="285750"/>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ln>
                <a:noFill/>
              </a:ln>
            </a:endParaRPr>
          </a:p>
        </p:txBody>
      </p:sp>
      <p:sp>
        <p:nvSpPr>
          <p:cNvPr id="6" name="矩形 5">
            <a:extLst>
              <a:ext uri="{FF2B5EF4-FFF2-40B4-BE49-F238E27FC236}">
                <a16:creationId xmlns:a16="http://schemas.microsoft.com/office/drawing/2014/main" xmlns="" id="{676D6683-644C-4984-8C7C-240C382B7806}"/>
              </a:ext>
            </a:extLst>
          </p:cNvPr>
          <p:cNvSpPr/>
          <p:nvPr userDrawn="1"/>
        </p:nvSpPr>
        <p:spPr>
          <a:xfrm>
            <a:off x="4861956" y="5097780"/>
            <a:ext cx="146338" cy="285750"/>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ln>
                <a:noFill/>
              </a:ln>
            </a:endParaRPr>
          </a:p>
        </p:txBody>
      </p:sp>
      <p:cxnSp>
        <p:nvCxnSpPr>
          <p:cNvPr id="7" name="直線接點 6">
            <a:extLst>
              <a:ext uri="{FF2B5EF4-FFF2-40B4-BE49-F238E27FC236}">
                <a16:creationId xmlns:a16="http://schemas.microsoft.com/office/drawing/2014/main" xmlns="" id="{567145F0-279E-41CD-BA28-72B9EF854306}"/>
              </a:ext>
            </a:extLst>
          </p:cNvPr>
          <p:cNvCxnSpPr>
            <a:cxnSpLocks/>
          </p:cNvCxnSpPr>
          <p:nvPr userDrawn="1"/>
        </p:nvCxnSpPr>
        <p:spPr>
          <a:xfrm>
            <a:off x="4862443" y="4874119"/>
            <a:ext cx="4019988"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xmlns="" id="{FA35C3A8-3344-4C5A-8419-74A5A671DC3E}"/>
              </a:ext>
            </a:extLst>
          </p:cNvPr>
          <p:cNvSpPr txBox="1"/>
          <p:nvPr userDrawn="1"/>
        </p:nvSpPr>
        <p:spPr>
          <a:xfrm>
            <a:off x="5220695" y="4428041"/>
            <a:ext cx="1210588" cy="400110"/>
          </a:xfrm>
          <a:prstGeom prst="rect">
            <a:avLst/>
          </a:prstGeom>
          <a:noFill/>
        </p:spPr>
        <p:txBody>
          <a:bodyPr wrap="none" rtlCol="0">
            <a:spAutoFit/>
          </a:bodyPr>
          <a:lstStyle/>
          <a:p>
            <a:r>
              <a:rPr lang="zh-TW" altLang="en-US" sz="2000" b="1" dirty="0">
                <a:solidFill>
                  <a:srgbClr val="3A2B1E"/>
                </a:solidFill>
                <a:latin typeface="微軟正黑體" panose="020B0604030504040204" pitchFamily="34" charset="-120"/>
                <a:ea typeface="微軟正黑體" panose="020B0604030504040204" pitchFamily="34" charset="-120"/>
              </a:rPr>
              <a:t>授課講師</a:t>
            </a:r>
          </a:p>
        </p:txBody>
      </p:sp>
      <p:sp>
        <p:nvSpPr>
          <p:cNvPr id="11" name="文字方塊 10">
            <a:extLst>
              <a:ext uri="{FF2B5EF4-FFF2-40B4-BE49-F238E27FC236}">
                <a16:creationId xmlns:a16="http://schemas.microsoft.com/office/drawing/2014/main" xmlns="" id="{9D1EEB83-7BBB-424A-B72D-F496B9E40A2F}"/>
              </a:ext>
            </a:extLst>
          </p:cNvPr>
          <p:cNvSpPr txBox="1"/>
          <p:nvPr userDrawn="1"/>
        </p:nvSpPr>
        <p:spPr>
          <a:xfrm>
            <a:off x="5220695" y="5049263"/>
            <a:ext cx="1210588" cy="400110"/>
          </a:xfrm>
          <a:prstGeom prst="rect">
            <a:avLst/>
          </a:prstGeom>
          <a:noFill/>
        </p:spPr>
        <p:txBody>
          <a:bodyPr wrap="none" rtlCol="0">
            <a:spAutoFit/>
          </a:bodyPr>
          <a:lstStyle/>
          <a:p>
            <a:r>
              <a:rPr lang="zh-TW" altLang="en-US" sz="2000" b="1" dirty="0">
                <a:solidFill>
                  <a:srgbClr val="3A2B1E"/>
                </a:solidFill>
                <a:latin typeface="微軟正黑體" panose="020B0604030504040204" pitchFamily="34" charset="-120"/>
                <a:ea typeface="微軟正黑體" panose="020B0604030504040204" pitchFamily="34" charset="-120"/>
              </a:rPr>
              <a:t>教材編寫</a:t>
            </a:r>
          </a:p>
        </p:txBody>
      </p:sp>
      <p:cxnSp>
        <p:nvCxnSpPr>
          <p:cNvPr id="23" name="直線接點 22">
            <a:extLst>
              <a:ext uri="{FF2B5EF4-FFF2-40B4-BE49-F238E27FC236}">
                <a16:creationId xmlns:a16="http://schemas.microsoft.com/office/drawing/2014/main" xmlns="" id="{A821935C-7CA8-4B75-B367-3E84382E9519}"/>
              </a:ext>
            </a:extLst>
          </p:cNvPr>
          <p:cNvCxnSpPr>
            <a:cxnSpLocks/>
          </p:cNvCxnSpPr>
          <p:nvPr userDrawn="1"/>
        </p:nvCxnSpPr>
        <p:spPr>
          <a:xfrm>
            <a:off x="4862443" y="5466951"/>
            <a:ext cx="4019988"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9" name="文字版面配置區 8">
            <a:extLst>
              <a:ext uri="{FF2B5EF4-FFF2-40B4-BE49-F238E27FC236}">
                <a16:creationId xmlns:a16="http://schemas.microsoft.com/office/drawing/2014/main" xmlns="" id="{3F41D8A4-FC43-4A0D-B9D2-5A600990474E}"/>
              </a:ext>
            </a:extLst>
          </p:cNvPr>
          <p:cNvSpPr>
            <a:spLocks noGrp="1"/>
          </p:cNvSpPr>
          <p:nvPr>
            <p:ph type="body" sz="quarter" idx="10"/>
          </p:nvPr>
        </p:nvSpPr>
        <p:spPr>
          <a:xfrm>
            <a:off x="1816913" y="2098948"/>
            <a:ext cx="9805947" cy="1936626"/>
          </a:xfrm>
          <a:prstGeom prst="rect">
            <a:avLst/>
          </a:prstGeom>
        </p:spPr>
        <p:txBody>
          <a:bodyPr/>
          <a:lstStyle>
            <a:lvl1pPr marL="0" indent="0" algn="ctr">
              <a:buNone/>
              <a:defRPr sz="4800" b="1">
                <a:latin typeface="微軟正黑體" panose="020B0604030504040204" pitchFamily="34" charset="-120"/>
                <a:ea typeface="微軟正黑體" panose="020B0604030504040204" pitchFamily="34" charset="-120"/>
              </a:defRPr>
            </a:lvl1pPr>
            <a:lvl2pPr marL="503971" indent="0">
              <a:buNone/>
              <a:defRPr/>
            </a:lvl2pPr>
            <a:lvl3pPr marL="1007943" indent="0">
              <a:buNone/>
              <a:defRPr/>
            </a:lvl3pPr>
            <a:lvl4pPr marL="1511914" indent="0">
              <a:buNone/>
              <a:defRPr/>
            </a:lvl4pPr>
            <a:lvl5pPr marL="2015886" indent="0">
              <a:buNone/>
              <a:defRPr/>
            </a:lvl5pPr>
          </a:lstStyle>
          <a:p>
            <a:pPr lvl="0"/>
            <a:r>
              <a:rPr lang="zh-TW" altLang="en-US" dirty="0"/>
              <a:t>按一下以編輯母片文字樣式</a:t>
            </a:r>
          </a:p>
        </p:txBody>
      </p:sp>
      <p:sp>
        <p:nvSpPr>
          <p:cNvPr id="12" name="文字版面配置區 11">
            <a:extLst>
              <a:ext uri="{FF2B5EF4-FFF2-40B4-BE49-F238E27FC236}">
                <a16:creationId xmlns:a16="http://schemas.microsoft.com/office/drawing/2014/main" xmlns="" id="{C3C16BAC-EE37-4FBA-8118-13B72E04EC2E}"/>
              </a:ext>
            </a:extLst>
          </p:cNvPr>
          <p:cNvSpPr>
            <a:spLocks noGrp="1"/>
          </p:cNvSpPr>
          <p:nvPr>
            <p:ph type="body" sz="quarter" idx="11" hasCustomPrompt="1"/>
          </p:nvPr>
        </p:nvSpPr>
        <p:spPr>
          <a:xfrm>
            <a:off x="6742836" y="4333876"/>
            <a:ext cx="3203122" cy="511175"/>
          </a:xfrm>
          <a:prstGeom prst="rect">
            <a:avLst/>
          </a:prstGeom>
        </p:spPr>
        <p:txBody>
          <a:bodyPr/>
          <a:lstStyle>
            <a:lvl1pPr marL="0" indent="0" algn="l">
              <a:buNone/>
              <a:defRPr sz="3200" b="1">
                <a:latin typeface="微軟正黑體" panose="020B0604030504040204" pitchFamily="34" charset="-120"/>
                <a:ea typeface="微軟正黑體" panose="020B0604030504040204" pitchFamily="34" charset="-120"/>
              </a:defRPr>
            </a:lvl1pPr>
            <a:lvl2pPr marL="503971" indent="0">
              <a:buNone/>
              <a:defRPr/>
            </a:lvl2pPr>
            <a:lvl3pPr marL="1007943" indent="0">
              <a:buNone/>
              <a:defRPr/>
            </a:lvl3pPr>
            <a:lvl4pPr marL="1511914" indent="0">
              <a:buNone/>
              <a:defRPr/>
            </a:lvl4pPr>
            <a:lvl5pPr marL="2015886" indent="0">
              <a:buNone/>
              <a:defRPr/>
            </a:lvl5pPr>
          </a:lstStyle>
          <a:p>
            <a:pPr lvl="0"/>
            <a:r>
              <a:rPr lang="zh-TW" altLang="en-US" dirty="0"/>
              <a:t>名字</a:t>
            </a:r>
          </a:p>
        </p:txBody>
      </p:sp>
      <p:sp>
        <p:nvSpPr>
          <p:cNvPr id="14" name="文字版面配置區 11">
            <a:extLst>
              <a:ext uri="{FF2B5EF4-FFF2-40B4-BE49-F238E27FC236}">
                <a16:creationId xmlns:a16="http://schemas.microsoft.com/office/drawing/2014/main" xmlns="" id="{EEDE6825-70B7-4610-B9A4-99BDEB106F2F}"/>
              </a:ext>
            </a:extLst>
          </p:cNvPr>
          <p:cNvSpPr>
            <a:spLocks noGrp="1"/>
          </p:cNvSpPr>
          <p:nvPr>
            <p:ph type="body" sz="quarter" idx="12" hasCustomPrompt="1"/>
          </p:nvPr>
        </p:nvSpPr>
        <p:spPr>
          <a:xfrm>
            <a:off x="6755408" y="4931388"/>
            <a:ext cx="3203122" cy="511175"/>
          </a:xfrm>
          <a:prstGeom prst="rect">
            <a:avLst/>
          </a:prstGeom>
        </p:spPr>
        <p:txBody>
          <a:bodyPr/>
          <a:lstStyle>
            <a:lvl1pPr marL="0" indent="0" algn="l">
              <a:buNone/>
              <a:defRPr sz="3200" b="1">
                <a:latin typeface="微軟正黑體" panose="020B0604030504040204" pitchFamily="34" charset="-120"/>
                <a:ea typeface="微軟正黑體" panose="020B0604030504040204" pitchFamily="34" charset="-120"/>
              </a:defRPr>
            </a:lvl1pPr>
            <a:lvl2pPr marL="503971" indent="0">
              <a:buNone/>
              <a:defRPr/>
            </a:lvl2pPr>
            <a:lvl3pPr marL="1007943" indent="0">
              <a:buNone/>
              <a:defRPr/>
            </a:lvl3pPr>
            <a:lvl4pPr marL="1511914" indent="0">
              <a:buNone/>
              <a:defRPr/>
            </a:lvl4pPr>
            <a:lvl5pPr marL="2015886" indent="0">
              <a:buNone/>
              <a:defRPr/>
            </a:lvl5pPr>
          </a:lstStyle>
          <a:p>
            <a:pPr lvl="0"/>
            <a:r>
              <a:rPr lang="zh-TW" altLang="en-US" dirty="0"/>
              <a:t>名字</a:t>
            </a:r>
          </a:p>
        </p:txBody>
      </p:sp>
    </p:spTree>
    <p:extLst>
      <p:ext uri="{BB962C8B-B14F-4D97-AF65-F5344CB8AC3E}">
        <p14:creationId xmlns:p14="http://schemas.microsoft.com/office/powerpoint/2010/main" xmlns="" val="2509548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授課講師介紹_1">
    <p:spTree>
      <p:nvGrpSpPr>
        <p:cNvPr id="1" name=""/>
        <p:cNvGrpSpPr/>
        <p:nvPr/>
      </p:nvGrpSpPr>
      <p:grpSpPr>
        <a:xfrm>
          <a:off x="0" y="0"/>
          <a:ext cx="0" cy="0"/>
          <a:chOff x="0" y="0"/>
          <a:chExt cx="0" cy="0"/>
        </a:xfrm>
      </p:grpSpPr>
      <p:pic>
        <p:nvPicPr>
          <p:cNvPr id="42" name="圖片 41">
            <a:extLst>
              <a:ext uri="{FF2B5EF4-FFF2-40B4-BE49-F238E27FC236}">
                <a16:creationId xmlns:a16="http://schemas.microsoft.com/office/drawing/2014/main" xmlns="" id="{C3503668-B914-4A82-9BAE-DA51A7A0971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5" name="矩形: 圓角化對角角落 4">
            <a:extLst>
              <a:ext uri="{FF2B5EF4-FFF2-40B4-BE49-F238E27FC236}">
                <a16:creationId xmlns:a16="http://schemas.microsoft.com/office/drawing/2014/main" xmlns="" id="{06A413DB-490E-4716-A071-E51ED09E2458}"/>
              </a:ext>
            </a:extLst>
          </p:cNvPr>
          <p:cNvSpPr/>
          <p:nvPr userDrawn="1"/>
        </p:nvSpPr>
        <p:spPr>
          <a:xfrm>
            <a:off x="4769324" y="374166"/>
            <a:ext cx="4080350"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6" name="文字方塊 5">
            <a:extLst>
              <a:ext uri="{FF2B5EF4-FFF2-40B4-BE49-F238E27FC236}">
                <a16:creationId xmlns:a16="http://schemas.microsoft.com/office/drawing/2014/main" xmlns="" id="{DFE4259C-C876-4096-9C22-F449BB5FE5FA}"/>
              </a:ext>
            </a:extLst>
          </p:cNvPr>
          <p:cNvSpPr txBox="1"/>
          <p:nvPr userDrawn="1"/>
        </p:nvSpPr>
        <p:spPr>
          <a:xfrm>
            <a:off x="5020564" y="414021"/>
            <a:ext cx="3413782" cy="635110"/>
          </a:xfrm>
          <a:prstGeom prst="rect">
            <a:avLst/>
          </a:prstGeom>
          <a:noFill/>
        </p:spPr>
        <p:txBody>
          <a:bodyPr wrap="square" rtlCol="0">
            <a:spAutoFit/>
          </a:bodyPr>
          <a:lstStyle/>
          <a:p>
            <a:pPr algn="ctr"/>
            <a:r>
              <a:rPr lang="zh-TW" altLang="en-US" sz="3527" b="1" dirty="0">
                <a:solidFill>
                  <a:schemeClr val="bg1"/>
                </a:solidFill>
                <a:latin typeface="微軟正黑體" panose="020B0604030504040204" pitchFamily="34" charset="-120"/>
                <a:ea typeface="微軟正黑體" panose="020B0604030504040204" pitchFamily="34" charset="-120"/>
              </a:rPr>
              <a:t>授課講師介紹</a:t>
            </a:r>
          </a:p>
        </p:txBody>
      </p:sp>
      <p:sp>
        <p:nvSpPr>
          <p:cNvPr id="7" name="文字方塊 6">
            <a:extLst>
              <a:ext uri="{FF2B5EF4-FFF2-40B4-BE49-F238E27FC236}">
                <a16:creationId xmlns:a16="http://schemas.microsoft.com/office/drawing/2014/main" xmlns="" id="{59B1F339-4CF0-4CC8-9778-FDE9FB50520E}"/>
              </a:ext>
            </a:extLst>
          </p:cNvPr>
          <p:cNvSpPr txBox="1"/>
          <p:nvPr userDrawn="1"/>
        </p:nvSpPr>
        <p:spPr>
          <a:xfrm>
            <a:off x="3192612" y="1561994"/>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授課講師</a:t>
            </a:r>
          </a:p>
        </p:txBody>
      </p:sp>
      <p:sp>
        <p:nvSpPr>
          <p:cNvPr id="8" name="矩形 7">
            <a:extLst>
              <a:ext uri="{FF2B5EF4-FFF2-40B4-BE49-F238E27FC236}">
                <a16:creationId xmlns:a16="http://schemas.microsoft.com/office/drawing/2014/main" xmlns="" id="{2AE56C6B-6D73-4BFA-B544-0FAEF0EACAFC}"/>
              </a:ext>
            </a:extLst>
          </p:cNvPr>
          <p:cNvSpPr/>
          <p:nvPr userDrawn="1"/>
        </p:nvSpPr>
        <p:spPr>
          <a:xfrm>
            <a:off x="852565" y="3194922"/>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9" name="文字方塊 8">
            <a:extLst>
              <a:ext uri="{FF2B5EF4-FFF2-40B4-BE49-F238E27FC236}">
                <a16:creationId xmlns:a16="http://schemas.microsoft.com/office/drawing/2014/main" xmlns="" id="{5F4B0D57-2BE5-4B0F-93CD-120D92FD2701}"/>
              </a:ext>
            </a:extLst>
          </p:cNvPr>
          <p:cNvSpPr txBox="1"/>
          <p:nvPr userDrawn="1"/>
        </p:nvSpPr>
        <p:spPr>
          <a:xfrm>
            <a:off x="1050687" y="3131892"/>
            <a:ext cx="748923"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簡歷</a:t>
            </a:r>
          </a:p>
        </p:txBody>
      </p:sp>
      <p:sp>
        <p:nvSpPr>
          <p:cNvPr id="10" name="矩形 9">
            <a:extLst>
              <a:ext uri="{FF2B5EF4-FFF2-40B4-BE49-F238E27FC236}">
                <a16:creationId xmlns:a16="http://schemas.microsoft.com/office/drawing/2014/main" xmlns="" id="{9D671C96-62E9-4892-995F-EC965914D30B}"/>
              </a:ext>
            </a:extLst>
          </p:cNvPr>
          <p:cNvSpPr/>
          <p:nvPr userDrawn="1"/>
        </p:nvSpPr>
        <p:spPr>
          <a:xfrm>
            <a:off x="852565" y="3194922"/>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11" name="直線接點 10">
            <a:extLst>
              <a:ext uri="{FF2B5EF4-FFF2-40B4-BE49-F238E27FC236}">
                <a16:creationId xmlns:a16="http://schemas.microsoft.com/office/drawing/2014/main" xmlns="" id="{D9C11F37-3096-40A6-B98A-A1AA3BBBB118}"/>
              </a:ext>
            </a:extLst>
          </p:cNvPr>
          <p:cNvCxnSpPr>
            <a:cxnSpLocks/>
          </p:cNvCxnSpPr>
          <p:nvPr userDrawn="1"/>
        </p:nvCxnSpPr>
        <p:spPr>
          <a:xfrm flipV="1">
            <a:off x="1853172" y="3345400"/>
            <a:ext cx="4045395" cy="1207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xmlns="" id="{876E6660-A1EC-4148-80B3-8C8E52FC6456}"/>
              </a:ext>
            </a:extLst>
          </p:cNvPr>
          <p:cNvSpPr/>
          <p:nvPr userDrawn="1"/>
        </p:nvSpPr>
        <p:spPr>
          <a:xfrm>
            <a:off x="7350007" y="1505630"/>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13" name="直線接點 12">
            <a:extLst>
              <a:ext uri="{FF2B5EF4-FFF2-40B4-BE49-F238E27FC236}">
                <a16:creationId xmlns:a16="http://schemas.microsoft.com/office/drawing/2014/main" xmlns="" id="{60AD95E1-EAB4-4E05-8BD4-1359ED1C36FC}"/>
              </a:ext>
            </a:extLst>
          </p:cNvPr>
          <p:cNvCxnSpPr>
            <a:cxnSpLocks/>
          </p:cNvCxnSpPr>
          <p:nvPr userDrawn="1"/>
        </p:nvCxnSpPr>
        <p:spPr>
          <a:xfrm>
            <a:off x="8350613" y="1668178"/>
            <a:ext cx="4201264"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xmlns="" id="{8D222DC6-6468-4A79-9D11-9EE82CF9A4AF}"/>
              </a:ext>
            </a:extLst>
          </p:cNvPr>
          <p:cNvSpPr txBox="1"/>
          <p:nvPr userDrawn="1"/>
        </p:nvSpPr>
        <p:spPr>
          <a:xfrm>
            <a:off x="7517021" y="1442600"/>
            <a:ext cx="748923"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專長</a:t>
            </a:r>
          </a:p>
        </p:txBody>
      </p:sp>
      <p:sp>
        <p:nvSpPr>
          <p:cNvPr id="15" name="矩形 14">
            <a:extLst>
              <a:ext uri="{FF2B5EF4-FFF2-40B4-BE49-F238E27FC236}">
                <a16:creationId xmlns:a16="http://schemas.microsoft.com/office/drawing/2014/main" xmlns="" id="{513EA975-2D9A-40EC-A603-F3D6A7811F63}"/>
              </a:ext>
            </a:extLst>
          </p:cNvPr>
          <p:cNvSpPr/>
          <p:nvPr userDrawn="1"/>
        </p:nvSpPr>
        <p:spPr>
          <a:xfrm>
            <a:off x="7350007" y="5322704"/>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16" name="直線接點 15">
            <a:extLst>
              <a:ext uri="{FF2B5EF4-FFF2-40B4-BE49-F238E27FC236}">
                <a16:creationId xmlns:a16="http://schemas.microsoft.com/office/drawing/2014/main" xmlns="" id="{BA6EE4C8-AFB8-4DFD-88B5-FFF34CD32DA0}"/>
              </a:ext>
            </a:extLst>
          </p:cNvPr>
          <p:cNvCxnSpPr>
            <a:cxnSpLocks/>
          </p:cNvCxnSpPr>
          <p:nvPr userDrawn="1"/>
        </p:nvCxnSpPr>
        <p:spPr>
          <a:xfrm>
            <a:off x="8851505" y="5480197"/>
            <a:ext cx="3700372"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xmlns="" id="{FBA080B6-5AB1-4DC9-A25D-8866F025A0CD}"/>
              </a:ext>
            </a:extLst>
          </p:cNvPr>
          <p:cNvSpPr txBox="1"/>
          <p:nvPr userDrawn="1"/>
        </p:nvSpPr>
        <p:spPr>
          <a:xfrm>
            <a:off x="7517021" y="5259674"/>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聯絡方式</a:t>
            </a:r>
          </a:p>
        </p:txBody>
      </p:sp>
      <p:sp>
        <p:nvSpPr>
          <p:cNvPr id="18" name="矩形 17">
            <a:extLst>
              <a:ext uri="{FF2B5EF4-FFF2-40B4-BE49-F238E27FC236}">
                <a16:creationId xmlns:a16="http://schemas.microsoft.com/office/drawing/2014/main" xmlns="" id="{AF757379-EAE3-4901-9945-C7E243D34667}"/>
              </a:ext>
            </a:extLst>
          </p:cNvPr>
          <p:cNvSpPr/>
          <p:nvPr userDrawn="1"/>
        </p:nvSpPr>
        <p:spPr>
          <a:xfrm>
            <a:off x="7356455" y="3427103"/>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19" name="直線接點 18">
            <a:extLst>
              <a:ext uri="{FF2B5EF4-FFF2-40B4-BE49-F238E27FC236}">
                <a16:creationId xmlns:a16="http://schemas.microsoft.com/office/drawing/2014/main" xmlns="" id="{FBC97BC0-7C87-4D9C-8F08-DEE3CBD1848E}"/>
              </a:ext>
            </a:extLst>
          </p:cNvPr>
          <p:cNvCxnSpPr>
            <a:cxnSpLocks/>
          </p:cNvCxnSpPr>
          <p:nvPr userDrawn="1"/>
        </p:nvCxnSpPr>
        <p:spPr>
          <a:xfrm>
            <a:off x="8857953" y="3584596"/>
            <a:ext cx="3693924"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xmlns="" id="{3D1BFE99-F13F-4C83-8948-7255FCC0CAC2}"/>
              </a:ext>
            </a:extLst>
          </p:cNvPr>
          <p:cNvSpPr txBox="1"/>
          <p:nvPr userDrawn="1"/>
        </p:nvSpPr>
        <p:spPr>
          <a:xfrm>
            <a:off x="7523468" y="3364072"/>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老師的話</a:t>
            </a:r>
          </a:p>
        </p:txBody>
      </p:sp>
      <p:sp>
        <p:nvSpPr>
          <p:cNvPr id="21" name="橢圓 20">
            <a:extLst>
              <a:ext uri="{FF2B5EF4-FFF2-40B4-BE49-F238E27FC236}">
                <a16:creationId xmlns:a16="http://schemas.microsoft.com/office/drawing/2014/main" xmlns="" id="{B8A2E704-D551-479F-85AC-FAFEA3B157D1}"/>
              </a:ext>
            </a:extLst>
          </p:cNvPr>
          <p:cNvSpPr/>
          <p:nvPr userDrawn="1"/>
        </p:nvSpPr>
        <p:spPr>
          <a:xfrm>
            <a:off x="1100683" y="1334575"/>
            <a:ext cx="1629271" cy="1629228"/>
          </a:xfrm>
          <a:prstGeom prst="ellipse">
            <a:avLst/>
          </a:prstGeom>
          <a:blipFill>
            <a:blip r:embed="rId3" cstate="print"/>
            <a:stretch>
              <a:fillRect/>
            </a:stretch>
          </a:bli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1984">
              <a:ln>
                <a:noFill/>
              </a:ln>
            </a:endParaRPr>
          </a:p>
        </p:txBody>
      </p:sp>
      <p:sp>
        <p:nvSpPr>
          <p:cNvPr id="22" name="文字版面配置區 8">
            <a:extLst>
              <a:ext uri="{FF2B5EF4-FFF2-40B4-BE49-F238E27FC236}">
                <a16:creationId xmlns:a16="http://schemas.microsoft.com/office/drawing/2014/main" xmlns="" id="{3B36A6CB-F300-4E6D-8E41-2CA9FFE305CC}"/>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cxnSp>
        <p:nvCxnSpPr>
          <p:cNvPr id="23" name="直線接點 22">
            <a:extLst>
              <a:ext uri="{FF2B5EF4-FFF2-40B4-BE49-F238E27FC236}">
                <a16:creationId xmlns:a16="http://schemas.microsoft.com/office/drawing/2014/main" xmlns="" id="{5F88E36A-CDD7-4F89-A053-C81C5AFF0B1D}"/>
              </a:ext>
            </a:extLst>
          </p:cNvPr>
          <p:cNvCxnSpPr>
            <a:cxnSpLocks/>
          </p:cNvCxnSpPr>
          <p:nvPr userDrawn="1"/>
        </p:nvCxnSpPr>
        <p:spPr>
          <a:xfrm>
            <a:off x="6701332" y="1530516"/>
            <a:ext cx="0" cy="541083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4" name="文字版面配置區 4">
            <a:extLst>
              <a:ext uri="{FF2B5EF4-FFF2-40B4-BE49-F238E27FC236}">
                <a16:creationId xmlns:a16="http://schemas.microsoft.com/office/drawing/2014/main" xmlns="" id="{29A98950-CF1B-45E7-9E4B-C83489116F7A}"/>
              </a:ext>
            </a:extLst>
          </p:cNvPr>
          <p:cNvSpPr>
            <a:spLocks noGrp="1"/>
          </p:cNvSpPr>
          <p:nvPr>
            <p:ph type="body" sz="quarter" idx="12"/>
          </p:nvPr>
        </p:nvSpPr>
        <p:spPr>
          <a:xfrm>
            <a:off x="1115653" y="3680677"/>
            <a:ext cx="4782914" cy="3260677"/>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5" name="文字版面配置區 4">
            <a:extLst>
              <a:ext uri="{FF2B5EF4-FFF2-40B4-BE49-F238E27FC236}">
                <a16:creationId xmlns:a16="http://schemas.microsoft.com/office/drawing/2014/main" xmlns="" id="{D0BD7486-AEB9-41C5-B85E-12B2EAD2F048}"/>
              </a:ext>
            </a:extLst>
          </p:cNvPr>
          <p:cNvSpPr>
            <a:spLocks noGrp="1"/>
          </p:cNvSpPr>
          <p:nvPr>
            <p:ph type="body" sz="quarter" idx="15"/>
          </p:nvPr>
        </p:nvSpPr>
        <p:spPr>
          <a:xfrm>
            <a:off x="7633852" y="1985648"/>
            <a:ext cx="4918025" cy="1185113"/>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6" name="文字版面配置區 4">
            <a:extLst>
              <a:ext uri="{FF2B5EF4-FFF2-40B4-BE49-F238E27FC236}">
                <a16:creationId xmlns:a16="http://schemas.microsoft.com/office/drawing/2014/main" xmlns="" id="{3021AFFC-066A-45D8-BA24-DE18A50E7569}"/>
              </a:ext>
            </a:extLst>
          </p:cNvPr>
          <p:cNvSpPr>
            <a:spLocks noGrp="1"/>
          </p:cNvSpPr>
          <p:nvPr>
            <p:ph type="body" sz="quarter" idx="16"/>
          </p:nvPr>
        </p:nvSpPr>
        <p:spPr>
          <a:xfrm>
            <a:off x="7635047" y="5805722"/>
            <a:ext cx="4918025" cy="1126373"/>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7" name="文字版面配置區 4">
            <a:extLst>
              <a:ext uri="{FF2B5EF4-FFF2-40B4-BE49-F238E27FC236}">
                <a16:creationId xmlns:a16="http://schemas.microsoft.com/office/drawing/2014/main" xmlns="" id="{B1367B1D-1859-43F0-8F1F-6D987AF42F24}"/>
              </a:ext>
            </a:extLst>
          </p:cNvPr>
          <p:cNvSpPr>
            <a:spLocks noGrp="1"/>
          </p:cNvSpPr>
          <p:nvPr>
            <p:ph type="body" sz="quarter" idx="17"/>
          </p:nvPr>
        </p:nvSpPr>
        <p:spPr>
          <a:xfrm>
            <a:off x="7619542" y="3884171"/>
            <a:ext cx="4918025" cy="1154977"/>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8" name="文字版面配置區 38">
            <a:extLst>
              <a:ext uri="{FF2B5EF4-FFF2-40B4-BE49-F238E27FC236}">
                <a16:creationId xmlns:a16="http://schemas.microsoft.com/office/drawing/2014/main" xmlns="" id="{FB020F97-B8E5-4E86-96A8-1A53970BF134}"/>
              </a:ext>
            </a:extLst>
          </p:cNvPr>
          <p:cNvSpPr>
            <a:spLocks noGrp="1"/>
          </p:cNvSpPr>
          <p:nvPr>
            <p:ph type="body" sz="quarter" idx="18" hasCustomPrompt="1"/>
          </p:nvPr>
        </p:nvSpPr>
        <p:spPr>
          <a:xfrm>
            <a:off x="3192612" y="2154070"/>
            <a:ext cx="2255371" cy="516659"/>
          </a:xfrm>
          <a:prstGeom prst="rect">
            <a:avLst/>
          </a:prstGeom>
        </p:spPr>
        <p:txBody>
          <a:bodyPr/>
          <a:lstStyle>
            <a:lvl1pPr marL="0" indent="0">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講師姓名</a:t>
            </a:r>
          </a:p>
        </p:txBody>
      </p:sp>
      <p:sp>
        <p:nvSpPr>
          <p:cNvPr id="40" name="文字版面配置區 8">
            <a:extLst>
              <a:ext uri="{FF2B5EF4-FFF2-40B4-BE49-F238E27FC236}">
                <a16:creationId xmlns:a16="http://schemas.microsoft.com/office/drawing/2014/main" xmlns="" id="{94348175-DBDB-4922-B1EE-24688FFFB1D5}"/>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334963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教材編寫者_1">
    <p:spTree>
      <p:nvGrpSpPr>
        <p:cNvPr id="1" name=""/>
        <p:cNvGrpSpPr/>
        <p:nvPr/>
      </p:nvGrpSpPr>
      <p:grpSpPr>
        <a:xfrm>
          <a:off x="0" y="0"/>
          <a:ext cx="0" cy="0"/>
          <a:chOff x="0" y="0"/>
          <a:chExt cx="0" cy="0"/>
        </a:xfrm>
      </p:grpSpPr>
      <p:pic>
        <p:nvPicPr>
          <p:cNvPr id="29" name="圖片 28">
            <a:extLst>
              <a:ext uri="{FF2B5EF4-FFF2-40B4-BE49-F238E27FC236}">
                <a16:creationId xmlns:a16="http://schemas.microsoft.com/office/drawing/2014/main" xmlns="" id="{64198D95-D04E-4365-B8F0-648418A30ABE}"/>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3" name="矩形: 圓角化對角角落 2">
            <a:extLst>
              <a:ext uri="{FF2B5EF4-FFF2-40B4-BE49-F238E27FC236}">
                <a16:creationId xmlns:a16="http://schemas.microsoft.com/office/drawing/2014/main" xmlns="" id="{7630053A-687F-4731-8E1F-64BD05B50AC2}"/>
              </a:ext>
            </a:extLst>
          </p:cNvPr>
          <p:cNvSpPr/>
          <p:nvPr userDrawn="1"/>
        </p:nvSpPr>
        <p:spPr>
          <a:xfrm>
            <a:off x="4769324" y="374166"/>
            <a:ext cx="4080350"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4" name="文字方塊 3">
            <a:extLst>
              <a:ext uri="{FF2B5EF4-FFF2-40B4-BE49-F238E27FC236}">
                <a16:creationId xmlns:a16="http://schemas.microsoft.com/office/drawing/2014/main" xmlns="" id="{1D671066-BA27-4261-92EB-307FCAE770AE}"/>
              </a:ext>
            </a:extLst>
          </p:cNvPr>
          <p:cNvSpPr txBox="1"/>
          <p:nvPr userDrawn="1"/>
        </p:nvSpPr>
        <p:spPr>
          <a:xfrm>
            <a:off x="5020564" y="414021"/>
            <a:ext cx="3413782" cy="635110"/>
          </a:xfrm>
          <a:prstGeom prst="rect">
            <a:avLst/>
          </a:prstGeom>
          <a:noFill/>
        </p:spPr>
        <p:txBody>
          <a:bodyPr wrap="square" rtlCol="0">
            <a:spAutoFit/>
          </a:bodyPr>
          <a:lstStyle/>
          <a:p>
            <a:pPr algn="ctr"/>
            <a:r>
              <a:rPr lang="zh-TW" altLang="en-US" sz="3527" b="1" dirty="0">
                <a:solidFill>
                  <a:schemeClr val="bg1"/>
                </a:solidFill>
                <a:latin typeface="微軟正黑體" panose="020B0604030504040204" pitchFamily="34" charset="-120"/>
                <a:ea typeface="微軟正黑體" panose="020B0604030504040204" pitchFamily="34" charset="-120"/>
              </a:rPr>
              <a:t>教材編寫者</a:t>
            </a:r>
          </a:p>
        </p:txBody>
      </p:sp>
      <p:sp>
        <p:nvSpPr>
          <p:cNvPr id="5" name="文字方塊 4">
            <a:extLst>
              <a:ext uri="{FF2B5EF4-FFF2-40B4-BE49-F238E27FC236}">
                <a16:creationId xmlns:a16="http://schemas.microsoft.com/office/drawing/2014/main" xmlns="" id="{0C4FD0D3-A4AB-428A-81BA-D307B31A9A69}"/>
              </a:ext>
            </a:extLst>
          </p:cNvPr>
          <p:cNvSpPr txBox="1"/>
          <p:nvPr userDrawn="1"/>
        </p:nvSpPr>
        <p:spPr>
          <a:xfrm>
            <a:off x="3192613" y="1561994"/>
            <a:ext cx="1595309"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教材編寫者</a:t>
            </a:r>
          </a:p>
        </p:txBody>
      </p:sp>
      <p:sp>
        <p:nvSpPr>
          <p:cNvPr id="6" name="矩形 5">
            <a:extLst>
              <a:ext uri="{FF2B5EF4-FFF2-40B4-BE49-F238E27FC236}">
                <a16:creationId xmlns:a16="http://schemas.microsoft.com/office/drawing/2014/main" xmlns="" id="{237A83AE-E812-49AE-9965-434ACF5807AF}"/>
              </a:ext>
            </a:extLst>
          </p:cNvPr>
          <p:cNvSpPr/>
          <p:nvPr userDrawn="1"/>
        </p:nvSpPr>
        <p:spPr>
          <a:xfrm>
            <a:off x="852565" y="3194922"/>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7" name="文字方塊 6">
            <a:extLst>
              <a:ext uri="{FF2B5EF4-FFF2-40B4-BE49-F238E27FC236}">
                <a16:creationId xmlns:a16="http://schemas.microsoft.com/office/drawing/2014/main" xmlns="" id="{FC1B47FE-C119-4774-B417-3F363D148ABF}"/>
              </a:ext>
            </a:extLst>
          </p:cNvPr>
          <p:cNvSpPr txBox="1"/>
          <p:nvPr userDrawn="1"/>
        </p:nvSpPr>
        <p:spPr>
          <a:xfrm>
            <a:off x="1050687" y="3131892"/>
            <a:ext cx="748923"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簡歷</a:t>
            </a:r>
          </a:p>
        </p:txBody>
      </p:sp>
      <p:sp>
        <p:nvSpPr>
          <p:cNvPr id="8" name="矩形 7">
            <a:extLst>
              <a:ext uri="{FF2B5EF4-FFF2-40B4-BE49-F238E27FC236}">
                <a16:creationId xmlns:a16="http://schemas.microsoft.com/office/drawing/2014/main" xmlns="" id="{E1F5B7FE-2E69-4978-AF9D-0998AB8BCD5E}"/>
              </a:ext>
            </a:extLst>
          </p:cNvPr>
          <p:cNvSpPr/>
          <p:nvPr userDrawn="1"/>
        </p:nvSpPr>
        <p:spPr>
          <a:xfrm>
            <a:off x="852565" y="3194922"/>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9" name="直線接點 8">
            <a:extLst>
              <a:ext uri="{FF2B5EF4-FFF2-40B4-BE49-F238E27FC236}">
                <a16:creationId xmlns:a16="http://schemas.microsoft.com/office/drawing/2014/main" xmlns="" id="{A6BF784F-4B63-4074-8AB1-D00B14E9F1C7}"/>
              </a:ext>
            </a:extLst>
          </p:cNvPr>
          <p:cNvCxnSpPr>
            <a:cxnSpLocks/>
          </p:cNvCxnSpPr>
          <p:nvPr userDrawn="1"/>
        </p:nvCxnSpPr>
        <p:spPr>
          <a:xfrm flipV="1">
            <a:off x="1853172" y="3345400"/>
            <a:ext cx="4045395" cy="1207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4184BCF2-99A5-453F-929C-997A9506587A}"/>
              </a:ext>
            </a:extLst>
          </p:cNvPr>
          <p:cNvSpPr/>
          <p:nvPr userDrawn="1"/>
        </p:nvSpPr>
        <p:spPr>
          <a:xfrm>
            <a:off x="7350007" y="1505630"/>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11" name="直線接點 10">
            <a:extLst>
              <a:ext uri="{FF2B5EF4-FFF2-40B4-BE49-F238E27FC236}">
                <a16:creationId xmlns:a16="http://schemas.microsoft.com/office/drawing/2014/main" xmlns="" id="{B6ADA0B2-3B71-4BC3-8FE4-C36F40B1D9CC}"/>
              </a:ext>
            </a:extLst>
          </p:cNvPr>
          <p:cNvCxnSpPr>
            <a:cxnSpLocks/>
          </p:cNvCxnSpPr>
          <p:nvPr userDrawn="1"/>
        </p:nvCxnSpPr>
        <p:spPr>
          <a:xfrm>
            <a:off x="8350613" y="1668178"/>
            <a:ext cx="4201264"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xmlns="" id="{78354FF9-D3B1-4947-AD90-CFC07F69168F}"/>
              </a:ext>
            </a:extLst>
          </p:cNvPr>
          <p:cNvSpPr txBox="1"/>
          <p:nvPr userDrawn="1"/>
        </p:nvSpPr>
        <p:spPr>
          <a:xfrm>
            <a:off x="7517021" y="1442600"/>
            <a:ext cx="748923"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專長</a:t>
            </a:r>
          </a:p>
        </p:txBody>
      </p:sp>
      <p:sp>
        <p:nvSpPr>
          <p:cNvPr id="13" name="矩形 12">
            <a:extLst>
              <a:ext uri="{FF2B5EF4-FFF2-40B4-BE49-F238E27FC236}">
                <a16:creationId xmlns:a16="http://schemas.microsoft.com/office/drawing/2014/main" xmlns="" id="{899CA072-D6F6-4AB0-8B55-B229EB7CDD0B}"/>
              </a:ext>
            </a:extLst>
          </p:cNvPr>
          <p:cNvSpPr/>
          <p:nvPr userDrawn="1"/>
        </p:nvSpPr>
        <p:spPr>
          <a:xfrm>
            <a:off x="7350007" y="5322704"/>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14" name="直線接點 13">
            <a:extLst>
              <a:ext uri="{FF2B5EF4-FFF2-40B4-BE49-F238E27FC236}">
                <a16:creationId xmlns:a16="http://schemas.microsoft.com/office/drawing/2014/main" xmlns="" id="{67F78DE7-8EA4-4CEF-B0D1-FD89794361ED}"/>
              </a:ext>
            </a:extLst>
          </p:cNvPr>
          <p:cNvCxnSpPr>
            <a:cxnSpLocks/>
          </p:cNvCxnSpPr>
          <p:nvPr userDrawn="1"/>
        </p:nvCxnSpPr>
        <p:spPr>
          <a:xfrm>
            <a:off x="8851505" y="5480197"/>
            <a:ext cx="3700372"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xmlns="" id="{0999FB07-8034-4642-9387-CFC494F5A88C}"/>
              </a:ext>
            </a:extLst>
          </p:cNvPr>
          <p:cNvSpPr txBox="1"/>
          <p:nvPr userDrawn="1"/>
        </p:nvSpPr>
        <p:spPr>
          <a:xfrm>
            <a:off x="7517021" y="5259674"/>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聯絡方式</a:t>
            </a:r>
          </a:p>
        </p:txBody>
      </p:sp>
      <p:sp>
        <p:nvSpPr>
          <p:cNvPr id="16" name="矩形 15">
            <a:extLst>
              <a:ext uri="{FF2B5EF4-FFF2-40B4-BE49-F238E27FC236}">
                <a16:creationId xmlns:a16="http://schemas.microsoft.com/office/drawing/2014/main" xmlns="" id="{9D341803-0F6B-4DAF-A18A-19EC63A2A964}"/>
              </a:ext>
            </a:extLst>
          </p:cNvPr>
          <p:cNvSpPr/>
          <p:nvPr userDrawn="1"/>
        </p:nvSpPr>
        <p:spPr>
          <a:xfrm>
            <a:off x="7356455" y="3427103"/>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17" name="直線接點 16">
            <a:extLst>
              <a:ext uri="{FF2B5EF4-FFF2-40B4-BE49-F238E27FC236}">
                <a16:creationId xmlns:a16="http://schemas.microsoft.com/office/drawing/2014/main" xmlns="" id="{2F99A0C0-5DF8-4842-B001-08B41827DCE4}"/>
              </a:ext>
            </a:extLst>
          </p:cNvPr>
          <p:cNvCxnSpPr>
            <a:cxnSpLocks/>
          </p:cNvCxnSpPr>
          <p:nvPr userDrawn="1"/>
        </p:nvCxnSpPr>
        <p:spPr>
          <a:xfrm>
            <a:off x="8857953" y="3584596"/>
            <a:ext cx="3693924"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xmlns="" id="{38D05E13-E199-469D-8B3E-3E06C27896D3}"/>
              </a:ext>
            </a:extLst>
          </p:cNvPr>
          <p:cNvSpPr txBox="1"/>
          <p:nvPr userDrawn="1"/>
        </p:nvSpPr>
        <p:spPr>
          <a:xfrm>
            <a:off x="7523468" y="3364072"/>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老師的話</a:t>
            </a:r>
          </a:p>
        </p:txBody>
      </p:sp>
      <p:sp>
        <p:nvSpPr>
          <p:cNvPr id="19" name="橢圓 18">
            <a:extLst>
              <a:ext uri="{FF2B5EF4-FFF2-40B4-BE49-F238E27FC236}">
                <a16:creationId xmlns:a16="http://schemas.microsoft.com/office/drawing/2014/main" xmlns="" id="{E923DB24-5C21-4B85-9975-55A8AC69D32D}"/>
              </a:ext>
            </a:extLst>
          </p:cNvPr>
          <p:cNvSpPr/>
          <p:nvPr userDrawn="1"/>
        </p:nvSpPr>
        <p:spPr>
          <a:xfrm>
            <a:off x="1100683" y="1334575"/>
            <a:ext cx="1629271" cy="1629228"/>
          </a:xfrm>
          <a:prstGeom prst="ellipse">
            <a:avLst/>
          </a:prstGeom>
          <a:blipFill>
            <a:blip r:embed="rId3" cstate="print"/>
            <a:stretch>
              <a:fillRect/>
            </a:stretch>
          </a:bli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1984">
              <a:ln>
                <a:noFill/>
              </a:ln>
            </a:endParaRPr>
          </a:p>
        </p:txBody>
      </p:sp>
      <p:sp>
        <p:nvSpPr>
          <p:cNvPr id="20" name="文字版面配置區 8">
            <a:extLst>
              <a:ext uri="{FF2B5EF4-FFF2-40B4-BE49-F238E27FC236}">
                <a16:creationId xmlns:a16="http://schemas.microsoft.com/office/drawing/2014/main" xmlns="" id="{C30912E8-AE70-4867-AE72-AB588B6AABA4}"/>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cxnSp>
        <p:nvCxnSpPr>
          <p:cNvPr id="21" name="直線接點 20">
            <a:extLst>
              <a:ext uri="{FF2B5EF4-FFF2-40B4-BE49-F238E27FC236}">
                <a16:creationId xmlns:a16="http://schemas.microsoft.com/office/drawing/2014/main" xmlns="" id="{E7C9F8B2-EA6D-4F7B-8339-3A1DEB2772C6}"/>
              </a:ext>
            </a:extLst>
          </p:cNvPr>
          <p:cNvCxnSpPr>
            <a:cxnSpLocks/>
          </p:cNvCxnSpPr>
          <p:nvPr userDrawn="1"/>
        </p:nvCxnSpPr>
        <p:spPr>
          <a:xfrm>
            <a:off x="6701332" y="1530516"/>
            <a:ext cx="0" cy="541083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文字版面配置區 4">
            <a:extLst>
              <a:ext uri="{FF2B5EF4-FFF2-40B4-BE49-F238E27FC236}">
                <a16:creationId xmlns:a16="http://schemas.microsoft.com/office/drawing/2014/main" xmlns="" id="{581C146E-80F6-4B2E-915C-B74BC0C27447}"/>
              </a:ext>
            </a:extLst>
          </p:cNvPr>
          <p:cNvSpPr>
            <a:spLocks noGrp="1"/>
          </p:cNvSpPr>
          <p:nvPr>
            <p:ph type="body" sz="quarter" idx="12"/>
          </p:nvPr>
        </p:nvSpPr>
        <p:spPr>
          <a:xfrm>
            <a:off x="1115653" y="3680677"/>
            <a:ext cx="4782914" cy="3260677"/>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3" name="文字版面配置區 4">
            <a:extLst>
              <a:ext uri="{FF2B5EF4-FFF2-40B4-BE49-F238E27FC236}">
                <a16:creationId xmlns:a16="http://schemas.microsoft.com/office/drawing/2014/main" xmlns="" id="{0879CAEC-6A52-4213-9AC4-EFA61F77620F}"/>
              </a:ext>
            </a:extLst>
          </p:cNvPr>
          <p:cNvSpPr>
            <a:spLocks noGrp="1"/>
          </p:cNvSpPr>
          <p:nvPr>
            <p:ph type="body" sz="quarter" idx="15"/>
          </p:nvPr>
        </p:nvSpPr>
        <p:spPr>
          <a:xfrm>
            <a:off x="7633852" y="1985648"/>
            <a:ext cx="4918025" cy="1185113"/>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4" name="文字版面配置區 4">
            <a:extLst>
              <a:ext uri="{FF2B5EF4-FFF2-40B4-BE49-F238E27FC236}">
                <a16:creationId xmlns:a16="http://schemas.microsoft.com/office/drawing/2014/main" xmlns="" id="{9F264088-648F-4520-83FE-47FA1A2604F2}"/>
              </a:ext>
            </a:extLst>
          </p:cNvPr>
          <p:cNvSpPr>
            <a:spLocks noGrp="1"/>
          </p:cNvSpPr>
          <p:nvPr>
            <p:ph type="body" sz="quarter" idx="16"/>
          </p:nvPr>
        </p:nvSpPr>
        <p:spPr>
          <a:xfrm>
            <a:off x="7635047" y="5805722"/>
            <a:ext cx="4918025" cy="1126373"/>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5" name="文字版面配置區 4">
            <a:extLst>
              <a:ext uri="{FF2B5EF4-FFF2-40B4-BE49-F238E27FC236}">
                <a16:creationId xmlns:a16="http://schemas.microsoft.com/office/drawing/2014/main" xmlns="" id="{129A21A5-9544-4594-95C3-97DA20054391}"/>
              </a:ext>
            </a:extLst>
          </p:cNvPr>
          <p:cNvSpPr>
            <a:spLocks noGrp="1"/>
          </p:cNvSpPr>
          <p:nvPr>
            <p:ph type="body" sz="quarter" idx="17"/>
          </p:nvPr>
        </p:nvSpPr>
        <p:spPr>
          <a:xfrm>
            <a:off x="7619542" y="3884171"/>
            <a:ext cx="4918025" cy="1154977"/>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6" name="文字版面配置區 38">
            <a:extLst>
              <a:ext uri="{FF2B5EF4-FFF2-40B4-BE49-F238E27FC236}">
                <a16:creationId xmlns:a16="http://schemas.microsoft.com/office/drawing/2014/main" xmlns="" id="{848F54B4-906A-4695-A2C8-509337FA2A18}"/>
              </a:ext>
            </a:extLst>
          </p:cNvPr>
          <p:cNvSpPr>
            <a:spLocks noGrp="1"/>
          </p:cNvSpPr>
          <p:nvPr>
            <p:ph type="body" sz="quarter" idx="18" hasCustomPrompt="1"/>
          </p:nvPr>
        </p:nvSpPr>
        <p:spPr>
          <a:xfrm>
            <a:off x="3192612" y="2154070"/>
            <a:ext cx="2255371" cy="516659"/>
          </a:xfrm>
          <a:prstGeom prst="rect">
            <a:avLst/>
          </a:prstGeom>
        </p:spPr>
        <p:txBody>
          <a:bodyPr/>
          <a:lstStyle>
            <a:lvl1pPr marL="0" indent="0">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講師姓名</a:t>
            </a:r>
          </a:p>
        </p:txBody>
      </p:sp>
      <p:sp>
        <p:nvSpPr>
          <p:cNvPr id="27" name="文字版面配置區 8">
            <a:extLst>
              <a:ext uri="{FF2B5EF4-FFF2-40B4-BE49-F238E27FC236}">
                <a16:creationId xmlns:a16="http://schemas.microsoft.com/office/drawing/2014/main" xmlns="" id="{0513A556-6DB3-400D-94D6-B1A91B8C21F6}"/>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3033615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授課講師介紹_2">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xmlns="" id="{ED506B55-46E9-4A6C-84AB-88B64141B229}"/>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5" name="矩形: 圓角化對角角落 4">
            <a:extLst>
              <a:ext uri="{FF2B5EF4-FFF2-40B4-BE49-F238E27FC236}">
                <a16:creationId xmlns:a16="http://schemas.microsoft.com/office/drawing/2014/main" xmlns="" id="{B1FC8FF3-9201-4964-A58B-DE305C78BE24}"/>
              </a:ext>
            </a:extLst>
          </p:cNvPr>
          <p:cNvSpPr/>
          <p:nvPr userDrawn="1"/>
        </p:nvSpPr>
        <p:spPr>
          <a:xfrm>
            <a:off x="834074" y="1508464"/>
            <a:ext cx="3472544" cy="3755311"/>
          </a:xfrm>
          <a:prstGeom prst="round2DiagRect">
            <a:avLst>
              <a:gd name="adj1" fmla="val 2494"/>
              <a:gd name="adj2" fmla="val 231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6" name="矩形 5">
            <a:extLst>
              <a:ext uri="{FF2B5EF4-FFF2-40B4-BE49-F238E27FC236}">
                <a16:creationId xmlns:a16="http://schemas.microsoft.com/office/drawing/2014/main" xmlns="" id="{EEFCC761-17A0-4EA1-B868-0806AF731BC0}"/>
              </a:ext>
            </a:extLst>
          </p:cNvPr>
          <p:cNvSpPr/>
          <p:nvPr userDrawn="1"/>
        </p:nvSpPr>
        <p:spPr>
          <a:xfrm>
            <a:off x="5858838" y="3754423"/>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7" name="文字方塊 6">
            <a:extLst>
              <a:ext uri="{FF2B5EF4-FFF2-40B4-BE49-F238E27FC236}">
                <a16:creationId xmlns:a16="http://schemas.microsoft.com/office/drawing/2014/main" xmlns="" id="{34762803-6F60-4C8D-A3C8-1A380D306A32}"/>
              </a:ext>
            </a:extLst>
          </p:cNvPr>
          <p:cNvSpPr txBox="1"/>
          <p:nvPr userDrawn="1"/>
        </p:nvSpPr>
        <p:spPr>
          <a:xfrm>
            <a:off x="6025852" y="3691393"/>
            <a:ext cx="748923"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專長</a:t>
            </a:r>
          </a:p>
        </p:txBody>
      </p:sp>
      <p:sp>
        <p:nvSpPr>
          <p:cNvPr id="8" name="矩形 7">
            <a:extLst>
              <a:ext uri="{FF2B5EF4-FFF2-40B4-BE49-F238E27FC236}">
                <a16:creationId xmlns:a16="http://schemas.microsoft.com/office/drawing/2014/main" xmlns="" id="{B53D1CB2-310C-4185-9905-EC8C4D909047}"/>
              </a:ext>
            </a:extLst>
          </p:cNvPr>
          <p:cNvSpPr/>
          <p:nvPr userDrawn="1"/>
        </p:nvSpPr>
        <p:spPr>
          <a:xfrm>
            <a:off x="5858838" y="312222"/>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9" name="文字方塊 8">
            <a:extLst>
              <a:ext uri="{FF2B5EF4-FFF2-40B4-BE49-F238E27FC236}">
                <a16:creationId xmlns:a16="http://schemas.microsoft.com/office/drawing/2014/main" xmlns="" id="{E540008A-4C24-43C6-ADAF-0660D0F81380}"/>
              </a:ext>
            </a:extLst>
          </p:cNvPr>
          <p:cNvSpPr txBox="1"/>
          <p:nvPr userDrawn="1"/>
        </p:nvSpPr>
        <p:spPr>
          <a:xfrm>
            <a:off x="6025852" y="249192"/>
            <a:ext cx="748923"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簡歷</a:t>
            </a:r>
          </a:p>
        </p:txBody>
      </p:sp>
      <p:sp>
        <p:nvSpPr>
          <p:cNvPr id="10" name="矩形 9">
            <a:extLst>
              <a:ext uri="{FF2B5EF4-FFF2-40B4-BE49-F238E27FC236}">
                <a16:creationId xmlns:a16="http://schemas.microsoft.com/office/drawing/2014/main" xmlns="" id="{EB9C847E-E7AD-47AA-9DA9-EE8C42A72737}"/>
              </a:ext>
            </a:extLst>
          </p:cNvPr>
          <p:cNvSpPr/>
          <p:nvPr userDrawn="1"/>
        </p:nvSpPr>
        <p:spPr>
          <a:xfrm>
            <a:off x="5858838" y="5461636"/>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1" name="文字方塊 10">
            <a:extLst>
              <a:ext uri="{FF2B5EF4-FFF2-40B4-BE49-F238E27FC236}">
                <a16:creationId xmlns:a16="http://schemas.microsoft.com/office/drawing/2014/main" xmlns="" id="{76BB5069-C5A0-4BB6-A59D-FD7C169E0F53}"/>
              </a:ext>
            </a:extLst>
          </p:cNvPr>
          <p:cNvSpPr txBox="1"/>
          <p:nvPr userDrawn="1"/>
        </p:nvSpPr>
        <p:spPr>
          <a:xfrm>
            <a:off x="6025852" y="5398606"/>
            <a:ext cx="1313180"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老師的話</a:t>
            </a:r>
          </a:p>
        </p:txBody>
      </p:sp>
      <p:sp>
        <p:nvSpPr>
          <p:cNvPr id="12" name="矩形: 圓角化對角角落 11">
            <a:extLst>
              <a:ext uri="{FF2B5EF4-FFF2-40B4-BE49-F238E27FC236}">
                <a16:creationId xmlns:a16="http://schemas.microsoft.com/office/drawing/2014/main" xmlns="" id="{3F5E39A6-3EE7-4E6D-9F65-9A33A12FCFF2}"/>
              </a:ext>
            </a:extLst>
          </p:cNvPr>
          <p:cNvSpPr/>
          <p:nvPr userDrawn="1"/>
        </p:nvSpPr>
        <p:spPr>
          <a:xfrm>
            <a:off x="5873679" y="4205572"/>
            <a:ext cx="6960359" cy="1130662"/>
          </a:xfrm>
          <a:prstGeom prst="round2DiagRect">
            <a:avLst>
              <a:gd name="adj1" fmla="val 0"/>
              <a:gd name="adj2" fmla="val 13437"/>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3" name="矩形: 圓角化對角角落 12">
            <a:extLst>
              <a:ext uri="{FF2B5EF4-FFF2-40B4-BE49-F238E27FC236}">
                <a16:creationId xmlns:a16="http://schemas.microsoft.com/office/drawing/2014/main" xmlns="" id="{1E02C150-6928-43C8-9EF1-8F94038B53A8}"/>
              </a:ext>
            </a:extLst>
          </p:cNvPr>
          <p:cNvSpPr/>
          <p:nvPr userDrawn="1"/>
        </p:nvSpPr>
        <p:spPr>
          <a:xfrm>
            <a:off x="5873679" y="785551"/>
            <a:ext cx="6960360" cy="2871846"/>
          </a:xfrm>
          <a:prstGeom prst="round2DiagRect">
            <a:avLst>
              <a:gd name="adj1" fmla="val 0"/>
              <a:gd name="adj2" fmla="val 9392"/>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4" name="矩形: 圓角化對角角落 13">
            <a:extLst>
              <a:ext uri="{FF2B5EF4-FFF2-40B4-BE49-F238E27FC236}">
                <a16:creationId xmlns:a16="http://schemas.microsoft.com/office/drawing/2014/main" xmlns="" id="{96B539B5-E910-41E4-B1F9-BB15F940DD5F}"/>
              </a:ext>
            </a:extLst>
          </p:cNvPr>
          <p:cNvSpPr/>
          <p:nvPr userDrawn="1"/>
        </p:nvSpPr>
        <p:spPr>
          <a:xfrm>
            <a:off x="5873677" y="5924457"/>
            <a:ext cx="6960359" cy="1103376"/>
          </a:xfrm>
          <a:prstGeom prst="round2DiagRect">
            <a:avLst>
              <a:gd name="adj1" fmla="val 0"/>
              <a:gd name="adj2" fmla="val 18611"/>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5" name="矩形: 圓角化對角角落 14">
            <a:extLst>
              <a:ext uri="{FF2B5EF4-FFF2-40B4-BE49-F238E27FC236}">
                <a16:creationId xmlns:a16="http://schemas.microsoft.com/office/drawing/2014/main" xmlns="" id="{C676AAFF-A260-4620-9326-EAE0BE19E396}"/>
              </a:ext>
            </a:extLst>
          </p:cNvPr>
          <p:cNvSpPr/>
          <p:nvPr userDrawn="1"/>
        </p:nvSpPr>
        <p:spPr>
          <a:xfrm>
            <a:off x="824119" y="1422134"/>
            <a:ext cx="3492454" cy="759956"/>
          </a:xfrm>
          <a:prstGeom prst="round2DiagRect">
            <a:avLst>
              <a:gd name="adj1" fmla="val 0"/>
              <a:gd name="adj2" fmla="val 271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6" name="文字方塊 15">
            <a:extLst>
              <a:ext uri="{FF2B5EF4-FFF2-40B4-BE49-F238E27FC236}">
                <a16:creationId xmlns:a16="http://schemas.microsoft.com/office/drawing/2014/main" xmlns="" id="{D7225A2F-F60E-403A-9DF9-AB96A948E698}"/>
              </a:ext>
            </a:extLst>
          </p:cNvPr>
          <p:cNvSpPr txBox="1"/>
          <p:nvPr userDrawn="1"/>
        </p:nvSpPr>
        <p:spPr>
          <a:xfrm>
            <a:off x="884026" y="1482557"/>
            <a:ext cx="3295661" cy="635110"/>
          </a:xfrm>
          <a:prstGeom prst="rect">
            <a:avLst/>
          </a:prstGeom>
          <a:solidFill>
            <a:schemeClr val="bg1"/>
          </a:solidFill>
        </p:spPr>
        <p:txBody>
          <a:bodyPr wrap="square" rtlCol="0">
            <a:spAutoFit/>
          </a:bodyPr>
          <a:lstStyle/>
          <a:p>
            <a:pPr algn="ctr"/>
            <a:r>
              <a:rPr lang="zh-TW" altLang="en-US" sz="3527" b="1" dirty="0">
                <a:solidFill>
                  <a:srgbClr val="85C46B"/>
                </a:solidFill>
                <a:latin typeface="微軟正黑體" panose="020B0604030504040204" pitchFamily="34" charset="-120"/>
                <a:ea typeface="微軟正黑體" panose="020B0604030504040204" pitchFamily="34" charset="-120"/>
              </a:rPr>
              <a:t>授課講師介紹</a:t>
            </a:r>
          </a:p>
        </p:txBody>
      </p:sp>
      <p:sp>
        <p:nvSpPr>
          <p:cNvPr id="17" name="矩形 16">
            <a:extLst>
              <a:ext uri="{FF2B5EF4-FFF2-40B4-BE49-F238E27FC236}">
                <a16:creationId xmlns:a16="http://schemas.microsoft.com/office/drawing/2014/main" xmlns="" id="{4D42EFAB-915B-40EA-94F4-A3FDC520F286}"/>
              </a:ext>
            </a:extLst>
          </p:cNvPr>
          <p:cNvSpPr/>
          <p:nvPr userDrawn="1"/>
        </p:nvSpPr>
        <p:spPr>
          <a:xfrm>
            <a:off x="834074" y="5496036"/>
            <a:ext cx="128332" cy="314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8" name="文字方塊 17">
            <a:extLst>
              <a:ext uri="{FF2B5EF4-FFF2-40B4-BE49-F238E27FC236}">
                <a16:creationId xmlns:a16="http://schemas.microsoft.com/office/drawing/2014/main" xmlns="" id="{43BA5F21-AE51-42A1-913A-15433B171AC8}"/>
              </a:ext>
            </a:extLst>
          </p:cNvPr>
          <p:cNvSpPr txBox="1"/>
          <p:nvPr userDrawn="1"/>
        </p:nvSpPr>
        <p:spPr>
          <a:xfrm>
            <a:off x="1001088" y="5433006"/>
            <a:ext cx="1313180" cy="431657"/>
          </a:xfrm>
          <a:prstGeom prst="rect">
            <a:avLst/>
          </a:prstGeom>
          <a:noFill/>
        </p:spPr>
        <p:txBody>
          <a:bodyPr wrap="none" rtlCol="0">
            <a:spAutoFit/>
          </a:bodyPr>
          <a:lstStyle/>
          <a:p>
            <a:r>
              <a:rPr lang="zh-TW" altLang="en-US" sz="2205" b="1" dirty="0">
                <a:solidFill>
                  <a:schemeClr val="bg1"/>
                </a:solidFill>
                <a:latin typeface="微軟正黑體" panose="020B0604030504040204" pitchFamily="34" charset="-120"/>
                <a:ea typeface="微軟正黑體" panose="020B0604030504040204" pitchFamily="34" charset="-120"/>
              </a:rPr>
              <a:t>聯絡方式</a:t>
            </a:r>
          </a:p>
        </p:txBody>
      </p:sp>
      <p:sp>
        <p:nvSpPr>
          <p:cNvPr id="19" name="文字方塊 18">
            <a:extLst>
              <a:ext uri="{FF2B5EF4-FFF2-40B4-BE49-F238E27FC236}">
                <a16:creationId xmlns:a16="http://schemas.microsoft.com/office/drawing/2014/main" xmlns="" id="{36DBC4A6-43BF-4F2B-A0C7-A65D34158580}"/>
              </a:ext>
            </a:extLst>
          </p:cNvPr>
          <p:cNvSpPr txBox="1"/>
          <p:nvPr userDrawn="1"/>
        </p:nvSpPr>
        <p:spPr>
          <a:xfrm>
            <a:off x="1095571" y="1482558"/>
            <a:ext cx="2947231" cy="567207"/>
          </a:xfrm>
          <a:prstGeom prst="rect">
            <a:avLst/>
          </a:prstGeom>
          <a:solidFill>
            <a:schemeClr val="bg1"/>
          </a:solidFill>
        </p:spPr>
        <p:txBody>
          <a:bodyPr wrap="square" rtlCol="0">
            <a:spAutoFit/>
          </a:bodyPr>
          <a:lstStyle/>
          <a:p>
            <a:pPr algn="ctr"/>
            <a:r>
              <a:rPr lang="zh-TW" altLang="en-US" sz="3086" b="1" dirty="0">
                <a:solidFill>
                  <a:srgbClr val="85C46B"/>
                </a:solidFill>
                <a:latin typeface="微軟正黑體" panose="020B0604030504040204" pitchFamily="34" charset="-120"/>
                <a:ea typeface="微軟正黑體" panose="020B0604030504040204" pitchFamily="34" charset="-120"/>
              </a:rPr>
              <a:t>授課講師介紹</a:t>
            </a:r>
          </a:p>
        </p:txBody>
      </p:sp>
      <p:sp>
        <p:nvSpPr>
          <p:cNvPr id="20" name="橢圓 19">
            <a:extLst>
              <a:ext uri="{FF2B5EF4-FFF2-40B4-BE49-F238E27FC236}">
                <a16:creationId xmlns:a16="http://schemas.microsoft.com/office/drawing/2014/main" xmlns="" id="{7DCAA924-DEFA-4EE1-BF59-37F515934EC0}"/>
              </a:ext>
            </a:extLst>
          </p:cNvPr>
          <p:cNvSpPr/>
          <p:nvPr userDrawn="1"/>
        </p:nvSpPr>
        <p:spPr>
          <a:xfrm>
            <a:off x="1517445" y="2290432"/>
            <a:ext cx="2021438" cy="2021385"/>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p>
        </p:txBody>
      </p:sp>
      <p:sp>
        <p:nvSpPr>
          <p:cNvPr id="21" name="文字版面配置區 4">
            <a:extLst>
              <a:ext uri="{FF2B5EF4-FFF2-40B4-BE49-F238E27FC236}">
                <a16:creationId xmlns:a16="http://schemas.microsoft.com/office/drawing/2014/main" xmlns="" id="{CB256599-C24A-4D55-AB64-1BCE0D2B53A4}"/>
              </a:ext>
            </a:extLst>
          </p:cNvPr>
          <p:cNvSpPr>
            <a:spLocks noGrp="1"/>
          </p:cNvSpPr>
          <p:nvPr>
            <p:ph type="body" sz="quarter" idx="12" hasCustomPrompt="1"/>
          </p:nvPr>
        </p:nvSpPr>
        <p:spPr>
          <a:xfrm>
            <a:off x="1094670" y="4547204"/>
            <a:ext cx="2836132" cy="594974"/>
          </a:xfrm>
          <a:prstGeom prst="rect">
            <a:avLst/>
          </a:prstGeom>
        </p:spPr>
        <p:txBody>
          <a:bodyPr/>
          <a:lstStyle>
            <a:lvl1pPr marL="0" marR="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sz="3527"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marL="0" marR="0" lvl="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lang="zh-TW" altLang="en-US" dirty="0"/>
              <a:t>講師姓名</a:t>
            </a:r>
          </a:p>
        </p:txBody>
      </p:sp>
      <p:sp>
        <p:nvSpPr>
          <p:cNvPr id="22" name="文字版面配置區 11">
            <a:extLst>
              <a:ext uri="{FF2B5EF4-FFF2-40B4-BE49-F238E27FC236}">
                <a16:creationId xmlns:a16="http://schemas.microsoft.com/office/drawing/2014/main" xmlns="" id="{9A0C96CD-DF54-481E-9C98-573CF99DD060}"/>
              </a:ext>
            </a:extLst>
          </p:cNvPr>
          <p:cNvSpPr>
            <a:spLocks noGrp="1"/>
          </p:cNvSpPr>
          <p:nvPr>
            <p:ph type="body" sz="quarter" idx="13"/>
          </p:nvPr>
        </p:nvSpPr>
        <p:spPr>
          <a:xfrm>
            <a:off x="5923221" y="4237687"/>
            <a:ext cx="6760761" cy="1005226"/>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3" name="文字版面配置區 11">
            <a:extLst>
              <a:ext uri="{FF2B5EF4-FFF2-40B4-BE49-F238E27FC236}">
                <a16:creationId xmlns:a16="http://schemas.microsoft.com/office/drawing/2014/main" xmlns="" id="{5D47A2D7-6C3C-4BFD-B42B-D20CB544970D}"/>
              </a:ext>
            </a:extLst>
          </p:cNvPr>
          <p:cNvSpPr>
            <a:spLocks noGrp="1"/>
          </p:cNvSpPr>
          <p:nvPr>
            <p:ph type="body" sz="quarter" idx="14"/>
          </p:nvPr>
        </p:nvSpPr>
        <p:spPr>
          <a:xfrm>
            <a:off x="5923003" y="817013"/>
            <a:ext cx="6761028" cy="2739835"/>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4" name="文字版面配置區 11">
            <a:extLst>
              <a:ext uri="{FF2B5EF4-FFF2-40B4-BE49-F238E27FC236}">
                <a16:creationId xmlns:a16="http://schemas.microsoft.com/office/drawing/2014/main" xmlns="" id="{E188F831-45FA-41B7-B391-B14F806A5D04}"/>
              </a:ext>
            </a:extLst>
          </p:cNvPr>
          <p:cNvSpPr>
            <a:spLocks noGrp="1"/>
          </p:cNvSpPr>
          <p:nvPr>
            <p:ph type="body" sz="quarter" idx="15"/>
          </p:nvPr>
        </p:nvSpPr>
        <p:spPr>
          <a:xfrm>
            <a:off x="5923003" y="5968050"/>
            <a:ext cx="6756872" cy="990319"/>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5" name="文字版面配置區 11">
            <a:extLst>
              <a:ext uri="{FF2B5EF4-FFF2-40B4-BE49-F238E27FC236}">
                <a16:creationId xmlns:a16="http://schemas.microsoft.com/office/drawing/2014/main" xmlns="" id="{166DD242-FE0F-4EF6-B62E-21765B2DF095}"/>
              </a:ext>
            </a:extLst>
          </p:cNvPr>
          <p:cNvSpPr>
            <a:spLocks noGrp="1"/>
          </p:cNvSpPr>
          <p:nvPr>
            <p:ph type="body" sz="quarter" idx="16"/>
          </p:nvPr>
        </p:nvSpPr>
        <p:spPr>
          <a:xfrm>
            <a:off x="1001087" y="5897678"/>
            <a:ext cx="3478785" cy="1283011"/>
          </a:xfrm>
          <a:prstGeom prst="rect">
            <a:avLst/>
          </a:prstGeom>
        </p:spPr>
        <p:txBody>
          <a:bodyPr/>
          <a:lstStyle>
            <a:lvl1pPr marL="0" indent="0">
              <a:lnSpc>
                <a:spcPct val="100000"/>
              </a:lnSpc>
              <a:buNone/>
              <a:defRPr sz="1764"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cxnSp>
        <p:nvCxnSpPr>
          <p:cNvPr id="26" name="直線接點 25">
            <a:extLst>
              <a:ext uri="{FF2B5EF4-FFF2-40B4-BE49-F238E27FC236}">
                <a16:creationId xmlns:a16="http://schemas.microsoft.com/office/drawing/2014/main" xmlns="" id="{216BAB9E-1A67-41DD-8FA9-4367FA60AD3D}"/>
              </a:ext>
            </a:extLst>
          </p:cNvPr>
          <p:cNvCxnSpPr/>
          <p:nvPr userDrawn="1"/>
        </p:nvCxnSpPr>
        <p:spPr>
          <a:xfrm>
            <a:off x="1001089" y="6269492"/>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xmlns="" id="{CF8E50B0-46FB-468E-8CFB-2A5664E70282}"/>
              </a:ext>
            </a:extLst>
          </p:cNvPr>
          <p:cNvCxnSpPr/>
          <p:nvPr userDrawn="1"/>
        </p:nvCxnSpPr>
        <p:spPr>
          <a:xfrm>
            <a:off x="1001089" y="6699664"/>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xmlns="" id="{E558FB23-853C-41C3-B28C-E7EA08476245}"/>
              </a:ext>
            </a:extLst>
          </p:cNvPr>
          <p:cNvCxnSpPr/>
          <p:nvPr userDrawn="1"/>
        </p:nvCxnSpPr>
        <p:spPr>
          <a:xfrm>
            <a:off x="1001089" y="7104217"/>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文字版面配置區 8">
            <a:extLst>
              <a:ext uri="{FF2B5EF4-FFF2-40B4-BE49-F238E27FC236}">
                <a16:creationId xmlns:a16="http://schemas.microsoft.com/office/drawing/2014/main" xmlns="" id="{8E8855C2-66BD-4DF5-B1AC-B186CD9DE867}"/>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1144049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教材編寫者_2">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4BE6DA9E-9B26-4E0B-B5BE-8B8319F6DCE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4" name="矩形: 圓角化對角角落 3">
            <a:extLst>
              <a:ext uri="{FF2B5EF4-FFF2-40B4-BE49-F238E27FC236}">
                <a16:creationId xmlns:a16="http://schemas.microsoft.com/office/drawing/2014/main" xmlns="" id="{36F9A349-73FC-4ED1-82F7-02CB214C0C73}"/>
              </a:ext>
            </a:extLst>
          </p:cNvPr>
          <p:cNvSpPr/>
          <p:nvPr userDrawn="1"/>
        </p:nvSpPr>
        <p:spPr>
          <a:xfrm>
            <a:off x="834074" y="1508464"/>
            <a:ext cx="3472544" cy="3755311"/>
          </a:xfrm>
          <a:prstGeom prst="round2DiagRect">
            <a:avLst>
              <a:gd name="adj1" fmla="val 2494"/>
              <a:gd name="adj2" fmla="val 231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5" name="矩形 4">
            <a:extLst>
              <a:ext uri="{FF2B5EF4-FFF2-40B4-BE49-F238E27FC236}">
                <a16:creationId xmlns:a16="http://schemas.microsoft.com/office/drawing/2014/main" xmlns="" id="{2009AF8E-4573-4ED4-B351-F0BF7E841196}"/>
              </a:ext>
            </a:extLst>
          </p:cNvPr>
          <p:cNvSpPr/>
          <p:nvPr userDrawn="1"/>
        </p:nvSpPr>
        <p:spPr>
          <a:xfrm>
            <a:off x="5858838" y="3754423"/>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6" name="文字方塊 5">
            <a:extLst>
              <a:ext uri="{FF2B5EF4-FFF2-40B4-BE49-F238E27FC236}">
                <a16:creationId xmlns:a16="http://schemas.microsoft.com/office/drawing/2014/main" xmlns="" id="{35B235CD-061B-489F-8520-41C19A38B4A8}"/>
              </a:ext>
            </a:extLst>
          </p:cNvPr>
          <p:cNvSpPr txBox="1"/>
          <p:nvPr userDrawn="1"/>
        </p:nvSpPr>
        <p:spPr>
          <a:xfrm>
            <a:off x="6025852" y="3691393"/>
            <a:ext cx="748923"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專長</a:t>
            </a:r>
          </a:p>
        </p:txBody>
      </p:sp>
      <p:sp>
        <p:nvSpPr>
          <p:cNvPr id="7" name="矩形 6">
            <a:extLst>
              <a:ext uri="{FF2B5EF4-FFF2-40B4-BE49-F238E27FC236}">
                <a16:creationId xmlns:a16="http://schemas.microsoft.com/office/drawing/2014/main" xmlns="" id="{A9B224A2-ABF1-455E-AE1A-8037D47425CE}"/>
              </a:ext>
            </a:extLst>
          </p:cNvPr>
          <p:cNvSpPr/>
          <p:nvPr userDrawn="1"/>
        </p:nvSpPr>
        <p:spPr>
          <a:xfrm>
            <a:off x="5858838" y="312222"/>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8" name="文字方塊 7">
            <a:extLst>
              <a:ext uri="{FF2B5EF4-FFF2-40B4-BE49-F238E27FC236}">
                <a16:creationId xmlns:a16="http://schemas.microsoft.com/office/drawing/2014/main" xmlns="" id="{221FBA7F-2E9B-405E-9537-B5F52A95EBB2}"/>
              </a:ext>
            </a:extLst>
          </p:cNvPr>
          <p:cNvSpPr txBox="1"/>
          <p:nvPr userDrawn="1"/>
        </p:nvSpPr>
        <p:spPr>
          <a:xfrm>
            <a:off x="6025852" y="249192"/>
            <a:ext cx="748923"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簡歷</a:t>
            </a:r>
          </a:p>
        </p:txBody>
      </p:sp>
      <p:sp>
        <p:nvSpPr>
          <p:cNvPr id="9" name="矩形 8">
            <a:extLst>
              <a:ext uri="{FF2B5EF4-FFF2-40B4-BE49-F238E27FC236}">
                <a16:creationId xmlns:a16="http://schemas.microsoft.com/office/drawing/2014/main" xmlns="" id="{A1D96534-C249-4BF3-AF4C-69258B88A2D3}"/>
              </a:ext>
            </a:extLst>
          </p:cNvPr>
          <p:cNvSpPr/>
          <p:nvPr userDrawn="1"/>
        </p:nvSpPr>
        <p:spPr>
          <a:xfrm>
            <a:off x="5858838" y="5461636"/>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0" name="文字方塊 9">
            <a:extLst>
              <a:ext uri="{FF2B5EF4-FFF2-40B4-BE49-F238E27FC236}">
                <a16:creationId xmlns:a16="http://schemas.microsoft.com/office/drawing/2014/main" xmlns="" id="{AF2F3FD1-B3F2-4D4C-B28D-5FC3B5B8FFA5}"/>
              </a:ext>
            </a:extLst>
          </p:cNvPr>
          <p:cNvSpPr txBox="1"/>
          <p:nvPr userDrawn="1"/>
        </p:nvSpPr>
        <p:spPr>
          <a:xfrm>
            <a:off x="6025852" y="5398606"/>
            <a:ext cx="1313180"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老師的話</a:t>
            </a:r>
          </a:p>
        </p:txBody>
      </p:sp>
      <p:sp>
        <p:nvSpPr>
          <p:cNvPr id="11" name="矩形: 圓角化對角角落 10">
            <a:extLst>
              <a:ext uri="{FF2B5EF4-FFF2-40B4-BE49-F238E27FC236}">
                <a16:creationId xmlns:a16="http://schemas.microsoft.com/office/drawing/2014/main" xmlns="" id="{A56F41AC-1427-40E9-BAAF-3FDEBA5E2683}"/>
              </a:ext>
            </a:extLst>
          </p:cNvPr>
          <p:cNvSpPr/>
          <p:nvPr userDrawn="1"/>
        </p:nvSpPr>
        <p:spPr>
          <a:xfrm>
            <a:off x="5873679" y="4205572"/>
            <a:ext cx="6960359" cy="1130662"/>
          </a:xfrm>
          <a:prstGeom prst="round2DiagRect">
            <a:avLst>
              <a:gd name="adj1" fmla="val 0"/>
              <a:gd name="adj2" fmla="val 13437"/>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2" name="矩形: 圓角化對角角落 11">
            <a:extLst>
              <a:ext uri="{FF2B5EF4-FFF2-40B4-BE49-F238E27FC236}">
                <a16:creationId xmlns:a16="http://schemas.microsoft.com/office/drawing/2014/main" xmlns="" id="{8997C6CB-4DEB-48D9-9BEE-91C629E1F664}"/>
              </a:ext>
            </a:extLst>
          </p:cNvPr>
          <p:cNvSpPr/>
          <p:nvPr userDrawn="1"/>
        </p:nvSpPr>
        <p:spPr>
          <a:xfrm>
            <a:off x="5873679" y="785551"/>
            <a:ext cx="6960360" cy="2871846"/>
          </a:xfrm>
          <a:prstGeom prst="round2DiagRect">
            <a:avLst>
              <a:gd name="adj1" fmla="val 0"/>
              <a:gd name="adj2" fmla="val 9392"/>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3" name="矩形: 圓角化對角角落 12">
            <a:extLst>
              <a:ext uri="{FF2B5EF4-FFF2-40B4-BE49-F238E27FC236}">
                <a16:creationId xmlns:a16="http://schemas.microsoft.com/office/drawing/2014/main" xmlns="" id="{733D31DB-ABBC-4705-BC51-9DB39478ECBC}"/>
              </a:ext>
            </a:extLst>
          </p:cNvPr>
          <p:cNvSpPr/>
          <p:nvPr userDrawn="1"/>
        </p:nvSpPr>
        <p:spPr>
          <a:xfrm>
            <a:off x="5873677" y="5924457"/>
            <a:ext cx="6960359" cy="1103376"/>
          </a:xfrm>
          <a:prstGeom prst="round2DiagRect">
            <a:avLst>
              <a:gd name="adj1" fmla="val 0"/>
              <a:gd name="adj2" fmla="val 18611"/>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4" name="矩形: 圓角化對角角落 13">
            <a:extLst>
              <a:ext uri="{FF2B5EF4-FFF2-40B4-BE49-F238E27FC236}">
                <a16:creationId xmlns:a16="http://schemas.microsoft.com/office/drawing/2014/main" xmlns="" id="{03CE23A3-93A8-406D-B726-E2BF3BEB5A50}"/>
              </a:ext>
            </a:extLst>
          </p:cNvPr>
          <p:cNvSpPr/>
          <p:nvPr userDrawn="1"/>
        </p:nvSpPr>
        <p:spPr>
          <a:xfrm>
            <a:off x="824119" y="1422134"/>
            <a:ext cx="3492454" cy="759956"/>
          </a:xfrm>
          <a:prstGeom prst="round2DiagRect">
            <a:avLst>
              <a:gd name="adj1" fmla="val 0"/>
              <a:gd name="adj2" fmla="val 271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5" name="文字方塊 14">
            <a:extLst>
              <a:ext uri="{FF2B5EF4-FFF2-40B4-BE49-F238E27FC236}">
                <a16:creationId xmlns:a16="http://schemas.microsoft.com/office/drawing/2014/main" xmlns="" id="{40722BDF-8F70-48AA-8270-3AAE25E68371}"/>
              </a:ext>
            </a:extLst>
          </p:cNvPr>
          <p:cNvSpPr txBox="1"/>
          <p:nvPr userDrawn="1"/>
        </p:nvSpPr>
        <p:spPr>
          <a:xfrm>
            <a:off x="884026" y="1482557"/>
            <a:ext cx="3295661" cy="635110"/>
          </a:xfrm>
          <a:prstGeom prst="rect">
            <a:avLst/>
          </a:prstGeom>
          <a:solidFill>
            <a:schemeClr val="bg1"/>
          </a:solidFill>
        </p:spPr>
        <p:txBody>
          <a:bodyPr wrap="square" rtlCol="0">
            <a:spAutoFit/>
          </a:bodyPr>
          <a:lstStyle/>
          <a:p>
            <a:pPr algn="ctr"/>
            <a:r>
              <a:rPr lang="zh-TW" altLang="en-US" sz="3527" b="1" dirty="0">
                <a:solidFill>
                  <a:srgbClr val="85C46B"/>
                </a:solidFill>
                <a:latin typeface="微軟正黑體" panose="020B0604030504040204" pitchFamily="34" charset="-120"/>
                <a:ea typeface="微軟正黑體" panose="020B0604030504040204" pitchFamily="34" charset="-120"/>
              </a:rPr>
              <a:t>授課講師介紹</a:t>
            </a:r>
          </a:p>
        </p:txBody>
      </p:sp>
      <p:sp>
        <p:nvSpPr>
          <p:cNvPr id="16" name="矩形 15">
            <a:extLst>
              <a:ext uri="{FF2B5EF4-FFF2-40B4-BE49-F238E27FC236}">
                <a16:creationId xmlns:a16="http://schemas.microsoft.com/office/drawing/2014/main" xmlns="" id="{15ED5238-B103-40E6-A1AB-FE011F031391}"/>
              </a:ext>
            </a:extLst>
          </p:cNvPr>
          <p:cNvSpPr/>
          <p:nvPr userDrawn="1"/>
        </p:nvSpPr>
        <p:spPr>
          <a:xfrm>
            <a:off x="834074" y="5496036"/>
            <a:ext cx="128332" cy="314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7" name="文字方塊 16">
            <a:extLst>
              <a:ext uri="{FF2B5EF4-FFF2-40B4-BE49-F238E27FC236}">
                <a16:creationId xmlns:a16="http://schemas.microsoft.com/office/drawing/2014/main" xmlns="" id="{A6B7FEEA-CDB3-4811-A6D6-6FBA5A91BF52}"/>
              </a:ext>
            </a:extLst>
          </p:cNvPr>
          <p:cNvSpPr txBox="1"/>
          <p:nvPr userDrawn="1"/>
        </p:nvSpPr>
        <p:spPr>
          <a:xfrm>
            <a:off x="1001088" y="5433006"/>
            <a:ext cx="1313180" cy="431657"/>
          </a:xfrm>
          <a:prstGeom prst="rect">
            <a:avLst/>
          </a:prstGeom>
          <a:noFill/>
        </p:spPr>
        <p:txBody>
          <a:bodyPr wrap="none" rtlCol="0">
            <a:spAutoFit/>
          </a:bodyPr>
          <a:lstStyle/>
          <a:p>
            <a:r>
              <a:rPr lang="zh-TW" altLang="en-US" sz="2205" b="1" dirty="0">
                <a:solidFill>
                  <a:schemeClr val="bg1"/>
                </a:solidFill>
                <a:latin typeface="微軟正黑體" panose="020B0604030504040204" pitchFamily="34" charset="-120"/>
                <a:ea typeface="微軟正黑體" panose="020B0604030504040204" pitchFamily="34" charset="-120"/>
              </a:rPr>
              <a:t>聯絡方式</a:t>
            </a:r>
          </a:p>
        </p:txBody>
      </p:sp>
      <p:sp>
        <p:nvSpPr>
          <p:cNvPr id="18" name="文字方塊 17">
            <a:extLst>
              <a:ext uri="{FF2B5EF4-FFF2-40B4-BE49-F238E27FC236}">
                <a16:creationId xmlns:a16="http://schemas.microsoft.com/office/drawing/2014/main" xmlns="" id="{B8107426-AE34-489D-B39B-99F63F38266A}"/>
              </a:ext>
            </a:extLst>
          </p:cNvPr>
          <p:cNvSpPr txBox="1"/>
          <p:nvPr userDrawn="1"/>
        </p:nvSpPr>
        <p:spPr>
          <a:xfrm>
            <a:off x="1095571" y="1482558"/>
            <a:ext cx="2947231" cy="567207"/>
          </a:xfrm>
          <a:prstGeom prst="rect">
            <a:avLst/>
          </a:prstGeom>
          <a:solidFill>
            <a:schemeClr val="bg1"/>
          </a:solidFill>
        </p:spPr>
        <p:txBody>
          <a:bodyPr wrap="square" rtlCol="0">
            <a:spAutoFit/>
          </a:bodyPr>
          <a:lstStyle/>
          <a:p>
            <a:pPr algn="ctr"/>
            <a:r>
              <a:rPr lang="zh-TW" altLang="en-US" sz="3086" b="1" dirty="0">
                <a:solidFill>
                  <a:srgbClr val="85C46B"/>
                </a:solidFill>
                <a:latin typeface="微軟正黑體" panose="020B0604030504040204" pitchFamily="34" charset="-120"/>
                <a:ea typeface="微軟正黑體" panose="020B0604030504040204" pitchFamily="34" charset="-120"/>
              </a:rPr>
              <a:t>教材編寫者</a:t>
            </a:r>
          </a:p>
        </p:txBody>
      </p:sp>
      <p:sp>
        <p:nvSpPr>
          <p:cNvPr id="19" name="橢圓 18">
            <a:extLst>
              <a:ext uri="{FF2B5EF4-FFF2-40B4-BE49-F238E27FC236}">
                <a16:creationId xmlns:a16="http://schemas.microsoft.com/office/drawing/2014/main" xmlns="" id="{C2B5114F-EC72-4B88-8877-267E556A7BC1}"/>
              </a:ext>
            </a:extLst>
          </p:cNvPr>
          <p:cNvSpPr/>
          <p:nvPr userDrawn="1"/>
        </p:nvSpPr>
        <p:spPr>
          <a:xfrm>
            <a:off x="1517445" y="2290432"/>
            <a:ext cx="2021438" cy="2021385"/>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p>
        </p:txBody>
      </p:sp>
      <p:sp>
        <p:nvSpPr>
          <p:cNvPr id="20" name="文字版面配置區 4">
            <a:extLst>
              <a:ext uri="{FF2B5EF4-FFF2-40B4-BE49-F238E27FC236}">
                <a16:creationId xmlns:a16="http://schemas.microsoft.com/office/drawing/2014/main" xmlns="" id="{2B6288E1-0866-473C-9758-B614275F4A55}"/>
              </a:ext>
            </a:extLst>
          </p:cNvPr>
          <p:cNvSpPr>
            <a:spLocks noGrp="1"/>
          </p:cNvSpPr>
          <p:nvPr>
            <p:ph type="body" sz="quarter" idx="12" hasCustomPrompt="1"/>
          </p:nvPr>
        </p:nvSpPr>
        <p:spPr>
          <a:xfrm>
            <a:off x="1094670" y="4547204"/>
            <a:ext cx="2836132" cy="594974"/>
          </a:xfrm>
          <a:prstGeom prst="rect">
            <a:avLst/>
          </a:prstGeom>
        </p:spPr>
        <p:txBody>
          <a:bodyPr/>
          <a:lstStyle>
            <a:lvl1pPr marL="0" indent="0" algn="ctr">
              <a:buNone/>
              <a:defRPr sz="3527"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講師姓名</a:t>
            </a:r>
          </a:p>
        </p:txBody>
      </p:sp>
      <p:sp>
        <p:nvSpPr>
          <p:cNvPr id="21" name="文字版面配置區 11">
            <a:extLst>
              <a:ext uri="{FF2B5EF4-FFF2-40B4-BE49-F238E27FC236}">
                <a16:creationId xmlns:a16="http://schemas.microsoft.com/office/drawing/2014/main" xmlns="" id="{FAB8A04F-9696-4243-BB98-22305523C77C}"/>
              </a:ext>
            </a:extLst>
          </p:cNvPr>
          <p:cNvSpPr>
            <a:spLocks noGrp="1"/>
          </p:cNvSpPr>
          <p:nvPr>
            <p:ph type="body" sz="quarter" idx="13"/>
          </p:nvPr>
        </p:nvSpPr>
        <p:spPr>
          <a:xfrm>
            <a:off x="5923221" y="4237687"/>
            <a:ext cx="6760761" cy="1005226"/>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2" name="文字版面配置區 11">
            <a:extLst>
              <a:ext uri="{FF2B5EF4-FFF2-40B4-BE49-F238E27FC236}">
                <a16:creationId xmlns:a16="http://schemas.microsoft.com/office/drawing/2014/main" xmlns="" id="{81F8CED3-5ED4-4CC1-8E56-A6D96E0D9509}"/>
              </a:ext>
            </a:extLst>
          </p:cNvPr>
          <p:cNvSpPr>
            <a:spLocks noGrp="1"/>
          </p:cNvSpPr>
          <p:nvPr>
            <p:ph type="body" sz="quarter" idx="14"/>
          </p:nvPr>
        </p:nvSpPr>
        <p:spPr>
          <a:xfrm>
            <a:off x="5923003" y="817013"/>
            <a:ext cx="6761028" cy="2739835"/>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3" name="文字版面配置區 11">
            <a:extLst>
              <a:ext uri="{FF2B5EF4-FFF2-40B4-BE49-F238E27FC236}">
                <a16:creationId xmlns:a16="http://schemas.microsoft.com/office/drawing/2014/main" xmlns="" id="{C82A69DF-9F5F-40A0-903B-A42EE9BF0CD7}"/>
              </a:ext>
            </a:extLst>
          </p:cNvPr>
          <p:cNvSpPr>
            <a:spLocks noGrp="1"/>
          </p:cNvSpPr>
          <p:nvPr>
            <p:ph type="body" sz="quarter" idx="15"/>
          </p:nvPr>
        </p:nvSpPr>
        <p:spPr>
          <a:xfrm>
            <a:off x="5923003" y="5968050"/>
            <a:ext cx="6756872" cy="990319"/>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4" name="文字版面配置區 11">
            <a:extLst>
              <a:ext uri="{FF2B5EF4-FFF2-40B4-BE49-F238E27FC236}">
                <a16:creationId xmlns:a16="http://schemas.microsoft.com/office/drawing/2014/main" xmlns="" id="{23CCD3AE-E9AF-4D6F-A95B-CC81F93E23D1}"/>
              </a:ext>
            </a:extLst>
          </p:cNvPr>
          <p:cNvSpPr>
            <a:spLocks noGrp="1"/>
          </p:cNvSpPr>
          <p:nvPr>
            <p:ph type="body" sz="quarter" idx="16"/>
          </p:nvPr>
        </p:nvSpPr>
        <p:spPr>
          <a:xfrm>
            <a:off x="1001087" y="5897678"/>
            <a:ext cx="3478785" cy="1283011"/>
          </a:xfrm>
          <a:prstGeom prst="rect">
            <a:avLst/>
          </a:prstGeom>
        </p:spPr>
        <p:txBody>
          <a:bodyPr/>
          <a:lstStyle>
            <a:lvl1pPr marL="0" indent="0">
              <a:lnSpc>
                <a:spcPct val="100000"/>
              </a:lnSpc>
              <a:buNone/>
              <a:defRPr sz="1764"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cxnSp>
        <p:nvCxnSpPr>
          <p:cNvPr id="25" name="直線接點 24">
            <a:extLst>
              <a:ext uri="{FF2B5EF4-FFF2-40B4-BE49-F238E27FC236}">
                <a16:creationId xmlns:a16="http://schemas.microsoft.com/office/drawing/2014/main" xmlns="" id="{27750BCC-B119-42ED-A529-47BE5EF69487}"/>
              </a:ext>
            </a:extLst>
          </p:cNvPr>
          <p:cNvCxnSpPr/>
          <p:nvPr userDrawn="1"/>
        </p:nvCxnSpPr>
        <p:spPr>
          <a:xfrm>
            <a:off x="1001089" y="6269492"/>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xmlns="" id="{C7EC6D6E-A76D-434D-BC30-3B1EBA75A8A0}"/>
              </a:ext>
            </a:extLst>
          </p:cNvPr>
          <p:cNvCxnSpPr/>
          <p:nvPr userDrawn="1"/>
        </p:nvCxnSpPr>
        <p:spPr>
          <a:xfrm>
            <a:off x="1001089" y="6699664"/>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xmlns="" id="{6F12367C-D930-46FB-A906-3FAB11F308E2}"/>
              </a:ext>
            </a:extLst>
          </p:cNvPr>
          <p:cNvCxnSpPr/>
          <p:nvPr userDrawn="1"/>
        </p:nvCxnSpPr>
        <p:spPr>
          <a:xfrm>
            <a:off x="1001089" y="7104217"/>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字版面配置區 8">
            <a:extLst>
              <a:ext uri="{FF2B5EF4-FFF2-40B4-BE49-F238E27FC236}">
                <a16:creationId xmlns:a16="http://schemas.microsoft.com/office/drawing/2014/main" xmlns="" id="{124A2A54-239C-45E8-B2FC-5D7E6945B2AE}"/>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305067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授課講師介紹_3-1">
    <p:spTree>
      <p:nvGrpSpPr>
        <p:cNvPr id="1" name=""/>
        <p:cNvGrpSpPr/>
        <p:nvPr/>
      </p:nvGrpSpPr>
      <p:grpSpPr>
        <a:xfrm>
          <a:off x="0" y="0"/>
          <a:ext cx="0" cy="0"/>
          <a:chOff x="0" y="0"/>
          <a:chExt cx="0" cy="0"/>
        </a:xfrm>
      </p:grpSpPr>
      <p:pic>
        <p:nvPicPr>
          <p:cNvPr id="26" name="圖片 25">
            <a:extLst>
              <a:ext uri="{FF2B5EF4-FFF2-40B4-BE49-F238E27FC236}">
                <a16:creationId xmlns:a16="http://schemas.microsoft.com/office/drawing/2014/main" xmlns="" id="{3A613176-D5E0-4C0B-B719-001D2DE491E3}"/>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3" name="矩形: 圓角化對角角落 2">
            <a:extLst>
              <a:ext uri="{FF2B5EF4-FFF2-40B4-BE49-F238E27FC236}">
                <a16:creationId xmlns:a16="http://schemas.microsoft.com/office/drawing/2014/main" xmlns="" id="{EF14822E-0F9A-4576-A82E-B7E89F83B5AE}"/>
              </a:ext>
            </a:extLst>
          </p:cNvPr>
          <p:cNvSpPr/>
          <p:nvPr userDrawn="1"/>
        </p:nvSpPr>
        <p:spPr>
          <a:xfrm>
            <a:off x="4769324" y="374166"/>
            <a:ext cx="4080350"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4" name="文字方塊 3">
            <a:extLst>
              <a:ext uri="{FF2B5EF4-FFF2-40B4-BE49-F238E27FC236}">
                <a16:creationId xmlns:a16="http://schemas.microsoft.com/office/drawing/2014/main" xmlns="" id="{3006B9A2-BBA9-4572-873E-4585D44AA281}"/>
              </a:ext>
            </a:extLst>
          </p:cNvPr>
          <p:cNvSpPr txBox="1"/>
          <p:nvPr userDrawn="1"/>
        </p:nvSpPr>
        <p:spPr>
          <a:xfrm>
            <a:off x="5020564" y="414021"/>
            <a:ext cx="3413782" cy="635110"/>
          </a:xfrm>
          <a:prstGeom prst="rect">
            <a:avLst/>
          </a:prstGeom>
          <a:noFill/>
        </p:spPr>
        <p:txBody>
          <a:bodyPr wrap="square" rtlCol="0">
            <a:spAutoFit/>
          </a:bodyPr>
          <a:lstStyle/>
          <a:p>
            <a:pPr algn="ctr"/>
            <a:r>
              <a:rPr lang="zh-TW" altLang="en-US" sz="3527" b="1" dirty="0">
                <a:solidFill>
                  <a:schemeClr val="bg1"/>
                </a:solidFill>
                <a:latin typeface="微軟正黑體" panose="020B0604030504040204" pitchFamily="34" charset="-120"/>
                <a:ea typeface="微軟正黑體" panose="020B0604030504040204" pitchFamily="34" charset="-120"/>
              </a:rPr>
              <a:t>授課講師介紹</a:t>
            </a:r>
          </a:p>
        </p:txBody>
      </p:sp>
      <p:sp>
        <p:nvSpPr>
          <p:cNvPr id="5" name="文字方塊 4">
            <a:extLst>
              <a:ext uri="{FF2B5EF4-FFF2-40B4-BE49-F238E27FC236}">
                <a16:creationId xmlns:a16="http://schemas.microsoft.com/office/drawing/2014/main" xmlns="" id="{4562529D-964D-431A-A8D8-29110E48CD59}"/>
              </a:ext>
            </a:extLst>
          </p:cNvPr>
          <p:cNvSpPr txBox="1"/>
          <p:nvPr userDrawn="1"/>
        </p:nvSpPr>
        <p:spPr>
          <a:xfrm>
            <a:off x="4102728" y="1409514"/>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授課講師</a:t>
            </a:r>
          </a:p>
        </p:txBody>
      </p:sp>
      <p:sp>
        <p:nvSpPr>
          <p:cNvPr id="6" name="矩形 5">
            <a:extLst>
              <a:ext uri="{FF2B5EF4-FFF2-40B4-BE49-F238E27FC236}">
                <a16:creationId xmlns:a16="http://schemas.microsoft.com/office/drawing/2014/main" xmlns="" id="{9CA9B457-2657-4187-B928-509F62667BBC}"/>
              </a:ext>
            </a:extLst>
          </p:cNvPr>
          <p:cNvSpPr/>
          <p:nvPr userDrawn="1"/>
        </p:nvSpPr>
        <p:spPr>
          <a:xfrm>
            <a:off x="1312098" y="2991719"/>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7" name="文字方塊 6">
            <a:extLst>
              <a:ext uri="{FF2B5EF4-FFF2-40B4-BE49-F238E27FC236}">
                <a16:creationId xmlns:a16="http://schemas.microsoft.com/office/drawing/2014/main" xmlns="" id="{D59E1A69-A0E2-427D-A955-7421B5A1AC25}"/>
              </a:ext>
            </a:extLst>
          </p:cNvPr>
          <p:cNvSpPr txBox="1"/>
          <p:nvPr userDrawn="1"/>
        </p:nvSpPr>
        <p:spPr>
          <a:xfrm>
            <a:off x="1510220" y="2928689"/>
            <a:ext cx="748923"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簡歷</a:t>
            </a:r>
          </a:p>
        </p:txBody>
      </p:sp>
      <p:sp>
        <p:nvSpPr>
          <p:cNvPr id="8" name="矩形 7">
            <a:extLst>
              <a:ext uri="{FF2B5EF4-FFF2-40B4-BE49-F238E27FC236}">
                <a16:creationId xmlns:a16="http://schemas.microsoft.com/office/drawing/2014/main" xmlns="" id="{B067F28A-CC7A-425B-9428-B863DC7D7ACB}"/>
              </a:ext>
            </a:extLst>
          </p:cNvPr>
          <p:cNvSpPr/>
          <p:nvPr userDrawn="1"/>
        </p:nvSpPr>
        <p:spPr>
          <a:xfrm>
            <a:off x="1312098" y="2991719"/>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9" name="直線接點 8">
            <a:extLst>
              <a:ext uri="{FF2B5EF4-FFF2-40B4-BE49-F238E27FC236}">
                <a16:creationId xmlns:a16="http://schemas.microsoft.com/office/drawing/2014/main" xmlns="" id="{277F36EA-2DAB-496D-90D7-C9834B3EA3FD}"/>
              </a:ext>
            </a:extLst>
          </p:cNvPr>
          <p:cNvCxnSpPr>
            <a:cxnSpLocks/>
          </p:cNvCxnSpPr>
          <p:nvPr userDrawn="1"/>
        </p:nvCxnSpPr>
        <p:spPr>
          <a:xfrm flipV="1">
            <a:off x="2312704" y="3141793"/>
            <a:ext cx="4180506" cy="12474"/>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xmlns="" id="{46225A7F-6EB1-4BAC-81BC-0F1D4E1F6566}"/>
              </a:ext>
            </a:extLst>
          </p:cNvPr>
          <p:cNvSpPr/>
          <p:nvPr userDrawn="1"/>
        </p:nvSpPr>
        <p:spPr>
          <a:xfrm>
            <a:off x="6797296" y="2964963"/>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11" name="直線接點 10">
            <a:extLst>
              <a:ext uri="{FF2B5EF4-FFF2-40B4-BE49-F238E27FC236}">
                <a16:creationId xmlns:a16="http://schemas.microsoft.com/office/drawing/2014/main" xmlns="" id="{DE5D7815-0964-4D34-BD1F-DD1940566E74}"/>
              </a:ext>
            </a:extLst>
          </p:cNvPr>
          <p:cNvCxnSpPr>
            <a:cxnSpLocks/>
          </p:cNvCxnSpPr>
          <p:nvPr userDrawn="1"/>
        </p:nvCxnSpPr>
        <p:spPr>
          <a:xfrm>
            <a:off x="7797901" y="3127511"/>
            <a:ext cx="4201264"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xmlns="" id="{8518DE8F-2A1F-47B0-94D5-3047747005A1}"/>
              </a:ext>
            </a:extLst>
          </p:cNvPr>
          <p:cNvSpPr txBox="1"/>
          <p:nvPr userDrawn="1"/>
        </p:nvSpPr>
        <p:spPr>
          <a:xfrm>
            <a:off x="6964309" y="2901932"/>
            <a:ext cx="748923"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專長</a:t>
            </a:r>
          </a:p>
        </p:txBody>
      </p:sp>
      <p:sp>
        <p:nvSpPr>
          <p:cNvPr id="19" name="橢圓 18">
            <a:extLst>
              <a:ext uri="{FF2B5EF4-FFF2-40B4-BE49-F238E27FC236}">
                <a16:creationId xmlns:a16="http://schemas.microsoft.com/office/drawing/2014/main" xmlns="" id="{30A50893-386E-4653-9390-2E48CC00104E}"/>
              </a:ext>
            </a:extLst>
          </p:cNvPr>
          <p:cNvSpPr/>
          <p:nvPr userDrawn="1"/>
        </p:nvSpPr>
        <p:spPr>
          <a:xfrm>
            <a:off x="2010799" y="1182095"/>
            <a:ext cx="1629271" cy="1629228"/>
          </a:xfrm>
          <a:prstGeom prst="ellipse">
            <a:avLst/>
          </a:prstGeom>
          <a:blipFill>
            <a:blip r:embed="rId3" cstate="print"/>
            <a:stretch>
              <a:fillRect/>
            </a:stretch>
          </a:bli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1984">
              <a:ln>
                <a:noFill/>
              </a:ln>
            </a:endParaRPr>
          </a:p>
        </p:txBody>
      </p:sp>
      <p:sp>
        <p:nvSpPr>
          <p:cNvPr id="21" name="文字版面配置區 4">
            <a:extLst>
              <a:ext uri="{FF2B5EF4-FFF2-40B4-BE49-F238E27FC236}">
                <a16:creationId xmlns:a16="http://schemas.microsoft.com/office/drawing/2014/main" xmlns="" id="{5C950D9D-104A-4407-9620-67FC49343633}"/>
              </a:ext>
            </a:extLst>
          </p:cNvPr>
          <p:cNvSpPr>
            <a:spLocks noGrp="1"/>
          </p:cNvSpPr>
          <p:nvPr>
            <p:ph type="body" sz="quarter" idx="12"/>
          </p:nvPr>
        </p:nvSpPr>
        <p:spPr>
          <a:xfrm>
            <a:off x="1575185" y="3477474"/>
            <a:ext cx="4918025" cy="3455172"/>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2" name="文字版面配置區 4">
            <a:extLst>
              <a:ext uri="{FF2B5EF4-FFF2-40B4-BE49-F238E27FC236}">
                <a16:creationId xmlns:a16="http://schemas.microsoft.com/office/drawing/2014/main" xmlns="" id="{73A1F49F-FB2D-4748-8BD6-D2DA52C66B9C}"/>
              </a:ext>
            </a:extLst>
          </p:cNvPr>
          <p:cNvSpPr>
            <a:spLocks noGrp="1"/>
          </p:cNvSpPr>
          <p:nvPr>
            <p:ph type="body" sz="quarter" idx="15"/>
          </p:nvPr>
        </p:nvSpPr>
        <p:spPr>
          <a:xfrm>
            <a:off x="7081140" y="3444981"/>
            <a:ext cx="4918025" cy="3455167"/>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5" name="文字版面配置區 38">
            <a:extLst>
              <a:ext uri="{FF2B5EF4-FFF2-40B4-BE49-F238E27FC236}">
                <a16:creationId xmlns:a16="http://schemas.microsoft.com/office/drawing/2014/main" xmlns="" id="{9D238421-AC0D-4CC8-8738-2ABDB91863B1}"/>
              </a:ext>
            </a:extLst>
          </p:cNvPr>
          <p:cNvSpPr>
            <a:spLocks noGrp="1"/>
          </p:cNvSpPr>
          <p:nvPr>
            <p:ph type="body" sz="quarter" idx="18" hasCustomPrompt="1"/>
          </p:nvPr>
        </p:nvSpPr>
        <p:spPr>
          <a:xfrm>
            <a:off x="4102728" y="2001590"/>
            <a:ext cx="2255371" cy="516659"/>
          </a:xfrm>
          <a:prstGeom prst="rect">
            <a:avLst/>
          </a:prstGeom>
        </p:spPr>
        <p:txBody>
          <a:bodyPr/>
          <a:lstStyle>
            <a:lvl1pPr marL="0" indent="0">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講師姓名</a:t>
            </a:r>
          </a:p>
        </p:txBody>
      </p:sp>
      <p:sp>
        <p:nvSpPr>
          <p:cNvPr id="27" name="矩形 26">
            <a:extLst>
              <a:ext uri="{FF2B5EF4-FFF2-40B4-BE49-F238E27FC236}">
                <a16:creationId xmlns:a16="http://schemas.microsoft.com/office/drawing/2014/main" xmlns="" id="{63502712-E348-46D9-8CDB-08493D84A5E5}"/>
              </a:ext>
            </a:extLst>
          </p:cNvPr>
          <p:cNvSpPr/>
          <p:nvPr userDrawn="1"/>
        </p:nvSpPr>
        <p:spPr>
          <a:xfrm>
            <a:off x="6797296" y="1472544"/>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28" name="直線接點 27">
            <a:extLst>
              <a:ext uri="{FF2B5EF4-FFF2-40B4-BE49-F238E27FC236}">
                <a16:creationId xmlns:a16="http://schemas.microsoft.com/office/drawing/2014/main" xmlns="" id="{AF13CAB2-EAD4-409F-9312-A1F15E43DAD2}"/>
              </a:ext>
            </a:extLst>
          </p:cNvPr>
          <p:cNvCxnSpPr>
            <a:cxnSpLocks/>
          </p:cNvCxnSpPr>
          <p:nvPr userDrawn="1"/>
        </p:nvCxnSpPr>
        <p:spPr>
          <a:xfrm>
            <a:off x="8298793" y="1630037"/>
            <a:ext cx="3700372"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29" name="文字方塊 28">
            <a:extLst>
              <a:ext uri="{FF2B5EF4-FFF2-40B4-BE49-F238E27FC236}">
                <a16:creationId xmlns:a16="http://schemas.microsoft.com/office/drawing/2014/main" xmlns="" id="{D4C94D01-1479-4968-90B9-B78B6E8FA105}"/>
              </a:ext>
            </a:extLst>
          </p:cNvPr>
          <p:cNvSpPr txBox="1"/>
          <p:nvPr userDrawn="1"/>
        </p:nvSpPr>
        <p:spPr>
          <a:xfrm>
            <a:off x="6964309" y="1409514"/>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聯絡方式</a:t>
            </a:r>
          </a:p>
        </p:txBody>
      </p:sp>
      <p:sp>
        <p:nvSpPr>
          <p:cNvPr id="30" name="文字版面配置區 4">
            <a:extLst>
              <a:ext uri="{FF2B5EF4-FFF2-40B4-BE49-F238E27FC236}">
                <a16:creationId xmlns:a16="http://schemas.microsoft.com/office/drawing/2014/main" xmlns="" id="{E07C45F4-B5EC-4941-B354-44A235C122A9}"/>
              </a:ext>
            </a:extLst>
          </p:cNvPr>
          <p:cNvSpPr>
            <a:spLocks noGrp="1"/>
          </p:cNvSpPr>
          <p:nvPr>
            <p:ph type="body" sz="quarter" idx="16"/>
          </p:nvPr>
        </p:nvSpPr>
        <p:spPr>
          <a:xfrm>
            <a:off x="7082335" y="1907674"/>
            <a:ext cx="4918025" cy="766432"/>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32" name="文字版面配置區 8">
            <a:extLst>
              <a:ext uri="{FF2B5EF4-FFF2-40B4-BE49-F238E27FC236}">
                <a16:creationId xmlns:a16="http://schemas.microsoft.com/office/drawing/2014/main" xmlns="" id="{696C88D3-00C0-418D-9D63-92FBCB33584E}"/>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33" name="文字版面配置區 8">
            <a:extLst>
              <a:ext uri="{FF2B5EF4-FFF2-40B4-BE49-F238E27FC236}">
                <a16:creationId xmlns:a16="http://schemas.microsoft.com/office/drawing/2014/main" xmlns="" id="{F71CBA8D-9A50-4144-ABD7-C4E01B0F4762}"/>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1967332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授課講師介紹_3-2">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xmlns="" id="{32D0723E-AA44-407C-B046-2252B774439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6" name="矩形 5">
            <a:extLst>
              <a:ext uri="{FF2B5EF4-FFF2-40B4-BE49-F238E27FC236}">
                <a16:creationId xmlns:a16="http://schemas.microsoft.com/office/drawing/2014/main" xmlns="" id="{DE8B4530-835A-4703-8033-BC2079B76C65}"/>
              </a:ext>
            </a:extLst>
          </p:cNvPr>
          <p:cNvSpPr/>
          <p:nvPr userDrawn="1"/>
        </p:nvSpPr>
        <p:spPr>
          <a:xfrm>
            <a:off x="6678659" y="2324948"/>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7" name="直線接點 6">
            <a:extLst>
              <a:ext uri="{FF2B5EF4-FFF2-40B4-BE49-F238E27FC236}">
                <a16:creationId xmlns:a16="http://schemas.microsoft.com/office/drawing/2014/main" xmlns="" id="{DA2C6BFD-A1CC-4DDF-B395-0570C062EBA9}"/>
              </a:ext>
            </a:extLst>
          </p:cNvPr>
          <p:cNvCxnSpPr>
            <a:cxnSpLocks/>
          </p:cNvCxnSpPr>
          <p:nvPr userDrawn="1"/>
        </p:nvCxnSpPr>
        <p:spPr>
          <a:xfrm>
            <a:off x="8180157" y="2482441"/>
            <a:ext cx="3693924"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xmlns="" id="{9FF2D0B1-4AA7-47A5-A373-CCE46083611E}"/>
              </a:ext>
            </a:extLst>
          </p:cNvPr>
          <p:cNvSpPr txBox="1"/>
          <p:nvPr userDrawn="1"/>
        </p:nvSpPr>
        <p:spPr>
          <a:xfrm>
            <a:off x="6845673" y="2261917"/>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老師的話</a:t>
            </a:r>
          </a:p>
        </p:txBody>
      </p:sp>
      <p:sp>
        <p:nvSpPr>
          <p:cNvPr id="10" name="文字版面配置區 4">
            <a:extLst>
              <a:ext uri="{FF2B5EF4-FFF2-40B4-BE49-F238E27FC236}">
                <a16:creationId xmlns:a16="http://schemas.microsoft.com/office/drawing/2014/main" xmlns="" id="{DF8E4D5F-B501-4B1A-84EE-C1AE417B83BA}"/>
              </a:ext>
            </a:extLst>
          </p:cNvPr>
          <p:cNvSpPr>
            <a:spLocks noGrp="1"/>
          </p:cNvSpPr>
          <p:nvPr>
            <p:ph type="body" sz="quarter" idx="17"/>
          </p:nvPr>
        </p:nvSpPr>
        <p:spPr>
          <a:xfrm>
            <a:off x="6941746" y="2782016"/>
            <a:ext cx="4918025" cy="2571383"/>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2" name="矩形: 圓角化對角角落 11">
            <a:extLst>
              <a:ext uri="{FF2B5EF4-FFF2-40B4-BE49-F238E27FC236}">
                <a16:creationId xmlns:a16="http://schemas.microsoft.com/office/drawing/2014/main" xmlns="" id="{8FAB47F2-E16A-46B0-AD28-EDC4CE0268B5}"/>
              </a:ext>
            </a:extLst>
          </p:cNvPr>
          <p:cNvSpPr/>
          <p:nvPr userDrawn="1"/>
        </p:nvSpPr>
        <p:spPr>
          <a:xfrm>
            <a:off x="1339110" y="2457557"/>
            <a:ext cx="4402868"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3" name="文字方塊 12">
            <a:extLst>
              <a:ext uri="{FF2B5EF4-FFF2-40B4-BE49-F238E27FC236}">
                <a16:creationId xmlns:a16="http://schemas.microsoft.com/office/drawing/2014/main" xmlns="" id="{98ACD569-3B0C-4BC9-8B6A-50B0A42DD38A}"/>
              </a:ext>
            </a:extLst>
          </p:cNvPr>
          <p:cNvSpPr txBox="1"/>
          <p:nvPr userDrawn="1"/>
        </p:nvSpPr>
        <p:spPr>
          <a:xfrm>
            <a:off x="1833011" y="2497411"/>
            <a:ext cx="3413782" cy="635110"/>
          </a:xfrm>
          <a:prstGeom prst="rect">
            <a:avLst/>
          </a:prstGeom>
          <a:noFill/>
        </p:spPr>
        <p:txBody>
          <a:bodyPr wrap="square" rtlCol="0">
            <a:spAutoFit/>
          </a:bodyPr>
          <a:lstStyle/>
          <a:p>
            <a:pPr algn="ctr"/>
            <a:r>
              <a:rPr lang="zh-TW" altLang="en-US" sz="3527" b="1" dirty="0">
                <a:solidFill>
                  <a:schemeClr val="bg1"/>
                </a:solidFill>
                <a:latin typeface="微軟正黑體" panose="020B0604030504040204" pitchFamily="34" charset="-120"/>
                <a:ea typeface="微軟正黑體" panose="020B0604030504040204" pitchFamily="34" charset="-120"/>
              </a:rPr>
              <a:t>授課講師介紹</a:t>
            </a:r>
          </a:p>
        </p:txBody>
      </p:sp>
      <p:sp>
        <p:nvSpPr>
          <p:cNvPr id="14" name="文字方塊 13">
            <a:extLst>
              <a:ext uri="{FF2B5EF4-FFF2-40B4-BE49-F238E27FC236}">
                <a16:creationId xmlns:a16="http://schemas.microsoft.com/office/drawing/2014/main" xmlns="" id="{391F8617-0DC8-454B-904B-2E1856BAB91C}"/>
              </a:ext>
            </a:extLst>
          </p:cNvPr>
          <p:cNvSpPr txBox="1"/>
          <p:nvPr userDrawn="1"/>
        </p:nvSpPr>
        <p:spPr>
          <a:xfrm>
            <a:off x="3486607" y="3721528"/>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授課講師</a:t>
            </a:r>
          </a:p>
        </p:txBody>
      </p:sp>
      <p:sp>
        <p:nvSpPr>
          <p:cNvPr id="15" name="橢圓 14">
            <a:extLst>
              <a:ext uri="{FF2B5EF4-FFF2-40B4-BE49-F238E27FC236}">
                <a16:creationId xmlns:a16="http://schemas.microsoft.com/office/drawing/2014/main" xmlns="" id="{E6DF1801-6460-4C42-B2AA-A9ABDC8A429B}"/>
              </a:ext>
            </a:extLst>
          </p:cNvPr>
          <p:cNvSpPr/>
          <p:nvPr userDrawn="1"/>
        </p:nvSpPr>
        <p:spPr>
          <a:xfrm>
            <a:off x="1394679" y="3494109"/>
            <a:ext cx="1629271" cy="1629228"/>
          </a:xfrm>
          <a:prstGeom prst="ellipse">
            <a:avLst/>
          </a:prstGeom>
          <a:blipFill>
            <a:blip r:embed="rId3" cstate="print"/>
            <a:stretch>
              <a:fillRect/>
            </a:stretch>
          </a:bli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1984">
              <a:ln>
                <a:noFill/>
              </a:ln>
            </a:endParaRPr>
          </a:p>
        </p:txBody>
      </p:sp>
      <p:sp>
        <p:nvSpPr>
          <p:cNvPr id="16" name="文字版面配置區 38">
            <a:extLst>
              <a:ext uri="{FF2B5EF4-FFF2-40B4-BE49-F238E27FC236}">
                <a16:creationId xmlns:a16="http://schemas.microsoft.com/office/drawing/2014/main" xmlns="" id="{9B70C3B1-2EA8-46AA-B192-869D4BAD9FB5}"/>
              </a:ext>
            </a:extLst>
          </p:cNvPr>
          <p:cNvSpPr>
            <a:spLocks noGrp="1"/>
          </p:cNvSpPr>
          <p:nvPr>
            <p:ph type="body" sz="quarter" idx="18" hasCustomPrompt="1"/>
          </p:nvPr>
        </p:nvSpPr>
        <p:spPr>
          <a:xfrm>
            <a:off x="3486607" y="4313604"/>
            <a:ext cx="2255371" cy="516659"/>
          </a:xfrm>
          <a:prstGeom prst="rect">
            <a:avLst/>
          </a:prstGeom>
        </p:spPr>
        <p:txBody>
          <a:bodyPr/>
          <a:lstStyle>
            <a:lvl1pPr marL="0" indent="0">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講師姓名</a:t>
            </a:r>
          </a:p>
        </p:txBody>
      </p:sp>
      <p:sp>
        <p:nvSpPr>
          <p:cNvPr id="17" name="文字版面配置區 8">
            <a:extLst>
              <a:ext uri="{FF2B5EF4-FFF2-40B4-BE49-F238E27FC236}">
                <a16:creationId xmlns:a16="http://schemas.microsoft.com/office/drawing/2014/main" xmlns="" id="{0B5F7E77-4131-4CCB-B072-3CC50830544B}"/>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18" name="文字版面配置區 8">
            <a:extLst>
              <a:ext uri="{FF2B5EF4-FFF2-40B4-BE49-F238E27FC236}">
                <a16:creationId xmlns:a16="http://schemas.microsoft.com/office/drawing/2014/main" xmlns="" id="{893E0DEE-1D8C-49C0-800F-82910B3871AD}"/>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505635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教材編寫者_3-1">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5B814A43-99B0-4EBC-98B3-E8541B5B52A9}"/>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4" name="矩形: 圓角化對角角落 3">
            <a:extLst>
              <a:ext uri="{FF2B5EF4-FFF2-40B4-BE49-F238E27FC236}">
                <a16:creationId xmlns:a16="http://schemas.microsoft.com/office/drawing/2014/main" xmlns="" id="{33B9F454-27F3-4B7A-8087-DF0FE39D6D1A}"/>
              </a:ext>
            </a:extLst>
          </p:cNvPr>
          <p:cNvSpPr/>
          <p:nvPr userDrawn="1"/>
        </p:nvSpPr>
        <p:spPr>
          <a:xfrm>
            <a:off x="4769324" y="374166"/>
            <a:ext cx="4080350"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5" name="文字方塊 4">
            <a:extLst>
              <a:ext uri="{FF2B5EF4-FFF2-40B4-BE49-F238E27FC236}">
                <a16:creationId xmlns:a16="http://schemas.microsoft.com/office/drawing/2014/main" xmlns="" id="{45A6D841-723A-4257-80C9-BA312AF18AA2}"/>
              </a:ext>
            </a:extLst>
          </p:cNvPr>
          <p:cNvSpPr txBox="1"/>
          <p:nvPr userDrawn="1"/>
        </p:nvSpPr>
        <p:spPr>
          <a:xfrm>
            <a:off x="5020564" y="414021"/>
            <a:ext cx="3413782" cy="635110"/>
          </a:xfrm>
          <a:prstGeom prst="rect">
            <a:avLst/>
          </a:prstGeom>
          <a:noFill/>
        </p:spPr>
        <p:txBody>
          <a:bodyPr wrap="square" rtlCol="0">
            <a:spAutoFit/>
          </a:bodyPr>
          <a:lstStyle/>
          <a:p>
            <a:pPr algn="ctr"/>
            <a:r>
              <a:rPr lang="zh-TW" altLang="en-US" sz="3527" b="1" dirty="0">
                <a:solidFill>
                  <a:schemeClr val="bg1"/>
                </a:solidFill>
                <a:latin typeface="微軟正黑體" panose="020B0604030504040204" pitchFamily="34" charset="-120"/>
                <a:ea typeface="微軟正黑體" panose="020B0604030504040204" pitchFamily="34" charset="-120"/>
              </a:rPr>
              <a:t>教材編寫者</a:t>
            </a:r>
          </a:p>
        </p:txBody>
      </p:sp>
      <p:sp>
        <p:nvSpPr>
          <p:cNvPr id="6" name="文字方塊 5">
            <a:extLst>
              <a:ext uri="{FF2B5EF4-FFF2-40B4-BE49-F238E27FC236}">
                <a16:creationId xmlns:a16="http://schemas.microsoft.com/office/drawing/2014/main" xmlns="" id="{5E89AD3A-AF07-4712-95FF-D0A2F1C8C73A}"/>
              </a:ext>
            </a:extLst>
          </p:cNvPr>
          <p:cNvSpPr txBox="1"/>
          <p:nvPr userDrawn="1"/>
        </p:nvSpPr>
        <p:spPr>
          <a:xfrm>
            <a:off x="4102729" y="1409514"/>
            <a:ext cx="1595309"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教材編寫者</a:t>
            </a:r>
          </a:p>
        </p:txBody>
      </p:sp>
      <p:sp>
        <p:nvSpPr>
          <p:cNvPr id="7" name="矩形 6">
            <a:extLst>
              <a:ext uri="{FF2B5EF4-FFF2-40B4-BE49-F238E27FC236}">
                <a16:creationId xmlns:a16="http://schemas.microsoft.com/office/drawing/2014/main" xmlns="" id="{B8C7F63B-FAB6-4910-A9AA-68EEF3E8429D}"/>
              </a:ext>
            </a:extLst>
          </p:cNvPr>
          <p:cNvSpPr/>
          <p:nvPr userDrawn="1"/>
        </p:nvSpPr>
        <p:spPr>
          <a:xfrm>
            <a:off x="1312098" y="2991719"/>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8" name="文字方塊 7">
            <a:extLst>
              <a:ext uri="{FF2B5EF4-FFF2-40B4-BE49-F238E27FC236}">
                <a16:creationId xmlns:a16="http://schemas.microsoft.com/office/drawing/2014/main" xmlns="" id="{EDE3446E-9E3B-4EB9-968D-2524B66710D5}"/>
              </a:ext>
            </a:extLst>
          </p:cNvPr>
          <p:cNvSpPr txBox="1"/>
          <p:nvPr userDrawn="1"/>
        </p:nvSpPr>
        <p:spPr>
          <a:xfrm>
            <a:off x="1510220" y="2928689"/>
            <a:ext cx="748923"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簡歷</a:t>
            </a:r>
          </a:p>
        </p:txBody>
      </p:sp>
      <p:sp>
        <p:nvSpPr>
          <p:cNvPr id="9" name="矩形 8">
            <a:extLst>
              <a:ext uri="{FF2B5EF4-FFF2-40B4-BE49-F238E27FC236}">
                <a16:creationId xmlns:a16="http://schemas.microsoft.com/office/drawing/2014/main" xmlns="" id="{BA4CC7E5-C5F1-457F-9304-C44FBEDA382A}"/>
              </a:ext>
            </a:extLst>
          </p:cNvPr>
          <p:cNvSpPr/>
          <p:nvPr userDrawn="1"/>
        </p:nvSpPr>
        <p:spPr>
          <a:xfrm>
            <a:off x="1312098" y="2991719"/>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10" name="直線接點 9">
            <a:extLst>
              <a:ext uri="{FF2B5EF4-FFF2-40B4-BE49-F238E27FC236}">
                <a16:creationId xmlns:a16="http://schemas.microsoft.com/office/drawing/2014/main" xmlns="" id="{4C562107-FB7F-49CF-9075-D1EDC79BB0DD}"/>
              </a:ext>
            </a:extLst>
          </p:cNvPr>
          <p:cNvCxnSpPr>
            <a:cxnSpLocks/>
          </p:cNvCxnSpPr>
          <p:nvPr userDrawn="1"/>
        </p:nvCxnSpPr>
        <p:spPr>
          <a:xfrm flipV="1">
            <a:off x="2312704" y="3141793"/>
            <a:ext cx="4180506" cy="12474"/>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xmlns="" id="{6C4D5164-AEE6-418E-802F-B0A797478481}"/>
              </a:ext>
            </a:extLst>
          </p:cNvPr>
          <p:cNvSpPr/>
          <p:nvPr userDrawn="1"/>
        </p:nvSpPr>
        <p:spPr>
          <a:xfrm>
            <a:off x="6797296" y="2964963"/>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12" name="直線接點 11">
            <a:extLst>
              <a:ext uri="{FF2B5EF4-FFF2-40B4-BE49-F238E27FC236}">
                <a16:creationId xmlns:a16="http://schemas.microsoft.com/office/drawing/2014/main" xmlns="" id="{FC212123-2CA8-49FD-93D4-C93CB5176F8D}"/>
              </a:ext>
            </a:extLst>
          </p:cNvPr>
          <p:cNvCxnSpPr>
            <a:cxnSpLocks/>
          </p:cNvCxnSpPr>
          <p:nvPr userDrawn="1"/>
        </p:nvCxnSpPr>
        <p:spPr>
          <a:xfrm>
            <a:off x="7797901" y="3127511"/>
            <a:ext cx="4201264"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xmlns="" id="{837702AB-79CC-4DAD-8110-4E687C296C81}"/>
              </a:ext>
            </a:extLst>
          </p:cNvPr>
          <p:cNvSpPr txBox="1"/>
          <p:nvPr userDrawn="1"/>
        </p:nvSpPr>
        <p:spPr>
          <a:xfrm>
            <a:off x="6964309" y="2901932"/>
            <a:ext cx="748923"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專長</a:t>
            </a:r>
          </a:p>
        </p:txBody>
      </p:sp>
      <p:sp>
        <p:nvSpPr>
          <p:cNvPr id="14" name="橢圓 13">
            <a:extLst>
              <a:ext uri="{FF2B5EF4-FFF2-40B4-BE49-F238E27FC236}">
                <a16:creationId xmlns:a16="http://schemas.microsoft.com/office/drawing/2014/main" xmlns="" id="{370F96AB-E80F-4227-9F1A-56EE9221F62E}"/>
              </a:ext>
            </a:extLst>
          </p:cNvPr>
          <p:cNvSpPr/>
          <p:nvPr userDrawn="1"/>
        </p:nvSpPr>
        <p:spPr>
          <a:xfrm>
            <a:off x="2010799" y="1182095"/>
            <a:ext cx="1629271" cy="1629228"/>
          </a:xfrm>
          <a:prstGeom prst="ellipse">
            <a:avLst/>
          </a:prstGeom>
          <a:blipFill>
            <a:blip r:embed="rId3" cstate="print"/>
            <a:stretch>
              <a:fillRect/>
            </a:stretch>
          </a:bli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1984">
              <a:ln>
                <a:noFill/>
              </a:ln>
            </a:endParaRPr>
          </a:p>
        </p:txBody>
      </p:sp>
      <p:sp>
        <p:nvSpPr>
          <p:cNvPr id="15" name="文字版面配置區 4">
            <a:extLst>
              <a:ext uri="{FF2B5EF4-FFF2-40B4-BE49-F238E27FC236}">
                <a16:creationId xmlns:a16="http://schemas.microsoft.com/office/drawing/2014/main" xmlns="" id="{5FC41B89-1836-484A-9340-C410A9653A5E}"/>
              </a:ext>
            </a:extLst>
          </p:cNvPr>
          <p:cNvSpPr>
            <a:spLocks noGrp="1"/>
          </p:cNvSpPr>
          <p:nvPr>
            <p:ph type="body" sz="quarter" idx="12"/>
          </p:nvPr>
        </p:nvSpPr>
        <p:spPr>
          <a:xfrm>
            <a:off x="1575185" y="3477474"/>
            <a:ext cx="4918025" cy="3455172"/>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6" name="文字版面配置區 4">
            <a:extLst>
              <a:ext uri="{FF2B5EF4-FFF2-40B4-BE49-F238E27FC236}">
                <a16:creationId xmlns:a16="http://schemas.microsoft.com/office/drawing/2014/main" xmlns="" id="{194885A0-9EB1-4144-AE1B-0AFD4AD47C90}"/>
              </a:ext>
            </a:extLst>
          </p:cNvPr>
          <p:cNvSpPr>
            <a:spLocks noGrp="1"/>
          </p:cNvSpPr>
          <p:nvPr>
            <p:ph type="body" sz="quarter" idx="15"/>
          </p:nvPr>
        </p:nvSpPr>
        <p:spPr>
          <a:xfrm>
            <a:off x="7081140" y="3444981"/>
            <a:ext cx="4918025" cy="3455167"/>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7" name="文字版面配置區 38">
            <a:extLst>
              <a:ext uri="{FF2B5EF4-FFF2-40B4-BE49-F238E27FC236}">
                <a16:creationId xmlns:a16="http://schemas.microsoft.com/office/drawing/2014/main" xmlns="" id="{9D203D05-3BD1-4AF3-927D-21A597017D5C}"/>
              </a:ext>
            </a:extLst>
          </p:cNvPr>
          <p:cNvSpPr>
            <a:spLocks noGrp="1"/>
          </p:cNvSpPr>
          <p:nvPr>
            <p:ph type="body" sz="quarter" idx="18" hasCustomPrompt="1"/>
          </p:nvPr>
        </p:nvSpPr>
        <p:spPr>
          <a:xfrm>
            <a:off x="4102728" y="2001590"/>
            <a:ext cx="2255371" cy="516659"/>
          </a:xfrm>
          <a:prstGeom prst="rect">
            <a:avLst/>
          </a:prstGeom>
        </p:spPr>
        <p:txBody>
          <a:bodyPr/>
          <a:lstStyle>
            <a:lvl1pPr marL="0" indent="0">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講師姓名</a:t>
            </a:r>
          </a:p>
        </p:txBody>
      </p:sp>
      <p:sp>
        <p:nvSpPr>
          <p:cNvPr id="18" name="矩形 17">
            <a:extLst>
              <a:ext uri="{FF2B5EF4-FFF2-40B4-BE49-F238E27FC236}">
                <a16:creationId xmlns:a16="http://schemas.microsoft.com/office/drawing/2014/main" xmlns="" id="{8A3C40B7-EC3C-4DD0-BEE5-0514D530001E}"/>
              </a:ext>
            </a:extLst>
          </p:cNvPr>
          <p:cNvSpPr/>
          <p:nvPr userDrawn="1"/>
        </p:nvSpPr>
        <p:spPr>
          <a:xfrm>
            <a:off x="6797296" y="1472544"/>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19" name="直線接點 18">
            <a:extLst>
              <a:ext uri="{FF2B5EF4-FFF2-40B4-BE49-F238E27FC236}">
                <a16:creationId xmlns:a16="http://schemas.microsoft.com/office/drawing/2014/main" xmlns="" id="{17EC0ACA-48A6-4766-BF88-1BA63CA5312D}"/>
              </a:ext>
            </a:extLst>
          </p:cNvPr>
          <p:cNvCxnSpPr>
            <a:cxnSpLocks/>
          </p:cNvCxnSpPr>
          <p:nvPr userDrawn="1"/>
        </p:nvCxnSpPr>
        <p:spPr>
          <a:xfrm>
            <a:off x="8298793" y="1630037"/>
            <a:ext cx="3700372"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xmlns="" id="{62553134-FFC7-4294-9EFE-F97D31C4568A}"/>
              </a:ext>
            </a:extLst>
          </p:cNvPr>
          <p:cNvSpPr txBox="1"/>
          <p:nvPr userDrawn="1"/>
        </p:nvSpPr>
        <p:spPr>
          <a:xfrm>
            <a:off x="6964309" y="1409514"/>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聯絡方式</a:t>
            </a:r>
          </a:p>
        </p:txBody>
      </p:sp>
      <p:sp>
        <p:nvSpPr>
          <p:cNvPr id="21" name="文字版面配置區 4">
            <a:extLst>
              <a:ext uri="{FF2B5EF4-FFF2-40B4-BE49-F238E27FC236}">
                <a16:creationId xmlns:a16="http://schemas.microsoft.com/office/drawing/2014/main" xmlns="" id="{D96F9681-42A7-4B3A-BE48-898EC2D142DE}"/>
              </a:ext>
            </a:extLst>
          </p:cNvPr>
          <p:cNvSpPr>
            <a:spLocks noGrp="1"/>
          </p:cNvSpPr>
          <p:nvPr>
            <p:ph type="body" sz="quarter" idx="16"/>
          </p:nvPr>
        </p:nvSpPr>
        <p:spPr>
          <a:xfrm>
            <a:off x="7082335" y="1907674"/>
            <a:ext cx="4918025" cy="766432"/>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2" name="文字版面配置區 8">
            <a:extLst>
              <a:ext uri="{FF2B5EF4-FFF2-40B4-BE49-F238E27FC236}">
                <a16:creationId xmlns:a16="http://schemas.microsoft.com/office/drawing/2014/main" xmlns="" id="{B60DCAF3-6259-48F3-B3D1-A5B419DF4356}"/>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23" name="文字版面配置區 8">
            <a:extLst>
              <a:ext uri="{FF2B5EF4-FFF2-40B4-BE49-F238E27FC236}">
                <a16:creationId xmlns:a16="http://schemas.microsoft.com/office/drawing/2014/main" xmlns="" id="{A3093B7B-59D2-4CD5-A776-AB26E95D4E51}"/>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173835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教材編寫者_3-2">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E770C432-5C8B-492C-AE43-A80D24ACD4A9}"/>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4" name="矩形 3">
            <a:extLst>
              <a:ext uri="{FF2B5EF4-FFF2-40B4-BE49-F238E27FC236}">
                <a16:creationId xmlns:a16="http://schemas.microsoft.com/office/drawing/2014/main" xmlns="" id="{C0BCA8A7-E2D0-4722-804C-8BE6C2E8B898}"/>
              </a:ext>
            </a:extLst>
          </p:cNvPr>
          <p:cNvSpPr/>
          <p:nvPr userDrawn="1"/>
        </p:nvSpPr>
        <p:spPr>
          <a:xfrm>
            <a:off x="6678659" y="2324948"/>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5" name="直線接點 4">
            <a:extLst>
              <a:ext uri="{FF2B5EF4-FFF2-40B4-BE49-F238E27FC236}">
                <a16:creationId xmlns:a16="http://schemas.microsoft.com/office/drawing/2014/main" xmlns="" id="{0CA1C90F-CDDF-48B2-AFF0-6CA3884FAAF5}"/>
              </a:ext>
            </a:extLst>
          </p:cNvPr>
          <p:cNvCxnSpPr>
            <a:cxnSpLocks/>
          </p:cNvCxnSpPr>
          <p:nvPr userDrawn="1"/>
        </p:nvCxnSpPr>
        <p:spPr>
          <a:xfrm>
            <a:off x="8180157" y="2482441"/>
            <a:ext cx="3693924"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6" name="文字方塊 5">
            <a:extLst>
              <a:ext uri="{FF2B5EF4-FFF2-40B4-BE49-F238E27FC236}">
                <a16:creationId xmlns:a16="http://schemas.microsoft.com/office/drawing/2014/main" xmlns="" id="{81A729F5-56B7-4542-B37C-FB5D8016AE33}"/>
              </a:ext>
            </a:extLst>
          </p:cNvPr>
          <p:cNvSpPr txBox="1"/>
          <p:nvPr userDrawn="1"/>
        </p:nvSpPr>
        <p:spPr>
          <a:xfrm>
            <a:off x="6845673" y="2261917"/>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老師的話</a:t>
            </a:r>
          </a:p>
        </p:txBody>
      </p:sp>
      <p:sp>
        <p:nvSpPr>
          <p:cNvPr id="7" name="文字版面配置區 4">
            <a:extLst>
              <a:ext uri="{FF2B5EF4-FFF2-40B4-BE49-F238E27FC236}">
                <a16:creationId xmlns:a16="http://schemas.microsoft.com/office/drawing/2014/main" xmlns="" id="{D229791D-E55C-45B0-BC07-202528DD56EB}"/>
              </a:ext>
            </a:extLst>
          </p:cNvPr>
          <p:cNvSpPr>
            <a:spLocks noGrp="1"/>
          </p:cNvSpPr>
          <p:nvPr>
            <p:ph type="body" sz="quarter" idx="17"/>
          </p:nvPr>
        </p:nvSpPr>
        <p:spPr>
          <a:xfrm>
            <a:off x="6941746" y="2782016"/>
            <a:ext cx="4918025" cy="2571383"/>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8" name="矩形: 圓角化對角角落 7">
            <a:extLst>
              <a:ext uri="{FF2B5EF4-FFF2-40B4-BE49-F238E27FC236}">
                <a16:creationId xmlns:a16="http://schemas.microsoft.com/office/drawing/2014/main" xmlns="" id="{4077649E-41DE-40C2-8F8C-4A19810AF905}"/>
              </a:ext>
            </a:extLst>
          </p:cNvPr>
          <p:cNvSpPr/>
          <p:nvPr userDrawn="1"/>
        </p:nvSpPr>
        <p:spPr>
          <a:xfrm>
            <a:off x="1339110" y="2457557"/>
            <a:ext cx="4402868"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9" name="文字方塊 8">
            <a:extLst>
              <a:ext uri="{FF2B5EF4-FFF2-40B4-BE49-F238E27FC236}">
                <a16:creationId xmlns:a16="http://schemas.microsoft.com/office/drawing/2014/main" xmlns="" id="{43FE5152-0BB1-4F23-9120-D6EA5E9AA1BD}"/>
              </a:ext>
            </a:extLst>
          </p:cNvPr>
          <p:cNvSpPr txBox="1"/>
          <p:nvPr userDrawn="1"/>
        </p:nvSpPr>
        <p:spPr>
          <a:xfrm>
            <a:off x="1833011" y="2497411"/>
            <a:ext cx="3413782" cy="635110"/>
          </a:xfrm>
          <a:prstGeom prst="rect">
            <a:avLst/>
          </a:prstGeom>
          <a:noFill/>
        </p:spPr>
        <p:txBody>
          <a:bodyPr wrap="square" rtlCol="0">
            <a:spAutoFit/>
          </a:bodyPr>
          <a:lstStyle/>
          <a:p>
            <a:pPr algn="ctr"/>
            <a:r>
              <a:rPr lang="zh-TW" altLang="en-US" sz="3527" b="1" dirty="0">
                <a:solidFill>
                  <a:schemeClr val="bg1"/>
                </a:solidFill>
                <a:latin typeface="微軟正黑體" panose="020B0604030504040204" pitchFamily="34" charset="-120"/>
                <a:ea typeface="微軟正黑體" panose="020B0604030504040204" pitchFamily="34" charset="-120"/>
              </a:rPr>
              <a:t>教材編寫者</a:t>
            </a:r>
          </a:p>
        </p:txBody>
      </p:sp>
      <p:sp>
        <p:nvSpPr>
          <p:cNvPr id="10" name="文字方塊 9">
            <a:extLst>
              <a:ext uri="{FF2B5EF4-FFF2-40B4-BE49-F238E27FC236}">
                <a16:creationId xmlns:a16="http://schemas.microsoft.com/office/drawing/2014/main" xmlns="" id="{7A88B260-0AC2-463A-81D5-3DFBAE3D7438}"/>
              </a:ext>
            </a:extLst>
          </p:cNvPr>
          <p:cNvSpPr txBox="1"/>
          <p:nvPr userDrawn="1"/>
        </p:nvSpPr>
        <p:spPr>
          <a:xfrm>
            <a:off x="3486608" y="3721528"/>
            <a:ext cx="1595309"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教材編寫者</a:t>
            </a:r>
          </a:p>
        </p:txBody>
      </p:sp>
      <p:sp>
        <p:nvSpPr>
          <p:cNvPr id="11" name="橢圓 10">
            <a:extLst>
              <a:ext uri="{FF2B5EF4-FFF2-40B4-BE49-F238E27FC236}">
                <a16:creationId xmlns:a16="http://schemas.microsoft.com/office/drawing/2014/main" xmlns="" id="{D05DCF56-8796-4865-B7D2-1E08DCEF1568}"/>
              </a:ext>
            </a:extLst>
          </p:cNvPr>
          <p:cNvSpPr/>
          <p:nvPr userDrawn="1"/>
        </p:nvSpPr>
        <p:spPr>
          <a:xfrm>
            <a:off x="1394679" y="3494109"/>
            <a:ext cx="1629271" cy="1629228"/>
          </a:xfrm>
          <a:prstGeom prst="ellipse">
            <a:avLst/>
          </a:prstGeom>
          <a:blipFill>
            <a:blip r:embed="rId3" cstate="print"/>
            <a:stretch>
              <a:fillRect/>
            </a:stretch>
          </a:bli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1984">
              <a:ln>
                <a:noFill/>
              </a:ln>
            </a:endParaRPr>
          </a:p>
        </p:txBody>
      </p:sp>
      <p:sp>
        <p:nvSpPr>
          <p:cNvPr id="12" name="文字版面配置區 38">
            <a:extLst>
              <a:ext uri="{FF2B5EF4-FFF2-40B4-BE49-F238E27FC236}">
                <a16:creationId xmlns:a16="http://schemas.microsoft.com/office/drawing/2014/main" xmlns="" id="{67E8768C-0EEE-49BF-9D8C-D95C3F13B7D7}"/>
              </a:ext>
            </a:extLst>
          </p:cNvPr>
          <p:cNvSpPr>
            <a:spLocks noGrp="1"/>
          </p:cNvSpPr>
          <p:nvPr>
            <p:ph type="body" sz="quarter" idx="18" hasCustomPrompt="1"/>
          </p:nvPr>
        </p:nvSpPr>
        <p:spPr>
          <a:xfrm>
            <a:off x="3486607" y="4313604"/>
            <a:ext cx="2255371" cy="516659"/>
          </a:xfrm>
          <a:prstGeom prst="rect">
            <a:avLst/>
          </a:prstGeom>
        </p:spPr>
        <p:txBody>
          <a:bodyPr/>
          <a:lstStyle>
            <a:lvl1pPr marL="0" indent="0">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講師姓名</a:t>
            </a:r>
          </a:p>
        </p:txBody>
      </p:sp>
      <p:sp>
        <p:nvSpPr>
          <p:cNvPr id="13" name="文字版面配置區 8">
            <a:extLst>
              <a:ext uri="{FF2B5EF4-FFF2-40B4-BE49-F238E27FC236}">
                <a16:creationId xmlns:a16="http://schemas.microsoft.com/office/drawing/2014/main" xmlns="" id="{4F2204B8-C3C5-4090-8662-16EDDCB35309}"/>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14" name="文字版面配置區 8">
            <a:extLst>
              <a:ext uri="{FF2B5EF4-FFF2-40B4-BE49-F238E27FC236}">
                <a16:creationId xmlns:a16="http://schemas.microsoft.com/office/drawing/2014/main" xmlns="" id="{2D4979BB-56AC-43D8-864B-A1B7612CF9D3}"/>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1463512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授課講師介紹_4">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DDBC7787-9F30-4C45-AF3F-398EE16EA86C}"/>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4" name="矩形: 圓角化對角角落 3">
            <a:extLst>
              <a:ext uri="{FF2B5EF4-FFF2-40B4-BE49-F238E27FC236}">
                <a16:creationId xmlns:a16="http://schemas.microsoft.com/office/drawing/2014/main" xmlns="" id="{45C24E0E-A987-4600-AF74-4FF95B36F059}"/>
              </a:ext>
            </a:extLst>
          </p:cNvPr>
          <p:cNvSpPr/>
          <p:nvPr userDrawn="1"/>
        </p:nvSpPr>
        <p:spPr>
          <a:xfrm>
            <a:off x="834074" y="1508464"/>
            <a:ext cx="3472544" cy="3755311"/>
          </a:xfrm>
          <a:prstGeom prst="round2DiagRect">
            <a:avLst>
              <a:gd name="adj1" fmla="val 2494"/>
              <a:gd name="adj2" fmla="val 231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5" name="矩形 4">
            <a:extLst>
              <a:ext uri="{FF2B5EF4-FFF2-40B4-BE49-F238E27FC236}">
                <a16:creationId xmlns:a16="http://schemas.microsoft.com/office/drawing/2014/main" xmlns="" id="{53142511-1AD0-4ABB-8280-721D3AD023DC}"/>
              </a:ext>
            </a:extLst>
          </p:cNvPr>
          <p:cNvSpPr/>
          <p:nvPr userDrawn="1"/>
        </p:nvSpPr>
        <p:spPr>
          <a:xfrm>
            <a:off x="5896168" y="3654874"/>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6" name="文字方塊 5">
            <a:extLst>
              <a:ext uri="{FF2B5EF4-FFF2-40B4-BE49-F238E27FC236}">
                <a16:creationId xmlns:a16="http://schemas.microsoft.com/office/drawing/2014/main" xmlns="" id="{A42A5FF9-D60B-4ED2-9F1E-CCB49C3FD260}"/>
              </a:ext>
            </a:extLst>
          </p:cNvPr>
          <p:cNvSpPr txBox="1"/>
          <p:nvPr userDrawn="1"/>
        </p:nvSpPr>
        <p:spPr>
          <a:xfrm>
            <a:off x="6063182" y="3591844"/>
            <a:ext cx="748923"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專長</a:t>
            </a:r>
          </a:p>
        </p:txBody>
      </p:sp>
      <p:sp>
        <p:nvSpPr>
          <p:cNvPr id="7" name="矩形 6">
            <a:extLst>
              <a:ext uri="{FF2B5EF4-FFF2-40B4-BE49-F238E27FC236}">
                <a16:creationId xmlns:a16="http://schemas.microsoft.com/office/drawing/2014/main" xmlns="" id="{4BBB93B1-7572-4978-9109-6557C4906903}"/>
              </a:ext>
            </a:extLst>
          </p:cNvPr>
          <p:cNvSpPr/>
          <p:nvPr userDrawn="1"/>
        </p:nvSpPr>
        <p:spPr>
          <a:xfrm>
            <a:off x="5896168" y="212673"/>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8" name="文字方塊 7">
            <a:extLst>
              <a:ext uri="{FF2B5EF4-FFF2-40B4-BE49-F238E27FC236}">
                <a16:creationId xmlns:a16="http://schemas.microsoft.com/office/drawing/2014/main" xmlns="" id="{66A4C8FD-72DF-48FC-8B13-645AE95E6FA2}"/>
              </a:ext>
            </a:extLst>
          </p:cNvPr>
          <p:cNvSpPr txBox="1"/>
          <p:nvPr userDrawn="1"/>
        </p:nvSpPr>
        <p:spPr>
          <a:xfrm>
            <a:off x="6063182" y="149643"/>
            <a:ext cx="748923"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簡歷</a:t>
            </a:r>
          </a:p>
        </p:txBody>
      </p:sp>
      <p:sp>
        <p:nvSpPr>
          <p:cNvPr id="11" name="矩形: 圓角化對角角落 10">
            <a:extLst>
              <a:ext uri="{FF2B5EF4-FFF2-40B4-BE49-F238E27FC236}">
                <a16:creationId xmlns:a16="http://schemas.microsoft.com/office/drawing/2014/main" xmlns="" id="{FBEC5E3B-2366-4681-B5D7-F4720D3E7E40}"/>
              </a:ext>
            </a:extLst>
          </p:cNvPr>
          <p:cNvSpPr/>
          <p:nvPr userDrawn="1"/>
        </p:nvSpPr>
        <p:spPr>
          <a:xfrm>
            <a:off x="5911009" y="4106023"/>
            <a:ext cx="6960359" cy="2991051"/>
          </a:xfrm>
          <a:prstGeom prst="round2DiagRect">
            <a:avLst>
              <a:gd name="adj1" fmla="val 0"/>
              <a:gd name="adj2" fmla="val 6572"/>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2" name="矩形: 圓角化對角角落 11">
            <a:extLst>
              <a:ext uri="{FF2B5EF4-FFF2-40B4-BE49-F238E27FC236}">
                <a16:creationId xmlns:a16="http://schemas.microsoft.com/office/drawing/2014/main" xmlns="" id="{40345BD4-A36D-4551-9284-1FC6C30E0827}"/>
              </a:ext>
            </a:extLst>
          </p:cNvPr>
          <p:cNvSpPr/>
          <p:nvPr userDrawn="1"/>
        </p:nvSpPr>
        <p:spPr>
          <a:xfrm>
            <a:off x="5911008" y="686002"/>
            <a:ext cx="6960360" cy="2871846"/>
          </a:xfrm>
          <a:prstGeom prst="round2DiagRect">
            <a:avLst>
              <a:gd name="adj1" fmla="val 0"/>
              <a:gd name="adj2" fmla="val 5059"/>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4" name="矩形: 圓角化對角角落 13">
            <a:extLst>
              <a:ext uri="{FF2B5EF4-FFF2-40B4-BE49-F238E27FC236}">
                <a16:creationId xmlns:a16="http://schemas.microsoft.com/office/drawing/2014/main" xmlns="" id="{8AFBD8E9-4BD9-455C-841F-C080887D62F7}"/>
              </a:ext>
            </a:extLst>
          </p:cNvPr>
          <p:cNvSpPr/>
          <p:nvPr userDrawn="1"/>
        </p:nvSpPr>
        <p:spPr>
          <a:xfrm>
            <a:off x="824119" y="1422134"/>
            <a:ext cx="3492454" cy="759956"/>
          </a:xfrm>
          <a:prstGeom prst="round2DiagRect">
            <a:avLst>
              <a:gd name="adj1" fmla="val 0"/>
              <a:gd name="adj2" fmla="val 271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5" name="文字方塊 14">
            <a:extLst>
              <a:ext uri="{FF2B5EF4-FFF2-40B4-BE49-F238E27FC236}">
                <a16:creationId xmlns:a16="http://schemas.microsoft.com/office/drawing/2014/main" xmlns="" id="{D6736FF0-1B07-4805-81F5-ED2403088B6F}"/>
              </a:ext>
            </a:extLst>
          </p:cNvPr>
          <p:cNvSpPr txBox="1"/>
          <p:nvPr userDrawn="1"/>
        </p:nvSpPr>
        <p:spPr>
          <a:xfrm>
            <a:off x="884026" y="1482557"/>
            <a:ext cx="3295661" cy="635110"/>
          </a:xfrm>
          <a:prstGeom prst="rect">
            <a:avLst/>
          </a:prstGeom>
          <a:solidFill>
            <a:schemeClr val="bg1"/>
          </a:solidFill>
        </p:spPr>
        <p:txBody>
          <a:bodyPr wrap="square" rtlCol="0">
            <a:spAutoFit/>
          </a:bodyPr>
          <a:lstStyle/>
          <a:p>
            <a:pPr algn="ctr"/>
            <a:r>
              <a:rPr lang="zh-TW" altLang="en-US" sz="3527" b="1" dirty="0">
                <a:solidFill>
                  <a:srgbClr val="85C46B"/>
                </a:solidFill>
                <a:latin typeface="微軟正黑體" panose="020B0604030504040204" pitchFamily="34" charset="-120"/>
                <a:ea typeface="微軟正黑體" panose="020B0604030504040204" pitchFamily="34" charset="-120"/>
              </a:rPr>
              <a:t>授課講師介紹</a:t>
            </a:r>
          </a:p>
        </p:txBody>
      </p:sp>
      <p:sp>
        <p:nvSpPr>
          <p:cNvPr id="16" name="矩形 15">
            <a:extLst>
              <a:ext uri="{FF2B5EF4-FFF2-40B4-BE49-F238E27FC236}">
                <a16:creationId xmlns:a16="http://schemas.microsoft.com/office/drawing/2014/main" xmlns="" id="{818C8F7C-FA3D-4C51-9FE3-D24845557B4F}"/>
              </a:ext>
            </a:extLst>
          </p:cNvPr>
          <p:cNvSpPr/>
          <p:nvPr userDrawn="1"/>
        </p:nvSpPr>
        <p:spPr>
          <a:xfrm>
            <a:off x="834074" y="5496036"/>
            <a:ext cx="128332" cy="314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7" name="文字方塊 16">
            <a:extLst>
              <a:ext uri="{FF2B5EF4-FFF2-40B4-BE49-F238E27FC236}">
                <a16:creationId xmlns:a16="http://schemas.microsoft.com/office/drawing/2014/main" xmlns="" id="{950BD781-5F84-4A94-9119-5B8A4DD9ACC8}"/>
              </a:ext>
            </a:extLst>
          </p:cNvPr>
          <p:cNvSpPr txBox="1"/>
          <p:nvPr userDrawn="1"/>
        </p:nvSpPr>
        <p:spPr>
          <a:xfrm>
            <a:off x="1001088" y="5433006"/>
            <a:ext cx="1313180" cy="431657"/>
          </a:xfrm>
          <a:prstGeom prst="rect">
            <a:avLst/>
          </a:prstGeom>
          <a:noFill/>
        </p:spPr>
        <p:txBody>
          <a:bodyPr wrap="none" rtlCol="0">
            <a:spAutoFit/>
          </a:bodyPr>
          <a:lstStyle/>
          <a:p>
            <a:r>
              <a:rPr lang="zh-TW" altLang="en-US" sz="2205" b="1" dirty="0">
                <a:solidFill>
                  <a:schemeClr val="bg1"/>
                </a:solidFill>
                <a:latin typeface="微軟正黑體" panose="020B0604030504040204" pitchFamily="34" charset="-120"/>
                <a:ea typeface="微軟正黑體" panose="020B0604030504040204" pitchFamily="34" charset="-120"/>
              </a:rPr>
              <a:t>聯絡方式</a:t>
            </a:r>
          </a:p>
        </p:txBody>
      </p:sp>
      <p:sp>
        <p:nvSpPr>
          <p:cNvPr id="18" name="文字方塊 17">
            <a:extLst>
              <a:ext uri="{FF2B5EF4-FFF2-40B4-BE49-F238E27FC236}">
                <a16:creationId xmlns:a16="http://schemas.microsoft.com/office/drawing/2014/main" xmlns="" id="{52C69D32-B53F-47AD-877C-291A3D958794}"/>
              </a:ext>
            </a:extLst>
          </p:cNvPr>
          <p:cNvSpPr txBox="1"/>
          <p:nvPr userDrawn="1"/>
        </p:nvSpPr>
        <p:spPr>
          <a:xfrm>
            <a:off x="1095571" y="1482558"/>
            <a:ext cx="2947231" cy="567207"/>
          </a:xfrm>
          <a:prstGeom prst="rect">
            <a:avLst/>
          </a:prstGeom>
          <a:solidFill>
            <a:schemeClr val="bg1"/>
          </a:solidFill>
        </p:spPr>
        <p:txBody>
          <a:bodyPr wrap="square" rtlCol="0">
            <a:spAutoFit/>
          </a:bodyPr>
          <a:lstStyle/>
          <a:p>
            <a:pPr algn="ctr"/>
            <a:r>
              <a:rPr lang="zh-TW" altLang="en-US" sz="3086" b="1" dirty="0">
                <a:solidFill>
                  <a:srgbClr val="85C46B"/>
                </a:solidFill>
                <a:latin typeface="微軟正黑體" panose="020B0604030504040204" pitchFamily="34" charset="-120"/>
                <a:ea typeface="微軟正黑體" panose="020B0604030504040204" pitchFamily="34" charset="-120"/>
              </a:rPr>
              <a:t>授課講師介紹</a:t>
            </a:r>
          </a:p>
        </p:txBody>
      </p:sp>
      <p:sp>
        <p:nvSpPr>
          <p:cNvPr id="19" name="橢圓 18">
            <a:extLst>
              <a:ext uri="{FF2B5EF4-FFF2-40B4-BE49-F238E27FC236}">
                <a16:creationId xmlns:a16="http://schemas.microsoft.com/office/drawing/2014/main" xmlns="" id="{0E4C2BAF-5AC0-474F-93B8-EF70C033FBFE}"/>
              </a:ext>
            </a:extLst>
          </p:cNvPr>
          <p:cNvSpPr/>
          <p:nvPr userDrawn="1"/>
        </p:nvSpPr>
        <p:spPr>
          <a:xfrm>
            <a:off x="1517445" y="2290432"/>
            <a:ext cx="2021438" cy="2021385"/>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p>
        </p:txBody>
      </p:sp>
      <p:sp>
        <p:nvSpPr>
          <p:cNvPr id="20" name="文字版面配置區 4">
            <a:extLst>
              <a:ext uri="{FF2B5EF4-FFF2-40B4-BE49-F238E27FC236}">
                <a16:creationId xmlns:a16="http://schemas.microsoft.com/office/drawing/2014/main" xmlns="" id="{CBF944C2-8FDB-4BA4-8B5A-335933F349CB}"/>
              </a:ext>
            </a:extLst>
          </p:cNvPr>
          <p:cNvSpPr>
            <a:spLocks noGrp="1"/>
          </p:cNvSpPr>
          <p:nvPr>
            <p:ph type="body" sz="quarter" idx="12" hasCustomPrompt="1"/>
          </p:nvPr>
        </p:nvSpPr>
        <p:spPr>
          <a:xfrm>
            <a:off x="1094670" y="4547204"/>
            <a:ext cx="2836132" cy="594974"/>
          </a:xfrm>
          <a:prstGeom prst="rect">
            <a:avLst/>
          </a:prstGeom>
        </p:spPr>
        <p:txBody>
          <a:bodyPr/>
          <a:lstStyle>
            <a:lvl1pPr marL="0" marR="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sz="3527"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marL="0" marR="0" lvl="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lang="zh-TW" altLang="en-US" dirty="0"/>
              <a:t>講師姓名</a:t>
            </a:r>
          </a:p>
        </p:txBody>
      </p:sp>
      <p:sp>
        <p:nvSpPr>
          <p:cNvPr id="21" name="文字版面配置區 11">
            <a:extLst>
              <a:ext uri="{FF2B5EF4-FFF2-40B4-BE49-F238E27FC236}">
                <a16:creationId xmlns:a16="http://schemas.microsoft.com/office/drawing/2014/main" xmlns="" id="{A05A19F1-9ADF-4759-9153-E7628929EA39}"/>
              </a:ext>
            </a:extLst>
          </p:cNvPr>
          <p:cNvSpPr>
            <a:spLocks noGrp="1"/>
          </p:cNvSpPr>
          <p:nvPr>
            <p:ph type="body" sz="quarter" idx="13"/>
          </p:nvPr>
        </p:nvSpPr>
        <p:spPr>
          <a:xfrm>
            <a:off x="5960551" y="4138137"/>
            <a:ext cx="6760761" cy="2874006"/>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2" name="文字版面配置區 11">
            <a:extLst>
              <a:ext uri="{FF2B5EF4-FFF2-40B4-BE49-F238E27FC236}">
                <a16:creationId xmlns:a16="http://schemas.microsoft.com/office/drawing/2014/main" xmlns="" id="{A8FD7860-BD0C-4632-93CF-994F0733614F}"/>
              </a:ext>
            </a:extLst>
          </p:cNvPr>
          <p:cNvSpPr>
            <a:spLocks noGrp="1"/>
          </p:cNvSpPr>
          <p:nvPr>
            <p:ph type="body" sz="quarter" idx="14"/>
          </p:nvPr>
        </p:nvSpPr>
        <p:spPr>
          <a:xfrm>
            <a:off x="5960332" y="717464"/>
            <a:ext cx="6761028" cy="2739835"/>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4" name="文字版面配置區 11">
            <a:extLst>
              <a:ext uri="{FF2B5EF4-FFF2-40B4-BE49-F238E27FC236}">
                <a16:creationId xmlns:a16="http://schemas.microsoft.com/office/drawing/2014/main" xmlns="" id="{3C999B8F-59B3-4820-BFA3-B7FB4AD12977}"/>
              </a:ext>
            </a:extLst>
          </p:cNvPr>
          <p:cNvSpPr>
            <a:spLocks noGrp="1"/>
          </p:cNvSpPr>
          <p:nvPr>
            <p:ph type="body" sz="quarter" idx="16"/>
          </p:nvPr>
        </p:nvSpPr>
        <p:spPr>
          <a:xfrm>
            <a:off x="1001087" y="5897678"/>
            <a:ext cx="3478785" cy="1283011"/>
          </a:xfrm>
          <a:prstGeom prst="rect">
            <a:avLst/>
          </a:prstGeom>
        </p:spPr>
        <p:txBody>
          <a:bodyPr/>
          <a:lstStyle>
            <a:lvl1pPr marL="0" indent="0">
              <a:lnSpc>
                <a:spcPct val="100000"/>
              </a:lnSpc>
              <a:buNone/>
              <a:defRPr sz="1764"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cxnSp>
        <p:nvCxnSpPr>
          <p:cNvPr id="25" name="直線接點 24">
            <a:extLst>
              <a:ext uri="{FF2B5EF4-FFF2-40B4-BE49-F238E27FC236}">
                <a16:creationId xmlns:a16="http://schemas.microsoft.com/office/drawing/2014/main" xmlns="" id="{299FE60F-740A-4DC0-81A6-AACFB46D6593}"/>
              </a:ext>
            </a:extLst>
          </p:cNvPr>
          <p:cNvCxnSpPr/>
          <p:nvPr userDrawn="1"/>
        </p:nvCxnSpPr>
        <p:spPr>
          <a:xfrm>
            <a:off x="1001089" y="6269492"/>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xmlns="" id="{89677F7C-5881-4249-B412-E20187181D41}"/>
              </a:ext>
            </a:extLst>
          </p:cNvPr>
          <p:cNvCxnSpPr/>
          <p:nvPr userDrawn="1"/>
        </p:nvCxnSpPr>
        <p:spPr>
          <a:xfrm>
            <a:off x="1001089" y="6699664"/>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xmlns="" id="{D7424B64-C761-4264-8032-7103257B6996}"/>
              </a:ext>
            </a:extLst>
          </p:cNvPr>
          <p:cNvCxnSpPr/>
          <p:nvPr userDrawn="1"/>
        </p:nvCxnSpPr>
        <p:spPr>
          <a:xfrm>
            <a:off x="1001089" y="7104217"/>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文字版面配置區 8">
            <a:extLst>
              <a:ext uri="{FF2B5EF4-FFF2-40B4-BE49-F238E27FC236}">
                <a16:creationId xmlns:a16="http://schemas.microsoft.com/office/drawing/2014/main" xmlns="" id="{7B71B8C0-BD01-4515-9049-1D6482813D1D}"/>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764657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教材編寫者_4">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C643E882-2844-4C67-80E3-C0EC5C1C461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4" name="矩形: 圓角化對角角落 3">
            <a:extLst>
              <a:ext uri="{FF2B5EF4-FFF2-40B4-BE49-F238E27FC236}">
                <a16:creationId xmlns:a16="http://schemas.microsoft.com/office/drawing/2014/main" xmlns="" id="{CBC46EAD-36AA-4FBB-9B8B-6E9F3350731A}"/>
              </a:ext>
            </a:extLst>
          </p:cNvPr>
          <p:cNvSpPr/>
          <p:nvPr userDrawn="1"/>
        </p:nvSpPr>
        <p:spPr>
          <a:xfrm>
            <a:off x="834074" y="1508464"/>
            <a:ext cx="3472544" cy="3755311"/>
          </a:xfrm>
          <a:prstGeom prst="round2DiagRect">
            <a:avLst>
              <a:gd name="adj1" fmla="val 2494"/>
              <a:gd name="adj2" fmla="val 2316"/>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5" name="矩形 4">
            <a:extLst>
              <a:ext uri="{FF2B5EF4-FFF2-40B4-BE49-F238E27FC236}">
                <a16:creationId xmlns:a16="http://schemas.microsoft.com/office/drawing/2014/main" xmlns="" id="{FA031729-5D7D-4A48-A7B2-32058EA445D0}"/>
              </a:ext>
            </a:extLst>
          </p:cNvPr>
          <p:cNvSpPr/>
          <p:nvPr userDrawn="1"/>
        </p:nvSpPr>
        <p:spPr>
          <a:xfrm>
            <a:off x="5896168" y="3654874"/>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6" name="文字方塊 5">
            <a:extLst>
              <a:ext uri="{FF2B5EF4-FFF2-40B4-BE49-F238E27FC236}">
                <a16:creationId xmlns:a16="http://schemas.microsoft.com/office/drawing/2014/main" xmlns="" id="{0D284D56-0FFE-4723-83F4-EBD746A63411}"/>
              </a:ext>
            </a:extLst>
          </p:cNvPr>
          <p:cNvSpPr txBox="1"/>
          <p:nvPr userDrawn="1"/>
        </p:nvSpPr>
        <p:spPr>
          <a:xfrm>
            <a:off x="6063182" y="3591844"/>
            <a:ext cx="748923"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專長</a:t>
            </a:r>
          </a:p>
        </p:txBody>
      </p:sp>
      <p:sp>
        <p:nvSpPr>
          <p:cNvPr id="7" name="矩形 6">
            <a:extLst>
              <a:ext uri="{FF2B5EF4-FFF2-40B4-BE49-F238E27FC236}">
                <a16:creationId xmlns:a16="http://schemas.microsoft.com/office/drawing/2014/main" xmlns="" id="{6486876B-9C75-40A4-8B07-4E223C7443CB}"/>
              </a:ext>
            </a:extLst>
          </p:cNvPr>
          <p:cNvSpPr/>
          <p:nvPr userDrawn="1"/>
        </p:nvSpPr>
        <p:spPr>
          <a:xfrm>
            <a:off x="5896168" y="212673"/>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8" name="文字方塊 7">
            <a:extLst>
              <a:ext uri="{FF2B5EF4-FFF2-40B4-BE49-F238E27FC236}">
                <a16:creationId xmlns:a16="http://schemas.microsoft.com/office/drawing/2014/main" xmlns="" id="{5769B2FD-298F-48BD-A3D4-6A9FE293A458}"/>
              </a:ext>
            </a:extLst>
          </p:cNvPr>
          <p:cNvSpPr txBox="1"/>
          <p:nvPr userDrawn="1"/>
        </p:nvSpPr>
        <p:spPr>
          <a:xfrm>
            <a:off x="6063182" y="149643"/>
            <a:ext cx="748923"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簡歷</a:t>
            </a:r>
          </a:p>
        </p:txBody>
      </p:sp>
      <p:sp>
        <p:nvSpPr>
          <p:cNvPr id="9" name="矩形: 圓角化對角角落 8">
            <a:extLst>
              <a:ext uri="{FF2B5EF4-FFF2-40B4-BE49-F238E27FC236}">
                <a16:creationId xmlns:a16="http://schemas.microsoft.com/office/drawing/2014/main" xmlns="" id="{97ED1939-220B-4232-9439-81DAAEAA13A7}"/>
              </a:ext>
            </a:extLst>
          </p:cNvPr>
          <p:cNvSpPr/>
          <p:nvPr userDrawn="1"/>
        </p:nvSpPr>
        <p:spPr>
          <a:xfrm>
            <a:off x="5911009" y="4106023"/>
            <a:ext cx="6960359" cy="2991051"/>
          </a:xfrm>
          <a:prstGeom prst="round2DiagRect">
            <a:avLst>
              <a:gd name="adj1" fmla="val 0"/>
              <a:gd name="adj2" fmla="val 6572"/>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0" name="矩形: 圓角化對角角落 9">
            <a:extLst>
              <a:ext uri="{FF2B5EF4-FFF2-40B4-BE49-F238E27FC236}">
                <a16:creationId xmlns:a16="http://schemas.microsoft.com/office/drawing/2014/main" xmlns="" id="{EE90932D-F829-431E-B8FA-7F314C86750F}"/>
              </a:ext>
            </a:extLst>
          </p:cNvPr>
          <p:cNvSpPr/>
          <p:nvPr userDrawn="1"/>
        </p:nvSpPr>
        <p:spPr>
          <a:xfrm>
            <a:off x="5911008" y="686002"/>
            <a:ext cx="6960360" cy="2871846"/>
          </a:xfrm>
          <a:prstGeom prst="round2DiagRect">
            <a:avLst>
              <a:gd name="adj1" fmla="val 0"/>
              <a:gd name="adj2" fmla="val 5059"/>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1" name="矩形: 圓角化對角角落 10">
            <a:extLst>
              <a:ext uri="{FF2B5EF4-FFF2-40B4-BE49-F238E27FC236}">
                <a16:creationId xmlns:a16="http://schemas.microsoft.com/office/drawing/2014/main" xmlns="" id="{EF2DF96E-71C6-4384-BCC0-3E244CEF8364}"/>
              </a:ext>
            </a:extLst>
          </p:cNvPr>
          <p:cNvSpPr/>
          <p:nvPr userDrawn="1"/>
        </p:nvSpPr>
        <p:spPr>
          <a:xfrm>
            <a:off x="824119" y="1422134"/>
            <a:ext cx="3492454" cy="759956"/>
          </a:xfrm>
          <a:prstGeom prst="round2DiagRect">
            <a:avLst>
              <a:gd name="adj1" fmla="val 0"/>
              <a:gd name="adj2" fmla="val 271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2" name="文字方塊 11">
            <a:extLst>
              <a:ext uri="{FF2B5EF4-FFF2-40B4-BE49-F238E27FC236}">
                <a16:creationId xmlns:a16="http://schemas.microsoft.com/office/drawing/2014/main" xmlns="" id="{E679A039-081D-43CC-870D-54AB1A40E214}"/>
              </a:ext>
            </a:extLst>
          </p:cNvPr>
          <p:cNvSpPr txBox="1"/>
          <p:nvPr userDrawn="1"/>
        </p:nvSpPr>
        <p:spPr>
          <a:xfrm>
            <a:off x="884026" y="1482557"/>
            <a:ext cx="3295661" cy="635110"/>
          </a:xfrm>
          <a:prstGeom prst="rect">
            <a:avLst/>
          </a:prstGeom>
          <a:solidFill>
            <a:schemeClr val="bg1"/>
          </a:solidFill>
        </p:spPr>
        <p:txBody>
          <a:bodyPr wrap="square" rtlCol="0">
            <a:spAutoFit/>
          </a:bodyPr>
          <a:lstStyle/>
          <a:p>
            <a:pPr algn="ctr"/>
            <a:r>
              <a:rPr lang="zh-TW" altLang="en-US" sz="3527" b="1" dirty="0">
                <a:solidFill>
                  <a:srgbClr val="85C46B"/>
                </a:solidFill>
                <a:latin typeface="微軟正黑體" panose="020B0604030504040204" pitchFamily="34" charset="-120"/>
                <a:ea typeface="微軟正黑體" panose="020B0604030504040204" pitchFamily="34" charset="-120"/>
              </a:rPr>
              <a:t>授課講師介紹</a:t>
            </a:r>
          </a:p>
        </p:txBody>
      </p:sp>
      <p:sp>
        <p:nvSpPr>
          <p:cNvPr id="13" name="矩形 12">
            <a:extLst>
              <a:ext uri="{FF2B5EF4-FFF2-40B4-BE49-F238E27FC236}">
                <a16:creationId xmlns:a16="http://schemas.microsoft.com/office/drawing/2014/main" xmlns="" id="{6ADF10D3-4EC1-491B-BF06-D64470F6C444}"/>
              </a:ext>
            </a:extLst>
          </p:cNvPr>
          <p:cNvSpPr/>
          <p:nvPr userDrawn="1"/>
        </p:nvSpPr>
        <p:spPr>
          <a:xfrm>
            <a:off x="834074" y="5496036"/>
            <a:ext cx="128332" cy="3149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4" name="文字方塊 13">
            <a:extLst>
              <a:ext uri="{FF2B5EF4-FFF2-40B4-BE49-F238E27FC236}">
                <a16:creationId xmlns:a16="http://schemas.microsoft.com/office/drawing/2014/main" xmlns="" id="{97B02276-DF47-4548-95C8-1028898AA54F}"/>
              </a:ext>
            </a:extLst>
          </p:cNvPr>
          <p:cNvSpPr txBox="1"/>
          <p:nvPr userDrawn="1"/>
        </p:nvSpPr>
        <p:spPr>
          <a:xfrm>
            <a:off x="1001088" y="5433006"/>
            <a:ext cx="1313180" cy="431657"/>
          </a:xfrm>
          <a:prstGeom prst="rect">
            <a:avLst/>
          </a:prstGeom>
          <a:noFill/>
        </p:spPr>
        <p:txBody>
          <a:bodyPr wrap="none" rtlCol="0">
            <a:spAutoFit/>
          </a:bodyPr>
          <a:lstStyle/>
          <a:p>
            <a:r>
              <a:rPr lang="zh-TW" altLang="en-US" sz="2205" b="1" dirty="0">
                <a:solidFill>
                  <a:schemeClr val="bg1"/>
                </a:solidFill>
                <a:latin typeface="微軟正黑體" panose="020B0604030504040204" pitchFamily="34" charset="-120"/>
                <a:ea typeface="微軟正黑體" panose="020B0604030504040204" pitchFamily="34" charset="-120"/>
              </a:rPr>
              <a:t>聯絡方式</a:t>
            </a:r>
          </a:p>
        </p:txBody>
      </p:sp>
      <p:sp>
        <p:nvSpPr>
          <p:cNvPr id="15" name="文字方塊 14">
            <a:extLst>
              <a:ext uri="{FF2B5EF4-FFF2-40B4-BE49-F238E27FC236}">
                <a16:creationId xmlns:a16="http://schemas.microsoft.com/office/drawing/2014/main" xmlns="" id="{61E8472F-8AB9-40B3-ADE7-DFEE760F4E90}"/>
              </a:ext>
            </a:extLst>
          </p:cNvPr>
          <p:cNvSpPr txBox="1"/>
          <p:nvPr userDrawn="1"/>
        </p:nvSpPr>
        <p:spPr>
          <a:xfrm>
            <a:off x="1095571" y="1482558"/>
            <a:ext cx="2947231" cy="567207"/>
          </a:xfrm>
          <a:prstGeom prst="rect">
            <a:avLst/>
          </a:prstGeom>
          <a:solidFill>
            <a:schemeClr val="bg1"/>
          </a:solidFill>
        </p:spPr>
        <p:txBody>
          <a:bodyPr wrap="square" rtlCol="0">
            <a:spAutoFit/>
          </a:bodyPr>
          <a:lstStyle/>
          <a:p>
            <a:pPr algn="ctr"/>
            <a:r>
              <a:rPr lang="zh-TW" altLang="en-US" sz="3086" b="1" dirty="0">
                <a:solidFill>
                  <a:srgbClr val="85C46B"/>
                </a:solidFill>
                <a:latin typeface="微軟正黑體" panose="020B0604030504040204" pitchFamily="34" charset="-120"/>
                <a:ea typeface="微軟正黑體" panose="020B0604030504040204" pitchFamily="34" charset="-120"/>
              </a:rPr>
              <a:t>教材編寫者</a:t>
            </a:r>
          </a:p>
        </p:txBody>
      </p:sp>
      <p:sp>
        <p:nvSpPr>
          <p:cNvPr id="16" name="橢圓 15">
            <a:extLst>
              <a:ext uri="{FF2B5EF4-FFF2-40B4-BE49-F238E27FC236}">
                <a16:creationId xmlns:a16="http://schemas.microsoft.com/office/drawing/2014/main" xmlns="" id="{B8654413-E2E5-4693-A38B-5C8074CA761A}"/>
              </a:ext>
            </a:extLst>
          </p:cNvPr>
          <p:cNvSpPr/>
          <p:nvPr userDrawn="1"/>
        </p:nvSpPr>
        <p:spPr>
          <a:xfrm>
            <a:off x="1517445" y="2290432"/>
            <a:ext cx="2021438" cy="2021385"/>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p>
        </p:txBody>
      </p:sp>
      <p:sp>
        <p:nvSpPr>
          <p:cNvPr id="17" name="文字版面配置區 4">
            <a:extLst>
              <a:ext uri="{FF2B5EF4-FFF2-40B4-BE49-F238E27FC236}">
                <a16:creationId xmlns:a16="http://schemas.microsoft.com/office/drawing/2014/main" xmlns="" id="{ED63D14E-02A0-4354-8F79-60FFB5912FA9}"/>
              </a:ext>
            </a:extLst>
          </p:cNvPr>
          <p:cNvSpPr>
            <a:spLocks noGrp="1"/>
          </p:cNvSpPr>
          <p:nvPr>
            <p:ph type="body" sz="quarter" idx="12" hasCustomPrompt="1"/>
          </p:nvPr>
        </p:nvSpPr>
        <p:spPr>
          <a:xfrm>
            <a:off x="1094670" y="4547204"/>
            <a:ext cx="2836132" cy="594974"/>
          </a:xfrm>
          <a:prstGeom prst="rect">
            <a:avLst/>
          </a:prstGeom>
        </p:spPr>
        <p:txBody>
          <a:bodyPr/>
          <a:lstStyle>
            <a:lvl1pPr marL="0" marR="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sz="3527"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marL="0" marR="0" lvl="0" indent="0" algn="ctr" defTabSz="1007943" rtl="0" eaLnBrk="1" fontAlgn="auto" latinLnBrk="0" hangingPunct="1">
              <a:lnSpc>
                <a:spcPct val="90000"/>
              </a:lnSpc>
              <a:spcBef>
                <a:spcPts val="1102"/>
              </a:spcBef>
              <a:spcAft>
                <a:spcPts val="0"/>
              </a:spcAft>
              <a:buClrTx/>
              <a:buSzTx/>
              <a:buFont typeface="Arial" panose="020B0604020202020204" pitchFamily="34" charset="0"/>
              <a:buNone/>
              <a:tabLst/>
              <a:defRPr/>
            </a:pPr>
            <a:r>
              <a:rPr lang="zh-TW" altLang="en-US" dirty="0"/>
              <a:t>講師姓名</a:t>
            </a:r>
          </a:p>
        </p:txBody>
      </p:sp>
      <p:sp>
        <p:nvSpPr>
          <p:cNvPr id="18" name="文字版面配置區 11">
            <a:extLst>
              <a:ext uri="{FF2B5EF4-FFF2-40B4-BE49-F238E27FC236}">
                <a16:creationId xmlns:a16="http://schemas.microsoft.com/office/drawing/2014/main" xmlns="" id="{2CE43437-8B09-440A-AA50-A331A40CE005}"/>
              </a:ext>
            </a:extLst>
          </p:cNvPr>
          <p:cNvSpPr>
            <a:spLocks noGrp="1"/>
          </p:cNvSpPr>
          <p:nvPr>
            <p:ph type="body" sz="quarter" idx="13"/>
          </p:nvPr>
        </p:nvSpPr>
        <p:spPr>
          <a:xfrm>
            <a:off x="5960551" y="4138137"/>
            <a:ext cx="6760761" cy="2874006"/>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9" name="文字版面配置區 11">
            <a:extLst>
              <a:ext uri="{FF2B5EF4-FFF2-40B4-BE49-F238E27FC236}">
                <a16:creationId xmlns:a16="http://schemas.microsoft.com/office/drawing/2014/main" xmlns="" id="{4B844389-8296-457E-A757-97E26F917264}"/>
              </a:ext>
            </a:extLst>
          </p:cNvPr>
          <p:cNvSpPr>
            <a:spLocks noGrp="1"/>
          </p:cNvSpPr>
          <p:nvPr>
            <p:ph type="body" sz="quarter" idx="14"/>
          </p:nvPr>
        </p:nvSpPr>
        <p:spPr>
          <a:xfrm>
            <a:off x="5960332" y="717464"/>
            <a:ext cx="6761028" cy="2739835"/>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20" name="文字版面配置區 11">
            <a:extLst>
              <a:ext uri="{FF2B5EF4-FFF2-40B4-BE49-F238E27FC236}">
                <a16:creationId xmlns:a16="http://schemas.microsoft.com/office/drawing/2014/main" xmlns="" id="{0F2D1DB4-818F-41D3-A3F9-44390381823F}"/>
              </a:ext>
            </a:extLst>
          </p:cNvPr>
          <p:cNvSpPr>
            <a:spLocks noGrp="1"/>
          </p:cNvSpPr>
          <p:nvPr>
            <p:ph type="body" sz="quarter" idx="16"/>
          </p:nvPr>
        </p:nvSpPr>
        <p:spPr>
          <a:xfrm>
            <a:off x="1001087" y="5897678"/>
            <a:ext cx="3478785" cy="1283011"/>
          </a:xfrm>
          <a:prstGeom prst="rect">
            <a:avLst/>
          </a:prstGeom>
        </p:spPr>
        <p:txBody>
          <a:bodyPr/>
          <a:lstStyle>
            <a:lvl1pPr marL="0" indent="0">
              <a:lnSpc>
                <a:spcPct val="100000"/>
              </a:lnSpc>
              <a:buNone/>
              <a:defRPr sz="1764"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cxnSp>
        <p:nvCxnSpPr>
          <p:cNvPr id="21" name="直線接點 20">
            <a:extLst>
              <a:ext uri="{FF2B5EF4-FFF2-40B4-BE49-F238E27FC236}">
                <a16:creationId xmlns:a16="http://schemas.microsoft.com/office/drawing/2014/main" xmlns="" id="{126B81EA-C3BE-4630-90CE-21251C885F6F}"/>
              </a:ext>
            </a:extLst>
          </p:cNvPr>
          <p:cNvCxnSpPr/>
          <p:nvPr userDrawn="1"/>
        </p:nvCxnSpPr>
        <p:spPr>
          <a:xfrm>
            <a:off x="1001089" y="6269492"/>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xmlns="" id="{9B4A1DF1-81F8-4CBA-B297-B48A7D34DC84}"/>
              </a:ext>
            </a:extLst>
          </p:cNvPr>
          <p:cNvCxnSpPr/>
          <p:nvPr userDrawn="1"/>
        </p:nvCxnSpPr>
        <p:spPr>
          <a:xfrm>
            <a:off x="1001089" y="6699664"/>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xmlns="" id="{0071A797-EEE9-4236-916B-D612E1564F83}"/>
              </a:ext>
            </a:extLst>
          </p:cNvPr>
          <p:cNvCxnSpPr/>
          <p:nvPr userDrawn="1"/>
        </p:nvCxnSpPr>
        <p:spPr>
          <a:xfrm>
            <a:off x="1001089" y="7104217"/>
            <a:ext cx="33154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文字版面配置區 8">
            <a:extLst>
              <a:ext uri="{FF2B5EF4-FFF2-40B4-BE49-F238E27FC236}">
                <a16:creationId xmlns:a16="http://schemas.microsoft.com/office/drawing/2014/main" xmlns="" id="{864A5B75-FBB2-4271-AD15-D197FA912CFE}"/>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359928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課程大綱">
    <p:spTree>
      <p:nvGrpSpPr>
        <p:cNvPr id="1" name=""/>
        <p:cNvGrpSpPr/>
        <p:nvPr/>
      </p:nvGrpSpPr>
      <p:grpSpPr>
        <a:xfrm>
          <a:off x="0" y="0"/>
          <a:ext cx="0" cy="0"/>
          <a:chOff x="0" y="0"/>
          <a:chExt cx="0" cy="0"/>
        </a:xfrm>
      </p:grpSpPr>
      <p:pic>
        <p:nvPicPr>
          <p:cNvPr id="4" name="圖片 3" descr="一張含有 畫畫 的圖片&#10;&#10;自動產生的描述">
            <a:extLst>
              <a:ext uri="{FF2B5EF4-FFF2-40B4-BE49-F238E27FC236}">
                <a16:creationId xmlns:a16="http://schemas.microsoft.com/office/drawing/2014/main" xmlns="" id="{DE3AD23E-DA73-469B-92DF-134F234B7DF4}"/>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5" name="文字版面配置區 3">
            <a:extLst>
              <a:ext uri="{FF2B5EF4-FFF2-40B4-BE49-F238E27FC236}">
                <a16:creationId xmlns:a16="http://schemas.microsoft.com/office/drawing/2014/main" xmlns="" id="{FDE28941-CADE-44BE-9383-702DE62B8FEB}"/>
              </a:ext>
            </a:extLst>
          </p:cNvPr>
          <p:cNvSpPr>
            <a:spLocks noGrp="1"/>
          </p:cNvSpPr>
          <p:nvPr>
            <p:ph type="body" sz="quarter" idx="12" hasCustomPrompt="1"/>
          </p:nvPr>
        </p:nvSpPr>
        <p:spPr>
          <a:xfrm>
            <a:off x="6147450" y="876589"/>
            <a:ext cx="5897401" cy="5606759"/>
          </a:xfrm>
          <a:prstGeom prst="rect">
            <a:avLst/>
          </a:prstGeom>
        </p:spPr>
        <p:txBody>
          <a:bodyPr/>
          <a:lstStyle>
            <a:lvl1pPr marL="503972" indent="-503972">
              <a:buFont typeface="Wingdings" panose="05000000000000000000" pitchFamily="2" charset="2"/>
              <a:buChar char="u"/>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模組</a:t>
            </a:r>
            <a:r>
              <a:rPr lang="en-US" altLang="zh-TW" dirty="0"/>
              <a:t>1</a:t>
            </a:r>
            <a:r>
              <a:rPr lang="zh-TW" altLang="en-US" dirty="0"/>
              <a:t>  </a:t>
            </a:r>
            <a:r>
              <a:rPr lang="en-US" altLang="zh-TW" dirty="0"/>
              <a:t>XXXXXXXX</a:t>
            </a:r>
            <a:endParaRPr lang="zh-TW" altLang="en-US" dirty="0"/>
          </a:p>
        </p:txBody>
      </p:sp>
      <p:sp>
        <p:nvSpPr>
          <p:cNvPr id="6" name="文字版面配置區 5">
            <a:extLst>
              <a:ext uri="{FF2B5EF4-FFF2-40B4-BE49-F238E27FC236}">
                <a16:creationId xmlns:a16="http://schemas.microsoft.com/office/drawing/2014/main" xmlns="" id="{FA3FC376-774B-416B-BCF9-FE854EBCE622}"/>
              </a:ext>
            </a:extLst>
          </p:cNvPr>
          <p:cNvSpPr>
            <a:spLocks noGrp="1"/>
          </p:cNvSpPr>
          <p:nvPr>
            <p:ph type="body" sz="quarter" idx="13" hasCustomPrompt="1"/>
          </p:nvPr>
        </p:nvSpPr>
        <p:spPr>
          <a:xfrm>
            <a:off x="1105571" y="3227176"/>
            <a:ext cx="2976700" cy="1240189"/>
          </a:xfrm>
          <a:prstGeom prst="rect">
            <a:avLst/>
          </a:prstGeom>
        </p:spPr>
        <p:txBody>
          <a:bodyPr/>
          <a:lstStyle>
            <a:lvl1pPr marL="0" indent="0">
              <a:buNone/>
              <a:defRPr sz="5291" b="1">
                <a:solidFill>
                  <a:schemeClr val="bg1"/>
                </a:solidFill>
                <a:latin typeface="微軟正黑體" panose="020B0604030504040204" pitchFamily="34" charset="-120"/>
                <a:ea typeface="微軟正黑體" panose="020B0604030504040204" pitchFamily="34" charset="-120"/>
              </a:defRPr>
            </a:lvl1pPr>
          </a:lstStyle>
          <a:p>
            <a:pPr lvl="0"/>
            <a:r>
              <a:rPr lang="zh-TW" altLang="en-US" dirty="0"/>
              <a:t>課程大綱</a:t>
            </a:r>
          </a:p>
        </p:txBody>
      </p:sp>
    </p:spTree>
    <p:extLst>
      <p:ext uri="{BB962C8B-B14F-4D97-AF65-F5344CB8AC3E}">
        <p14:creationId xmlns:p14="http://schemas.microsoft.com/office/powerpoint/2010/main" xmlns="" val="11070534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學習本課程須知1_1">
    <p:spTree>
      <p:nvGrpSpPr>
        <p:cNvPr id="1" name=""/>
        <p:cNvGrpSpPr/>
        <p:nvPr/>
      </p:nvGrpSpPr>
      <p:grpSpPr>
        <a:xfrm>
          <a:off x="0" y="0"/>
          <a:ext cx="0" cy="0"/>
          <a:chOff x="0" y="0"/>
          <a:chExt cx="0" cy="0"/>
        </a:xfrm>
      </p:grpSpPr>
      <p:pic>
        <p:nvPicPr>
          <p:cNvPr id="20" name="圖片 19">
            <a:extLst>
              <a:ext uri="{FF2B5EF4-FFF2-40B4-BE49-F238E27FC236}">
                <a16:creationId xmlns:a16="http://schemas.microsoft.com/office/drawing/2014/main" xmlns="" id="{F11CB59A-B6A6-47FB-8AFD-1973F6CB64EA}"/>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4" name="矩形: 圓角化對角角落 3">
            <a:extLst>
              <a:ext uri="{FF2B5EF4-FFF2-40B4-BE49-F238E27FC236}">
                <a16:creationId xmlns:a16="http://schemas.microsoft.com/office/drawing/2014/main" xmlns="" id="{923072FA-26DF-4BA0-BC6F-68BD3FDCF5E5}"/>
              </a:ext>
            </a:extLst>
          </p:cNvPr>
          <p:cNvSpPr/>
          <p:nvPr userDrawn="1"/>
        </p:nvSpPr>
        <p:spPr>
          <a:xfrm>
            <a:off x="7109034" y="2117037"/>
            <a:ext cx="5482035" cy="4880461"/>
          </a:xfrm>
          <a:prstGeom prst="round2DiagRect">
            <a:avLst>
              <a:gd name="adj1" fmla="val 0"/>
              <a:gd name="adj2" fmla="val 6916"/>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5" name="矩形: 圓角化對角角落 4">
            <a:extLst>
              <a:ext uri="{FF2B5EF4-FFF2-40B4-BE49-F238E27FC236}">
                <a16:creationId xmlns:a16="http://schemas.microsoft.com/office/drawing/2014/main" xmlns="" id="{6E555401-9E78-44A4-9763-4AC86EA28E70}"/>
              </a:ext>
            </a:extLst>
          </p:cNvPr>
          <p:cNvSpPr/>
          <p:nvPr userDrawn="1"/>
        </p:nvSpPr>
        <p:spPr>
          <a:xfrm>
            <a:off x="906592" y="2117038"/>
            <a:ext cx="5482035" cy="4880461"/>
          </a:xfrm>
          <a:prstGeom prst="round2DiagRect">
            <a:avLst>
              <a:gd name="adj1" fmla="val 0"/>
              <a:gd name="adj2" fmla="val 5638"/>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6" name="矩形: 圓角化對角角落 5">
            <a:extLst>
              <a:ext uri="{FF2B5EF4-FFF2-40B4-BE49-F238E27FC236}">
                <a16:creationId xmlns:a16="http://schemas.microsoft.com/office/drawing/2014/main" xmlns="" id="{4A3E5F57-F0FD-49D3-BB41-EB7203C54A27}"/>
              </a:ext>
            </a:extLst>
          </p:cNvPr>
          <p:cNvSpPr/>
          <p:nvPr userDrawn="1"/>
        </p:nvSpPr>
        <p:spPr>
          <a:xfrm>
            <a:off x="4683372" y="562178"/>
            <a:ext cx="4080350"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7" name="文字方塊 6">
            <a:extLst>
              <a:ext uri="{FF2B5EF4-FFF2-40B4-BE49-F238E27FC236}">
                <a16:creationId xmlns:a16="http://schemas.microsoft.com/office/drawing/2014/main" xmlns="" id="{DC02A595-5EBF-4FE5-985A-6BB3109DDCDC}"/>
              </a:ext>
            </a:extLst>
          </p:cNvPr>
          <p:cNvSpPr txBox="1"/>
          <p:nvPr userDrawn="1"/>
        </p:nvSpPr>
        <p:spPr>
          <a:xfrm>
            <a:off x="4789561" y="602033"/>
            <a:ext cx="3796448" cy="635110"/>
          </a:xfrm>
          <a:prstGeom prst="rect">
            <a:avLst/>
          </a:prstGeom>
          <a:noFill/>
        </p:spPr>
        <p:txBody>
          <a:bodyPr wrap="square" rtlCol="0">
            <a:spAutoFit/>
          </a:bodyPr>
          <a:lstStyle/>
          <a:p>
            <a:pPr algn="ctr"/>
            <a:r>
              <a:rPr lang="zh-TW" altLang="en-US" sz="3527" b="1" dirty="0">
                <a:solidFill>
                  <a:schemeClr val="bg1"/>
                </a:solidFill>
                <a:latin typeface="微軟正黑體" panose="020B0604030504040204" pitchFamily="34" charset="-120"/>
                <a:ea typeface="微軟正黑體" panose="020B0604030504040204" pitchFamily="34" charset="-120"/>
              </a:rPr>
              <a:t>學習本課程須知</a:t>
            </a:r>
          </a:p>
        </p:txBody>
      </p:sp>
      <p:sp>
        <p:nvSpPr>
          <p:cNvPr id="8" name="矩形 7">
            <a:extLst>
              <a:ext uri="{FF2B5EF4-FFF2-40B4-BE49-F238E27FC236}">
                <a16:creationId xmlns:a16="http://schemas.microsoft.com/office/drawing/2014/main" xmlns="" id="{97086CAC-FD9E-4C3F-876E-7642392F6757}"/>
              </a:ext>
            </a:extLst>
          </p:cNvPr>
          <p:cNvSpPr/>
          <p:nvPr userDrawn="1"/>
        </p:nvSpPr>
        <p:spPr>
          <a:xfrm>
            <a:off x="1048562" y="1685688"/>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9" name="文字方塊 8">
            <a:extLst>
              <a:ext uri="{FF2B5EF4-FFF2-40B4-BE49-F238E27FC236}">
                <a16:creationId xmlns:a16="http://schemas.microsoft.com/office/drawing/2014/main" xmlns="" id="{897C0CD4-B2BD-49CF-A795-2C553ABE4EA1}"/>
              </a:ext>
            </a:extLst>
          </p:cNvPr>
          <p:cNvSpPr txBox="1"/>
          <p:nvPr userDrawn="1"/>
        </p:nvSpPr>
        <p:spPr>
          <a:xfrm>
            <a:off x="1215575" y="1622658"/>
            <a:ext cx="1313180"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先備知識</a:t>
            </a:r>
          </a:p>
        </p:txBody>
      </p:sp>
      <p:sp>
        <p:nvSpPr>
          <p:cNvPr id="10" name="矩形 9">
            <a:extLst>
              <a:ext uri="{FF2B5EF4-FFF2-40B4-BE49-F238E27FC236}">
                <a16:creationId xmlns:a16="http://schemas.microsoft.com/office/drawing/2014/main" xmlns="" id="{7AB89695-7484-4C69-90DE-9BED5694DD69}"/>
              </a:ext>
            </a:extLst>
          </p:cNvPr>
          <p:cNvSpPr/>
          <p:nvPr userDrawn="1"/>
        </p:nvSpPr>
        <p:spPr>
          <a:xfrm>
            <a:off x="7256686" y="1685688"/>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1" name="文字方塊 10">
            <a:extLst>
              <a:ext uri="{FF2B5EF4-FFF2-40B4-BE49-F238E27FC236}">
                <a16:creationId xmlns:a16="http://schemas.microsoft.com/office/drawing/2014/main" xmlns="" id="{442DB72D-25C5-41A6-9CA8-B59DE1CF0745}"/>
              </a:ext>
            </a:extLst>
          </p:cNvPr>
          <p:cNvSpPr txBox="1"/>
          <p:nvPr userDrawn="1"/>
        </p:nvSpPr>
        <p:spPr>
          <a:xfrm>
            <a:off x="7423700" y="1622658"/>
            <a:ext cx="1313180"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學習目標</a:t>
            </a:r>
          </a:p>
        </p:txBody>
      </p:sp>
      <p:sp>
        <p:nvSpPr>
          <p:cNvPr id="12" name="矩形 11">
            <a:extLst>
              <a:ext uri="{FF2B5EF4-FFF2-40B4-BE49-F238E27FC236}">
                <a16:creationId xmlns:a16="http://schemas.microsoft.com/office/drawing/2014/main" xmlns="" id="{1EED0169-B930-41E6-8B59-A05E79AC7F4A}"/>
              </a:ext>
            </a:extLst>
          </p:cNvPr>
          <p:cNvSpPr/>
          <p:nvPr userDrawn="1"/>
        </p:nvSpPr>
        <p:spPr>
          <a:xfrm>
            <a:off x="1048562" y="1685688"/>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4" name="矩形 13">
            <a:extLst>
              <a:ext uri="{FF2B5EF4-FFF2-40B4-BE49-F238E27FC236}">
                <a16:creationId xmlns:a16="http://schemas.microsoft.com/office/drawing/2014/main" xmlns="" id="{768DB9A7-985D-4E12-85D5-371859458733}"/>
              </a:ext>
            </a:extLst>
          </p:cNvPr>
          <p:cNvSpPr/>
          <p:nvPr userDrawn="1"/>
        </p:nvSpPr>
        <p:spPr>
          <a:xfrm>
            <a:off x="7256686" y="1685688"/>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6" name="文字版面配置區 4">
            <a:extLst>
              <a:ext uri="{FF2B5EF4-FFF2-40B4-BE49-F238E27FC236}">
                <a16:creationId xmlns:a16="http://schemas.microsoft.com/office/drawing/2014/main" xmlns="" id="{7C8DF966-9D0F-421D-9FCC-79A9C5D9EA41}"/>
              </a:ext>
            </a:extLst>
          </p:cNvPr>
          <p:cNvSpPr>
            <a:spLocks noGrp="1"/>
          </p:cNvSpPr>
          <p:nvPr>
            <p:ph type="body" sz="quarter" idx="12"/>
          </p:nvPr>
        </p:nvSpPr>
        <p:spPr>
          <a:xfrm>
            <a:off x="994725" y="2218388"/>
            <a:ext cx="5284058" cy="4633317"/>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7" name="文字版面配置區 4">
            <a:extLst>
              <a:ext uri="{FF2B5EF4-FFF2-40B4-BE49-F238E27FC236}">
                <a16:creationId xmlns:a16="http://schemas.microsoft.com/office/drawing/2014/main" xmlns="" id="{FCBE61C6-F61D-48C7-A492-A873D221D42F}"/>
              </a:ext>
            </a:extLst>
          </p:cNvPr>
          <p:cNvSpPr>
            <a:spLocks noGrp="1"/>
          </p:cNvSpPr>
          <p:nvPr>
            <p:ph type="body" sz="quarter" idx="13"/>
          </p:nvPr>
        </p:nvSpPr>
        <p:spPr>
          <a:xfrm>
            <a:off x="7178499" y="2218388"/>
            <a:ext cx="5284058" cy="4633317"/>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8" name="文字版面配置區 8">
            <a:extLst>
              <a:ext uri="{FF2B5EF4-FFF2-40B4-BE49-F238E27FC236}">
                <a16:creationId xmlns:a16="http://schemas.microsoft.com/office/drawing/2014/main" xmlns="" id="{5B574264-6141-4F0D-A607-3D2471FD7E9F}"/>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19" name="文字版面配置區 8">
            <a:extLst>
              <a:ext uri="{FF2B5EF4-FFF2-40B4-BE49-F238E27FC236}">
                <a16:creationId xmlns:a16="http://schemas.microsoft.com/office/drawing/2014/main" xmlns="" id="{0EF941C3-E0DD-4ADB-9F46-C22BE0A7827C}"/>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2906334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學習本課程須知1_2">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B4D52E66-D5E1-4063-A081-47F0BAE9ECAD}"/>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4" name="矩形: 圓角化對角角落 3">
            <a:extLst>
              <a:ext uri="{FF2B5EF4-FFF2-40B4-BE49-F238E27FC236}">
                <a16:creationId xmlns:a16="http://schemas.microsoft.com/office/drawing/2014/main" xmlns="" id="{1D60A878-8027-4077-BB48-60B0BC1A9418}"/>
              </a:ext>
            </a:extLst>
          </p:cNvPr>
          <p:cNvSpPr/>
          <p:nvPr userDrawn="1"/>
        </p:nvSpPr>
        <p:spPr>
          <a:xfrm>
            <a:off x="7109034" y="2117037"/>
            <a:ext cx="5482035" cy="4880461"/>
          </a:xfrm>
          <a:prstGeom prst="round2DiagRect">
            <a:avLst>
              <a:gd name="adj1" fmla="val 0"/>
              <a:gd name="adj2" fmla="val 6916"/>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5" name="矩形: 圓角化對角角落 4">
            <a:extLst>
              <a:ext uri="{FF2B5EF4-FFF2-40B4-BE49-F238E27FC236}">
                <a16:creationId xmlns:a16="http://schemas.microsoft.com/office/drawing/2014/main" xmlns="" id="{77DF8541-44D0-4EB6-97D1-CC25BE704010}"/>
              </a:ext>
            </a:extLst>
          </p:cNvPr>
          <p:cNvSpPr/>
          <p:nvPr userDrawn="1"/>
        </p:nvSpPr>
        <p:spPr>
          <a:xfrm>
            <a:off x="906592" y="2117038"/>
            <a:ext cx="5482035" cy="4880461"/>
          </a:xfrm>
          <a:prstGeom prst="round2DiagRect">
            <a:avLst>
              <a:gd name="adj1" fmla="val 0"/>
              <a:gd name="adj2" fmla="val 5638"/>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6" name="矩形: 圓角化對角角落 5">
            <a:extLst>
              <a:ext uri="{FF2B5EF4-FFF2-40B4-BE49-F238E27FC236}">
                <a16:creationId xmlns:a16="http://schemas.microsoft.com/office/drawing/2014/main" xmlns="" id="{73B9DF5A-F8D5-46C5-A4D1-3763242EE62A}"/>
              </a:ext>
            </a:extLst>
          </p:cNvPr>
          <p:cNvSpPr/>
          <p:nvPr userDrawn="1"/>
        </p:nvSpPr>
        <p:spPr>
          <a:xfrm>
            <a:off x="4683372" y="562178"/>
            <a:ext cx="4080350"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7" name="文字方塊 6">
            <a:extLst>
              <a:ext uri="{FF2B5EF4-FFF2-40B4-BE49-F238E27FC236}">
                <a16:creationId xmlns:a16="http://schemas.microsoft.com/office/drawing/2014/main" xmlns="" id="{C66D053C-9D5C-4F45-A805-24011880835E}"/>
              </a:ext>
            </a:extLst>
          </p:cNvPr>
          <p:cNvSpPr txBox="1"/>
          <p:nvPr userDrawn="1"/>
        </p:nvSpPr>
        <p:spPr>
          <a:xfrm>
            <a:off x="4789561" y="602033"/>
            <a:ext cx="3796448" cy="635110"/>
          </a:xfrm>
          <a:prstGeom prst="rect">
            <a:avLst/>
          </a:prstGeom>
          <a:noFill/>
        </p:spPr>
        <p:txBody>
          <a:bodyPr wrap="square" rtlCol="0">
            <a:spAutoFit/>
          </a:bodyPr>
          <a:lstStyle/>
          <a:p>
            <a:pPr algn="ctr"/>
            <a:r>
              <a:rPr lang="zh-TW" altLang="en-US" sz="3527" b="1" dirty="0">
                <a:solidFill>
                  <a:schemeClr val="bg1"/>
                </a:solidFill>
                <a:latin typeface="微軟正黑體" panose="020B0604030504040204" pitchFamily="34" charset="-120"/>
                <a:ea typeface="微軟正黑體" panose="020B0604030504040204" pitchFamily="34" charset="-120"/>
              </a:rPr>
              <a:t>學習本課程須知</a:t>
            </a:r>
          </a:p>
        </p:txBody>
      </p:sp>
      <p:sp>
        <p:nvSpPr>
          <p:cNvPr id="8" name="矩形 7">
            <a:extLst>
              <a:ext uri="{FF2B5EF4-FFF2-40B4-BE49-F238E27FC236}">
                <a16:creationId xmlns:a16="http://schemas.microsoft.com/office/drawing/2014/main" xmlns="" id="{DB4AA53A-BFC6-4DF9-A26B-8B01CAF943FB}"/>
              </a:ext>
            </a:extLst>
          </p:cNvPr>
          <p:cNvSpPr/>
          <p:nvPr userDrawn="1"/>
        </p:nvSpPr>
        <p:spPr>
          <a:xfrm>
            <a:off x="1048562" y="1685688"/>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9" name="文字方塊 8">
            <a:extLst>
              <a:ext uri="{FF2B5EF4-FFF2-40B4-BE49-F238E27FC236}">
                <a16:creationId xmlns:a16="http://schemas.microsoft.com/office/drawing/2014/main" xmlns="" id="{A1E3494C-31E8-4EBE-8A67-7693B6AF902A}"/>
              </a:ext>
            </a:extLst>
          </p:cNvPr>
          <p:cNvSpPr txBox="1"/>
          <p:nvPr userDrawn="1"/>
        </p:nvSpPr>
        <p:spPr>
          <a:xfrm>
            <a:off x="1215575" y="1622658"/>
            <a:ext cx="1313180"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學習方式</a:t>
            </a:r>
          </a:p>
        </p:txBody>
      </p:sp>
      <p:sp>
        <p:nvSpPr>
          <p:cNvPr id="10" name="矩形 9">
            <a:extLst>
              <a:ext uri="{FF2B5EF4-FFF2-40B4-BE49-F238E27FC236}">
                <a16:creationId xmlns:a16="http://schemas.microsoft.com/office/drawing/2014/main" xmlns="" id="{E1A5A964-4F8F-4B43-B66E-37C4C9F48233}"/>
              </a:ext>
            </a:extLst>
          </p:cNvPr>
          <p:cNvSpPr/>
          <p:nvPr userDrawn="1"/>
        </p:nvSpPr>
        <p:spPr>
          <a:xfrm>
            <a:off x="7256686" y="1685688"/>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1" name="文字方塊 10">
            <a:extLst>
              <a:ext uri="{FF2B5EF4-FFF2-40B4-BE49-F238E27FC236}">
                <a16:creationId xmlns:a16="http://schemas.microsoft.com/office/drawing/2014/main" xmlns="" id="{2A6E4FB2-B5A9-4263-967A-299FED523F09}"/>
              </a:ext>
            </a:extLst>
          </p:cNvPr>
          <p:cNvSpPr txBox="1"/>
          <p:nvPr userDrawn="1"/>
        </p:nvSpPr>
        <p:spPr>
          <a:xfrm>
            <a:off x="7423701" y="1622658"/>
            <a:ext cx="3005951" cy="431657"/>
          </a:xfrm>
          <a:prstGeom prst="rect">
            <a:avLst/>
          </a:prstGeom>
          <a:noFill/>
        </p:spPr>
        <p:txBody>
          <a:bodyPr wrap="none" rtlCol="0">
            <a:spAutoFit/>
          </a:bodyPr>
          <a:lstStyle/>
          <a:p>
            <a:r>
              <a:rPr lang="zh-TW" altLang="en-US" sz="2205" b="1" dirty="0">
                <a:solidFill>
                  <a:srgbClr val="3A2B1E"/>
                </a:solidFill>
                <a:latin typeface="微軟正黑體" panose="020B0604030504040204" pitchFamily="34" charset="-120"/>
                <a:ea typeface="微軟正黑體" panose="020B0604030504040204" pitchFamily="34" charset="-120"/>
              </a:rPr>
              <a:t>須完成哪些作業或考試</a:t>
            </a:r>
          </a:p>
        </p:txBody>
      </p:sp>
      <p:sp>
        <p:nvSpPr>
          <p:cNvPr id="12" name="矩形 11">
            <a:extLst>
              <a:ext uri="{FF2B5EF4-FFF2-40B4-BE49-F238E27FC236}">
                <a16:creationId xmlns:a16="http://schemas.microsoft.com/office/drawing/2014/main" xmlns="" id="{D66EBB42-0F91-448E-A9C4-8C5ECBA27EA6}"/>
              </a:ext>
            </a:extLst>
          </p:cNvPr>
          <p:cNvSpPr/>
          <p:nvPr userDrawn="1"/>
        </p:nvSpPr>
        <p:spPr>
          <a:xfrm>
            <a:off x="1048562" y="1685688"/>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4" name="矩形 13">
            <a:extLst>
              <a:ext uri="{FF2B5EF4-FFF2-40B4-BE49-F238E27FC236}">
                <a16:creationId xmlns:a16="http://schemas.microsoft.com/office/drawing/2014/main" xmlns="" id="{3410B6EC-3324-4F15-871A-80F4469489CC}"/>
              </a:ext>
            </a:extLst>
          </p:cNvPr>
          <p:cNvSpPr/>
          <p:nvPr userDrawn="1"/>
        </p:nvSpPr>
        <p:spPr>
          <a:xfrm>
            <a:off x="7256686" y="1685688"/>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sp>
        <p:nvSpPr>
          <p:cNvPr id="16" name="文字版面配置區 4">
            <a:extLst>
              <a:ext uri="{FF2B5EF4-FFF2-40B4-BE49-F238E27FC236}">
                <a16:creationId xmlns:a16="http://schemas.microsoft.com/office/drawing/2014/main" xmlns="" id="{775D733D-9866-447B-B2D4-492302B60B80}"/>
              </a:ext>
            </a:extLst>
          </p:cNvPr>
          <p:cNvSpPr>
            <a:spLocks noGrp="1"/>
          </p:cNvSpPr>
          <p:nvPr>
            <p:ph type="body" sz="quarter" idx="12"/>
          </p:nvPr>
        </p:nvSpPr>
        <p:spPr>
          <a:xfrm>
            <a:off x="994725" y="2218388"/>
            <a:ext cx="5284058" cy="4633317"/>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7" name="文字版面配置區 4">
            <a:extLst>
              <a:ext uri="{FF2B5EF4-FFF2-40B4-BE49-F238E27FC236}">
                <a16:creationId xmlns:a16="http://schemas.microsoft.com/office/drawing/2014/main" xmlns="" id="{D9487D79-BC18-449E-B056-183696CE0690}"/>
              </a:ext>
            </a:extLst>
          </p:cNvPr>
          <p:cNvSpPr>
            <a:spLocks noGrp="1"/>
          </p:cNvSpPr>
          <p:nvPr>
            <p:ph type="body" sz="quarter" idx="13"/>
          </p:nvPr>
        </p:nvSpPr>
        <p:spPr>
          <a:xfrm>
            <a:off x="7178499" y="2218388"/>
            <a:ext cx="5284058" cy="4633317"/>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8" name="文字版面配置區 8">
            <a:extLst>
              <a:ext uri="{FF2B5EF4-FFF2-40B4-BE49-F238E27FC236}">
                <a16:creationId xmlns:a16="http://schemas.microsoft.com/office/drawing/2014/main" xmlns="" id="{B37A6286-4C4E-44C0-9A44-CD801484BFAF}"/>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19" name="文字版面配置區 8">
            <a:extLst>
              <a:ext uri="{FF2B5EF4-FFF2-40B4-BE49-F238E27FC236}">
                <a16:creationId xmlns:a16="http://schemas.microsoft.com/office/drawing/2014/main" xmlns="" id="{B2B4D265-D594-4288-8F4D-039FAC016936}"/>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14093954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學習本課程須知2_1">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xmlns="" id="{39D74A91-6C01-4A21-925D-19F2A191D14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3" name="矩形: 圓角化對角角落 2">
            <a:extLst>
              <a:ext uri="{FF2B5EF4-FFF2-40B4-BE49-F238E27FC236}">
                <a16:creationId xmlns:a16="http://schemas.microsoft.com/office/drawing/2014/main" xmlns="" id="{555AFCC4-36BC-4C32-91C2-06579A6456D2}"/>
              </a:ext>
            </a:extLst>
          </p:cNvPr>
          <p:cNvSpPr/>
          <p:nvPr userDrawn="1"/>
        </p:nvSpPr>
        <p:spPr>
          <a:xfrm>
            <a:off x="1188292" y="1818434"/>
            <a:ext cx="11318165" cy="2365634"/>
          </a:xfrm>
          <a:prstGeom prst="round2DiagRect">
            <a:avLst>
              <a:gd name="adj1" fmla="val 0"/>
              <a:gd name="adj2" fmla="val 6387"/>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4" name="橢圓 3">
            <a:extLst>
              <a:ext uri="{FF2B5EF4-FFF2-40B4-BE49-F238E27FC236}">
                <a16:creationId xmlns:a16="http://schemas.microsoft.com/office/drawing/2014/main" xmlns="" id="{E87D8BF4-0F90-42B3-9207-3615E5557A5E}"/>
              </a:ext>
            </a:extLst>
          </p:cNvPr>
          <p:cNvSpPr/>
          <p:nvPr userDrawn="1"/>
        </p:nvSpPr>
        <p:spPr>
          <a:xfrm>
            <a:off x="774899" y="1596926"/>
            <a:ext cx="1563403" cy="1563362"/>
          </a:xfrm>
          <a:prstGeom prst="ellipse">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p>
        </p:txBody>
      </p:sp>
      <p:sp>
        <p:nvSpPr>
          <p:cNvPr id="5" name="矩形 4">
            <a:extLst>
              <a:ext uri="{FF2B5EF4-FFF2-40B4-BE49-F238E27FC236}">
                <a16:creationId xmlns:a16="http://schemas.microsoft.com/office/drawing/2014/main" xmlns="" id="{E80C5932-3208-424F-9F56-A080C5A81D23}"/>
              </a:ext>
            </a:extLst>
          </p:cNvPr>
          <p:cNvSpPr/>
          <p:nvPr userDrawn="1"/>
        </p:nvSpPr>
        <p:spPr>
          <a:xfrm>
            <a:off x="894841" y="2149336"/>
            <a:ext cx="1313180" cy="431657"/>
          </a:xfrm>
          <a:prstGeom prst="rect">
            <a:avLst/>
          </a:prstGeom>
        </p:spPr>
        <p:txBody>
          <a:bodyPr wrap="none">
            <a:spAutoFit/>
          </a:bodyPr>
          <a:lstStyle/>
          <a:p>
            <a:pPr algn="ctr"/>
            <a:r>
              <a:rPr lang="zh-TW" altLang="en-US" sz="2205" b="1" dirty="0">
                <a:solidFill>
                  <a:schemeClr val="bg1"/>
                </a:solidFill>
                <a:latin typeface="微軟正黑體" panose="020B0604030504040204" pitchFamily="34" charset="-120"/>
                <a:ea typeface="微軟正黑體" panose="020B0604030504040204" pitchFamily="34" charset="-120"/>
              </a:rPr>
              <a:t>先備知識</a:t>
            </a:r>
          </a:p>
        </p:txBody>
      </p:sp>
      <p:sp>
        <p:nvSpPr>
          <p:cNvPr id="6" name="文字版面配置區 4">
            <a:extLst>
              <a:ext uri="{FF2B5EF4-FFF2-40B4-BE49-F238E27FC236}">
                <a16:creationId xmlns:a16="http://schemas.microsoft.com/office/drawing/2014/main" xmlns="" id="{2954FE91-6D75-4903-9382-EE95C099F1B1}"/>
              </a:ext>
            </a:extLst>
          </p:cNvPr>
          <p:cNvSpPr>
            <a:spLocks noGrp="1"/>
          </p:cNvSpPr>
          <p:nvPr>
            <p:ph type="body" sz="quarter" idx="12"/>
          </p:nvPr>
        </p:nvSpPr>
        <p:spPr>
          <a:xfrm>
            <a:off x="2629964" y="1976141"/>
            <a:ext cx="9452073" cy="2052631"/>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7" name="矩形: 圓角化對角角落 6">
            <a:extLst>
              <a:ext uri="{FF2B5EF4-FFF2-40B4-BE49-F238E27FC236}">
                <a16:creationId xmlns:a16="http://schemas.microsoft.com/office/drawing/2014/main" xmlns="" id="{ABAD8162-DE20-4DF5-8BDD-21B36C215B54}"/>
              </a:ext>
            </a:extLst>
          </p:cNvPr>
          <p:cNvSpPr/>
          <p:nvPr userDrawn="1"/>
        </p:nvSpPr>
        <p:spPr>
          <a:xfrm>
            <a:off x="4649413" y="454389"/>
            <a:ext cx="4080350"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8" name="文字方塊 7">
            <a:extLst>
              <a:ext uri="{FF2B5EF4-FFF2-40B4-BE49-F238E27FC236}">
                <a16:creationId xmlns:a16="http://schemas.microsoft.com/office/drawing/2014/main" xmlns="" id="{4DAF9F58-B6F0-4A1D-88E6-29476B4CBE55}"/>
              </a:ext>
            </a:extLst>
          </p:cNvPr>
          <p:cNvSpPr txBox="1"/>
          <p:nvPr userDrawn="1"/>
        </p:nvSpPr>
        <p:spPr>
          <a:xfrm>
            <a:off x="4755602" y="494244"/>
            <a:ext cx="3796448" cy="635110"/>
          </a:xfrm>
          <a:prstGeom prst="rect">
            <a:avLst/>
          </a:prstGeom>
          <a:noFill/>
        </p:spPr>
        <p:txBody>
          <a:bodyPr wrap="square" rtlCol="0">
            <a:spAutoFit/>
          </a:bodyPr>
          <a:lstStyle/>
          <a:p>
            <a:pPr algn="ctr"/>
            <a:r>
              <a:rPr lang="zh-TW" altLang="en-US" sz="3527" b="1" dirty="0">
                <a:solidFill>
                  <a:schemeClr val="bg1"/>
                </a:solidFill>
                <a:latin typeface="微軟正黑體" panose="020B0604030504040204" pitchFamily="34" charset="-120"/>
                <a:ea typeface="微軟正黑體" panose="020B0604030504040204" pitchFamily="34" charset="-120"/>
              </a:rPr>
              <a:t>學習本課程須知</a:t>
            </a:r>
          </a:p>
        </p:txBody>
      </p:sp>
      <p:sp>
        <p:nvSpPr>
          <p:cNvPr id="9" name="矩形: 圓角化對角角落 8">
            <a:extLst>
              <a:ext uri="{FF2B5EF4-FFF2-40B4-BE49-F238E27FC236}">
                <a16:creationId xmlns:a16="http://schemas.microsoft.com/office/drawing/2014/main" xmlns="" id="{DD7691B5-684A-4648-B9E5-758E703975E4}"/>
              </a:ext>
            </a:extLst>
          </p:cNvPr>
          <p:cNvSpPr/>
          <p:nvPr userDrawn="1"/>
        </p:nvSpPr>
        <p:spPr>
          <a:xfrm>
            <a:off x="1188292" y="4514969"/>
            <a:ext cx="11318165" cy="2365634"/>
          </a:xfrm>
          <a:prstGeom prst="round2DiagRect">
            <a:avLst>
              <a:gd name="adj1" fmla="val 0"/>
              <a:gd name="adj2" fmla="val 6872"/>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0" name="橢圓 9">
            <a:extLst>
              <a:ext uri="{FF2B5EF4-FFF2-40B4-BE49-F238E27FC236}">
                <a16:creationId xmlns:a16="http://schemas.microsoft.com/office/drawing/2014/main" xmlns="" id="{D016A157-261D-4305-8219-D1739EBFDCEB}"/>
              </a:ext>
            </a:extLst>
          </p:cNvPr>
          <p:cNvSpPr/>
          <p:nvPr userDrawn="1"/>
        </p:nvSpPr>
        <p:spPr>
          <a:xfrm>
            <a:off x="774899" y="4293461"/>
            <a:ext cx="1563403" cy="1563362"/>
          </a:xfrm>
          <a:prstGeom prst="ellipse">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p>
        </p:txBody>
      </p:sp>
      <p:sp>
        <p:nvSpPr>
          <p:cNvPr id="11" name="矩形 10">
            <a:extLst>
              <a:ext uri="{FF2B5EF4-FFF2-40B4-BE49-F238E27FC236}">
                <a16:creationId xmlns:a16="http://schemas.microsoft.com/office/drawing/2014/main" xmlns="" id="{EF9F5AF1-1368-44E0-892F-B3652446F09B}"/>
              </a:ext>
            </a:extLst>
          </p:cNvPr>
          <p:cNvSpPr/>
          <p:nvPr userDrawn="1"/>
        </p:nvSpPr>
        <p:spPr>
          <a:xfrm>
            <a:off x="894842" y="4845871"/>
            <a:ext cx="1313180" cy="431657"/>
          </a:xfrm>
          <a:prstGeom prst="rect">
            <a:avLst/>
          </a:prstGeom>
        </p:spPr>
        <p:txBody>
          <a:bodyPr wrap="none">
            <a:spAutoFit/>
          </a:bodyPr>
          <a:lstStyle/>
          <a:p>
            <a:pPr algn="ctr"/>
            <a:r>
              <a:rPr lang="zh-TW" altLang="en-US" sz="2205" b="1" dirty="0">
                <a:solidFill>
                  <a:schemeClr val="bg1"/>
                </a:solidFill>
                <a:latin typeface="微軟正黑體" panose="020B0604030504040204" pitchFamily="34" charset="-120"/>
                <a:ea typeface="微軟正黑體" panose="020B0604030504040204" pitchFamily="34" charset="-120"/>
              </a:rPr>
              <a:t>學習目標</a:t>
            </a:r>
          </a:p>
        </p:txBody>
      </p:sp>
      <p:sp>
        <p:nvSpPr>
          <p:cNvPr id="12" name="文字版面配置區 4">
            <a:extLst>
              <a:ext uri="{FF2B5EF4-FFF2-40B4-BE49-F238E27FC236}">
                <a16:creationId xmlns:a16="http://schemas.microsoft.com/office/drawing/2014/main" xmlns="" id="{2A2D72D8-734C-4417-AD1E-E53888CF39ED}"/>
              </a:ext>
            </a:extLst>
          </p:cNvPr>
          <p:cNvSpPr>
            <a:spLocks noGrp="1"/>
          </p:cNvSpPr>
          <p:nvPr>
            <p:ph type="body" sz="quarter" idx="17"/>
          </p:nvPr>
        </p:nvSpPr>
        <p:spPr>
          <a:xfrm>
            <a:off x="2629964" y="4672676"/>
            <a:ext cx="9452073" cy="2052631"/>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4" name="文字版面配置區 8">
            <a:extLst>
              <a:ext uri="{FF2B5EF4-FFF2-40B4-BE49-F238E27FC236}">
                <a16:creationId xmlns:a16="http://schemas.microsoft.com/office/drawing/2014/main" xmlns="" id="{94DD1544-AE54-4D0D-8EBD-407F374FFE08}"/>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15" name="文字版面配置區 8">
            <a:extLst>
              <a:ext uri="{FF2B5EF4-FFF2-40B4-BE49-F238E27FC236}">
                <a16:creationId xmlns:a16="http://schemas.microsoft.com/office/drawing/2014/main" xmlns="" id="{B471F6D4-7FAB-45CA-94E7-60361DB88949}"/>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2383930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學習本課程須知2_2">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728E49DF-9CE8-4F14-B630-25F661FC4F59}"/>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4" name="矩形: 圓角化對角角落 3">
            <a:extLst>
              <a:ext uri="{FF2B5EF4-FFF2-40B4-BE49-F238E27FC236}">
                <a16:creationId xmlns:a16="http://schemas.microsoft.com/office/drawing/2014/main" xmlns="" id="{197D90FE-D122-4129-BDCB-3AA42E89FF98}"/>
              </a:ext>
            </a:extLst>
          </p:cNvPr>
          <p:cNvSpPr/>
          <p:nvPr userDrawn="1"/>
        </p:nvSpPr>
        <p:spPr>
          <a:xfrm>
            <a:off x="1188292" y="1818434"/>
            <a:ext cx="11318165" cy="2365634"/>
          </a:xfrm>
          <a:prstGeom prst="round2DiagRect">
            <a:avLst>
              <a:gd name="adj1" fmla="val 0"/>
              <a:gd name="adj2" fmla="val 6387"/>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5" name="橢圓 4">
            <a:extLst>
              <a:ext uri="{FF2B5EF4-FFF2-40B4-BE49-F238E27FC236}">
                <a16:creationId xmlns:a16="http://schemas.microsoft.com/office/drawing/2014/main" xmlns="" id="{3507F504-AA20-4394-9172-E9E2B4E18312}"/>
              </a:ext>
            </a:extLst>
          </p:cNvPr>
          <p:cNvSpPr/>
          <p:nvPr userDrawn="1"/>
        </p:nvSpPr>
        <p:spPr>
          <a:xfrm>
            <a:off x="774899" y="1596926"/>
            <a:ext cx="1563403" cy="1563362"/>
          </a:xfrm>
          <a:prstGeom prst="ellipse">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p>
        </p:txBody>
      </p:sp>
      <p:sp>
        <p:nvSpPr>
          <p:cNvPr id="6" name="矩形 5">
            <a:extLst>
              <a:ext uri="{FF2B5EF4-FFF2-40B4-BE49-F238E27FC236}">
                <a16:creationId xmlns:a16="http://schemas.microsoft.com/office/drawing/2014/main" xmlns="" id="{927DFB69-3149-4653-9A53-7A33E203C489}"/>
              </a:ext>
            </a:extLst>
          </p:cNvPr>
          <p:cNvSpPr/>
          <p:nvPr userDrawn="1"/>
        </p:nvSpPr>
        <p:spPr>
          <a:xfrm>
            <a:off x="894843" y="2149336"/>
            <a:ext cx="1313180" cy="431657"/>
          </a:xfrm>
          <a:prstGeom prst="rect">
            <a:avLst/>
          </a:prstGeom>
        </p:spPr>
        <p:txBody>
          <a:bodyPr wrap="none">
            <a:spAutoFit/>
          </a:bodyPr>
          <a:lstStyle/>
          <a:p>
            <a:pPr algn="ctr"/>
            <a:r>
              <a:rPr lang="zh-TW" altLang="en-US" sz="2205" b="1" dirty="0">
                <a:solidFill>
                  <a:schemeClr val="bg1"/>
                </a:solidFill>
                <a:latin typeface="微軟正黑體" panose="020B0604030504040204" pitchFamily="34" charset="-120"/>
                <a:ea typeface="微軟正黑體" panose="020B0604030504040204" pitchFamily="34" charset="-120"/>
              </a:rPr>
              <a:t>學習方式</a:t>
            </a:r>
          </a:p>
        </p:txBody>
      </p:sp>
      <p:sp>
        <p:nvSpPr>
          <p:cNvPr id="7" name="文字版面配置區 4">
            <a:extLst>
              <a:ext uri="{FF2B5EF4-FFF2-40B4-BE49-F238E27FC236}">
                <a16:creationId xmlns:a16="http://schemas.microsoft.com/office/drawing/2014/main" xmlns="" id="{436CC62F-3A33-450F-AD72-62401B1E3F69}"/>
              </a:ext>
            </a:extLst>
          </p:cNvPr>
          <p:cNvSpPr>
            <a:spLocks noGrp="1"/>
          </p:cNvSpPr>
          <p:nvPr>
            <p:ph type="body" sz="quarter" idx="12"/>
          </p:nvPr>
        </p:nvSpPr>
        <p:spPr>
          <a:xfrm>
            <a:off x="2629964" y="1976141"/>
            <a:ext cx="9452073" cy="2052631"/>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8" name="矩形: 圓角化對角角落 7">
            <a:extLst>
              <a:ext uri="{FF2B5EF4-FFF2-40B4-BE49-F238E27FC236}">
                <a16:creationId xmlns:a16="http://schemas.microsoft.com/office/drawing/2014/main" xmlns="" id="{FCEBDD9B-E418-4348-A78C-8C8C610F95CA}"/>
              </a:ext>
            </a:extLst>
          </p:cNvPr>
          <p:cNvSpPr/>
          <p:nvPr userDrawn="1"/>
        </p:nvSpPr>
        <p:spPr>
          <a:xfrm>
            <a:off x="4649413" y="454389"/>
            <a:ext cx="4080350"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9" name="文字方塊 8">
            <a:extLst>
              <a:ext uri="{FF2B5EF4-FFF2-40B4-BE49-F238E27FC236}">
                <a16:creationId xmlns:a16="http://schemas.microsoft.com/office/drawing/2014/main" xmlns="" id="{00EEA53F-8A5F-43BC-A1AD-EAF543DFC8A3}"/>
              </a:ext>
            </a:extLst>
          </p:cNvPr>
          <p:cNvSpPr txBox="1"/>
          <p:nvPr userDrawn="1"/>
        </p:nvSpPr>
        <p:spPr>
          <a:xfrm>
            <a:off x="4755602" y="494244"/>
            <a:ext cx="3796448" cy="635110"/>
          </a:xfrm>
          <a:prstGeom prst="rect">
            <a:avLst/>
          </a:prstGeom>
          <a:noFill/>
        </p:spPr>
        <p:txBody>
          <a:bodyPr wrap="square" rtlCol="0">
            <a:spAutoFit/>
          </a:bodyPr>
          <a:lstStyle/>
          <a:p>
            <a:pPr algn="ctr"/>
            <a:r>
              <a:rPr lang="zh-TW" altLang="en-US" sz="3527" b="1" dirty="0">
                <a:solidFill>
                  <a:schemeClr val="bg1"/>
                </a:solidFill>
                <a:latin typeface="微軟正黑體" panose="020B0604030504040204" pitchFamily="34" charset="-120"/>
                <a:ea typeface="微軟正黑體" panose="020B0604030504040204" pitchFamily="34" charset="-120"/>
              </a:rPr>
              <a:t>學習本課程須知</a:t>
            </a:r>
          </a:p>
        </p:txBody>
      </p:sp>
      <p:sp>
        <p:nvSpPr>
          <p:cNvPr id="10" name="矩形: 圓角化對角角落 9">
            <a:extLst>
              <a:ext uri="{FF2B5EF4-FFF2-40B4-BE49-F238E27FC236}">
                <a16:creationId xmlns:a16="http://schemas.microsoft.com/office/drawing/2014/main" xmlns="" id="{4DD54672-8AF5-449B-BF48-ADE9A1583855}"/>
              </a:ext>
            </a:extLst>
          </p:cNvPr>
          <p:cNvSpPr/>
          <p:nvPr userDrawn="1"/>
        </p:nvSpPr>
        <p:spPr>
          <a:xfrm>
            <a:off x="1188292" y="4514969"/>
            <a:ext cx="11318165" cy="2365634"/>
          </a:xfrm>
          <a:prstGeom prst="round2DiagRect">
            <a:avLst>
              <a:gd name="adj1" fmla="val 0"/>
              <a:gd name="adj2" fmla="val 6872"/>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1" name="橢圓 10">
            <a:extLst>
              <a:ext uri="{FF2B5EF4-FFF2-40B4-BE49-F238E27FC236}">
                <a16:creationId xmlns:a16="http://schemas.microsoft.com/office/drawing/2014/main" xmlns="" id="{BAE52809-B89F-4BDB-AF5D-ADF627FEBDFA}"/>
              </a:ext>
            </a:extLst>
          </p:cNvPr>
          <p:cNvSpPr/>
          <p:nvPr userDrawn="1"/>
        </p:nvSpPr>
        <p:spPr>
          <a:xfrm>
            <a:off x="774899" y="4293461"/>
            <a:ext cx="1563403" cy="1563362"/>
          </a:xfrm>
          <a:prstGeom prst="ellipse">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p>
        </p:txBody>
      </p:sp>
      <p:sp>
        <p:nvSpPr>
          <p:cNvPr id="12" name="矩形 11">
            <a:extLst>
              <a:ext uri="{FF2B5EF4-FFF2-40B4-BE49-F238E27FC236}">
                <a16:creationId xmlns:a16="http://schemas.microsoft.com/office/drawing/2014/main" xmlns="" id="{39D1B91B-E0B9-4427-AEDF-0CA01DFA3DE3}"/>
              </a:ext>
            </a:extLst>
          </p:cNvPr>
          <p:cNvSpPr/>
          <p:nvPr userDrawn="1"/>
        </p:nvSpPr>
        <p:spPr>
          <a:xfrm>
            <a:off x="894842" y="4513239"/>
            <a:ext cx="1313180" cy="1110304"/>
          </a:xfrm>
          <a:prstGeom prst="rect">
            <a:avLst/>
          </a:prstGeom>
        </p:spPr>
        <p:txBody>
          <a:bodyPr wrap="none">
            <a:spAutoFit/>
          </a:bodyPr>
          <a:lstStyle/>
          <a:p>
            <a:pPr algn="ctr"/>
            <a:r>
              <a:rPr lang="zh-TW" altLang="en-US" sz="2205" b="1" dirty="0">
                <a:solidFill>
                  <a:schemeClr val="bg1"/>
                </a:solidFill>
                <a:latin typeface="微軟正黑體" panose="020B0604030504040204" pitchFamily="34" charset="-120"/>
                <a:ea typeface="微軟正黑體" panose="020B0604030504040204" pitchFamily="34" charset="-120"/>
              </a:rPr>
              <a:t>須完成</a:t>
            </a:r>
            <a:endParaRPr lang="en-US" altLang="zh-TW" sz="2205" b="1" dirty="0">
              <a:solidFill>
                <a:schemeClr val="bg1"/>
              </a:solidFill>
              <a:latin typeface="微軟正黑體" panose="020B0604030504040204" pitchFamily="34" charset="-120"/>
              <a:ea typeface="微軟正黑體" panose="020B0604030504040204" pitchFamily="34" charset="-120"/>
            </a:endParaRPr>
          </a:p>
          <a:p>
            <a:pPr algn="ctr"/>
            <a:r>
              <a:rPr lang="zh-TW" altLang="en-US" sz="2205" b="1" dirty="0">
                <a:solidFill>
                  <a:schemeClr val="bg1"/>
                </a:solidFill>
                <a:latin typeface="微軟正黑體" panose="020B0604030504040204" pitchFamily="34" charset="-120"/>
                <a:ea typeface="微軟正黑體" panose="020B0604030504040204" pitchFamily="34" charset="-120"/>
              </a:rPr>
              <a:t>那些作業</a:t>
            </a:r>
            <a:endParaRPr lang="en-US" altLang="zh-TW" sz="2205" b="1" dirty="0">
              <a:solidFill>
                <a:schemeClr val="bg1"/>
              </a:solidFill>
              <a:latin typeface="微軟正黑體" panose="020B0604030504040204" pitchFamily="34" charset="-120"/>
              <a:ea typeface="微軟正黑體" panose="020B0604030504040204" pitchFamily="34" charset="-120"/>
            </a:endParaRPr>
          </a:p>
          <a:p>
            <a:pPr algn="ctr"/>
            <a:r>
              <a:rPr lang="zh-TW" altLang="en-US" sz="2205" b="1" dirty="0">
                <a:solidFill>
                  <a:schemeClr val="bg1"/>
                </a:solidFill>
                <a:latin typeface="微軟正黑體" panose="020B0604030504040204" pitchFamily="34" charset="-120"/>
                <a:ea typeface="微軟正黑體" panose="020B0604030504040204" pitchFamily="34" charset="-120"/>
              </a:rPr>
              <a:t>或考試</a:t>
            </a:r>
          </a:p>
        </p:txBody>
      </p:sp>
      <p:sp>
        <p:nvSpPr>
          <p:cNvPr id="13" name="文字版面配置區 4">
            <a:extLst>
              <a:ext uri="{FF2B5EF4-FFF2-40B4-BE49-F238E27FC236}">
                <a16:creationId xmlns:a16="http://schemas.microsoft.com/office/drawing/2014/main" xmlns="" id="{FF43380E-3C49-4802-8161-9CCDD37C5DA2}"/>
              </a:ext>
            </a:extLst>
          </p:cNvPr>
          <p:cNvSpPr>
            <a:spLocks noGrp="1"/>
          </p:cNvSpPr>
          <p:nvPr>
            <p:ph type="body" sz="quarter" idx="17"/>
          </p:nvPr>
        </p:nvSpPr>
        <p:spPr>
          <a:xfrm>
            <a:off x="2629964" y="4672676"/>
            <a:ext cx="9452073" cy="2052631"/>
          </a:xfrm>
          <a:prstGeom prst="rect">
            <a:avLst/>
          </a:prstGeom>
        </p:spPr>
        <p:txBody>
          <a:bodyPr/>
          <a:lstStyle>
            <a:lvl1pPr marL="0" indent="0">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4" name="文字版面配置區 8">
            <a:extLst>
              <a:ext uri="{FF2B5EF4-FFF2-40B4-BE49-F238E27FC236}">
                <a16:creationId xmlns:a16="http://schemas.microsoft.com/office/drawing/2014/main" xmlns="" id="{C958998F-DFFD-423E-91A9-C4B34D128C7B}"/>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15" name="文字版面配置區 8">
            <a:extLst>
              <a:ext uri="{FF2B5EF4-FFF2-40B4-BE49-F238E27FC236}">
                <a16:creationId xmlns:a16="http://schemas.microsoft.com/office/drawing/2014/main" xmlns="" id="{43C30EBE-F45A-4D45-845C-A369D5CEB786}"/>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2855458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段落章節_1">
    <p:spTree>
      <p:nvGrpSpPr>
        <p:cNvPr id="1" name=""/>
        <p:cNvGrpSpPr/>
        <p:nvPr/>
      </p:nvGrpSpPr>
      <p:grpSpPr>
        <a:xfrm>
          <a:off x="0" y="0"/>
          <a:ext cx="0" cy="0"/>
          <a:chOff x="0" y="0"/>
          <a:chExt cx="0" cy="0"/>
        </a:xfrm>
      </p:grpSpPr>
      <p:pic>
        <p:nvPicPr>
          <p:cNvPr id="4" name="圖片 3" descr="一張含有 畫畫 的圖片&#10;&#10;自動產生的描述">
            <a:extLst>
              <a:ext uri="{FF2B5EF4-FFF2-40B4-BE49-F238E27FC236}">
                <a16:creationId xmlns:a16="http://schemas.microsoft.com/office/drawing/2014/main" xmlns="" id="{65BD6DAE-3324-4CF1-BF03-894AC734772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5" name="文字版面配置區 4">
            <a:extLst>
              <a:ext uri="{FF2B5EF4-FFF2-40B4-BE49-F238E27FC236}">
                <a16:creationId xmlns:a16="http://schemas.microsoft.com/office/drawing/2014/main" xmlns="" id="{B192B945-AB6B-4C39-B9B8-146E1AA6388E}"/>
              </a:ext>
            </a:extLst>
          </p:cNvPr>
          <p:cNvSpPr>
            <a:spLocks noGrp="1"/>
          </p:cNvSpPr>
          <p:nvPr>
            <p:ph type="body" sz="quarter" idx="12" hasCustomPrompt="1"/>
          </p:nvPr>
        </p:nvSpPr>
        <p:spPr>
          <a:xfrm>
            <a:off x="1375088" y="2972538"/>
            <a:ext cx="4351737" cy="3682413"/>
          </a:xfrm>
          <a:prstGeom prst="rect">
            <a:avLst/>
          </a:prstGeom>
        </p:spPr>
        <p:txBody>
          <a:bodyPr/>
          <a:lstStyle>
            <a:lvl1pPr marL="0" indent="0">
              <a:buNone/>
              <a:defRPr sz="5291"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r>
              <a:rPr lang="zh-TW" altLang="en-US" dirty="0"/>
              <a:t>模組</a:t>
            </a:r>
            <a:r>
              <a:rPr lang="en-US" altLang="zh-TW" dirty="0"/>
              <a:t>N (</a:t>
            </a:r>
            <a:r>
              <a:rPr lang="zh-TW" altLang="en-US" dirty="0"/>
              <a:t>模組標題</a:t>
            </a:r>
            <a:r>
              <a:rPr lang="en-US" altLang="zh-TW" dirty="0"/>
              <a:t>)</a:t>
            </a:r>
            <a:endParaRPr lang="en-US" altLang="zh-TW" sz="3527" b="1" dirty="0">
              <a:solidFill>
                <a:schemeClr val="bg1"/>
              </a:solidFill>
              <a:latin typeface="微軟正黑體" panose="020B0604030504040204" pitchFamily="34" charset="-120"/>
              <a:ea typeface="微軟正黑體" panose="020B0604030504040204" pitchFamily="34" charset="-120"/>
            </a:endParaRPr>
          </a:p>
        </p:txBody>
      </p:sp>
      <p:sp>
        <p:nvSpPr>
          <p:cNvPr id="6" name="文字版面配置區 12">
            <a:extLst>
              <a:ext uri="{FF2B5EF4-FFF2-40B4-BE49-F238E27FC236}">
                <a16:creationId xmlns:a16="http://schemas.microsoft.com/office/drawing/2014/main" xmlns="" id="{8146EF43-4CDB-4834-8E11-F509E58E9AFC}"/>
              </a:ext>
            </a:extLst>
          </p:cNvPr>
          <p:cNvSpPr>
            <a:spLocks noGrp="1"/>
          </p:cNvSpPr>
          <p:nvPr>
            <p:ph type="body" sz="quarter" idx="13" hasCustomPrompt="1"/>
          </p:nvPr>
        </p:nvSpPr>
        <p:spPr>
          <a:xfrm>
            <a:off x="8063910" y="1281725"/>
            <a:ext cx="4351737" cy="5108224"/>
          </a:xfrm>
          <a:prstGeom prst="rect">
            <a:avLst/>
          </a:prstGeom>
        </p:spPr>
        <p:txBody>
          <a:bodyPr/>
          <a:lstStyle>
            <a:lvl1pPr marL="0" indent="0">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stStyle>
          <a:p>
            <a:pPr lvl="0"/>
            <a:r>
              <a:rPr lang="en-US" altLang="zh-TW" dirty="0"/>
              <a:t>N-1:XXXXX</a:t>
            </a:r>
          </a:p>
          <a:p>
            <a:pPr lvl="0"/>
            <a:r>
              <a:rPr lang="en-US" altLang="zh-TW" dirty="0"/>
              <a:t>N-2:XXXXX</a:t>
            </a:r>
            <a:endParaRPr lang="zh-TW" altLang="en-US" dirty="0"/>
          </a:p>
        </p:txBody>
      </p:sp>
      <p:sp>
        <p:nvSpPr>
          <p:cNvPr id="8" name="文字版面配置區 8">
            <a:extLst>
              <a:ext uri="{FF2B5EF4-FFF2-40B4-BE49-F238E27FC236}">
                <a16:creationId xmlns:a16="http://schemas.microsoft.com/office/drawing/2014/main" xmlns="" id="{559F3BE9-2387-4C29-9CEC-5F813BDAFCCC}"/>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38580823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段落章節_2">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xmlns="" id="{A868DEFF-C537-45B0-9F7C-58FCFDA34736}"/>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5" name="文字版面配置區 12">
            <a:extLst>
              <a:ext uri="{FF2B5EF4-FFF2-40B4-BE49-F238E27FC236}">
                <a16:creationId xmlns:a16="http://schemas.microsoft.com/office/drawing/2014/main" xmlns="" id="{56A6F29F-40C0-4B21-AC43-75501F69DEBA}"/>
              </a:ext>
            </a:extLst>
          </p:cNvPr>
          <p:cNvSpPr>
            <a:spLocks noGrp="1"/>
          </p:cNvSpPr>
          <p:nvPr>
            <p:ph type="body" sz="quarter" idx="13" hasCustomPrompt="1"/>
          </p:nvPr>
        </p:nvSpPr>
        <p:spPr>
          <a:xfrm>
            <a:off x="3528620" y="3534070"/>
            <a:ext cx="6382535" cy="3272748"/>
          </a:xfrm>
          <a:prstGeom prst="rect">
            <a:avLst/>
          </a:prstGeom>
        </p:spPr>
        <p:txBody>
          <a:bodyPr/>
          <a:lstStyle>
            <a:lvl1pPr marL="0" indent="0" algn="ctr">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stStyle>
          <a:p>
            <a:pPr lvl="0"/>
            <a:r>
              <a:rPr lang="en-US" altLang="zh-TW" dirty="0"/>
              <a:t>N-1:XXXXX</a:t>
            </a:r>
          </a:p>
          <a:p>
            <a:pPr lvl="0"/>
            <a:r>
              <a:rPr lang="en-US" altLang="zh-TW" dirty="0"/>
              <a:t>N-2:XXXXX</a:t>
            </a:r>
            <a:endParaRPr lang="zh-TW" altLang="en-US" dirty="0"/>
          </a:p>
        </p:txBody>
      </p:sp>
      <p:sp>
        <p:nvSpPr>
          <p:cNvPr id="6" name="文字版面配置區 4">
            <a:extLst>
              <a:ext uri="{FF2B5EF4-FFF2-40B4-BE49-F238E27FC236}">
                <a16:creationId xmlns:a16="http://schemas.microsoft.com/office/drawing/2014/main" xmlns="" id="{DA55EB84-E9A2-4334-95D8-12EB67360555}"/>
              </a:ext>
            </a:extLst>
          </p:cNvPr>
          <p:cNvSpPr>
            <a:spLocks noGrp="1"/>
          </p:cNvSpPr>
          <p:nvPr>
            <p:ph type="body" sz="quarter" idx="12" hasCustomPrompt="1"/>
          </p:nvPr>
        </p:nvSpPr>
        <p:spPr>
          <a:xfrm>
            <a:off x="3907631" y="1251628"/>
            <a:ext cx="5624514" cy="1666469"/>
          </a:xfrm>
          <a:prstGeom prst="rect">
            <a:avLst/>
          </a:prstGeom>
        </p:spPr>
        <p:txBody>
          <a:bodyPr/>
          <a:lstStyle>
            <a:lvl1pPr marL="0" indent="0" algn="ctr">
              <a:buNone/>
              <a:defRPr sz="5291"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r>
              <a:rPr lang="zh-TW" altLang="en-US" dirty="0"/>
              <a:t>模組</a:t>
            </a:r>
            <a:r>
              <a:rPr lang="en-US" altLang="zh-TW" dirty="0"/>
              <a:t>N (</a:t>
            </a:r>
            <a:r>
              <a:rPr lang="zh-TW" altLang="en-US" dirty="0"/>
              <a:t>模組標題</a:t>
            </a:r>
            <a:r>
              <a:rPr lang="en-US" altLang="zh-TW" dirty="0"/>
              <a:t>)</a:t>
            </a:r>
            <a:endParaRPr lang="en-US" altLang="zh-TW" sz="3527" b="1" dirty="0">
              <a:solidFill>
                <a:schemeClr val="bg1"/>
              </a:solidFill>
              <a:latin typeface="微軟正黑體" panose="020B0604030504040204" pitchFamily="34" charset="-120"/>
              <a:ea typeface="微軟正黑體" panose="020B0604030504040204" pitchFamily="34" charset="-120"/>
            </a:endParaRPr>
          </a:p>
        </p:txBody>
      </p:sp>
      <p:sp>
        <p:nvSpPr>
          <p:cNvPr id="7" name="文字版面配置區 8">
            <a:extLst>
              <a:ext uri="{FF2B5EF4-FFF2-40B4-BE49-F238E27FC236}">
                <a16:creationId xmlns:a16="http://schemas.microsoft.com/office/drawing/2014/main" xmlns="" id="{DE295637-C1DA-4369-8F01-8E990AAD461A}"/>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8" name="文字版面配置區 8">
            <a:extLst>
              <a:ext uri="{FF2B5EF4-FFF2-40B4-BE49-F238E27FC236}">
                <a16:creationId xmlns:a16="http://schemas.microsoft.com/office/drawing/2014/main" xmlns="" id="{D5D9825D-F1A7-45BC-A6A1-7531ECE07806}"/>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5023650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段落章節_3">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xmlns="" id="{7816F547-6F85-4373-A3A0-4A5946E219F7}"/>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5" name="文字版面配置區 4">
            <a:extLst>
              <a:ext uri="{FF2B5EF4-FFF2-40B4-BE49-F238E27FC236}">
                <a16:creationId xmlns:a16="http://schemas.microsoft.com/office/drawing/2014/main" xmlns="" id="{F8F5C3B0-A532-4EFA-A9BD-6ECB8417F5E9}"/>
              </a:ext>
            </a:extLst>
          </p:cNvPr>
          <p:cNvSpPr>
            <a:spLocks noGrp="1"/>
          </p:cNvSpPr>
          <p:nvPr>
            <p:ph type="body" sz="quarter" idx="12" hasCustomPrompt="1"/>
          </p:nvPr>
        </p:nvSpPr>
        <p:spPr>
          <a:xfrm>
            <a:off x="1026651" y="2972533"/>
            <a:ext cx="4747476" cy="3682413"/>
          </a:xfrm>
          <a:prstGeom prst="rect">
            <a:avLst/>
          </a:prstGeom>
        </p:spPr>
        <p:txBody>
          <a:bodyPr/>
          <a:lstStyle>
            <a:lvl1pPr marL="0" indent="0">
              <a:buNone/>
              <a:defRPr sz="5291"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r>
              <a:rPr lang="zh-TW" altLang="en-US" dirty="0"/>
              <a:t>模組</a:t>
            </a:r>
            <a:r>
              <a:rPr lang="en-US" altLang="zh-TW" dirty="0"/>
              <a:t>N (</a:t>
            </a:r>
            <a:r>
              <a:rPr lang="zh-TW" altLang="en-US" dirty="0"/>
              <a:t>模組標題</a:t>
            </a:r>
            <a:r>
              <a:rPr lang="en-US" altLang="zh-TW" dirty="0"/>
              <a:t>)</a:t>
            </a:r>
            <a:endParaRPr lang="en-US" altLang="zh-TW" sz="3527" b="1" dirty="0">
              <a:solidFill>
                <a:schemeClr val="bg1"/>
              </a:solidFill>
              <a:latin typeface="微軟正黑體" panose="020B0604030504040204" pitchFamily="34" charset="-120"/>
              <a:ea typeface="微軟正黑體" panose="020B0604030504040204" pitchFamily="34" charset="-120"/>
            </a:endParaRPr>
          </a:p>
        </p:txBody>
      </p:sp>
      <p:sp>
        <p:nvSpPr>
          <p:cNvPr id="6" name="文字版面配置區 12">
            <a:extLst>
              <a:ext uri="{FF2B5EF4-FFF2-40B4-BE49-F238E27FC236}">
                <a16:creationId xmlns:a16="http://schemas.microsoft.com/office/drawing/2014/main" xmlns="" id="{63CCF5C3-84F8-4E13-A2D5-D0BD0A7D7BEA}"/>
              </a:ext>
            </a:extLst>
          </p:cNvPr>
          <p:cNvSpPr>
            <a:spLocks noGrp="1"/>
          </p:cNvSpPr>
          <p:nvPr>
            <p:ph type="body" sz="quarter" idx="13" hasCustomPrompt="1"/>
          </p:nvPr>
        </p:nvSpPr>
        <p:spPr>
          <a:xfrm>
            <a:off x="7869231" y="1304772"/>
            <a:ext cx="4587450" cy="4950131"/>
          </a:xfrm>
          <a:prstGeom prst="rect">
            <a:avLst/>
          </a:prstGeom>
        </p:spPr>
        <p:txBody>
          <a:bodyPr/>
          <a:lstStyle>
            <a:lvl1pPr marL="0" indent="0">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stStyle>
          <a:p>
            <a:pPr lvl="0"/>
            <a:r>
              <a:rPr lang="en-US" altLang="zh-TW" dirty="0"/>
              <a:t>N-1:XXXXX</a:t>
            </a:r>
          </a:p>
          <a:p>
            <a:pPr lvl="0"/>
            <a:r>
              <a:rPr lang="en-US" altLang="zh-TW" dirty="0"/>
              <a:t>N-2:XXXXX</a:t>
            </a:r>
            <a:endParaRPr lang="zh-TW" altLang="en-US" dirty="0"/>
          </a:p>
        </p:txBody>
      </p:sp>
      <p:sp>
        <p:nvSpPr>
          <p:cNvPr id="8" name="文字版面配置區 8">
            <a:extLst>
              <a:ext uri="{FF2B5EF4-FFF2-40B4-BE49-F238E27FC236}">
                <a16:creationId xmlns:a16="http://schemas.microsoft.com/office/drawing/2014/main" xmlns="" id="{425AED87-5F37-485A-BA0C-E7DDD7FA760E}"/>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18276336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內文_1">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xmlns="" id="{90AE4ADF-18AD-436A-ADFE-DDC6FCF6F052}"/>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5" name="文字版面配置區 7">
            <a:extLst>
              <a:ext uri="{FF2B5EF4-FFF2-40B4-BE49-F238E27FC236}">
                <a16:creationId xmlns:a16="http://schemas.microsoft.com/office/drawing/2014/main" xmlns="" id="{B9F6A669-B931-4330-A4AF-8AC484AA2211}"/>
              </a:ext>
            </a:extLst>
          </p:cNvPr>
          <p:cNvSpPr>
            <a:spLocks noGrp="1"/>
          </p:cNvSpPr>
          <p:nvPr>
            <p:ph type="body" sz="quarter" idx="13" hasCustomPrompt="1"/>
          </p:nvPr>
        </p:nvSpPr>
        <p:spPr>
          <a:xfrm>
            <a:off x="575740" y="1791923"/>
            <a:ext cx="12204490" cy="5189111"/>
          </a:xfrm>
          <a:prstGeom prst="rect">
            <a:avLst/>
          </a:prstGeom>
        </p:spPr>
        <p:txBody>
          <a:bodyPr/>
          <a:lstStyle>
            <a:lvl1pPr>
              <a:defRPr b="1">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dirty="0"/>
              <a:t>三階層</a:t>
            </a:r>
            <a:r>
              <a:rPr lang="en-US" altLang="zh-TW" dirty="0"/>
              <a:t>(</a:t>
            </a:r>
            <a:r>
              <a:rPr lang="zh-TW" altLang="en-US" dirty="0"/>
              <a:t>縮排階層</a:t>
            </a:r>
            <a:r>
              <a:rPr lang="en-US" altLang="zh-TW" dirty="0"/>
              <a:t>)</a:t>
            </a:r>
            <a:endParaRPr lang="zh-TW" altLang="en-US" dirty="0"/>
          </a:p>
          <a:p>
            <a:pPr lvl="1"/>
            <a:r>
              <a:rPr lang="zh-TW" altLang="en-US" dirty="0"/>
              <a:t>第二層</a:t>
            </a:r>
          </a:p>
          <a:p>
            <a:pPr lvl="2"/>
            <a:r>
              <a:rPr lang="zh-TW" altLang="en-US" dirty="0"/>
              <a:t>第三層</a:t>
            </a:r>
          </a:p>
        </p:txBody>
      </p:sp>
      <p:sp>
        <p:nvSpPr>
          <p:cNvPr id="6" name="文字版面配置區 6">
            <a:extLst>
              <a:ext uri="{FF2B5EF4-FFF2-40B4-BE49-F238E27FC236}">
                <a16:creationId xmlns:a16="http://schemas.microsoft.com/office/drawing/2014/main" xmlns="" id="{EB89C6CD-9580-4C8E-870B-4297F5303AFD}"/>
              </a:ext>
            </a:extLst>
          </p:cNvPr>
          <p:cNvSpPr>
            <a:spLocks noGrp="1"/>
          </p:cNvSpPr>
          <p:nvPr>
            <p:ph type="body" sz="quarter" idx="12" hasCustomPrompt="1"/>
          </p:nvPr>
        </p:nvSpPr>
        <p:spPr>
          <a:xfrm>
            <a:off x="4259429" y="482119"/>
            <a:ext cx="4920918" cy="698221"/>
          </a:xfrm>
          <a:prstGeom prst="rect">
            <a:avLst/>
          </a:prstGeom>
        </p:spPr>
        <p:txBody>
          <a:bodyPr/>
          <a:lstStyle>
            <a:lvl1pPr marL="0" indent="0" algn="ctr">
              <a:buNone/>
              <a:defRPr sz="3527"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N-1: XXXXX</a:t>
            </a:r>
            <a:endParaRPr lang="zh-TW" altLang="en-US" dirty="0"/>
          </a:p>
        </p:txBody>
      </p:sp>
      <p:sp>
        <p:nvSpPr>
          <p:cNvPr id="7" name="文字版面配置區 8">
            <a:extLst>
              <a:ext uri="{FF2B5EF4-FFF2-40B4-BE49-F238E27FC236}">
                <a16:creationId xmlns:a16="http://schemas.microsoft.com/office/drawing/2014/main" xmlns="" id="{80DC4177-DF8E-4BDC-A8AC-A170F2D271E0}"/>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8" name="文字版面配置區 8">
            <a:extLst>
              <a:ext uri="{FF2B5EF4-FFF2-40B4-BE49-F238E27FC236}">
                <a16:creationId xmlns:a16="http://schemas.microsoft.com/office/drawing/2014/main" xmlns="" id="{EC2F163A-F970-4DC4-8085-5652AAC44701}"/>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17003959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內文_2">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46535422-71AE-468C-B828-0D472AD6244C}"/>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4" name="文字版面配置區 7">
            <a:extLst>
              <a:ext uri="{FF2B5EF4-FFF2-40B4-BE49-F238E27FC236}">
                <a16:creationId xmlns:a16="http://schemas.microsoft.com/office/drawing/2014/main" xmlns="" id="{701D34CF-033C-4ABA-B695-F43D0E62082F}"/>
              </a:ext>
            </a:extLst>
          </p:cNvPr>
          <p:cNvSpPr>
            <a:spLocks noGrp="1"/>
          </p:cNvSpPr>
          <p:nvPr>
            <p:ph type="body" sz="quarter" idx="13" hasCustomPrompt="1"/>
          </p:nvPr>
        </p:nvSpPr>
        <p:spPr>
          <a:xfrm>
            <a:off x="575740" y="1791923"/>
            <a:ext cx="12204490" cy="5189111"/>
          </a:xfrm>
          <a:prstGeom prst="rect">
            <a:avLst/>
          </a:prstGeom>
        </p:spPr>
        <p:txBody>
          <a:bodyPr/>
          <a:lstStyle>
            <a:lvl1pPr>
              <a:defRPr b="1">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dirty="0"/>
              <a:t>三階層</a:t>
            </a:r>
            <a:r>
              <a:rPr lang="en-US" altLang="zh-TW" dirty="0"/>
              <a:t>(</a:t>
            </a:r>
            <a:r>
              <a:rPr lang="zh-TW" altLang="en-US" dirty="0"/>
              <a:t>縮排階層</a:t>
            </a:r>
            <a:r>
              <a:rPr lang="en-US" altLang="zh-TW" dirty="0"/>
              <a:t>)</a:t>
            </a:r>
            <a:endParaRPr lang="zh-TW" altLang="en-US" dirty="0"/>
          </a:p>
          <a:p>
            <a:pPr lvl="1"/>
            <a:r>
              <a:rPr lang="zh-TW" altLang="en-US" dirty="0"/>
              <a:t>第二層</a:t>
            </a:r>
          </a:p>
          <a:p>
            <a:pPr lvl="2"/>
            <a:r>
              <a:rPr lang="zh-TW" altLang="en-US" dirty="0"/>
              <a:t>第三層</a:t>
            </a:r>
          </a:p>
        </p:txBody>
      </p:sp>
      <p:sp>
        <p:nvSpPr>
          <p:cNvPr id="5" name="文字版面配置區 6">
            <a:extLst>
              <a:ext uri="{FF2B5EF4-FFF2-40B4-BE49-F238E27FC236}">
                <a16:creationId xmlns:a16="http://schemas.microsoft.com/office/drawing/2014/main" xmlns="" id="{4DE94166-53D3-4B7F-A001-E544C3D1551E}"/>
              </a:ext>
            </a:extLst>
          </p:cNvPr>
          <p:cNvSpPr>
            <a:spLocks noGrp="1"/>
          </p:cNvSpPr>
          <p:nvPr>
            <p:ph type="body" sz="quarter" idx="12" hasCustomPrompt="1"/>
          </p:nvPr>
        </p:nvSpPr>
        <p:spPr>
          <a:xfrm>
            <a:off x="4259429" y="482119"/>
            <a:ext cx="4920918" cy="698221"/>
          </a:xfrm>
          <a:prstGeom prst="rect">
            <a:avLst/>
          </a:prstGeom>
        </p:spPr>
        <p:txBody>
          <a:bodyPr/>
          <a:lstStyle>
            <a:lvl1pPr marL="0" indent="0" algn="ctr">
              <a:buNone/>
              <a:defRPr sz="3527"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N-2: XXXXX</a:t>
            </a:r>
            <a:endParaRPr lang="zh-TW" altLang="en-US" dirty="0"/>
          </a:p>
        </p:txBody>
      </p:sp>
      <p:sp>
        <p:nvSpPr>
          <p:cNvPr id="6" name="文字版面配置區 8">
            <a:extLst>
              <a:ext uri="{FF2B5EF4-FFF2-40B4-BE49-F238E27FC236}">
                <a16:creationId xmlns:a16="http://schemas.microsoft.com/office/drawing/2014/main" xmlns="" id="{62C97B5C-A172-4995-87A6-3AE975F7669A}"/>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7" name="文字版面配置區 8">
            <a:extLst>
              <a:ext uri="{FF2B5EF4-FFF2-40B4-BE49-F238E27FC236}">
                <a16:creationId xmlns:a16="http://schemas.microsoft.com/office/drawing/2014/main" xmlns="" id="{A56D4F28-D35C-45B6-887B-96E01909D0B4}"/>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30454743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內文_3">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xmlns="" id="{A299A1C1-30F1-4C89-9726-537A3CA07F86}"/>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4" name="文字版面配置區 7">
            <a:extLst>
              <a:ext uri="{FF2B5EF4-FFF2-40B4-BE49-F238E27FC236}">
                <a16:creationId xmlns:a16="http://schemas.microsoft.com/office/drawing/2014/main" xmlns="" id="{D8E69407-A720-4024-970B-C158DC2E69D4}"/>
              </a:ext>
            </a:extLst>
          </p:cNvPr>
          <p:cNvSpPr>
            <a:spLocks noGrp="1"/>
          </p:cNvSpPr>
          <p:nvPr>
            <p:ph type="body" sz="quarter" idx="13" hasCustomPrompt="1"/>
          </p:nvPr>
        </p:nvSpPr>
        <p:spPr>
          <a:xfrm>
            <a:off x="575740" y="1791923"/>
            <a:ext cx="12204490" cy="5189111"/>
          </a:xfrm>
          <a:prstGeom prst="rect">
            <a:avLst/>
          </a:prstGeom>
        </p:spPr>
        <p:txBody>
          <a:bodyPr/>
          <a:lstStyle>
            <a:lvl1pPr>
              <a:defRPr b="1">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dirty="0"/>
              <a:t>三階層</a:t>
            </a:r>
            <a:r>
              <a:rPr lang="en-US" altLang="zh-TW" dirty="0"/>
              <a:t>(</a:t>
            </a:r>
            <a:r>
              <a:rPr lang="zh-TW" altLang="en-US" dirty="0"/>
              <a:t>縮排階層</a:t>
            </a:r>
            <a:r>
              <a:rPr lang="en-US" altLang="zh-TW" dirty="0"/>
              <a:t>)</a:t>
            </a:r>
            <a:endParaRPr lang="zh-TW" altLang="en-US" dirty="0"/>
          </a:p>
          <a:p>
            <a:pPr lvl="1"/>
            <a:r>
              <a:rPr lang="zh-TW" altLang="en-US" dirty="0"/>
              <a:t>第二層</a:t>
            </a:r>
          </a:p>
          <a:p>
            <a:pPr lvl="2"/>
            <a:r>
              <a:rPr lang="zh-TW" altLang="en-US" dirty="0"/>
              <a:t>第三層</a:t>
            </a:r>
          </a:p>
        </p:txBody>
      </p:sp>
      <p:sp>
        <p:nvSpPr>
          <p:cNvPr id="5" name="文字版面配置區 6">
            <a:extLst>
              <a:ext uri="{FF2B5EF4-FFF2-40B4-BE49-F238E27FC236}">
                <a16:creationId xmlns:a16="http://schemas.microsoft.com/office/drawing/2014/main" xmlns="" id="{4D35B98E-2B7B-41FB-81C5-86009734F07C}"/>
              </a:ext>
            </a:extLst>
          </p:cNvPr>
          <p:cNvSpPr>
            <a:spLocks noGrp="1"/>
          </p:cNvSpPr>
          <p:nvPr>
            <p:ph type="body" sz="quarter" idx="12" hasCustomPrompt="1"/>
          </p:nvPr>
        </p:nvSpPr>
        <p:spPr>
          <a:xfrm>
            <a:off x="4259429" y="482119"/>
            <a:ext cx="4920918" cy="698221"/>
          </a:xfrm>
          <a:prstGeom prst="rect">
            <a:avLst/>
          </a:prstGeom>
        </p:spPr>
        <p:txBody>
          <a:bodyPr/>
          <a:lstStyle>
            <a:lvl1pPr marL="0" indent="0" algn="ctr">
              <a:buNone/>
              <a:defRPr sz="3527"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N-3: XXXXX</a:t>
            </a:r>
            <a:endParaRPr lang="zh-TW" altLang="en-US" dirty="0"/>
          </a:p>
        </p:txBody>
      </p:sp>
      <p:sp>
        <p:nvSpPr>
          <p:cNvPr id="6" name="文字版面配置區 8">
            <a:extLst>
              <a:ext uri="{FF2B5EF4-FFF2-40B4-BE49-F238E27FC236}">
                <a16:creationId xmlns:a16="http://schemas.microsoft.com/office/drawing/2014/main" xmlns="" id="{82B6EA42-EDD4-47BA-8ED6-C8D981041AD0}"/>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7" name="文字版面配置區 8">
            <a:extLst>
              <a:ext uri="{FF2B5EF4-FFF2-40B4-BE49-F238E27FC236}">
                <a16:creationId xmlns:a16="http://schemas.microsoft.com/office/drawing/2014/main" xmlns="" id="{F7880955-11BE-4ACE-A507-B7F200CB0BC3}"/>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103807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授課講師介紹_3-2">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xmlns="" id="{32D0723E-AA44-407C-B046-2252B774439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6" name="矩形 5">
            <a:extLst>
              <a:ext uri="{FF2B5EF4-FFF2-40B4-BE49-F238E27FC236}">
                <a16:creationId xmlns:a16="http://schemas.microsoft.com/office/drawing/2014/main" xmlns="" id="{DE8B4530-835A-4703-8033-BC2079B76C65}"/>
              </a:ext>
            </a:extLst>
          </p:cNvPr>
          <p:cNvSpPr/>
          <p:nvPr userDrawn="1"/>
        </p:nvSpPr>
        <p:spPr>
          <a:xfrm>
            <a:off x="6678659" y="2324948"/>
            <a:ext cx="128332" cy="314986"/>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ln>
                <a:noFill/>
              </a:ln>
            </a:endParaRPr>
          </a:p>
        </p:txBody>
      </p:sp>
      <p:cxnSp>
        <p:nvCxnSpPr>
          <p:cNvPr id="7" name="直線接點 6">
            <a:extLst>
              <a:ext uri="{FF2B5EF4-FFF2-40B4-BE49-F238E27FC236}">
                <a16:creationId xmlns:a16="http://schemas.microsoft.com/office/drawing/2014/main" xmlns="" id="{DA2C6BFD-A1CC-4DDF-B395-0570C062EBA9}"/>
              </a:ext>
            </a:extLst>
          </p:cNvPr>
          <p:cNvCxnSpPr>
            <a:cxnSpLocks/>
          </p:cNvCxnSpPr>
          <p:nvPr userDrawn="1"/>
        </p:nvCxnSpPr>
        <p:spPr>
          <a:xfrm>
            <a:off x="8180157" y="2482441"/>
            <a:ext cx="3693924" cy="0"/>
          </a:xfrm>
          <a:prstGeom prst="line">
            <a:avLst/>
          </a:prstGeom>
          <a:ln w="12700">
            <a:solidFill>
              <a:srgbClr val="92C52A"/>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xmlns="" id="{9FF2D0B1-4AA7-47A5-A373-CCE46083611E}"/>
              </a:ext>
            </a:extLst>
          </p:cNvPr>
          <p:cNvSpPr txBox="1"/>
          <p:nvPr userDrawn="1"/>
        </p:nvSpPr>
        <p:spPr>
          <a:xfrm>
            <a:off x="6845673" y="2261917"/>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老師的話</a:t>
            </a:r>
          </a:p>
        </p:txBody>
      </p:sp>
      <p:sp>
        <p:nvSpPr>
          <p:cNvPr id="10" name="文字版面配置區 4">
            <a:extLst>
              <a:ext uri="{FF2B5EF4-FFF2-40B4-BE49-F238E27FC236}">
                <a16:creationId xmlns:a16="http://schemas.microsoft.com/office/drawing/2014/main" xmlns="" id="{DF8E4D5F-B501-4B1A-84EE-C1AE417B83BA}"/>
              </a:ext>
            </a:extLst>
          </p:cNvPr>
          <p:cNvSpPr>
            <a:spLocks noGrp="1"/>
          </p:cNvSpPr>
          <p:nvPr>
            <p:ph type="body" sz="quarter" idx="17"/>
          </p:nvPr>
        </p:nvSpPr>
        <p:spPr>
          <a:xfrm>
            <a:off x="6941746" y="2782016"/>
            <a:ext cx="4918025" cy="2571383"/>
          </a:xfrm>
          <a:prstGeom prst="rect">
            <a:avLst/>
          </a:prstGeom>
        </p:spPr>
        <p:txBody>
          <a:bodyPr/>
          <a:lstStyle>
            <a:lvl1pPr marL="0" indent="0">
              <a:lnSpc>
                <a:spcPct val="100000"/>
              </a:lnSpc>
              <a:buNone/>
              <a:defRPr sz="1764"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2" name="矩形: 圓角化對角角落 11">
            <a:extLst>
              <a:ext uri="{FF2B5EF4-FFF2-40B4-BE49-F238E27FC236}">
                <a16:creationId xmlns:a16="http://schemas.microsoft.com/office/drawing/2014/main" xmlns="" id="{8FAB47F2-E16A-46B0-AD28-EDC4CE0268B5}"/>
              </a:ext>
            </a:extLst>
          </p:cNvPr>
          <p:cNvSpPr/>
          <p:nvPr userDrawn="1"/>
        </p:nvSpPr>
        <p:spPr>
          <a:xfrm>
            <a:off x="1339110" y="2457557"/>
            <a:ext cx="4402868"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3" name="文字方塊 12">
            <a:extLst>
              <a:ext uri="{FF2B5EF4-FFF2-40B4-BE49-F238E27FC236}">
                <a16:creationId xmlns:a16="http://schemas.microsoft.com/office/drawing/2014/main" xmlns="" id="{98ACD569-3B0C-4BC9-8B6A-50B0A42DD38A}"/>
              </a:ext>
            </a:extLst>
          </p:cNvPr>
          <p:cNvSpPr txBox="1"/>
          <p:nvPr userDrawn="1"/>
        </p:nvSpPr>
        <p:spPr>
          <a:xfrm>
            <a:off x="1519851" y="2551183"/>
            <a:ext cx="3947649" cy="461665"/>
          </a:xfrm>
          <a:prstGeom prst="rect">
            <a:avLst/>
          </a:prstGeom>
          <a:noFill/>
        </p:spPr>
        <p:txBody>
          <a:bodyPr wrap="square"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TW" altLang="en-US" sz="2400" b="1" dirty="0">
                <a:solidFill>
                  <a:schemeClr val="bg1"/>
                </a:solidFill>
                <a:latin typeface="微軟正黑體" panose="020B0604030504040204" pitchFamily="34" charset="-120"/>
                <a:ea typeface="微軟正黑體" panose="020B0604030504040204" pitchFamily="34" charset="-120"/>
              </a:rPr>
              <a:t>教材編著者＆授課講師介紹</a:t>
            </a:r>
          </a:p>
        </p:txBody>
      </p:sp>
      <p:sp>
        <p:nvSpPr>
          <p:cNvPr id="14" name="文字方塊 13">
            <a:extLst>
              <a:ext uri="{FF2B5EF4-FFF2-40B4-BE49-F238E27FC236}">
                <a16:creationId xmlns:a16="http://schemas.microsoft.com/office/drawing/2014/main" xmlns="" id="{391F8617-0DC8-454B-904B-2E1856BAB91C}"/>
              </a:ext>
            </a:extLst>
          </p:cNvPr>
          <p:cNvSpPr txBox="1"/>
          <p:nvPr userDrawn="1"/>
        </p:nvSpPr>
        <p:spPr>
          <a:xfrm>
            <a:off x="3486607" y="3721528"/>
            <a:ext cx="1313180" cy="431657"/>
          </a:xfrm>
          <a:prstGeom prst="rect">
            <a:avLst/>
          </a:prstGeom>
          <a:noFill/>
        </p:spPr>
        <p:txBody>
          <a:bodyPr wrap="none" rtlCol="0">
            <a:spAutoFit/>
          </a:bodyPr>
          <a:lstStyle/>
          <a:p>
            <a:r>
              <a:rPr lang="zh-TW" altLang="en-US" sz="2205" b="1" dirty="0">
                <a:solidFill>
                  <a:schemeClr val="tx1">
                    <a:lumMod val="85000"/>
                    <a:lumOff val="15000"/>
                  </a:schemeClr>
                </a:solidFill>
                <a:latin typeface="微軟正黑體" panose="020B0604030504040204" pitchFamily="34" charset="-120"/>
                <a:ea typeface="微軟正黑體" panose="020B0604030504040204" pitchFamily="34" charset="-120"/>
              </a:rPr>
              <a:t>授課講師</a:t>
            </a:r>
          </a:p>
        </p:txBody>
      </p:sp>
      <p:sp>
        <p:nvSpPr>
          <p:cNvPr id="15" name="橢圓 14">
            <a:extLst>
              <a:ext uri="{FF2B5EF4-FFF2-40B4-BE49-F238E27FC236}">
                <a16:creationId xmlns:a16="http://schemas.microsoft.com/office/drawing/2014/main" xmlns="" id="{E6DF1801-6460-4C42-B2AA-A9ABDC8A429B}"/>
              </a:ext>
            </a:extLst>
          </p:cNvPr>
          <p:cNvSpPr/>
          <p:nvPr userDrawn="1"/>
        </p:nvSpPr>
        <p:spPr>
          <a:xfrm>
            <a:off x="1394679" y="3494109"/>
            <a:ext cx="1629271" cy="1629228"/>
          </a:xfrm>
          <a:prstGeom prst="ellipse">
            <a:avLst/>
          </a:prstGeom>
          <a:blipFill>
            <a:blip r:embed="rId3" cstate="print"/>
            <a:stretch>
              <a:fillRect/>
            </a:stretch>
          </a:blip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1984">
              <a:ln>
                <a:noFill/>
              </a:ln>
            </a:endParaRPr>
          </a:p>
        </p:txBody>
      </p:sp>
      <p:sp>
        <p:nvSpPr>
          <p:cNvPr id="16" name="文字版面配置區 38">
            <a:extLst>
              <a:ext uri="{FF2B5EF4-FFF2-40B4-BE49-F238E27FC236}">
                <a16:creationId xmlns:a16="http://schemas.microsoft.com/office/drawing/2014/main" xmlns="" id="{9B70C3B1-2EA8-46AA-B192-869D4BAD9FB5}"/>
              </a:ext>
            </a:extLst>
          </p:cNvPr>
          <p:cNvSpPr>
            <a:spLocks noGrp="1"/>
          </p:cNvSpPr>
          <p:nvPr>
            <p:ph type="body" sz="quarter" idx="18" hasCustomPrompt="1"/>
          </p:nvPr>
        </p:nvSpPr>
        <p:spPr>
          <a:xfrm>
            <a:off x="3486607" y="4313604"/>
            <a:ext cx="2255371" cy="516659"/>
          </a:xfrm>
          <a:prstGeom prst="rect">
            <a:avLst/>
          </a:prstGeom>
        </p:spPr>
        <p:txBody>
          <a:bodyPr/>
          <a:lstStyle>
            <a:lvl1pPr marL="0" indent="0">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講師姓名</a:t>
            </a:r>
          </a:p>
        </p:txBody>
      </p:sp>
      <p:sp>
        <p:nvSpPr>
          <p:cNvPr id="17" name="文字版面配置區 8">
            <a:extLst>
              <a:ext uri="{FF2B5EF4-FFF2-40B4-BE49-F238E27FC236}">
                <a16:creationId xmlns:a16="http://schemas.microsoft.com/office/drawing/2014/main" xmlns="" id="{0B5F7E77-4131-4CCB-B072-3CC50830544B}"/>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20" name="投影片編號版面配置區 5">
            <a:extLst>
              <a:ext uri="{FF2B5EF4-FFF2-40B4-BE49-F238E27FC236}">
                <a16:creationId xmlns:a16="http://schemas.microsoft.com/office/drawing/2014/main" xmlns="" id="{6CAD78A1-C966-9044-BC89-4DE0956148CC}"/>
              </a:ext>
            </a:extLst>
          </p:cNvPr>
          <p:cNvSpPr>
            <a:spLocks noGrp="1"/>
          </p:cNvSpPr>
          <p:nvPr>
            <p:ph type="sldNum" sz="quarter" idx="4"/>
          </p:nvPr>
        </p:nvSpPr>
        <p:spPr>
          <a:xfrm>
            <a:off x="7953668" y="7158037"/>
            <a:ext cx="5486107" cy="401638"/>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altLang="zh-TW" dirty="0">
                <a:latin typeface="微軟正黑體" panose="020B0604030504040204" pitchFamily="34" charset="-120"/>
                <a:ea typeface="微軟正黑體" panose="020B0604030504040204" pitchFamily="34" charset="-120"/>
              </a:rPr>
              <a:t>XXX</a:t>
            </a:r>
            <a:r>
              <a:rPr lang="zh-TW" altLang="en-US" dirty="0">
                <a:latin typeface="微軟正黑體" panose="020B0604030504040204" pitchFamily="34" charset="-120"/>
                <a:ea typeface="微軟正黑體" panose="020B0604030504040204" pitchFamily="34" charset="-120"/>
              </a:rPr>
              <a:t>編著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版權所有，不得任意拷貝或引用</a:t>
            </a:r>
            <a:r>
              <a:rPr lang="en-US" altLang="zh-TW" dirty="0">
                <a:latin typeface="微軟正黑體" panose="020B0604030504040204" pitchFamily="34" charset="-120"/>
                <a:ea typeface="微軟正黑體" panose="020B0604030504040204" pitchFamily="34" charset="-120"/>
              </a:rPr>
              <a:t>】 </a:t>
            </a:r>
            <a:endParaRPr lang="zh-TW" altLang="en-US" dirty="0"/>
          </a:p>
        </p:txBody>
      </p:sp>
    </p:spTree>
    <p:extLst>
      <p:ext uri="{BB962C8B-B14F-4D97-AF65-F5344CB8AC3E}">
        <p14:creationId xmlns:p14="http://schemas.microsoft.com/office/powerpoint/2010/main" xmlns="" val="31665405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作業實作">
    <p:spTree>
      <p:nvGrpSpPr>
        <p:cNvPr id="1" name=""/>
        <p:cNvGrpSpPr/>
        <p:nvPr/>
      </p:nvGrpSpPr>
      <p:grpSpPr>
        <a:xfrm>
          <a:off x="0" y="0"/>
          <a:ext cx="0" cy="0"/>
          <a:chOff x="0" y="0"/>
          <a:chExt cx="0" cy="0"/>
        </a:xfrm>
      </p:grpSpPr>
      <p:pic>
        <p:nvPicPr>
          <p:cNvPr id="4" name="圖片 3" descr="一張含有 桌 的圖片&#10;&#10;自動產生的描述">
            <a:extLst>
              <a:ext uri="{FF2B5EF4-FFF2-40B4-BE49-F238E27FC236}">
                <a16:creationId xmlns:a16="http://schemas.microsoft.com/office/drawing/2014/main" xmlns="" id="{2C6CEFB7-00A5-4927-A0AE-F5765BDC94AB}"/>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5" name="矩形: 圓角化對角角落 4">
            <a:extLst>
              <a:ext uri="{FF2B5EF4-FFF2-40B4-BE49-F238E27FC236}">
                <a16:creationId xmlns:a16="http://schemas.microsoft.com/office/drawing/2014/main" xmlns="" id="{EF542EEA-DC91-409A-94BE-E1B3795764A3}"/>
              </a:ext>
            </a:extLst>
          </p:cNvPr>
          <p:cNvSpPr/>
          <p:nvPr userDrawn="1"/>
        </p:nvSpPr>
        <p:spPr>
          <a:xfrm>
            <a:off x="4679713" y="271232"/>
            <a:ext cx="4080350" cy="759956"/>
          </a:xfrm>
          <a:prstGeom prst="round2DiagRect">
            <a:avLst>
              <a:gd name="adj1" fmla="val 0"/>
              <a:gd name="adj2" fmla="val 21388"/>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6" name="文字版面配置區 6">
            <a:extLst>
              <a:ext uri="{FF2B5EF4-FFF2-40B4-BE49-F238E27FC236}">
                <a16:creationId xmlns:a16="http://schemas.microsoft.com/office/drawing/2014/main" xmlns="" id="{5EBECE26-C302-4082-BC87-F8D1BBB195FD}"/>
              </a:ext>
            </a:extLst>
          </p:cNvPr>
          <p:cNvSpPr>
            <a:spLocks noGrp="1"/>
          </p:cNvSpPr>
          <p:nvPr>
            <p:ph type="body" sz="quarter" idx="12" hasCustomPrompt="1"/>
          </p:nvPr>
        </p:nvSpPr>
        <p:spPr>
          <a:xfrm>
            <a:off x="4833903" y="395008"/>
            <a:ext cx="3697301" cy="698221"/>
          </a:xfrm>
          <a:prstGeom prst="rect">
            <a:avLst/>
          </a:prstGeom>
        </p:spPr>
        <p:txBody>
          <a:bodyPr/>
          <a:lstStyle>
            <a:lvl1pPr marL="0" indent="0" algn="ctr">
              <a:buNone/>
              <a:defRPr sz="3527"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作業實作</a:t>
            </a:r>
          </a:p>
        </p:txBody>
      </p:sp>
      <p:sp>
        <p:nvSpPr>
          <p:cNvPr id="7" name="文字版面配置區 8">
            <a:extLst>
              <a:ext uri="{FF2B5EF4-FFF2-40B4-BE49-F238E27FC236}">
                <a16:creationId xmlns:a16="http://schemas.microsoft.com/office/drawing/2014/main" xmlns="" id="{DFB82F2C-4025-4A1A-B04D-8AF059E483AB}"/>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8" name="文字版面配置區 8">
            <a:extLst>
              <a:ext uri="{FF2B5EF4-FFF2-40B4-BE49-F238E27FC236}">
                <a16:creationId xmlns:a16="http://schemas.microsoft.com/office/drawing/2014/main" xmlns="" id="{E3CD752D-1082-4EA9-B6B8-601D877BBFE9}"/>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
        <p:nvSpPr>
          <p:cNvPr id="9" name="文字版面配置區 7">
            <a:extLst>
              <a:ext uri="{FF2B5EF4-FFF2-40B4-BE49-F238E27FC236}">
                <a16:creationId xmlns:a16="http://schemas.microsoft.com/office/drawing/2014/main" xmlns="" id="{B187C4D5-B3E3-5841-9FCB-64171C670364}"/>
              </a:ext>
            </a:extLst>
          </p:cNvPr>
          <p:cNvSpPr>
            <a:spLocks noGrp="1"/>
          </p:cNvSpPr>
          <p:nvPr>
            <p:ph type="body" sz="quarter" idx="13" hasCustomPrompt="1"/>
          </p:nvPr>
        </p:nvSpPr>
        <p:spPr>
          <a:xfrm>
            <a:off x="2416398" y="1670723"/>
            <a:ext cx="9707015" cy="5012169"/>
          </a:xfrm>
          <a:prstGeom prst="rect">
            <a:avLst/>
          </a:prstGeom>
        </p:spPr>
        <p:txBody>
          <a:bodyPr/>
          <a:lstStyle>
            <a:lvl1pPr>
              <a:defRPr b="1">
                <a:latin typeface="微軟正黑體" panose="020B0604030504040204" pitchFamily="34" charset="-120"/>
                <a:ea typeface="微軟正黑體" panose="020B0604030504040204" pitchFamily="34" charset="-120"/>
              </a:defRPr>
            </a:lvl1pPr>
            <a:lvl2pPr>
              <a:defRPr>
                <a:latin typeface="微軟正黑體" panose="020B0604030504040204" pitchFamily="34" charset="-120"/>
                <a:ea typeface="微軟正黑體" panose="020B0604030504040204" pitchFamily="34" charset="-120"/>
              </a:defRPr>
            </a:lvl2pPr>
            <a:lvl3pPr>
              <a:defRPr>
                <a:latin typeface="微軟正黑體" panose="020B0604030504040204" pitchFamily="34" charset="-120"/>
                <a:ea typeface="微軟正黑體" panose="020B0604030504040204" pitchFamily="34" charset="-120"/>
              </a:defRPr>
            </a:lvl3pPr>
            <a:lvl4pPr>
              <a:defRPr>
                <a:latin typeface="微軟正黑體" panose="020B0604030504040204" pitchFamily="34" charset="-120"/>
                <a:ea typeface="微軟正黑體" panose="020B0604030504040204" pitchFamily="34" charset="-120"/>
              </a:defRPr>
            </a:lvl4pPr>
            <a:lvl5pPr>
              <a:defRPr>
                <a:latin typeface="微軟正黑體" panose="020B0604030504040204" pitchFamily="34" charset="-120"/>
                <a:ea typeface="微軟正黑體" panose="020B0604030504040204" pitchFamily="34" charset="-120"/>
              </a:defRPr>
            </a:lvl5pPr>
          </a:lstStyle>
          <a:p>
            <a:pPr lvl="0"/>
            <a:r>
              <a:rPr lang="zh-TW" altLang="en-US" dirty="0"/>
              <a:t>三階層</a:t>
            </a:r>
            <a:r>
              <a:rPr lang="en-US" altLang="zh-TW" dirty="0"/>
              <a:t>(</a:t>
            </a:r>
            <a:r>
              <a:rPr lang="zh-TW" altLang="en-US" dirty="0"/>
              <a:t>縮排階層</a:t>
            </a:r>
            <a:r>
              <a:rPr lang="en-US" altLang="zh-TW" dirty="0"/>
              <a:t>)</a:t>
            </a:r>
            <a:endParaRPr lang="zh-TW" altLang="en-US" dirty="0"/>
          </a:p>
          <a:p>
            <a:pPr lvl="1"/>
            <a:r>
              <a:rPr lang="zh-TW" altLang="en-US" dirty="0"/>
              <a:t>第二層</a:t>
            </a:r>
          </a:p>
          <a:p>
            <a:pPr lvl="2"/>
            <a:r>
              <a:rPr lang="zh-TW" altLang="en-US" dirty="0"/>
              <a:t>第三層</a:t>
            </a:r>
          </a:p>
        </p:txBody>
      </p:sp>
    </p:spTree>
    <p:extLst>
      <p:ext uri="{BB962C8B-B14F-4D97-AF65-F5344CB8AC3E}">
        <p14:creationId xmlns:p14="http://schemas.microsoft.com/office/powerpoint/2010/main" xmlns="" val="3645733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學習本課程須知2_1">
    <p:spTree>
      <p:nvGrpSpPr>
        <p:cNvPr id="1" name=""/>
        <p:cNvGrpSpPr/>
        <p:nvPr/>
      </p:nvGrpSpPr>
      <p:grpSpPr>
        <a:xfrm>
          <a:off x="0" y="0"/>
          <a:ext cx="0" cy="0"/>
          <a:chOff x="0" y="0"/>
          <a:chExt cx="0" cy="0"/>
        </a:xfrm>
      </p:grpSpPr>
      <p:pic>
        <p:nvPicPr>
          <p:cNvPr id="13" name="圖片 12">
            <a:extLst>
              <a:ext uri="{FF2B5EF4-FFF2-40B4-BE49-F238E27FC236}">
                <a16:creationId xmlns:a16="http://schemas.microsoft.com/office/drawing/2014/main" xmlns="" id="{39D74A91-6C01-4A21-925D-19F2A191D148}"/>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3" name="矩形: 圓角化對角角落 2">
            <a:extLst>
              <a:ext uri="{FF2B5EF4-FFF2-40B4-BE49-F238E27FC236}">
                <a16:creationId xmlns:a16="http://schemas.microsoft.com/office/drawing/2014/main" xmlns="" id="{555AFCC4-36BC-4C32-91C2-06579A6456D2}"/>
              </a:ext>
            </a:extLst>
          </p:cNvPr>
          <p:cNvSpPr/>
          <p:nvPr userDrawn="1"/>
        </p:nvSpPr>
        <p:spPr>
          <a:xfrm>
            <a:off x="1188292" y="1818434"/>
            <a:ext cx="11318165" cy="2365634"/>
          </a:xfrm>
          <a:prstGeom prst="round2DiagRect">
            <a:avLst>
              <a:gd name="adj1" fmla="val 0"/>
              <a:gd name="adj2" fmla="val 6387"/>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4" name="橢圓 3">
            <a:extLst>
              <a:ext uri="{FF2B5EF4-FFF2-40B4-BE49-F238E27FC236}">
                <a16:creationId xmlns:a16="http://schemas.microsoft.com/office/drawing/2014/main" xmlns="" id="{E87D8BF4-0F90-42B3-9207-3615E5557A5E}"/>
              </a:ext>
            </a:extLst>
          </p:cNvPr>
          <p:cNvSpPr/>
          <p:nvPr userDrawn="1"/>
        </p:nvSpPr>
        <p:spPr>
          <a:xfrm>
            <a:off x="774899" y="1596926"/>
            <a:ext cx="1563403" cy="1563362"/>
          </a:xfrm>
          <a:prstGeom prst="ellipse">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p>
        </p:txBody>
      </p:sp>
      <p:sp>
        <p:nvSpPr>
          <p:cNvPr id="5" name="矩形 4">
            <a:extLst>
              <a:ext uri="{FF2B5EF4-FFF2-40B4-BE49-F238E27FC236}">
                <a16:creationId xmlns:a16="http://schemas.microsoft.com/office/drawing/2014/main" xmlns="" id="{E80C5932-3208-424F-9F56-A080C5A81D23}"/>
              </a:ext>
            </a:extLst>
          </p:cNvPr>
          <p:cNvSpPr/>
          <p:nvPr userDrawn="1"/>
        </p:nvSpPr>
        <p:spPr>
          <a:xfrm>
            <a:off x="894841" y="2149336"/>
            <a:ext cx="1313180" cy="431657"/>
          </a:xfrm>
          <a:prstGeom prst="rect">
            <a:avLst/>
          </a:prstGeom>
        </p:spPr>
        <p:txBody>
          <a:bodyPr wrap="none">
            <a:spAutoFit/>
          </a:bodyPr>
          <a:lstStyle/>
          <a:p>
            <a:pPr algn="ctr"/>
            <a:r>
              <a:rPr lang="zh-TW" altLang="en-US" sz="2205" b="1" dirty="0">
                <a:solidFill>
                  <a:schemeClr val="bg1"/>
                </a:solidFill>
                <a:latin typeface="微軟正黑體" panose="020B0604030504040204" pitchFamily="34" charset="-120"/>
                <a:ea typeface="微軟正黑體" panose="020B0604030504040204" pitchFamily="34" charset="-120"/>
              </a:rPr>
              <a:t>先備知識</a:t>
            </a:r>
          </a:p>
        </p:txBody>
      </p:sp>
      <p:sp>
        <p:nvSpPr>
          <p:cNvPr id="6" name="文字版面配置區 4">
            <a:extLst>
              <a:ext uri="{FF2B5EF4-FFF2-40B4-BE49-F238E27FC236}">
                <a16:creationId xmlns:a16="http://schemas.microsoft.com/office/drawing/2014/main" xmlns="" id="{2954FE91-6D75-4903-9382-EE95C099F1B1}"/>
              </a:ext>
            </a:extLst>
          </p:cNvPr>
          <p:cNvSpPr>
            <a:spLocks noGrp="1"/>
          </p:cNvSpPr>
          <p:nvPr>
            <p:ph type="body" sz="quarter" idx="12"/>
          </p:nvPr>
        </p:nvSpPr>
        <p:spPr>
          <a:xfrm>
            <a:off x="2629964" y="1976141"/>
            <a:ext cx="9452073" cy="2052631"/>
          </a:xfrm>
          <a:prstGeom prst="rect">
            <a:avLst/>
          </a:prstGeom>
        </p:spPr>
        <p:txBody>
          <a:bodyPr/>
          <a:lstStyle>
            <a:lvl1pPr marL="0" indent="0">
              <a:buNone/>
              <a:defRPr sz="1800"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7" name="矩形: 圓角化對角角落 6">
            <a:extLst>
              <a:ext uri="{FF2B5EF4-FFF2-40B4-BE49-F238E27FC236}">
                <a16:creationId xmlns:a16="http://schemas.microsoft.com/office/drawing/2014/main" xmlns="" id="{ABAD8162-DE20-4DF5-8BDD-21B36C215B54}"/>
              </a:ext>
            </a:extLst>
          </p:cNvPr>
          <p:cNvSpPr/>
          <p:nvPr userDrawn="1"/>
        </p:nvSpPr>
        <p:spPr>
          <a:xfrm>
            <a:off x="4649413" y="454389"/>
            <a:ext cx="4080350" cy="759956"/>
          </a:xfrm>
          <a:prstGeom prst="round2DiagRect">
            <a:avLst>
              <a:gd name="adj1" fmla="val 0"/>
              <a:gd name="adj2" fmla="val 27119"/>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8" name="文字方塊 7">
            <a:extLst>
              <a:ext uri="{FF2B5EF4-FFF2-40B4-BE49-F238E27FC236}">
                <a16:creationId xmlns:a16="http://schemas.microsoft.com/office/drawing/2014/main" xmlns="" id="{4DAF9F58-B6F0-4A1D-88E6-29476B4CBE55}"/>
              </a:ext>
            </a:extLst>
          </p:cNvPr>
          <p:cNvSpPr txBox="1"/>
          <p:nvPr userDrawn="1"/>
        </p:nvSpPr>
        <p:spPr>
          <a:xfrm>
            <a:off x="4755602" y="494244"/>
            <a:ext cx="3796448" cy="635110"/>
          </a:xfrm>
          <a:prstGeom prst="rect">
            <a:avLst/>
          </a:prstGeom>
          <a:noFill/>
        </p:spPr>
        <p:txBody>
          <a:bodyPr wrap="square" rtlCol="0">
            <a:spAutoFit/>
          </a:bodyPr>
          <a:lstStyle/>
          <a:p>
            <a:pPr algn="ctr"/>
            <a:r>
              <a:rPr lang="zh-TW" altLang="en-US" sz="3527" b="1" dirty="0">
                <a:solidFill>
                  <a:schemeClr val="bg1"/>
                </a:solidFill>
                <a:latin typeface="微軟正黑體" panose="020B0604030504040204" pitchFamily="34" charset="-120"/>
                <a:ea typeface="微軟正黑體" panose="020B0604030504040204" pitchFamily="34" charset="-120"/>
              </a:rPr>
              <a:t>學習本課程須知</a:t>
            </a:r>
          </a:p>
        </p:txBody>
      </p:sp>
      <p:sp>
        <p:nvSpPr>
          <p:cNvPr id="9" name="矩形: 圓角化對角角落 8">
            <a:extLst>
              <a:ext uri="{FF2B5EF4-FFF2-40B4-BE49-F238E27FC236}">
                <a16:creationId xmlns:a16="http://schemas.microsoft.com/office/drawing/2014/main" xmlns="" id="{DD7691B5-684A-4648-B9E5-758E703975E4}"/>
              </a:ext>
            </a:extLst>
          </p:cNvPr>
          <p:cNvSpPr/>
          <p:nvPr userDrawn="1"/>
        </p:nvSpPr>
        <p:spPr>
          <a:xfrm>
            <a:off x="1188292" y="4514969"/>
            <a:ext cx="11318165" cy="2365634"/>
          </a:xfrm>
          <a:prstGeom prst="round2DiagRect">
            <a:avLst>
              <a:gd name="adj1" fmla="val 0"/>
              <a:gd name="adj2" fmla="val 6872"/>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solidFill>
                <a:srgbClr val="92C52A"/>
              </a:solidFill>
            </a:endParaRPr>
          </a:p>
        </p:txBody>
      </p:sp>
      <p:sp>
        <p:nvSpPr>
          <p:cNvPr id="10" name="橢圓 9">
            <a:extLst>
              <a:ext uri="{FF2B5EF4-FFF2-40B4-BE49-F238E27FC236}">
                <a16:creationId xmlns:a16="http://schemas.microsoft.com/office/drawing/2014/main" xmlns="" id="{D016A157-261D-4305-8219-D1739EBFDCEB}"/>
              </a:ext>
            </a:extLst>
          </p:cNvPr>
          <p:cNvSpPr/>
          <p:nvPr userDrawn="1"/>
        </p:nvSpPr>
        <p:spPr>
          <a:xfrm>
            <a:off x="774899" y="4293461"/>
            <a:ext cx="1563403" cy="1563362"/>
          </a:xfrm>
          <a:prstGeom prst="ellipse">
            <a:avLst/>
          </a:prstGeom>
          <a:gradFill flip="none" rotWithShape="1">
            <a:gsLst>
              <a:gs pos="0">
                <a:srgbClr val="A8C459"/>
              </a:gs>
              <a:gs pos="100000">
                <a:srgbClr val="85C46B"/>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984"/>
          </a:p>
        </p:txBody>
      </p:sp>
      <p:sp>
        <p:nvSpPr>
          <p:cNvPr id="11" name="矩形 10">
            <a:extLst>
              <a:ext uri="{FF2B5EF4-FFF2-40B4-BE49-F238E27FC236}">
                <a16:creationId xmlns:a16="http://schemas.microsoft.com/office/drawing/2014/main" xmlns="" id="{EF9F5AF1-1368-44E0-892F-B3652446F09B}"/>
              </a:ext>
            </a:extLst>
          </p:cNvPr>
          <p:cNvSpPr/>
          <p:nvPr userDrawn="1"/>
        </p:nvSpPr>
        <p:spPr>
          <a:xfrm>
            <a:off x="894842" y="4845871"/>
            <a:ext cx="1313180" cy="431657"/>
          </a:xfrm>
          <a:prstGeom prst="rect">
            <a:avLst/>
          </a:prstGeom>
        </p:spPr>
        <p:txBody>
          <a:bodyPr wrap="none">
            <a:spAutoFit/>
          </a:bodyPr>
          <a:lstStyle/>
          <a:p>
            <a:pPr algn="ctr"/>
            <a:r>
              <a:rPr lang="zh-TW" altLang="en-US" sz="2205" b="1" dirty="0">
                <a:solidFill>
                  <a:schemeClr val="bg1"/>
                </a:solidFill>
                <a:latin typeface="微軟正黑體" panose="020B0604030504040204" pitchFamily="34" charset="-120"/>
                <a:ea typeface="微軟正黑體" panose="020B0604030504040204" pitchFamily="34" charset="-120"/>
              </a:rPr>
              <a:t>學習目標</a:t>
            </a:r>
          </a:p>
        </p:txBody>
      </p:sp>
      <p:sp>
        <p:nvSpPr>
          <p:cNvPr id="12" name="文字版面配置區 4">
            <a:extLst>
              <a:ext uri="{FF2B5EF4-FFF2-40B4-BE49-F238E27FC236}">
                <a16:creationId xmlns:a16="http://schemas.microsoft.com/office/drawing/2014/main" xmlns="" id="{2A2D72D8-734C-4417-AD1E-E53888CF39ED}"/>
              </a:ext>
            </a:extLst>
          </p:cNvPr>
          <p:cNvSpPr>
            <a:spLocks noGrp="1"/>
          </p:cNvSpPr>
          <p:nvPr>
            <p:ph type="body" sz="quarter" idx="17"/>
          </p:nvPr>
        </p:nvSpPr>
        <p:spPr>
          <a:xfrm>
            <a:off x="2629964" y="4672676"/>
            <a:ext cx="9452073" cy="2052631"/>
          </a:xfrm>
          <a:prstGeom prst="rect">
            <a:avLst/>
          </a:prstGeom>
        </p:spPr>
        <p:txBody>
          <a:bodyPr/>
          <a:lstStyle>
            <a:lvl1pPr marL="0" indent="0">
              <a:buNone/>
              <a:defRPr sz="1800" b="0">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按一下以編輯</a:t>
            </a:r>
          </a:p>
        </p:txBody>
      </p:sp>
      <p:sp>
        <p:nvSpPr>
          <p:cNvPr id="14" name="文字版面配置區 8">
            <a:extLst>
              <a:ext uri="{FF2B5EF4-FFF2-40B4-BE49-F238E27FC236}">
                <a16:creationId xmlns:a16="http://schemas.microsoft.com/office/drawing/2014/main" xmlns="" id="{94DD1544-AE54-4D0D-8EBD-407F374FFE08}"/>
              </a:ext>
            </a:extLst>
          </p:cNvPr>
          <p:cNvSpPr>
            <a:spLocks noGrp="1"/>
          </p:cNvSpPr>
          <p:nvPr>
            <p:ph type="body" sz="quarter" idx="14" hasCustomPrompt="1"/>
          </p:nvPr>
        </p:nvSpPr>
        <p:spPr>
          <a:xfrm>
            <a:off x="0" y="7202763"/>
            <a:ext cx="3296945" cy="356913"/>
          </a:xfrm>
          <a:prstGeom prst="rect">
            <a:avLst/>
          </a:prstGeom>
        </p:spPr>
        <p:txBody>
          <a:bodyPr/>
          <a:lstStyle>
            <a:lvl1pPr marL="0" indent="0">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教材名稱</a:t>
            </a:r>
          </a:p>
        </p:txBody>
      </p:sp>
      <p:sp>
        <p:nvSpPr>
          <p:cNvPr id="15" name="文字版面配置區 8">
            <a:extLst>
              <a:ext uri="{FF2B5EF4-FFF2-40B4-BE49-F238E27FC236}">
                <a16:creationId xmlns:a16="http://schemas.microsoft.com/office/drawing/2014/main" xmlns="" id="{B471F6D4-7FAB-45CA-94E7-60361DB88949}"/>
              </a:ext>
            </a:extLst>
          </p:cNvPr>
          <p:cNvSpPr>
            <a:spLocks noGrp="1"/>
          </p:cNvSpPr>
          <p:nvPr>
            <p:ph type="body" sz="quarter" idx="19"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417038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內頁-1">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xmlns="" id="{AB32540E-D4A9-4405-BB33-2CD3374ABC1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7" y="0"/>
            <a:ext cx="13439421" cy="7559675"/>
          </a:xfrm>
          <a:prstGeom prst="rect">
            <a:avLst/>
          </a:prstGeom>
        </p:spPr>
      </p:pic>
      <p:sp>
        <p:nvSpPr>
          <p:cNvPr id="2" name="日期版面配置區 1">
            <a:extLst>
              <a:ext uri="{FF2B5EF4-FFF2-40B4-BE49-F238E27FC236}">
                <a16:creationId xmlns:a16="http://schemas.microsoft.com/office/drawing/2014/main" xmlns="" id="{26C80BF5-DEE5-48AB-8689-9021EEAB0938}"/>
              </a:ext>
            </a:extLst>
          </p:cNvPr>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xmlns="" id="{6497E91E-6F7C-456B-BA68-B485B606865E}"/>
              </a:ext>
            </a:extLst>
          </p:cNvPr>
          <p:cNvSpPr>
            <a:spLocks noGrp="1"/>
          </p:cNvSpPr>
          <p:nvPr>
            <p:ph type="sldNum" sz="quarter" idx="11"/>
          </p:nvPr>
        </p:nvSpPr>
        <p:spPr/>
        <p:txBody>
          <a:bodyPr/>
          <a:lstStyle/>
          <a:p>
            <a:r>
              <a:rPr lang="zh-TW" altLang="en-US" dirty="0">
                <a:latin typeface="微軟正黑體" panose="020B0604030504040204" pitchFamily="34" charset="-120"/>
                <a:ea typeface="微軟正黑體" panose="020B0604030504040204" pitchFamily="34" charset="-120"/>
              </a:rPr>
              <a:t>郭惠民編著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版權所有，不得任意拷貝或引用</a:t>
            </a:r>
            <a:r>
              <a:rPr lang="en-US" altLang="zh-TW" dirty="0">
                <a:latin typeface="微軟正黑體" panose="020B0604030504040204" pitchFamily="34" charset="-120"/>
                <a:ea typeface="微軟正黑體" panose="020B0604030504040204" pitchFamily="34" charset="-120"/>
              </a:rPr>
              <a:t>】 </a:t>
            </a:r>
            <a:endParaRPr lang="zh-TW" altLang="en-US" dirty="0"/>
          </a:p>
        </p:txBody>
      </p:sp>
      <p:sp>
        <p:nvSpPr>
          <p:cNvPr id="7" name="文字版面配置區 6">
            <a:extLst>
              <a:ext uri="{FF2B5EF4-FFF2-40B4-BE49-F238E27FC236}">
                <a16:creationId xmlns:a16="http://schemas.microsoft.com/office/drawing/2014/main" xmlns="" id="{6143191E-BEA0-4657-A453-0E178F1212F1}"/>
              </a:ext>
            </a:extLst>
          </p:cNvPr>
          <p:cNvSpPr>
            <a:spLocks noGrp="1"/>
          </p:cNvSpPr>
          <p:nvPr>
            <p:ph type="body" sz="quarter" idx="12" hasCustomPrompt="1"/>
          </p:nvPr>
        </p:nvSpPr>
        <p:spPr>
          <a:xfrm>
            <a:off x="2008910" y="284973"/>
            <a:ext cx="10529454" cy="633413"/>
          </a:xfrm>
          <a:prstGeom prst="rect">
            <a:avLst/>
          </a:prstGeom>
        </p:spPr>
        <p:txBody>
          <a:bodyPr/>
          <a:lstStyle>
            <a:lvl1pPr marL="0" indent="0" algn="ctr">
              <a:buNone/>
              <a:defRPr sz="4000" b="1">
                <a:solidFill>
                  <a:schemeClr val="bg1"/>
                </a:solidFill>
                <a:latin typeface="微軟正黑體" panose="020B0604030504040204" pitchFamily="34" charset="-120"/>
                <a:ea typeface="微軟正黑體" panose="020B0604030504040204" pitchFamily="34" charset="-120"/>
              </a:defRPr>
            </a:lvl1pPr>
            <a:lvl2pPr marL="503971" indent="0">
              <a:buNone/>
              <a:defRPr/>
            </a:lvl2pPr>
            <a:lvl3pPr marL="1007943" indent="0">
              <a:buNone/>
              <a:defRPr/>
            </a:lvl3pPr>
            <a:lvl4pPr marL="1511914" indent="0">
              <a:buNone/>
              <a:defRPr/>
            </a:lvl4pPr>
            <a:lvl5pPr marL="2015886" indent="0">
              <a:buNone/>
              <a:defRPr/>
            </a:lvl5pPr>
          </a:lstStyle>
          <a:p>
            <a:pPr lvl="0"/>
            <a:r>
              <a:rPr lang="en-US" altLang="zh-TW" dirty="0"/>
              <a:t>N-1: XXXXX</a:t>
            </a:r>
            <a:endParaRPr lang="zh-TW" altLang="en-US" dirty="0"/>
          </a:p>
        </p:txBody>
      </p:sp>
      <p:sp>
        <p:nvSpPr>
          <p:cNvPr id="9" name="文字版面配置區 8">
            <a:extLst>
              <a:ext uri="{FF2B5EF4-FFF2-40B4-BE49-F238E27FC236}">
                <a16:creationId xmlns:a16="http://schemas.microsoft.com/office/drawing/2014/main" xmlns="" id="{29BAB248-8708-4CBE-AA5C-21C417B48E17}"/>
              </a:ext>
            </a:extLst>
          </p:cNvPr>
          <p:cNvSpPr>
            <a:spLocks noGrp="1"/>
          </p:cNvSpPr>
          <p:nvPr>
            <p:ph type="body" sz="quarter" idx="13" hasCustomPrompt="1"/>
          </p:nvPr>
        </p:nvSpPr>
        <p:spPr>
          <a:xfrm>
            <a:off x="568720" y="1388329"/>
            <a:ext cx="12310315" cy="746610"/>
          </a:xfrm>
          <a:prstGeom prst="rect">
            <a:avLst/>
          </a:prstGeom>
        </p:spPr>
        <p:txBody>
          <a:bodyPr/>
          <a:lstStyle>
            <a:lvl1pPr marL="0" indent="0">
              <a:buNone/>
              <a:defRPr sz="3200" b="1">
                <a:latin typeface="微軟正黑體" panose="020B0604030504040204" pitchFamily="34" charset="-120"/>
                <a:ea typeface="微軟正黑體" panose="020B0604030504040204" pitchFamily="34" charset="-120"/>
              </a:defRPr>
            </a:lvl1pPr>
            <a:lvl2pPr marL="503971" indent="0">
              <a:buNone/>
              <a:defRPr sz="2000" b="1">
                <a:latin typeface="微軟正黑體" panose="020B0604030504040204" pitchFamily="34" charset="-120"/>
                <a:ea typeface="微軟正黑體" panose="020B0604030504040204" pitchFamily="34" charset="-120"/>
              </a:defRPr>
            </a:lvl2pPr>
            <a:lvl3pPr marL="1007943" indent="0">
              <a:buNone/>
              <a:defRPr sz="1400" b="1">
                <a:latin typeface="微軟正黑體" panose="020B0604030504040204" pitchFamily="34" charset="-120"/>
                <a:ea typeface="微軟正黑體" panose="020B0604030504040204" pitchFamily="34" charset="-120"/>
              </a:defRPr>
            </a:lvl3pPr>
            <a:lvl4pPr marL="1511914" indent="0">
              <a:buNone/>
              <a:defRPr/>
            </a:lvl4pPr>
            <a:lvl5pPr marL="2015886" indent="0">
              <a:buNone/>
              <a:defRPr/>
            </a:lvl5pPr>
          </a:lstStyle>
          <a:p>
            <a:pPr lvl="0"/>
            <a:r>
              <a:rPr lang="zh-TW" altLang="en-US" dirty="0"/>
              <a:t>大標</a:t>
            </a:r>
          </a:p>
        </p:txBody>
      </p:sp>
      <p:sp>
        <p:nvSpPr>
          <p:cNvPr id="11" name="文字版面配置區 10">
            <a:extLst>
              <a:ext uri="{FF2B5EF4-FFF2-40B4-BE49-F238E27FC236}">
                <a16:creationId xmlns:a16="http://schemas.microsoft.com/office/drawing/2014/main" xmlns="" id="{DAF19E5A-4F11-48BB-9678-A9889AB76E10}"/>
              </a:ext>
            </a:extLst>
          </p:cNvPr>
          <p:cNvSpPr>
            <a:spLocks noGrp="1"/>
          </p:cNvSpPr>
          <p:nvPr>
            <p:ph type="body" sz="quarter" idx="14" hasCustomPrompt="1"/>
          </p:nvPr>
        </p:nvSpPr>
        <p:spPr>
          <a:xfrm>
            <a:off x="838604" y="2336802"/>
            <a:ext cx="12040431" cy="821611"/>
          </a:xfrm>
          <a:prstGeom prst="rect">
            <a:avLst/>
          </a:prstGeom>
        </p:spPr>
        <p:txBody>
          <a:bodyPr/>
          <a:lstStyle>
            <a:lvl1pPr marL="0" indent="0">
              <a:buNone/>
              <a:defRPr sz="2000" b="1">
                <a:latin typeface="微軟正黑體" panose="020B0604030504040204" pitchFamily="34" charset="-120"/>
                <a:ea typeface="微軟正黑體" panose="020B0604030504040204" pitchFamily="34" charset="-120"/>
              </a:defRPr>
            </a:lvl1pPr>
            <a:lvl2pPr marL="503971" indent="0">
              <a:buNone/>
              <a:defRPr/>
            </a:lvl2pPr>
            <a:lvl3pPr marL="1007943" indent="0">
              <a:buNone/>
              <a:defRPr/>
            </a:lvl3pPr>
            <a:lvl4pPr marL="1511914" indent="0">
              <a:buNone/>
              <a:defRPr/>
            </a:lvl4pPr>
            <a:lvl5pPr marL="2015886" indent="0">
              <a:buNone/>
              <a:defRPr/>
            </a:lvl5pPr>
          </a:lstStyle>
          <a:p>
            <a:pPr lvl="0"/>
            <a:r>
              <a:rPr lang="zh-TW" altLang="en-US" dirty="0"/>
              <a:t>中標</a:t>
            </a:r>
          </a:p>
        </p:txBody>
      </p:sp>
      <p:sp>
        <p:nvSpPr>
          <p:cNvPr id="13" name="文字版面配置區 12">
            <a:extLst>
              <a:ext uri="{FF2B5EF4-FFF2-40B4-BE49-F238E27FC236}">
                <a16:creationId xmlns:a16="http://schemas.microsoft.com/office/drawing/2014/main" xmlns="" id="{BBA8E219-7749-4D3F-9C61-406DEDE45C57}"/>
              </a:ext>
            </a:extLst>
          </p:cNvPr>
          <p:cNvSpPr>
            <a:spLocks noGrp="1"/>
          </p:cNvSpPr>
          <p:nvPr>
            <p:ph type="body" sz="quarter" idx="15" hasCustomPrompt="1"/>
          </p:nvPr>
        </p:nvSpPr>
        <p:spPr>
          <a:xfrm>
            <a:off x="879654" y="3321251"/>
            <a:ext cx="11981422" cy="3634721"/>
          </a:xfrm>
          <a:prstGeom prst="rect">
            <a:avLst/>
          </a:prstGeom>
        </p:spPr>
        <p:txBody>
          <a:bodyPr/>
          <a:lstStyle>
            <a:lvl1pPr marL="0" indent="0">
              <a:buNone/>
              <a:defRPr sz="1400" b="1">
                <a:latin typeface="微軟正黑體" panose="020B0604030504040204" pitchFamily="34" charset="-120"/>
                <a:ea typeface="微軟正黑體" panose="020B0604030504040204" pitchFamily="34" charset="-120"/>
              </a:defRPr>
            </a:lvl1pPr>
          </a:lstStyle>
          <a:p>
            <a:pPr lvl="0"/>
            <a:r>
              <a:rPr lang="zh-TW" altLang="en-US" dirty="0"/>
              <a:t>內文</a:t>
            </a:r>
          </a:p>
        </p:txBody>
      </p:sp>
      <p:sp>
        <p:nvSpPr>
          <p:cNvPr id="14" name="文字方塊 13">
            <a:extLst>
              <a:ext uri="{FF2B5EF4-FFF2-40B4-BE49-F238E27FC236}">
                <a16:creationId xmlns:a16="http://schemas.microsoft.com/office/drawing/2014/main" xmlns="" id="{1E66B4E7-FE4D-1147-9973-7F8E3BF4CAD0}"/>
              </a:ext>
            </a:extLst>
          </p:cNvPr>
          <p:cNvSpPr txBox="1"/>
          <p:nvPr userDrawn="1"/>
        </p:nvSpPr>
        <p:spPr>
          <a:xfrm>
            <a:off x="6254220" y="7292630"/>
            <a:ext cx="931334" cy="307777"/>
          </a:xfrm>
          <a:prstGeom prst="rect">
            <a:avLst/>
          </a:prstGeom>
          <a:noFill/>
        </p:spPr>
        <p:txBody>
          <a:bodyPr wrap="square" rtlCol="0">
            <a:spAutoFit/>
          </a:bodyPr>
          <a:lstStyle/>
          <a:p>
            <a:pPr algn="ctr"/>
            <a:fld id="{69298577-EBED-497F-AFEC-92E224031973}" type="slidenum">
              <a:rPr lang="en-US" altLang="zh-TW" sz="1400" smtClean="0"/>
              <a:pPr algn="ctr"/>
              <a:t>‹#›</a:t>
            </a:fld>
            <a:endParaRPr lang="zh-TW" altLang="en-US" sz="1400" dirty="0"/>
          </a:p>
        </p:txBody>
      </p:sp>
    </p:spTree>
    <p:extLst>
      <p:ext uri="{BB962C8B-B14F-4D97-AF65-F5344CB8AC3E}">
        <p14:creationId xmlns:p14="http://schemas.microsoft.com/office/powerpoint/2010/main" xmlns="" val="277700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段落章節_2">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xmlns="" id="{A868DEFF-C537-45B0-9F7C-58FCFDA34736}"/>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5" name="文字版面配置區 12">
            <a:extLst>
              <a:ext uri="{FF2B5EF4-FFF2-40B4-BE49-F238E27FC236}">
                <a16:creationId xmlns:a16="http://schemas.microsoft.com/office/drawing/2014/main" xmlns="" id="{56A6F29F-40C0-4B21-AC43-75501F69DEBA}"/>
              </a:ext>
            </a:extLst>
          </p:cNvPr>
          <p:cNvSpPr>
            <a:spLocks noGrp="1"/>
          </p:cNvSpPr>
          <p:nvPr>
            <p:ph type="body" sz="quarter" idx="13" hasCustomPrompt="1"/>
          </p:nvPr>
        </p:nvSpPr>
        <p:spPr>
          <a:xfrm>
            <a:off x="3528620" y="3534070"/>
            <a:ext cx="6382535" cy="3272748"/>
          </a:xfrm>
          <a:prstGeom prst="rect">
            <a:avLst/>
          </a:prstGeom>
        </p:spPr>
        <p:txBody>
          <a:bodyPr/>
          <a:lstStyle>
            <a:lvl1pPr marL="0" indent="0" algn="ctr">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stStyle>
          <a:p>
            <a:pPr lvl="0"/>
            <a:r>
              <a:rPr lang="en-US" altLang="zh-TW" dirty="0"/>
              <a:t>N-1:XXXXX</a:t>
            </a:r>
          </a:p>
          <a:p>
            <a:pPr lvl="0"/>
            <a:r>
              <a:rPr lang="en-US" altLang="zh-TW" dirty="0"/>
              <a:t>N-2:XXXXX</a:t>
            </a:r>
            <a:endParaRPr lang="zh-TW" altLang="en-US" dirty="0"/>
          </a:p>
        </p:txBody>
      </p:sp>
      <p:sp>
        <p:nvSpPr>
          <p:cNvPr id="6" name="文字版面配置區 4">
            <a:extLst>
              <a:ext uri="{FF2B5EF4-FFF2-40B4-BE49-F238E27FC236}">
                <a16:creationId xmlns:a16="http://schemas.microsoft.com/office/drawing/2014/main" xmlns="" id="{DA55EB84-E9A2-4334-95D8-12EB67360555}"/>
              </a:ext>
            </a:extLst>
          </p:cNvPr>
          <p:cNvSpPr>
            <a:spLocks noGrp="1"/>
          </p:cNvSpPr>
          <p:nvPr>
            <p:ph type="body" sz="quarter" idx="12" hasCustomPrompt="1"/>
          </p:nvPr>
        </p:nvSpPr>
        <p:spPr>
          <a:xfrm>
            <a:off x="3907631" y="1251628"/>
            <a:ext cx="5624514" cy="1666469"/>
          </a:xfrm>
          <a:prstGeom prst="rect">
            <a:avLst/>
          </a:prstGeom>
        </p:spPr>
        <p:txBody>
          <a:bodyPr/>
          <a:lstStyle>
            <a:lvl1pPr marL="0" indent="0" algn="ctr">
              <a:buNone/>
              <a:defRPr sz="5291"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r>
              <a:rPr lang="zh-TW" altLang="en-US" dirty="0"/>
              <a:t>模組</a:t>
            </a:r>
            <a:r>
              <a:rPr lang="en-US" altLang="zh-TW" dirty="0"/>
              <a:t>N (</a:t>
            </a:r>
            <a:r>
              <a:rPr lang="zh-TW" altLang="en-US" dirty="0"/>
              <a:t>模組標題</a:t>
            </a:r>
            <a:r>
              <a:rPr lang="en-US" altLang="zh-TW" dirty="0"/>
              <a:t>)</a:t>
            </a:r>
            <a:endParaRPr lang="en-US" altLang="zh-TW" sz="3527" b="1" dirty="0">
              <a:solidFill>
                <a:schemeClr val="bg1"/>
              </a:solidFill>
              <a:latin typeface="微軟正黑體" panose="020B0604030504040204" pitchFamily="34" charset="-120"/>
              <a:ea typeface="微軟正黑體" panose="020B0604030504040204" pitchFamily="34" charset="-120"/>
            </a:endParaRPr>
          </a:p>
        </p:txBody>
      </p:sp>
      <p:sp>
        <p:nvSpPr>
          <p:cNvPr id="11" name="投影片編號版面配置區 5">
            <a:extLst>
              <a:ext uri="{FF2B5EF4-FFF2-40B4-BE49-F238E27FC236}">
                <a16:creationId xmlns:a16="http://schemas.microsoft.com/office/drawing/2014/main" xmlns="" id="{52E5D462-5F67-144B-8F1B-78D1E033ABF0}"/>
              </a:ext>
            </a:extLst>
          </p:cNvPr>
          <p:cNvSpPr>
            <a:spLocks noGrp="1"/>
          </p:cNvSpPr>
          <p:nvPr>
            <p:ph type="sldNum" sz="quarter" idx="4"/>
          </p:nvPr>
        </p:nvSpPr>
        <p:spPr>
          <a:xfrm>
            <a:off x="7953668" y="7158037"/>
            <a:ext cx="5486107" cy="401638"/>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altLang="zh-TW" dirty="0">
                <a:latin typeface="微軟正黑體" panose="020B0604030504040204" pitchFamily="34" charset="-120"/>
                <a:ea typeface="微軟正黑體" panose="020B0604030504040204" pitchFamily="34" charset="-120"/>
              </a:rPr>
              <a:t>XXX</a:t>
            </a:r>
            <a:r>
              <a:rPr lang="zh-TW" altLang="en-US" dirty="0">
                <a:latin typeface="微軟正黑體" panose="020B0604030504040204" pitchFamily="34" charset="-120"/>
                <a:ea typeface="微軟正黑體" panose="020B0604030504040204" pitchFamily="34" charset="-120"/>
              </a:rPr>
              <a:t>編著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版權所有，不得任意拷貝或引用</a:t>
            </a:r>
            <a:r>
              <a:rPr lang="en-US" altLang="zh-TW" dirty="0">
                <a:latin typeface="微軟正黑體" panose="020B0604030504040204" pitchFamily="34" charset="-120"/>
                <a:ea typeface="微軟正黑體" panose="020B0604030504040204" pitchFamily="34" charset="-120"/>
              </a:rPr>
              <a:t>】 </a:t>
            </a:r>
            <a:endParaRPr lang="zh-TW" altLang="en-US" dirty="0"/>
          </a:p>
        </p:txBody>
      </p:sp>
      <p:sp>
        <p:nvSpPr>
          <p:cNvPr id="13" name="日期版面配置區 3">
            <a:extLst>
              <a:ext uri="{FF2B5EF4-FFF2-40B4-BE49-F238E27FC236}">
                <a16:creationId xmlns:a16="http://schemas.microsoft.com/office/drawing/2014/main" xmlns="" id="{5C65D54A-B655-284A-B9B6-A97345C40B4E}"/>
              </a:ext>
            </a:extLst>
          </p:cNvPr>
          <p:cNvSpPr>
            <a:spLocks noGrp="1"/>
          </p:cNvSpPr>
          <p:nvPr>
            <p:ph type="dt" sz="half" idx="2"/>
          </p:nvPr>
        </p:nvSpPr>
        <p:spPr>
          <a:xfrm>
            <a:off x="0" y="7158037"/>
            <a:ext cx="3023200" cy="401638"/>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zh-TW" altLang="en-US" dirty="0">
                <a:latin typeface="微軟正黑體" panose="020B0604030504040204" pitchFamily="34" charset="-120"/>
                <a:ea typeface="微軟正黑體" panose="020B0604030504040204" pitchFamily="34" charset="-120"/>
              </a:rPr>
              <a:t>教材名稱</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98956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段落章節_2">
    <p:spTree>
      <p:nvGrpSpPr>
        <p:cNvPr id="1" name=""/>
        <p:cNvGrpSpPr/>
        <p:nvPr/>
      </p:nvGrpSpPr>
      <p:grpSpPr>
        <a:xfrm>
          <a:off x="0" y="0"/>
          <a:ext cx="0" cy="0"/>
          <a:chOff x="0" y="0"/>
          <a:chExt cx="0" cy="0"/>
        </a:xfrm>
      </p:grpSpPr>
      <p:pic>
        <p:nvPicPr>
          <p:cNvPr id="12" name="圖片 11">
            <a:extLst>
              <a:ext uri="{FF2B5EF4-FFF2-40B4-BE49-F238E27FC236}">
                <a16:creationId xmlns:a16="http://schemas.microsoft.com/office/drawing/2014/main" xmlns="" id="{A868DEFF-C537-45B0-9F7C-58FCFDA34736}"/>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5" name="文字版面配置區 12">
            <a:extLst>
              <a:ext uri="{FF2B5EF4-FFF2-40B4-BE49-F238E27FC236}">
                <a16:creationId xmlns:a16="http://schemas.microsoft.com/office/drawing/2014/main" xmlns="" id="{56A6F29F-40C0-4B21-AC43-75501F69DEBA}"/>
              </a:ext>
            </a:extLst>
          </p:cNvPr>
          <p:cNvSpPr>
            <a:spLocks noGrp="1"/>
          </p:cNvSpPr>
          <p:nvPr>
            <p:ph type="body" sz="quarter" idx="13" hasCustomPrompt="1"/>
          </p:nvPr>
        </p:nvSpPr>
        <p:spPr>
          <a:xfrm>
            <a:off x="3528620" y="3534070"/>
            <a:ext cx="6382535" cy="3272748"/>
          </a:xfrm>
          <a:prstGeom prst="rect">
            <a:avLst/>
          </a:prstGeom>
        </p:spPr>
        <p:txBody>
          <a:bodyPr/>
          <a:lstStyle>
            <a:lvl1pPr marL="0" indent="0" algn="ctr">
              <a:buNone/>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stStyle>
          <a:p>
            <a:pPr lvl="0"/>
            <a:r>
              <a:rPr lang="en-US" altLang="zh-TW" dirty="0"/>
              <a:t>N-1:XXXXX</a:t>
            </a:r>
          </a:p>
          <a:p>
            <a:pPr lvl="0"/>
            <a:r>
              <a:rPr lang="en-US" altLang="zh-TW" dirty="0"/>
              <a:t>N-2:XXXXX</a:t>
            </a:r>
            <a:endParaRPr lang="zh-TW" altLang="en-US" dirty="0"/>
          </a:p>
        </p:txBody>
      </p:sp>
      <p:sp>
        <p:nvSpPr>
          <p:cNvPr id="6" name="文字版面配置區 4">
            <a:extLst>
              <a:ext uri="{FF2B5EF4-FFF2-40B4-BE49-F238E27FC236}">
                <a16:creationId xmlns:a16="http://schemas.microsoft.com/office/drawing/2014/main" xmlns="" id="{DA55EB84-E9A2-4334-95D8-12EB67360555}"/>
              </a:ext>
            </a:extLst>
          </p:cNvPr>
          <p:cNvSpPr>
            <a:spLocks noGrp="1"/>
          </p:cNvSpPr>
          <p:nvPr>
            <p:ph type="body" sz="quarter" idx="12" hasCustomPrompt="1"/>
          </p:nvPr>
        </p:nvSpPr>
        <p:spPr>
          <a:xfrm>
            <a:off x="3907631" y="1251628"/>
            <a:ext cx="5624514" cy="1666469"/>
          </a:xfrm>
          <a:prstGeom prst="rect">
            <a:avLst/>
          </a:prstGeom>
        </p:spPr>
        <p:txBody>
          <a:bodyPr/>
          <a:lstStyle>
            <a:lvl1pPr marL="0" indent="0" algn="ctr">
              <a:buNone/>
              <a:defRPr sz="5291" b="1">
                <a:solidFill>
                  <a:schemeClr val="bg1"/>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r>
              <a:rPr lang="zh-TW" altLang="en-US" dirty="0"/>
              <a:t>模組</a:t>
            </a:r>
            <a:r>
              <a:rPr lang="en-US" altLang="zh-TW" dirty="0"/>
              <a:t>N (</a:t>
            </a:r>
            <a:r>
              <a:rPr lang="zh-TW" altLang="en-US" dirty="0"/>
              <a:t>模組標題</a:t>
            </a:r>
            <a:r>
              <a:rPr lang="en-US" altLang="zh-TW" dirty="0"/>
              <a:t>)</a:t>
            </a:r>
            <a:endParaRPr lang="en-US" altLang="zh-TW" sz="3527" b="1" dirty="0">
              <a:solidFill>
                <a:schemeClr val="bg1"/>
              </a:solidFill>
              <a:latin typeface="微軟正黑體" panose="020B0604030504040204" pitchFamily="34" charset="-120"/>
              <a:ea typeface="微軟正黑體" panose="020B0604030504040204" pitchFamily="34" charset="-120"/>
            </a:endParaRPr>
          </a:p>
        </p:txBody>
      </p:sp>
      <p:sp>
        <p:nvSpPr>
          <p:cNvPr id="11" name="投影片編號版面配置區 5">
            <a:extLst>
              <a:ext uri="{FF2B5EF4-FFF2-40B4-BE49-F238E27FC236}">
                <a16:creationId xmlns:a16="http://schemas.microsoft.com/office/drawing/2014/main" xmlns="" id="{52E5D462-5F67-144B-8F1B-78D1E033ABF0}"/>
              </a:ext>
            </a:extLst>
          </p:cNvPr>
          <p:cNvSpPr>
            <a:spLocks noGrp="1"/>
          </p:cNvSpPr>
          <p:nvPr>
            <p:ph type="sldNum" sz="quarter" idx="4"/>
          </p:nvPr>
        </p:nvSpPr>
        <p:spPr>
          <a:xfrm>
            <a:off x="7953668" y="7158037"/>
            <a:ext cx="5486107" cy="401638"/>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altLang="zh-TW" dirty="0">
                <a:latin typeface="微軟正黑體" panose="020B0604030504040204" pitchFamily="34" charset="-120"/>
                <a:ea typeface="微軟正黑體" panose="020B0604030504040204" pitchFamily="34" charset="-120"/>
              </a:rPr>
              <a:t>XXX</a:t>
            </a:r>
            <a:r>
              <a:rPr lang="zh-TW" altLang="en-US" dirty="0">
                <a:latin typeface="微軟正黑體" panose="020B0604030504040204" pitchFamily="34" charset="-120"/>
                <a:ea typeface="微軟正黑體" panose="020B0604030504040204" pitchFamily="34" charset="-120"/>
              </a:rPr>
              <a:t>編著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版權所有，不得任意拷貝或引用</a:t>
            </a:r>
            <a:r>
              <a:rPr lang="en-US" altLang="zh-TW" dirty="0">
                <a:latin typeface="微軟正黑體" panose="020B0604030504040204" pitchFamily="34" charset="-120"/>
                <a:ea typeface="微軟正黑體" panose="020B0604030504040204" pitchFamily="34" charset="-120"/>
              </a:rPr>
              <a:t>】 </a:t>
            </a:r>
            <a:endParaRPr lang="zh-TW" altLang="en-US" dirty="0"/>
          </a:p>
        </p:txBody>
      </p:sp>
      <p:sp>
        <p:nvSpPr>
          <p:cNvPr id="13" name="日期版面配置區 3">
            <a:extLst>
              <a:ext uri="{FF2B5EF4-FFF2-40B4-BE49-F238E27FC236}">
                <a16:creationId xmlns:a16="http://schemas.microsoft.com/office/drawing/2014/main" xmlns="" id="{5C65D54A-B655-284A-B9B6-A97345C40B4E}"/>
              </a:ext>
            </a:extLst>
          </p:cNvPr>
          <p:cNvSpPr>
            <a:spLocks noGrp="1"/>
          </p:cNvSpPr>
          <p:nvPr>
            <p:ph type="dt" sz="half" idx="2"/>
          </p:nvPr>
        </p:nvSpPr>
        <p:spPr>
          <a:xfrm>
            <a:off x="0" y="7158037"/>
            <a:ext cx="3023200" cy="401638"/>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zh-TW" altLang="en-US" dirty="0">
                <a:latin typeface="微軟正黑體" panose="020B0604030504040204" pitchFamily="34" charset="-120"/>
                <a:ea typeface="微軟正黑體" panose="020B0604030504040204" pitchFamily="34" charset="-120"/>
              </a:rPr>
              <a:t>教材名稱</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xmlns="" val="384827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講師介紹-2">
    <p:spTree>
      <p:nvGrpSpPr>
        <p:cNvPr id="1" name=""/>
        <p:cNvGrpSpPr/>
        <p:nvPr/>
      </p:nvGrpSpPr>
      <p:grpSpPr>
        <a:xfrm>
          <a:off x="0" y="0"/>
          <a:ext cx="0" cy="0"/>
          <a:chOff x="0" y="0"/>
          <a:chExt cx="0" cy="0"/>
        </a:xfrm>
      </p:grpSpPr>
      <p:pic>
        <p:nvPicPr>
          <p:cNvPr id="44" name="圖片 43">
            <a:extLst>
              <a:ext uri="{FF2B5EF4-FFF2-40B4-BE49-F238E27FC236}">
                <a16:creationId xmlns:a16="http://schemas.microsoft.com/office/drawing/2014/main" xmlns="" id="{22E6FC5E-28B0-48E4-9930-97D3BDBB4367}"/>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76" y="0"/>
            <a:ext cx="13439421" cy="7559675"/>
          </a:xfrm>
          <a:prstGeom prst="rect">
            <a:avLst/>
          </a:prstGeom>
        </p:spPr>
      </p:pic>
      <p:sp>
        <p:nvSpPr>
          <p:cNvPr id="2" name="日期版面配置區 1">
            <a:extLst>
              <a:ext uri="{FF2B5EF4-FFF2-40B4-BE49-F238E27FC236}">
                <a16:creationId xmlns:a16="http://schemas.microsoft.com/office/drawing/2014/main" xmlns="" id="{63422FBE-7A88-4003-BFB1-E682DB56A3CD}"/>
              </a:ext>
            </a:extLst>
          </p:cNvPr>
          <p:cNvSpPr>
            <a:spLocks noGrp="1"/>
          </p:cNvSpPr>
          <p:nvPr>
            <p:ph type="dt" sz="half" idx="10"/>
          </p:nvPr>
        </p:nvSpPr>
        <p:spPr/>
        <p:txBody>
          <a:bodyPr/>
          <a:lstStyle/>
          <a:p>
            <a:r>
              <a:rPr lang="zh-TW" altLang="en-US">
                <a:latin typeface="微軟正黑體" panose="020B0604030504040204" pitchFamily="34" charset="-120"/>
                <a:ea typeface="微軟正黑體" panose="020B0604030504040204" pitchFamily="34" charset="-120"/>
              </a:rPr>
              <a:t>教材名稱</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a:extLst>
              <a:ext uri="{FF2B5EF4-FFF2-40B4-BE49-F238E27FC236}">
                <a16:creationId xmlns:a16="http://schemas.microsoft.com/office/drawing/2014/main" xmlns="" id="{7A335C05-A7C4-425A-A522-3EF4E69C4EDE}"/>
              </a:ext>
            </a:extLst>
          </p:cNvPr>
          <p:cNvSpPr>
            <a:spLocks noGrp="1"/>
          </p:cNvSpPr>
          <p:nvPr>
            <p:ph type="sldNum" sz="quarter" idx="11"/>
          </p:nvPr>
        </p:nvSpPr>
        <p:spPr/>
        <p:txBody>
          <a:bodyPr/>
          <a:lstStyle/>
          <a:p>
            <a:r>
              <a:rPr lang="en-US" altLang="zh-TW">
                <a:latin typeface="微軟正黑體" panose="020B0604030504040204" pitchFamily="34" charset="-120"/>
                <a:ea typeface="微軟正黑體" panose="020B0604030504040204" pitchFamily="34" charset="-120"/>
              </a:rPr>
              <a:t>XXX</a:t>
            </a:r>
            <a:r>
              <a:rPr lang="zh-TW" altLang="en-US">
                <a:latin typeface="微軟正黑體" panose="020B0604030504040204" pitchFamily="34" charset="-120"/>
                <a:ea typeface="微軟正黑體" panose="020B0604030504040204" pitchFamily="34" charset="-120"/>
              </a:rPr>
              <a:t>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8" name="矩形 7">
            <a:extLst>
              <a:ext uri="{FF2B5EF4-FFF2-40B4-BE49-F238E27FC236}">
                <a16:creationId xmlns:a16="http://schemas.microsoft.com/office/drawing/2014/main" xmlns="" id="{0639C308-9250-4755-A54D-2001FCB81684}"/>
              </a:ext>
            </a:extLst>
          </p:cNvPr>
          <p:cNvSpPr/>
          <p:nvPr/>
        </p:nvSpPr>
        <p:spPr>
          <a:xfrm>
            <a:off x="7267002" y="562324"/>
            <a:ext cx="146338" cy="285750"/>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ln>
                <a:noFill/>
              </a:ln>
            </a:endParaRPr>
          </a:p>
        </p:txBody>
      </p:sp>
      <p:sp>
        <p:nvSpPr>
          <p:cNvPr id="9" name="文字方塊 8">
            <a:extLst>
              <a:ext uri="{FF2B5EF4-FFF2-40B4-BE49-F238E27FC236}">
                <a16:creationId xmlns:a16="http://schemas.microsoft.com/office/drawing/2014/main" xmlns="" id="{9CEB2FE1-D99D-4D8B-BB78-1D861B40EA57}"/>
              </a:ext>
            </a:extLst>
          </p:cNvPr>
          <p:cNvSpPr txBox="1"/>
          <p:nvPr/>
        </p:nvSpPr>
        <p:spPr>
          <a:xfrm>
            <a:off x="7457450" y="505144"/>
            <a:ext cx="697627" cy="400110"/>
          </a:xfrm>
          <a:prstGeom prst="rect">
            <a:avLst/>
          </a:prstGeom>
          <a:noFill/>
        </p:spPr>
        <p:txBody>
          <a:bodyPr wrap="none" rtlCol="0">
            <a:spAutoFit/>
          </a:bodyPr>
          <a:lstStyle/>
          <a:p>
            <a:r>
              <a:rPr lang="zh-TW" altLang="en-US" sz="2000" b="1" dirty="0">
                <a:solidFill>
                  <a:srgbClr val="3A2B1E"/>
                </a:solidFill>
                <a:latin typeface="微軟正黑體" panose="020B0604030504040204" pitchFamily="34" charset="-120"/>
                <a:ea typeface="微軟正黑體" panose="020B0604030504040204" pitchFamily="34" charset="-120"/>
              </a:rPr>
              <a:t>專長</a:t>
            </a:r>
          </a:p>
        </p:txBody>
      </p:sp>
      <p:sp>
        <p:nvSpPr>
          <p:cNvPr id="10" name="矩形 9">
            <a:extLst>
              <a:ext uri="{FF2B5EF4-FFF2-40B4-BE49-F238E27FC236}">
                <a16:creationId xmlns:a16="http://schemas.microsoft.com/office/drawing/2014/main" xmlns="" id="{4C9B8AAB-42FF-4367-98EB-34B4F739E0B0}"/>
              </a:ext>
            </a:extLst>
          </p:cNvPr>
          <p:cNvSpPr/>
          <p:nvPr/>
        </p:nvSpPr>
        <p:spPr>
          <a:xfrm>
            <a:off x="7267002" y="1923038"/>
            <a:ext cx="146338" cy="285750"/>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ln>
                <a:noFill/>
              </a:ln>
            </a:endParaRPr>
          </a:p>
        </p:txBody>
      </p:sp>
      <p:sp>
        <p:nvSpPr>
          <p:cNvPr id="11" name="文字方塊 10">
            <a:extLst>
              <a:ext uri="{FF2B5EF4-FFF2-40B4-BE49-F238E27FC236}">
                <a16:creationId xmlns:a16="http://schemas.microsoft.com/office/drawing/2014/main" xmlns="" id="{DDC2A4B4-0788-4C78-8F2A-EDC1973F23DE}"/>
              </a:ext>
            </a:extLst>
          </p:cNvPr>
          <p:cNvSpPr txBox="1"/>
          <p:nvPr/>
        </p:nvSpPr>
        <p:spPr>
          <a:xfrm>
            <a:off x="7457450" y="1865858"/>
            <a:ext cx="697627" cy="400110"/>
          </a:xfrm>
          <a:prstGeom prst="rect">
            <a:avLst/>
          </a:prstGeom>
          <a:noFill/>
        </p:spPr>
        <p:txBody>
          <a:bodyPr wrap="none" rtlCol="0">
            <a:spAutoFit/>
          </a:bodyPr>
          <a:lstStyle/>
          <a:p>
            <a:r>
              <a:rPr lang="zh-TW" altLang="en-US" sz="2000" b="1" dirty="0">
                <a:solidFill>
                  <a:srgbClr val="3A2B1E"/>
                </a:solidFill>
                <a:latin typeface="微軟正黑體" panose="020B0604030504040204" pitchFamily="34" charset="-120"/>
                <a:ea typeface="微軟正黑體" panose="020B0604030504040204" pitchFamily="34" charset="-120"/>
              </a:rPr>
              <a:t>簡歷</a:t>
            </a:r>
          </a:p>
        </p:txBody>
      </p:sp>
      <p:sp>
        <p:nvSpPr>
          <p:cNvPr id="14" name="矩形 13">
            <a:extLst>
              <a:ext uri="{FF2B5EF4-FFF2-40B4-BE49-F238E27FC236}">
                <a16:creationId xmlns:a16="http://schemas.microsoft.com/office/drawing/2014/main" xmlns="" id="{B488207B-F8C9-4716-AB17-78F8D8849B53}"/>
              </a:ext>
            </a:extLst>
          </p:cNvPr>
          <p:cNvSpPr/>
          <p:nvPr/>
        </p:nvSpPr>
        <p:spPr>
          <a:xfrm>
            <a:off x="7267002" y="3950891"/>
            <a:ext cx="146338" cy="285750"/>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ln>
                <a:noFill/>
              </a:ln>
            </a:endParaRPr>
          </a:p>
        </p:txBody>
      </p:sp>
      <p:sp>
        <p:nvSpPr>
          <p:cNvPr id="15" name="文字方塊 14">
            <a:extLst>
              <a:ext uri="{FF2B5EF4-FFF2-40B4-BE49-F238E27FC236}">
                <a16:creationId xmlns:a16="http://schemas.microsoft.com/office/drawing/2014/main" xmlns="" id="{BB931D85-CDE7-474D-94EE-639658BA7162}"/>
              </a:ext>
            </a:extLst>
          </p:cNvPr>
          <p:cNvSpPr txBox="1"/>
          <p:nvPr/>
        </p:nvSpPr>
        <p:spPr>
          <a:xfrm>
            <a:off x="7457450" y="3893711"/>
            <a:ext cx="1210588" cy="400110"/>
          </a:xfrm>
          <a:prstGeom prst="rect">
            <a:avLst/>
          </a:prstGeom>
          <a:noFill/>
        </p:spPr>
        <p:txBody>
          <a:bodyPr wrap="none" rtlCol="0">
            <a:spAutoFit/>
          </a:bodyPr>
          <a:lstStyle/>
          <a:p>
            <a:r>
              <a:rPr lang="zh-TW" altLang="en-US" sz="2000" b="1" dirty="0">
                <a:solidFill>
                  <a:srgbClr val="3A2B1E"/>
                </a:solidFill>
                <a:latin typeface="微軟正黑體" panose="020B0604030504040204" pitchFamily="34" charset="-120"/>
                <a:ea typeface="微軟正黑體" panose="020B0604030504040204" pitchFamily="34" charset="-120"/>
              </a:rPr>
              <a:t>老師的話</a:t>
            </a:r>
          </a:p>
        </p:txBody>
      </p:sp>
      <p:sp>
        <p:nvSpPr>
          <p:cNvPr id="16" name="矩形 15">
            <a:extLst>
              <a:ext uri="{FF2B5EF4-FFF2-40B4-BE49-F238E27FC236}">
                <a16:creationId xmlns:a16="http://schemas.microsoft.com/office/drawing/2014/main" xmlns="" id="{8F9ED358-E618-402C-9C2D-5401096B0230}"/>
              </a:ext>
            </a:extLst>
          </p:cNvPr>
          <p:cNvSpPr/>
          <p:nvPr/>
        </p:nvSpPr>
        <p:spPr>
          <a:xfrm>
            <a:off x="7267002" y="5654448"/>
            <a:ext cx="146338" cy="285750"/>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ln>
                <a:noFill/>
              </a:ln>
            </a:endParaRPr>
          </a:p>
        </p:txBody>
      </p:sp>
      <p:sp>
        <p:nvSpPr>
          <p:cNvPr id="17" name="文字方塊 16">
            <a:extLst>
              <a:ext uri="{FF2B5EF4-FFF2-40B4-BE49-F238E27FC236}">
                <a16:creationId xmlns:a16="http://schemas.microsoft.com/office/drawing/2014/main" xmlns="" id="{5CFC31A4-24D6-4EAE-9F1B-771563CF830B}"/>
              </a:ext>
            </a:extLst>
          </p:cNvPr>
          <p:cNvSpPr txBox="1"/>
          <p:nvPr/>
        </p:nvSpPr>
        <p:spPr>
          <a:xfrm>
            <a:off x="7457450" y="5597268"/>
            <a:ext cx="1210588" cy="400110"/>
          </a:xfrm>
          <a:prstGeom prst="rect">
            <a:avLst/>
          </a:prstGeom>
          <a:noFill/>
        </p:spPr>
        <p:txBody>
          <a:bodyPr wrap="none" rtlCol="0">
            <a:spAutoFit/>
          </a:bodyPr>
          <a:lstStyle/>
          <a:p>
            <a:r>
              <a:rPr lang="zh-TW" altLang="en-US" sz="2000" b="1" dirty="0">
                <a:solidFill>
                  <a:srgbClr val="3A2B1E"/>
                </a:solidFill>
                <a:latin typeface="微軟正黑體" panose="020B0604030504040204" pitchFamily="34" charset="-120"/>
                <a:ea typeface="微軟正黑體" panose="020B0604030504040204" pitchFamily="34" charset="-120"/>
              </a:rPr>
              <a:t>聯絡方式</a:t>
            </a:r>
          </a:p>
        </p:txBody>
      </p:sp>
      <p:sp>
        <p:nvSpPr>
          <p:cNvPr id="18" name="矩形: 圓角化對角角落 17">
            <a:extLst>
              <a:ext uri="{FF2B5EF4-FFF2-40B4-BE49-F238E27FC236}">
                <a16:creationId xmlns:a16="http://schemas.microsoft.com/office/drawing/2014/main" xmlns="" id="{84EDBBDB-60F4-4267-A071-A1BC392AB6E4}"/>
              </a:ext>
            </a:extLst>
          </p:cNvPr>
          <p:cNvSpPr/>
          <p:nvPr/>
        </p:nvSpPr>
        <p:spPr>
          <a:xfrm>
            <a:off x="7283926" y="961631"/>
            <a:ext cx="4856757" cy="811185"/>
          </a:xfrm>
          <a:prstGeom prst="round2DiagRect">
            <a:avLst>
              <a:gd name="adj1" fmla="val 0"/>
              <a:gd name="adj2" fmla="val 21368"/>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srgbClr val="92C52A"/>
              </a:solidFill>
            </a:endParaRPr>
          </a:p>
        </p:txBody>
      </p:sp>
      <p:sp>
        <p:nvSpPr>
          <p:cNvPr id="19" name="矩形: 圓角化對角角落 18">
            <a:extLst>
              <a:ext uri="{FF2B5EF4-FFF2-40B4-BE49-F238E27FC236}">
                <a16:creationId xmlns:a16="http://schemas.microsoft.com/office/drawing/2014/main" xmlns="" id="{36EC12CE-DDF3-4C2C-9938-B5131E12E633}"/>
              </a:ext>
            </a:extLst>
          </p:cNvPr>
          <p:cNvSpPr/>
          <p:nvPr/>
        </p:nvSpPr>
        <p:spPr>
          <a:xfrm>
            <a:off x="7283924" y="2297245"/>
            <a:ext cx="4856757" cy="1539287"/>
          </a:xfrm>
          <a:prstGeom prst="round2DiagRect">
            <a:avLst>
              <a:gd name="adj1" fmla="val 0"/>
              <a:gd name="adj2" fmla="val 13177"/>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srgbClr val="92C52A"/>
              </a:solidFill>
            </a:endParaRPr>
          </a:p>
        </p:txBody>
      </p:sp>
      <p:sp>
        <p:nvSpPr>
          <p:cNvPr id="20" name="矩形: 圓角化對角角落 19">
            <a:extLst>
              <a:ext uri="{FF2B5EF4-FFF2-40B4-BE49-F238E27FC236}">
                <a16:creationId xmlns:a16="http://schemas.microsoft.com/office/drawing/2014/main" xmlns="" id="{E62914B7-A67C-4152-A400-A4A2FD0A1105}"/>
              </a:ext>
            </a:extLst>
          </p:cNvPr>
          <p:cNvSpPr/>
          <p:nvPr/>
        </p:nvSpPr>
        <p:spPr>
          <a:xfrm>
            <a:off x="7283923" y="4333773"/>
            <a:ext cx="4856757" cy="1206315"/>
          </a:xfrm>
          <a:prstGeom prst="round2DiagRect">
            <a:avLst>
              <a:gd name="adj1" fmla="val 0"/>
              <a:gd name="adj2" fmla="val 18611"/>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srgbClr val="92C52A"/>
              </a:solidFill>
            </a:endParaRPr>
          </a:p>
        </p:txBody>
      </p:sp>
      <p:sp>
        <p:nvSpPr>
          <p:cNvPr id="21" name="矩形: 圓角化對角角落 20">
            <a:extLst>
              <a:ext uri="{FF2B5EF4-FFF2-40B4-BE49-F238E27FC236}">
                <a16:creationId xmlns:a16="http://schemas.microsoft.com/office/drawing/2014/main" xmlns="" id="{9C0EA027-160B-44B3-BBC5-AF2485D8AF0B}"/>
              </a:ext>
            </a:extLst>
          </p:cNvPr>
          <p:cNvSpPr/>
          <p:nvPr/>
        </p:nvSpPr>
        <p:spPr>
          <a:xfrm>
            <a:off x="7297395" y="6012130"/>
            <a:ext cx="4856757" cy="878528"/>
          </a:xfrm>
          <a:prstGeom prst="round2DiagRect">
            <a:avLst>
              <a:gd name="adj1" fmla="val 0"/>
              <a:gd name="adj2" fmla="val 18611"/>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srgbClr val="92C52A"/>
              </a:solidFill>
            </a:endParaRPr>
          </a:p>
        </p:txBody>
      </p:sp>
      <p:sp>
        <p:nvSpPr>
          <p:cNvPr id="22" name="矩形: 圓角化對角角落 21">
            <a:extLst>
              <a:ext uri="{FF2B5EF4-FFF2-40B4-BE49-F238E27FC236}">
                <a16:creationId xmlns:a16="http://schemas.microsoft.com/office/drawing/2014/main" xmlns="" id="{5D23A8A1-084B-42D9-8C3D-3E179AB9FCB0}"/>
              </a:ext>
            </a:extLst>
          </p:cNvPr>
          <p:cNvSpPr/>
          <p:nvPr/>
        </p:nvSpPr>
        <p:spPr>
          <a:xfrm>
            <a:off x="631226" y="1195266"/>
            <a:ext cx="4652871" cy="689418"/>
          </a:xfrm>
          <a:prstGeom prst="round2DiagRect">
            <a:avLst>
              <a:gd name="adj1" fmla="val 0"/>
              <a:gd name="adj2" fmla="val 271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srgbClr val="92C52A"/>
              </a:solidFill>
            </a:endParaRPr>
          </a:p>
        </p:txBody>
      </p:sp>
      <p:sp>
        <p:nvSpPr>
          <p:cNvPr id="23" name="文字方塊 22">
            <a:extLst>
              <a:ext uri="{FF2B5EF4-FFF2-40B4-BE49-F238E27FC236}">
                <a16:creationId xmlns:a16="http://schemas.microsoft.com/office/drawing/2014/main" xmlns="" id="{0B86D1E8-68F3-4166-B9BB-FAF1D3FCE7B4}"/>
              </a:ext>
            </a:extLst>
          </p:cNvPr>
          <p:cNvSpPr txBox="1"/>
          <p:nvPr/>
        </p:nvSpPr>
        <p:spPr>
          <a:xfrm>
            <a:off x="777734" y="1259733"/>
            <a:ext cx="4329134" cy="584775"/>
          </a:xfrm>
          <a:prstGeom prst="rect">
            <a:avLst/>
          </a:prstGeom>
          <a:solidFill>
            <a:schemeClr val="bg1"/>
          </a:solidFill>
        </p:spPr>
        <p:txBody>
          <a:bodyPr wrap="square" rtlCol="0">
            <a:spAutoFit/>
          </a:bodyPr>
          <a:lstStyle/>
          <a:p>
            <a:pPr algn="ctr"/>
            <a:r>
              <a:rPr lang="zh-TW" altLang="en-US" sz="3200" b="1" dirty="0">
                <a:solidFill>
                  <a:srgbClr val="85C46B"/>
                </a:solidFill>
                <a:latin typeface="微軟正黑體" panose="020B0604030504040204" pitchFamily="34" charset="-120"/>
                <a:ea typeface="微軟正黑體" panose="020B0604030504040204" pitchFamily="34" charset="-120"/>
              </a:rPr>
              <a:t>授課講師介紹</a:t>
            </a:r>
          </a:p>
        </p:txBody>
      </p:sp>
      <p:sp>
        <p:nvSpPr>
          <p:cNvPr id="24" name="橢圓 23">
            <a:extLst>
              <a:ext uri="{FF2B5EF4-FFF2-40B4-BE49-F238E27FC236}">
                <a16:creationId xmlns:a16="http://schemas.microsoft.com/office/drawing/2014/main" xmlns="" id="{A06E9E69-0AF1-43D2-BD82-340A9F812D93}"/>
              </a:ext>
            </a:extLst>
          </p:cNvPr>
          <p:cNvSpPr/>
          <p:nvPr/>
        </p:nvSpPr>
        <p:spPr>
          <a:xfrm>
            <a:off x="1709583" y="2654556"/>
            <a:ext cx="2160000" cy="2160000"/>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26" name="矩形 25">
            <a:extLst>
              <a:ext uri="{FF2B5EF4-FFF2-40B4-BE49-F238E27FC236}">
                <a16:creationId xmlns:a16="http://schemas.microsoft.com/office/drawing/2014/main" xmlns="" id="{440E1ADC-2DED-4BCE-9FE4-855529C6F62A}"/>
              </a:ext>
            </a:extLst>
          </p:cNvPr>
          <p:cNvSpPr/>
          <p:nvPr userDrawn="1"/>
        </p:nvSpPr>
        <p:spPr>
          <a:xfrm>
            <a:off x="7267002" y="562324"/>
            <a:ext cx="146338" cy="285750"/>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ln>
                <a:noFill/>
              </a:ln>
            </a:endParaRPr>
          </a:p>
        </p:txBody>
      </p:sp>
      <p:sp>
        <p:nvSpPr>
          <p:cNvPr id="27" name="文字方塊 26">
            <a:extLst>
              <a:ext uri="{FF2B5EF4-FFF2-40B4-BE49-F238E27FC236}">
                <a16:creationId xmlns:a16="http://schemas.microsoft.com/office/drawing/2014/main" xmlns="" id="{FA672ECE-9AE8-42E4-B87B-F7343C5D27FF}"/>
              </a:ext>
            </a:extLst>
          </p:cNvPr>
          <p:cNvSpPr txBox="1"/>
          <p:nvPr userDrawn="1"/>
        </p:nvSpPr>
        <p:spPr>
          <a:xfrm>
            <a:off x="7457450" y="505144"/>
            <a:ext cx="697627" cy="400110"/>
          </a:xfrm>
          <a:prstGeom prst="rect">
            <a:avLst/>
          </a:prstGeom>
          <a:noFill/>
        </p:spPr>
        <p:txBody>
          <a:bodyPr wrap="none" rtlCol="0">
            <a:spAutoFit/>
          </a:bodyPr>
          <a:lstStyle/>
          <a:p>
            <a:r>
              <a:rPr lang="zh-TW" altLang="en-US" sz="2000" b="1" dirty="0">
                <a:solidFill>
                  <a:srgbClr val="3A2B1E"/>
                </a:solidFill>
                <a:latin typeface="微軟正黑體" panose="020B0604030504040204" pitchFamily="34" charset="-120"/>
                <a:ea typeface="微軟正黑體" panose="020B0604030504040204" pitchFamily="34" charset="-120"/>
              </a:rPr>
              <a:t>專長</a:t>
            </a:r>
          </a:p>
        </p:txBody>
      </p:sp>
      <p:sp>
        <p:nvSpPr>
          <p:cNvPr id="28" name="矩形 27">
            <a:extLst>
              <a:ext uri="{FF2B5EF4-FFF2-40B4-BE49-F238E27FC236}">
                <a16:creationId xmlns:a16="http://schemas.microsoft.com/office/drawing/2014/main" xmlns="" id="{BF397246-F20F-427E-BEB6-8E1FB53EE909}"/>
              </a:ext>
            </a:extLst>
          </p:cNvPr>
          <p:cNvSpPr/>
          <p:nvPr userDrawn="1"/>
        </p:nvSpPr>
        <p:spPr>
          <a:xfrm>
            <a:off x="7267002" y="1923038"/>
            <a:ext cx="146338" cy="285750"/>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ln>
                <a:noFill/>
              </a:ln>
            </a:endParaRPr>
          </a:p>
        </p:txBody>
      </p:sp>
      <p:sp>
        <p:nvSpPr>
          <p:cNvPr id="29" name="文字方塊 28">
            <a:extLst>
              <a:ext uri="{FF2B5EF4-FFF2-40B4-BE49-F238E27FC236}">
                <a16:creationId xmlns:a16="http://schemas.microsoft.com/office/drawing/2014/main" xmlns="" id="{758D0E23-2B9C-41CA-9A8E-81B08CC19745}"/>
              </a:ext>
            </a:extLst>
          </p:cNvPr>
          <p:cNvSpPr txBox="1"/>
          <p:nvPr userDrawn="1"/>
        </p:nvSpPr>
        <p:spPr>
          <a:xfrm>
            <a:off x="7457450" y="1865858"/>
            <a:ext cx="697627" cy="400110"/>
          </a:xfrm>
          <a:prstGeom prst="rect">
            <a:avLst/>
          </a:prstGeom>
          <a:noFill/>
        </p:spPr>
        <p:txBody>
          <a:bodyPr wrap="none" rtlCol="0">
            <a:spAutoFit/>
          </a:bodyPr>
          <a:lstStyle/>
          <a:p>
            <a:r>
              <a:rPr lang="zh-TW" altLang="en-US" sz="2000" b="1" dirty="0">
                <a:solidFill>
                  <a:srgbClr val="3A2B1E"/>
                </a:solidFill>
                <a:latin typeface="微軟正黑體" panose="020B0604030504040204" pitchFamily="34" charset="-120"/>
                <a:ea typeface="微軟正黑體" panose="020B0604030504040204" pitchFamily="34" charset="-120"/>
              </a:rPr>
              <a:t>簡歷</a:t>
            </a:r>
          </a:p>
        </p:txBody>
      </p:sp>
      <p:sp>
        <p:nvSpPr>
          <p:cNvPr id="30" name="矩形 29">
            <a:extLst>
              <a:ext uri="{FF2B5EF4-FFF2-40B4-BE49-F238E27FC236}">
                <a16:creationId xmlns:a16="http://schemas.microsoft.com/office/drawing/2014/main" xmlns="" id="{A32989E0-FBF9-4886-9B82-05290B16D763}"/>
              </a:ext>
            </a:extLst>
          </p:cNvPr>
          <p:cNvSpPr/>
          <p:nvPr userDrawn="1"/>
        </p:nvSpPr>
        <p:spPr>
          <a:xfrm>
            <a:off x="7267002" y="3950891"/>
            <a:ext cx="146338" cy="285750"/>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ln>
                <a:noFill/>
              </a:ln>
            </a:endParaRPr>
          </a:p>
        </p:txBody>
      </p:sp>
      <p:sp>
        <p:nvSpPr>
          <p:cNvPr id="31" name="文字方塊 30">
            <a:extLst>
              <a:ext uri="{FF2B5EF4-FFF2-40B4-BE49-F238E27FC236}">
                <a16:creationId xmlns:a16="http://schemas.microsoft.com/office/drawing/2014/main" xmlns="" id="{B9CF748F-113F-49A5-AE5C-D1FB6364CC01}"/>
              </a:ext>
            </a:extLst>
          </p:cNvPr>
          <p:cNvSpPr txBox="1"/>
          <p:nvPr userDrawn="1"/>
        </p:nvSpPr>
        <p:spPr>
          <a:xfrm>
            <a:off x="7457450" y="3893711"/>
            <a:ext cx="1210588" cy="400110"/>
          </a:xfrm>
          <a:prstGeom prst="rect">
            <a:avLst/>
          </a:prstGeom>
          <a:noFill/>
        </p:spPr>
        <p:txBody>
          <a:bodyPr wrap="none" rtlCol="0">
            <a:spAutoFit/>
          </a:bodyPr>
          <a:lstStyle/>
          <a:p>
            <a:r>
              <a:rPr lang="zh-TW" altLang="en-US" sz="2000" b="1" dirty="0">
                <a:solidFill>
                  <a:srgbClr val="3A2B1E"/>
                </a:solidFill>
                <a:latin typeface="微軟正黑體" panose="020B0604030504040204" pitchFamily="34" charset="-120"/>
                <a:ea typeface="微軟正黑體" panose="020B0604030504040204" pitchFamily="34" charset="-120"/>
              </a:rPr>
              <a:t>老師的話</a:t>
            </a:r>
          </a:p>
        </p:txBody>
      </p:sp>
      <p:sp>
        <p:nvSpPr>
          <p:cNvPr id="32" name="矩形 31">
            <a:extLst>
              <a:ext uri="{FF2B5EF4-FFF2-40B4-BE49-F238E27FC236}">
                <a16:creationId xmlns:a16="http://schemas.microsoft.com/office/drawing/2014/main" xmlns="" id="{B183D54F-DFB0-4A3D-8EB3-130E35618EFF}"/>
              </a:ext>
            </a:extLst>
          </p:cNvPr>
          <p:cNvSpPr/>
          <p:nvPr userDrawn="1"/>
        </p:nvSpPr>
        <p:spPr>
          <a:xfrm>
            <a:off x="7267002" y="5654448"/>
            <a:ext cx="146338" cy="285750"/>
          </a:xfrm>
          <a:prstGeom prst="rect">
            <a:avLst/>
          </a:prstGeom>
          <a:solidFill>
            <a:srgbClr val="92C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ln>
                <a:noFill/>
              </a:ln>
            </a:endParaRPr>
          </a:p>
        </p:txBody>
      </p:sp>
      <p:sp>
        <p:nvSpPr>
          <p:cNvPr id="33" name="文字方塊 32">
            <a:extLst>
              <a:ext uri="{FF2B5EF4-FFF2-40B4-BE49-F238E27FC236}">
                <a16:creationId xmlns:a16="http://schemas.microsoft.com/office/drawing/2014/main" xmlns="" id="{D2B83B8A-4013-4A9E-8C3B-AAA54610D3FD}"/>
              </a:ext>
            </a:extLst>
          </p:cNvPr>
          <p:cNvSpPr txBox="1"/>
          <p:nvPr userDrawn="1"/>
        </p:nvSpPr>
        <p:spPr>
          <a:xfrm>
            <a:off x="7457450" y="5597268"/>
            <a:ext cx="1210588" cy="400110"/>
          </a:xfrm>
          <a:prstGeom prst="rect">
            <a:avLst/>
          </a:prstGeom>
          <a:noFill/>
        </p:spPr>
        <p:txBody>
          <a:bodyPr wrap="none" rtlCol="0">
            <a:spAutoFit/>
          </a:bodyPr>
          <a:lstStyle/>
          <a:p>
            <a:r>
              <a:rPr lang="zh-TW" altLang="en-US" sz="2000" b="1" dirty="0">
                <a:solidFill>
                  <a:srgbClr val="3A2B1E"/>
                </a:solidFill>
                <a:latin typeface="微軟正黑體" panose="020B0604030504040204" pitchFamily="34" charset="-120"/>
                <a:ea typeface="微軟正黑體" panose="020B0604030504040204" pitchFamily="34" charset="-120"/>
              </a:rPr>
              <a:t>聯絡方式</a:t>
            </a:r>
          </a:p>
        </p:txBody>
      </p:sp>
      <p:sp>
        <p:nvSpPr>
          <p:cNvPr id="34" name="矩形: 圓角化對角角落 33">
            <a:extLst>
              <a:ext uri="{FF2B5EF4-FFF2-40B4-BE49-F238E27FC236}">
                <a16:creationId xmlns:a16="http://schemas.microsoft.com/office/drawing/2014/main" xmlns="" id="{AAE8DB4E-BFA3-4B13-9728-6751405918C1}"/>
              </a:ext>
            </a:extLst>
          </p:cNvPr>
          <p:cNvSpPr/>
          <p:nvPr userDrawn="1"/>
        </p:nvSpPr>
        <p:spPr>
          <a:xfrm>
            <a:off x="7283926" y="961631"/>
            <a:ext cx="4856757" cy="811185"/>
          </a:xfrm>
          <a:prstGeom prst="round2DiagRect">
            <a:avLst>
              <a:gd name="adj1" fmla="val 0"/>
              <a:gd name="adj2" fmla="val 21368"/>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srgbClr val="92C52A"/>
              </a:solidFill>
            </a:endParaRPr>
          </a:p>
        </p:txBody>
      </p:sp>
      <p:sp>
        <p:nvSpPr>
          <p:cNvPr id="35" name="矩形: 圓角化對角角落 34">
            <a:extLst>
              <a:ext uri="{FF2B5EF4-FFF2-40B4-BE49-F238E27FC236}">
                <a16:creationId xmlns:a16="http://schemas.microsoft.com/office/drawing/2014/main" xmlns="" id="{E17D5377-64BA-4129-9BD7-85BCC2D6023D}"/>
              </a:ext>
            </a:extLst>
          </p:cNvPr>
          <p:cNvSpPr/>
          <p:nvPr userDrawn="1"/>
        </p:nvSpPr>
        <p:spPr>
          <a:xfrm>
            <a:off x="7283924" y="2297245"/>
            <a:ext cx="4856757" cy="1539287"/>
          </a:xfrm>
          <a:prstGeom prst="round2DiagRect">
            <a:avLst>
              <a:gd name="adj1" fmla="val 0"/>
              <a:gd name="adj2" fmla="val 13177"/>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srgbClr val="92C52A"/>
              </a:solidFill>
            </a:endParaRPr>
          </a:p>
        </p:txBody>
      </p:sp>
      <p:sp>
        <p:nvSpPr>
          <p:cNvPr id="36" name="矩形: 圓角化對角角落 35">
            <a:extLst>
              <a:ext uri="{FF2B5EF4-FFF2-40B4-BE49-F238E27FC236}">
                <a16:creationId xmlns:a16="http://schemas.microsoft.com/office/drawing/2014/main" xmlns="" id="{50CD83DB-64F2-442A-AA0A-E1CB382B64B2}"/>
              </a:ext>
            </a:extLst>
          </p:cNvPr>
          <p:cNvSpPr/>
          <p:nvPr userDrawn="1"/>
        </p:nvSpPr>
        <p:spPr>
          <a:xfrm>
            <a:off x="7283923" y="4333773"/>
            <a:ext cx="4856757" cy="1206315"/>
          </a:xfrm>
          <a:prstGeom prst="round2DiagRect">
            <a:avLst>
              <a:gd name="adj1" fmla="val 0"/>
              <a:gd name="adj2" fmla="val 18611"/>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srgbClr val="92C52A"/>
              </a:solidFill>
            </a:endParaRPr>
          </a:p>
        </p:txBody>
      </p:sp>
      <p:sp>
        <p:nvSpPr>
          <p:cNvPr id="37" name="矩形: 圓角化對角角落 36">
            <a:extLst>
              <a:ext uri="{FF2B5EF4-FFF2-40B4-BE49-F238E27FC236}">
                <a16:creationId xmlns:a16="http://schemas.microsoft.com/office/drawing/2014/main" xmlns="" id="{F6E51826-914D-410F-80EA-6283CD24DE3B}"/>
              </a:ext>
            </a:extLst>
          </p:cNvPr>
          <p:cNvSpPr/>
          <p:nvPr userDrawn="1"/>
        </p:nvSpPr>
        <p:spPr>
          <a:xfrm>
            <a:off x="7297395" y="6012130"/>
            <a:ext cx="4856757" cy="878528"/>
          </a:xfrm>
          <a:prstGeom prst="round2DiagRect">
            <a:avLst>
              <a:gd name="adj1" fmla="val 0"/>
              <a:gd name="adj2" fmla="val 18611"/>
            </a:avLst>
          </a:prstGeom>
          <a:solidFill>
            <a:srgbClr val="E7F0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srgbClr val="92C52A"/>
              </a:solidFill>
            </a:endParaRPr>
          </a:p>
        </p:txBody>
      </p:sp>
      <p:sp>
        <p:nvSpPr>
          <p:cNvPr id="38" name="矩形: 圓角化對角角落 37">
            <a:extLst>
              <a:ext uri="{FF2B5EF4-FFF2-40B4-BE49-F238E27FC236}">
                <a16:creationId xmlns:a16="http://schemas.microsoft.com/office/drawing/2014/main" xmlns="" id="{C049A50F-8E4C-4DC9-ADB4-914BE96D5CF0}"/>
              </a:ext>
            </a:extLst>
          </p:cNvPr>
          <p:cNvSpPr/>
          <p:nvPr userDrawn="1"/>
        </p:nvSpPr>
        <p:spPr>
          <a:xfrm>
            <a:off x="631226" y="1204917"/>
            <a:ext cx="4652871" cy="1277953"/>
          </a:xfrm>
          <a:prstGeom prst="round2DiagRect">
            <a:avLst>
              <a:gd name="adj1" fmla="val 0"/>
              <a:gd name="adj2" fmla="val 271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solidFill>
                <a:srgbClr val="92C52A"/>
              </a:solidFill>
            </a:endParaRPr>
          </a:p>
        </p:txBody>
      </p:sp>
      <p:sp>
        <p:nvSpPr>
          <p:cNvPr id="39" name="文字方塊 38">
            <a:extLst>
              <a:ext uri="{FF2B5EF4-FFF2-40B4-BE49-F238E27FC236}">
                <a16:creationId xmlns:a16="http://schemas.microsoft.com/office/drawing/2014/main" xmlns="" id="{437F722B-3B72-4F5B-9B01-155F4529ADB5}"/>
              </a:ext>
            </a:extLst>
          </p:cNvPr>
          <p:cNvSpPr txBox="1"/>
          <p:nvPr userDrawn="1"/>
        </p:nvSpPr>
        <p:spPr>
          <a:xfrm>
            <a:off x="777734" y="1259733"/>
            <a:ext cx="4329134" cy="1077218"/>
          </a:xfrm>
          <a:prstGeom prst="rect">
            <a:avLst/>
          </a:prstGeom>
          <a:solidFill>
            <a:schemeClr val="bg1"/>
          </a:solidFill>
        </p:spPr>
        <p:txBody>
          <a:bodyPr wrap="square" rtlCol="0">
            <a:spAutoFit/>
          </a:bodyPr>
          <a:lstStyle/>
          <a:p>
            <a:pPr algn="ctr"/>
            <a:r>
              <a:rPr lang="zh-TW" altLang="en-US" sz="3200" b="1" dirty="0">
                <a:solidFill>
                  <a:srgbClr val="85C46B"/>
                </a:solidFill>
                <a:latin typeface="微軟正黑體" panose="020B0604030504040204" pitchFamily="34" charset="-120"/>
                <a:ea typeface="微軟正黑體" panose="020B0604030504040204" pitchFamily="34" charset="-120"/>
              </a:rPr>
              <a:t>教材編著者＆授課講師介紹</a:t>
            </a:r>
          </a:p>
        </p:txBody>
      </p:sp>
      <p:sp>
        <p:nvSpPr>
          <p:cNvPr id="40" name="橢圓 39">
            <a:extLst>
              <a:ext uri="{FF2B5EF4-FFF2-40B4-BE49-F238E27FC236}">
                <a16:creationId xmlns:a16="http://schemas.microsoft.com/office/drawing/2014/main" xmlns="" id="{65F34075-74BF-4382-8E37-F1C068AEDD92}"/>
              </a:ext>
            </a:extLst>
          </p:cNvPr>
          <p:cNvSpPr/>
          <p:nvPr userDrawn="1"/>
        </p:nvSpPr>
        <p:spPr>
          <a:xfrm>
            <a:off x="1626453" y="2335896"/>
            <a:ext cx="2662419" cy="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800"/>
          </a:p>
        </p:txBody>
      </p:sp>
      <p:sp>
        <p:nvSpPr>
          <p:cNvPr id="5" name="文字版面配置區 4">
            <a:extLst>
              <a:ext uri="{FF2B5EF4-FFF2-40B4-BE49-F238E27FC236}">
                <a16:creationId xmlns:a16="http://schemas.microsoft.com/office/drawing/2014/main" xmlns="" id="{304812F9-45C2-4532-9D31-1DE5531B8103}"/>
              </a:ext>
            </a:extLst>
          </p:cNvPr>
          <p:cNvSpPr>
            <a:spLocks noGrp="1"/>
          </p:cNvSpPr>
          <p:nvPr>
            <p:ph type="body" sz="quarter" idx="12" hasCustomPrompt="1"/>
          </p:nvPr>
        </p:nvSpPr>
        <p:spPr>
          <a:xfrm>
            <a:off x="1370102" y="4986242"/>
            <a:ext cx="2838962" cy="539750"/>
          </a:xfrm>
          <a:prstGeom prst="rect">
            <a:avLst/>
          </a:prstGeom>
        </p:spPr>
        <p:txBody>
          <a:bodyPr/>
          <a:lstStyle>
            <a:lvl1pPr marL="0" indent="0" algn="ctr">
              <a:buNone/>
              <a:defRPr sz="3200" b="1">
                <a:solidFill>
                  <a:schemeClr val="bg1"/>
                </a:solidFill>
                <a:latin typeface="微軟正黑體" panose="020B0604030504040204" pitchFamily="34" charset="-120"/>
                <a:ea typeface="微軟正黑體" panose="020B0604030504040204" pitchFamily="34" charset="-120"/>
              </a:defRPr>
            </a:lvl1pPr>
            <a:lvl2pPr marL="503971" indent="0">
              <a:buNone/>
              <a:defRPr/>
            </a:lvl2pPr>
            <a:lvl3pPr marL="1007943" indent="0">
              <a:buNone/>
              <a:defRPr/>
            </a:lvl3pPr>
            <a:lvl4pPr marL="1511914" indent="0">
              <a:buNone/>
              <a:defRPr/>
            </a:lvl4pPr>
            <a:lvl5pPr marL="2015886" indent="0">
              <a:buNone/>
              <a:defRPr/>
            </a:lvl5pPr>
          </a:lstStyle>
          <a:p>
            <a:pPr lvl="0"/>
            <a:r>
              <a:rPr lang="zh-TW" altLang="en-US" dirty="0"/>
              <a:t>郭惠民</a:t>
            </a:r>
          </a:p>
        </p:txBody>
      </p:sp>
      <p:sp>
        <p:nvSpPr>
          <p:cNvPr id="12" name="文字版面配置區 11">
            <a:extLst>
              <a:ext uri="{FF2B5EF4-FFF2-40B4-BE49-F238E27FC236}">
                <a16:creationId xmlns:a16="http://schemas.microsoft.com/office/drawing/2014/main" xmlns="" id="{095871DE-7420-4493-81FB-D6EDDE238432}"/>
              </a:ext>
            </a:extLst>
          </p:cNvPr>
          <p:cNvSpPr>
            <a:spLocks noGrp="1"/>
          </p:cNvSpPr>
          <p:nvPr>
            <p:ph type="body" sz="quarter" idx="13"/>
          </p:nvPr>
        </p:nvSpPr>
        <p:spPr>
          <a:xfrm>
            <a:off x="7340419" y="1003300"/>
            <a:ext cx="4717391" cy="704850"/>
          </a:xfrm>
          <a:prstGeom prst="rect">
            <a:avLst/>
          </a:prstGeom>
        </p:spPr>
        <p:txBody>
          <a:bodyPr/>
          <a:lstStyle>
            <a:lvl1pPr marL="0" indent="0">
              <a:buNone/>
              <a:defRPr sz="1400" b="1">
                <a:latin typeface="微軟正黑體" panose="020B0604030504040204" pitchFamily="34" charset="-120"/>
                <a:ea typeface="微軟正黑體" panose="020B0604030504040204" pitchFamily="34" charset="-120"/>
              </a:defRPr>
            </a:lvl1pPr>
            <a:lvl2pPr marL="503971" indent="0">
              <a:buNone/>
              <a:defRPr/>
            </a:lvl2pPr>
            <a:lvl3pPr marL="1007943" indent="0">
              <a:buNone/>
              <a:defRPr/>
            </a:lvl3pPr>
            <a:lvl4pPr marL="1511914" indent="0">
              <a:buNone/>
              <a:defRPr/>
            </a:lvl4pPr>
            <a:lvl5pPr marL="2015886" indent="0">
              <a:buNone/>
              <a:defRPr/>
            </a:lvl5pPr>
          </a:lstStyle>
          <a:p>
            <a:pPr lvl="0"/>
            <a:r>
              <a:rPr lang="zh-TW" altLang="en-US" dirty="0"/>
              <a:t>按一下以編輯</a:t>
            </a:r>
          </a:p>
        </p:txBody>
      </p:sp>
      <p:sp>
        <p:nvSpPr>
          <p:cNvPr id="41" name="文字版面配置區 11">
            <a:extLst>
              <a:ext uri="{FF2B5EF4-FFF2-40B4-BE49-F238E27FC236}">
                <a16:creationId xmlns:a16="http://schemas.microsoft.com/office/drawing/2014/main" xmlns="" id="{14CB9C8E-6FE7-41D7-BDE9-B73B91E73C07}"/>
              </a:ext>
            </a:extLst>
          </p:cNvPr>
          <p:cNvSpPr>
            <a:spLocks noGrp="1"/>
          </p:cNvSpPr>
          <p:nvPr>
            <p:ph type="body" sz="quarter" idx="14"/>
          </p:nvPr>
        </p:nvSpPr>
        <p:spPr>
          <a:xfrm>
            <a:off x="7340170" y="2338981"/>
            <a:ext cx="4717391" cy="1344531"/>
          </a:xfrm>
          <a:prstGeom prst="rect">
            <a:avLst/>
          </a:prstGeom>
        </p:spPr>
        <p:txBody>
          <a:bodyPr/>
          <a:lstStyle>
            <a:lvl1pPr marL="0" indent="0">
              <a:buNone/>
              <a:defRPr sz="1400" b="1">
                <a:latin typeface="微軟正黑體" panose="020B0604030504040204" pitchFamily="34" charset="-120"/>
                <a:ea typeface="微軟正黑體" panose="020B0604030504040204" pitchFamily="34" charset="-120"/>
              </a:defRPr>
            </a:lvl1pPr>
            <a:lvl2pPr marL="503971" indent="0">
              <a:buNone/>
              <a:defRPr/>
            </a:lvl2pPr>
            <a:lvl3pPr marL="1007943" indent="0">
              <a:buNone/>
              <a:defRPr/>
            </a:lvl3pPr>
            <a:lvl4pPr marL="1511914" indent="0">
              <a:buNone/>
              <a:defRPr/>
            </a:lvl4pPr>
            <a:lvl5pPr marL="2015886" indent="0">
              <a:buNone/>
              <a:defRPr/>
            </a:lvl5pPr>
          </a:lstStyle>
          <a:p>
            <a:pPr lvl="0"/>
            <a:r>
              <a:rPr lang="zh-TW" altLang="en-US" dirty="0"/>
              <a:t>按一下以編輯</a:t>
            </a:r>
          </a:p>
        </p:txBody>
      </p:sp>
      <p:sp>
        <p:nvSpPr>
          <p:cNvPr id="42" name="文字版面配置區 11">
            <a:extLst>
              <a:ext uri="{FF2B5EF4-FFF2-40B4-BE49-F238E27FC236}">
                <a16:creationId xmlns:a16="http://schemas.microsoft.com/office/drawing/2014/main" xmlns="" id="{94218F86-C87C-429C-8A62-F2C89CE65CBF}"/>
              </a:ext>
            </a:extLst>
          </p:cNvPr>
          <p:cNvSpPr>
            <a:spLocks noGrp="1"/>
          </p:cNvSpPr>
          <p:nvPr>
            <p:ph type="body" sz="quarter" idx="15"/>
          </p:nvPr>
        </p:nvSpPr>
        <p:spPr>
          <a:xfrm>
            <a:off x="7340170" y="4390997"/>
            <a:ext cx="4717391" cy="1086073"/>
          </a:xfrm>
          <a:prstGeom prst="rect">
            <a:avLst/>
          </a:prstGeom>
        </p:spPr>
        <p:txBody>
          <a:bodyPr/>
          <a:lstStyle>
            <a:lvl1pPr marL="0" indent="0">
              <a:buNone/>
              <a:defRPr sz="1400" b="1">
                <a:latin typeface="微軟正黑體" panose="020B0604030504040204" pitchFamily="34" charset="-120"/>
                <a:ea typeface="微軟正黑體" panose="020B0604030504040204" pitchFamily="34" charset="-120"/>
              </a:defRPr>
            </a:lvl1pPr>
            <a:lvl2pPr marL="503971" indent="0">
              <a:buNone/>
              <a:defRPr/>
            </a:lvl2pPr>
            <a:lvl3pPr marL="1007943" indent="0">
              <a:buNone/>
              <a:defRPr/>
            </a:lvl3pPr>
            <a:lvl4pPr marL="1511914" indent="0">
              <a:buNone/>
              <a:defRPr/>
            </a:lvl4pPr>
            <a:lvl5pPr marL="2015886" indent="0">
              <a:buNone/>
              <a:defRPr/>
            </a:lvl5pPr>
          </a:lstStyle>
          <a:p>
            <a:pPr lvl="0"/>
            <a:r>
              <a:rPr lang="zh-TW" altLang="en-US" dirty="0"/>
              <a:t>按一下以編輯</a:t>
            </a:r>
          </a:p>
        </p:txBody>
      </p:sp>
      <p:sp>
        <p:nvSpPr>
          <p:cNvPr id="43" name="文字版面配置區 11">
            <a:extLst>
              <a:ext uri="{FF2B5EF4-FFF2-40B4-BE49-F238E27FC236}">
                <a16:creationId xmlns:a16="http://schemas.microsoft.com/office/drawing/2014/main" xmlns="" id="{5509CF81-D558-4255-8960-803ACAD98BA0}"/>
              </a:ext>
            </a:extLst>
          </p:cNvPr>
          <p:cNvSpPr>
            <a:spLocks noGrp="1"/>
          </p:cNvSpPr>
          <p:nvPr>
            <p:ph type="body" sz="quarter" idx="16"/>
          </p:nvPr>
        </p:nvSpPr>
        <p:spPr>
          <a:xfrm>
            <a:off x="7340170" y="6071965"/>
            <a:ext cx="4717391" cy="748714"/>
          </a:xfrm>
          <a:prstGeom prst="rect">
            <a:avLst/>
          </a:prstGeom>
        </p:spPr>
        <p:txBody>
          <a:bodyPr/>
          <a:lstStyle>
            <a:lvl1pPr marL="0" indent="0">
              <a:buNone/>
              <a:defRPr sz="1400" b="1">
                <a:latin typeface="微軟正黑體" panose="020B0604030504040204" pitchFamily="34" charset="-120"/>
                <a:ea typeface="微軟正黑體" panose="020B0604030504040204" pitchFamily="34" charset="-120"/>
              </a:defRPr>
            </a:lvl1pPr>
            <a:lvl2pPr marL="503971" indent="0">
              <a:buNone/>
              <a:defRPr/>
            </a:lvl2pPr>
            <a:lvl3pPr marL="1007943" indent="0">
              <a:buNone/>
              <a:defRPr/>
            </a:lvl3pPr>
            <a:lvl4pPr marL="1511914" indent="0">
              <a:buNone/>
              <a:defRPr/>
            </a:lvl4pPr>
            <a:lvl5pPr marL="2015886" indent="0">
              <a:buNone/>
              <a:defRPr/>
            </a:lvl5pPr>
          </a:lstStyle>
          <a:p>
            <a:pPr lvl="0"/>
            <a:r>
              <a:rPr lang="zh-TW" altLang="en-US" dirty="0"/>
              <a:t>按一下以編輯</a:t>
            </a:r>
          </a:p>
        </p:txBody>
      </p:sp>
      <p:sp>
        <p:nvSpPr>
          <p:cNvPr id="45" name="文字方塊 44"/>
          <p:cNvSpPr txBox="1"/>
          <p:nvPr userDrawn="1"/>
        </p:nvSpPr>
        <p:spPr>
          <a:xfrm>
            <a:off x="12892575" y="6819483"/>
            <a:ext cx="547200" cy="338554"/>
          </a:xfrm>
          <a:prstGeom prst="rect">
            <a:avLst/>
          </a:prstGeom>
          <a:noFill/>
        </p:spPr>
        <p:txBody>
          <a:bodyPr wrap="square" rtlCol="0">
            <a:spAutoFit/>
          </a:bodyPr>
          <a:lstStyle/>
          <a:p>
            <a:fld id="{B0CE1579-F58F-9D48-8BD4-B5B00A98E2F0}" type="slidenum">
              <a:rPr kumimoji="1" lang="zh-TW" altLang="en-US" sz="1600" smtClean="0">
                <a:solidFill>
                  <a:srgbClr val="A5A5A5"/>
                </a:solidFill>
              </a:rPr>
              <a:pPr/>
              <a:t>‹#›</a:t>
            </a:fld>
            <a:endParaRPr kumimoji="1" lang="zh-TW" altLang="en-US" sz="1600" dirty="0">
              <a:solidFill>
                <a:srgbClr val="A5A5A5"/>
              </a:solidFill>
            </a:endParaRPr>
          </a:p>
        </p:txBody>
      </p:sp>
    </p:spTree>
    <p:extLst>
      <p:ext uri="{BB962C8B-B14F-4D97-AF65-F5344CB8AC3E}">
        <p14:creationId xmlns:p14="http://schemas.microsoft.com/office/powerpoint/2010/main" xmlns="" val="99749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課程大綱">
    <p:spTree>
      <p:nvGrpSpPr>
        <p:cNvPr id="1" name=""/>
        <p:cNvGrpSpPr/>
        <p:nvPr/>
      </p:nvGrpSpPr>
      <p:grpSpPr>
        <a:xfrm>
          <a:off x="0" y="0"/>
          <a:ext cx="0" cy="0"/>
          <a:chOff x="0" y="0"/>
          <a:chExt cx="0" cy="0"/>
        </a:xfrm>
      </p:grpSpPr>
      <p:pic>
        <p:nvPicPr>
          <p:cNvPr id="4" name="圖片 3" descr="一張含有 畫畫 的圖片&#10;&#10;自動產生的描述">
            <a:extLst>
              <a:ext uri="{FF2B5EF4-FFF2-40B4-BE49-F238E27FC236}">
                <a16:creationId xmlns:a16="http://schemas.microsoft.com/office/drawing/2014/main" xmlns="" id="{DE3AD23E-DA73-469B-92DF-134F234B7DF4}"/>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3439775" cy="7559675"/>
          </a:xfrm>
          <a:prstGeom prst="rect">
            <a:avLst/>
          </a:prstGeom>
        </p:spPr>
      </p:pic>
      <p:sp>
        <p:nvSpPr>
          <p:cNvPr id="5" name="文字版面配置區 3">
            <a:extLst>
              <a:ext uri="{FF2B5EF4-FFF2-40B4-BE49-F238E27FC236}">
                <a16:creationId xmlns:a16="http://schemas.microsoft.com/office/drawing/2014/main" xmlns="" id="{FDE28941-CADE-44BE-9383-702DE62B8FEB}"/>
              </a:ext>
            </a:extLst>
          </p:cNvPr>
          <p:cNvSpPr>
            <a:spLocks noGrp="1"/>
          </p:cNvSpPr>
          <p:nvPr>
            <p:ph type="body" sz="quarter" idx="12" hasCustomPrompt="1"/>
          </p:nvPr>
        </p:nvSpPr>
        <p:spPr>
          <a:xfrm>
            <a:off x="6147450" y="876589"/>
            <a:ext cx="5897401" cy="5606759"/>
          </a:xfrm>
          <a:prstGeom prst="rect">
            <a:avLst/>
          </a:prstGeom>
        </p:spPr>
        <p:txBody>
          <a:bodyPr/>
          <a:lstStyle>
            <a:lvl1pPr marL="503972" indent="-503972">
              <a:buFont typeface="Wingdings" panose="05000000000000000000" pitchFamily="2" charset="2"/>
              <a:buChar char="u"/>
              <a:defRPr sz="3527" b="1">
                <a:solidFill>
                  <a:schemeClr val="tx1">
                    <a:lumMod val="85000"/>
                    <a:lumOff val="15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zh-TW" altLang="en-US" dirty="0"/>
              <a:t>模組</a:t>
            </a:r>
            <a:r>
              <a:rPr lang="en-US" altLang="zh-TW" dirty="0"/>
              <a:t>1</a:t>
            </a:r>
            <a:r>
              <a:rPr lang="zh-TW" altLang="en-US" dirty="0"/>
              <a:t>  </a:t>
            </a:r>
            <a:r>
              <a:rPr lang="en-US" altLang="zh-TW" dirty="0"/>
              <a:t>XXXXXXXX</a:t>
            </a:r>
            <a:endParaRPr lang="zh-TW" altLang="en-US" dirty="0"/>
          </a:p>
        </p:txBody>
      </p:sp>
      <p:sp>
        <p:nvSpPr>
          <p:cNvPr id="6" name="文字版面配置區 5">
            <a:extLst>
              <a:ext uri="{FF2B5EF4-FFF2-40B4-BE49-F238E27FC236}">
                <a16:creationId xmlns:a16="http://schemas.microsoft.com/office/drawing/2014/main" xmlns="" id="{FA3FC376-774B-416B-BCF9-FE854EBCE622}"/>
              </a:ext>
            </a:extLst>
          </p:cNvPr>
          <p:cNvSpPr>
            <a:spLocks noGrp="1"/>
          </p:cNvSpPr>
          <p:nvPr>
            <p:ph type="body" sz="quarter" idx="13" hasCustomPrompt="1"/>
          </p:nvPr>
        </p:nvSpPr>
        <p:spPr>
          <a:xfrm>
            <a:off x="1105571" y="3227176"/>
            <a:ext cx="2976700" cy="1240189"/>
          </a:xfrm>
          <a:prstGeom prst="rect">
            <a:avLst/>
          </a:prstGeom>
        </p:spPr>
        <p:txBody>
          <a:bodyPr/>
          <a:lstStyle>
            <a:lvl1pPr marL="0" indent="0">
              <a:buNone/>
              <a:defRPr sz="5291" b="1">
                <a:solidFill>
                  <a:schemeClr val="bg1"/>
                </a:solidFill>
                <a:latin typeface="微軟正黑體" panose="020B0604030504040204" pitchFamily="34" charset="-120"/>
                <a:ea typeface="微軟正黑體" panose="020B0604030504040204" pitchFamily="34" charset="-120"/>
              </a:defRPr>
            </a:lvl1pPr>
          </a:lstStyle>
          <a:p>
            <a:pPr lvl="0"/>
            <a:r>
              <a:rPr lang="zh-TW" altLang="en-US" dirty="0"/>
              <a:t>課程大綱</a:t>
            </a:r>
          </a:p>
        </p:txBody>
      </p:sp>
      <p:sp>
        <p:nvSpPr>
          <p:cNvPr id="7" name="文字版面配置區 8">
            <a:extLst>
              <a:ext uri="{FF2B5EF4-FFF2-40B4-BE49-F238E27FC236}">
                <a16:creationId xmlns:a16="http://schemas.microsoft.com/office/drawing/2014/main" xmlns="" id="{5183BD8B-4626-4E30-9E45-C7005207E737}"/>
              </a:ext>
            </a:extLst>
          </p:cNvPr>
          <p:cNvSpPr>
            <a:spLocks noGrp="1"/>
          </p:cNvSpPr>
          <p:nvPr>
            <p:ph type="body" sz="quarter" idx="14" hasCustomPrompt="1"/>
          </p:nvPr>
        </p:nvSpPr>
        <p:spPr>
          <a:xfrm>
            <a:off x="8465561" y="7202763"/>
            <a:ext cx="1623972" cy="356913"/>
          </a:xfrm>
          <a:prstGeom prst="rect">
            <a:avLst/>
          </a:prstGeom>
        </p:spPr>
        <p:txBody>
          <a:bodyPr/>
          <a:lstStyle>
            <a:lvl1pPr marL="0" indent="0" algn="r">
              <a:lnSpc>
                <a:spcPct val="100000"/>
              </a:lnSpc>
              <a:buNone/>
              <a:defRPr sz="1543">
                <a:solidFill>
                  <a:schemeClr val="tx1">
                    <a:lumMod val="50000"/>
                    <a:lumOff val="50000"/>
                  </a:schemeClr>
                </a:solidFill>
                <a:latin typeface="微軟正黑體" panose="020B0604030504040204" pitchFamily="34" charset="-120"/>
                <a:ea typeface="微軟正黑體" panose="020B0604030504040204" pitchFamily="34" charset="-120"/>
              </a:defRPr>
            </a:lvl1pPr>
            <a:lvl2pPr marL="555527" indent="0">
              <a:buNone/>
              <a:defRPr/>
            </a:lvl2pPr>
            <a:lvl3pPr marL="1111056" indent="0">
              <a:buNone/>
              <a:defRPr/>
            </a:lvl3pPr>
            <a:lvl4pPr marL="1666583" indent="0">
              <a:buNone/>
              <a:defRPr/>
            </a:lvl4pPr>
            <a:lvl5pPr marL="2222111" indent="0">
              <a:buNone/>
              <a:defRPr/>
            </a:lvl5pPr>
          </a:lstStyle>
          <a:p>
            <a:pPr lvl="0"/>
            <a:r>
              <a:rPr lang="en-US" altLang="zh-TW" dirty="0"/>
              <a:t>XXX</a:t>
            </a:r>
            <a:r>
              <a:rPr lang="zh-TW" altLang="en-US" dirty="0"/>
              <a:t>編著</a:t>
            </a:r>
          </a:p>
        </p:txBody>
      </p:sp>
    </p:spTree>
    <p:extLst>
      <p:ext uri="{BB962C8B-B14F-4D97-AF65-F5344CB8AC3E}">
        <p14:creationId xmlns:p14="http://schemas.microsoft.com/office/powerpoint/2010/main" xmlns="" val="364583660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theme" Target="../theme/theme3.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xmlns="" id="{49B81AD4-966C-EB46-AA3D-D1B612E6C381}"/>
              </a:ext>
            </a:extLst>
          </p:cNvPr>
          <p:cNvSpPr txBox="1"/>
          <p:nvPr userDrawn="1"/>
        </p:nvSpPr>
        <p:spPr>
          <a:xfrm>
            <a:off x="6254220" y="7292630"/>
            <a:ext cx="931334" cy="307777"/>
          </a:xfrm>
          <a:prstGeom prst="rect">
            <a:avLst/>
          </a:prstGeom>
          <a:noFill/>
        </p:spPr>
        <p:txBody>
          <a:bodyPr wrap="square" rtlCol="0">
            <a:spAutoFit/>
          </a:bodyPr>
          <a:lstStyle/>
          <a:p>
            <a:pPr algn="ctr"/>
            <a:fld id="{69298577-EBED-497F-AFEC-92E224031973}" type="slidenum">
              <a:rPr lang="en-US" altLang="zh-TW" sz="1400" smtClean="0"/>
              <a:pPr algn="ctr"/>
              <a:t>‹#›</a:t>
            </a:fld>
            <a:endParaRPr lang="zh-TW" altLang="en-US" sz="1400" dirty="0"/>
          </a:p>
        </p:txBody>
      </p:sp>
    </p:spTree>
    <p:extLst>
      <p:ext uri="{BB962C8B-B14F-4D97-AF65-F5344CB8AC3E}">
        <p14:creationId xmlns:p14="http://schemas.microsoft.com/office/powerpoint/2010/main" xmlns="" val="1817617636"/>
      </p:ext>
    </p:extLst>
  </p:cSld>
  <p:clrMap bg1="lt1" tx1="dk1" bg2="lt2" tx2="dk2" accent1="accent1" accent2="accent2" accent3="accent3" accent4="accent4" accent5="accent5" accent6="accent6" hlink="hlink" folHlink="folHlink"/>
  <p:sldLayoutIdLst>
    <p:sldLayoutId id="2147483696" r:id="rId1"/>
  </p:sldLayoutIdLst>
  <p:hf hdr="0" ftr="0"/>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xmlns="" id="{0F47721D-C9E4-4316-B000-64ECBD5BFF7F}"/>
              </a:ext>
            </a:extLst>
          </p:cNvPr>
          <p:cNvSpPr>
            <a:spLocks noGrp="1"/>
          </p:cNvSpPr>
          <p:nvPr>
            <p:ph type="dt" sz="half" idx="2"/>
          </p:nvPr>
        </p:nvSpPr>
        <p:spPr>
          <a:xfrm>
            <a:off x="0" y="7158037"/>
            <a:ext cx="3023200" cy="401638"/>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zh-TW" altLang="en-US" dirty="0">
                <a:latin typeface="微軟正黑體" panose="020B0604030504040204" pitchFamily="34" charset="-120"/>
                <a:ea typeface="微軟正黑體" panose="020B0604030504040204" pitchFamily="34" charset="-120"/>
              </a:rPr>
              <a:t>教材名稱</a:t>
            </a:r>
            <a:endParaRPr lang="en-US" altLang="zh-TW" dirty="0">
              <a:latin typeface="微軟正黑體" panose="020B0604030504040204" pitchFamily="34" charset="-120"/>
              <a:ea typeface="微軟正黑體" panose="020B0604030504040204" pitchFamily="34" charset="-120"/>
            </a:endParaRPr>
          </a:p>
        </p:txBody>
      </p:sp>
      <p:sp>
        <p:nvSpPr>
          <p:cNvPr id="6" name="投影片編號版面配置區 5">
            <a:extLst>
              <a:ext uri="{FF2B5EF4-FFF2-40B4-BE49-F238E27FC236}">
                <a16:creationId xmlns:a16="http://schemas.microsoft.com/office/drawing/2014/main" xmlns="" id="{261333D0-6120-4EA5-9F72-062951DE892A}"/>
              </a:ext>
            </a:extLst>
          </p:cNvPr>
          <p:cNvSpPr>
            <a:spLocks noGrp="1"/>
          </p:cNvSpPr>
          <p:nvPr>
            <p:ph type="sldNum" sz="quarter" idx="4"/>
          </p:nvPr>
        </p:nvSpPr>
        <p:spPr>
          <a:xfrm>
            <a:off x="7953668" y="7158037"/>
            <a:ext cx="5486107" cy="401638"/>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altLang="zh-TW">
                <a:latin typeface="微軟正黑體" panose="020B0604030504040204" pitchFamily="34" charset="-120"/>
                <a:ea typeface="微軟正黑體" panose="020B0604030504040204" pitchFamily="34" charset="-120"/>
              </a:rPr>
              <a:t>XXX</a:t>
            </a:r>
            <a:r>
              <a:rPr lang="zh-TW" altLang="en-US">
                <a:latin typeface="微軟正黑體" panose="020B0604030504040204" pitchFamily="34" charset="-120"/>
                <a:ea typeface="微軟正黑體" panose="020B0604030504040204" pitchFamily="34" charset="-120"/>
              </a:rPr>
              <a:t>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5" name="文字方塊 4">
            <a:extLst>
              <a:ext uri="{FF2B5EF4-FFF2-40B4-BE49-F238E27FC236}">
                <a16:creationId xmlns:a16="http://schemas.microsoft.com/office/drawing/2014/main" xmlns="" id="{5395670D-9BF5-0240-B184-46843BEE1C9F}"/>
              </a:ext>
            </a:extLst>
          </p:cNvPr>
          <p:cNvSpPr txBox="1"/>
          <p:nvPr userDrawn="1"/>
        </p:nvSpPr>
        <p:spPr>
          <a:xfrm>
            <a:off x="6254220" y="7292630"/>
            <a:ext cx="931334" cy="307777"/>
          </a:xfrm>
          <a:prstGeom prst="rect">
            <a:avLst/>
          </a:prstGeom>
          <a:noFill/>
        </p:spPr>
        <p:txBody>
          <a:bodyPr wrap="square" rtlCol="0">
            <a:spAutoFit/>
          </a:bodyPr>
          <a:lstStyle/>
          <a:p>
            <a:pPr algn="ctr"/>
            <a:fld id="{69298577-EBED-497F-AFEC-92E224031973}" type="slidenum">
              <a:rPr lang="en-US" altLang="zh-TW" sz="1400" smtClean="0"/>
              <a:pPr algn="ctr"/>
              <a:t>‹#›</a:t>
            </a:fld>
            <a:endParaRPr lang="zh-TW" altLang="en-US" sz="1400" dirty="0"/>
          </a:p>
        </p:txBody>
      </p:sp>
    </p:spTree>
    <p:extLst>
      <p:ext uri="{BB962C8B-B14F-4D97-AF65-F5344CB8AC3E}">
        <p14:creationId xmlns:p14="http://schemas.microsoft.com/office/powerpoint/2010/main" xmlns="" val="312309049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06" r:id="rId4"/>
    <p:sldLayoutId id="2147483738" r:id="rId5"/>
    <p:sldLayoutId id="2147483739" r:id="rId6"/>
  </p:sldLayoutIdLst>
  <p:hf hdr="0" ftr="0"/>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xmlns="" id="{0F47721D-C9E4-4316-B000-64ECBD5BFF7F}"/>
              </a:ext>
            </a:extLst>
          </p:cNvPr>
          <p:cNvSpPr>
            <a:spLocks noGrp="1"/>
          </p:cNvSpPr>
          <p:nvPr>
            <p:ph type="dt" sz="half" idx="2"/>
          </p:nvPr>
        </p:nvSpPr>
        <p:spPr>
          <a:xfrm>
            <a:off x="0" y="7158037"/>
            <a:ext cx="3023200" cy="401638"/>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zh-TW" altLang="en-US" dirty="0">
                <a:latin typeface="微軟正黑體" panose="020B0604030504040204" pitchFamily="34" charset="-120"/>
                <a:ea typeface="微軟正黑體" panose="020B0604030504040204" pitchFamily="34" charset="-120"/>
              </a:rPr>
              <a:t>教材名稱</a:t>
            </a:r>
            <a:endParaRPr lang="en-US" altLang="zh-TW" dirty="0">
              <a:latin typeface="微軟正黑體" panose="020B0604030504040204" pitchFamily="34" charset="-120"/>
              <a:ea typeface="微軟正黑體" panose="020B0604030504040204" pitchFamily="34" charset="-120"/>
            </a:endParaRPr>
          </a:p>
        </p:txBody>
      </p:sp>
      <p:sp>
        <p:nvSpPr>
          <p:cNvPr id="6" name="投影片編號版面配置區 5">
            <a:extLst>
              <a:ext uri="{FF2B5EF4-FFF2-40B4-BE49-F238E27FC236}">
                <a16:creationId xmlns:a16="http://schemas.microsoft.com/office/drawing/2014/main" xmlns="" id="{261333D0-6120-4EA5-9F72-062951DE892A}"/>
              </a:ext>
            </a:extLst>
          </p:cNvPr>
          <p:cNvSpPr>
            <a:spLocks noGrp="1"/>
          </p:cNvSpPr>
          <p:nvPr>
            <p:ph type="sldNum" sz="quarter" idx="4"/>
          </p:nvPr>
        </p:nvSpPr>
        <p:spPr>
          <a:xfrm>
            <a:off x="7953668" y="7158037"/>
            <a:ext cx="5486107" cy="401638"/>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altLang="zh-TW">
                <a:latin typeface="微軟正黑體" panose="020B0604030504040204" pitchFamily="34" charset="-120"/>
                <a:ea typeface="微軟正黑體" panose="020B0604030504040204" pitchFamily="34" charset="-120"/>
              </a:rPr>
              <a:t>XXX</a:t>
            </a:r>
            <a:r>
              <a:rPr lang="zh-TW" altLang="en-US">
                <a:latin typeface="微軟正黑體" panose="020B0604030504040204" pitchFamily="34" charset="-120"/>
                <a:ea typeface="微軟正黑體" panose="020B0604030504040204" pitchFamily="34" charset="-120"/>
              </a:rPr>
              <a:t>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5" name="文字方塊 4">
            <a:extLst>
              <a:ext uri="{FF2B5EF4-FFF2-40B4-BE49-F238E27FC236}">
                <a16:creationId xmlns:a16="http://schemas.microsoft.com/office/drawing/2014/main" xmlns="" id="{19B20DAC-6746-EE40-96FE-0B6F87CFE7B9}"/>
              </a:ext>
            </a:extLst>
          </p:cNvPr>
          <p:cNvSpPr txBox="1"/>
          <p:nvPr userDrawn="1"/>
        </p:nvSpPr>
        <p:spPr>
          <a:xfrm>
            <a:off x="6254220" y="7292630"/>
            <a:ext cx="931334" cy="307777"/>
          </a:xfrm>
          <a:prstGeom prst="rect">
            <a:avLst/>
          </a:prstGeom>
          <a:noFill/>
        </p:spPr>
        <p:txBody>
          <a:bodyPr wrap="square" rtlCol="0">
            <a:spAutoFit/>
          </a:bodyPr>
          <a:lstStyle/>
          <a:p>
            <a:pPr algn="ctr"/>
            <a:fld id="{69298577-EBED-497F-AFEC-92E224031973}" type="slidenum">
              <a:rPr lang="en-US" altLang="zh-TW" sz="1400" smtClean="0"/>
              <a:pPr algn="ctr"/>
              <a:t>‹#›</a:t>
            </a:fld>
            <a:endParaRPr lang="zh-TW" altLang="en-US" sz="1400" dirty="0"/>
          </a:p>
        </p:txBody>
      </p:sp>
    </p:spTree>
    <p:extLst>
      <p:ext uri="{BB962C8B-B14F-4D97-AF65-F5344CB8AC3E}">
        <p14:creationId xmlns:p14="http://schemas.microsoft.com/office/powerpoint/2010/main" xmlns="" val="10582036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Lst>
  <p:hf hdr="0" ftr="0"/>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BA5FCE24-68F6-4BB5-8E2E-DC416D651DC0}"/>
              </a:ext>
            </a:extLst>
          </p:cNvPr>
          <p:cNvSpPr>
            <a:spLocks noGrp="1"/>
          </p:cNvSpPr>
          <p:nvPr>
            <p:ph type="body" sz="quarter" idx="10"/>
          </p:nvPr>
        </p:nvSpPr>
        <p:spPr/>
        <p:txBody>
          <a:bodyPr/>
          <a:lstStyle/>
          <a:p>
            <a:r>
              <a:rPr lang="zh-TW" altLang="en-US" dirty="0"/>
              <a:t>資料庫設計</a:t>
            </a:r>
            <a:r>
              <a:rPr lang="en-US" altLang="zh-TW" dirty="0"/>
              <a:t>(RDB)</a:t>
            </a:r>
            <a:endParaRPr lang="zh-TW" altLang="en-US" dirty="0"/>
          </a:p>
          <a:p>
            <a:endParaRPr lang="zh-TW" altLang="en-US" dirty="0"/>
          </a:p>
        </p:txBody>
      </p:sp>
      <p:sp>
        <p:nvSpPr>
          <p:cNvPr id="3" name="文字版面配置區 2">
            <a:extLst>
              <a:ext uri="{FF2B5EF4-FFF2-40B4-BE49-F238E27FC236}">
                <a16:creationId xmlns:a16="http://schemas.microsoft.com/office/drawing/2014/main" xmlns="" id="{D6193414-E702-41A2-A056-6A6659038688}"/>
              </a:ext>
            </a:extLst>
          </p:cNvPr>
          <p:cNvSpPr>
            <a:spLocks noGrp="1"/>
          </p:cNvSpPr>
          <p:nvPr>
            <p:ph type="body" sz="quarter" idx="11"/>
          </p:nvPr>
        </p:nvSpPr>
        <p:spPr>
          <a:xfrm>
            <a:off x="6742836" y="4423327"/>
            <a:ext cx="3203122" cy="511175"/>
          </a:xfrm>
        </p:spPr>
        <p:txBody>
          <a:bodyPr>
            <a:normAutofit lnSpcReduction="10000"/>
          </a:bodyPr>
          <a:lstStyle/>
          <a:p>
            <a:r>
              <a:rPr lang="zh-TW" altLang="en-US" dirty="0"/>
              <a:t>郭惠民</a:t>
            </a:r>
            <a:endParaRPr lang="en-US" altLang="zh-TW" dirty="0"/>
          </a:p>
        </p:txBody>
      </p:sp>
      <p:sp>
        <p:nvSpPr>
          <p:cNvPr id="4" name="文字版面配置區 3">
            <a:extLst>
              <a:ext uri="{FF2B5EF4-FFF2-40B4-BE49-F238E27FC236}">
                <a16:creationId xmlns:a16="http://schemas.microsoft.com/office/drawing/2014/main" xmlns="" id="{69213C45-7564-4FCD-9DD9-0CB1FE731BB3}"/>
              </a:ext>
            </a:extLst>
          </p:cNvPr>
          <p:cNvSpPr>
            <a:spLocks noGrp="1"/>
          </p:cNvSpPr>
          <p:nvPr>
            <p:ph type="body" sz="quarter" idx="12"/>
          </p:nvPr>
        </p:nvSpPr>
        <p:spPr>
          <a:xfrm>
            <a:off x="6755408" y="5060595"/>
            <a:ext cx="3203122" cy="511175"/>
          </a:xfrm>
        </p:spPr>
        <p:txBody>
          <a:bodyPr>
            <a:normAutofit lnSpcReduction="10000"/>
          </a:bodyPr>
          <a:lstStyle/>
          <a:p>
            <a:r>
              <a:rPr lang="zh-TW" altLang="en-US" dirty="0"/>
              <a:t>郭惠民</a:t>
            </a:r>
            <a:endParaRPr lang="en-US" altLang="zh-TW" dirty="0"/>
          </a:p>
          <a:p>
            <a:endParaRPr lang="zh-TW" altLang="en-US" dirty="0"/>
          </a:p>
        </p:txBody>
      </p:sp>
    </p:spTree>
    <p:extLst>
      <p:ext uri="{BB962C8B-B14F-4D97-AF65-F5344CB8AC3E}">
        <p14:creationId xmlns:p14="http://schemas.microsoft.com/office/powerpoint/2010/main" xmlns="" val="612536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1-2: </a:t>
            </a:r>
            <a:r>
              <a:rPr lang="zh-TW" altLang="zh-TW" dirty="0"/>
              <a:t>關聯式資料庫設計程序</a:t>
            </a:r>
            <a:endParaRPr lang="zh-TW" altLang="en-US" dirty="0"/>
          </a:p>
          <a:p>
            <a:endParaRPr lang="zh-TW" altLang="en-US" dirty="0"/>
          </a:p>
        </p:txBody>
      </p:sp>
      <p:sp>
        <p:nvSpPr>
          <p:cNvPr id="8" name="文字版面配置區 7">
            <a:extLst>
              <a:ext uri="{FF2B5EF4-FFF2-40B4-BE49-F238E27FC236}">
                <a16:creationId xmlns:a16="http://schemas.microsoft.com/office/drawing/2014/main" xmlns="" id="{CF1E0F66-2A88-4165-8780-040F780B8380}"/>
              </a:ext>
            </a:extLst>
          </p:cNvPr>
          <p:cNvSpPr>
            <a:spLocks noGrp="1"/>
          </p:cNvSpPr>
          <p:nvPr>
            <p:ph type="body" sz="quarter" idx="13"/>
          </p:nvPr>
        </p:nvSpPr>
        <p:spPr>
          <a:xfrm>
            <a:off x="568720" y="1388329"/>
            <a:ext cx="12310315" cy="746610"/>
          </a:xfrm>
        </p:spPr>
        <p:txBody>
          <a:bodyPr/>
          <a:lstStyle/>
          <a:p>
            <a:r>
              <a:rPr lang="zh-TW" altLang="en-US" dirty="0">
                <a:ea typeface="標楷體" panose="03000509000000000000" pitchFamily="65" charset="-120"/>
              </a:rPr>
              <a:t>資料庫的設計步驟</a:t>
            </a:r>
            <a:endParaRPr lang="zh-TW" altLang="en-US" dirty="0"/>
          </a:p>
        </p:txBody>
      </p:sp>
      <p:sp>
        <p:nvSpPr>
          <p:cNvPr id="9" name="AutoShape 3"/>
          <p:cNvSpPr>
            <a:spLocks noChangeArrowheads="1"/>
          </p:cNvSpPr>
          <p:nvPr/>
        </p:nvSpPr>
        <p:spPr bwMode="auto">
          <a:xfrm>
            <a:off x="2283126" y="2893094"/>
            <a:ext cx="1295400" cy="1295400"/>
          </a:xfrm>
          <a:prstGeom prst="cloudCallout">
            <a:avLst>
              <a:gd name="adj1" fmla="val -9190"/>
              <a:gd name="adj2" fmla="val 79657"/>
            </a:avLst>
          </a:prstGeom>
          <a:solidFill>
            <a:srgbClr val="00FFFF"/>
          </a:solidFill>
          <a:ln w="9525">
            <a:solidFill>
              <a:schemeClr val="tx1"/>
            </a:solidFill>
            <a:round/>
            <a:headEnd/>
            <a:tailEnd/>
          </a:ln>
        </p:spPr>
        <p:txBody>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dirty="0">
                <a:ea typeface="標楷體" panose="03000509000000000000" pitchFamily="65" charset="-120"/>
              </a:rPr>
              <a:t>迷你</a:t>
            </a:r>
          </a:p>
          <a:p>
            <a:pPr algn="ctr" eaLnBrk="1" hangingPunct="1"/>
            <a:r>
              <a:rPr lang="zh-TW" altLang="en-US" dirty="0">
                <a:ea typeface="標楷體" panose="03000509000000000000" pitchFamily="65" charset="-120"/>
              </a:rPr>
              <a:t>世界</a:t>
            </a:r>
          </a:p>
        </p:txBody>
      </p:sp>
      <p:sp>
        <p:nvSpPr>
          <p:cNvPr id="10" name="Rectangle 4"/>
          <p:cNvSpPr>
            <a:spLocks noChangeArrowheads="1"/>
          </p:cNvSpPr>
          <p:nvPr/>
        </p:nvSpPr>
        <p:spPr bwMode="auto">
          <a:xfrm>
            <a:off x="3807126" y="2359694"/>
            <a:ext cx="533400" cy="2438400"/>
          </a:xfrm>
          <a:prstGeom prst="rect">
            <a:avLst/>
          </a:prstGeom>
          <a:solidFill>
            <a:schemeClr val="accent1">
              <a:lumMod val="40000"/>
              <a:lumOff val="60000"/>
            </a:schemeClr>
          </a:solidFill>
          <a:ln w="9525">
            <a:solidFill>
              <a:schemeClr val="tx1"/>
            </a:solidFill>
            <a:miter lim="800000"/>
            <a:headEnd/>
            <a:tailEnd/>
          </a:ln>
        </p:spPr>
        <p:txBody>
          <a:bodyPr vert="eaVert"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dirty="0">
                <a:ea typeface="標楷體" panose="03000509000000000000" pitchFamily="65" charset="-120"/>
              </a:rPr>
              <a:t>需求的搜集與分析</a:t>
            </a:r>
          </a:p>
        </p:txBody>
      </p:sp>
      <p:sp>
        <p:nvSpPr>
          <p:cNvPr id="11" name="Text Box 5"/>
          <p:cNvSpPr txBox="1">
            <a:spLocks noChangeArrowheads="1"/>
          </p:cNvSpPr>
          <p:nvPr/>
        </p:nvSpPr>
        <p:spPr bwMode="auto">
          <a:xfrm>
            <a:off x="4569126" y="2816894"/>
            <a:ext cx="549275" cy="161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ea typeface="標楷體" panose="03000509000000000000" pitchFamily="65" charset="-120"/>
              </a:rPr>
              <a:t>資料庫需求</a:t>
            </a:r>
          </a:p>
        </p:txBody>
      </p:sp>
      <p:sp>
        <p:nvSpPr>
          <p:cNvPr id="12" name="Rectangle 6"/>
          <p:cNvSpPr>
            <a:spLocks noChangeArrowheads="1"/>
          </p:cNvSpPr>
          <p:nvPr/>
        </p:nvSpPr>
        <p:spPr bwMode="auto">
          <a:xfrm>
            <a:off x="5254926" y="2359694"/>
            <a:ext cx="533400" cy="2438400"/>
          </a:xfrm>
          <a:prstGeom prst="rect">
            <a:avLst/>
          </a:prstGeom>
          <a:solidFill>
            <a:schemeClr val="accent1">
              <a:lumMod val="40000"/>
              <a:lumOff val="60000"/>
            </a:schemeClr>
          </a:solidFill>
          <a:ln w="9525">
            <a:solidFill>
              <a:schemeClr val="tx1"/>
            </a:solidFill>
            <a:miter lim="800000"/>
            <a:headEnd/>
            <a:tailEnd/>
          </a:ln>
        </p:spPr>
        <p:txBody>
          <a:bodyPr vert="eaVert"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a:ea typeface="標楷體" panose="03000509000000000000" pitchFamily="65" charset="-120"/>
              </a:rPr>
              <a:t>概想資料庫設計</a:t>
            </a:r>
          </a:p>
        </p:txBody>
      </p:sp>
      <p:sp>
        <p:nvSpPr>
          <p:cNvPr id="13" name="Text Box 7"/>
          <p:cNvSpPr txBox="1">
            <a:spLocks noChangeArrowheads="1"/>
          </p:cNvSpPr>
          <p:nvPr/>
        </p:nvSpPr>
        <p:spPr bwMode="auto">
          <a:xfrm>
            <a:off x="6088364" y="2208882"/>
            <a:ext cx="554037" cy="287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ea typeface="標楷體" panose="03000509000000000000" pitchFamily="65" charset="-120"/>
              </a:rPr>
              <a:t>概想構造</a:t>
            </a:r>
            <a:r>
              <a:rPr lang="en-US" altLang="zh-TW">
                <a:ea typeface="標楷體" panose="03000509000000000000" pitchFamily="65" charset="-120"/>
              </a:rPr>
              <a:t>(</a:t>
            </a:r>
            <a:r>
              <a:rPr lang="zh-TW" altLang="en-US">
                <a:ea typeface="標楷體" panose="03000509000000000000" pitchFamily="65" charset="-120"/>
              </a:rPr>
              <a:t>如</a:t>
            </a:r>
            <a:r>
              <a:rPr lang="en-US" altLang="zh-TW">
                <a:latin typeface="Arial" panose="020B0604020202020204" pitchFamily="34" charset="0"/>
                <a:ea typeface="標楷體" panose="03000509000000000000" pitchFamily="65" charset="-120"/>
                <a:cs typeface="Arial" panose="020B0604020202020204" pitchFamily="34" charset="0"/>
              </a:rPr>
              <a:t>ER</a:t>
            </a:r>
            <a:r>
              <a:rPr lang="zh-TW" altLang="en-US">
                <a:ea typeface="標楷體" panose="03000509000000000000" pitchFamily="65" charset="-120"/>
              </a:rPr>
              <a:t>模型</a:t>
            </a:r>
            <a:r>
              <a:rPr lang="en-US" altLang="zh-TW">
                <a:ea typeface="標楷體" panose="03000509000000000000" pitchFamily="65" charset="-120"/>
              </a:rPr>
              <a:t>)</a:t>
            </a:r>
          </a:p>
        </p:txBody>
      </p:sp>
      <p:sp>
        <p:nvSpPr>
          <p:cNvPr id="14" name="Rectangle 8"/>
          <p:cNvSpPr>
            <a:spLocks noChangeArrowheads="1"/>
          </p:cNvSpPr>
          <p:nvPr/>
        </p:nvSpPr>
        <p:spPr bwMode="auto">
          <a:xfrm>
            <a:off x="6855126" y="2359694"/>
            <a:ext cx="533400" cy="2438400"/>
          </a:xfrm>
          <a:prstGeom prst="rect">
            <a:avLst/>
          </a:prstGeom>
          <a:solidFill>
            <a:srgbClr val="FF99FF"/>
          </a:solidFill>
          <a:ln w="9525">
            <a:solidFill>
              <a:schemeClr val="tx1"/>
            </a:solidFill>
            <a:miter lim="800000"/>
            <a:headEnd/>
            <a:tailEnd/>
          </a:ln>
        </p:spPr>
        <p:txBody>
          <a:bodyPr vert="eaVert"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dirty="0">
                <a:ea typeface="標楷體" panose="03000509000000000000" pitchFamily="65" charset="-120"/>
              </a:rPr>
              <a:t>資料模型轉換</a:t>
            </a:r>
          </a:p>
        </p:txBody>
      </p:sp>
      <p:sp>
        <p:nvSpPr>
          <p:cNvPr id="15" name="Text Box 9"/>
          <p:cNvSpPr txBox="1">
            <a:spLocks noChangeArrowheads="1"/>
          </p:cNvSpPr>
          <p:nvPr/>
        </p:nvSpPr>
        <p:spPr bwMode="auto">
          <a:xfrm>
            <a:off x="7640939" y="2210469"/>
            <a:ext cx="554037"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ea typeface="標楷體" panose="03000509000000000000" pitchFamily="65" charset="-120"/>
              </a:rPr>
              <a:t>概想構造</a:t>
            </a:r>
            <a:r>
              <a:rPr lang="en-US" altLang="zh-TW">
                <a:ea typeface="標楷體" panose="03000509000000000000" pitchFamily="65" charset="-120"/>
              </a:rPr>
              <a:t>(</a:t>
            </a:r>
            <a:r>
              <a:rPr lang="en-US" altLang="zh-TW">
                <a:latin typeface="Arial" panose="020B0604020202020204" pitchFamily="34" charset="0"/>
                <a:ea typeface="標楷體" panose="03000509000000000000" pitchFamily="65" charset="-120"/>
                <a:cs typeface="Arial" panose="020B0604020202020204" pitchFamily="34" charset="0"/>
              </a:rPr>
              <a:t>DBMS</a:t>
            </a:r>
            <a:r>
              <a:rPr lang="zh-TW" altLang="en-US">
                <a:ea typeface="標楷體" panose="03000509000000000000" pitchFamily="65" charset="-120"/>
              </a:rPr>
              <a:t>提供的資料模型</a:t>
            </a:r>
            <a:r>
              <a:rPr lang="en-US" altLang="zh-TW">
                <a:ea typeface="標楷體" panose="03000509000000000000" pitchFamily="65" charset="-120"/>
              </a:rPr>
              <a:t>)</a:t>
            </a:r>
          </a:p>
        </p:txBody>
      </p:sp>
      <p:sp>
        <p:nvSpPr>
          <p:cNvPr id="16" name="Rectangle 10"/>
          <p:cNvSpPr>
            <a:spLocks noChangeArrowheads="1"/>
          </p:cNvSpPr>
          <p:nvPr/>
        </p:nvSpPr>
        <p:spPr bwMode="auto">
          <a:xfrm>
            <a:off x="8455326" y="2359694"/>
            <a:ext cx="533400" cy="2438400"/>
          </a:xfrm>
          <a:prstGeom prst="rect">
            <a:avLst/>
          </a:prstGeom>
          <a:solidFill>
            <a:srgbClr val="FFCCFF"/>
          </a:solidFill>
          <a:ln w="9525">
            <a:solidFill>
              <a:schemeClr val="tx1"/>
            </a:solidFill>
            <a:miter lim="800000"/>
            <a:headEnd/>
            <a:tailEnd/>
          </a:ln>
        </p:spPr>
        <p:txBody>
          <a:bodyPr vert="eaVert"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a:ea typeface="標楷體" panose="03000509000000000000" pitchFamily="65" charset="-120"/>
              </a:rPr>
              <a:t>實體資料庫設計</a:t>
            </a:r>
          </a:p>
        </p:txBody>
      </p:sp>
      <p:sp>
        <p:nvSpPr>
          <p:cNvPr id="17" name="Text Box 11"/>
          <p:cNvSpPr txBox="1">
            <a:spLocks noChangeArrowheads="1"/>
          </p:cNvSpPr>
          <p:nvPr/>
        </p:nvSpPr>
        <p:spPr bwMode="auto">
          <a:xfrm>
            <a:off x="9293526" y="2816894"/>
            <a:ext cx="549275"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a:ea typeface="標楷體" panose="03000509000000000000" pitchFamily="65" charset="-120"/>
              </a:rPr>
              <a:t>內部構造</a:t>
            </a:r>
          </a:p>
        </p:txBody>
      </p:sp>
      <p:sp>
        <p:nvSpPr>
          <p:cNvPr id="18" name="Line 12"/>
          <p:cNvSpPr>
            <a:spLocks noChangeShapeType="1"/>
          </p:cNvSpPr>
          <p:nvPr/>
        </p:nvSpPr>
        <p:spPr bwMode="auto">
          <a:xfrm>
            <a:off x="7099601" y="4798094"/>
            <a:ext cx="0" cy="1600200"/>
          </a:xfrm>
          <a:prstGeom prst="line">
            <a:avLst/>
          </a:prstGeom>
          <a:noFill/>
          <a:ln w="38100">
            <a:solidFill>
              <a:srgbClr val="FF99FF"/>
            </a:solidFill>
            <a:prstDash val="dash"/>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9" name="Line 13"/>
          <p:cNvSpPr>
            <a:spLocks noChangeShapeType="1"/>
          </p:cNvSpPr>
          <p:nvPr/>
        </p:nvSpPr>
        <p:spPr bwMode="auto">
          <a:xfrm flipH="1">
            <a:off x="2527601" y="6169694"/>
            <a:ext cx="45720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20" name="Line 14"/>
          <p:cNvSpPr>
            <a:spLocks noChangeShapeType="1"/>
          </p:cNvSpPr>
          <p:nvPr/>
        </p:nvSpPr>
        <p:spPr bwMode="auto">
          <a:xfrm>
            <a:off x="7099601" y="6169694"/>
            <a:ext cx="2743200"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21" name="Text Box 15"/>
          <p:cNvSpPr txBox="1">
            <a:spLocks noChangeArrowheads="1"/>
          </p:cNvSpPr>
          <p:nvPr/>
        </p:nvSpPr>
        <p:spPr bwMode="auto">
          <a:xfrm>
            <a:off x="3365801" y="5483894"/>
            <a:ext cx="2014538" cy="46196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ea typeface="標楷體" panose="03000509000000000000" pitchFamily="65" charset="-120"/>
              </a:rPr>
              <a:t>與</a:t>
            </a:r>
            <a:r>
              <a:rPr lang="en-US" altLang="zh-TW" b="1">
                <a:latin typeface="Arial" panose="020B0604020202020204" pitchFamily="34" charset="0"/>
                <a:ea typeface="標楷體" panose="03000509000000000000" pitchFamily="65" charset="-120"/>
                <a:cs typeface="Arial" panose="020B0604020202020204" pitchFamily="34" charset="0"/>
              </a:rPr>
              <a:t>DBMS</a:t>
            </a:r>
            <a:r>
              <a:rPr lang="zh-TW" altLang="en-US" b="1">
                <a:ea typeface="標楷體" panose="03000509000000000000" pitchFamily="65" charset="-120"/>
              </a:rPr>
              <a:t>無關</a:t>
            </a:r>
          </a:p>
        </p:txBody>
      </p:sp>
      <p:sp>
        <p:nvSpPr>
          <p:cNvPr id="22" name="Text Box 16"/>
          <p:cNvSpPr txBox="1">
            <a:spLocks noChangeArrowheads="1"/>
          </p:cNvSpPr>
          <p:nvPr/>
        </p:nvSpPr>
        <p:spPr bwMode="auto">
          <a:xfrm>
            <a:off x="8037814" y="5512469"/>
            <a:ext cx="2014537" cy="461963"/>
          </a:xfrm>
          <a:prstGeom prst="rect">
            <a:avLst/>
          </a:prstGeom>
          <a:noFill/>
          <a:ln w="9525">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ea typeface="標楷體" panose="03000509000000000000" pitchFamily="65" charset="-120"/>
              </a:rPr>
              <a:t>與</a:t>
            </a:r>
            <a:r>
              <a:rPr lang="en-US" altLang="zh-TW" b="1">
                <a:latin typeface="Arial" panose="020B0604020202020204" pitchFamily="34" charset="0"/>
                <a:ea typeface="標楷體" panose="03000509000000000000" pitchFamily="65" charset="-120"/>
                <a:cs typeface="Arial" panose="020B0604020202020204" pitchFamily="34" charset="0"/>
              </a:rPr>
              <a:t>DBMS</a:t>
            </a:r>
            <a:r>
              <a:rPr lang="zh-TW" altLang="en-US" b="1">
                <a:ea typeface="標楷體" panose="03000509000000000000" pitchFamily="65" charset="-120"/>
              </a:rPr>
              <a:t>有關</a:t>
            </a:r>
          </a:p>
        </p:txBody>
      </p:sp>
      <p:sp>
        <p:nvSpPr>
          <p:cNvPr id="23" name="Line 17"/>
          <p:cNvSpPr>
            <a:spLocks noChangeShapeType="1"/>
          </p:cNvSpPr>
          <p:nvPr/>
        </p:nvSpPr>
        <p:spPr bwMode="auto">
          <a:xfrm>
            <a:off x="3594401" y="3578894"/>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24" name="Line 18"/>
          <p:cNvSpPr>
            <a:spLocks noChangeShapeType="1"/>
          </p:cNvSpPr>
          <p:nvPr/>
        </p:nvSpPr>
        <p:spPr bwMode="auto">
          <a:xfrm>
            <a:off x="4356401" y="3578894"/>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25" name="Line 19"/>
          <p:cNvSpPr>
            <a:spLocks noChangeShapeType="1"/>
          </p:cNvSpPr>
          <p:nvPr/>
        </p:nvSpPr>
        <p:spPr bwMode="auto">
          <a:xfrm>
            <a:off x="5804201" y="3578894"/>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26" name="Line 20"/>
          <p:cNvSpPr>
            <a:spLocks noChangeShapeType="1"/>
          </p:cNvSpPr>
          <p:nvPr/>
        </p:nvSpPr>
        <p:spPr bwMode="auto">
          <a:xfrm>
            <a:off x="7404401" y="3578894"/>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
        <p:nvSpPr>
          <p:cNvPr id="27" name="Line 21"/>
          <p:cNvSpPr>
            <a:spLocks noChangeShapeType="1"/>
          </p:cNvSpPr>
          <p:nvPr/>
        </p:nvSpPr>
        <p:spPr bwMode="auto">
          <a:xfrm>
            <a:off x="9004601" y="3578894"/>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TW" altLang="en-US"/>
          </a:p>
        </p:txBody>
      </p:sp>
    </p:spTree>
    <p:extLst>
      <p:ext uri="{BB962C8B-B14F-4D97-AF65-F5344CB8AC3E}">
        <p14:creationId xmlns:p14="http://schemas.microsoft.com/office/powerpoint/2010/main" xmlns="" val="2893809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1-2: </a:t>
            </a:r>
            <a:r>
              <a:rPr lang="zh-TW" altLang="zh-TW" dirty="0"/>
              <a:t>關聯式資料庫設計程序</a:t>
            </a:r>
            <a:endParaRPr lang="zh-TW" altLang="en-US" dirty="0"/>
          </a:p>
          <a:p>
            <a:endParaRPr lang="zh-TW" altLang="en-US" dirty="0"/>
          </a:p>
        </p:txBody>
      </p:sp>
      <p:sp>
        <p:nvSpPr>
          <p:cNvPr id="8" name="文字版面配置區 7">
            <a:extLst>
              <a:ext uri="{FF2B5EF4-FFF2-40B4-BE49-F238E27FC236}">
                <a16:creationId xmlns:a16="http://schemas.microsoft.com/office/drawing/2014/main" xmlns="" id="{CF1E0F66-2A88-4165-8780-040F780B8380}"/>
              </a:ext>
            </a:extLst>
          </p:cNvPr>
          <p:cNvSpPr>
            <a:spLocks noGrp="1"/>
          </p:cNvSpPr>
          <p:nvPr>
            <p:ph type="body" sz="quarter" idx="13"/>
          </p:nvPr>
        </p:nvSpPr>
        <p:spPr>
          <a:xfrm>
            <a:off x="568720" y="1388329"/>
            <a:ext cx="12310315" cy="746610"/>
          </a:xfrm>
        </p:spPr>
        <p:txBody>
          <a:bodyPr/>
          <a:lstStyle/>
          <a:p>
            <a:r>
              <a:rPr lang="zh-TW" altLang="en-US" dirty="0">
                <a:ea typeface="標楷體" pitchFamily="65" charset="-120"/>
              </a:rPr>
              <a:t>資料庫設計步驟說明</a:t>
            </a:r>
            <a:endParaRPr lang="zh-TW" altLang="en-US" dirty="0"/>
          </a:p>
        </p:txBody>
      </p:sp>
      <p:sp>
        <p:nvSpPr>
          <p:cNvPr id="9" name="文字版面配置區 9">
            <a:extLst>
              <a:ext uri="{FF2B5EF4-FFF2-40B4-BE49-F238E27FC236}">
                <a16:creationId xmlns:a16="http://schemas.microsoft.com/office/drawing/2014/main" xmlns="" id="{453CFA2A-0E8F-4D84-8E7D-564C91F37690}"/>
              </a:ext>
            </a:extLst>
          </p:cNvPr>
          <p:cNvSpPr>
            <a:spLocks noGrp="1"/>
          </p:cNvSpPr>
          <p:nvPr>
            <p:ph type="body" sz="quarter" idx="14"/>
          </p:nvPr>
        </p:nvSpPr>
        <p:spPr>
          <a:xfrm>
            <a:off x="869601" y="2073331"/>
            <a:ext cx="12040431" cy="821611"/>
          </a:xfrm>
        </p:spPr>
        <p:txBody>
          <a:bodyPr/>
          <a:lstStyle/>
          <a:p>
            <a:pPr>
              <a:buFont typeface="Wingdings" pitchFamily="2" charset="2"/>
              <a:buChar char="l"/>
            </a:pPr>
            <a:r>
              <a:rPr lang="zh-TW" altLang="en-US" sz="2400" dirty="0">
                <a:ea typeface="標楷體" pitchFamily="65" charset="-120"/>
              </a:rPr>
              <a:t>需求的搜集與分析</a:t>
            </a:r>
          </a:p>
          <a:p>
            <a:pPr marL="712788" lvl="1" indent="-209550">
              <a:buFont typeface="Calibri" pitchFamily="34" charset="0"/>
              <a:buChar char="−"/>
            </a:pPr>
            <a:r>
              <a:rPr lang="zh-TW" altLang="en-US" sz="2400" dirty="0">
                <a:ea typeface="標楷體" pitchFamily="65" charset="-120"/>
              </a:rPr>
              <a:t>與資料庫的使用者面談以了解並記錄其需求</a:t>
            </a:r>
          </a:p>
          <a:p>
            <a:pPr marL="712788" lvl="1" indent="-209550">
              <a:buFont typeface="Calibri" pitchFamily="34" charset="0"/>
              <a:buChar char="−"/>
            </a:pPr>
            <a:r>
              <a:rPr lang="zh-TW" altLang="en-US" sz="2400" dirty="0">
                <a:ea typeface="標楷體" pitchFamily="65" charset="-120"/>
              </a:rPr>
              <a:t>搜集資料要詳細與完整</a:t>
            </a:r>
          </a:p>
          <a:p>
            <a:pPr>
              <a:spcBef>
                <a:spcPts val="1200"/>
              </a:spcBef>
              <a:buFont typeface="Wingdings" pitchFamily="2" charset="2"/>
              <a:buChar char="l"/>
            </a:pPr>
            <a:r>
              <a:rPr lang="zh-TW" altLang="en-US" sz="2400" dirty="0">
                <a:ea typeface="標楷體" pitchFamily="65" charset="-120"/>
              </a:rPr>
              <a:t>概想資料庫設計</a:t>
            </a:r>
          </a:p>
          <a:p>
            <a:pPr marL="712788" lvl="1" indent="-209550">
              <a:buFont typeface="Calibri" pitchFamily="34" charset="0"/>
              <a:buChar char="−"/>
            </a:pPr>
            <a:r>
              <a:rPr lang="zh-TW" altLang="en-US" sz="2400" dirty="0">
                <a:ea typeface="標楷體" pitchFamily="65" charset="-120"/>
              </a:rPr>
              <a:t>以高階的、概想的資料模型來產生概想的資料庫</a:t>
            </a:r>
            <a:r>
              <a:rPr lang="en-US" altLang="zh-TW" sz="2400" dirty="0">
                <a:ea typeface="標楷體" pitchFamily="65" charset="-120"/>
              </a:rPr>
              <a:t>(schema)</a:t>
            </a:r>
          </a:p>
          <a:p>
            <a:pPr marL="712788" lvl="1" indent="-209550">
              <a:buFont typeface="Calibri" pitchFamily="34" charset="0"/>
              <a:buChar char="−"/>
            </a:pPr>
            <a:r>
              <a:rPr lang="zh-TW" altLang="en-US" sz="2400" dirty="0">
                <a:ea typeface="標楷體" pitchFamily="65" charset="-120"/>
              </a:rPr>
              <a:t>將使用者需求以簡明、一致的方式表達</a:t>
            </a:r>
          </a:p>
          <a:p>
            <a:pPr marL="712788" lvl="1" indent="-209550">
              <a:buFont typeface="Calibri" pitchFamily="34" charset="0"/>
              <a:buChar char="−"/>
            </a:pPr>
            <a:r>
              <a:rPr lang="zh-TW" altLang="en-US" sz="2400" dirty="0">
                <a:ea typeface="標楷體" pitchFamily="65" charset="-120"/>
              </a:rPr>
              <a:t>確定能符合使用者的模型</a:t>
            </a:r>
          </a:p>
          <a:p>
            <a:pPr marL="712788" lvl="1" indent="-209550">
              <a:buFont typeface="Calibri" pitchFamily="34" charset="0"/>
              <a:buChar char="−"/>
            </a:pPr>
            <a:r>
              <a:rPr lang="zh-TW" altLang="en-US" sz="2400" dirty="0">
                <a:ea typeface="標楷體" pitchFamily="65" charset="-120"/>
              </a:rPr>
              <a:t>例如：使用</a:t>
            </a:r>
            <a:r>
              <a:rPr lang="en-US" altLang="zh-TW" sz="2400" dirty="0">
                <a:ea typeface="標楷體" pitchFamily="65" charset="-120"/>
              </a:rPr>
              <a:t>ER</a:t>
            </a:r>
            <a:r>
              <a:rPr lang="zh-TW" altLang="en-US" sz="2400" dirty="0">
                <a:ea typeface="標楷體" pitchFamily="65" charset="-120"/>
              </a:rPr>
              <a:t>模型</a:t>
            </a:r>
          </a:p>
          <a:p>
            <a:endParaRPr lang="zh-TW" altLang="en-US" dirty="0"/>
          </a:p>
        </p:txBody>
      </p:sp>
    </p:spTree>
    <p:extLst>
      <p:ext uri="{BB962C8B-B14F-4D97-AF65-F5344CB8AC3E}">
        <p14:creationId xmlns:p14="http://schemas.microsoft.com/office/powerpoint/2010/main" xmlns="" val="9986001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1-3: </a:t>
            </a:r>
            <a:r>
              <a:rPr lang="zh-TW" altLang="zh-TW" dirty="0"/>
              <a:t>關聯式資料庫設計程序</a:t>
            </a:r>
            <a:endParaRPr lang="zh-TW" altLang="en-US" dirty="0"/>
          </a:p>
          <a:p>
            <a:endParaRPr lang="zh-TW" altLang="en-US" dirty="0"/>
          </a:p>
        </p:txBody>
      </p:sp>
      <p:sp>
        <p:nvSpPr>
          <p:cNvPr id="5" name="文字版面配置區 4"/>
          <p:cNvSpPr>
            <a:spLocks noGrp="1"/>
          </p:cNvSpPr>
          <p:nvPr>
            <p:ph type="body" sz="quarter" idx="13"/>
          </p:nvPr>
        </p:nvSpPr>
        <p:spPr/>
        <p:txBody>
          <a:bodyPr/>
          <a:lstStyle/>
          <a:p>
            <a:r>
              <a:rPr lang="zh-TW" altLang="en-US" dirty="0">
                <a:ea typeface="標楷體" pitchFamily="65" charset="-120"/>
              </a:rPr>
              <a:t>資料庫設計步驟說明</a:t>
            </a:r>
            <a:endParaRPr lang="zh-TW" altLang="en-US" dirty="0"/>
          </a:p>
        </p:txBody>
      </p:sp>
      <p:sp>
        <p:nvSpPr>
          <p:cNvPr id="8" name="文字版面配置區 9">
            <a:extLst>
              <a:ext uri="{FF2B5EF4-FFF2-40B4-BE49-F238E27FC236}">
                <a16:creationId xmlns:a16="http://schemas.microsoft.com/office/drawing/2014/main" xmlns="" id="{453CFA2A-0E8F-4D84-8E7D-564C91F37690}"/>
              </a:ext>
            </a:extLst>
          </p:cNvPr>
          <p:cNvSpPr>
            <a:spLocks noGrp="1"/>
          </p:cNvSpPr>
          <p:nvPr>
            <p:ph type="body" sz="quarter" idx="14"/>
          </p:nvPr>
        </p:nvSpPr>
        <p:spPr>
          <a:xfrm>
            <a:off x="823105" y="2088830"/>
            <a:ext cx="12040431" cy="821611"/>
          </a:xfrm>
        </p:spPr>
        <p:txBody>
          <a:bodyPr/>
          <a:lstStyle/>
          <a:p>
            <a:pPr>
              <a:buFont typeface="Wingdings" pitchFamily="2" charset="2"/>
              <a:buChar char="l"/>
            </a:pPr>
            <a:r>
              <a:rPr lang="zh-TW" altLang="en-US" sz="2400" dirty="0">
                <a:ea typeface="標楷體" pitchFamily="65" charset="-120"/>
              </a:rPr>
              <a:t>資料模型轉換</a:t>
            </a:r>
          </a:p>
          <a:p>
            <a:pPr marL="712788" lvl="1" indent="-209550">
              <a:buFont typeface="Calibri" pitchFamily="34" charset="0"/>
              <a:buChar char="−"/>
            </a:pPr>
            <a:r>
              <a:rPr lang="zh-TW" altLang="en-US" sz="2400" dirty="0">
                <a:ea typeface="標楷體" pitchFamily="65" charset="-120"/>
              </a:rPr>
              <a:t>選定某一個</a:t>
            </a:r>
            <a:r>
              <a:rPr lang="en-US" altLang="zh-TW" sz="2400" dirty="0">
                <a:ea typeface="標楷體" pitchFamily="65" charset="-120"/>
              </a:rPr>
              <a:t>DBMS</a:t>
            </a:r>
          </a:p>
          <a:p>
            <a:pPr marL="712788" lvl="1" indent="-209550">
              <a:buFont typeface="Calibri" pitchFamily="34" charset="0"/>
              <a:buChar char="−"/>
            </a:pPr>
            <a:r>
              <a:rPr lang="zh-TW" altLang="en-US" sz="2400" dirty="0">
                <a:ea typeface="標楷體" pitchFamily="65" charset="-120"/>
              </a:rPr>
              <a:t>將概想資料庫構造轉換為選定的</a:t>
            </a:r>
            <a:r>
              <a:rPr lang="en-US" altLang="zh-TW" sz="2400" dirty="0">
                <a:ea typeface="標楷體" pitchFamily="65" charset="-120"/>
              </a:rPr>
              <a:t>DBMS</a:t>
            </a:r>
            <a:r>
              <a:rPr lang="zh-TW" altLang="en-US" sz="2400" dirty="0">
                <a:ea typeface="標楷體" pitchFamily="65" charset="-120"/>
              </a:rPr>
              <a:t>所提供的實行資料庫構造</a:t>
            </a:r>
          </a:p>
          <a:p>
            <a:pPr>
              <a:spcBef>
                <a:spcPts val="1200"/>
              </a:spcBef>
              <a:buFont typeface="Wingdings" pitchFamily="2" charset="2"/>
              <a:buChar char="l"/>
            </a:pPr>
            <a:r>
              <a:rPr lang="zh-TW" altLang="en-US" sz="2400" dirty="0">
                <a:ea typeface="標楷體" pitchFamily="65" charset="-120"/>
              </a:rPr>
              <a:t>實體資料庫設計</a:t>
            </a:r>
          </a:p>
          <a:p>
            <a:pPr marL="712788" lvl="1" indent="-209550">
              <a:buFont typeface="Calibri" pitchFamily="34" charset="0"/>
              <a:buChar char="−"/>
            </a:pPr>
            <a:r>
              <a:rPr lang="zh-TW" altLang="en-US" sz="2400" dirty="0">
                <a:ea typeface="標楷體" pitchFamily="65" charset="-120"/>
              </a:rPr>
              <a:t>決定資料庫裡的儲存結構與檔案組織</a:t>
            </a:r>
          </a:p>
          <a:p>
            <a:pPr marL="712788" lvl="1" indent="-209550">
              <a:buFont typeface="Calibri" pitchFamily="34" charset="0"/>
              <a:buChar char="−"/>
            </a:pPr>
            <a:r>
              <a:rPr lang="zh-TW" altLang="en-US" sz="2400" dirty="0">
                <a:ea typeface="標楷體" pitchFamily="65" charset="-120"/>
              </a:rPr>
              <a:t>根據選定的</a:t>
            </a:r>
            <a:r>
              <a:rPr lang="en-US" altLang="zh-TW" sz="2400" dirty="0">
                <a:ea typeface="標楷體" pitchFamily="65" charset="-120"/>
              </a:rPr>
              <a:t>DBMS</a:t>
            </a:r>
            <a:r>
              <a:rPr lang="zh-TW" altLang="en-US" sz="2400" dirty="0">
                <a:ea typeface="標楷體" pitchFamily="65" charset="-120"/>
              </a:rPr>
              <a:t>所提供的</a:t>
            </a:r>
          </a:p>
          <a:p>
            <a:endParaRPr lang="zh-TW" altLang="en-US" dirty="0"/>
          </a:p>
        </p:txBody>
      </p:sp>
    </p:spTree>
    <p:extLst>
      <p:ext uri="{BB962C8B-B14F-4D97-AF65-F5344CB8AC3E}">
        <p14:creationId xmlns:p14="http://schemas.microsoft.com/office/powerpoint/2010/main" xmlns="" val="2284337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0F998B80-D451-844B-84E7-0A0DD8272999}"/>
              </a:ext>
            </a:extLst>
          </p:cNvPr>
          <p:cNvSpPr>
            <a:spLocks noGrp="1"/>
          </p:cNvSpPr>
          <p:nvPr>
            <p:ph type="body" sz="quarter" idx="13"/>
          </p:nvPr>
        </p:nvSpPr>
        <p:spPr>
          <a:xfrm>
            <a:off x="4323485" y="3561780"/>
            <a:ext cx="5998152" cy="3272748"/>
          </a:xfrm>
        </p:spPr>
        <p:txBody>
          <a:bodyPr/>
          <a:lstStyle/>
          <a:p>
            <a:pPr lvl="0" algn="l"/>
            <a:r>
              <a:rPr lang="en-US" altLang="zh-TW" sz="3200" dirty="0"/>
              <a:t>2-1 ER</a:t>
            </a:r>
            <a:r>
              <a:rPr lang="zh-TW" altLang="en-US" sz="3200" dirty="0"/>
              <a:t>模型之緣起與用途</a:t>
            </a:r>
          </a:p>
          <a:p>
            <a:pPr lvl="0" algn="l"/>
            <a:r>
              <a:rPr lang="en-US" altLang="zh-TW" sz="3200" dirty="0"/>
              <a:t>2-2 ER</a:t>
            </a:r>
            <a:r>
              <a:rPr lang="zh-TW" altLang="en-US" sz="3200" dirty="0"/>
              <a:t>模型基本符號與用法</a:t>
            </a:r>
          </a:p>
          <a:p>
            <a:pPr lvl="0" algn="l"/>
            <a:r>
              <a:rPr lang="en-US" altLang="zh-TW" sz="3200" dirty="0"/>
              <a:t>2-3 </a:t>
            </a:r>
            <a:r>
              <a:rPr lang="zh-TW" altLang="en-US" sz="3200" dirty="0"/>
              <a:t>各類</a:t>
            </a:r>
            <a:r>
              <a:rPr lang="en-US" altLang="zh-TW" sz="3200" dirty="0"/>
              <a:t>ER</a:t>
            </a:r>
            <a:r>
              <a:rPr lang="zh-TW" altLang="en-US" sz="3200" dirty="0"/>
              <a:t>模型表示法與工具</a:t>
            </a:r>
          </a:p>
        </p:txBody>
      </p:sp>
      <p:sp>
        <p:nvSpPr>
          <p:cNvPr id="3" name="文字版面配置區 2">
            <a:extLst>
              <a:ext uri="{FF2B5EF4-FFF2-40B4-BE49-F238E27FC236}">
                <a16:creationId xmlns:a16="http://schemas.microsoft.com/office/drawing/2014/main" xmlns="" id="{CC205A78-07DF-1A47-B8BC-83163FAB568B}"/>
              </a:ext>
            </a:extLst>
          </p:cNvPr>
          <p:cNvSpPr>
            <a:spLocks noGrp="1"/>
          </p:cNvSpPr>
          <p:nvPr>
            <p:ph type="body" sz="quarter" idx="12"/>
          </p:nvPr>
        </p:nvSpPr>
        <p:spPr>
          <a:xfrm>
            <a:off x="2536249" y="1251628"/>
            <a:ext cx="8367278" cy="1666469"/>
          </a:xfrm>
        </p:spPr>
        <p:txBody>
          <a:bodyPr anchor="ctr"/>
          <a:lstStyle/>
          <a:p>
            <a:r>
              <a:rPr lang="zh-TW" altLang="en-US" sz="4400" dirty="0"/>
              <a:t>模組</a:t>
            </a:r>
            <a:r>
              <a:rPr lang="en-US" altLang="zh-TW" sz="4400" dirty="0"/>
              <a:t>2 : ER</a:t>
            </a:r>
            <a:r>
              <a:rPr lang="zh-TW" altLang="en-US" sz="4400" dirty="0"/>
              <a:t>模型</a:t>
            </a:r>
            <a:endParaRPr lang="en-US" altLang="zh-TW" sz="4400" dirty="0"/>
          </a:p>
        </p:txBody>
      </p:sp>
      <p:sp>
        <p:nvSpPr>
          <p:cNvPr id="9" name="日期版面配置區 1">
            <a:extLst>
              <a:ext uri="{FF2B5EF4-FFF2-40B4-BE49-F238E27FC236}">
                <a16:creationId xmlns:a16="http://schemas.microsoft.com/office/drawing/2014/main" xmlns="" id="{CD7D56B8-4EAD-8A44-A6DD-AD78158BAAC5}"/>
              </a:ext>
            </a:extLst>
          </p:cNvPr>
          <p:cNvSpPr txBox="1">
            <a:spLocks/>
          </p:cNvSpPr>
          <p:nvPr/>
        </p:nvSpPr>
        <p:spPr>
          <a:xfrm>
            <a:off x="0" y="7158037"/>
            <a:ext cx="3023200" cy="401638"/>
          </a:xfrm>
          <a:prstGeom prst="rect">
            <a:avLst/>
          </a:prstGeom>
        </p:spPr>
        <p:txBody>
          <a:bodyPr vert="horz" lIns="91440" tIns="45720" rIns="91440" bIns="45720" rtlCol="0" anchor="ctr"/>
          <a:lstStyle>
            <a:defPPr>
              <a:defRPr lang="en-US"/>
            </a:defPPr>
            <a:lvl1pPr marL="0" algn="l"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TW" altLang="en-US">
                <a:solidFill>
                  <a:prstClr val="black">
                    <a:tint val="75000"/>
                  </a:prstClr>
                </a:solidFill>
                <a:latin typeface="微軟正黑體" panose="020B0604030504040204" pitchFamily="34" charset="-120"/>
                <a:ea typeface="微軟正黑體" panose="020B0604030504040204" pitchFamily="34" charset="-120"/>
              </a:rPr>
              <a:t>資料庫設計</a:t>
            </a:r>
            <a:r>
              <a:rPr lang="en-US" altLang="zh-TW">
                <a:solidFill>
                  <a:prstClr val="black">
                    <a:tint val="75000"/>
                  </a:prstClr>
                </a:solidFill>
                <a:latin typeface="微軟正黑體" panose="020B0604030504040204" pitchFamily="34" charset="-120"/>
                <a:ea typeface="微軟正黑體" panose="020B0604030504040204" pitchFamily="34" charset="-120"/>
              </a:rPr>
              <a:t>(RDB)</a:t>
            </a:r>
            <a:endParaRPr lang="zh-TW" altLang="en-US" dirty="0">
              <a:solidFill>
                <a:prstClr val="black">
                  <a:tint val="75000"/>
                </a:prstClr>
              </a:solidFill>
              <a:latin typeface="微軟正黑體" panose="020B0604030504040204" pitchFamily="34" charset="-120"/>
              <a:ea typeface="微軟正黑體" panose="020B0604030504040204" pitchFamily="34" charset="-120"/>
            </a:endParaRPr>
          </a:p>
        </p:txBody>
      </p:sp>
      <p:sp>
        <p:nvSpPr>
          <p:cNvPr id="10" name="投影片編號版面配置區 2">
            <a:extLst>
              <a:ext uri="{FF2B5EF4-FFF2-40B4-BE49-F238E27FC236}">
                <a16:creationId xmlns:a16="http://schemas.microsoft.com/office/drawing/2014/main" xmlns="" id="{FF2B006D-AEA6-174B-9566-6DAC4A9C245F}"/>
              </a:ext>
            </a:extLst>
          </p:cNvPr>
          <p:cNvSpPr txBox="1">
            <a:spLocks/>
          </p:cNvSpPr>
          <p:nvPr/>
        </p:nvSpPr>
        <p:spPr>
          <a:xfrm>
            <a:off x="7953668" y="7158037"/>
            <a:ext cx="5486107" cy="40163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郭惠民編著</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a:t>
            </a: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版權所有，不得任意拷貝或引用</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 </a:t>
            </a:r>
            <a:endParaRPr kumimoji="0" lang="zh-TW" altLang="en-US" sz="16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xmlns="" val="2303436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dirty="0">
                <a:latin typeface="微軟正黑體" panose="020B0604030504040204" pitchFamily="34" charset="-120"/>
                <a:ea typeface="微軟正黑體" panose="020B0604030504040204" pitchFamily="34" charset="-120"/>
              </a:rPr>
              <a:t>郭惠民編著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版權所有，不得任意拷貝或引用</a:t>
            </a:r>
            <a:r>
              <a:rPr lang="en-US" altLang="zh-TW" dirty="0">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2-1 : </a:t>
            </a:r>
            <a:r>
              <a:rPr lang="zh-TW" altLang="zh-TW" dirty="0"/>
              <a:t>模型之緣起與用途</a:t>
            </a:r>
            <a:endParaRPr lang="zh-TW" altLang="en-US" dirty="0"/>
          </a:p>
        </p:txBody>
      </p:sp>
      <p:sp>
        <p:nvSpPr>
          <p:cNvPr id="5" name="文字版面配置區 4"/>
          <p:cNvSpPr>
            <a:spLocks noGrp="1"/>
          </p:cNvSpPr>
          <p:nvPr>
            <p:ph type="body" sz="quarter" idx="13"/>
          </p:nvPr>
        </p:nvSpPr>
        <p:spPr/>
        <p:txBody>
          <a:bodyPr/>
          <a:lstStyle/>
          <a:p>
            <a:r>
              <a:rPr lang="zh-TW" altLang="en-US" dirty="0">
                <a:ea typeface="標楷體" pitchFamily="65" charset="-120"/>
              </a:rPr>
              <a:t>概想資料模型</a:t>
            </a:r>
            <a:endParaRPr lang="zh-TW" altLang="en-US" dirty="0"/>
          </a:p>
        </p:txBody>
      </p:sp>
      <p:sp>
        <p:nvSpPr>
          <p:cNvPr id="8" name="文字版面配置區 9">
            <a:extLst>
              <a:ext uri="{FF2B5EF4-FFF2-40B4-BE49-F238E27FC236}">
                <a16:creationId xmlns:a16="http://schemas.microsoft.com/office/drawing/2014/main" xmlns="" id="{453CFA2A-0E8F-4D84-8E7D-564C91F37690}"/>
              </a:ext>
            </a:extLst>
          </p:cNvPr>
          <p:cNvSpPr>
            <a:spLocks noGrp="1"/>
          </p:cNvSpPr>
          <p:nvPr>
            <p:ph type="body" sz="quarter" idx="14"/>
          </p:nvPr>
        </p:nvSpPr>
        <p:spPr>
          <a:xfrm>
            <a:off x="823106" y="2073331"/>
            <a:ext cx="12040431" cy="821611"/>
          </a:xfrm>
        </p:spPr>
        <p:txBody>
          <a:bodyPr/>
          <a:lstStyle/>
          <a:p>
            <a:pPr>
              <a:buFont typeface="Wingdings" pitchFamily="2" charset="2"/>
              <a:buChar char="l"/>
            </a:pPr>
            <a:r>
              <a:rPr lang="en-US" altLang="zh-TW" sz="2400" dirty="0">
                <a:latin typeface="Arial" charset="0"/>
                <a:ea typeface="標楷體" pitchFamily="65" charset="-120"/>
                <a:cs typeface="Arial" charset="0"/>
              </a:rPr>
              <a:t>ER</a:t>
            </a:r>
            <a:r>
              <a:rPr lang="zh-TW" altLang="en-US" sz="2400" dirty="0">
                <a:latin typeface="Arial" charset="0"/>
                <a:ea typeface="標楷體" pitchFamily="65" charset="-120"/>
                <a:cs typeface="Arial" charset="0"/>
              </a:rPr>
              <a:t>模型</a:t>
            </a:r>
          </a:p>
          <a:p>
            <a:pPr marL="712788" lvl="1" indent="-209550">
              <a:buFont typeface="Calibri" pitchFamily="34" charset="0"/>
              <a:buChar char="−"/>
            </a:pPr>
            <a:r>
              <a:rPr lang="zh-TW" altLang="en-US" sz="2400" dirty="0">
                <a:ea typeface="標楷體" pitchFamily="65" charset="-120"/>
              </a:rPr>
              <a:t>實體</a:t>
            </a:r>
            <a:r>
              <a:rPr lang="en-US" altLang="zh-TW" sz="2400" dirty="0">
                <a:ea typeface="標楷體" pitchFamily="65" charset="-120"/>
              </a:rPr>
              <a:t>—</a:t>
            </a:r>
            <a:r>
              <a:rPr lang="zh-TW" altLang="en-US" sz="2400" dirty="0">
                <a:ea typeface="標楷體" pitchFamily="65" charset="-120"/>
              </a:rPr>
              <a:t>關係模型 </a:t>
            </a:r>
            <a:r>
              <a:rPr lang="en-US" altLang="zh-TW" sz="2400" dirty="0">
                <a:ea typeface="標楷體" pitchFamily="65" charset="-120"/>
              </a:rPr>
              <a:t>(Entity-Relationship model)</a:t>
            </a:r>
          </a:p>
          <a:p>
            <a:pPr marL="712788" lvl="1" indent="-209550">
              <a:buFont typeface="Calibri" pitchFamily="34" charset="0"/>
              <a:buChar char="−"/>
            </a:pPr>
            <a:r>
              <a:rPr lang="zh-TW" altLang="en-US" sz="2400" dirty="0">
                <a:ea typeface="標楷體" pitchFamily="65" charset="-120"/>
              </a:rPr>
              <a:t>是一種概想資料模型</a:t>
            </a:r>
          </a:p>
          <a:p>
            <a:pPr marL="712788" lvl="1" indent="-209550">
              <a:buFont typeface="Calibri" pitchFamily="34" charset="0"/>
              <a:buChar char="−"/>
            </a:pPr>
            <a:r>
              <a:rPr lang="zh-TW" altLang="en-US" sz="2400" dirty="0">
                <a:ea typeface="標楷體" pitchFamily="65" charset="-120"/>
              </a:rPr>
              <a:t>目前大都用在資料庫的設計過程中</a:t>
            </a:r>
          </a:p>
          <a:p>
            <a:pPr marL="712788" lvl="1" indent="-209550">
              <a:buFont typeface="Calibri" pitchFamily="34" charset="0"/>
              <a:buChar char="−"/>
            </a:pPr>
            <a:r>
              <a:rPr lang="en-US" altLang="zh-TW" sz="2400" dirty="0">
                <a:ea typeface="標楷體" pitchFamily="65" charset="-120"/>
              </a:rPr>
              <a:t>P. Chen</a:t>
            </a:r>
            <a:r>
              <a:rPr lang="zh-TW" altLang="en-US" sz="2400" dirty="0">
                <a:ea typeface="標楷體" pitchFamily="65" charset="-120"/>
              </a:rPr>
              <a:t>在</a:t>
            </a:r>
            <a:r>
              <a:rPr lang="en-US" altLang="zh-TW" sz="2400" dirty="0">
                <a:ea typeface="標楷體" pitchFamily="65" charset="-120"/>
              </a:rPr>
              <a:t>1976</a:t>
            </a:r>
            <a:r>
              <a:rPr lang="zh-TW" altLang="en-US" sz="2400" dirty="0">
                <a:ea typeface="標楷體" pitchFamily="65" charset="-120"/>
              </a:rPr>
              <a:t>年提出</a:t>
            </a:r>
          </a:p>
          <a:p>
            <a:pPr>
              <a:spcBef>
                <a:spcPts val="1800"/>
              </a:spcBef>
              <a:buFont typeface="Wingdings" pitchFamily="2" charset="2"/>
              <a:buChar char="l"/>
            </a:pPr>
            <a:r>
              <a:rPr lang="en-US" altLang="zh-TW" sz="2400" dirty="0">
                <a:latin typeface="Arial" charset="0"/>
                <a:ea typeface="標楷體" pitchFamily="65" charset="-120"/>
                <a:cs typeface="Arial" charset="0"/>
              </a:rPr>
              <a:t>ER</a:t>
            </a:r>
            <a:r>
              <a:rPr lang="zh-TW" altLang="en-US" sz="2400" dirty="0">
                <a:latin typeface="Arial" charset="0"/>
                <a:ea typeface="標楷體" pitchFamily="65" charset="-120"/>
                <a:cs typeface="Arial" charset="0"/>
              </a:rPr>
              <a:t>模型的觀念</a:t>
            </a:r>
          </a:p>
          <a:p>
            <a:pPr marL="712788" lvl="1" indent="-209550">
              <a:buFont typeface="Calibri" pitchFamily="34" charset="0"/>
              <a:buChar char="−"/>
            </a:pPr>
            <a:r>
              <a:rPr lang="zh-TW" altLang="en-US" sz="2400" dirty="0">
                <a:ea typeface="標楷體" pitchFamily="65" charset="-120"/>
              </a:rPr>
              <a:t>以儘量接近使用者的觀點來描述資料，而非著重在資料的存放方式</a:t>
            </a:r>
          </a:p>
          <a:p>
            <a:endParaRPr lang="zh-TW" altLang="en-US" dirty="0"/>
          </a:p>
        </p:txBody>
      </p:sp>
    </p:spTree>
    <p:extLst>
      <p:ext uri="{BB962C8B-B14F-4D97-AF65-F5344CB8AC3E}">
        <p14:creationId xmlns:p14="http://schemas.microsoft.com/office/powerpoint/2010/main" xmlns="" val="2996081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2-1 : </a:t>
            </a:r>
            <a:r>
              <a:rPr lang="zh-TW" altLang="zh-TW" dirty="0"/>
              <a:t>模型之緣起與用途</a:t>
            </a:r>
            <a:endParaRPr lang="zh-TW" altLang="en-US" dirty="0"/>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 </a:t>
            </a:r>
            <a:r>
              <a:rPr lang="zh-TW" altLang="en-US" dirty="0">
                <a:ea typeface="標楷體" panose="03000509000000000000" pitchFamily="65" charset="-120"/>
              </a:rPr>
              <a:t>模型的觀念</a:t>
            </a:r>
            <a:endParaRPr lang="zh-TW" altLang="en-US" dirty="0"/>
          </a:p>
        </p:txBody>
      </p:sp>
      <p:sp>
        <p:nvSpPr>
          <p:cNvPr id="9" name="Rectangle 3"/>
          <p:cNvSpPr>
            <a:spLocks noGrp="1" noChangeArrowheads="1"/>
          </p:cNvSpPr>
          <p:nvPr>
            <p:ph type="body" sz="quarter" idx="14"/>
          </p:nvPr>
        </p:nvSpPr>
        <p:spPr>
          <a:xfrm>
            <a:off x="838604" y="2095183"/>
            <a:ext cx="12040431" cy="821611"/>
          </a:xfrm>
        </p:spPr>
        <p:txBody>
          <a:bodyPr/>
          <a:lstStyle/>
          <a:p>
            <a:pPr eaLnBrk="1" hangingPunct="1">
              <a:lnSpc>
                <a:spcPct val="90000"/>
              </a:lnSpc>
              <a:spcBef>
                <a:spcPts val="600"/>
              </a:spcBef>
              <a:spcAft>
                <a:spcPts val="600"/>
              </a:spcAft>
              <a:buFontTx/>
              <a:buNone/>
            </a:pPr>
            <a:r>
              <a:rPr lang="zh-TW" altLang="en-US" sz="2400" dirty="0">
                <a:latin typeface="Arial" panose="020B0604020202020204" pitchFamily="34" charset="0"/>
                <a:ea typeface="標楷體" panose="03000509000000000000" pitchFamily="65" charset="-120"/>
                <a:cs typeface="Arial" panose="020B0604020202020204" pitchFamily="34" charset="0"/>
              </a:rPr>
              <a:t>名詞譯義</a:t>
            </a:r>
          </a:p>
          <a:p>
            <a:pPr eaLnBrk="1" hangingPunct="1">
              <a:lnSpc>
                <a:spcPct val="90000"/>
              </a:lnSpc>
              <a:buFont typeface="Wingdings" panose="05000000000000000000" pitchFamily="2" charset="2"/>
              <a:buChar char="l"/>
            </a:pPr>
            <a:r>
              <a:rPr lang="zh-TW" altLang="en-US" sz="2400" dirty="0">
                <a:latin typeface="Arial" panose="020B0604020202020204" pitchFamily="34" charset="0"/>
                <a:ea typeface="標楷體" panose="03000509000000000000" pitchFamily="65" charset="-120"/>
                <a:cs typeface="Arial" panose="020B0604020202020204" pitchFamily="34" charset="0"/>
              </a:rPr>
              <a:t>實體與屬性</a:t>
            </a:r>
            <a:r>
              <a:rPr lang="en-US" altLang="zh-TW" sz="2400" dirty="0">
                <a:latin typeface="Arial" panose="020B0604020202020204" pitchFamily="34" charset="0"/>
                <a:ea typeface="標楷體" panose="03000509000000000000" pitchFamily="65" charset="-120"/>
                <a:cs typeface="Arial" panose="020B0604020202020204" pitchFamily="34" charset="0"/>
              </a:rPr>
              <a:t>(Entity and Attribute)</a:t>
            </a:r>
          </a:p>
          <a:p>
            <a:pPr marL="712788" lvl="1" indent="-209550">
              <a:buFont typeface="Calibri" pitchFamily="34" charset="0"/>
              <a:buChar char="−"/>
            </a:pPr>
            <a:r>
              <a:rPr lang="zh-TW" altLang="en-US" sz="2400" dirty="0">
                <a:ea typeface="標楷體" pitchFamily="65" charset="-120"/>
              </a:rPr>
              <a:t>實體</a:t>
            </a:r>
          </a:p>
          <a:p>
            <a:pPr marL="1252538" lvl="2" indent="-246063" eaLnBrk="1" hangingPunct="1">
              <a:lnSpc>
                <a:spcPct val="90000"/>
              </a:lnSpc>
              <a:buFont typeface="Arial" panose="020B0604020202020204" pitchFamily="34" charset="0"/>
              <a:buChar char="•"/>
            </a:pPr>
            <a:r>
              <a:rPr lang="en-US" altLang="zh-TW" dirty="0">
                <a:latin typeface="Arial" panose="020B0604020202020204" pitchFamily="34" charset="0"/>
                <a:ea typeface="標楷體" panose="03000509000000000000" pitchFamily="65" charset="-120"/>
                <a:cs typeface="Arial" panose="020B0604020202020204" pitchFamily="34" charset="0"/>
              </a:rPr>
              <a:t>ER Model</a:t>
            </a:r>
            <a:r>
              <a:rPr lang="zh-TW" altLang="en-US" dirty="0">
                <a:latin typeface="Arial" panose="020B0604020202020204" pitchFamily="34" charset="0"/>
                <a:ea typeface="標楷體" panose="03000509000000000000" pitchFamily="65" charset="-120"/>
                <a:cs typeface="Arial" panose="020B0604020202020204" pitchFamily="34" charset="0"/>
              </a:rPr>
              <a:t>裡的基本個體</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代表真實世界裡的“世界”</a:t>
            </a:r>
          </a:p>
          <a:p>
            <a:pPr marL="1006475" lvl="2"/>
            <a:r>
              <a:rPr lang="zh-TW" altLang="en-US" dirty="0">
                <a:latin typeface="Arial" panose="020B0604020202020204" pitchFamily="34" charset="0"/>
                <a:ea typeface="標楷體" panose="03000509000000000000" pitchFamily="65" charset="-120"/>
                <a:cs typeface="Arial" panose="020B0604020202020204" pitchFamily="34" charset="0"/>
              </a:rPr>
              <a:t>   例如：汽車、房子、員工</a:t>
            </a:r>
            <a:r>
              <a:rPr lang="en-US" altLang="zh-TW" dirty="0">
                <a:latin typeface="Arial" panose="020B0604020202020204" pitchFamily="34" charset="0"/>
                <a:ea typeface="標楷體" panose="03000509000000000000" pitchFamily="65" charset="-120"/>
                <a:cs typeface="Arial" panose="020B0604020202020204" pitchFamily="34" charset="0"/>
              </a:rPr>
              <a:t>…..</a:t>
            </a:r>
          </a:p>
          <a:p>
            <a:pPr marL="712788" lvl="1" indent="-209550">
              <a:buFont typeface="Calibri" pitchFamily="34" charset="0"/>
              <a:buChar char="−"/>
            </a:pPr>
            <a:r>
              <a:rPr lang="zh-TW" altLang="en-US" sz="2400" dirty="0">
                <a:ea typeface="標楷體" pitchFamily="65" charset="-120"/>
              </a:rPr>
              <a:t>屬性</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描述實體的性質</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實體裡每個屬性都有個值，稱之為屬性值</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屬性值是存在資料庫裡主要的資料</a:t>
            </a:r>
          </a:p>
          <a:p>
            <a:pPr marL="1006475" lvl="2"/>
            <a:r>
              <a:rPr lang="zh-TW" altLang="en-US" dirty="0">
                <a:latin typeface="Arial" panose="020B0604020202020204" pitchFamily="34" charset="0"/>
                <a:ea typeface="標楷體" panose="03000509000000000000" pitchFamily="65" charset="-120"/>
                <a:cs typeface="Arial" panose="020B0604020202020204" pitchFamily="34" charset="0"/>
              </a:rPr>
              <a:t>   例如：員工這個實體有底下這些屬性：姓名、性別、薪資</a:t>
            </a:r>
            <a:r>
              <a:rPr lang="en-US" altLang="zh-TW" dirty="0">
                <a:latin typeface="Arial" panose="020B0604020202020204" pitchFamily="34" charset="0"/>
                <a:ea typeface="標楷體" panose="03000509000000000000" pitchFamily="65" charset="-120"/>
                <a:cs typeface="Arial" panose="020B0604020202020204" pitchFamily="34" charset="0"/>
              </a:rPr>
              <a:t>…</a:t>
            </a:r>
          </a:p>
        </p:txBody>
      </p:sp>
    </p:spTree>
    <p:extLst>
      <p:ext uri="{BB962C8B-B14F-4D97-AF65-F5344CB8AC3E}">
        <p14:creationId xmlns:p14="http://schemas.microsoft.com/office/powerpoint/2010/main" xmlns="" val="313346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2-1 : </a:t>
            </a:r>
            <a:r>
              <a:rPr lang="zh-TW" altLang="zh-TW" dirty="0"/>
              <a:t>模型之緣起與用途</a:t>
            </a:r>
            <a:endParaRPr lang="zh-TW" altLang="en-US" dirty="0"/>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 </a:t>
            </a:r>
            <a:r>
              <a:rPr lang="zh-TW" altLang="en-US" dirty="0">
                <a:ea typeface="標楷體" panose="03000509000000000000" pitchFamily="65" charset="-120"/>
              </a:rPr>
              <a:t>模型的觀念</a:t>
            </a:r>
            <a:endParaRPr lang="zh-TW" altLang="en-US" dirty="0"/>
          </a:p>
        </p:txBody>
      </p:sp>
      <p:sp>
        <p:nvSpPr>
          <p:cNvPr id="9" name="Rectangle 3"/>
          <p:cNvSpPr>
            <a:spLocks noGrp="1" noChangeArrowheads="1"/>
          </p:cNvSpPr>
          <p:nvPr>
            <p:ph type="body" sz="quarter" idx="14"/>
          </p:nvPr>
        </p:nvSpPr>
        <p:spPr>
          <a:xfrm>
            <a:off x="838604" y="2095183"/>
            <a:ext cx="12040431" cy="821611"/>
          </a:xfrm>
        </p:spPr>
        <p:txBody>
          <a:bodyPr/>
          <a:lstStyle/>
          <a:p>
            <a:pPr>
              <a:buFont typeface="Wingdings" panose="05000000000000000000" pitchFamily="2" charset="2"/>
              <a:buChar char="l"/>
            </a:pPr>
            <a:r>
              <a:rPr lang="zh-TW" altLang="en-US" sz="2400" dirty="0">
                <a:latin typeface="Arial" panose="020B0604020202020204" pitchFamily="34" charset="0"/>
                <a:ea typeface="標楷體" panose="03000509000000000000" pitchFamily="65" charset="-120"/>
                <a:cs typeface="Arial" panose="020B0604020202020204" pitchFamily="34" charset="0"/>
              </a:rPr>
              <a:t>實體型別、值域與鍵值屬性</a:t>
            </a:r>
            <a:r>
              <a:rPr lang="en-US" altLang="zh-TW" sz="2400" dirty="0">
                <a:latin typeface="Arial" panose="020B0604020202020204" pitchFamily="34" charset="0"/>
                <a:ea typeface="標楷體" panose="03000509000000000000" pitchFamily="65" charset="-120"/>
                <a:cs typeface="Arial" panose="020B0604020202020204" pitchFamily="34" charset="0"/>
              </a:rPr>
              <a:t>(Entity type, value set and key attribute)</a:t>
            </a:r>
          </a:p>
          <a:p>
            <a:pPr marL="712788" lvl="1" indent="-209550">
              <a:buFont typeface="Calibri" pitchFamily="34" charset="0"/>
              <a:buChar char="−"/>
            </a:pPr>
            <a:r>
              <a:rPr lang="zh-TW" altLang="en-US" sz="2400" dirty="0">
                <a:ea typeface="標楷體" pitchFamily="65" charset="-120"/>
              </a:rPr>
              <a:t>實體型別</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用來定義具有相同屬性串列的實體</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包括一個名稱與屬性串列</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以實型別構造</a:t>
            </a:r>
            <a:r>
              <a:rPr lang="en-US" altLang="zh-TW" dirty="0">
                <a:latin typeface="Arial" panose="020B0604020202020204" pitchFamily="34" charset="0"/>
                <a:ea typeface="標楷體" panose="03000509000000000000" pitchFamily="65" charset="-120"/>
                <a:cs typeface="Arial" panose="020B0604020202020204" pitchFamily="34" charset="0"/>
              </a:rPr>
              <a:t>(entity type schema)</a:t>
            </a:r>
            <a:r>
              <a:rPr lang="zh-TW" altLang="en-US" dirty="0">
                <a:latin typeface="Arial" panose="020B0604020202020204" pitchFamily="34" charset="0"/>
                <a:ea typeface="標楷體" panose="03000509000000000000" pitchFamily="65" charset="-120"/>
                <a:cs typeface="Arial" panose="020B0604020202020204" pitchFamily="34" charset="0"/>
              </a:rPr>
              <a:t>描述之</a:t>
            </a:r>
          </a:p>
        </p:txBody>
      </p:sp>
      <p:sp>
        <p:nvSpPr>
          <p:cNvPr id="10" name="AutoShape 4"/>
          <p:cNvSpPr>
            <a:spLocks noChangeArrowheads="1"/>
          </p:cNvSpPr>
          <p:nvPr/>
        </p:nvSpPr>
        <p:spPr bwMode="auto">
          <a:xfrm>
            <a:off x="2380560" y="4993654"/>
            <a:ext cx="2520950" cy="1641475"/>
          </a:xfrm>
          <a:prstGeom prst="roundRect">
            <a:avLst>
              <a:gd name="adj" fmla="val 16667"/>
            </a:avLst>
          </a:prstGeom>
          <a:solidFill>
            <a:srgbClr val="92D050"/>
          </a:solidFill>
          <a:ln w="952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200" dirty="0">
                <a:latin typeface="Arial" panose="020B0604020202020204" pitchFamily="34" charset="0"/>
                <a:cs typeface="Arial" panose="020B0604020202020204" pitchFamily="34" charset="0"/>
              </a:rPr>
              <a:t>E1*</a:t>
            </a:r>
          </a:p>
          <a:p>
            <a:pPr algn="ctr" eaLnBrk="1" hangingPunct="1"/>
            <a:r>
              <a:rPr lang="en-US" altLang="zh-TW" sz="2200" dirty="0">
                <a:latin typeface="Arial" panose="020B0604020202020204" pitchFamily="34" charset="0"/>
                <a:cs typeface="Arial" panose="020B0604020202020204" pitchFamily="34" charset="0"/>
              </a:rPr>
              <a:t>(john,55,80k)</a:t>
            </a:r>
          </a:p>
          <a:p>
            <a:pPr algn="ctr" eaLnBrk="1" hangingPunct="1"/>
            <a:r>
              <a:rPr lang="en-US" altLang="zh-TW" sz="2200" dirty="0">
                <a:latin typeface="Arial" panose="020B0604020202020204" pitchFamily="34" charset="0"/>
                <a:cs typeface="Arial" panose="020B0604020202020204" pitchFamily="34" charset="0"/>
              </a:rPr>
              <a:t>E2*</a:t>
            </a:r>
          </a:p>
          <a:p>
            <a:pPr algn="ctr" eaLnBrk="1" hangingPunct="1"/>
            <a:r>
              <a:rPr lang="en-US" altLang="zh-TW" sz="2200" dirty="0">
                <a:latin typeface="Arial" panose="020B0604020202020204" pitchFamily="34" charset="0"/>
                <a:cs typeface="Arial" panose="020B0604020202020204" pitchFamily="34" charset="0"/>
              </a:rPr>
              <a:t>(Judy,24,29k)</a:t>
            </a:r>
          </a:p>
        </p:txBody>
      </p:sp>
      <p:sp>
        <p:nvSpPr>
          <p:cNvPr id="11" name="Text Box 5"/>
          <p:cNvSpPr txBox="1">
            <a:spLocks noChangeArrowheads="1"/>
          </p:cNvSpPr>
          <p:nvPr/>
        </p:nvSpPr>
        <p:spPr bwMode="auto">
          <a:xfrm>
            <a:off x="2615510" y="4155454"/>
            <a:ext cx="2319338" cy="769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dirty="0">
                <a:latin typeface="Arial" panose="020B0604020202020204" pitchFamily="34" charset="0"/>
                <a:cs typeface="Arial" panose="020B0604020202020204" pitchFamily="34" charset="0"/>
              </a:rPr>
              <a:t>Employee</a:t>
            </a:r>
          </a:p>
          <a:p>
            <a:pPr eaLnBrk="1" hangingPunct="1"/>
            <a:r>
              <a:rPr lang="en-US" altLang="zh-TW" sz="2200" dirty="0" err="1">
                <a:latin typeface="Arial" panose="020B0604020202020204" pitchFamily="34" charset="0"/>
                <a:cs typeface="Arial" panose="020B0604020202020204" pitchFamily="34" charset="0"/>
              </a:rPr>
              <a:t>Name,age,salary</a:t>
            </a:r>
            <a:endParaRPr lang="en-US" altLang="zh-TW" sz="2200" dirty="0">
              <a:latin typeface="Arial" panose="020B0604020202020204" pitchFamily="34" charset="0"/>
              <a:cs typeface="Arial" panose="020B0604020202020204" pitchFamily="34" charset="0"/>
            </a:endParaRPr>
          </a:p>
        </p:txBody>
      </p:sp>
      <p:sp>
        <p:nvSpPr>
          <p:cNvPr id="12" name="AutoShape 6"/>
          <p:cNvSpPr>
            <a:spLocks noChangeArrowheads="1"/>
          </p:cNvSpPr>
          <p:nvPr/>
        </p:nvSpPr>
        <p:spPr bwMode="auto">
          <a:xfrm>
            <a:off x="5604773" y="4993654"/>
            <a:ext cx="2497137" cy="1641475"/>
          </a:xfrm>
          <a:prstGeom prst="roundRect">
            <a:avLst>
              <a:gd name="adj" fmla="val 16667"/>
            </a:avLst>
          </a:prstGeom>
          <a:solidFill>
            <a:srgbClr val="92D050"/>
          </a:solidFill>
          <a:ln w="9525">
            <a:solidFill>
              <a:schemeClr val="tx1"/>
            </a:solidFill>
            <a:round/>
            <a:headEnd/>
            <a:tailEnd/>
          </a:ln>
        </p:spPr>
        <p:txBody>
          <a:bodyPr wrap="none" anchor="ctr"/>
          <a:lstStyle/>
          <a:p>
            <a:pPr algn="ctr"/>
            <a:r>
              <a:rPr kumimoji="1" lang="en-US" altLang="zh-TW" sz="2200" dirty="0">
                <a:latin typeface="Arial" panose="020B0604020202020204" pitchFamily="34" charset="0"/>
                <a:ea typeface="新細明體" panose="02020500000000000000" pitchFamily="18" charset="-120"/>
                <a:cs typeface="Arial" panose="020B0604020202020204" pitchFamily="34" charset="0"/>
              </a:rPr>
              <a:t>C1*</a:t>
            </a:r>
          </a:p>
          <a:p>
            <a:pPr algn="ctr"/>
            <a:r>
              <a:rPr kumimoji="1" lang="en-US" altLang="zh-TW" sz="2200" dirty="0">
                <a:latin typeface="Arial" panose="020B0604020202020204" pitchFamily="34" charset="0"/>
                <a:ea typeface="新細明體" panose="02020500000000000000" pitchFamily="18" charset="-120"/>
                <a:cs typeface="Arial" panose="020B0604020202020204" pitchFamily="34" charset="0"/>
              </a:rPr>
              <a:t>(</a:t>
            </a:r>
            <a:r>
              <a:rPr kumimoji="1" lang="en-US" altLang="zh-TW" sz="2200" dirty="0" err="1">
                <a:latin typeface="Arial" panose="020B0604020202020204" pitchFamily="34" charset="0"/>
                <a:ea typeface="新細明體" panose="02020500000000000000" pitchFamily="18" charset="-120"/>
                <a:cs typeface="Arial" panose="020B0604020202020204" pitchFamily="34" charset="0"/>
              </a:rPr>
              <a:t>sunco,loden,smith</a:t>
            </a:r>
            <a:r>
              <a:rPr kumimoji="1" lang="en-US" altLang="zh-TW" sz="2200" dirty="0">
                <a:latin typeface="Arial" panose="020B0604020202020204" pitchFamily="34" charset="0"/>
                <a:ea typeface="新細明體" panose="02020500000000000000" pitchFamily="18" charset="-120"/>
                <a:cs typeface="Arial" panose="020B0604020202020204" pitchFamily="34" charset="0"/>
              </a:rPr>
              <a:t>)</a:t>
            </a:r>
          </a:p>
          <a:p>
            <a:pPr algn="ctr"/>
            <a:r>
              <a:rPr kumimoji="1" lang="en-US" altLang="zh-TW" sz="2200" dirty="0">
                <a:latin typeface="Arial" panose="020B0604020202020204" pitchFamily="34" charset="0"/>
                <a:ea typeface="新細明體" panose="02020500000000000000" pitchFamily="18" charset="-120"/>
                <a:cs typeface="Arial" panose="020B0604020202020204" pitchFamily="34" charset="0"/>
              </a:rPr>
              <a:t>C2*</a:t>
            </a:r>
          </a:p>
          <a:p>
            <a:pPr algn="ctr"/>
            <a:r>
              <a:rPr kumimoji="1" lang="en-US" altLang="zh-TW" sz="2200" dirty="0">
                <a:latin typeface="Arial" panose="020B0604020202020204" pitchFamily="34" charset="0"/>
                <a:ea typeface="新細明體" panose="02020500000000000000" pitchFamily="18" charset="-120"/>
                <a:cs typeface="Arial" panose="020B0604020202020204" pitchFamily="34" charset="0"/>
              </a:rPr>
              <a:t>(</a:t>
            </a:r>
            <a:r>
              <a:rPr kumimoji="1" lang="en-US" altLang="zh-TW" sz="2200" dirty="0" err="1">
                <a:latin typeface="Arial" panose="020B0604020202020204" pitchFamily="34" charset="0"/>
                <a:ea typeface="新細明體" panose="02020500000000000000" pitchFamily="18" charset="-120"/>
                <a:cs typeface="Arial" panose="020B0604020202020204" pitchFamily="34" charset="0"/>
              </a:rPr>
              <a:t>fast,newyork,mary</a:t>
            </a:r>
            <a:r>
              <a:rPr kumimoji="1" lang="en-US" altLang="zh-TW" sz="2200" dirty="0">
                <a:latin typeface="Arial" panose="020B0604020202020204" pitchFamily="34" charset="0"/>
                <a:ea typeface="新細明體" panose="02020500000000000000" pitchFamily="18" charset="-120"/>
                <a:cs typeface="Arial" panose="020B0604020202020204" pitchFamily="34" charset="0"/>
              </a:rPr>
              <a:t>)</a:t>
            </a:r>
          </a:p>
        </p:txBody>
      </p:sp>
      <p:sp>
        <p:nvSpPr>
          <p:cNvPr id="13" name="Text Box 7"/>
          <p:cNvSpPr txBox="1">
            <a:spLocks noChangeArrowheads="1"/>
          </p:cNvSpPr>
          <p:nvPr/>
        </p:nvSpPr>
        <p:spPr bwMode="auto">
          <a:xfrm>
            <a:off x="5511110" y="4155454"/>
            <a:ext cx="2932113" cy="769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200">
                <a:latin typeface="Arial" panose="020B0604020202020204" pitchFamily="34" charset="0"/>
                <a:cs typeface="Arial" panose="020B0604020202020204" pitchFamily="34" charset="0"/>
              </a:rPr>
              <a:t>Company</a:t>
            </a:r>
          </a:p>
          <a:p>
            <a:pPr eaLnBrk="1" hangingPunct="1"/>
            <a:r>
              <a:rPr lang="en-US" altLang="zh-TW" sz="2200">
                <a:latin typeface="Arial" panose="020B0604020202020204" pitchFamily="34" charset="0"/>
                <a:cs typeface="Arial" panose="020B0604020202020204" pitchFamily="34" charset="0"/>
              </a:rPr>
              <a:t>Name,place,president</a:t>
            </a:r>
          </a:p>
        </p:txBody>
      </p:sp>
    </p:spTree>
    <p:extLst>
      <p:ext uri="{BB962C8B-B14F-4D97-AF65-F5344CB8AC3E}">
        <p14:creationId xmlns:p14="http://schemas.microsoft.com/office/powerpoint/2010/main" xmlns="" val="21362454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2-1 : </a:t>
            </a:r>
            <a:r>
              <a:rPr lang="zh-TW" altLang="zh-TW" dirty="0"/>
              <a:t>模型之緣起與用途</a:t>
            </a:r>
            <a:endParaRPr lang="zh-TW" altLang="en-US" dirty="0"/>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ea typeface="標楷體" panose="03000509000000000000" pitchFamily="65" charset="-120"/>
              </a:rPr>
              <a:t>模型的觀念</a:t>
            </a:r>
            <a:endParaRPr lang="zh-TW" altLang="en-US" dirty="0"/>
          </a:p>
        </p:txBody>
      </p:sp>
      <p:sp>
        <p:nvSpPr>
          <p:cNvPr id="9" name="Rectangle 3"/>
          <p:cNvSpPr>
            <a:spLocks noGrp="1" noChangeArrowheads="1"/>
          </p:cNvSpPr>
          <p:nvPr>
            <p:ph type="body" sz="quarter" idx="14"/>
          </p:nvPr>
        </p:nvSpPr>
        <p:spPr>
          <a:xfrm>
            <a:off x="838604" y="2095183"/>
            <a:ext cx="12040431" cy="821611"/>
          </a:xfrm>
        </p:spPr>
        <p:txBody>
          <a:bodyPr/>
          <a:lstStyle/>
          <a:p>
            <a:pPr marL="712788" lvl="1" indent="-209550">
              <a:buFont typeface="Calibri" pitchFamily="34" charset="0"/>
              <a:buChar char="−"/>
            </a:pPr>
            <a:r>
              <a:rPr lang="zh-TW" altLang="en-US" sz="2400" dirty="0">
                <a:ea typeface="標楷體" pitchFamily="65" charset="-120"/>
              </a:rPr>
              <a:t>值域</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屬性所可能包括的範圍值</a:t>
            </a:r>
          </a:p>
          <a:p>
            <a:pPr marL="1006475" lvl="2"/>
            <a:r>
              <a:rPr lang="zh-TW" altLang="en-US" dirty="0">
                <a:ea typeface="標楷體" panose="03000509000000000000" pitchFamily="65" charset="-120"/>
              </a:rPr>
              <a:t>    例如：員工的年齡是介於</a:t>
            </a:r>
            <a:r>
              <a:rPr lang="en-US" altLang="zh-TW" dirty="0">
                <a:ea typeface="標楷體" panose="03000509000000000000" pitchFamily="65" charset="-120"/>
              </a:rPr>
              <a:t>15</a:t>
            </a:r>
            <a:r>
              <a:rPr lang="zh-TW" altLang="en-US" dirty="0">
                <a:ea typeface="標楷體" panose="03000509000000000000" pitchFamily="65" charset="-120"/>
              </a:rPr>
              <a:t>到</a:t>
            </a:r>
            <a:r>
              <a:rPr lang="en-US" altLang="zh-TW" dirty="0">
                <a:ea typeface="標楷體" panose="03000509000000000000" pitchFamily="65" charset="-120"/>
              </a:rPr>
              <a:t>70</a:t>
            </a:r>
            <a:r>
              <a:rPr lang="zh-TW" altLang="en-US" dirty="0">
                <a:ea typeface="標楷體" panose="03000509000000000000" pitchFamily="65" charset="-120"/>
              </a:rPr>
              <a:t>的整數</a:t>
            </a:r>
          </a:p>
          <a:p>
            <a:pPr marL="712788" lvl="1" indent="-209550">
              <a:buFont typeface="Calibri" pitchFamily="34" charset="0"/>
              <a:buChar char="−"/>
            </a:pPr>
            <a:r>
              <a:rPr lang="zh-TW" altLang="en-US" sz="2400" dirty="0">
                <a:ea typeface="標楷體" pitchFamily="65" charset="-120"/>
              </a:rPr>
              <a:t>鍵值屬性</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用來區別各個實體</a:t>
            </a:r>
            <a:r>
              <a:rPr lang="en-US" altLang="zh-TW" dirty="0">
                <a:latin typeface="Arial" panose="020B0604020202020204" pitchFamily="34" charset="0"/>
                <a:ea typeface="標楷體" panose="03000509000000000000" pitchFamily="65" charset="-120"/>
                <a:cs typeface="Arial" panose="020B0604020202020204" pitchFamily="34" charset="0"/>
              </a:rPr>
              <a:t>(</a:t>
            </a:r>
            <a:r>
              <a:rPr lang="zh-TW" altLang="en-US" dirty="0">
                <a:latin typeface="Arial" panose="020B0604020202020204" pitchFamily="34" charset="0"/>
                <a:ea typeface="標楷體" panose="03000509000000000000" pitchFamily="65" charset="-120"/>
                <a:cs typeface="Arial" panose="020B0604020202020204" pitchFamily="34" charset="0"/>
              </a:rPr>
              <a:t>同樣型別</a:t>
            </a:r>
            <a:r>
              <a:rPr lang="en-US" altLang="zh-TW" dirty="0">
                <a:latin typeface="Arial" panose="020B0604020202020204" pitchFamily="34" charset="0"/>
                <a:ea typeface="標楷體" panose="03000509000000000000" pitchFamily="65" charset="-120"/>
                <a:cs typeface="Arial" panose="020B0604020202020204" pitchFamily="34" charset="0"/>
              </a:rPr>
              <a:t>)</a:t>
            </a:r>
            <a:r>
              <a:rPr lang="zh-TW" altLang="en-US" dirty="0">
                <a:latin typeface="Arial" panose="020B0604020202020204" pitchFamily="34" charset="0"/>
                <a:ea typeface="標楷體" panose="03000509000000000000" pitchFamily="65" charset="-120"/>
                <a:cs typeface="Arial" panose="020B0604020202020204" pitchFamily="34" charset="0"/>
              </a:rPr>
              <a:t>的屬性</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例如：</a:t>
            </a:r>
            <a:r>
              <a:rPr lang="en-US" altLang="zh-TW" dirty="0">
                <a:latin typeface="Arial" panose="020B0604020202020204" pitchFamily="34" charset="0"/>
                <a:ea typeface="標楷體" panose="03000509000000000000" pitchFamily="65" charset="-120"/>
                <a:cs typeface="Arial" panose="020B0604020202020204" pitchFamily="34" charset="0"/>
              </a:rPr>
              <a:t>employee</a:t>
            </a:r>
            <a:r>
              <a:rPr lang="zh-TW" altLang="en-US" dirty="0">
                <a:latin typeface="Arial" panose="020B0604020202020204" pitchFamily="34" charset="0"/>
                <a:ea typeface="標楷體" panose="03000509000000000000" pitchFamily="65" charset="-120"/>
                <a:cs typeface="Arial" panose="020B0604020202020204" pitchFamily="34" charset="0"/>
              </a:rPr>
              <a:t>裡的員工編號</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用來保持唯一性的性質</a:t>
            </a:r>
          </a:p>
          <a:p>
            <a:pPr marL="1252538" lvl="2" indent="-246063">
              <a:buFont typeface="Arial" panose="020B0604020202020204" pitchFamily="34" charset="0"/>
              <a:buChar char="•"/>
            </a:pPr>
            <a:r>
              <a:rPr lang="zh-TW" altLang="en-US" dirty="0">
                <a:latin typeface="Arial" panose="020B0604020202020204" pitchFamily="34" charset="0"/>
                <a:ea typeface="標楷體" panose="03000509000000000000" pitchFamily="65" charset="-120"/>
                <a:cs typeface="Arial" panose="020B0604020202020204" pitchFamily="34" charset="0"/>
              </a:rPr>
              <a:t>鍵值屬性可能不只一個</a:t>
            </a:r>
          </a:p>
          <a:p>
            <a:pPr lvl="2"/>
            <a:r>
              <a:rPr lang="zh-TW" altLang="en-US" dirty="0">
                <a:ea typeface="標楷體" panose="03000509000000000000" pitchFamily="65" charset="-120"/>
              </a:rPr>
              <a:t>   例如：汽車的</a:t>
            </a:r>
            <a:r>
              <a:rPr lang="zh-TW" altLang="en-US" u="sng" dirty="0">
                <a:ea typeface="標楷體" panose="03000509000000000000" pitchFamily="65" charset="-120"/>
              </a:rPr>
              <a:t>引擎號碼</a:t>
            </a:r>
            <a:r>
              <a:rPr lang="zh-TW" altLang="en-US" dirty="0">
                <a:ea typeface="標楷體" panose="03000509000000000000" pitchFamily="65" charset="-120"/>
              </a:rPr>
              <a:t>和</a:t>
            </a:r>
            <a:r>
              <a:rPr lang="zh-TW" altLang="en-US" u="sng" dirty="0">
                <a:ea typeface="標楷體" panose="03000509000000000000" pitchFamily="65" charset="-120"/>
              </a:rPr>
              <a:t>牌照號碼</a:t>
            </a:r>
          </a:p>
        </p:txBody>
      </p:sp>
    </p:spTree>
    <p:extLst>
      <p:ext uri="{BB962C8B-B14F-4D97-AF65-F5344CB8AC3E}">
        <p14:creationId xmlns:p14="http://schemas.microsoft.com/office/powerpoint/2010/main" xmlns="" val="1849814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一個例子</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Company</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資料庫</a:t>
            </a:r>
            <a:endParaRPr lang="zh-TW" altLang="en-US" dirty="0">
              <a:latin typeface="Times New Roman" panose="02020603050405020304" pitchFamily="18" charset="0"/>
              <a:cs typeface="Times New Roman" panose="02020603050405020304" pitchFamily="18" charset="0"/>
            </a:endParaRPr>
          </a:p>
        </p:txBody>
      </p:sp>
      <p:sp>
        <p:nvSpPr>
          <p:cNvPr id="9" name="Rectangle 3"/>
          <p:cNvSpPr>
            <a:spLocks noGrp="1" noChangeArrowheads="1"/>
          </p:cNvSpPr>
          <p:nvPr>
            <p:ph type="body" sz="quarter" idx="14"/>
          </p:nvPr>
        </p:nvSpPr>
        <p:spPr>
          <a:xfrm>
            <a:off x="838604" y="2095183"/>
            <a:ext cx="12040431" cy="821611"/>
          </a:xfrm>
        </p:spPr>
        <p:txBody>
          <a:bodyPr/>
          <a:lstStyle/>
          <a:p>
            <a:pPr>
              <a:buFont typeface="Wingdings" panose="05000000000000000000" pitchFamily="2" charset="2"/>
              <a:buChar char="l"/>
            </a:pPr>
            <a:r>
              <a:rPr lang="zh-TW" altLang="en-US" sz="2400" dirty="0">
                <a:latin typeface="Arial" panose="020B0604020202020204" pitchFamily="34" charset="0"/>
                <a:ea typeface="標楷體" panose="03000509000000000000" pitchFamily="65" charset="-120"/>
                <a:cs typeface="Arial" panose="020B0604020202020204" pitchFamily="34" charset="0"/>
              </a:rPr>
              <a:t>底下我們舉一個例子來說明</a:t>
            </a:r>
          </a:p>
          <a:p>
            <a:pPr marL="712788" lvl="1" indent="-209550">
              <a:buFont typeface="Calibri" pitchFamily="34" charset="0"/>
              <a:buChar char="−"/>
            </a:pPr>
            <a:r>
              <a:rPr lang="zh-TW" altLang="en-US" sz="2400" dirty="0">
                <a:ea typeface="標楷體" pitchFamily="65" charset="-120"/>
              </a:rPr>
              <a:t>簡化資料庫設計步驟</a:t>
            </a:r>
          </a:p>
          <a:p>
            <a:pPr marL="712788" lvl="1" indent="-209550">
              <a:buFont typeface="Calibri" pitchFamily="34" charset="0"/>
              <a:buChar char="−"/>
            </a:pPr>
            <a:r>
              <a:rPr lang="en-US" altLang="zh-TW" sz="2400" dirty="0">
                <a:ea typeface="標楷體" pitchFamily="65" charset="-120"/>
              </a:rPr>
              <a:t>ER Model</a:t>
            </a:r>
          </a:p>
          <a:p>
            <a:pPr marL="268288" indent="-268288">
              <a:buFont typeface="Wingdings" panose="05000000000000000000"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這是一個公司的資料庫</a:t>
            </a:r>
            <a:r>
              <a:rPr lang="en-US" altLang="zh-TW" sz="2400" b="0" dirty="0">
                <a:latin typeface="Arial" panose="020B0604020202020204" pitchFamily="34" charset="0"/>
                <a:ea typeface="標楷體" panose="03000509000000000000" pitchFamily="65" charset="-120"/>
                <a:cs typeface="Arial" panose="020B0604020202020204" pitchFamily="34" charset="0"/>
              </a:rPr>
              <a:t>(</a:t>
            </a:r>
            <a:r>
              <a:rPr lang="zh-TW" altLang="en-US" sz="2400" b="0" dirty="0">
                <a:latin typeface="Arial" panose="020B0604020202020204" pitchFamily="34" charset="0"/>
                <a:ea typeface="標楷體" panose="03000509000000000000" pitchFamily="65" charset="-120"/>
                <a:cs typeface="Arial" panose="020B0604020202020204" pitchFamily="34" charset="0"/>
              </a:rPr>
              <a:t>稱為</a:t>
            </a:r>
            <a:r>
              <a:rPr lang="en-US" altLang="zh-TW" sz="2400" b="0" dirty="0">
                <a:latin typeface="Arial" panose="020B0604020202020204" pitchFamily="34" charset="0"/>
                <a:ea typeface="標楷體" panose="03000509000000000000" pitchFamily="65" charset="-120"/>
                <a:cs typeface="Arial" panose="020B0604020202020204" pitchFamily="34" charset="0"/>
              </a:rPr>
              <a:t>Company)</a:t>
            </a:r>
            <a:r>
              <a:rPr lang="zh-TW" altLang="en-US" sz="2400" b="0" dirty="0">
                <a:latin typeface="Arial" panose="020B0604020202020204" pitchFamily="34" charset="0"/>
                <a:ea typeface="標楷體" panose="03000509000000000000" pitchFamily="65" charset="-120"/>
                <a:cs typeface="Arial" panose="020B0604020202020204" pitchFamily="34" charset="0"/>
              </a:rPr>
              <a:t>，所要記錄的資料</a:t>
            </a:r>
            <a:r>
              <a:rPr lang="en-US" altLang="zh-TW" sz="2400" b="0" dirty="0">
                <a:latin typeface="Arial" panose="020B0604020202020204" pitchFamily="34" charset="0"/>
                <a:ea typeface="標楷體" panose="03000509000000000000" pitchFamily="65" charset="-120"/>
                <a:cs typeface="Arial" panose="020B0604020202020204" pitchFamily="34" charset="0"/>
              </a:rPr>
              <a:t/>
            </a:r>
            <a:br>
              <a:rPr lang="en-US" altLang="zh-TW" sz="2400" b="0" dirty="0">
                <a:latin typeface="Arial" panose="020B0604020202020204" pitchFamily="34" charset="0"/>
                <a:ea typeface="標楷體" panose="03000509000000000000" pitchFamily="65" charset="-120"/>
                <a:cs typeface="Arial" panose="020B0604020202020204" pitchFamily="34" charset="0"/>
              </a:rPr>
            </a:br>
            <a:r>
              <a:rPr lang="zh-TW" altLang="en-US" sz="2400" b="0" dirty="0">
                <a:latin typeface="Arial" panose="020B0604020202020204" pitchFamily="34" charset="0"/>
                <a:ea typeface="標楷體" panose="03000509000000000000" pitchFamily="65" charset="-120"/>
                <a:cs typeface="Arial" panose="020B0604020202020204" pitchFamily="34" charset="0"/>
              </a:rPr>
              <a:t>有員工資料、部門資料與專案資料。</a:t>
            </a:r>
          </a:p>
        </p:txBody>
      </p:sp>
    </p:spTree>
    <p:extLst>
      <p:ext uri="{BB962C8B-B14F-4D97-AF65-F5344CB8AC3E}">
        <p14:creationId xmlns:p14="http://schemas.microsoft.com/office/powerpoint/2010/main" xmlns="" val="53227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資料庫需求</a:t>
            </a:r>
            <a:endParaRPr lang="zh-TW" altLang="en-US" dirty="0"/>
          </a:p>
        </p:txBody>
      </p:sp>
      <p:sp>
        <p:nvSpPr>
          <p:cNvPr id="9" name="Rectangle 3"/>
          <p:cNvSpPr>
            <a:spLocks noGrp="1" noChangeArrowheads="1"/>
          </p:cNvSpPr>
          <p:nvPr>
            <p:ph type="body" sz="quarter" idx="14"/>
          </p:nvPr>
        </p:nvSpPr>
        <p:spPr>
          <a:xfrm>
            <a:off x="838604" y="2095183"/>
            <a:ext cx="10939266" cy="821611"/>
          </a:xfrm>
        </p:spPr>
        <p:txBody>
          <a:bodyPr/>
          <a:lstStyle/>
          <a:p>
            <a:r>
              <a:rPr lang="zh-TW" altLang="en-US" sz="2400" dirty="0">
                <a:latin typeface="標楷體" panose="03000509000000000000" pitchFamily="65" charset="-120"/>
                <a:ea typeface="標楷體" panose="03000509000000000000" pitchFamily="65" charset="-120"/>
              </a:rPr>
              <a:t>茲將資料庫設計師經過搜集與分析使用者的需求後，所整理出的條目列舉如后：</a:t>
            </a:r>
            <a:endParaRPr lang="en-US" altLang="zh-TW" sz="2400" dirty="0">
              <a:latin typeface="標楷體" panose="03000509000000000000" pitchFamily="65" charset="-120"/>
              <a:ea typeface="標楷體" panose="03000509000000000000" pitchFamily="65" charset="-120"/>
            </a:endParaRPr>
          </a:p>
          <a:p>
            <a:pPr marL="357188" indent="-357188">
              <a:lnSpc>
                <a:spcPct val="100000"/>
              </a:lnSpc>
            </a:pPr>
            <a:r>
              <a:rPr lang="en-US" altLang="zh-TW" sz="2400" b="0" dirty="0">
                <a:latin typeface="標楷體" panose="03000509000000000000" pitchFamily="65" charset="-120"/>
                <a:ea typeface="標楷體" panose="03000509000000000000" pitchFamily="65" charset="-120"/>
              </a:rPr>
              <a:t>1.</a:t>
            </a:r>
            <a:r>
              <a:rPr lang="zh-TW" altLang="en-US" sz="2400" b="0" dirty="0">
                <a:latin typeface="標楷體" panose="03000509000000000000" pitchFamily="65" charset="-120"/>
                <a:ea typeface="標楷體" panose="03000509000000000000" pitchFamily="65" charset="-120"/>
              </a:rPr>
              <a:t>公司有</a:t>
            </a:r>
            <a:r>
              <a:rPr lang="zh-TW" altLang="en-US" sz="2400" b="0" dirty="0">
                <a:solidFill>
                  <a:srgbClr val="FF0000"/>
                </a:solidFill>
                <a:latin typeface="標楷體" panose="03000509000000000000" pitchFamily="65" charset="-120"/>
                <a:ea typeface="標楷體" panose="03000509000000000000" pitchFamily="65" charset="-120"/>
              </a:rPr>
              <a:t>數個部門</a:t>
            </a:r>
            <a:r>
              <a:rPr lang="zh-TW" altLang="en-US" sz="2400" b="0" dirty="0">
                <a:latin typeface="標楷體" panose="03000509000000000000" pitchFamily="65" charset="-120"/>
                <a:ea typeface="標楷體" panose="03000509000000000000" pitchFamily="65" charset="-120"/>
              </a:rPr>
              <a:t>，每個部門有</a:t>
            </a:r>
            <a:r>
              <a:rPr lang="zh-TW" altLang="en-US" sz="2400" b="0" i="1" dirty="0">
                <a:solidFill>
                  <a:srgbClr val="FF0000"/>
                </a:solidFill>
                <a:latin typeface="標楷體" panose="03000509000000000000" pitchFamily="65" charset="-120"/>
                <a:ea typeface="標楷體" panose="03000509000000000000" pitchFamily="65" charset="-120"/>
              </a:rPr>
              <a:t>一個名稱</a:t>
            </a:r>
            <a:r>
              <a:rPr lang="zh-TW" altLang="en-US" sz="2400" b="0" dirty="0">
                <a:latin typeface="標楷體" panose="03000509000000000000" pitchFamily="65" charset="-120"/>
                <a:ea typeface="標楷體" panose="03000509000000000000" pitchFamily="65" charset="-120"/>
              </a:rPr>
              <a:t>、</a:t>
            </a:r>
            <a:r>
              <a:rPr lang="zh-TW" altLang="en-US" sz="2400" b="0" i="1" dirty="0">
                <a:solidFill>
                  <a:srgbClr val="FF0000"/>
                </a:solidFill>
                <a:latin typeface="標楷體" panose="03000509000000000000" pitchFamily="65" charset="-120"/>
                <a:ea typeface="標楷體" panose="03000509000000000000" pitchFamily="65" charset="-120"/>
              </a:rPr>
              <a:t>一個編號</a:t>
            </a:r>
            <a:r>
              <a:rPr lang="zh-TW" altLang="en-US" sz="2400" b="0" dirty="0">
                <a:latin typeface="標楷體" panose="03000509000000000000" pitchFamily="65" charset="-120"/>
                <a:ea typeface="標楷體" panose="03000509000000000000" pitchFamily="65" charset="-120"/>
              </a:rPr>
              <a:t>、與</a:t>
            </a:r>
            <a:r>
              <a:rPr lang="zh-TW" altLang="en-US" sz="2400" b="0" i="1" dirty="0">
                <a:solidFill>
                  <a:srgbClr val="FF0000"/>
                </a:solidFill>
                <a:latin typeface="標楷體" panose="03000509000000000000" pitchFamily="65" charset="-120"/>
                <a:ea typeface="標楷體" panose="03000509000000000000" pitchFamily="65" charset="-120"/>
              </a:rPr>
              <a:t>一位經理</a:t>
            </a:r>
            <a:r>
              <a:rPr lang="zh-TW" altLang="en-US" sz="2400" b="0" dirty="0">
                <a:latin typeface="標楷體" panose="03000509000000000000" pitchFamily="65" charset="-120"/>
                <a:ea typeface="標楷體" panose="03000509000000000000" pitchFamily="65" charset="-120"/>
              </a:rPr>
              <a:t>、我們要記錄</a:t>
            </a:r>
            <a:r>
              <a:rPr lang="zh-TW" altLang="en-US" sz="2400" b="0" dirty="0">
                <a:solidFill>
                  <a:srgbClr val="FF0000"/>
                </a:solidFill>
                <a:latin typeface="標楷體" panose="03000509000000000000" pitchFamily="65" charset="-120"/>
                <a:ea typeface="標楷體" panose="03000509000000000000" pitchFamily="65" charset="-120"/>
              </a:rPr>
              <a:t>該經理何時出掌該部門</a:t>
            </a:r>
            <a:r>
              <a:rPr lang="zh-TW" altLang="en-US" sz="2400" b="0" dirty="0">
                <a:latin typeface="標楷體" panose="03000509000000000000" pitchFamily="65" charset="-120"/>
                <a:ea typeface="標楷體" panose="03000509000000000000" pitchFamily="65" charset="-120"/>
              </a:rPr>
              <a:t>。</a:t>
            </a:r>
            <a:r>
              <a:rPr lang="zh-TW" altLang="en-US" sz="2400" b="0" dirty="0">
                <a:solidFill>
                  <a:schemeClr val="accent1">
                    <a:lumMod val="75000"/>
                  </a:schemeClr>
                </a:solidFill>
                <a:latin typeface="標楷體" panose="03000509000000000000" pitchFamily="65" charset="-120"/>
                <a:ea typeface="標楷體" panose="03000509000000000000" pitchFamily="65" charset="-120"/>
              </a:rPr>
              <a:t>一個部門可能分散數地。</a:t>
            </a:r>
            <a:endParaRPr lang="en-US" altLang="zh-TW" sz="2400" b="0" dirty="0">
              <a:solidFill>
                <a:schemeClr val="accent1">
                  <a:lumMod val="75000"/>
                </a:schemeClr>
              </a:solidFill>
              <a:latin typeface="標楷體" panose="03000509000000000000" pitchFamily="65" charset="-120"/>
              <a:ea typeface="標楷體" panose="03000509000000000000" pitchFamily="65" charset="-120"/>
            </a:endParaRPr>
          </a:p>
          <a:p>
            <a:pPr marL="357188" indent="-357188">
              <a:lnSpc>
                <a:spcPct val="100000"/>
              </a:lnSpc>
            </a:pPr>
            <a:r>
              <a:rPr lang="en-US" altLang="zh-TW" sz="2400" b="0" dirty="0">
                <a:latin typeface="標楷體" panose="03000509000000000000" pitchFamily="65" charset="-120"/>
                <a:ea typeface="標楷體" panose="03000509000000000000" pitchFamily="65" charset="-120"/>
              </a:rPr>
              <a:t>2.</a:t>
            </a:r>
            <a:r>
              <a:rPr lang="zh-TW" altLang="en-US" sz="2400" b="0" dirty="0">
                <a:latin typeface="標楷體" panose="03000509000000000000" pitchFamily="65" charset="-120"/>
                <a:ea typeface="標楷體" panose="03000509000000000000" pitchFamily="65" charset="-120"/>
              </a:rPr>
              <a:t>一個部門底下有</a:t>
            </a:r>
            <a:r>
              <a:rPr lang="zh-TW" altLang="en-US" sz="2400" b="0" dirty="0">
                <a:solidFill>
                  <a:srgbClr val="FF0000"/>
                </a:solidFill>
                <a:latin typeface="標楷體" panose="03000509000000000000" pitchFamily="65" charset="-120"/>
                <a:ea typeface="標楷體" panose="03000509000000000000" pitchFamily="65" charset="-120"/>
              </a:rPr>
              <a:t>數個專案</a:t>
            </a:r>
            <a:r>
              <a:rPr lang="zh-TW" altLang="en-US" sz="2400" b="0" dirty="0">
                <a:latin typeface="標楷體" panose="03000509000000000000" pitchFamily="65" charset="-120"/>
                <a:ea typeface="標楷體" panose="03000509000000000000" pitchFamily="65" charset="-120"/>
              </a:rPr>
              <a:t>。每個專案有</a:t>
            </a:r>
            <a:r>
              <a:rPr lang="zh-TW" altLang="en-US" sz="2400" b="0" i="1" dirty="0">
                <a:solidFill>
                  <a:srgbClr val="FF0000"/>
                </a:solidFill>
                <a:latin typeface="標楷體" panose="03000509000000000000" pitchFamily="65" charset="-120"/>
                <a:ea typeface="標楷體" panose="03000509000000000000" pitchFamily="65" charset="-120"/>
              </a:rPr>
              <a:t>一個名稱</a:t>
            </a:r>
            <a:r>
              <a:rPr lang="zh-TW" altLang="en-US" sz="2400" b="0" dirty="0">
                <a:latin typeface="標楷體" panose="03000509000000000000" pitchFamily="65" charset="-120"/>
                <a:ea typeface="標楷體" panose="03000509000000000000" pitchFamily="65" charset="-120"/>
              </a:rPr>
              <a:t>、</a:t>
            </a:r>
            <a:r>
              <a:rPr lang="zh-TW" altLang="en-US" sz="2400" b="0" i="1" dirty="0">
                <a:solidFill>
                  <a:srgbClr val="FF0000"/>
                </a:solidFill>
                <a:latin typeface="標楷體" panose="03000509000000000000" pitchFamily="65" charset="-120"/>
                <a:ea typeface="標楷體" panose="03000509000000000000" pitchFamily="65" charset="-120"/>
              </a:rPr>
              <a:t>一個編號</a:t>
            </a:r>
            <a:r>
              <a:rPr lang="zh-TW" altLang="en-US" sz="2400" b="0" dirty="0">
                <a:latin typeface="標楷體" panose="03000509000000000000" pitchFamily="65" charset="-120"/>
                <a:ea typeface="標楷體" panose="03000509000000000000" pitchFamily="65" charset="-120"/>
              </a:rPr>
              <a:t>、與</a:t>
            </a:r>
            <a:r>
              <a:rPr lang="zh-TW" altLang="en-US" sz="2400" b="0" i="1" dirty="0">
                <a:solidFill>
                  <a:srgbClr val="FF0000"/>
                </a:solidFill>
                <a:latin typeface="標楷體" panose="03000509000000000000" pitchFamily="65" charset="-120"/>
                <a:ea typeface="標楷體" panose="03000509000000000000" pitchFamily="65" charset="-120"/>
              </a:rPr>
              <a:t>一個執行地點</a:t>
            </a:r>
            <a:endParaRPr lang="en-US" altLang="zh-TW" sz="2400" b="0" i="1" dirty="0">
              <a:solidFill>
                <a:srgbClr val="FF0000"/>
              </a:solidFill>
              <a:latin typeface="標楷體" panose="03000509000000000000" pitchFamily="65" charset="-120"/>
              <a:ea typeface="標楷體" panose="03000509000000000000" pitchFamily="65" charset="-120"/>
            </a:endParaRPr>
          </a:p>
          <a:p>
            <a:pPr marL="357188" indent="-357188">
              <a:lnSpc>
                <a:spcPct val="100000"/>
              </a:lnSpc>
            </a:pPr>
            <a:r>
              <a:rPr lang="en-US" altLang="zh-TW" sz="2400" b="0" dirty="0">
                <a:latin typeface="標楷體" panose="03000509000000000000" pitchFamily="65" charset="-120"/>
                <a:ea typeface="標楷體" panose="03000509000000000000" pitchFamily="65" charset="-120"/>
              </a:rPr>
              <a:t>3.</a:t>
            </a:r>
            <a:r>
              <a:rPr lang="zh-TW" altLang="en-US" sz="2400" b="0" dirty="0">
                <a:latin typeface="標楷體" panose="03000509000000000000" pitchFamily="65" charset="-120"/>
                <a:ea typeface="標楷體" panose="03000509000000000000" pitchFamily="65" charset="-120"/>
              </a:rPr>
              <a:t>員工的資料包括：</a:t>
            </a:r>
            <a:r>
              <a:rPr lang="zh-TW" altLang="en-US" sz="2400" b="0" i="1" dirty="0">
                <a:solidFill>
                  <a:srgbClr val="FF0000"/>
                </a:solidFill>
                <a:latin typeface="標楷體" panose="03000509000000000000" pitchFamily="65" charset="-120"/>
                <a:ea typeface="標楷體" panose="03000509000000000000" pitchFamily="65" charset="-120"/>
              </a:rPr>
              <a:t>姓名</a:t>
            </a:r>
            <a:r>
              <a:rPr lang="zh-TW" altLang="en-US" sz="2400" b="0" dirty="0">
                <a:latin typeface="標楷體" panose="03000509000000000000" pitchFamily="65" charset="-120"/>
                <a:ea typeface="標楷體" panose="03000509000000000000" pitchFamily="65" charset="-120"/>
              </a:rPr>
              <a:t>、</a:t>
            </a:r>
            <a:r>
              <a:rPr lang="zh-TW" altLang="en-US" sz="2400" b="0" i="1" dirty="0">
                <a:solidFill>
                  <a:srgbClr val="FF0000"/>
                </a:solidFill>
                <a:latin typeface="標楷體" panose="03000509000000000000" pitchFamily="65" charset="-120"/>
                <a:ea typeface="標楷體" panose="03000509000000000000" pitchFamily="65" charset="-120"/>
              </a:rPr>
              <a:t>編號</a:t>
            </a:r>
            <a:r>
              <a:rPr lang="en-US" altLang="zh-TW" sz="2400" b="0" i="1" dirty="0">
                <a:solidFill>
                  <a:srgbClr val="FF0000"/>
                </a:solidFill>
                <a:latin typeface="標楷體" panose="03000509000000000000" pitchFamily="65" charset="-120"/>
                <a:ea typeface="標楷體" panose="03000509000000000000" pitchFamily="65" charset="-120"/>
              </a:rPr>
              <a:t>(</a:t>
            </a:r>
            <a:r>
              <a:rPr lang="en-US" altLang="zh-TW" sz="2400" b="0" i="1" dirty="0" err="1">
                <a:solidFill>
                  <a:srgbClr val="FF0000"/>
                </a:solidFill>
                <a:latin typeface="標楷體" panose="03000509000000000000" pitchFamily="65" charset="-120"/>
                <a:ea typeface="標楷體" panose="03000509000000000000" pitchFamily="65" charset="-120"/>
              </a:rPr>
              <a:t>ssn</a:t>
            </a:r>
            <a:r>
              <a:rPr lang="en-US" altLang="zh-TW" sz="2400" b="0" i="1" dirty="0">
                <a:solidFill>
                  <a:srgbClr val="FF0000"/>
                </a:solidFill>
                <a:latin typeface="標楷體" panose="03000509000000000000" pitchFamily="65" charset="-120"/>
                <a:ea typeface="標楷體" panose="03000509000000000000" pitchFamily="65" charset="-120"/>
              </a:rPr>
              <a:t>)</a:t>
            </a:r>
            <a:r>
              <a:rPr lang="zh-TW" altLang="en-US" sz="2400" b="0" dirty="0">
                <a:latin typeface="標楷體" panose="03000509000000000000" pitchFamily="65" charset="-120"/>
                <a:ea typeface="標楷體" panose="03000509000000000000" pitchFamily="65" charset="-120"/>
              </a:rPr>
              <a:t>、</a:t>
            </a:r>
            <a:r>
              <a:rPr lang="zh-TW" altLang="en-US" sz="2400" b="0" i="1" dirty="0">
                <a:solidFill>
                  <a:srgbClr val="FF0000"/>
                </a:solidFill>
                <a:latin typeface="標楷體" panose="03000509000000000000" pitchFamily="65" charset="-120"/>
                <a:ea typeface="標楷體" panose="03000509000000000000" pitchFamily="65" charset="-120"/>
              </a:rPr>
              <a:t>住址</a:t>
            </a:r>
            <a:r>
              <a:rPr lang="zh-TW" altLang="en-US" sz="2400" b="0" dirty="0">
                <a:latin typeface="標楷體" panose="03000509000000000000" pitchFamily="65" charset="-120"/>
                <a:ea typeface="標楷體" panose="03000509000000000000" pitchFamily="65" charset="-120"/>
              </a:rPr>
              <a:t>、</a:t>
            </a:r>
            <a:r>
              <a:rPr lang="zh-TW" altLang="en-US" sz="2400" b="0" i="1" dirty="0">
                <a:solidFill>
                  <a:srgbClr val="FF0000"/>
                </a:solidFill>
                <a:latin typeface="標楷體" panose="03000509000000000000" pitchFamily="65" charset="-120"/>
                <a:ea typeface="標楷體" panose="03000509000000000000" pitchFamily="65" charset="-120"/>
              </a:rPr>
              <a:t>性別</a:t>
            </a:r>
            <a:r>
              <a:rPr lang="zh-TW" altLang="en-US" sz="2400" b="0" dirty="0">
                <a:latin typeface="標楷體" panose="03000509000000000000" pitchFamily="65" charset="-120"/>
                <a:ea typeface="標楷體" panose="03000509000000000000" pitchFamily="65" charset="-120"/>
              </a:rPr>
              <a:t>、</a:t>
            </a:r>
            <a:r>
              <a:rPr lang="zh-TW" altLang="en-US" sz="2400" b="0" i="1" dirty="0">
                <a:solidFill>
                  <a:srgbClr val="FF0000"/>
                </a:solidFill>
                <a:latin typeface="標楷體" panose="03000509000000000000" pitchFamily="65" charset="-120"/>
                <a:ea typeface="標楷體" panose="03000509000000000000" pitchFamily="65" charset="-120"/>
              </a:rPr>
              <a:t>薪資</a:t>
            </a:r>
            <a:r>
              <a:rPr lang="zh-TW" altLang="en-US" sz="2400" b="0" dirty="0">
                <a:latin typeface="標楷體" panose="03000509000000000000" pitchFamily="65" charset="-120"/>
                <a:ea typeface="標楷體" panose="03000509000000000000" pitchFamily="65" charset="-120"/>
              </a:rPr>
              <a:t>與</a:t>
            </a:r>
            <a:r>
              <a:rPr lang="zh-TW" altLang="en-US" sz="2400" b="0" i="1" dirty="0">
                <a:solidFill>
                  <a:srgbClr val="FF0000"/>
                </a:solidFill>
                <a:latin typeface="標楷體" panose="03000509000000000000" pitchFamily="65" charset="-120"/>
                <a:ea typeface="標楷體" panose="03000509000000000000" pitchFamily="65" charset="-120"/>
              </a:rPr>
              <a:t>生日</a:t>
            </a:r>
            <a:r>
              <a:rPr lang="zh-TW" altLang="en-US" sz="2400" b="0" dirty="0">
                <a:latin typeface="標楷體" panose="03000509000000000000" pitchFamily="65" charset="-120"/>
                <a:ea typeface="標楷體" panose="03000509000000000000" pitchFamily="65" charset="-120"/>
              </a:rPr>
              <a:t>。每位員工屬於</a:t>
            </a:r>
            <a:r>
              <a:rPr lang="zh-TW" altLang="en-US" sz="2400" b="0" dirty="0">
                <a:solidFill>
                  <a:srgbClr val="FF0000"/>
                </a:solidFill>
                <a:latin typeface="標楷體" panose="03000509000000000000" pitchFamily="65" charset="-120"/>
                <a:ea typeface="標楷體" panose="03000509000000000000" pitchFamily="65" charset="-120"/>
              </a:rPr>
              <a:t>一個部門</a:t>
            </a:r>
            <a:r>
              <a:rPr lang="zh-TW" altLang="en-US" sz="2400" b="0" dirty="0">
                <a:latin typeface="標楷體" panose="03000509000000000000" pitchFamily="65" charset="-120"/>
                <a:ea typeface="標楷體" panose="03000509000000000000" pitchFamily="65" charset="-120"/>
              </a:rPr>
              <a:t>，但可能參與</a:t>
            </a:r>
            <a:r>
              <a:rPr lang="zh-TW" altLang="en-US" sz="2400" b="0" dirty="0">
                <a:solidFill>
                  <a:srgbClr val="FF0000"/>
                </a:solidFill>
                <a:latin typeface="標楷體" panose="03000509000000000000" pitchFamily="65" charset="-120"/>
                <a:ea typeface="標楷體" panose="03000509000000000000" pitchFamily="65" charset="-120"/>
              </a:rPr>
              <a:t>多個專案</a:t>
            </a:r>
            <a:r>
              <a:rPr lang="zh-TW" altLang="en-US" sz="2400" b="0" dirty="0">
                <a:latin typeface="標楷體" panose="03000509000000000000" pitchFamily="65" charset="-120"/>
                <a:ea typeface="標楷體" panose="03000509000000000000" pitchFamily="65" charset="-120"/>
              </a:rPr>
              <a:t>，</a:t>
            </a:r>
            <a:r>
              <a:rPr lang="zh-TW" altLang="en-US" sz="2400" b="0" dirty="0">
                <a:solidFill>
                  <a:schemeClr val="accent1">
                    <a:lumMod val="75000"/>
                  </a:schemeClr>
                </a:solidFill>
                <a:latin typeface="標楷體" panose="03000509000000000000" pitchFamily="65" charset="-120"/>
                <a:ea typeface="標楷體" panose="03000509000000000000" pitchFamily="65" charset="-120"/>
              </a:rPr>
              <a:t>參與的專案不一定是所屬的部門所負責。我們要記錄每星期、員工在每個專案所花的時間</a:t>
            </a:r>
            <a:r>
              <a:rPr lang="zh-TW" altLang="en-US" sz="2400" b="0" dirty="0">
                <a:latin typeface="標楷體" panose="03000509000000000000" pitchFamily="65" charset="-120"/>
                <a:ea typeface="標楷體" panose="03000509000000000000" pitchFamily="65" charset="-120"/>
              </a:rPr>
              <a:t>，也要記錄該員工的</a:t>
            </a:r>
            <a:r>
              <a:rPr lang="zh-TW" altLang="en-US" sz="2400" b="0" dirty="0">
                <a:solidFill>
                  <a:srgbClr val="FF3300"/>
                </a:solidFill>
                <a:latin typeface="標楷體" panose="03000509000000000000" pitchFamily="65" charset="-120"/>
                <a:ea typeface="標楷體" panose="03000509000000000000" pitchFamily="65" charset="-120"/>
              </a:rPr>
              <a:t>頂頭上司</a:t>
            </a:r>
            <a:r>
              <a:rPr lang="zh-TW" altLang="en-US" sz="2400" b="0" dirty="0">
                <a:latin typeface="標楷體" panose="03000509000000000000" pitchFamily="65" charset="-120"/>
                <a:ea typeface="標楷體" panose="03000509000000000000" pitchFamily="65" charset="-120"/>
              </a:rPr>
              <a:t>是誰。</a:t>
            </a:r>
            <a:endParaRPr lang="en-US" altLang="zh-TW" sz="2400" b="0" dirty="0">
              <a:latin typeface="標楷體" panose="03000509000000000000" pitchFamily="65" charset="-120"/>
              <a:ea typeface="標楷體" panose="03000509000000000000" pitchFamily="65" charset="-120"/>
            </a:endParaRPr>
          </a:p>
          <a:p>
            <a:pPr marL="357188" indent="-357188">
              <a:lnSpc>
                <a:spcPct val="100000"/>
              </a:lnSpc>
            </a:pPr>
            <a:r>
              <a:rPr lang="en-US" altLang="zh-TW" sz="2400" b="0" dirty="0">
                <a:latin typeface="標楷體" panose="03000509000000000000" pitchFamily="65" charset="-120"/>
                <a:ea typeface="標楷體" panose="03000509000000000000" pitchFamily="65" charset="-120"/>
              </a:rPr>
              <a:t>4.</a:t>
            </a:r>
            <a:r>
              <a:rPr lang="zh-TW" altLang="en-US" sz="2400" b="0" dirty="0">
                <a:latin typeface="標楷體" panose="03000509000000000000" pitchFamily="65" charset="-120"/>
                <a:ea typeface="標楷體" panose="03000509000000000000" pitchFamily="65" charset="-120"/>
              </a:rPr>
              <a:t>記錄員工的家屬資料：</a:t>
            </a:r>
            <a:r>
              <a:rPr lang="zh-TW" altLang="en-US" sz="2400" b="0" i="1" dirty="0">
                <a:solidFill>
                  <a:srgbClr val="FF0000"/>
                </a:solidFill>
                <a:latin typeface="標楷體" panose="03000509000000000000" pitchFamily="65" charset="-120"/>
                <a:ea typeface="標楷體" panose="03000509000000000000" pitchFamily="65" charset="-120"/>
              </a:rPr>
              <a:t>姓名</a:t>
            </a:r>
            <a:r>
              <a:rPr lang="zh-TW" altLang="en-US" sz="2400" b="0" dirty="0">
                <a:latin typeface="標楷體" panose="03000509000000000000" pitchFamily="65" charset="-120"/>
                <a:ea typeface="標楷體" panose="03000509000000000000" pitchFamily="65" charset="-120"/>
              </a:rPr>
              <a:t>、</a:t>
            </a:r>
            <a:r>
              <a:rPr lang="zh-TW" altLang="en-US" sz="2400" b="0" i="1" dirty="0">
                <a:solidFill>
                  <a:srgbClr val="FF0000"/>
                </a:solidFill>
                <a:latin typeface="標楷體" panose="03000509000000000000" pitchFamily="65" charset="-120"/>
                <a:ea typeface="標楷體" panose="03000509000000000000" pitchFamily="65" charset="-120"/>
              </a:rPr>
              <a:t>性別</a:t>
            </a:r>
            <a:r>
              <a:rPr lang="zh-TW" altLang="en-US" sz="2400" b="0" dirty="0">
                <a:latin typeface="標楷體" panose="03000509000000000000" pitchFamily="65" charset="-120"/>
                <a:ea typeface="標楷體" panose="03000509000000000000" pitchFamily="65" charset="-120"/>
              </a:rPr>
              <a:t>、</a:t>
            </a:r>
            <a:r>
              <a:rPr lang="zh-TW" altLang="en-US" sz="2400" b="0" i="1" dirty="0">
                <a:solidFill>
                  <a:srgbClr val="FF0000"/>
                </a:solidFill>
                <a:latin typeface="標楷體" panose="03000509000000000000" pitchFamily="65" charset="-120"/>
                <a:ea typeface="標楷體" panose="03000509000000000000" pitchFamily="65" charset="-120"/>
              </a:rPr>
              <a:t>生日</a:t>
            </a:r>
            <a:r>
              <a:rPr lang="zh-TW" altLang="en-US" sz="2400" b="0" dirty="0">
                <a:latin typeface="標楷體" panose="03000509000000000000" pitchFamily="65" charset="-120"/>
                <a:ea typeface="標楷體" panose="03000509000000000000" pitchFamily="65" charset="-120"/>
              </a:rPr>
              <a:t>與</a:t>
            </a:r>
            <a:r>
              <a:rPr lang="zh-TW" altLang="en-US" sz="2400" b="0" i="1" dirty="0">
                <a:solidFill>
                  <a:srgbClr val="FF0000"/>
                </a:solidFill>
                <a:latin typeface="標楷體" panose="03000509000000000000" pitchFamily="65" charset="-120"/>
                <a:ea typeface="標楷體" panose="03000509000000000000" pitchFamily="65" charset="-120"/>
              </a:rPr>
              <a:t>稱謂</a:t>
            </a:r>
          </a:p>
          <a:p>
            <a:endParaRPr lang="zh-TW" altLang="en-US" sz="2400" i="1" dirty="0">
              <a:solidFill>
                <a:srgbClr val="FF0000"/>
              </a:solidFill>
              <a:latin typeface="標楷體" panose="03000509000000000000" pitchFamily="65" charset="-120"/>
              <a:ea typeface="標楷體" panose="03000509000000000000" pitchFamily="65" charset="-120"/>
            </a:endParaRPr>
          </a:p>
          <a:p>
            <a:endParaRPr lang="zh-TW" altLang="en-US" sz="2400" dirty="0">
              <a:solidFill>
                <a:schemeClr val="accent2"/>
              </a:solidFill>
              <a:latin typeface="標楷體" panose="03000509000000000000" pitchFamily="65" charset="-120"/>
              <a:ea typeface="標楷體" panose="03000509000000000000" pitchFamily="65" charset="-120"/>
            </a:endParaRPr>
          </a:p>
          <a:p>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xmlns="" val="863754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3533CDB0-E884-674F-BF53-0EB091A60205}"/>
              </a:ext>
            </a:extLst>
          </p:cNvPr>
          <p:cNvSpPr>
            <a:spLocks noGrp="1"/>
          </p:cNvSpPr>
          <p:nvPr>
            <p:ph type="body" sz="quarter" idx="12"/>
          </p:nvPr>
        </p:nvSpPr>
        <p:spPr>
          <a:xfrm>
            <a:off x="5460678" y="1891843"/>
            <a:ext cx="7979097" cy="3910853"/>
          </a:xfrm>
        </p:spPr>
        <p:txBody>
          <a:bodyPr/>
          <a:lstStyle/>
          <a:p>
            <a:r>
              <a:rPr lang="zh-TW" altLang="en-US" sz="3200" dirty="0"/>
              <a:t>模組</a:t>
            </a:r>
            <a:r>
              <a:rPr lang="en-US" altLang="zh-TW" sz="3200" dirty="0"/>
              <a:t>1</a:t>
            </a:r>
            <a:r>
              <a:rPr lang="zh-TW" altLang="en-US" sz="3200" dirty="0"/>
              <a:t>：</a:t>
            </a:r>
            <a:r>
              <a:rPr lang="zh-TW" altLang="zh-TW" sz="3200" dirty="0"/>
              <a:t>關聯式資料庫設計程序</a:t>
            </a:r>
            <a:endParaRPr lang="en-US" altLang="zh-TW" sz="3200" dirty="0"/>
          </a:p>
          <a:p>
            <a:r>
              <a:rPr lang="zh-TW" altLang="en-US" sz="3200" dirty="0"/>
              <a:t>模組</a:t>
            </a:r>
            <a:r>
              <a:rPr lang="en-US" altLang="zh-TW" sz="3200" dirty="0"/>
              <a:t>2</a:t>
            </a:r>
            <a:r>
              <a:rPr lang="zh-TW" altLang="en-US" sz="3200" dirty="0"/>
              <a:t>：</a:t>
            </a:r>
            <a:r>
              <a:rPr lang="en-US" altLang="zh-TW" sz="3200" dirty="0"/>
              <a:t>ER</a:t>
            </a:r>
            <a:r>
              <a:rPr lang="zh-TW" altLang="zh-TW" sz="3200" dirty="0"/>
              <a:t>模型</a:t>
            </a:r>
            <a:endParaRPr lang="en-US" altLang="zh-TW" sz="3200" dirty="0"/>
          </a:p>
          <a:p>
            <a:r>
              <a:rPr lang="zh-TW" altLang="en-US" sz="3200" dirty="0"/>
              <a:t>模組</a:t>
            </a:r>
            <a:r>
              <a:rPr lang="en-US" altLang="zh-TW" sz="3200" dirty="0"/>
              <a:t>3</a:t>
            </a:r>
            <a:r>
              <a:rPr lang="zh-TW" altLang="en-US" sz="3200" dirty="0"/>
              <a:t>：</a:t>
            </a:r>
            <a:r>
              <a:rPr lang="en-US" altLang="zh-TW" sz="3200" dirty="0"/>
              <a:t>ER</a:t>
            </a:r>
            <a:r>
              <a:rPr lang="zh-TW" altLang="zh-TW" sz="3200" dirty="0"/>
              <a:t>模型實體塑模</a:t>
            </a:r>
            <a:endParaRPr lang="en-US" altLang="zh-TW" sz="3200" dirty="0"/>
          </a:p>
          <a:p>
            <a:r>
              <a:rPr lang="zh-TW" altLang="en-US" sz="3200" dirty="0"/>
              <a:t>模組</a:t>
            </a:r>
            <a:r>
              <a:rPr lang="en-US" altLang="zh-TW" sz="3200" dirty="0"/>
              <a:t>4</a:t>
            </a:r>
            <a:r>
              <a:rPr lang="zh-TW" altLang="en-US" sz="3200" dirty="0"/>
              <a:t>：</a:t>
            </a:r>
            <a:r>
              <a:rPr lang="en-US" altLang="zh-TW" sz="3200" dirty="0"/>
              <a:t>ER</a:t>
            </a:r>
            <a:r>
              <a:rPr lang="zh-TW" altLang="zh-TW" sz="3200" dirty="0"/>
              <a:t>模型關係塑模</a:t>
            </a:r>
            <a:endParaRPr lang="en-US" altLang="zh-TW" sz="3200" dirty="0"/>
          </a:p>
          <a:p>
            <a:r>
              <a:rPr lang="zh-TW" altLang="en-US" sz="3200" dirty="0"/>
              <a:t>模組</a:t>
            </a:r>
            <a:r>
              <a:rPr lang="en-US" altLang="zh-TW" sz="3200" dirty="0"/>
              <a:t>5</a:t>
            </a:r>
            <a:r>
              <a:rPr lang="zh-TW" altLang="en-US" sz="3200" dirty="0"/>
              <a:t>：</a:t>
            </a:r>
            <a:r>
              <a:rPr lang="zh-TW" altLang="zh-TW" sz="3200" dirty="0"/>
              <a:t>正規化</a:t>
            </a:r>
            <a:endParaRPr lang="en-US" altLang="zh-TW" sz="3200" dirty="0"/>
          </a:p>
          <a:p>
            <a:r>
              <a:rPr lang="zh-TW" altLang="en-US" sz="3200" dirty="0"/>
              <a:t>模組</a:t>
            </a:r>
            <a:r>
              <a:rPr lang="en-US" altLang="zh-TW" sz="3200" dirty="0"/>
              <a:t>6</a:t>
            </a:r>
            <a:r>
              <a:rPr lang="zh-TW" altLang="en-US" sz="3200" dirty="0"/>
              <a:t>：</a:t>
            </a:r>
            <a:r>
              <a:rPr lang="zh-TW" altLang="zh-TW" sz="3200" dirty="0"/>
              <a:t>資料模型轉換及實體資料庫設計</a:t>
            </a:r>
            <a:endParaRPr lang="zh-TW" altLang="zh-TW" sz="3200" b="0" dirty="0"/>
          </a:p>
        </p:txBody>
      </p:sp>
      <p:sp>
        <p:nvSpPr>
          <p:cNvPr id="3" name="文字版面配置區 2">
            <a:extLst>
              <a:ext uri="{FF2B5EF4-FFF2-40B4-BE49-F238E27FC236}">
                <a16:creationId xmlns:a16="http://schemas.microsoft.com/office/drawing/2014/main" xmlns="" id="{D66B32A3-1C65-AA45-B232-BF1247418837}"/>
              </a:ext>
            </a:extLst>
          </p:cNvPr>
          <p:cNvSpPr>
            <a:spLocks noGrp="1"/>
          </p:cNvSpPr>
          <p:nvPr>
            <p:ph type="body" sz="quarter" idx="13"/>
          </p:nvPr>
        </p:nvSpPr>
        <p:spPr/>
        <p:txBody>
          <a:bodyPr/>
          <a:lstStyle/>
          <a:p>
            <a:endParaRPr kumimoji="1" lang="zh-TW" altLang="en-US" dirty="0"/>
          </a:p>
        </p:txBody>
      </p:sp>
      <p:sp>
        <p:nvSpPr>
          <p:cNvPr id="8" name="文字版面配置區 4">
            <a:extLst>
              <a:ext uri="{FF2B5EF4-FFF2-40B4-BE49-F238E27FC236}">
                <a16:creationId xmlns:a16="http://schemas.microsoft.com/office/drawing/2014/main" xmlns="" id="{51FF00D4-52A0-1342-9A9D-9095F9E67FE2}"/>
              </a:ext>
            </a:extLst>
          </p:cNvPr>
          <p:cNvSpPr txBox="1">
            <a:spLocks/>
          </p:cNvSpPr>
          <p:nvPr/>
        </p:nvSpPr>
        <p:spPr>
          <a:xfrm>
            <a:off x="8465561" y="7202764"/>
            <a:ext cx="4974214" cy="356912"/>
          </a:xfrm>
          <a:prstGeom prst="rect">
            <a:avLst/>
          </a:prstGeom>
        </p:spPr>
        <p:txBody>
          <a:bodyPr/>
          <a:lstStyle>
            <a:lvl1pPr marL="0" indent="0" algn="r" defTabSz="1007943" rtl="0" eaLnBrk="1" latinLnBrk="0" hangingPunct="1">
              <a:lnSpc>
                <a:spcPct val="100000"/>
              </a:lnSpc>
              <a:spcBef>
                <a:spcPts val="1102"/>
              </a:spcBef>
              <a:buFont typeface="Arial" panose="020B0604020202020204" pitchFamily="34" charset="0"/>
              <a:buNone/>
              <a:defRPr sz="1543" kern="1200">
                <a:solidFill>
                  <a:schemeClr val="tx1">
                    <a:lumMod val="50000"/>
                    <a:lumOff val="50000"/>
                  </a:schemeClr>
                </a:solidFill>
                <a:latin typeface="微軟正黑體" panose="020B0604030504040204" pitchFamily="34" charset="-120"/>
                <a:ea typeface="微軟正黑體" panose="020B0604030504040204" pitchFamily="34" charset="-120"/>
                <a:cs typeface="+mn-cs"/>
              </a:defRPr>
            </a:lvl1pPr>
            <a:lvl2pPr marL="555527" indent="0" algn="l" defTabSz="1007943" rtl="0" eaLnBrk="1" latinLnBrk="0" hangingPunct="1">
              <a:lnSpc>
                <a:spcPct val="90000"/>
              </a:lnSpc>
              <a:spcBef>
                <a:spcPts val="551"/>
              </a:spcBef>
              <a:buFont typeface="Arial" panose="020B0604020202020204" pitchFamily="34" charset="0"/>
              <a:buNone/>
              <a:defRPr sz="2646" kern="1200">
                <a:solidFill>
                  <a:schemeClr val="tx1"/>
                </a:solidFill>
                <a:latin typeface="+mn-lt"/>
                <a:ea typeface="+mn-ea"/>
                <a:cs typeface="+mn-cs"/>
              </a:defRPr>
            </a:lvl2pPr>
            <a:lvl3pPr marL="1111056" indent="0" algn="l" defTabSz="1007943" rtl="0" eaLnBrk="1" latinLnBrk="0" hangingPunct="1">
              <a:lnSpc>
                <a:spcPct val="90000"/>
              </a:lnSpc>
              <a:spcBef>
                <a:spcPts val="551"/>
              </a:spcBef>
              <a:buFont typeface="Arial" panose="020B0604020202020204" pitchFamily="34" charset="0"/>
              <a:buNone/>
              <a:defRPr sz="2205" kern="1200">
                <a:solidFill>
                  <a:schemeClr val="tx1"/>
                </a:solidFill>
                <a:latin typeface="+mn-lt"/>
                <a:ea typeface="+mn-ea"/>
                <a:cs typeface="+mn-cs"/>
              </a:defRPr>
            </a:lvl3pPr>
            <a:lvl4pPr marL="1666583" indent="0" algn="l" defTabSz="1007943" rtl="0" eaLnBrk="1" latinLnBrk="0" hangingPunct="1">
              <a:lnSpc>
                <a:spcPct val="90000"/>
              </a:lnSpc>
              <a:spcBef>
                <a:spcPts val="551"/>
              </a:spcBef>
              <a:buFont typeface="Arial" panose="020B0604020202020204" pitchFamily="34" charset="0"/>
              <a:buNone/>
              <a:defRPr sz="1984" kern="1200">
                <a:solidFill>
                  <a:schemeClr val="tx1"/>
                </a:solidFill>
                <a:latin typeface="+mn-lt"/>
                <a:ea typeface="+mn-ea"/>
                <a:cs typeface="+mn-cs"/>
              </a:defRPr>
            </a:lvl4pPr>
            <a:lvl5pPr marL="2222111" indent="0" algn="l" defTabSz="1007943" rtl="0" eaLnBrk="1" latinLnBrk="0" hangingPunct="1">
              <a:lnSpc>
                <a:spcPct val="90000"/>
              </a:lnSpc>
              <a:spcBef>
                <a:spcPts val="551"/>
              </a:spcBef>
              <a:buFont typeface="Arial" panose="020B0604020202020204" pitchFamily="34" charset="0"/>
              <a:buNone/>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marR="0" lvl="0" indent="0" algn="r" defTabSz="1007943" rtl="0" eaLnBrk="1" fontAlgn="auto" latinLnBrk="0" hangingPunct="1">
              <a:lnSpc>
                <a:spcPct val="100000"/>
              </a:lnSpc>
              <a:spcBef>
                <a:spcPts val="1102"/>
              </a:spcBef>
              <a:spcAft>
                <a:spcPts val="0"/>
              </a:spcAft>
              <a:buClrTx/>
              <a:buSzTx/>
              <a:buFont typeface="Arial" panose="020B0604020202020204" pitchFamily="34" charset="0"/>
              <a:buNone/>
              <a:tabLst/>
              <a:defRPr/>
            </a:pPr>
            <a:r>
              <a:rPr kumimoji="0" lang="zh-TW" altLang="en-US" sz="1543"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郭惠民</a:t>
            </a:r>
            <a:r>
              <a:rPr kumimoji="0" lang="zh-TW" altLang="en-US" sz="1543" b="0" i="0" u="none" strike="noStrike" kern="1200" cap="none" spc="0" normalizeH="0" baseline="0" noProof="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rPr>
              <a:t>編著</a:t>
            </a:r>
            <a:r>
              <a:rPr kumimoji="0" lang="en-US" altLang="zh-TW" sz="1543" b="0" i="0" u="none" strike="noStrike" kern="1200" cap="none" spc="0" normalizeH="0" baseline="0" noProof="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rPr>
              <a:t>【</a:t>
            </a:r>
            <a:r>
              <a:rPr kumimoji="0" lang="zh-TW" altLang="en-US" sz="1543" b="0" i="0" u="none" strike="noStrike" kern="1200" cap="none" spc="0" normalizeH="0" baseline="0" noProof="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rPr>
              <a:t>版權所有，不得任意拷貝或引用</a:t>
            </a:r>
            <a:r>
              <a:rPr kumimoji="0" lang="en-US" altLang="zh-TW" sz="1543" b="0" i="0" u="none" strike="noStrike" kern="1200" cap="none" spc="0" normalizeH="0" baseline="0" noProof="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rPr>
              <a:t>】 </a:t>
            </a:r>
            <a:endParaRPr kumimoji="0" lang="zh-TW" altLang="en-US" sz="1543" b="0" i="0" u="none" strike="noStrike" kern="1200" cap="none" spc="0" normalizeH="0" baseline="0" noProof="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endParaRPr>
          </a:p>
          <a:p>
            <a:pPr marL="0" marR="0" lvl="0" indent="0" algn="r" defTabSz="1007943" rtl="0" eaLnBrk="1" fontAlgn="auto" latinLnBrk="0" hangingPunct="1">
              <a:lnSpc>
                <a:spcPct val="100000"/>
              </a:lnSpc>
              <a:spcBef>
                <a:spcPts val="1102"/>
              </a:spcBef>
              <a:spcAft>
                <a:spcPts val="0"/>
              </a:spcAft>
              <a:buClrTx/>
              <a:buSzTx/>
              <a:buFont typeface="Arial" panose="020B0604020202020204" pitchFamily="34" charset="0"/>
              <a:buNone/>
              <a:tabLst/>
              <a:defRPr/>
            </a:pPr>
            <a:endParaRPr kumimoji="1" lang="zh-TW" altLang="en-US" sz="1543" b="0" i="0" u="none" strike="noStrike" kern="1200" cap="none" spc="0" normalizeH="0" baseline="0" noProof="0" dirty="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3762669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Company</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資料庫的初步構造</a:t>
            </a:r>
            <a:endParaRPr lang="zh-TW" altLang="en-US" dirty="0">
              <a:latin typeface="Times New Roman" panose="02020603050405020304" pitchFamily="18" charset="0"/>
              <a:cs typeface="Times New Roman" panose="02020603050405020304" pitchFamily="18" charset="0"/>
            </a:endParaRPr>
          </a:p>
        </p:txBody>
      </p:sp>
      <p:sp>
        <p:nvSpPr>
          <p:cNvPr id="9" name="Rectangle 3"/>
          <p:cNvSpPr>
            <a:spLocks noGrp="1" noChangeArrowheads="1"/>
          </p:cNvSpPr>
          <p:nvPr>
            <p:ph type="body" sz="quarter" idx="14"/>
          </p:nvPr>
        </p:nvSpPr>
        <p:spPr>
          <a:xfrm>
            <a:off x="838604" y="2095183"/>
            <a:ext cx="12040431" cy="821611"/>
          </a:xfrm>
        </p:spPr>
        <p:txBody>
          <a:bodyPr/>
          <a:lstStyle/>
          <a:p>
            <a:pPr>
              <a:buFont typeface="Wingdings" panose="05000000000000000000" pitchFamily="2" charset="2"/>
              <a:buChar char="l"/>
            </a:pPr>
            <a:r>
              <a:rPr lang="zh-TW" altLang="en-US" sz="2400" b="0" dirty="0">
                <a:latin typeface="Arial" pitchFamily="34" charset="0"/>
                <a:ea typeface="標楷體" pitchFamily="65" charset="-120"/>
                <a:cs typeface="Arial" pitchFamily="34" charset="0"/>
              </a:rPr>
              <a:t>先定義</a:t>
            </a:r>
            <a:r>
              <a:rPr lang="en-US" altLang="zh-TW" sz="2400" b="0" dirty="0">
                <a:latin typeface="Arial" pitchFamily="34" charset="0"/>
                <a:ea typeface="標楷體" pitchFamily="65" charset="-120"/>
                <a:cs typeface="Arial" pitchFamily="34" charset="0"/>
              </a:rPr>
              <a:t>Company</a:t>
            </a:r>
            <a:r>
              <a:rPr lang="zh-TW" altLang="en-US" sz="2400" b="0" dirty="0">
                <a:latin typeface="Arial" pitchFamily="34" charset="0"/>
                <a:ea typeface="標楷體" pitchFamily="65" charset="-120"/>
                <a:cs typeface="Arial" pitchFamily="34" charset="0"/>
              </a:rPr>
              <a:t>資料庫的實體型別，根據使用者的需求我定義了四個實體型別</a:t>
            </a:r>
            <a:endParaRPr lang="en-US" altLang="zh-TW" sz="2400" b="0" dirty="0">
              <a:latin typeface="Arial" pitchFamily="34" charset="0"/>
              <a:ea typeface="標楷體" pitchFamily="65" charset="-120"/>
              <a:cs typeface="Arial" pitchFamily="34" charset="0"/>
            </a:endParaRPr>
          </a:p>
          <a:p>
            <a:pPr indent="268288">
              <a:spcBef>
                <a:spcPts val="1200"/>
              </a:spcBef>
            </a:pPr>
            <a:r>
              <a:rPr lang="en-US" altLang="zh-TW" sz="22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DEPARTMENT</a:t>
            </a:r>
          </a:p>
          <a:p>
            <a:pPr indent="268288">
              <a:spcBef>
                <a:spcPts val="600"/>
              </a:spcBef>
            </a:pP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Name,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Number,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{Locations},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Manager,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err="1">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ManagerStartDate</a:t>
            </a:r>
            <a:endPar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endParaRPr>
          </a:p>
          <a:p>
            <a:pPr indent="268288">
              <a:spcBef>
                <a:spcPts val="1200"/>
              </a:spcBef>
            </a:pPr>
            <a:r>
              <a:rPr lang="en-US" altLang="zh-TW" sz="22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PROJECT</a:t>
            </a:r>
          </a:p>
          <a:p>
            <a:pPr indent="268288">
              <a:spcBef>
                <a:spcPts val="600"/>
              </a:spcBef>
            </a:pP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Name,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Number,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Locations,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err="1">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ControllingDepartment</a:t>
            </a:r>
            <a:endPar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endParaRPr>
          </a:p>
          <a:p>
            <a:pPr indent="268288">
              <a:spcBef>
                <a:spcPts val="1200"/>
              </a:spcBef>
            </a:pPr>
            <a:r>
              <a:rPr lang="en-US" altLang="zh-TW" sz="22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EMPLOYEE</a:t>
            </a:r>
          </a:p>
          <a:p>
            <a:pPr marL="268288">
              <a:spcBef>
                <a:spcPts val="600"/>
              </a:spcBef>
            </a:pP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Name(</a:t>
            </a:r>
            <a:r>
              <a:rPr lang="en-US" altLang="zh-TW" sz="2200" dirty="0" err="1">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Fname</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err="1">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Lname</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SSN,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Address ,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Sex,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Salary,</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Birthday,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Department,</a:t>
            </a:r>
            <a:b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Supervisor,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err="1">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WorkOn</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(Project,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Hours)}</a:t>
            </a:r>
          </a:p>
          <a:p>
            <a:pPr indent="268288">
              <a:spcBef>
                <a:spcPts val="1200"/>
              </a:spcBef>
            </a:pPr>
            <a:r>
              <a:rPr lang="en-US" altLang="zh-TW" sz="22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DEPENDENT</a:t>
            </a:r>
          </a:p>
          <a:p>
            <a:pPr indent="268288">
              <a:spcBef>
                <a:spcPts val="600"/>
              </a:spcBef>
            </a:pP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Employee,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err="1">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DependentName</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Sex,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Birthdate, </a:t>
            </a:r>
            <a:r>
              <a:rPr lang="zh-TW" altLang="en-US"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2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Relationship</a:t>
            </a:r>
          </a:p>
          <a:p>
            <a:pPr indent="268288">
              <a:spcBef>
                <a:spcPts val="1200"/>
              </a:spcBef>
            </a:pPr>
            <a:r>
              <a:rPr lang="zh-TW" altLang="en-US" sz="2200" i="1" dirty="0">
                <a:solidFill>
                  <a:srgbClr val="FF3300"/>
                </a:solidFill>
                <a:latin typeface="標楷體" panose="03000509000000000000" pitchFamily="65" charset="-120"/>
                <a:ea typeface="標楷體" panose="03000509000000000000" pitchFamily="65" charset="-120"/>
              </a:rPr>
              <a:t>多值屬性用</a:t>
            </a:r>
            <a:r>
              <a:rPr lang="en-US" altLang="zh-TW" sz="2200" i="1" dirty="0">
                <a:solidFill>
                  <a:srgbClr val="FF3300"/>
                </a:solidFill>
                <a:latin typeface="標楷體" panose="03000509000000000000" pitchFamily="65" charset="-120"/>
                <a:ea typeface="標楷體" panose="03000509000000000000" pitchFamily="65" charset="-120"/>
              </a:rPr>
              <a:t>{ }</a:t>
            </a:r>
            <a:r>
              <a:rPr lang="zh-TW" altLang="en-US" sz="2200" i="1" dirty="0">
                <a:solidFill>
                  <a:srgbClr val="FF3300"/>
                </a:solidFill>
                <a:latin typeface="標楷體" panose="03000509000000000000" pitchFamily="65" charset="-120"/>
                <a:ea typeface="標楷體" panose="03000509000000000000" pitchFamily="65" charset="-120"/>
              </a:rPr>
              <a:t>括起來、合成屬性用</a:t>
            </a:r>
            <a:r>
              <a:rPr lang="en-US" altLang="zh-TW" sz="2200" i="1" dirty="0">
                <a:solidFill>
                  <a:srgbClr val="FF3300"/>
                </a:solidFill>
                <a:latin typeface="標楷體" panose="03000509000000000000" pitchFamily="65" charset="-120"/>
                <a:ea typeface="標楷體" panose="03000509000000000000" pitchFamily="65" charset="-120"/>
              </a:rPr>
              <a:t>( )</a:t>
            </a:r>
            <a:r>
              <a:rPr lang="zh-TW" altLang="en-US" sz="2200" i="1" dirty="0">
                <a:solidFill>
                  <a:srgbClr val="FF3300"/>
                </a:solidFill>
                <a:latin typeface="標楷體" panose="03000509000000000000" pitchFamily="65" charset="-120"/>
                <a:ea typeface="標楷體" panose="03000509000000000000" pitchFamily="65" charset="-120"/>
              </a:rPr>
              <a:t>括起來</a:t>
            </a:r>
            <a:endParaRPr lang="en-US" altLang="zh-TW" sz="2400" b="0" dirty="0">
              <a:latin typeface="Arial" pitchFamily="34" charset="0"/>
              <a:ea typeface="標楷體" pitchFamily="65" charset="-120"/>
              <a:cs typeface="Arial" pitchFamily="34" charset="0"/>
            </a:endParaRPr>
          </a:p>
        </p:txBody>
      </p:sp>
    </p:spTree>
    <p:extLst>
      <p:ext uri="{BB962C8B-B14F-4D97-AF65-F5344CB8AC3E}">
        <p14:creationId xmlns:p14="http://schemas.microsoft.com/office/powerpoint/2010/main" xmlns="" val="1766311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Company</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資料庫的初步構造</a:t>
            </a:r>
            <a:endParaRPr lang="zh-TW" altLang="en-US" dirty="0">
              <a:latin typeface="Times New Roman" panose="02020603050405020304" pitchFamily="18" charset="0"/>
              <a:cs typeface="Times New Roman" panose="02020603050405020304" pitchFamily="18" charset="0"/>
            </a:endParaRPr>
          </a:p>
        </p:txBody>
      </p:sp>
      <p:sp>
        <p:nvSpPr>
          <p:cNvPr id="9" name="Rectangle 3"/>
          <p:cNvSpPr>
            <a:spLocks noGrp="1" noChangeArrowheads="1"/>
          </p:cNvSpPr>
          <p:nvPr>
            <p:ph type="body" sz="quarter" idx="14"/>
          </p:nvPr>
        </p:nvSpPr>
        <p:spPr>
          <a:xfrm>
            <a:off x="838604" y="2095183"/>
            <a:ext cx="8686973" cy="821611"/>
          </a:xfrm>
        </p:spPr>
        <p:txBody>
          <a:bodyPr/>
          <a:lstStyle/>
          <a:p>
            <a:pPr marL="268288" indent="-268288">
              <a:lnSpc>
                <a:spcPct val="110000"/>
              </a:lnSpc>
              <a:spcAft>
                <a:spcPts val="600"/>
              </a:spcAft>
              <a:buFont typeface="Wingdings" panose="05000000000000000000"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每位員工參與專案的描述是在</a:t>
            </a:r>
            <a:r>
              <a:rPr lang="en-US" altLang="zh-TW" sz="2400" b="0" dirty="0">
                <a:latin typeface="Arial" panose="020B0604020202020204" pitchFamily="34" charset="0"/>
                <a:ea typeface="標楷體" panose="03000509000000000000" pitchFamily="65" charset="-120"/>
                <a:cs typeface="Arial" panose="020B0604020202020204" pitchFamily="34" charset="0"/>
              </a:rPr>
              <a:t>EMPLOYEE</a:t>
            </a:r>
            <a:r>
              <a:rPr lang="zh-TW" altLang="en-US" sz="2400" b="0" dirty="0">
                <a:latin typeface="Arial" panose="020B0604020202020204" pitchFamily="34" charset="0"/>
                <a:ea typeface="標楷體" panose="03000509000000000000" pitchFamily="65" charset="-120"/>
                <a:cs typeface="Arial" panose="020B0604020202020204" pitchFamily="34" charset="0"/>
              </a:rPr>
              <a:t>型別之</a:t>
            </a:r>
            <a:r>
              <a:rPr lang="en-US" altLang="zh-TW" sz="2400" b="0" dirty="0" err="1">
                <a:latin typeface="Arial" panose="020B0604020202020204" pitchFamily="34" charset="0"/>
                <a:ea typeface="標楷體" panose="03000509000000000000" pitchFamily="65" charset="-120"/>
                <a:cs typeface="Arial" panose="020B0604020202020204" pitchFamily="34" charset="0"/>
              </a:rPr>
              <a:t>WorkOn</a:t>
            </a:r>
            <a:r>
              <a:rPr lang="en-US" altLang="zh-TW" sz="2400" b="0" dirty="0">
                <a:latin typeface="Arial" panose="020B0604020202020204" pitchFamily="34" charset="0"/>
                <a:ea typeface="標楷體" panose="03000509000000000000" pitchFamily="65" charset="-120"/>
                <a:cs typeface="Arial" panose="020B0604020202020204" pitchFamily="34" charset="0"/>
              </a:rPr>
              <a:t>(Project, Hours)</a:t>
            </a:r>
            <a:r>
              <a:rPr lang="zh-TW" altLang="en-US" sz="2400" b="0" dirty="0">
                <a:latin typeface="Arial" panose="020B0604020202020204" pitchFamily="34" charset="0"/>
                <a:ea typeface="標楷體" panose="03000509000000000000" pitchFamily="65" charset="-120"/>
                <a:cs typeface="Arial" panose="020B0604020202020204" pitchFamily="34" charset="0"/>
              </a:rPr>
              <a:t>這個多值屬性中。</a:t>
            </a:r>
          </a:p>
          <a:p>
            <a:pPr marL="268288" indent="-268288">
              <a:lnSpc>
                <a:spcPct val="110000"/>
              </a:lnSpc>
              <a:spcAft>
                <a:spcPts val="600"/>
              </a:spcAft>
              <a:buFont typeface="Wingdings" panose="05000000000000000000"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儘量在定義實體型別時讓它的鍵值為基本屬性。</a:t>
            </a:r>
          </a:p>
          <a:p>
            <a:pPr marL="268288" indent="-268288">
              <a:lnSpc>
                <a:spcPct val="110000"/>
              </a:lnSpc>
              <a:spcAft>
                <a:spcPts val="600"/>
              </a:spcAft>
              <a:buFont typeface="Wingdings" panose="05000000000000000000"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在上述的定義裡我們並沒有描述出實體間的關係，像</a:t>
            </a:r>
            <a:r>
              <a:rPr lang="en-US" altLang="zh-TW" sz="2400" b="0" dirty="0">
                <a:latin typeface="Arial" panose="020B0604020202020204" pitchFamily="34" charset="0"/>
                <a:ea typeface="標楷體" panose="03000509000000000000" pitchFamily="65" charset="-120"/>
                <a:cs typeface="Arial" panose="020B0604020202020204" pitchFamily="34" charset="0"/>
              </a:rPr>
              <a:t>DEPARTMENT</a:t>
            </a:r>
            <a:r>
              <a:rPr lang="zh-TW" altLang="en-US" sz="2400" b="0" dirty="0">
                <a:latin typeface="Arial" panose="020B0604020202020204" pitchFamily="34" charset="0"/>
                <a:ea typeface="標楷體" panose="03000509000000000000" pitchFamily="65" charset="-120"/>
                <a:cs typeface="Arial" panose="020B0604020202020204" pitchFamily="34" charset="0"/>
              </a:rPr>
              <a:t>裡的</a:t>
            </a:r>
            <a:r>
              <a:rPr lang="en-US" altLang="zh-TW" sz="2400" b="0" dirty="0">
                <a:latin typeface="Arial" panose="020B0604020202020204" pitchFamily="34" charset="0"/>
                <a:ea typeface="標楷體" panose="03000509000000000000" pitchFamily="65" charset="-120"/>
                <a:cs typeface="Arial" panose="020B0604020202020204" pitchFamily="34" charset="0"/>
              </a:rPr>
              <a:t>manager</a:t>
            </a:r>
            <a:r>
              <a:rPr lang="zh-TW" altLang="en-US" sz="2400" b="0" dirty="0">
                <a:latin typeface="Arial" panose="020B0604020202020204" pitchFamily="34" charset="0"/>
                <a:ea typeface="標楷體" panose="03000509000000000000" pitchFamily="65" charset="-120"/>
                <a:cs typeface="Arial" panose="020B0604020202020204" pitchFamily="34" charset="0"/>
              </a:rPr>
              <a:t>是</a:t>
            </a:r>
            <a:r>
              <a:rPr lang="en-US" altLang="zh-TW" sz="2400" b="0" dirty="0">
                <a:latin typeface="Arial" panose="020B0604020202020204" pitchFamily="34" charset="0"/>
                <a:ea typeface="標楷體" panose="03000509000000000000" pitchFamily="65" charset="-120"/>
                <a:cs typeface="Arial" panose="020B0604020202020204" pitchFamily="34" charset="0"/>
              </a:rPr>
              <a:t>EMPLOYEE</a:t>
            </a:r>
            <a:r>
              <a:rPr lang="zh-TW" altLang="en-US" sz="2400" b="0" dirty="0">
                <a:latin typeface="Arial" panose="020B0604020202020204" pitchFamily="34" charset="0"/>
                <a:ea typeface="標楷體" panose="03000509000000000000" pitchFamily="65" charset="-120"/>
                <a:cs typeface="Arial" panose="020B0604020202020204" pitchFamily="34" charset="0"/>
              </a:rPr>
              <a:t>裡的一員，</a:t>
            </a:r>
            <a:r>
              <a:rPr lang="en-US" altLang="zh-TW" sz="2400" b="0" dirty="0">
                <a:latin typeface="Arial" panose="020B0604020202020204" pitchFamily="34" charset="0"/>
                <a:ea typeface="標楷體" panose="03000509000000000000" pitchFamily="65" charset="-120"/>
                <a:cs typeface="Arial" panose="020B0604020202020204" pitchFamily="34" charset="0"/>
              </a:rPr>
              <a:t>PROJECT</a:t>
            </a:r>
            <a:r>
              <a:rPr lang="zh-TW" altLang="en-US" sz="2400" b="0" dirty="0">
                <a:latin typeface="Arial" panose="020B0604020202020204" pitchFamily="34" charset="0"/>
                <a:ea typeface="標楷體" panose="03000509000000000000" pitchFamily="65" charset="-120"/>
                <a:cs typeface="Arial" panose="020B0604020202020204" pitchFamily="34" charset="0"/>
              </a:rPr>
              <a:t>裡的</a:t>
            </a:r>
            <a:r>
              <a:rPr lang="en-US" altLang="zh-TW" sz="2400" b="0" dirty="0" err="1">
                <a:latin typeface="Arial" panose="020B0604020202020204" pitchFamily="34" charset="0"/>
                <a:ea typeface="標楷體" panose="03000509000000000000" pitchFamily="65" charset="-120"/>
                <a:cs typeface="Arial" panose="020B0604020202020204" pitchFamily="34" charset="0"/>
              </a:rPr>
              <a:t>ControllingDepartment</a:t>
            </a:r>
            <a:r>
              <a:rPr lang="zh-TW" altLang="en-US" sz="2400" b="0" dirty="0">
                <a:latin typeface="Arial" panose="020B0604020202020204" pitchFamily="34" charset="0"/>
                <a:ea typeface="標楷體" panose="03000509000000000000" pitchFamily="65" charset="-120"/>
                <a:cs typeface="Arial" panose="020B0604020202020204" pitchFamily="34" charset="0"/>
              </a:rPr>
              <a:t>是</a:t>
            </a:r>
            <a:r>
              <a:rPr lang="en-US" altLang="zh-TW" sz="2400" b="0" dirty="0">
                <a:latin typeface="Arial" panose="020B0604020202020204" pitchFamily="34" charset="0"/>
                <a:ea typeface="標楷體" panose="03000509000000000000" pitchFamily="65" charset="-120"/>
                <a:cs typeface="Arial" panose="020B0604020202020204" pitchFamily="34" charset="0"/>
              </a:rPr>
              <a:t>DEPARTMENT</a:t>
            </a:r>
            <a:r>
              <a:rPr lang="zh-TW" altLang="en-US" sz="2400" b="0" dirty="0">
                <a:latin typeface="Arial" panose="020B0604020202020204" pitchFamily="34" charset="0"/>
                <a:ea typeface="標楷體" panose="03000509000000000000" pitchFamily="65" charset="-120"/>
                <a:cs typeface="Arial" panose="020B0604020202020204" pitchFamily="34" charset="0"/>
              </a:rPr>
              <a:t>裡的一員</a:t>
            </a:r>
            <a:r>
              <a:rPr lang="en-US" altLang="zh-TW" sz="2400" b="0" dirty="0">
                <a:latin typeface="Arial" panose="020B0604020202020204" pitchFamily="34" charset="0"/>
                <a:ea typeface="標楷體" panose="03000509000000000000" pitchFamily="65" charset="-120"/>
                <a:cs typeface="Arial" panose="020B0604020202020204" pitchFamily="34" charset="0"/>
              </a:rPr>
              <a:t>…..</a:t>
            </a:r>
            <a:r>
              <a:rPr lang="zh-TW" altLang="en-US" sz="2400" b="0" dirty="0">
                <a:latin typeface="Arial" panose="020B0604020202020204" pitchFamily="34" charset="0"/>
                <a:ea typeface="標楷體" panose="03000509000000000000" pitchFamily="65" charset="-120"/>
                <a:cs typeface="Arial" panose="020B0604020202020204" pitchFamily="34" charset="0"/>
              </a:rPr>
              <a:t>等。</a:t>
            </a:r>
            <a:endParaRPr lang="en-US" altLang="zh-TW" sz="2400" b="0" dirty="0">
              <a:latin typeface="Arial" pitchFamily="34" charset="0"/>
              <a:ea typeface="標楷體" pitchFamily="65" charset="-120"/>
              <a:cs typeface="Arial" pitchFamily="34" charset="0"/>
            </a:endParaRPr>
          </a:p>
        </p:txBody>
      </p:sp>
    </p:spTree>
    <p:extLst>
      <p:ext uri="{BB962C8B-B14F-4D97-AF65-F5344CB8AC3E}">
        <p14:creationId xmlns:p14="http://schemas.microsoft.com/office/powerpoint/2010/main" xmlns="" val="37109574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Company</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資料庫的進階構造</a:t>
            </a:r>
            <a:endParaRPr lang="zh-TW" altLang="en-US" dirty="0">
              <a:latin typeface="Times New Roman" panose="02020603050405020304" pitchFamily="18" charset="0"/>
              <a:cs typeface="Times New Roman" panose="02020603050405020304" pitchFamily="18" charset="0"/>
            </a:endParaRPr>
          </a:p>
        </p:txBody>
      </p:sp>
      <p:sp>
        <p:nvSpPr>
          <p:cNvPr id="9" name="Rectangle 3"/>
          <p:cNvSpPr>
            <a:spLocks noGrp="1" noChangeArrowheads="1"/>
          </p:cNvSpPr>
          <p:nvPr>
            <p:ph type="body" sz="quarter" idx="14"/>
          </p:nvPr>
        </p:nvSpPr>
        <p:spPr>
          <a:xfrm>
            <a:off x="838604" y="2095183"/>
            <a:ext cx="8686973" cy="821611"/>
          </a:xfrm>
        </p:spPr>
        <p:txBody>
          <a:bodyPr/>
          <a:lstStyle/>
          <a:p>
            <a:pPr>
              <a:spcAft>
                <a:spcPts val="600"/>
              </a:spcAft>
            </a:pPr>
            <a:r>
              <a:rPr lang="zh-TW" altLang="en-US" sz="2400" dirty="0">
                <a:ea typeface="標楷體" panose="03000509000000000000" pitchFamily="65" charset="-120"/>
              </a:rPr>
              <a:t>有了</a:t>
            </a:r>
            <a:r>
              <a:rPr lang="zh-TW" altLang="en-US" sz="2400" u="sng" dirty="0">
                <a:ea typeface="標楷體" panose="03000509000000000000" pitchFamily="65" charset="-120"/>
              </a:rPr>
              <a:t>關係</a:t>
            </a:r>
            <a:r>
              <a:rPr lang="zh-TW" altLang="en-US" sz="2400" dirty="0">
                <a:ea typeface="標楷體" panose="03000509000000000000" pitchFamily="65" charset="-120"/>
              </a:rPr>
              <a:t>這個觀念後，新的資料庫構造如下述：</a:t>
            </a:r>
          </a:p>
          <a:p>
            <a:pPr>
              <a:buFont typeface="Wingdings" panose="05000000000000000000" pitchFamily="2" charset="2"/>
              <a:buChar char="l"/>
            </a:pPr>
            <a:r>
              <a:rPr lang="zh-TW" altLang="en-US" sz="2400" dirty="0">
                <a:ea typeface="標楷體" panose="03000509000000000000" pitchFamily="65" charset="-120"/>
              </a:rPr>
              <a:t> </a:t>
            </a:r>
            <a:r>
              <a:rPr lang="zh-TW" altLang="en-US" sz="2400" b="0" dirty="0">
                <a:ea typeface="標楷體" panose="03000509000000000000" pitchFamily="65" charset="-120"/>
              </a:rPr>
              <a:t>實體型別有：</a:t>
            </a:r>
          </a:p>
          <a:p>
            <a:pPr lvl="1">
              <a:spcAft>
                <a:spcPts val="600"/>
              </a:spcAft>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E1.</a:t>
            </a:r>
            <a:r>
              <a:rPr lang="zh-TW" altLang="en-US" sz="2400" dirty="0">
                <a:ea typeface="標楷體" panose="03000509000000000000" pitchFamily="65" charset="-120"/>
              </a:rPr>
              <a:t>實體型別</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DEPARTMENT</a:t>
            </a:r>
            <a:r>
              <a:rPr lang="zh-TW" altLang="en-US" sz="2400" dirty="0">
                <a:ea typeface="標楷體" panose="03000509000000000000" pitchFamily="65" charset="-120"/>
              </a:rPr>
              <a:t>有</a:t>
            </a:r>
            <a:r>
              <a:rPr lang="zh-TW" altLang="en-US" sz="2400" dirty="0">
                <a:solidFill>
                  <a:srgbClr val="FF0000"/>
                </a:solidFill>
                <a:ea typeface="標楷體" panose="03000509000000000000" pitchFamily="65" charset="-120"/>
              </a:rPr>
              <a:t>屬性</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名稱</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編號</a:t>
            </a:r>
            <a:r>
              <a:rPr lang="zh-TW" altLang="en-US" sz="2400" dirty="0">
                <a:ea typeface="標楷體" panose="03000509000000000000" pitchFamily="65" charset="-120"/>
              </a:rPr>
              <a:t>和</a:t>
            </a:r>
            <a:r>
              <a:rPr lang="zh-TW" altLang="en-US" sz="2400" i="1" dirty="0">
                <a:solidFill>
                  <a:srgbClr val="FF0000"/>
                </a:solidFill>
                <a:ea typeface="標楷體" panose="03000509000000000000" pitchFamily="65" charset="-120"/>
              </a:rPr>
              <a:t>位置</a:t>
            </a:r>
            <a:r>
              <a:rPr lang="zh-TW" altLang="en-US" sz="2400" dirty="0">
                <a:ea typeface="標楷體" panose="03000509000000000000" pitchFamily="65" charset="-120"/>
              </a:rPr>
              <a:t>；</a:t>
            </a:r>
            <a:r>
              <a:rPr lang="zh-TW" altLang="en-US" sz="2400" dirty="0">
                <a:solidFill>
                  <a:schemeClr val="accent1">
                    <a:lumMod val="75000"/>
                  </a:schemeClr>
                </a:solidFill>
                <a:ea typeface="標楷體" panose="03000509000000000000" pitchFamily="65" charset="-120"/>
              </a:rPr>
              <a:t>鍵值屬性是</a:t>
            </a:r>
            <a:r>
              <a:rPr lang="zh-TW" altLang="en-US" sz="2400" i="1" dirty="0">
                <a:solidFill>
                  <a:schemeClr val="accent1">
                    <a:lumMod val="75000"/>
                  </a:schemeClr>
                </a:solidFill>
                <a:ea typeface="標楷體" panose="03000509000000000000" pitchFamily="65" charset="-120"/>
              </a:rPr>
              <a:t>名稱</a:t>
            </a:r>
            <a:r>
              <a:rPr lang="zh-TW" altLang="en-US" sz="2400" dirty="0">
                <a:solidFill>
                  <a:schemeClr val="accent1">
                    <a:lumMod val="75000"/>
                  </a:schemeClr>
                </a:solidFill>
                <a:ea typeface="標楷體" panose="03000509000000000000" pitchFamily="65" charset="-120"/>
              </a:rPr>
              <a:t>和</a:t>
            </a:r>
            <a:r>
              <a:rPr lang="zh-TW" altLang="en-US" sz="2400" i="1" dirty="0">
                <a:solidFill>
                  <a:schemeClr val="accent1">
                    <a:lumMod val="75000"/>
                  </a:schemeClr>
                </a:solidFill>
                <a:ea typeface="標楷體" panose="03000509000000000000" pitchFamily="65" charset="-120"/>
              </a:rPr>
              <a:t>編號</a:t>
            </a:r>
          </a:p>
          <a:p>
            <a:pPr lvl="1">
              <a:spcAft>
                <a:spcPts val="600"/>
              </a:spcAft>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E2.</a:t>
            </a:r>
            <a:r>
              <a:rPr lang="zh-TW" altLang="en-US" sz="2400" dirty="0">
                <a:ea typeface="標楷體" panose="03000509000000000000" pitchFamily="65" charset="-120"/>
              </a:rPr>
              <a:t>實體型別</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PROJECT</a:t>
            </a:r>
            <a:r>
              <a:rPr lang="zh-TW" altLang="en-US" sz="2400" dirty="0">
                <a:ea typeface="標楷體" panose="03000509000000000000" pitchFamily="65" charset="-120"/>
              </a:rPr>
              <a:t>有</a:t>
            </a:r>
            <a:r>
              <a:rPr lang="zh-TW" altLang="en-US" sz="2400" dirty="0">
                <a:solidFill>
                  <a:srgbClr val="FF0000"/>
                </a:solidFill>
                <a:ea typeface="標楷體" panose="03000509000000000000" pitchFamily="65" charset="-120"/>
              </a:rPr>
              <a:t>屬性</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名稱</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編號</a:t>
            </a:r>
            <a:r>
              <a:rPr lang="zh-TW" altLang="en-US" sz="2400" dirty="0">
                <a:ea typeface="標楷體" panose="03000509000000000000" pitchFamily="65" charset="-120"/>
              </a:rPr>
              <a:t>和</a:t>
            </a:r>
            <a:r>
              <a:rPr lang="zh-TW" altLang="en-US" sz="2400" i="1" dirty="0">
                <a:solidFill>
                  <a:srgbClr val="FF0000"/>
                </a:solidFill>
                <a:ea typeface="標楷體" panose="03000509000000000000" pitchFamily="65" charset="-120"/>
              </a:rPr>
              <a:t>位置</a:t>
            </a:r>
            <a:r>
              <a:rPr lang="zh-TW" altLang="en-US" sz="2400" dirty="0">
                <a:ea typeface="標楷體" panose="03000509000000000000" pitchFamily="65" charset="-120"/>
              </a:rPr>
              <a:t>；</a:t>
            </a:r>
            <a:r>
              <a:rPr lang="zh-TW" altLang="en-US" sz="2400" dirty="0">
                <a:solidFill>
                  <a:schemeClr val="accent1">
                    <a:lumMod val="75000"/>
                  </a:schemeClr>
                </a:solidFill>
                <a:ea typeface="標楷體" panose="03000509000000000000" pitchFamily="65" charset="-120"/>
              </a:rPr>
              <a:t>鍵值屬性是</a:t>
            </a:r>
            <a:r>
              <a:rPr lang="zh-TW" altLang="en-US" sz="2400" i="1" dirty="0">
                <a:solidFill>
                  <a:schemeClr val="accent1">
                    <a:lumMod val="75000"/>
                  </a:schemeClr>
                </a:solidFill>
                <a:ea typeface="標楷體" panose="03000509000000000000" pitchFamily="65" charset="-120"/>
              </a:rPr>
              <a:t>名稱</a:t>
            </a:r>
            <a:r>
              <a:rPr lang="zh-TW" altLang="en-US" sz="2400" dirty="0">
                <a:solidFill>
                  <a:schemeClr val="accent1">
                    <a:lumMod val="75000"/>
                  </a:schemeClr>
                </a:solidFill>
                <a:ea typeface="標楷體" panose="03000509000000000000" pitchFamily="65" charset="-120"/>
              </a:rPr>
              <a:t>和</a:t>
            </a:r>
            <a:r>
              <a:rPr lang="zh-TW" altLang="en-US" sz="2400" i="1" dirty="0">
                <a:solidFill>
                  <a:schemeClr val="accent1">
                    <a:lumMod val="75000"/>
                  </a:schemeClr>
                </a:solidFill>
                <a:ea typeface="標楷體" panose="03000509000000000000" pitchFamily="65" charset="-120"/>
              </a:rPr>
              <a:t>編號</a:t>
            </a:r>
          </a:p>
          <a:p>
            <a:pPr lvl="1">
              <a:spcAft>
                <a:spcPts val="600"/>
              </a:spcAft>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E3.</a:t>
            </a:r>
            <a:r>
              <a:rPr lang="zh-TW" altLang="en-US" sz="2400" dirty="0">
                <a:ea typeface="標楷體" panose="03000509000000000000" pitchFamily="65" charset="-120"/>
              </a:rPr>
              <a:t>實體型別</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EMPLOYEE</a:t>
            </a:r>
            <a:r>
              <a:rPr lang="zh-TW" altLang="en-US" sz="2400" dirty="0">
                <a:ea typeface="標楷體" panose="03000509000000000000" pitchFamily="65" charset="-120"/>
              </a:rPr>
              <a:t>有</a:t>
            </a:r>
            <a:r>
              <a:rPr lang="zh-TW" altLang="en-US" sz="2400" dirty="0">
                <a:solidFill>
                  <a:srgbClr val="FF0000"/>
                </a:solidFill>
                <a:ea typeface="標楷體" panose="03000509000000000000" pitchFamily="65" charset="-120"/>
              </a:rPr>
              <a:t>屬性</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姓名</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編號</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性別</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位址</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薪資</a:t>
            </a:r>
            <a:r>
              <a:rPr lang="zh-TW" altLang="en-US" sz="2400" dirty="0">
                <a:ea typeface="標楷體" panose="03000509000000000000" pitchFamily="65" charset="-120"/>
              </a:rPr>
              <a:t>和</a:t>
            </a:r>
            <a:r>
              <a:rPr lang="zh-TW" altLang="en-US" sz="2400" i="1" dirty="0">
                <a:solidFill>
                  <a:srgbClr val="FF0000"/>
                </a:solidFill>
                <a:ea typeface="標楷體" panose="03000509000000000000" pitchFamily="65" charset="-120"/>
              </a:rPr>
              <a:t>生日</a:t>
            </a:r>
            <a:r>
              <a:rPr lang="zh-TW" altLang="en-US" sz="2400" dirty="0">
                <a:ea typeface="標楷體" panose="03000509000000000000" pitchFamily="65" charset="-120"/>
              </a:rPr>
              <a:t>；</a:t>
            </a:r>
            <a:r>
              <a:rPr lang="zh-TW" altLang="en-US" sz="2400" dirty="0">
                <a:solidFill>
                  <a:schemeClr val="accent1">
                    <a:lumMod val="75000"/>
                  </a:schemeClr>
                </a:solidFill>
                <a:ea typeface="標楷體" panose="03000509000000000000" pitchFamily="65" charset="-120"/>
              </a:rPr>
              <a:t>鍵值屬性是</a:t>
            </a:r>
            <a:r>
              <a:rPr lang="zh-TW" altLang="en-US" sz="2400" i="1" dirty="0">
                <a:solidFill>
                  <a:schemeClr val="accent1">
                    <a:lumMod val="75000"/>
                  </a:schemeClr>
                </a:solidFill>
                <a:ea typeface="標楷體" panose="03000509000000000000" pitchFamily="65" charset="-120"/>
              </a:rPr>
              <a:t>編號</a:t>
            </a:r>
          </a:p>
          <a:p>
            <a:pPr lvl="1">
              <a:spcAft>
                <a:spcPts val="600"/>
              </a:spcAft>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E4.</a:t>
            </a:r>
            <a:r>
              <a:rPr lang="zh-TW" altLang="en-US" sz="2400" dirty="0">
                <a:ea typeface="標楷體" panose="03000509000000000000" pitchFamily="65" charset="-120"/>
              </a:rPr>
              <a:t>實體型別</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DEPENDENT</a:t>
            </a:r>
            <a:r>
              <a:rPr lang="zh-TW" altLang="en-US" sz="2400" dirty="0">
                <a:ea typeface="標楷體" panose="03000509000000000000" pitchFamily="65" charset="-120"/>
              </a:rPr>
              <a:t>有</a:t>
            </a:r>
            <a:r>
              <a:rPr lang="zh-TW" altLang="en-US" sz="2400" dirty="0">
                <a:solidFill>
                  <a:srgbClr val="FF0000"/>
                </a:solidFill>
                <a:ea typeface="標楷體" panose="03000509000000000000" pitchFamily="65" charset="-120"/>
              </a:rPr>
              <a:t>屬性</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親屬名稱</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性別</a:t>
            </a:r>
            <a:r>
              <a:rPr lang="zh-TW" altLang="en-US" sz="2400" dirty="0">
                <a:ea typeface="標楷體" panose="03000509000000000000" pitchFamily="65" charset="-120"/>
              </a:rPr>
              <a:t>、</a:t>
            </a:r>
            <a:r>
              <a:rPr lang="zh-TW" altLang="en-US" sz="2400" i="1" dirty="0">
                <a:solidFill>
                  <a:srgbClr val="FF0000"/>
                </a:solidFill>
                <a:ea typeface="標楷體" panose="03000509000000000000" pitchFamily="65" charset="-120"/>
              </a:rPr>
              <a:t>生日</a:t>
            </a:r>
            <a:r>
              <a:rPr lang="zh-TW" altLang="en-US" sz="2400" dirty="0">
                <a:ea typeface="標楷體" panose="03000509000000000000" pitchFamily="65" charset="-120"/>
              </a:rPr>
              <a:t>和</a:t>
            </a:r>
            <a:r>
              <a:rPr lang="zh-TW" altLang="en-US" sz="2400" i="1" dirty="0">
                <a:solidFill>
                  <a:srgbClr val="FF0000"/>
                </a:solidFill>
                <a:ea typeface="標楷體" panose="03000509000000000000" pitchFamily="65" charset="-120"/>
              </a:rPr>
              <a:t>稱謂</a:t>
            </a:r>
            <a:r>
              <a:rPr lang="zh-TW" altLang="en-US" sz="2400" dirty="0">
                <a:ea typeface="標楷體" panose="03000509000000000000" pitchFamily="65" charset="-120"/>
              </a:rPr>
              <a:t>；</a:t>
            </a:r>
            <a:r>
              <a:rPr lang="zh-TW" altLang="en-US" sz="2400" dirty="0">
                <a:solidFill>
                  <a:schemeClr val="accent1">
                    <a:lumMod val="75000"/>
                  </a:schemeClr>
                </a:solidFill>
                <a:ea typeface="標楷體" panose="03000509000000000000" pitchFamily="65" charset="-120"/>
              </a:rPr>
              <a:t>鍵值屬性是</a:t>
            </a:r>
            <a:r>
              <a:rPr lang="zh-TW" altLang="en-US" sz="2400" i="1" dirty="0">
                <a:solidFill>
                  <a:schemeClr val="accent1">
                    <a:lumMod val="75000"/>
                  </a:schemeClr>
                </a:solidFill>
                <a:ea typeface="標楷體" panose="03000509000000000000" pitchFamily="65" charset="-120"/>
              </a:rPr>
              <a:t>親屬名稱</a:t>
            </a:r>
          </a:p>
        </p:txBody>
      </p:sp>
    </p:spTree>
    <p:extLst>
      <p:ext uri="{BB962C8B-B14F-4D97-AF65-F5344CB8AC3E}">
        <p14:creationId xmlns:p14="http://schemas.microsoft.com/office/powerpoint/2010/main" xmlns="" val="1571358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 模型的符號</a:t>
            </a:r>
            <a:endParaRPr lang="zh-TW" altLang="en-US" dirty="0"/>
          </a:p>
        </p:txBody>
      </p:sp>
      <p:sp>
        <p:nvSpPr>
          <p:cNvPr id="42" name="Text Box 3"/>
          <p:cNvSpPr txBox="1">
            <a:spLocks noChangeArrowheads="1"/>
          </p:cNvSpPr>
          <p:nvPr/>
        </p:nvSpPr>
        <p:spPr bwMode="auto">
          <a:xfrm>
            <a:off x="1481620" y="2092077"/>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dirty="0">
                <a:latin typeface="標楷體" panose="03000509000000000000" pitchFamily="65" charset="-120"/>
                <a:ea typeface="標楷體" panose="03000509000000000000" pitchFamily="65" charset="-120"/>
              </a:rPr>
              <a:t>符號</a:t>
            </a:r>
          </a:p>
        </p:txBody>
      </p:sp>
      <p:sp>
        <p:nvSpPr>
          <p:cNvPr id="43" name="Text Box 4"/>
          <p:cNvSpPr txBox="1">
            <a:spLocks noChangeArrowheads="1"/>
          </p:cNvSpPr>
          <p:nvPr/>
        </p:nvSpPr>
        <p:spPr bwMode="auto">
          <a:xfrm>
            <a:off x="3523145" y="2092077"/>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意義</a:t>
            </a:r>
          </a:p>
        </p:txBody>
      </p:sp>
      <p:sp>
        <p:nvSpPr>
          <p:cNvPr id="44" name="Line 5"/>
          <p:cNvSpPr>
            <a:spLocks noChangeShapeType="1"/>
          </p:cNvSpPr>
          <p:nvPr/>
        </p:nvSpPr>
        <p:spPr bwMode="auto">
          <a:xfrm>
            <a:off x="3078645" y="2549277"/>
            <a:ext cx="15811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45" name="Line 6"/>
          <p:cNvSpPr>
            <a:spLocks noChangeShapeType="1"/>
          </p:cNvSpPr>
          <p:nvPr/>
        </p:nvSpPr>
        <p:spPr bwMode="auto">
          <a:xfrm flipV="1">
            <a:off x="1078395" y="2549277"/>
            <a:ext cx="15430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46" name="Rectangle 7"/>
          <p:cNvSpPr>
            <a:spLocks noChangeArrowheads="1"/>
          </p:cNvSpPr>
          <p:nvPr/>
        </p:nvSpPr>
        <p:spPr bwMode="auto">
          <a:xfrm>
            <a:off x="1268895" y="2854077"/>
            <a:ext cx="1219200" cy="457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7" name="AutoShape 8"/>
          <p:cNvSpPr>
            <a:spLocks noChangeArrowheads="1"/>
          </p:cNvSpPr>
          <p:nvPr/>
        </p:nvSpPr>
        <p:spPr bwMode="auto">
          <a:xfrm>
            <a:off x="1306995" y="3673227"/>
            <a:ext cx="1219200" cy="533400"/>
          </a:xfrm>
          <a:prstGeom prst="bevel">
            <a:avLst>
              <a:gd name="adj" fmla="val 12500"/>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8" name="AutoShape 9"/>
          <p:cNvSpPr>
            <a:spLocks noChangeArrowheads="1"/>
          </p:cNvSpPr>
          <p:nvPr/>
        </p:nvSpPr>
        <p:spPr bwMode="auto">
          <a:xfrm>
            <a:off x="5402745" y="5006727"/>
            <a:ext cx="1219200" cy="609600"/>
          </a:xfrm>
          <a:prstGeom prst="diamond">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nvGrpSpPr>
          <p:cNvPr id="49" name="Group 10"/>
          <p:cNvGrpSpPr>
            <a:grpSpLocks/>
          </p:cNvGrpSpPr>
          <p:nvPr/>
        </p:nvGrpSpPr>
        <p:grpSpPr bwMode="auto">
          <a:xfrm>
            <a:off x="5459895" y="5921127"/>
            <a:ext cx="1219200" cy="609600"/>
            <a:chOff x="1584" y="2997"/>
            <a:chExt cx="768" cy="384"/>
          </a:xfrm>
        </p:grpSpPr>
        <p:sp>
          <p:nvSpPr>
            <p:cNvPr id="50" name="AutoShape 11"/>
            <p:cNvSpPr>
              <a:spLocks noChangeArrowheads="1"/>
            </p:cNvSpPr>
            <p:nvPr/>
          </p:nvSpPr>
          <p:spPr bwMode="auto">
            <a:xfrm>
              <a:off x="1584" y="2997"/>
              <a:ext cx="768" cy="384"/>
            </a:xfrm>
            <a:prstGeom prst="diamond">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1" name="AutoShape 12"/>
            <p:cNvSpPr>
              <a:spLocks noChangeArrowheads="1"/>
            </p:cNvSpPr>
            <p:nvPr/>
          </p:nvSpPr>
          <p:spPr bwMode="auto">
            <a:xfrm>
              <a:off x="1680" y="3045"/>
              <a:ext cx="528" cy="288"/>
            </a:xfrm>
            <a:prstGeom prst="diamond">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endParaRPr lang="zh-TW" altLang="zh-TW" b="1">
                <a:latin typeface="標楷體" panose="03000509000000000000" pitchFamily="65" charset="-120"/>
                <a:ea typeface="標楷體" panose="03000509000000000000" pitchFamily="65" charset="-120"/>
              </a:endParaRPr>
            </a:p>
          </p:txBody>
        </p:sp>
      </p:grpSp>
      <p:sp>
        <p:nvSpPr>
          <p:cNvPr id="52" name="Oval 13"/>
          <p:cNvSpPr>
            <a:spLocks noChangeArrowheads="1"/>
          </p:cNvSpPr>
          <p:nvPr/>
        </p:nvSpPr>
        <p:spPr bwMode="auto">
          <a:xfrm>
            <a:off x="1364145" y="4568577"/>
            <a:ext cx="1143000" cy="490537"/>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nvGrpSpPr>
          <p:cNvPr id="53" name="Group 14"/>
          <p:cNvGrpSpPr>
            <a:grpSpLocks/>
          </p:cNvGrpSpPr>
          <p:nvPr/>
        </p:nvGrpSpPr>
        <p:grpSpPr bwMode="auto">
          <a:xfrm>
            <a:off x="1326045" y="5368677"/>
            <a:ext cx="1143000" cy="457200"/>
            <a:chOff x="1584" y="3765"/>
            <a:chExt cx="720" cy="288"/>
          </a:xfrm>
        </p:grpSpPr>
        <p:sp>
          <p:nvSpPr>
            <p:cNvPr id="54" name="Oval 15"/>
            <p:cNvSpPr>
              <a:spLocks noChangeArrowheads="1"/>
            </p:cNvSpPr>
            <p:nvPr/>
          </p:nvSpPr>
          <p:spPr bwMode="auto">
            <a:xfrm>
              <a:off x="1584" y="3765"/>
              <a:ext cx="720" cy="288"/>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5" name="Line 16"/>
            <p:cNvSpPr>
              <a:spLocks noChangeShapeType="1"/>
            </p:cNvSpPr>
            <p:nvPr/>
          </p:nvSpPr>
          <p:spPr bwMode="auto">
            <a:xfrm>
              <a:off x="1680" y="3957"/>
              <a:ext cx="52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grpSp>
      <p:sp>
        <p:nvSpPr>
          <p:cNvPr id="56" name="Text Box 17"/>
          <p:cNvSpPr txBox="1">
            <a:spLocks noChangeArrowheads="1"/>
          </p:cNvSpPr>
          <p:nvPr/>
        </p:nvSpPr>
        <p:spPr bwMode="auto">
          <a:xfrm>
            <a:off x="3459645" y="2815977"/>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實體</a:t>
            </a:r>
          </a:p>
        </p:txBody>
      </p:sp>
      <p:sp>
        <p:nvSpPr>
          <p:cNvPr id="57" name="Text Box 18"/>
          <p:cNvSpPr txBox="1">
            <a:spLocks noChangeArrowheads="1"/>
          </p:cNvSpPr>
          <p:nvPr/>
        </p:nvSpPr>
        <p:spPr bwMode="auto">
          <a:xfrm>
            <a:off x="3459645" y="3668464"/>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弱實體</a:t>
            </a:r>
          </a:p>
        </p:txBody>
      </p:sp>
      <p:sp>
        <p:nvSpPr>
          <p:cNvPr id="58" name="Text Box 19"/>
          <p:cNvSpPr txBox="1">
            <a:spLocks noChangeArrowheads="1"/>
          </p:cNvSpPr>
          <p:nvPr/>
        </p:nvSpPr>
        <p:spPr bwMode="auto">
          <a:xfrm>
            <a:off x="7707795" y="5101977"/>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關係</a:t>
            </a:r>
          </a:p>
        </p:txBody>
      </p:sp>
      <p:sp>
        <p:nvSpPr>
          <p:cNvPr id="59" name="Text Box 20"/>
          <p:cNvSpPr txBox="1">
            <a:spLocks noChangeArrowheads="1"/>
          </p:cNvSpPr>
          <p:nvPr/>
        </p:nvSpPr>
        <p:spPr bwMode="auto">
          <a:xfrm>
            <a:off x="7726845" y="5921127"/>
            <a:ext cx="1403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確定關係</a:t>
            </a:r>
          </a:p>
        </p:txBody>
      </p:sp>
      <p:sp>
        <p:nvSpPr>
          <p:cNvPr id="60" name="Text Box 21"/>
          <p:cNvSpPr txBox="1">
            <a:spLocks noChangeArrowheads="1"/>
          </p:cNvSpPr>
          <p:nvPr/>
        </p:nvSpPr>
        <p:spPr bwMode="auto">
          <a:xfrm>
            <a:off x="3497745" y="4544764"/>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屬性</a:t>
            </a:r>
          </a:p>
        </p:txBody>
      </p:sp>
      <p:sp>
        <p:nvSpPr>
          <p:cNvPr id="61" name="Text Box 22"/>
          <p:cNvSpPr txBox="1">
            <a:spLocks noChangeArrowheads="1"/>
          </p:cNvSpPr>
          <p:nvPr/>
        </p:nvSpPr>
        <p:spPr bwMode="auto">
          <a:xfrm>
            <a:off x="3440595" y="5287714"/>
            <a:ext cx="1403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鍵值屬性</a:t>
            </a:r>
          </a:p>
        </p:txBody>
      </p:sp>
      <p:sp>
        <p:nvSpPr>
          <p:cNvPr id="62" name="Text Box 23"/>
          <p:cNvSpPr txBox="1">
            <a:spLocks noChangeArrowheads="1"/>
          </p:cNvSpPr>
          <p:nvPr/>
        </p:nvSpPr>
        <p:spPr bwMode="auto">
          <a:xfrm>
            <a:off x="5628170" y="2134939"/>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符號</a:t>
            </a:r>
          </a:p>
        </p:txBody>
      </p:sp>
      <p:sp>
        <p:nvSpPr>
          <p:cNvPr id="63" name="Text Box 24"/>
          <p:cNvSpPr txBox="1">
            <a:spLocks noChangeArrowheads="1"/>
          </p:cNvSpPr>
          <p:nvPr/>
        </p:nvSpPr>
        <p:spPr bwMode="auto">
          <a:xfrm>
            <a:off x="7879245" y="2130177"/>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意義</a:t>
            </a:r>
          </a:p>
        </p:txBody>
      </p:sp>
      <p:sp>
        <p:nvSpPr>
          <p:cNvPr id="64" name="Line 25"/>
          <p:cNvSpPr>
            <a:spLocks noChangeShapeType="1"/>
          </p:cNvSpPr>
          <p:nvPr/>
        </p:nvSpPr>
        <p:spPr bwMode="auto">
          <a:xfrm>
            <a:off x="7472845" y="2644527"/>
            <a:ext cx="165735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65" name="Line 26"/>
          <p:cNvSpPr>
            <a:spLocks noChangeShapeType="1"/>
          </p:cNvSpPr>
          <p:nvPr/>
        </p:nvSpPr>
        <p:spPr bwMode="auto">
          <a:xfrm>
            <a:off x="5224945" y="2592139"/>
            <a:ext cx="1447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grpSp>
        <p:nvGrpSpPr>
          <p:cNvPr id="66" name="Group 27"/>
          <p:cNvGrpSpPr>
            <a:grpSpLocks/>
          </p:cNvGrpSpPr>
          <p:nvPr/>
        </p:nvGrpSpPr>
        <p:grpSpPr bwMode="auto">
          <a:xfrm>
            <a:off x="1345095" y="6130677"/>
            <a:ext cx="1143000" cy="490537"/>
            <a:chOff x="1584" y="2304"/>
            <a:chExt cx="720" cy="309"/>
          </a:xfrm>
        </p:grpSpPr>
        <p:sp>
          <p:nvSpPr>
            <p:cNvPr id="67" name="Oval 28"/>
            <p:cNvSpPr>
              <a:spLocks noChangeArrowheads="1"/>
            </p:cNvSpPr>
            <p:nvPr/>
          </p:nvSpPr>
          <p:spPr bwMode="auto">
            <a:xfrm>
              <a:off x="1584" y="2304"/>
              <a:ext cx="720" cy="309"/>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8" name="Oval 29"/>
            <p:cNvSpPr>
              <a:spLocks noChangeArrowheads="1"/>
            </p:cNvSpPr>
            <p:nvPr/>
          </p:nvSpPr>
          <p:spPr bwMode="auto">
            <a:xfrm>
              <a:off x="1644" y="2352"/>
              <a:ext cx="588" cy="215"/>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sp>
        <p:nvSpPr>
          <p:cNvPr id="69" name="Oval 30"/>
          <p:cNvSpPr>
            <a:spLocks noChangeArrowheads="1"/>
          </p:cNvSpPr>
          <p:nvPr/>
        </p:nvSpPr>
        <p:spPr bwMode="auto">
          <a:xfrm>
            <a:off x="5421795" y="2911227"/>
            <a:ext cx="1143000" cy="490537"/>
          </a:xfrm>
          <a:prstGeom prst="ellipse">
            <a:avLst/>
          </a:prstGeom>
          <a:noFill/>
          <a:ln w="9525">
            <a:solidFill>
              <a:schemeClr val="tx1"/>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nvGrpSpPr>
          <p:cNvPr id="70" name="Group 31"/>
          <p:cNvGrpSpPr>
            <a:grpSpLocks/>
          </p:cNvGrpSpPr>
          <p:nvPr/>
        </p:nvGrpSpPr>
        <p:grpSpPr bwMode="auto">
          <a:xfrm>
            <a:off x="5536095" y="3882777"/>
            <a:ext cx="914400" cy="685800"/>
            <a:chOff x="4608" y="1920"/>
            <a:chExt cx="576" cy="432"/>
          </a:xfrm>
        </p:grpSpPr>
        <p:sp>
          <p:nvSpPr>
            <p:cNvPr id="71" name="Rectangle 32"/>
            <p:cNvSpPr>
              <a:spLocks noChangeArrowheads="1"/>
            </p:cNvSpPr>
            <p:nvPr/>
          </p:nvSpPr>
          <p:spPr bwMode="auto">
            <a:xfrm>
              <a:off x="4608" y="1920"/>
              <a:ext cx="576" cy="43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2" name="AutoShape 33"/>
            <p:cNvSpPr>
              <a:spLocks noChangeArrowheads="1"/>
            </p:cNvSpPr>
            <p:nvPr/>
          </p:nvSpPr>
          <p:spPr bwMode="auto">
            <a:xfrm>
              <a:off x="4608" y="1920"/>
              <a:ext cx="576" cy="432"/>
            </a:xfrm>
            <a:prstGeom prst="diamond">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sp>
        <p:nvSpPr>
          <p:cNvPr id="73" name="Text Box 34"/>
          <p:cNvSpPr txBox="1">
            <a:spLocks noChangeArrowheads="1"/>
          </p:cNvSpPr>
          <p:nvPr/>
        </p:nvSpPr>
        <p:spPr bwMode="auto">
          <a:xfrm>
            <a:off x="3459645" y="6144964"/>
            <a:ext cx="1403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多值屬性</a:t>
            </a:r>
          </a:p>
        </p:txBody>
      </p:sp>
      <p:sp>
        <p:nvSpPr>
          <p:cNvPr id="74" name="Text Box 35"/>
          <p:cNvSpPr txBox="1">
            <a:spLocks noChangeArrowheads="1"/>
          </p:cNvSpPr>
          <p:nvPr/>
        </p:nvSpPr>
        <p:spPr bwMode="auto">
          <a:xfrm>
            <a:off x="7631595" y="3920877"/>
            <a:ext cx="1403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結合實體</a:t>
            </a:r>
          </a:p>
        </p:txBody>
      </p:sp>
      <p:sp>
        <p:nvSpPr>
          <p:cNvPr id="75" name="Text Box 36"/>
          <p:cNvSpPr txBox="1">
            <a:spLocks noChangeArrowheads="1"/>
          </p:cNvSpPr>
          <p:nvPr/>
        </p:nvSpPr>
        <p:spPr bwMode="auto">
          <a:xfrm>
            <a:off x="7555395" y="2949327"/>
            <a:ext cx="14033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衍生屬性</a:t>
            </a:r>
          </a:p>
        </p:txBody>
      </p:sp>
    </p:spTree>
    <p:extLst>
      <p:ext uri="{BB962C8B-B14F-4D97-AF65-F5344CB8AC3E}">
        <p14:creationId xmlns:p14="http://schemas.microsoft.com/office/powerpoint/2010/main" xmlns="" val="1125850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Company</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資料庫</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模型圖</a:t>
            </a:r>
          </a:p>
        </p:txBody>
      </p:sp>
      <p:sp>
        <p:nvSpPr>
          <p:cNvPr id="40" name="AutoShape 2"/>
          <p:cNvSpPr>
            <a:spLocks noChangeArrowheads="1"/>
          </p:cNvSpPr>
          <p:nvPr/>
        </p:nvSpPr>
        <p:spPr bwMode="auto">
          <a:xfrm>
            <a:off x="4101548" y="4509882"/>
            <a:ext cx="2057400" cy="914400"/>
          </a:xfrm>
          <a:prstGeom prst="diamond">
            <a:avLst/>
          </a:prstGeom>
          <a:solidFill>
            <a:srgbClr val="92C52A"/>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endParaRPr lang="zh-TW" altLang="zh-TW" sz="2000">
              <a:latin typeface="Arial Black" panose="020B0A04020102020204" pitchFamily="34" charset="0"/>
            </a:endParaRPr>
          </a:p>
        </p:txBody>
      </p:sp>
      <p:sp>
        <p:nvSpPr>
          <p:cNvPr id="41" name="Rectangle 4"/>
          <p:cNvSpPr>
            <a:spLocks noChangeArrowheads="1"/>
          </p:cNvSpPr>
          <p:nvPr/>
        </p:nvSpPr>
        <p:spPr bwMode="auto">
          <a:xfrm>
            <a:off x="8597348" y="5805282"/>
            <a:ext cx="1371600" cy="457200"/>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PROJECT</a:t>
            </a:r>
          </a:p>
        </p:txBody>
      </p:sp>
      <p:sp>
        <p:nvSpPr>
          <p:cNvPr id="76" name="AutoShape 5"/>
          <p:cNvSpPr>
            <a:spLocks noChangeArrowheads="1"/>
          </p:cNvSpPr>
          <p:nvPr/>
        </p:nvSpPr>
        <p:spPr bwMode="auto">
          <a:xfrm>
            <a:off x="3263348" y="5881482"/>
            <a:ext cx="1905000" cy="500063"/>
          </a:xfrm>
          <a:prstGeom prst="bevel">
            <a:avLst>
              <a:gd name="adj" fmla="val 12500"/>
            </a:avLst>
          </a:prstGeom>
          <a:gradFill rotWithShape="0">
            <a:gsLst>
              <a:gs pos="0">
                <a:srgbClr val="765E76"/>
              </a:gs>
              <a:gs pos="50000">
                <a:srgbClr val="FFCCFF"/>
              </a:gs>
              <a:gs pos="100000">
                <a:srgbClr val="765E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DEPENDENT</a:t>
            </a:r>
          </a:p>
        </p:txBody>
      </p:sp>
      <p:sp>
        <p:nvSpPr>
          <p:cNvPr id="77" name="Oval 6"/>
          <p:cNvSpPr>
            <a:spLocks noChangeArrowheads="1"/>
          </p:cNvSpPr>
          <p:nvPr/>
        </p:nvSpPr>
        <p:spPr bwMode="auto">
          <a:xfrm>
            <a:off x="1891748" y="6567282"/>
            <a:ext cx="9144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Name</a:t>
            </a:r>
          </a:p>
        </p:txBody>
      </p:sp>
      <p:sp>
        <p:nvSpPr>
          <p:cNvPr id="78" name="Oval 7"/>
          <p:cNvSpPr>
            <a:spLocks noChangeArrowheads="1"/>
          </p:cNvSpPr>
          <p:nvPr/>
        </p:nvSpPr>
        <p:spPr bwMode="auto">
          <a:xfrm>
            <a:off x="2882348" y="6567282"/>
            <a:ext cx="6858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Sex</a:t>
            </a:r>
          </a:p>
        </p:txBody>
      </p:sp>
      <p:sp>
        <p:nvSpPr>
          <p:cNvPr id="79" name="Oval 8"/>
          <p:cNvSpPr>
            <a:spLocks noChangeArrowheads="1"/>
          </p:cNvSpPr>
          <p:nvPr/>
        </p:nvSpPr>
        <p:spPr bwMode="auto">
          <a:xfrm>
            <a:off x="3644348" y="6567282"/>
            <a:ext cx="12954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Birthdate</a:t>
            </a:r>
          </a:p>
        </p:txBody>
      </p:sp>
      <p:sp>
        <p:nvSpPr>
          <p:cNvPr id="80" name="Oval 9"/>
          <p:cNvSpPr>
            <a:spLocks noChangeArrowheads="1"/>
          </p:cNvSpPr>
          <p:nvPr/>
        </p:nvSpPr>
        <p:spPr bwMode="auto">
          <a:xfrm>
            <a:off x="5015948" y="6567282"/>
            <a:ext cx="16764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Relationship</a:t>
            </a:r>
          </a:p>
        </p:txBody>
      </p:sp>
      <p:sp>
        <p:nvSpPr>
          <p:cNvPr id="81" name="Oval 10"/>
          <p:cNvSpPr>
            <a:spLocks noChangeArrowheads="1"/>
          </p:cNvSpPr>
          <p:nvPr/>
        </p:nvSpPr>
        <p:spPr bwMode="auto">
          <a:xfrm>
            <a:off x="6920948" y="65672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Name</a:t>
            </a:r>
          </a:p>
        </p:txBody>
      </p:sp>
      <p:sp>
        <p:nvSpPr>
          <p:cNvPr id="82" name="Oval 11"/>
          <p:cNvSpPr>
            <a:spLocks noChangeArrowheads="1"/>
          </p:cNvSpPr>
          <p:nvPr/>
        </p:nvSpPr>
        <p:spPr bwMode="auto">
          <a:xfrm>
            <a:off x="8140148" y="65672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Number</a:t>
            </a:r>
          </a:p>
        </p:txBody>
      </p:sp>
      <p:sp>
        <p:nvSpPr>
          <p:cNvPr id="83" name="Oval 12"/>
          <p:cNvSpPr>
            <a:spLocks noChangeArrowheads="1"/>
          </p:cNvSpPr>
          <p:nvPr/>
        </p:nvSpPr>
        <p:spPr bwMode="auto">
          <a:xfrm>
            <a:off x="9359348" y="65672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Location</a:t>
            </a:r>
          </a:p>
        </p:txBody>
      </p:sp>
      <p:cxnSp>
        <p:nvCxnSpPr>
          <p:cNvPr id="84" name="AutoShape 13"/>
          <p:cNvCxnSpPr>
            <a:cxnSpLocks noChangeShapeType="1"/>
            <a:stCxn id="77" idx="0"/>
            <a:endCxn id="76" idx="2"/>
          </p:cNvCxnSpPr>
          <p:nvPr/>
        </p:nvCxnSpPr>
        <p:spPr bwMode="auto">
          <a:xfrm flipV="1">
            <a:off x="2348948" y="6381545"/>
            <a:ext cx="1866900" cy="1857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5" name="AutoShape 14"/>
          <p:cNvCxnSpPr>
            <a:cxnSpLocks noChangeShapeType="1"/>
            <a:stCxn id="78" idx="0"/>
            <a:endCxn id="76" idx="2"/>
          </p:cNvCxnSpPr>
          <p:nvPr/>
        </p:nvCxnSpPr>
        <p:spPr bwMode="auto">
          <a:xfrm flipV="1">
            <a:off x="3225248" y="6381545"/>
            <a:ext cx="990600" cy="1857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6" name="AutoShape 15"/>
          <p:cNvCxnSpPr>
            <a:cxnSpLocks noChangeShapeType="1"/>
            <a:stCxn id="79" idx="0"/>
            <a:endCxn id="76" idx="2"/>
          </p:cNvCxnSpPr>
          <p:nvPr/>
        </p:nvCxnSpPr>
        <p:spPr bwMode="auto">
          <a:xfrm flipH="1" flipV="1">
            <a:off x="4215848" y="6381545"/>
            <a:ext cx="76200" cy="1857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7" name="AutoShape 16"/>
          <p:cNvCxnSpPr>
            <a:cxnSpLocks noChangeShapeType="1"/>
            <a:stCxn id="80" idx="0"/>
            <a:endCxn id="76" idx="2"/>
          </p:cNvCxnSpPr>
          <p:nvPr/>
        </p:nvCxnSpPr>
        <p:spPr bwMode="auto">
          <a:xfrm flipH="1" flipV="1">
            <a:off x="4215848" y="6381545"/>
            <a:ext cx="1638300" cy="1857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8" name="AutoShape 17"/>
          <p:cNvCxnSpPr>
            <a:cxnSpLocks noChangeShapeType="1"/>
            <a:stCxn id="81" idx="0"/>
            <a:endCxn id="41" idx="2"/>
          </p:cNvCxnSpPr>
          <p:nvPr/>
        </p:nvCxnSpPr>
        <p:spPr bwMode="auto">
          <a:xfrm flipV="1">
            <a:off x="7492448" y="6262482"/>
            <a:ext cx="1790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9" name="AutoShape 18"/>
          <p:cNvCxnSpPr>
            <a:cxnSpLocks noChangeShapeType="1"/>
            <a:stCxn id="82" idx="0"/>
            <a:endCxn id="41" idx="2"/>
          </p:cNvCxnSpPr>
          <p:nvPr/>
        </p:nvCxnSpPr>
        <p:spPr bwMode="auto">
          <a:xfrm flipV="1">
            <a:off x="8711648" y="6262482"/>
            <a:ext cx="5715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 name="AutoShape 19"/>
          <p:cNvCxnSpPr>
            <a:cxnSpLocks noChangeShapeType="1"/>
            <a:stCxn id="83" idx="0"/>
            <a:endCxn id="41" idx="2"/>
          </p:cNvCxnSpPr>
          <p:nvPr/>
        </p:nvCxnSpPr>
        <p:spPr bwMode="auto">
          <a:xfrm flipH="1" flipV="1">
            <a:off x="9283148" y="6262482"/>
            <a:ext cx="647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91" name="AutoShape 20"/>
          <p:cNvSpPr>
            <a:spLocks noChangeArrowheads="1"/>
          </p:cNvSpPr>
          <p:nvPr/>
        </p:nvSpPr>
        <p:spPr bwMode="auto">
          <a:xfrm>
            <a:off x="2120348" y="473848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dirty="0">
                <a:latin typeface="Arial Black" pitchFamily="34" charset="0"/>
              </a:rPr>
              <a:t>Supervision</a:t>
            </a:r>
          </a:p>
        </p:txBody>
      </p:sp>
      <p:cxnSp>
        <p:nvCxnSpPr>
          <p:cNvPr id="92" name="AutoShape 21"/>
          <p:cNvCxnSpPr>
            <a:cxnSpLocks noChangeShapeType="1"/>
            <a:stCxn id="91" idx="1"/>
            <a:endCxn id="114" idx="1"/>
          </p:cNvCxnSpPr>
          <p:nvPr/>
        </p:nvCxnSpPr>
        <p:spPr bwMode="auto">
          <a:xfrm flipV="1">
            <a:off x="2120348" y="3824082"/>
            <a:ext cx="1066800" cy="1295400"/>
          </a:xfrm>
          <a:prstGeom prst="straightConnector1">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3" name="AutoShape 22"/>
          <p:cNvCxnSpPr>
            <a:cxnSpLocks noChangeShapeType="1"/>
            <a:stCxn id="91" idx="3"/>
            <a:endCxn id="114" idx="3"/>
          </p:cNvCxnSpPr>
          <p:nvPr/>
        </p:nvCxnSpPr>
        <p:spPr bwMode="auto">
          <a:xfrm flipV="1">
            <a:off x="3872948" y="3824082"/>
            <a:ext cx="1066800" cy="1295400"/>
          </a:xfrm>
          <a:prstGeom prst="straightConnector1">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4" name="AutoShape 23"/>
          <p:cNvSpPr>
            <a:spLocks noChangeArrowheads="1"/>
          </p:cNvSpPr>
          <p:nvPr/>
        </p:nvSpPr>
        <p:spPr bwMode="auto">
          <a:xfrm>
            <a:off x="6768548" y="504328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a:latin typeface="Arial Black" pitchFamily="34" charset="0"/>
              </a:rPr>
              <a:t>Work_on</a:t>
            </a:r>
          </a:p>
        </p:txBody>
      </p:sp>
      <p:sp>
        <p:nvSpPr>
          <p:cNvPr id="95" name="AutoShape 24"/>
          <p:cNvSpPr>
            <a:spLocks noChangeArrowheads="1"/>
          </p:cNvSpPr>
          <p:nvPr/>
        </p:nvSpPr>
        <p:spPr bwMode="auto">
          <a:xfrm>
            <a:off x="4254776" y="459477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dirty="0" err="1">
                <a:latin typeface="Arial Black" pitchFamily="34" charset="0"/>
              </a:rPr>
              <a:t>Dependents_of</a:t>
            </a:r>
            <a:endParaRPr lang="en-US" altLang="zh-TW" sz="2000" dirty="0">
              <a:latin typeface="Arial Black" pitchFamily="34" charset="0"/>
            </a:endParaRPr>
          </a:p>
        </p:txBody>
      </p:sp>
      <p:sp>
        <p:nvSpPr>
          <p:cNvPr id="96" name="AutoShape 25"/>
          <p:cNvSpPr>
            <a:spLocks noChangeArrowheads="1"/>
          </p:cNvSpPr>
          <p:nvPr/>
        </p:nvSpPr>
        <p:spPr bwMode="auto">
          <a:xfrm>
            <a:off x="8673548" y="473848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dirty="0">
                <a:latin typeface="Arial Black" pitchFamily="34" charset="0"/>
              </a:rPr>
              <a:t>Controls</a:t>
            </a:r>
          </a:p>
        </p:txBody>
      </p:sp>
      <p:cxnSp>
        <p:nvCxnSpPr>
          <p:cNvPr id="97" name="AutoShape 26"/>
          <p:cNvCxnSpPr>
            <a:cxnSpLocks noChangeShapeType="1"/>
            <a:stCxn id="115" idx="2"/>
            <a:endCxn id="96" idx="0"/>
          </p:cNvCxnSpPr>
          <p:nvPr/>
        </p:nvCxnSpPr>
        <p:spPr bwMode="auto">
          <a:xfrm>
            <a:off x="9321248" y="4400345"/>
            <a:ext cx="228600" cy="338137"/>
          </a:xfrm>
          <a:prstGeom prst="straightConnector1">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8" name="AutoShape 27"/>
          <p:cNvCxnSpPr>
            <a:cxnSpLocks noChangeShapeType="1"/>
            <a:stCxn id="96" idx="2"/>
            <a:endCxn id="41" idx="0"/>
          </p:cNvCxnSpPr>
          <p:nvPr/>
        </p:nvCxnSpPr>
        <p:spPr bwMode="auto">
          <a:xfrm flipH="1">
            <a:off x="9283148" y="5500482"/>
            <a:ext cx="266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9" name="AutoShape 28"/>
          <p:cNvCxnSpPr>
            <a:cxnSpLocks noChangeShapeType="1"/>
            <a:stCxn id="114" idx="3"/>
            <a:endCxn id="94" idx="1"/>
          </p:cNvCxnSpPr>
          <p:nvPr/>
        </p:nvCxnSpPr>
        <p:spPr bwMode="auto">
          <a:xfrm>
            <a:off x="4939748" y="3824082"/>
            <a:ext cx="1828800" cy="1600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 name="AutoShape 29"/>
          <p:cNvCxnSpPr>
            <a:cxnSpLocks noChangeShapeType="1"/>
            <a:endCxn id="94" idx="3"/>
          </p:cNvCxnSpPr>
          <p:nvPr/>
        </p:nvCxnSpPr>
        <p:spPr bwMode="auto">
          <a:xfrm flipH="1" flipV="1">
            <a:off x="8521148" y="5424282"/>
            <a:ext cx="342900" cy="381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1" name="AutoShape 30"/>
          <p:cNvCxnSpPr>
            <a:cxnSpLocks noChangeShapeType="1"/>
            <a:stCxn id="95" idx="2"/>
            <a:endCxn id="76" idx="6"/>
          </p:cNvCxnSpPr>
          <p:nvPr/>
        </p:nvCxnSpPr>
        <p:spPr bwMode="auto">
          <a:xfrm flipH="1">
            <a:off x="4215848" y="5356772"/>
            <a:ext cx="915228" cy="52471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02" name="Text Box 31"/>
          <p:cNvSpPr txBox="1">
            <a:spLocks noChangeArrowheads="1"/>
          </p:cNvSpPr>
          <p:nvPr/>
        </p:nvSpPr>
        <p:spPr bwMode="auto">
          <a:xfrm>
            <a:off x="2333073" y="4378120"/>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03" name="Text Box 32"/>
          <p:cNvSpPr txBox="1">
            <a:spLocks noChangeArrowheads="1"/>
          </p:cNvSpPr>
          <p:nvPr/>
        </p:nvSpPr>
        <p:spPr bwMode="auto">
          <a:xfrm>
            <a:off x="4101548" y="4413045"/>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sp>
        <p:nvSpPr>
          <p:cNvPr id="104" name="Text Box 33"/>
          <p:cNvSpPr txBox="1">
            <a:spLocks noChangeArrowheads="1"/>
          </p:cNvSpPr>
          <p:nvPr/>
        </p:nvSpPr>
        <p:spPr bwMode="auto">
          <a:xfrm>
            <a:off x="5015948" y="4336845"/>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05" name="Text Box 34"/>
          <p:cNvSpPr txBox="1">
            <a:spLocks noChangeArrowheads="1"/>
          </p:cNvSpPr>
          <p:nvPr/>
        </p:nvSpPr>
        <p:spPr bwMode="auto">
          <a:xfrm>
            <a:off x="5015948" y="5251245"/>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sp>
        <p:nvSpPr>
          <p:cNvPr id="106" name="Text Box 35"/>
          <p:cNvSpPr txBox="1">
            <a:spLocks noChangeArrowheads="1"/>
          </p:cNvSpPr>
          <p:nvPr/>
        </p:nvSpPr>
        <p:spPr bwMode="auto">
          <a:xfrm>
            <a:off x="8216348" y="5500482"/>
            <a:ext cx="3952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N</a:t>
            </a:r>
          </a:p>
        </p:txBody>
      </p:sp>
      <p:sp>
        <p:nvSpPr>
          <p:cNvPr id="107" name="Text Box 36"/>
          <p:cNvSpPr txBox="1">
            <a:spLocks noChangeArrowheads="1"/>
          </p:cNvSpPr>
          <p:nvPr/>
        </p:nvSpPr>
        <p:spPr bwMode="auto">
          <a:xfrm>
            <a:off x="6235148" y="4717845"/>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sp>
        <p:nvSpPr>
          <p:cNvPr id="108" name="Text Box 37"/>
          <p:cNvSpPr txBox="1">
            <a:spLocks noChangeArrowheads="1"/>
          </p:cNvSpPr>
          <p:nvPr/>
        </p:nvSpPr>
        <p:spPr bwMode="auto">
          <a:xfrm>
            <a:off x="9484761" y="5433807"/>
            <a:ext cx="423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sp>
        <p:nvSpPr>
          <p:cNvPr id="109" name="Text Box 38"/>
          <p:cNvSpPr txBox="1">
            <a:spLocks noChangeArrowheads="1"/>
          </p:cNvSpPr>
          <p:nvPr/>
        </p:nvSpPr>
        <p:spPr bwMode="auto">
          <a:xfrm>
            <a:off x="9435548" y="4413045"/>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10" name="Oval 39"/>
          <p:cNvSpPr>
            <a:spLocks noChangeArrowheads="1"/>
          </p:cNvSpPr>
          <p:nvPr/>
        </p:nvSpPr>
        <p:spPr bwMode="auto">
          <a:xfrm>
            <a:off x="6235148" y="58814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Hours</a:t>
            </a:r>
          </a:p>
        </p:txBody>
      </p:sp>
      <p:cxnSp>
        <p:nvCxnSpPr>
          <p:cNvPr id="111" name="AutoShape 40"/>
          <p:cNvCxnSpPr>
            <a:cxnSpLocks noChangeShapeType="1"/>
            <a:stCxn id="94" idx="2"/>
            <a:endCxn id="110" idx="6"/>
          </p:cNvCxnSpPr>
          <p:nvPr/>
        </p:nvCxnSpPr>
        <p:spPr bwMode="auto">
          <a:xfrm flipH="1">
            <a:off x="7378148" y="5805282"/>
            <a:ext cx="266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2" name="Oval 41"/>
          <p:cNvSpPr>
            <a:spLocks noChangeArrowheads="1"/>
          </p:cNvSpPr>
          <p:nvPr/>
        </p:nvSpPr>
        <p:spPr bwMode="auto">
          <a:xfrm>
            <a:off x="7225748" y="45098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Startdate</a:t>
            </a:r>
          </a:p>
        </p:txBody>
      </p:sp>
      <p:cxnSp>
        <p:nvCxnSpPr>
          <p:cNvPr id="113" name="AutoShape 42"/>
          <p:cNvCxnSpPr>
            <a:cxnSpLocks noChangeShapeType="1"/>
            <a:stCxn id="139" idx="2"/>
            <a:endCxn id="112" idx="2"/>
          </p:cNvCxnSpPr>
          <p:nvPr/>
        </p:nvCxnSpPr>
        <p:spPr bwMode="auto">
          <a:xfrm>
            <a:off x="6654248" y="4662282"/>
            <a:ext cx="571500" cy="76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4" name="Rectangle 43"/>
          <p:cNvSpPr>
            <a:spLocks noChangeArrowheads="1"/>
          </p:cNvSpPr>
          <p:nvPr/>
        </p:nvSpPr>
        <p:spPr bwMode="auto">
          <a:xfrm>
            <a:off x="3187148" y="3595482"/>
            <a:ext cx="1752600" cy="457200"/>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EMPLOYEE</a:t>
            </a:r>
          </a:p>
        </p:txBody>
      </p:sp>
      <p:sp>
        <p:nvSpPr>
          <p:cNvPr id="115" name="Rectangle 44"/>
          <p:cNvSpPr>
            <a:spLocks noChangeArrowheads="1"/>
          </p:cNvSpPr>
          <p:nvPr/>
        </p:nvSpPr>
        <p:spPr bwMode="auto">
          <a:xfrm>
            <a:off x="8063948" y="3900282"/>
            <a:ext cx="2514600" cy="500063"/>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dirty="0">
                <a:latin typeface="Arial Black" panose="020B0A04020102020204" pitchFamily="34" charset="0"/>
              </a:rPr>
              <a:t>DEPARTMENT</a:t>
            </a:r>
          </a:p>
        </p:txBody>
      </p:sp>
      <p:sp>
        <p:nvSpPr>
          <p:cNvPr id="116" name="Oval 45"/>
          <p:cNvSpPr>
            <a:spLocks noChangeArrowheads="1"/>
          </p:cNvSpPr>
          <p:nvPr/>
        </p:nvSpPr>
        <p:spPr bwMode="auto">
          <a:xfrm>
            <a:off x="2577548" y="29096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Name</a:t>
            </a:r>
          </a:p>
        </p:txBody>
      </p:sp>
      <p:sp>
        <p:nvSpPr>
          <p:cNvPr id="117" name="Oval 46"/>
          <p:cNvSpPr>
            <a:spLocks noChangeArrowheads="1"/>
          </p:cNvSpPr>
          <p:nvPr/>
        </p:nvSpPr>
        <p:spPr bwMode="auto">
          <a:xfrm>
            <a:off x="1510748" y="23000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err="1">
                <a:latin typeface="Arial Black" pitchFamily="34" charset="0"/>
              </a:rPr>
              <a:t>Fname</a:t>
            </a:r>
            <a:endParaRPr lang="en-US" altLang="zh-TW" sz="2000" dirty="0">
              <a:latin typeface="Arial Black" pitchFamily="34" charset="0"/>
            </a:endParaRPr>
          </a:p>
        </p:txBody>
      </p:sp>
      <p:sp>
        <p:nvSpPr>
          <p:cNvPr id="118" name="Oval 47"/>
          <p:cNvSpPr>
            <a:spLocks noChangeArrowheads="1"/>
          </p:cNvSpPr>
          <p:nvPr/>
        </p:nvSpPr>
        <p:spPr bwMode="auto">
          <a:xfrm>
            <a:off x="2577548" y="21476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Lname</a:t>
            </a:r>
          </a:p>
        </p:txBody>
      </p:sp>
      <p:sp>
        <p:nvSpPr>
          <p:cNvPr id="119" name="Oval 48"/>
          <p:cNvSpPr>
            <a:spLocks noChangeArrowheads="1"/>
          </p:cNvSpPr>
          <p:nvPr/>
        </p:nvSpPr>
        <p:spPr bwMode="auto">
          <a:xfrm>
            <a:off x="3720548" y="2452482"/>
            <a:ext cx="10668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Sex</a:t>
            </a:r>
          </a:p>
        </p:txBody>
      </p:sp>
      <p:sp>
        <p:nvSpPr>
          <p:cNvPr id="120" name="Oval 49"/>
          <p:cNvSpPr>
            <a:spLocks noChangeArrowheads="1"/>
          </p:cNvSpPr>
          <p:nvPr/>
        </p:nvSpPr>
        <p:spPr bwMode="auto">
          <a:xfrm>
            <a:off x="5092148" y="27572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Address</a:t>
            </a:r>
          </a:p>
        </p:txBody>
      </p:sp>
      <p:sp>
        <p:nvSpPr>
          <p:cNvPr id="121" name="Oval 50"/>
          <p:cNvSpPr>
            <a:spLocks noChangeArrowheads="1"/>
          </p:cNvSpPr>
          <p:nvPr/>
        </p:nvSpPr>
        <p:spPr bwMode="auto">
          <a:xfrm>
            <a:off x="4939748" y="20714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Salary</a:t>
            </a:r>
          </a:p>
        </p:txBody>
      </p:sp>
      <p:sp>
        <p:nvSpPr>
          <p:cNvPr id="122" name="Oval 51"/>
          <p:cNvSpPr>
            <a:spLocks noChangeArrowheads="1"/>
          </p:cNvSpPr>
          <p:nvPr/>
        </p:nvSpPr>
        <p:spPr bwMode="auto">
          <a:xfrm>
            <a:off x="6997148" y="26048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Name</a:t>
            </a:r>
          </a:p>
        </p:txBody>
      </p:sp>
      <p:sp>
        <p:nvSpPr>
          <p:cNvPr id="123" name="Oval 52"/>
          <p:cNvSpPr>
            <a:spLocks noChangeArrowheads="1"/>
          </p:cNvSpPr>
          <p:nvPr/>
        </p:nvSpPr>
        <p:spPr bwMode="auto">
          <a:xfrm>
            <a:off x="8178248" y="25286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Number</a:t>
            </a:r>
          </a:p>
        </p:txBody>
      </p:sp>
      <p:sp>
        <p:nvSpPr>
          <p:cNvPr id="124" name="Oval 53"/>
          <p:cNvSpPr>
            <a:spLocks noChangeArrowheads="1"/>
          </p:cNvSpPr>
          <p:nvPr/>
        </p:nvSpPr>
        <p:spPr bwMode="auto">
          <a:xfrm>
            <a:off x="9206948" y="2833482"/>
            <a:ext cx="1295400" cy="457200"/>
          </a:xfrm>
          <a:prstGeom prst="ellipse">
            <a:avLst/>
          </a:prstGeom>
          <a:solidFill>
            <a:schemeClr val="accent5">
              <a:lumMod val="40000"/>
              <a:lumOff val="60000"/>
            </a:schemeClr>
          </a:solidFill>
          <a:ln w="952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Location</a:t>
            </a:r>
          </a:p>
        </p:txBody>
      </p:sp>
      <p:cxnSp>
        <p:nvCxnSpPr>
          <p:cNvPr id="125" name="AutoShape 54"/>
          <p:cNvCxnSpPr>
            <a:cxnSpLocks noChangeShapeType="1"/>
            <a:stCxn id="122" idx="4"/>
            <a:endCxn id="115" idx="0"/>
          </p:cNvCxnSpPr>
          <p:nvPr/>
        </p:nvCxnSpPr>
        <p:spPr bwMode="auto">
          <a:xfrm>
            <a:off x="7568648" y="3062082"/>
            <a:ext cx="1752600" cy="838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6" name="AutoShape 55"/>
          <p:cNvCxnSpPr>
            <a:cxnSpLocks noChangeShapeType="1"/>
            <a:stCxn id="123" idx="4"/>
            <a:endCxn id="115" idx="0"/>
          </p:cNvCxnSpPr>
          <p:nvPr/>
        </p:nvCxnSpPr>
        <p:spPr bwMode="auto">
          <a:xfrm>
            <a:off x="8749748" y="2985882"/>
            <a:ext cx="571500" cy="914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7" name="AutoShape 56"/>
          <p:cNvCxnSpPr>
            <a:cxnSpLocks noChangeShapeType="1"/>
          </p:cNvCxnSpPr>
          <p:nvPr/>
        </p:nvCxnSpPr>
        <p:spPr bwMode="auto">
          <a:xfrm flipH="1">
            <a:off x="9626048" y="3271632"/>
            <a:ext cx="342900" cy="6286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8" name="AutoShape 57"/>
          <p:cNvCxnSpPr>
            <a:cxnSpLocks noChangeShapeType="1"/>
            <a:stCxn id="117" idx="4"/>
            <a:endCxn id="116" idx="1"/>
          </p:cNvCxnSpPr>
          <p:nvPr/>
        </p:nvCxnSpPr>
        <p:spPr bwMode="auto">
          <a:xfrm>
            <a:off x="2082248" y="2757282"/>
            <a:ext cx="661988"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9" name="AutoShape 58"/>
          <p:cNvCxnSpPr>
            <a:cxnSpLocks noChangeShapeType="1"/>
            <a:stCxn id="118" idx="4"/>
            <a:endCxn id="116" idx="0"/>
          </p:cNvCxnSpPr>
          <p:nvPr/>
        </p:nvCxnSpPr>
        <p:spPr bwMode="auto">
          <a:xfrm>
            <a:off x="3149048" y="2604882"/>
            <a:ext cx="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0" name="AutoShape 59"/>
          <p:cNvCxnSpPr>
            <a:cxnSpLocks noChangeShapeType="1"/>
            <a:stCxn id="116" idx="4"/>
            <a:endCxn id="114" idx="0"/>
          </p:cNvCxnSpPr>
          <p:nvPr/>
        </p:nvCxnSpPr>
        <p:spPr bwMode="auto">
          <a:xfrm>
            <a:off x="3149048" y="3366882"/>
            <a:ext cx="914400" cy="2286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1" name="AutoShape 60"/>
          <p:cNvCxnSpPr>
            <a:cxnSpLocks noChangeShapeType="1"/>
            <a:stCxn id="119" idx="4"/>
            <a:endCxn id="114" idx="0"/>
          </p:cNvCxnSpPr>
          <p:nvPr/>
        </p:nvCxnSpPr>
        <p:spPr bwMode="auto">
          <a:xfrm flipH="1">
            <a:off x="4063448" y="2909682"/>
            <a:ext cx="190500" cy="685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2" name="AutoShape 61"/>
          <p:cNvCxnSpPr>
            <a:cxnSpLocks noChangeShapeType="1"/>
            <a:stCxn id="120" idx="4"/>
            <a:endCxn id="114" idx="0"/>
          </p:cNvCxnSpPr>
          <p:nvPr/>
        </p:nvCxnSpPr>
        <p:spPr bwMode="auto">
          <a:xfrm flipH="1">
            <a:off x="4063448" y="3214482"/>
            <a:ext cx="1600200" cy="381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 name="AutoShape 62"/>
          <p:cNvCxnSpPr>
            <a:cxnSpLocks noChangeShapeType="1"/>
            <a:stCxn id="121" idx="4"/>
            <a:endCxn id="114" idx="0"/>
          </p:cNvCxnSpPr>
          <p:nvPr/>
        </p:nvCxnSpPr>
        <p:spPr bwMode="auto">
          <a:xfrm flipH="1">
            <a:off x="4063448" y="2528682"/>
            <a:ext cx="1447800" cy="1066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4" name="Oval 63"/>
          <p:cNvSpPr>
            <a:spLocks noChangeArrowheads="1"/>
          </p:cNvSpPr>
          <p:nvPr/>
        </p:nvSpPr>
        <p:spPr bwMode="auto">
          <a:xfrm>
            <a:off x="1586948" y="3214482"/>
            <a:ext cx="6858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Ssn</a:t>
            </a:r>
          </a:p>
        </p:txBody>
      </p:sp>
      <p:sp>
        <p:nvSpPr>
          <p:cNvPr id="135" name="Oval 64"/>
          <p:cNvSpPr>
            <a:spLocks noChangeArrowheads="1"/>
          </p:cNvSpPr>
          <p:nvPr/>
        </p:nvSpPr>
        <p:spPr bwMode="auto">
          <a:xfrm>
            <a:off x="1510748" y="3747882"/>
            <a:ext cx="12954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Birthdate</a:t>
            </a:r>
          </a:p>
        </p:txBody>
      </p:sp>
      <p:cxnSp>
        <p:nvCxnSpPr>
          <p:cNvPr id="136" name="AutoShape 65"/>
          <p:cNvCxnSpPr>
            <a:cxnSpLocks noChangeShapeType="1"/>
            <a:stCxn id="134" idx="6"/>
            <a:endCxn id="114" idx="1"/>
          </p:cNvCxnSpPr>
          <p:nvPr/>
        </p:nvCxnSpPr>
        <p:spPr bwMode="auto">
          <a:xfrm>
            <a:off x="2272748" y="3443082"/>
            <a:ext cx="914400" cy="381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7" name="AutoShape 66"/>
          <p:cNvCxnSpPr>
            <a:cxnSpLocks noChangeShapeType="1"/>
            <a:stCxn id="135" idx="6"/>
            <a:endCxn id="114" idx="1"/>
          </p:cNvCxnSpPr>
          <p:nvPr/>
        </p:nvCxnSpPr>
        <p:spPr bwMode="auto">
          <a:xfrm flipV="1">
            <a:off x="2806148" y="3824082"/>
            <a:ext cx="381000" cy="152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8" name="AutoShape 67"/>
          <p:cNvSpPr>
            <a:spLocks noChangeArrowheads="1"/>
          </p:cNvSpPr>
          <p:nvPr/>
        </p:nvSpPr>
        <p:spPr bwMode="auto">
          <a:xfrm>
            <a:off x="5854148" y="298588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dirty="0" err="1">
                <a:latin typeface="Arial Black" pitchFamily="34" charset="0"/>
              </a:rPr>
              <a:t>Work_for</a:t>
            </a:r>
            <a:endParaRPr lang="en-US" altLang="zh-TW" sz="2000" dirty="0">
              <a:latin typeface="Arial Black" pitchFamily="34" charset="0"/>
            </a:endParaRPr>
          </a:p>
        </p:txBody>
      </p:sp>
      <p:sp>
        <p:nvSpPr>
          <p:cNvPr id="139" name="AutoShape 68"/>
          <p:cNvSpPr>
            <a:spLocks noChangeArrowheads="1"/>
          </p:cNvSpPr>
          <p:nvPr/>
        </p:nvSpPr>
        <p:spPr bwMode="auto">
          <a:xfrm>
            <a:off x="5777948" y="390028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a:latin typeface="Arial Black" pitchFamily="34" charset="0"/>
              </a:rPr>
              <a:t>Manager</a:t>
            </a:r>
          </a:p>
        </p:txBody>
      </p:sp>
      <p:cxnSp>
        <p:nvCxnSpPr>
          <p:cNvPr id="140" name="AutoShape 69"/>
          <p:cNvCxnSpPr>
            <a:cxnSpLocks noChangeShapeType="1"/>
            <a:stCxn id="114" idx="3"/>
            <a:endCxn id="95" idx="0"/>
          </p:cNvCxnSpPr>
          <p:nvPr/>
        </p:nvCxnSpPr>
        <p:spPr bwMode="auto">
          <a:xfrm>
            <a:off x="4939748" y="3824082"/>
            <a:ext cx="191328" cy="770690"/>
          </a:xfrm>
          <a:prstGeom prst="straightConnector1">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41" name="AutoShape 70"/>
          <p:cNvCxnSpPr>
            <a:cxnSpLocks noChangeShapeType="1"/>
          </p:cNvCxnSpPr>
          <p:nvPr/>
        </p:nvCxnSpPr>
        <p:spPr bwMode="auto">
          <a:xfrm>
            <a:off x="4939748" y="3824082"/>
            <a:ext cx="838200" cy="4572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2" name="AutoShape 71"/>
          <p:cNvCxnSpPr>
            <a:cxnSpLocks noChangeShapeType="1"/>
            <a:stCxn id="139" idx="3"/>
            <a:endCxn id="115" idx="1"/>
          </p:cNvCxnSpPr>
          <p:nvPr/>
        </p:nvCxnSpPr>
        <p:spPr bwMode="auto">
          <a:xfrm flipV="1">
            <a:off x="7530548" y="4151107"/>
            <a:ext cx="533400" cy="1301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43" name="AutoShape 72"/>
          <p:cNvCxnSpPr>
            <a:cxnSpLocks noChangeShapeType="1"/>
            <a:stCxn id="115" idx="0"/>
            <a:endCxn id="138" idx="3"/>
          </p:cNvCxnSpPr>
          <p:nvPr/>
        </p:nvCxnSpPr>
        <p:spPr bwMode="auto">
          <a:xfrm flipH="1" flipV="1">
            <a:off x="7606748" y="3366882"/>
            <a:ext cx="1714500" cy="533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44" name="AutoShape 73"/>
          <p:cNvCxnSpPr>
            <a:cxnSpLocks noChangeShapeType="1"/>
            <a:stCxn id="114" idx="3"/>
            <a:endCxn id="138" idx="1"/>
          </p:cNvCxnSpPr>
          <p:nvPr/>
        </p:nvCxnSpPr>
        <p:spPr bwMode="auto">
          <a:xfrm flipV="1">
            <a:off x="4939748" y="3366882"/>
            <a:ext cx="914400" cy="457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45" name="Text Box 74"/>
          <p:cNvSpPr txBox="1">
            <a:spLocks noChangeArrowheads="1"/>
          </p:cNvSpPr>
          <p:nvPr/>
        </p:nvSpPr>
        <p:spPr bwMode="auto">
          <a:xfrm>
            <a:off x="5625548" y="3955845"/>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46" name="Text Box 75"/>
          <p:cNvSpPr txBox="1">
            <a:spLocks noChangeArrowheads="1"/>
          </p:cNvSpPr>
          <p:nvPr/>
        </p:nvSpPr>
        <p:spPr bwMode="auto">
          <a:xfrm>
            <a:off x="7378148" y="3955845"/>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47" name="Text Box 76"/>
          <p:cNvSpPr txBox="1">
            <a:spLocks noChangeArrowheads="1"/>
          </p:cNvSpPr>
          <p:nvPr/>
        </p:nvSpPr>
        <p:spPr bwMode="auto">
          <a:xfrm>
            <a:off x="7530548" y="3270045"/>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48" name="Text Box 77"/>
          <p:cNvSpPr txBox="1">
            <a:spLocks noChangeArrowheads="1"/>
          </p:cNvSpPr>
          <p:nvPr/>
        </p:nvSpPr>
        <p:spPr bwMode="auto">
          <a:xfrm>
            <a:off x="5549348" y="3270045"/>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cxnSp>
        <p:nvCxnSpPr>
          <p:cNvPr id="149" name="AutoShape 78"/>
          <p:cNvCxnSpPr>
            <a:cxnSpLocks noChangeShapeType="1"/>
          </p:cNvCxnSpPr>
          <p:nvPr/>
        </p:nvCxnSpPr>
        <p:spPr bwMode="auto">
          <a:xfrm flipV="1">
            <a:off x="7546423" y="4179682"/>
            <a:ext cx="533400" cy="1301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0" name="AutoShape 79"/>
          <p:cNvCxnSpPr>
            <a:cxnSpLocks noChangeShapeType="1"/>
          </p:cNvCxnSpPr>
          <p:nvPr/>
        </p:nvCxnSpPr>
        <p:spPr bwMode="auto">
          <a:xfrm flipH="1" flipV="1">
            <a:off x="7481336" y="3379582"/>
            <a:ext cx="1714500" cy="533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1" name="AutoShape 80"/>
          <p:cNvCxnSpPr>
            <a:cxnSpLocks noChangeShapeType="1"/>
          </p:cNvCxnSpPr>
          <p:nvPr/>
        </p:nvCxnSpPr>
        <p:spPr bwMode="auto">
          <a:xfrm flipV="1">
            <a:off x="4982611" y="3393870"/>
            <a:ext cx="914400" cy="457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2" name="AutoShape 81"/>
          <p:cNvCxnSpPr>
            <a:cxnSpLocks noChangeShapeType="1"/>
          </p:cNvCxnSpPr>
          <p:nvPr/>
        </p:nvCxnSpPr>
        <p:spPr bwMode="auto">
          <a:xfrm>
            <a:off x="5015948" y="3820907"/>
            <a:ext cx="1828800" cy="1600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3" name="AutoShape 82"/>
          <p:cNvCxnSpPr>
            <a:cxnSpLocks noChangeShapeType="1"/>
          </p:cNvCxnSpPr>
          <p:nvPr/>
        </p:nvCxnSpPr>
        <p:spPr bwMode="auto">
          <a:xfrm flipH="1">
            <a:off x="4322211" y="5344907"/>
            <a:ext cx="914400" cy="533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4" name="AutoShape 83"/>
          <p:cNvCxnSpPr>
            <a:cxnSpLocks noChangeShapeType="1"/>
          </p:cNvCxnSpPr>
          <p:nvPr/>
        </p:nvCxnSpPr>
        <p:spPr bwMode="auto">
          <a:xfrm>
            <a:off x="8521148" y="5500482"/>
            <a:ext cx="285750" cy="3429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5" name="AutoShape 84"/>
          <p:cNvCxnSpPr>
            <a:cxnSpLocks noChangeShapeType="1"/>
          </p:cNvCxnSpPr>
          <p:nvPr/>
        </p:nvCxnSpPr>
        <p:spPr bwMode="auto">
          <a:xfrm flipH="1">
            <a:off x="9233936" y="5483020"/>
            <a:ext cx="266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56" name="Oval 85"/>
          <p:cNvSpPr>
            <a:spLocks noChangeArrowheads="1"/>
          </p:cNvSpPr>
          <p:nvPr/>
        </p:nvSpPr>
        <p:spPr bwMode="auto">
          <a:xfrm>
            <a:off x="9130748" y="2795382"/>
            <a:ext cx="1447800" cy="55245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Tree>
    <p:extLst>
      <p:ext uri="{BB962C8B-B14F-4D97-AF65-F5344CB8AC3E}">
        <p14:creationId xmlns:p14="http://schemas.microsoft.com/office/powerpoint/2010/main" xmlns="" val="32907321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模型轉成關聯型別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0" name="Rectangle 3"/>
          <p:cNvSpPr>
            <a:spLocks noGrp="1" noChangeArrowheads="1"/>
          </p:cNvSpPr>
          <p:nvPr>
            <p:ph type="body" sz="quarter" idx="14"/>
          </p:nvPr>
        </p:nvSpPr>
        <p:spPr>
          <a:xfrm>
            <a:off x="838604" y="2051418"/>
            <a:ext cx="8686973" cy="821611"/>
          </a:xfrm>
        </p:spPr>
        <p:txBody>
          <a:bodyPr/>
          <a:lstStyle/>
          <a:p>
            <a:pPr>
              <a:spcBef>
                <a:spcPts val="600"/>
              </a:spcBef>
            </a:pPr>
            <a:r>
              <a:rPr lang="zh-TW" altLang="en-US" sz="2200" b="0" dirty="0">
                <a:latin typeface="Times New Roman" panose="02020603050405020304" pitchFamily="18" charset="0"/>
                <a:ea typeface="標楷體" panose="03000509000000000000" pitchFamily="65" charset="-120"/>
                <a:cs typeface="Times New Roman" panose="02020603050405020304" pitchFamily="18" charset="0"/>
              </a:rPr>
              <a:t>實體</a:t>
            </a:r>
            <a:r>
              <a:rPr lang="en-US" altLang="zh-TW" sz="2200" b="0" dirty="0">
                <a:latin typeface="Times New Roman" panose="02020603050405020304" pitchFamily="18" charset="0"/>
                <a:ea typeface="標楷體" panose="03000509000000000000" pitchFamily="65" charset="-120"/>
                <a:cs typeface="Times New Roman" panose="02020603050405020304" pitchFamily="18" charset="0"/>
              </a:rPr>
              <a:t>EMPLOYEE</a:t>
            </a:r>
            <a:r>
              <a:rPr lang="zh-TW" altLang="en-US" sz="2200" b="0" dirty="0">
                <a:latin typeface="Times New Roman" panose="02020603050405020304" pitchFamily="18" charset="0"/>
                <a:ea typeface="標楷體" panose="03000509000000000000" pitchFamily="65" charset="-120"/>
                <a:cs typeface="Times New Roman" panose="02020603050405020304" pitchFamily="18" charset="0"/>
              </a:rPr>
              <a:t>與實體</a:t>
            </a:r>
            <a:r>
              <a:rPr lang="en-US" altLang="zh-TW" sz="2200" b="0" dirty="0">
                <a:latin typeface="Times New Roman" panose="02020603050405020304" pitchFamily="18" charset="0"/>
                <a:ea typeface="標楷體" panose="03000509000000000000" pitchFamily="65" charset="-120"/>
                <a:cs typeface="Times New Roman" panose="02020603050405020304" pitchFamily="18" charset="0"/>
              </a:rPr>
              <a:t>PROJECT</a:t>
            </a:r>
            <a:r>
              <a:rPr lang="zh-TW" altLang="en-US" sz="2200" b="0" dirty="0">
                <a:latin typeface="Times New Roman" panose="02020603050405020304" pitchFamily="18" charset="0"/>
                <a:ea typeface="標楷體" panose="03000509000000000000" pitchFamily="65" charset="-120"/>
                <a:cs typeface="Times New Roman" panose="02020603050405020304" pitchFamily="18" charset="0"/>
              </a:rPr>
              <a:t>關係為多對多</a:t>
            </a:r>
          </a:p>
          <a:p>
            <a:pPr>
              <a:spcBef>
                <a:spcPts val="600"/>
              </a:spcBef>
            </a:pPr>
            <a:r>
              <a:rPr lang="zh-TW" altLang="en-US" sz="22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將關係</a:t>
            </a:r>
            <a:r>
              <a:rPr lang="en-US" altLang="zh-TW" sz="2200" b="0"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Work_on</a:t>
            </a:r>
            <a:r>
              <a:rPr lang="zh-TW" altLang="en-US" sz="22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轉為結合實體</a:t>
            </a:r>
            <a:r>
              <a:rPr lang="en-US" altLang="zh-TW" sz="2200" b="0"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Work_on</a:t>
            </a:r>
            <a:endParaRPr lang="en-US" altLang="zh-TW" sz="22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a:spcBef>
                <a:spcPts val="600"/>
              </a:spcBef>
            </a:pPr>
            <a:r>
              <a:rPr lang="zh-TW" altLang="en-US" sz="22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讓實體</a:t>
            </a:r>
            <a:r>
              <a:rPr lang="en-US" altLang="zh-TW" sz="22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EMPLOYEE</a:t>
            </a:r>
            <a:r>
              <a:rPr lang="zh-TW" altLang="en-US" sz="22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對結合實體</a:t>
            </a:r>
            <a:r>
              <a:rPr lang="en-US" altLang="zh-TW" sz="2200" b="0"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Work_on</a:t>
            </a:r>
            <a:r>
              <a:rPr lang="zh-TW" altLang="en-US" sz="22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關係為一對多</a:t>
            </a:r>
          </a:p>
          <a:p>
            <a:pPr>
              <a:spcBef>
                <a:spcPts val="600"/>
              </a:spcBef>
            </a:pPr>
            <a:r>
              <a:rPr lang="zh-TW" altLang="en-US" sz="22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讓實體</a:t>
            </a:r>
            <a:r>
              <a:rPr lang="en-US" altLang="zh-TW" sz="22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PROJECT</a:t>
            </a:r>
            <a:r>
              <a:rPr lang="zh-TW" altLang="en-US" sz="22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對結合實體</a:t>
            </a:r>
            <a:r>
              <a:rPr lang="en-US" altLang="zh-TW" sz="2200" b="0"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Work_on</a:t>
            </a:r>
            <a:r>
              <a:rPr lang="zh-TW" altLang="en-US" sz="22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關係為一對多</a:t>
            </a:r>
          </a:p>
        </p:txBody>
      </p:sp>
      <p:sp>
        <p:nvSpPr>
          <p:cNvPr id="133" name="Rectangle 3"/>
          <p:cNvSpPr>
            <a:spLocks noChangeArrowheads="1"/>
          </p:cNvSpPr>
          <p:nvPr/>
        </p:nvSpPr>
        <p:spPr bwMode="auto">
          <a:xfrm>
            <a:off x="8715789" y="5766229"/>
            <a:ext cx="1371600" cy="457200"/>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PROJECT</a:t>
            </a:r>
          </a:p>
        </p:txBody>
      </p:sp>
      <p:sp>
        <p:nvSpPr>
          <p:cNvPr id="134" name="Oval 4"/>
          <p:cNvSpPr>
            <a:spLocks noChangeArrowheads="1"/>
          </p:cNvSpPr>
          <p:nvPr/>
        </p:nvSpPr>
        <p:spPr bwMode="auto">
          <a:xfrm>
            <a:off x="7039389" y="6528229"/>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Name</a:t>
            </a:r>
          </a:p>
        </p:txBody>
      </p:sp>
      <p:sp>
        <p:nvSpPr>
          <p:cNvPr id="135" name="Oval 5"/>
          <p:cNvSpPr>
            <a:spLocks noChangeArrowheads="1"/>
          </p:cNvSpPr>
          <p:nvPr/>
        </p:nvSpPr>
        <p:spPr bwMode="auto">
          <a:xfrm>
            <a:off x="8258589" y="6528229"/>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dirty="0">
                <a:latin typeface="Arial Black" pitchFamily="34" charset="0"/>
              </a:rPr>
              <a:t>Number</a:t>
            </a:r>
          </a:p>
        </p:txBody>
      </p:sp>
      <p:sp>
        <p:nvSpPr>
          <p:cNvPr id="136" name="Oval 6"/>
          <p:cNvSpPr>
            <a:spLocks noChangeArrowheads="1"/>
          </p:cNvSpPr>
          <p:nvPr/>
        </p:nvSpPr>
        <p:spPr bwMode="auto">
          <a:xfrm>
            <a:off x="9477789" y="6528229"/>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Location</a:t>
            </a:r>
          </a:p>
        </p:txBody>
      </p:sp>
      <p:cxnSp>
        <p:nvCxnSpPr>
          <p:cNvPr id="137" name="AutoShape 7"/>
          <p:cNvCxnSpPr>
            <a:cxnSpLocks noChangeShapeType="1"/>
            <a:stCxn id="134" idx="0"/>
            <a:endCxn id="133" idx="2"/>
          </p:cNvCxnSpPr>
          <p:nvPr/>
        </p:nvCxnSpPr>
        <p:spPr bwMode="auto">
          <a:xfrm flipV="1">
            <a:off x="7610889" y="6223429"/>
            <a:ext cx="1790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8" name="AutoShape 8"/>
          <p:cNvCxnSpPr>
            <a:cxnSpLocks noChangeShapeType="1"/>
            <a:stCxn id="135" idx="0"/>
            <a:endCxn id="133" idx="2"/>
          </p:cNvCxnSpPr>
          <p:nvPr/>
        </p:nvCxnSpPr>
        <p:spPr bwMode="auto">
          <a:xfrm flipV="1">
            <a:off x="8830089" y="6223429"/>
            <a:ext cx="5715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9" name="AutoShape 9"/>
          <p:cNvCxnSpPr>
            <a:cxnSpLocks noChangeShapeType="1"/>
            <a:stCxn id="136" idx="0"/>
            <a:endCxn id="133" idx="2"/>
          </p:cNvCxnSpPr>
          <p:nvPr/>
        </p:nvCxnSpPr>
        <p:spPr bwMode="auto">
          <a:xfrm flipH="1" flipV="1">
            <a:off x="9401589" y="6223429"/>
            <a:ext cx="647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40" name="Rectangle 10"/>
          <p:cNvSpPr>
            <a:spLocks noChangeArrowheads="1"/>
          </p:cNvSpPr>
          <p:nvPr/>
        </p:nvSpPr>
        <p:spPr bwMode="auto">
          <a:xfrm>
            <a:off x="6201189" y="5536041"/>
            <a:ext cx="1676400" cy="838200"/>
          </a:xfrm>
          <a:prstGeom prst="rect">
            <a:avLst/>
          </a:prstGeom>
          <a:solidFill>
            <a:srgbClr val="92C52A"/>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41" name="AutoShape 11"/>
          <p:cNvSpPr>
            <a:spLocks noChangeArrowheads="1"/>
          </p:cNvSpPr>
          <p:nvPr/>
        </p:nvSpPr>
        <p:spPr bwMode="auto">
          <a:xfrm>
            <a:off x="6163089" y="5575729"/>
            <a:ext cx="1752600" cy="762000"/>
          </a:xfrm>
          <a:prstGeom prst="diamond">
            <a:avLst/>
          </a:prstGeom>
          <a:solidFill>
            <a:srgbClr val="92C52A"/>
          </a:solidFill>
          <a:ln w="9525">
            <a:solidFill>
              <a:schemeClr val="tx1"/>
            </a:solidFill>
            <a:miter lim="800000"/>
            <a:headEnd/>
            <a:tailEnd/>
          </a:ln>
          <a:effectLst/>
        </p:spPr>
        <p:txBody>
          <a:bodyPr wrap="none" anchor="ctr"/>
          <a:lstStyle/>
          <a:p>
            <a:pPr algn="ctr" eaLnBrk="1" hangingPunct="1">
              <a:defRPr/>
            </a:pPr>
            <a:r>
              <a:rPr lang="en-US" altLang="zh-TW" sz="2000">
                <a:latin typeface="Arial Black" pitchFamily="34" charset="0"/>
              </a:rPr>
              <a:t>Work_on</a:t>
            </a:r>
          </a:p>
        </p:txBody>
      </p:sp>
      <p:cxnSp>
        <p:nvCxnSpPr>
          <p:cNvPr id="142" name="AutoShape 12"/>
          <p:cNvCxnSpPr>
            <a:cxnSpLocks noChangeShapeType="1"/>
            <a:endCxn id="141" idx="1"/>
          </p:cNvCxnSpPr>
          <p:nvPr/>
        </p:nvCxnSpPr>
        <p:spPr bwMode="auto">
          <a:xfrm>
            <a:off x="5343939" y="5956729"/>
            <a:ext cx="81915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43" name="Text Box 13"/>
          <p:cNvSpPr txBox="1">
            <a:spLocks noChangeArrowheads="1"/>
          </p:cNvSpPr>
          <p:nvPr/>
        </p:nvSpPr>
        <p:spPr bwMode="auto">
          <a:xfrm>
            <a:off x="7858539" y="5612241"/>
            <a:ext cx="3952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N</a:t>
            </a:r>
          </a:p>
        </p:txBody>
      </p:sp>
      <p:sp>
        <p:nvSpPr>
          <p:cNvPr id="144" name="Oval 14"/>
          <p:cNvSpPr>
            <a:spLocks noChangeArrowheads="1"/>
          </p:cNvSpPr>
          <p:nvPr/>
        </p:nvSpPr>
        <p:spPr bwMode="auto">
          <a:xfrm>
            <a:off x="5305839" y="6602841"/>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Hours</a:t>
            </a:r>
          </a:p>
        </p:txBody>
      </p:sp>
      <p:cxnSp>
        <p:nvCxnSpPr>
          <p:cNvPr id="145" name="AutoShape 15"/>
          <p:cNvCxnSpPr>
            <a:cxnSpLocks noChangeShapeType="1"/>
            <a:stCxn id="141" idx="2"/>
            <a:endCxn id="144" idx="7"/>
          </p:cNvCxnSpPr>
          <p:nvPr/>
        </p:nvCxnSpPr>
        <p:spPr bwMode="auto">
          <a:xfrm flipH="1">
            <a:off x="6282152" y="6337729"/>
            <a:ext cx="757237" cy="3317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46" name="Rectangle 16"/>
          <p:cNvSpPr>
            <a:spLocks noChangeArrowheads="1"/>
          </p:cNvSpPr>
          <p:nvPr/>
        </p:nvSpPr>
        <p:spPr bwMode="auto">
          <a:xfrm>
            <a:off x="3553239" y="5785279"/>
            <a:ext cx="1752600" cy="457200"/>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EMPLOYEE</a:t>
            </a:r>
          </a:p>
        </p:txBody>
      </p:sp>
      <p:sp>
        <p:nvSpPr>
          <p:cNvPr id="147" name="Oval 17"/>
          <p:cNvSpPr>
            <a:spLocks noChangeArrowheads="1"/>
          </p:cNvSpPr>
          <p:nvPr/>
        </p:nvSpPr>
        <p:spPr bwMode="auto">
          <a:xfrm>
            <a:off x="2943639" y="5099479"/>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a:latin typeface="Arial Black" pitchFamily="34" charset="0"/>
              </a:rPr>
              <a:t>Name</a:t>
            </a:r>
          </a:p>
        </p:txBody>
      </p:sp>
      <p:sp>
        <p:nvSpPr>
          <p:cNvPr id="148" name="Oval 18"/>
          <p:cNvSpPr>
            <a:spLocks noChangeArrowheads="1"/>
          </p:cNvSpPr>
          <p:nvPr/>
        </p:nvSpPr>
        <p:spPr bwMode="auto">
          <a:xfrm>
            <a:off x="1876839" y="4489879"/>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err="1">
                <a:latin typeface="Arial Black" pitchFamily="34" charset="0"/>
              </a:rPr>
              <a:t>Fname</a:t>
            </a:r>
            <a:endParaRPr lang="en-US" altLang="zh-TW" sz="2000" dirty="0">
              <a:latin typeface="Arial Black" pitchFamily="34" charset="0"/>
            </a:endParaRPr>
          </a:p>
        </p:txBody>
      </p:sp>
      <p:sp>
        <p:nvSpPr>
          <p:cNvPr id="149" name="Oval 19"/>
          <p:cNvSpPr>
            <a:spLocks noChangeArrowheads="1"/>
          </p:cNvSpPr>
          <p:nvPr/>
        </p:nvSpPr>
        <p:spPr bwMode="auto">
          <a:xfrm>
            <a:off x="2943639" y="4337479"/>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err="1">
                <a:latin typeface="Arial Black" pitchFamily="34" charset="0"/>
              </a:rPr>
              <a:t>Lname</a:t>
            </a:r>
            <a:endParaRPr lang="en-US" altLang="zh-TW" sz="2000" dirty="0">
              <a:latin typeface="Arial Black" pitchFamily="34" charset="0"/>
            </a:endParaRPr>
          </a:p>
        </p:txBody>
      </p:sp>
      <p:sp>
        <p:nvSpPr>
          <p:cNvPr id="150" name="Oval 20"/>
          <p:cNvSpPr>
            <a:spLocks noChangeArrowheads="1"/>
          </p:cNvSpPr>
          <p:nvPr/>
        </p:nvSpPr>
        <p:spPr bwMode="auto">
          <a:xfrm>
            <a:off x="3781839" y="3707241"/>
            <a:ext cx="10668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a:latin typeface="Arial Black" pitchFamily="34" charset="0"/>
              </a:rPr>
              <a:t>Sex</a:t>
            </a:r>
          </a:p>
        </p:txBody>
      </p:sp>
      <p:sp>
        <p:nvSpPr>
          <p:cNvPr id="151" name="Oval 21"/>
          <p:cNvSpPr>
            <a:spLocks noChangeArrowheads="1"/>
          </p:cNvSpPr>
          <p:nvPr/>
        </p:nvSpPr>
        <p:spPr bwMode="auto">
          <a:xfrm>
            <a:off x="4924839" y="4926441"/>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a:latin typeface="Arial Black" pitchFamily="34" charset="0"/>
              </a:rPr>
              <a:t>Address</a:t>
            </a:r>
          </a:p>
        </p:txBody>
      </p:sp>
      <p:sp>
        <p:nvSpPr>
          <p:cNvPr id="152" name="Oval 22"/>
          <p:cNvSpPr>
            <a:spLocks noChangeArrowheads="1"/>
          </p:cNvSpPr>
          <p:nvPr/>
        </p:nvSpPr>
        <p:spPr bwMode="auto">
          <a:xfrm>
            <a:off x="4467639" y="4316841"/>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a:latin typeface="Arial Black" pitchFamily="34" charset="0"/>
              </a:rPr>
              <a:t>Salary</a:t>
            </a:r>
          </a:p>
        </p:txBody>
      </p:sp>
      <p:cxnSp>
        <p:nvCxnSpPr>
          <p:cNvPr id="153" name="AutoShape 23"/>
          <p:cNvCxnSpPr>
            <a:cxnSpLocks noChangeShapeType="1"/>
            <a:stCxn id="148" idx="4"/>
            <a:endCxn id="147" idx="1"/>
          </p:cNvCxnSpPr>
          <p:nvPr/>
        </p:nvCxnSpPr>
        <p:spPr bwMode="auto">
          <a:xfrm>
            <a:off x="2448339" y="4947079"/>
            <a:ext cx="661988"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4" name="AutoShape 24"/>
          <p:cNvCxnSpPr>
            <a:cxnSpLocks noChangeShapeType="1"/>
            <a:stCxn id="149" idx="4"/>
            <a:endCxn id="147" idx="0"/>
          </p:cNvCxnSpPr>
          <p:nvPr/>
        </p:nvCxnSpPr>
        <p:spPr bwMode="auto">
          <a:xfrm>
            <a:off x="3515139" y="4794679"/>
            <a:ext cx="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5" name="AutoShape 25"/>
          <p:cNvCxnSpPr>
            <a:cxnSpLocks noChangeShapeType="1"/>
            <a:stCxn id="147" idx="4"/>
            <a:endCxn id="146" idx="0"/>
          </p:cNvCxnSpPr>
          <p:nvPr/>
        </p:nvCxnSpPr>
        <p:spPr bwMode="auto">
          <a:xfrm>
            <a:off x="3515139" y="5556679"/>
            <a:ext cx="914400" cy="2286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6" name="AutoShape 26"/>
          <p:cNvCxnSpPr>
            <a:cxnSpLocks noChangeShapeType="1"/>
            <a:stCxn id="150" idx="4"/>
            <a:endCxn id="146" idx="0"/>
          </p:cNvCxnSpPr>
          <p:nvPr/>
        </p:nvCxnSpPr>
        <p:spPr bwMode="auto">
          <a:xfrm>
            <a:off x="4315239" y="4164441"/>
            <a:ext cx="114300" cy="16208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1" name="AutoShape 27"/>
          <p:cNvCxnSpPr>
            <a:cxnSpLocks noChangeShapeType="1"/>
            <a:stCxn id="151" idx="4"/>
            <a:endCxn id="146" idx="0"/>
          </p:cNvCxnSpPr>
          <p:nvPr/>
        </p:nvCxnSpPr>
        <p:spPr bwMode="auto">
          <a:xfrm flipH="1">
            <a:off x="4429539" y="5383641"/>
            <a:ext cx="1066800" cy="4016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2" name="AutoShape 28"/>
          <p:cNvCxnSpPr>
            <a:cxnSpLocks noChangeShapeType="1"/>
            <a:stCxn id="152" idx="4"/>
            <a:endCxn id="146" idx="0"/>
          </p:cNvCxnSpPr>
          <p:nvPr/>
        </p:nvCxnSpPr>
        <p:spPr bwMode="auto">
          <a:xfrm flipH="1">
            <a:off x="4429539" y="4774041"/>
            <a:ext cx="609600" cy="10112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83" name="Oval 29"/>
          <p:cNvSpPr>
            <a:spLocks noChangeArrowheads="1"/>
          </p:cNvSpPr>
          <p:nvPr/>
        </p:nvSpPr>
        <p:spPr bwMode="auto">
          <a:xfrm>
            <a:off x="1953039" y="5404279"/>
            <a:ext cx="6858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Ssn</a:t>
            </a:r>
          </a:p>
        </p:txBody>
      </p:sp>
      <p:sp>
        <p:nvSpPr>
          <p:cNvPr id="184" name="Oval 30"/>
          <p:cNvSpPr>
            <a:spLocks noChangeArrowheads="1"/>
          </p:cNvSpPr>
          <p:nvPr/>
        </p:nvSpPr>
        <p:spPr bwMode="auto">
          <a:xfrm>
            <a:off x="1876839" y="5937679"/>
            <a:ext cx="12954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Birthdate</a:t>
            </a:r>
          </a:p>
        </p:txBody>
      </p:sp>
      <p:cxnSp>
        <p:nvCxnSpPr>
          <p:cNvPr id="185" name="AutoShape 31"/>
          <p:cNvCxnSpPr>
            <a:cxnSpLocks noChangeShapeType="1"/>
            <a:stCxn id="183" idx="6"/>
            <a:endCxn id="146" idx="1"/>
          </p:cNvCxnSpPr>
          <p:nvPr/>
        </p:nvCxnSpPr>
        <p:spPr bwMode="auto">
          <a:xfrm>
            <a:off x="2638839" y="5632879"/>
            <a:ext cx="914400" cy="381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6" name="AutoShape 32"/>
          <p:cNvCxnSpPr>
            <a:cxnSpLocks noChangeShapeType="1"/>
            <a:stCxn id="184" idx="6"/>
            <a:endCxn id="146" idx="1"/>
          </p:cNvCxnSpPr>
          <p:nvPr/>
        </p:nvCxnSpPr>
        <p:spPr bwMode="auto">
          <a:xfrm flipV="1">
            <a:off x="3172239" y="6013879"/>
            <a:ext cx="381000" cy="152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7" name="AutoShape 33"/>
          <p:cNvCxnSpPr>
            <a:cxnSpLocks noChangeShapeType="1"/>
          </p:cNvCxnSpPr>
          <p:nvPr/>
        </p:nvCxnSpPr>
        <p:spPr bwMode="auto">
          <a:xfrm>
            <a:off x="7877589" y="5975779"/>
            <a:ext cx="838200" cy="15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88" name="Text Box 34"/>
          <p:cNvSpPr txBox="1">
            <a:spLocks noChangeArrowheads="1"/>
          </p:cNvSpPr>
          <p:nvPr/>
        </p:nvSpPr>
        <p:spPr bwMode="auto">
          <a:xfrm>
            <a:off x="5801139" y="5612241"/>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sp>
        <p:nvSpPr>
          <p:cNvPr id="189" name="Text Box 35"/>
          <p:cNvSpPr txBox="1">
            <a:spLocks noChangeArrowheads="1"/>
          </p:cNvSpPr>
          <p:nvPr/>
        </p:nvSpPr>
        <p:spPr bwMode="auto">
          <a:xfrm>
            <a:off x="8391939" y="5612241"/>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90" name="Text Box 36"/>
          <p:cNvSpPr txBox="1">
            <a:spLocks noChangeArrowheads="1"/>
          </p:cNvSpPr>
          <p:nvPr/>
        </p:nvSpPr>
        <p:spPr bwMode="auto">
          <a:xfrm>
            <a:off x="5267739" y="5612241"/>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Tree>
    <p:extLst>
      <p:ext uri="{BB962C8B-B14F-4D97-AF65-F5344CB8AC3E}">
        <p14:creationId xmlns:p14="http://schemas.microsoft.com/office/powerpoint/2010/main" xmlns="" val="104145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dissolve">
                                      <p:cBhvr>
                                        <p:cTn id="7" dur="500"/>
                                        <p:tgtEl>
                                          <p:spTgt spid="14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90"/>
                                        </p:tgtEl>
                                        <p:attrNameLst>
                                          <p:attrName>style.visibility</p:attrName>
                                        </p:attrNameLst>
                                      </p:cBhvr>
                                      <p:to>
                                        <p:strVal val="visible"/>
                                      </p:to>
                                    </p:set>
                                    <p:animEffect transition="in" filter="dissolve">
                                      <p:cBhvr>
                                        <p:cTn id="11" dur="500"/>
                                        <p:tgtEl>
                                          <p:spTgt spid="190"/>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89"/>
                                        </p:tgtEl>
                                        <p:attrNameLst>
                                          <p:attrName>style.visibility</p:attrName>
                                        </p:attrNameLst>
                                      </p:cBhvr>
                                      <p:to>
                                        <p:strVal val="visible"/>
                                      </p:to>
                                    </p:set>
                                    <p:animEffect transition="in" filter="dissolve">
                                      <p:cBhvr>
                                        <p:cTn id="15"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89" grpId="0" autoUpdateAnimBg="0"/>
      <p:bldP spid="19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模型轉成關聯型別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Rectangle 3"/>
          <p:cNvSpPr>
            <a:spLocks noGrp="1" noChangeArrowheads="1"/>
          </p:cNvSpPr>
          <p:nvPr>
            <p:ph type="body" sz="quarter" idx="14"/>
          </p:nvPr>
        </p:nvSpPr>
        <p:spPr>
          <a:xfrm>
            <a:off x="838604" y="2095183"/>
            <a:ext cx="8686973" cy="821611"/>
          </a:xfrm>
        </p:spPr>
        <p:txBody>
          <a:bodyPr/>
          <a:lstStyle/>
          <a:p>
            <a:pPr marL="342900" indent="-342900">
              <a:lnSpc>
                <a:spcPct val="150000"/>
              </a:lnSpc>
              <a:spcBef>
                <a:spcPts val="600"/>
              </a:spcBef>
              <a:buFont typeface="Wingdings" panose="05000000000000000000" pitchFamily="2" charset="2"/>
              <a:buChar char="l"/>
            </a:pPr>
            <a:r>
              <a:rPr lang="zh-TW" altLang="en-US" sz="2800" b="0" dirty="0">
                <a:latin typeface="Arial" panose="020B0604020202020204" pitchFamily="34" charset="0"/>
                <a:ea typeface="標楷體" panose="03000509000000000000" pitchFamily="65" charset="-120"/>
                <a:cs typeface="Arial" panose="020B0604020202020204" pitchFamily="34" charset="0"/>
              </a:rPr>
              <a:t>選定特定種類之資料庫管理系統</a:t>
            </a:r>
            <a:r>
              <a:rPr lang="en-US" altLang="zh-TW" sz="2800" b="0" dirty="0">
                <a:latin typeface="Arial" panose="020B0604020202020204" pitchFamily="34" charset="0"/>
                <a:ea typeface="標楷體" panose="03000509000000000000" pitchFamily="65" charset="-120"/>
                <a:cs typeface="Arial" panose="020B0604020202020204" pitchFamily="34" charset="0"/>
              </a:rPr>
              <a:t>(DBMS)</a:t>
            </a:r>
            <a:endParaRPr lang="zh-TW" altLang="en-US" sz="2800" b="0" dirty="0">
              <a:latin typeface="Arial" panose="020B0604020202020204" pitchFamily="34" charset="0"/>
              <a:ea typeface="標楷體" panose="03000509000000000000" pitchFamily="65" charset="-120"/>
              <a:cs typeface="Arial" panose="020B0604020202020204" pitchFamily="34" charset="0"/>
            </a:endParaRPr>
          </a:p>
          <a:p>
            <a:pPr marL="342900" indent="-342900">
              <a:lnSpc>
                <a:spcPct val="150000"/>
              </a:lnSpc>
              <a:spcBef>
                <a:spcPts val="600"/>
              </a:spcBef>
              <a:buFont typeface="Wingdings" panose="05000000000000000000" pitchFamily="2" charset="2"/>
              <a:buChar char="l"/>
            </a:pPr>
            <a:r>
              <a:rPr lang="zh-TW" altLang="en-US" sz="2800" b="0" dirty="0">
                <a:latin typeface="Arial" panose="020B0604020202020204" pitchFamily="34" charset="0"/>
                <a:ea typeface="標楷體" panose="03000509000000000000" pitchFamily="65" charset="-120"/>
                <a:cs typeface="Arial" panose="020B0604020202020204" pitchFamily="34" charset="0"/>
              </a:rPr>
              <a:t>將實體關係模型轉換成此種類</a:t>
            </a:r>
            <a:r>
              <a:rPr lang="en-US" altLang="zh-TW" sz="2800" b="0" dirty="0">
                <a:latin typeface="Arial" panose="020B0604020202020204" pitchFamily="34" charset="0"/>
                <a:ea typeface="標楷體" panose="03000509000000000000" pitchFamily="65" charset="-120"/>
                <a:cs typeface="Arial" panose="020B0604020202020204" pitchFamily="34" charset="0"/>
              </a:rPr>
              <a:t>DBMS</a:t>
            </a:r>
            <a:r>
              <a:rPr lang="zh-TW" altLang="en-US" sz="2800" b="0" dirty="0">
                <a:latin typeface="Arial" panose="020B0604020202020204" pitchFamily="34" charset="0"/>
                <a:ea typeface="標楷體" panose="03000509000000000000" pitchFamily="65" charset="-120"/>
                <a:cs typeface="Arial" panose="020B0604020202020204" pitchFamily="34" charset="0"/>
              </a:rPr>
              <a:t>之模型</a:t>
            </a:r>
          </a:p>
          <a:p>
            <a:pPr marL="342900" indent="-342900">
              <a:lnSpc>
                <a:spcPct val="150000"/>
              </a:lnSpc>
              <a:spcBef>
                <a:spcPts val="600"/>
              </a:spcBef>
              <a:buFont typeface="Wingdings" panose="05000000000000000000" pitchFamily="2" charset="2"/>
              <a:buChar char="l"/>
            </a:pPr>
            <a:r>
              <a:rPr lang="zh-TW" altLang="en-US" sz="2800" b="0" dirty="0">
                <a:latin typeface="Arial" panose="020B0604020202020204" pitchFamily="34" charset="0"/>
                <a:ea typeface="標楷體" panose="03000509000000000000" pitchFamily="65" charset="-120"/>
                <a:cs typeface="Arial" panose="020B0604020202020204" pitchFamily="34" charset="0"/>
              </a:rPr>
              <a:t>若選定的是關聯式模型則步驟如下</a:t>
            </a:r>
            <a:r>
              <a:rPr lang="en-US" altLang="zh-TW" sz="2800" b="0" dirty="0">
                <a:latin typeface="Arial" panose="020B0604020202020204" pitchFamily="34" charset="0"/>
                <a:ea typeface="標楷體" panose="03000509000000000000" pitchFamily="65" charset="-120"/>
                <a:cs typeface="Arial" panose="020B0604020202020204" pitchFamily="34" charset="0"/>
              </a:rPr>
              <a:t>:</a:t>
            </a:r>
            <a:endParaRPr lang="zh-TW" altLang="en-US" sz="2800" b="0" dirty="0">
              <a:latin typeface="Arial" panose="020B0604020202020204" pitchFamily="34" charset="0"/>
              <a:ea typeface="標楷體" panose="03000509000000000000" pitchFamily="65" charset="-120"/>
              <a:cs typeface="Arial" panose="020B0604020202020204" pitchFamily="34" charset="0"/>
            </a:endParaRPr>
          </a:p>
          <a:p>
            <a:pPr marL="961171" lvl="1" indent="-457200">
              <a:lnSpc>
                <a:spcPct val="150000"/>
              </a:lnSpc>
              <a:spcBef>
                <a:spcPts val="0"/>
              </a:spcBef>
              <a:spcAft>
                <a:spcPts val="600"/>
              </a:spcAft>
              <a:buFont typeface="Arial" panose="020B0604020202020204" pitchFamily="34" charset="0"/>
              <a:buChar char="−"/>
            </a:pPr>
            <a:r>
              <a:rPr lang="zh-TW" altLang="en-US" sz="2800" dirty="0">
                <a:latin typeface="Arial" panose="020B0604020202020204" pitchFamily="34" charset="0"/>
                <a:ea typeface="標楷體" panose="03000509000000000000" pitchFamily="65" charset="-120"/>
                <a:cs typeface="Arial" panose="020B0604020202020204" pitchFamily="34" charset="0"/>
              </a:rPr>
              <a:t>實體 </a:t>
            </a:r>
            <a:r>
              <a:rPr lang="zh-TW" altLang="en-US" sz="2800" dirty="0">
                <a:latin typeface="Arial" panose="020B0604020202020204" pitchFamily="34" charset="0"/>
                <a:ea typeface="標楷體" panose="03000509000000000000" pitchFamily="65" charset="-120"/>
                <a:cs typeface="Arial" panose="020B0604020202020204" pitchFamily="34" charset="0"/>
                <a:sym typeface="Wingdings 3" panose="05040102010807070707" pitchFamily="18" charset="2"/>
              </a:rPr>
              <a:t></a:t>
            </a:r>
            <a:r>
              <a:rPr lang="zh-TW" altLang="en-US" sz="2800" dirty="0">
                <a:latin typeface="Arial" panose="020B0604020202020204" pitchFamily="34" charset="0"/>
                <a:ea typeface="標楷體" panose="03000509000000000000" pitchFamily="65" charset="-120"/>
                <a:cs typeface="Arial" panose="020B0604020202020204" pitchFamily="34" charset="0"/>
              </a:rPr>
              <a:t>  表格</a:t>
            </a:r>
          </a:p>
          <a:p>
            <a:pPr marL="961171" lvl="1" indent="-457200">
              <a:lnSpc>
                <a:spcPct val="150000"/>
              </a:lnSpc>
              <a:spcBef>
                <a:spcPts val="0"/>
              </a:spcBef>
              <a:spcAft>
                <a:spcPts val="600"/>
              </a:spcAft>
              <a:buFont typeface="Arial" panose="020B0604020202020204" pitchFamily="34" charset="0"/>
              <a:buChar char="−"/>
            </a:pPr>
            <a:r>
              <a:rPr lang="zh-TW" altLang="en-US" sz="2800" dirty="0">
                <a:latin typeface="Arial" panose="020B0604020202020204" pitchFamily="34" charset="0"/>
                <a:ea typeface="標楷體" panose="03000509000000000000" pitchFamily="65" charset="-120"/>
                <a:cs typeface="Arial" panose="020B0604020202020204" pitchFamily="34" charset="0"/>
              </a:rPr>
              <a:t>屬性 </a:t>
            </a:r>
            <a:r>
              <a:rPr lang="zh-TW" altLang="en-US" sz="2800" dirty="0">
                <a:latin typeface="Arial" panose="020B0604020202020204" pitchFamily="34" charset="0"/>
                <a:ea typeface="標楷體" panose="03000509000000000000" pitchFamily="65" charset="-120"/>
                <a:cs typeface="Arial" panose="020B0604020202020204" pitchFamily="34" charset="0"/>
                <a:sym typeface="Wingdings 3" panose="05040102010807070707" pitchFamily="18" charset="2"/>
              </a:rPr>
              <a:t></a:t>
            </a:r>
            <a:r>
              <a:rPr lang="zh-TW" altLang="en-US" sz="2800" dirty="0">
                <a:latin typeface="Arial" panose="020B0604020202020204" pitchFamily="34" charset="0"/>
                <a:ea typeface="標楷體" panose="03000509000000000000" pitchFamily="65" charset="-120"/>
                <a:cs typeface="Arial" panose="020B0604020202020204" pitchFamily="34" charset="0"/>
              </a:rPr>
              <a:t>  欄位</a:t>
            </a:r>
          </a:p>
          <a:p>
            <a:pPr marL="961171" lvl="1" indent="-457200">
              <a:lnSpc>
                <a:spcPct val="150000"/>
              </a:lnSpc>
              <a:spcBef>
                <a:spcPts val="0"/>
              </a:spcBef>
              <a:spcAft>
                <a:spcPts val="600"/>
              </a:spcAft>
              <a:buFont typeface="Arial" panose="020B0604020202020204" pitchFamily="34" charset="0"/>
              <a:buChar char="−"/>
            </a:pPr>
            <a:r>
              <a:rPr lang="zh-TW" altLang="en-US" sz="2800" dirty="0">
                <a:latin typeface="Arial" panose="020B0604020202020204" pitchFamily="34" charset="0"/>
                <a:ea typeface="標楷體" panose="03000509000000000000" pitchFamily="65" charset="-120"/>
                <a:cs typeface="Arial" panose="020B0604020202020204" pitchFamily="34" charset="0"/>
              </a:rPr>
              <a:t>關係 </a:t>
            </a:r>
            <a:r>
              <a:rPr lang="zh-TW" altLang="en-US" sz="2800" dirty="0">
                <a:latin typeface="Arial" panose="020B0604020202020204" pitchFamily="34" charset="0"/>
                <a:ea typeface="標楷體" panose="03000509000000000000" pitchFamily="65" charset="-120"/>
                <a:cs typeface="Arial" panose="020B0604020202020204" pitchFamily="34" charset="0"/>
                <a:sym typeface="Wingdings 3" panose="05040102010807070707" pitchFamily="18" charset="2"/>
              </a:rPr>
              <a:t></a:t>
            </a:r>
            <a:r>
              <a:rPr lang="zh-TW" altLang="en-US" sz="2800" dirty="0">
                <a:latin typeface="Arial" panose="020B0604020202020204" pitchFamily="34" charset="0"/>
                <a:ea typeface="標楷體" panose="03000509000000000000" pitchFamily="65" charset="-120"/>
                <a:cs typeface="Arial" panose="020B0604020202020204" pitchFamily="34" charset="0"/>
              </a:rPr>
              <a:t>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FK</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xmlns="" val="2408270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模型轉成關聯型別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Rectangle 3"/>
          <p:cNvSpPr>
            <a:spLocks noChangeArrowheads="1"/>
          </p:cNvSpPr>
          <p:nvPr/>
        </p:nvSpPr>
        <p:spPr bwMode="auto">
          <a:xfrm>
            <a:off x="4538870" y="4225720"/>
            <a:ext cx="1752600" cy="457200"/>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EMPLOYEE</a:t>
            </a:r>
          </a:p>
        </p:txBody>
      </p:sp>
      <p:sp>
        <p:nvSpPr>
          <p:cNvPr id="7" name="Oval 4"/>
          <p:cNvSpPr>
            <a:spLocks noChangeArrowheads="1"/>
          </p:cNvSpPr>
          <p:nvPr/>
        </p:nvSpPr>
        <p:spPr bwMode="auto">
          <a:xfrm>
            <a:off x="3929270" y="3539920"/>
            <a:ext cx="1143000" cy="4572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Name</a:t>
            </a:r>
          </a:p>
        </p:txBody>
      </p:sp>
      <p:sp>
        <p:nvSpPr>
          <p:cNvPr id="8" name="Oval 5"/>
          <p:cNvSpPr>
            <a:spLocks noChangeArrowheads="1"/>
          </p:cNvSpPr>
          <p:nvPr/>
        </p:nvSpPr>
        <p:spPr bwMode="auto">
          <a:xfrm>
            <a:off x="2862470" y="2930320"/>
            <a:ext cx="1143000" cy="4572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err="1">
                <a:latin typeface="Arial Black" pitchFamily="34" charset="0"/>
              </a:rPr>
              <a:t>Fname</a:t>
            </a:r>
            <a:endParaRPr lang="en-US" altLang="zh-TW" sz="2000" dirty="0">
              <a:latin typeface="Arial Black" pitchFamily="34" charset="0"/>
            </a:endParaRPr>
          </a:p>
        </p:txBody>
      </p:sp>
      <p:sp>
        <p:nvSpPr>
          <p:cNvPr id="9" name="Oval 6"/>
          <p:cNvSpPr>
            <a:spLocks noChangeArrowheads="1"/>
          </p:cNvSpPr>
          <p:nvPr/>
        </p:nvSpPr>
        <p:spPr bwMode="auto">
          <a:xfrm>
            <a:off x="3929270" y="2777920"/>
            <a:ext cx="1143000" cy="4572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err="1">
                <a:latin typeface="Arial Black" pitchFamily="34" charset="0"/>
              </a:rPr>
              <a:t>Lname</a:t>
            </a:r>
            <a:endParaRPr lang="en-US" altLang="zh-TW" sz="2000" dirty="0">
              <a:latin typeface="Arial Black" pitchFamily="34" charset="0"/>
            </a:endParaRPr>
          </a:p>
        </p:txBody>
      </p:sp>
      <p:sp>
        <p:nvSpPr>
          <p:cNvPr id="10" name="Oval 7"/>
          <p:cNvSpPr>
            <a:spLocks noChangeArrowheads="1"/>
          </p:cNvSpPr>
          <p:nvPr/>
        </p:nvSpPr>
        <p:spPr bwMode="auto">
          <a:xfrm>
            <a:off x="4767470" y="2147682"/>
            <a:ext cx="1066800" cy="4572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a:latin typeface="Arial Black" pitchFamily="34" charset="0"/>
              </a:rPr>
              <a:t>Sex</a:t>
            </a:r>
          </a:p>
        </p:txBody>
      </p:sp>
      <p:sp>
        <p:nvSpPr>
          <p:cNvPr id="11" name="Oval 8"/>
          <p:cNvSpPr>
            <a:spLocks noChangeArrowheads="1"/>
          </p:cNvSpPr>
          <p:nvPr/>
        </p:nvSpPr>
        <p:spPr bwMode="auto">
          <a:xfrm>
            <a:off x="5910470" y="3366882"/>
            <a:ext cx="1143000" cy="4572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Address</a:t>
            </a:r>
          </a:p>
        </p:txBody>
      </p:sp>
      <p:sp>
        <p:nvSpPr>
          <p:cNvPr id="12" name="Oval 9"/>
          <p:cNvSpPr>
            <a:spLocks noChangeArrowheads="1"/>
          </p:cNvSpPr>
          <p:nvPr/>
        </p:nvSpPr>
        <p:spPr bwMode="auto">
          <a:xfrm>
            <a:off x="5453270" y="2757282"/>
            <a:ext cx="1143000" cy="4572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Salary</a:t>
            </a:r>
          </a:p>
        </p:txBody>
      </p:sp>
      <p:cxnSp>
        <p:nvCxnSpPr>
          <p:cNvPr id="13" name="AutoShape 10"/>
          <p:cNvCxnSpPr>
            <a:cxnSpLocks noChangeShapeType="1"/>
            <a:stCxn id="8" idx="4"/>
            <a:endCxn id="7" idx="1"/>
          </p:cNvCxnSpPr>
          <p:nvPr/>
        </p:nvCxnSpPr>
        <p:spPr bwMode="auto">
          <a:xfrm>
            <a:off x="3433970" y="3387520"/>
            <a:ext cx="661988"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4" name="AutoShape 11"/>
          <p:cNvCxnSpPr>
            <a:cxnSpLocks noChangeShapeType="1"/>
            <a:stCxn id="9" idx="4"/>
            <a:endCxn id="7" idx="0"/>
          </p:cNvCxnSpPr>
          <p:nvPr/>
        </p:nvCxnSpPr>
        <p:spPr bwMode="auto">
          <a:xfrm>
            <a:off x="4500770" y="3235120"/>
            <a:ext cx="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 name="AutoShape 12"/>
          <p:cNvCxnSpPr>
            <a:cxnSpLocks noChangeShapeType="1"/>
            <a:stCxn id="7" idx="4"/>
            <a:endCxn id="6" idx="0"/>
          </p:cNvCxnSpPr>
          <p:nvPr/>
        </p:nvCxnSpPr>
        <p:spPr bwMode="auto">
          <a:xfrm>
            <a:off x="4500770" y="3997120"/>
            <a:ext cx="914400" cy="2286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6" name="AutoShape 13"/>
          <p:cNvCxnSpPr>
            <a:cxnSpLocks noChangeShapeType="1"/>
            <a:stCxn id="10" idx="4"/>
            <a:endCxn id="6" idx="0"/>
          </p:cNvCxnSpPr>
          <p:nvPr/>
        </p:nvCxnSpPr>
        <p:spPr bwMode="auto">
          <a:xfrm>
            <a:off x="5300870" y="2604882"/>
            <a:ext cx="114300" cy="16208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7" name="AutoShape 14"/>
          <p:cNvCxnSpPr>
            <a:cxnSpLocks noChangeShapeType="1"/>
            <a:stCxn id="11" idx="4"/>
            <a:endCxn id="6" idx="0"/>
          </p:cNvCxnSpPr>
          <p:nvPr/>
        </p:nvCxnSpPr>
        <p:spPr bwMode="auto">
          <a:xfrm flipH="1">
            <a:off x="5415170" y="3824082"/>
            <a:ext cx="1066800" cy="4016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8" name="AutoShape 15"/>
          <p:cNvCxnSpPr>
            <a:cxnSpLocks noChangeShapeType="1"/>
            <a:stCxn id="12" idx="4"/>
            <a:endCxn id="6" idx="0"/>
          </p:cNvCxnSpPr>
          <p:nvPr/>
        </p:nvCxnSpPr>
        <p:spPr bwMode="auto">
          <a:xfrm flipH="1">
            <a:off x="5415170" y="3214482"/>
            <a:ext cx="609600" cy="10112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9" name="Oval 16"/>
          <p:cNvSpPr>
            <a:spLocks noChangeArrowheads="1"/>
          </p:cNvSpPr>
          <p:nvPr/>
        </p:nvSpPr>
        <p:spPr bwMode="auto">
          <a:xfrm>
            <a:off x="2938670" y="3844720"/>
            <a:ext cx="685800" cy="4572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Ssn</a:t>
            </a:r>
          </a:p>
        </p:txBody>
      </p:sp>
      <p:sp>
        <p:nvSpPr>
          <p:cNvPr id="20" name="Oval 17"/>
          <p:cNvSpPr>
            <a:spLocks noChangeArrowheads="1"/>
          </p:cNvSpPr>
          <p:nvPr/>
        </p:nvSpPr>
        <p:spPr bwMode="auto">
          <a:xfrm>
            <a:off x="2862470" y="4378120"/>
            <a:ext cx="1295400" cy="4572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Birthdate</a:t>
            </a:r>
          </a:p>
        </p:txBody>
      </p:sp>
      <p:cxnSp>
        <p:nvCxnSpPr>
          <p:cNvPr id="21" name="AutoShape 18"/>
          <p:cNvCxnSpPr>
            <a:cxnSpLocks noChangeShapeType="1"/>
            <a:stCxn id="19" idx="6"/>
            <a:endCxn id="6" idx="1"/>
          </p:cNvCxnSpPr>
          <p:nvPr/>
        </p:nvCxnSpPr>
        <p:spPr bwMode="auto">
          <a:xfrm>
            <a:off x="3624470" y="4073320"/>
            <a:ext cx="914400" cy="381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2" name="AutoShape 19"/>
          <p:cNvCxnSpPr>
            <a:cxnSpLocks noChangeShapeType="1"/>
            <a:stCxn id="20" idx="6"/>
            <a:endCxn id="6" idx="1"/>
          </p:cNvCxnSpPr>
          <p:nvPr/>
        </p:nvCxnSpPr>
        <p:spPr bwMode="auto">
          <a:xfrm flipV="1">
            <a:off x="4157870" y="4454320"/>
            <a:ext cx="381000" cy="152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3" name="AutoShape 20"/>
          <p:cNvSpPr>
            <a:spLocks noChangeArrowheads="1"/>
          </p:cNvSpPr>
          <p:nvPr/>
        </p:nvSpPr>
        <p:spPr bwMode="auto">
          <a:xfrm>
            <a:off x="5072270" y="4835320"/>
            <a:ext cx="533400" cy="5334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4" name="Text Box 21"/>
          <p:cNvSpPr txBox="1">
            <a:spLocks noChangeArrowheads="1"/>
          </p:cNvSpPr>
          <p:nvPr/>
        </p:nvSpPr>
        <p:spPr bwMode="auto">
          <a:xfrm>
            <a:off x="1795670" y="5167107"/>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a:t>EMPLOYEE</a:t>
            </a:r>
          </a:p>
        </p:txBody>
      </p:sp>
      <p:graphicFrame>
        <p:nvGraphicFramePr>
          <p:cNvPr id="25" name="Group 40"/>
          <p:cNvGraphicFramePr>
            <a:graphicFrameLocks noGrp="1"/>
          </p:cNvGraphicFramePr>
          <p:nvPr>
            <p:extLst>
              <p:ext uri="{D42A27DB-BD31-4B8C-83A1-F6EECF244321}">
                <p14:modId xmlns:p14="http://schemas.microsoft.com/office/powerpoint/2010/main" xmlns="" val="2083114464"/>
              </p:ext>
            </p:extLst>
          </p:nvPr>
        </p:nvGraphicFramePr>
        <p:xfrm>
          <a:off x="1033670" y="5798932"/>
          <a:ext cx="8229600" cy="457200"/>
        </p:xfrm>
        <a:graphic>
          <a:graphicData uri="http://schemas.openxmlformats.org/drawingml/2006/table">
            <a:tbl>
              <a:tblPr/>
              <a:tblGrid>
                <a:gridCol w="804863">
                  <a:extLst>
                    <a:ext uri="{9D8B030D-6E8A-4147-A177-3AD203B41FA5}">
                      <a16:colId xmlns:a16="http://schemas.microsoft.com/office/drawing/2014/main" xmlns="" val="20000"/>
                    </a:ext>
                  </a:extLst>
                </a:gridCol>
                <a:gridCol w="1176337">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501775">
                  <a:extLst>
                    <a:ext uri="{9D8B030D-6E8A-4147-A177-3AD203B41FA5}">
                      <a16:colId xmlns:a16="http://schemas.microsoft.com/office/drawing/2014/main" xmlns="" val="20003"/>
                    </a:ext>
                  </a:extLst>
                </a:gridCol>
                <a:gridCol w="936625">
                  <a:extLst>
                    <a:ext uri="{9D8B030D-6E8A-4147-A177-3AD203B41FA5}">
                      <a16:colId xmlns:a16="http://schemas.microsoft.com/office/drawing/2014/main" xmlns="" val="20004"/>
                    </a:ext>
                  </a:extLst>
                </a:gridCol>
                <a:gridCol w="1414463">
                  <a:extLst>
                    <a:ext uri="{9D8B030D-6E8A-4147-A177-3AD203B41FA5}">
                      <a16:colId xmlns:a16="http://schemas.microsoft.com/office/drawing/2014/main" xmlns="" val="20005"/>
                    </a:ext>
                  </a:extLst>
                </a:gridCol>
                <a:gridCol w="1176337">
                  <a:extLst>
                    <a:ext uri="{9D8B030D-6E8A-4147-A177-3AD203B41FA5}">
                      <a16:colId xmlns:a16="http://schemas.microsoft.com/office/drawing/2014/main" xmlns="" val="20006"/>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pitchFamily="18"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pitchFamily="18" charset="0"/>
                          <a:ea typeface="新細明體" pitchFamily="18" charset="-120"/>
                        </a:rPr>
                        <a:t>Fname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pitchFamily="18" charset="0"/>
                          <a:ea typeface="新細明體" pitchFamily="18" charset="-120"/>
                        </a:rPr>
                        <a:t>Lname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pitchFamily="18" charset="0"/>
                          <a:ea typeface="新細明體" pitchFamily="18" charset="-120"/>
                        </a:rPr>
                        <a:t>Birthdate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pitchFamily="18" charset="0"/>
                          <a:ea typeface="新細明體" pitchFamily="18" charset="-120"/>
                        </a:rPr>
                        <a:t>Sex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pitchFamily="18" charset="0"/>
                          <a:ea typeface="新細明體" pitchFamily="18" charset="-12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imes New Roman" pitchFamily="18" charset="0"/>
                          <a:ea typeface="新細明體" pitchFamily="18" charset="-12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3819105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模型轉成關聯型別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Text Box 3"/>
          <p:cNvSpPr txBox="1">
            <a:spLocks noChangeArrowheads="1"/>
          </p:cNvSpPr>
          <p:nvPr/>
        </p:nvSpPr>
        <p:spPr bwMode="auto">
          <a:xfrm>
            <a:off x="2299253" y="5634037"/>
            <a:ext cx="190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EMPLOYEE</a:t>
            </a:r>
          </a:p>
        </p:txBody>
      </p:sp>
      <p:graphicFrame>
        <p:nvGraphicFramePr>
          <p:cNvPr id="7" name="Group 4"/>
          <p:cNvGraphicFramePr>
            <a:graphicFrameLocks noGrp="1"/>
          </p:cNvGraphicFramePr>
          <p:nvPr>
            <p:extLst>
              <p:ext uri="{D42A27DB-BD31-4B8C-83A1-F6EECF244321}">
                <p14:modId xmlns:p14="http://schemas.microsoft.com/office/powerpoint/2010/main" xmlns="" val="1238136021"/>
              </p:ext>
            </p:extLst>
          </p:nvPr>
        </p:nvGraphicFramePr>
        <p:xfrm>
          <a:off x="2299253" y="6167437"/>
          <a:ext cx="8229600" cy="431800"/>
        </p:xfrm>
        <a:graphic>
          <a:graphicData uri="http://schemas.openxmlformats.org/drawingml/2006/table">
            <a:tbl>
              <a:tblPr/>
              <a:tblGrid>
                <a:gridCol w="609600">
                  <a:extLst>
                    <a:ext uri="{9D8B030D-6E8A-4147-A177-3AD203B41FA5}">
                      <a16:colId xmlns:a16="http://schemas.microsoft.com/office/drawing/2014/main" xmlns="" val="20000"/>
                    </a:ext>
                  </a:extLst>
                </a:gridCol>
                <a:gridCol w="895350">
                  <a:extLst>
                    <a:ext uri="{9D8B030D-6E8A-4147-A177-3AD203B41FA5}">
                      <a16:colId xmlns:a16="http://schemas.microsoft.com/office/drawing/2014/main" xmlns="" val="20001"/>
                    </a:ext>
                  </a:extLst>
                </a:gridCol>
                <a:gridCol w="876300">
                  <a:extLst>
                    <a:ext uri="{9D8B030D-6E8A-4147-A177-3AD203B41FA5}">
                      <a16:colId xmlns:a16="http://schemas.microsoft.com/office/drawing/2014/main" xmlns="" val="20002"/>
                    </a:ext>
                  </a:extLst>
                </a:gridCol>
                <a:gridCol w="116205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1257300">
                  <a:extLst>
                    <a:ext uri="{9D8B030D-6E8A-4147-A177-3AD203B41FA5}">
                      <a16:colId xmlns:a16="http://schemas.microsoft.com/office/drawing/2014/main" xmlns="" val="20005"/>
                    </a:ext>
                  </a:extLst>
                </a:gridCol>
                <a:gridCol w="1066800">
                  <a:extLst>
                    <a:ext uri="{9D8B030D-6E8A-4147-A177-3AD203B41FA5}">
                      <a16:colId xmlns:a16="http://schemas.microsoft.com/office/drawing/2014/main" xmlns="" val="20006"/>
                    </a:ext>
                  </a:extLst>
                </a:gridCol>
                <a:gridCol w="1752600">
                  <a:extLst>
                    <a:ext uri="{9D8B030D-6E8A-4147-A177-3AD203B41FA5}">
                      <a16:colId xmlns:a16="http://schemas.microsoft.com/office/drawing/2014/main" xmlns="" val="20007"/>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Fname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Lname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Birthdate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Department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8" name="Rectangle 24"/>
          <p:cNvSpPr>
            <a:spLocks noChangeArrowheads="1"/>
          </p:cNvSpPr>
          <p:nvPr/>
        </p:nvSpPr>
        <p:spPr bwMode="auto">
          <a:xfrm>
            <a:off x="3366053" y="3500437"/>
            <a:ext cx="1752600" cy="457200"/>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EMPLOYEE</a:t>
            </a:r>
          </a:p>
        </p:txBody>
      </p:sp>
      <p:sp>
        <p:nvSpPr>
          <p:cNvPr id="9" name="Rectangle 25"/>
          <p:cNvSpPr>
            <a:spLocks noChangeArrowheads="1"/>
          </p:cNvSpPr>
          <p:nvPr/>
        </p:nvSpPr>
        <p:spPr bwMode="auto">
          <a:xfrm>
            <a:off x="8242853" y="3805237"/>
            <a:ext cx="2514600" cy="500063"/>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DEPARTMENT</a:t>
            </a:r>
          </a:p>
        </p:txBody>
      </p:sp>
      <p:sp>
        <p:nvSpPr>
          <p:cNvPr id="10" name="Oval 26"/>
          <p:cNvSpPr>
            <a:spLocks noChangeArrowheads="1"/>
          </p:cNvSpPr>
          <p:nvPr/>
        </p:nvSpPr>
        <p:spPr bwMode="auto">
          <a:xfrm>
            <a:off x="2756453" y="2814637"/>
            <a:ext cx="1143000" cy="457200"/>
          </a:xfrm>
          <a:prstGeom prst="ellipse">
            <a:avLst/>
          </a:prstGeom>
          <a:solidFill>
            <a:schemeClr val="accent3">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Name</a:t>
            </a:r>
          </a:p>
        </p:txBody>
      </p:sp>
      <p:sp>
        <p:nvSpPr>
          <p:cNvPr id="11" name="Oval 27"/>
          <p:cNvSpPr>
            <a:spLocks noChangeArrowheads="1"/>
          </p:cNvSpPr>
          <p:nvPr/>
        </p:nvSpPr>
        <p:spPr bwMode="auto">
          <a:xfrm>
            <a:off x="1689653" y="2205037"/>
            <a:ext cx="1143000" cy="457200"/>
          </a:xfrm>
          <a:prstGeom prst="ellipse">
            <a:avLst/>
          </a:prstGeom>
          <a:solidFill>
            <a:schemeClr val="accent3">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err="1">
                <a:latin typeface="Arial Black" pitchFamily="34" charset="0"/>
              </a:rPr>
              <a:t>Fname</a:t>
            </a:r>
            <a:endParaRPr lang="en-US" altLang="zh-TW" sz="2000" dirty="0">
              <a:latin typeface="Arial Black" pitchFamily="34" charset="0"/>
            </a:endParaRPr>
          </a:p>
        </p:txBody>
      </p:sp>
      <p:sp>
        <p:nvSpPr>
          <p:cNvPr id="12" name="Oval 28"/>
          <p:cNvSpPr>
            <a:spLocks noChangeArrowheads="1"/>
          </p:cNvSpPr>
          <p:nvPr/>
        </p:nvSpPr>
        <p:spPr bwMode="auto">
          <a:xfrm>
            <a:off x="2756453" y="2052637"/>
            <a:ext cx="1143000" cy="457200"/>
          </a:xfrm>
          <a:prstGeom prst="ellipse">
            <a:avLst/>
          </a:prstGeom>
          <a:solidFill>
            <a:schemeClr val="accent3">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err="1">
                <a:latin typeface="Arial Black" pitchFamily="34" charset="0"/>
              </a:rPr>
              <a:t>Lname</a:t>
            </a:r>
            <a:endParaRPr lang="en-US" altLang="zh-TW" sz="2000" dirty="0">
              <a:latin typeface="Arial Black" pitchFamily="34" charset="0"/>
            </a:endParaRPr>
          </a:p>
        </p:txBody>
      </p:sp>
      <p:sp>
        <p:nvSpPr>
          <p:cNvPr id="13" name="Oval 29"/>
          <p:cNvSpPr>
            <a:spLocks noChangeArrowheads="1"/>
          </p:cNvSpPr>
          <p:nvPr/>
        </p:nvSpPr>
        <p:spPr bwMode="auto">
          <a:xfrm>
            <a:off x="3899453" y="2357437"/>
            <a:ext cx="1066800" cy="457200"/>
          </a:xfrm>
          <a:prstGeom prst="ellipse">
            <a:avLst/>
          </a:prstGeom>
          <a:solidFill>
            <a:schemeClr val="accent3">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Sex</a:t>
            </a:r>
          </a:p>
        </p:txBody>
      </p:sp>
      <p:sp>
        <p:nvSpPr>
          <p:cNvPr id="14" name="Oval 30"/>
          <p:cNvSpPr>
            <a:spLocks noChangeArrowheads="1"/>
          </p:cNvSpPr>
          <p:nvPr/>
        </p:nvSpPr>
        <p:spPr bwMode="auto">
          <a:xfrm>
            <a:off x="5271053" y="2662237"/>
            <a:ext cx="1143000" cy="457200"/>
          </a:xfrm>
          <a:prstGeom prst="ellipse">
            <a:avLst/>
          </a:prstGeom>
          <a:solidFill>
            <a:schemeClr val="accent3">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Address</a:t>
            </a:r>
          </a:p>
        </p:txBody>
      </p:sp>
      <p:sp>
        <p:nvSpPr>
          <p:cNvPr id="15" name="Oval 31"/>
          <p:cNvSpPr>
            <a:spLocks noChangeArrowheads="1"/>
          </p:cNvSpPr>
          <p:nvPr/>
        </p:nvSpPr>
        <p:spPr bwMode="auto">
          <a:xfrm>
            <a:off x="5118653" y="1976437"/>
            <a:ext cx="1143000" cy="457200"/>
          </a:xfrm>
          <a:prstGeom prst="ellipse">
            <a:avLst/>
          </a:prstGeom>
          <a:solidFill>
            <a:schemeClr val="accent3">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Salary</a:t>
            </a:r>
          </a:p>
        </p:txBody>
      </p:sp>
      <p:sp>
        <p:nvSpPr>
          <p:cNvPr id="16" name="Oval 32"/>
          <p:cNvSpPr>
            <a:spLocks noChangeArrowheads="1"/>
          </p:cNvSpPr>
          <p:nvPr/>
        </p:nvSpPr>
        <p:spPr bwMode="auto">
          <a:xfrm>
            <a:off x="7176053" y="2509837"/>
            <a:ext cx="1143000" cy="457200"/>
          </a:xfrm>
          <a:prstGeom prst="ellipse">
            <a:avLst/>
          </a:prstGeom>
          <a:solidFill>
            <a:schemeClr val="accent3">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dirty="0">
                <a:latin typeface="Arial Black" pitchFamily="34" charset="0"/>
              </a:rPr>
              <a:t>Name</a:t>
            </a:r>
          </a:p>
        </p:txBody>
      </p:sp>
      <p:sp>
        <p:nvSpPr>
          <p:cNvPr id="17" name="Oval 33"/>
          <p:cNvSpPr>
            <a:spLocks noChangeArrowheads="1"/>
          </p:cNvSpPr>
          <p:nvPr/>
        </p:nvSpPr>
        <p:spPr bwMode="auto">
          <a:xfrm>
            <a:off x="8357153" y="2433637"/>
            <a:ext cx="1143000" cy="457200"/>
          </a:xfrm>
          <a:prstGeom prst="ellipse">
            <a:avLst/>
          </a:prstGeom>
          <a:solidFill>
            <a:schemeClr val="accent3">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dirty="0">
                <a:latin typeface="Arial Black" pitchFamily="34" charset="0"/>
              </a:rPr>
              <a:t>Number</a:t>
            </a:r>
          </a:p>
        </p:txBody>
      </p:sp>
      <p:sp>
        <p:nvSpPr>
          <p:cNvPr id="18" name="Oval 34"/>
          <p:cNvSpPr>
            <a:spLocks noChangeArrowheads="1"/>
          </p:cNvSpPr>
          <p:nvPr/>
        </p:nvSpPr>
        <p:spPr bwMode="auto">
          <a:xfrm>
            <a:off x="9385853" y="2738437"/>
            <a:ext cx="1295400" cy="457200"/>
          </a:xfrm>
          <a:prstGeom prst="ellipse">
            <a:avLst/>
          </a:prstGeom>
          <a:solidFill>
            <a:schemeClr val="accent3">
              <a:lumMod val="40000"/>
              <a:lumOff val="60000"/>
            </a:schemeClr>
          </a:solidFill>
          <a:ln w="952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dirty="0">
                <a:latin typeface="Arial Black" panose="020B0A04020102020204" pitchFamily="34" charset="0"/>
              </a:rPr>
              <a:t>Location</a:t>
            </a:r>
          </a:p>
        </p:txBody>
      </p:sp>
      <p:cxnSp>
        <p:nvCxnSpPr>
          <p:cNvPr id="19" name="AutoShape 35"/>
          <p:cNvCxnSpPr>
            <a:cxnSpLocks noChangeShapeType="1"/>
            <a:stCxn id="16" idx="4"/>
            <a:endCxn id="9" idx="0"/>
          </p:cNvCxnSpPr>
          <p:nvPr/>
        </p:nvCxnSpPr>
        <p:spPr bwMode="auto">
          <a:xfrm>
            <a:off x="7747553" y="2967037"/>
            <a:ext cx="1752600" cy="838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0" name="AutoShape 36"/>
          <p:cNvCxnSpPr>
            <a:cxnSpLocks noChangeShapeType="1"/>
            <a:stCxn id="17" idx="4"/>
            <a:endCxn id="9" idx="0"/>
          </p:cNvCxnSpPr>
          <p:nvPr/>
        </p:nvCxnSpPr>
        <p:spPr bwMode="auto">
          <a:xfrm>
            <a:off x="8928653" y="2890837"/>
            <a:ext cx="571500" cy="914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1" name="AutoShape 37"/>
          <p:cNvCxnSpPr>
            <a:cxnSpLocks noChangeShapeType="1"/>
          </p:cNvCxnSpPr>
          <p:nvPr/>
        </p:nvCxnSpPr>
        <p:spPr bwMode="auto">
          <a:xfrm flipH="1">
            <a:off x="9804953" y="3176587"/>
            <a:ext cx="342900" cy="6286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2" name="AutoShape 38"/>
          <p:cNvCxnSpPr>
            <a:cxnSpLocks noChangeShapeType="1"/>
            <a:stCxn id="11" idx="4"/>
            <a:endCxn id="10" idx="1"/>
          </p:cNvCxnSpPr>
          <p:nvPr/>
        </p:nvCxnSpPr>
        <p:spPr bwMode="auto">
          <a:xfrm>
            <a:off x="2261153" y="2662237"/>
            <a:ext cx="661988"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3" name="AutoShape 39"/>
          <p:cNvCxnSpPr>
            <a:cxnSpLocks noChangeShapeType="1"/>
            <a:stCxn id="12" idx="4"/>
            <a:endCxn id="10" idx="0"/>
          </p:cNvCxnSpPr>
          <p:nvPr/>
        </p:nvCxnSpPr>
        <p:spPr bwMode="auto">
          <a:xfrm>
            <a:off x="3327953" y="2509837"/>
            <a:ext cx="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4" name="AutoShape 40"/>
          <p:cNvCxnSpPr>
            <a:cxnSpLocks noChangeShapeType="1"/>
            <a:stCxn id="10" idx="4"/>
            <a:endCxn id="8" idx="0"/>
          </p:cNvCxnSpPr>
          <p:nvPr/>
        </p:nvCxnSpPr>
        <p:spPr bwMode="auto">
          <a:xfrm>
            <a:off x="3327953" y="3271837"/>
            <a:ext cx="914400" cy="2286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5" name="AutoShape 41"/>
          <p:cNvCxnSpPr>
            <a:cxnSpLocks noChangeShapeType="1"/>
            <a:stCxn id="13" idx="4"/>
            <a:endCxn id="8" idx="0"/>
          </p:cNvCxnSpPr>
          <p:nvPr/>
        </p:nvCxnSpPr>
        <p:spPr bwMode="auto">
          <a:xfrm flipH="1">
            <a:off x="4242353" y="2814637"/>
            <a:ext cx="190500" cy="685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6" name="AutoShape 42"/>
          <p:cNvCxnSpPr>
            <a:cxnSpLocks noChangeShapeType="1"/>
            <a:stCxn id="14" idx="4"/>
            <a:endCxn id="8" idx="0"/>
          </p:cNvCxnSpPr>
          <p:nvPr/>
        </p:nvCxnSpPr>
        <p:spPr bwMode="auto">
          <a:xfrm flipH="1">
            <a:off x="4242353" y="3119437"/>
            <a:ext cx="1600200" cy="381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7" name="AutoShape 43"/>
          <p:cNvCxnSpPr>
            <a:cxnSpLocks noChangeShapeType="1"/>
            <a:stCxn id="15" idx="4"/>
            <a:endCxn id="8" idx="0"/>
          </p:cNvCxnSpPr>
          <p:nvPr/>
        </p:nvCxnSpPr>
        <p:spPr bwMode="auto">
          <a:xfrm flipH="1">
            <a:off x="4242353" y="2433637"/>
            <a:ext cx="1447800" cy="1066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8" name="Oval 44"/>
          <p:cNvSpPr>
            <a:spLocks noChangeArrowheads="1"/>
          </p:cNvSpPr>
          <p:nvPr/>
        </p:nvSpPr>
        <p:spPr bwMode="auto">
          <a:xfrm>
            <a:off x="1765853" y="3119437"/>
            <a:ext cx="685800" cy="457200"/>
          </a:xfrm>
          <a:prstGeom prst="ellipse">
            <a:avLst/>
          </a:prstGeom>
          <a:solidFill>
            <a:schemeClr val="accent3">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dirty="0" err="1">
                <a:latin typeface="Arial Black" pitchFamily="34" charset="0"/>
              </a:rPr>
              <a:t>Ssn</a:t>
            </a:r>
            <a:endParaRPr lang="en-US" altLang="zh-TW" sz="2000" u="sng" dirty="0">
              <a:latin typeface="Arial Black" pitchFamily="34" charset="0"/>
            </a:endParaRPr>
          </a:p>
        </p:txBody>
      </p:sp>
      <p:sp>
        <p:nvSpPr>
          <p:cNvPr id="29" name="Oval 45"/>
          <p:cNvSpPr>
            <a:spLocks noChangeArrowheads="1"/>
          </p:cNvSpPr>
          <p:nvPr/>
        </p:nvSpPr>
        <p:spPr bwMode="auto">
          <a:xfrm>
            <a:off x="1689653" y="3652837"/>
            <a:ext cx="1295400" cy="457200"/>
          </a:xfrm>
          <a:prstGeom prst="ellipse">
            <a:avLst/>
          </a:prstGeom>
          <a:solidFill>
            <a:schemeClr val="accent3">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a:latin typeface="Arial Black" pitchFamily="34" charset="0"/>
              </a:rPr>
              <a:t>Birthdate</a:t>
            </a:r>
          </a:p>
        </p:txBody>
      </p:sp>
      <p:cxnSp>
        <p:nvCxnSpPr>
          <p:cNvPr id="30" name="AutoShape 46"/>
          <p:cNvCxnSpPr>
            <a:cxnSpLocks noChangeShapeType="1"/>
            <a:stCxn id="28" idx="6"/>
            <a:endCxn id="8" idx="1"/>
          </p:cNvCxnSpPr>
          <p:nvPr/>
        </p:nvCxnSpPr>
        <p:spPr bwMode="auto">
          <a:xfrm>
            <a:off x="2451653" y="3348037"/>
            <a:ext cx="914400" cy="381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1" name="AutoShape 47"/>
          <p:cNvCxnSpPr>
            <a:cxnSpLocks noChangeShapeType="1"/>
            <a:stCxn id="29" idx="6"/>
            <a:endCxn id="8" idx="1"/>
          </p:cNvCxnSpPr>
          <p:nvPr/>
        </p:nvCxnSpPr>
        <p:spPr bwMode="auto">
          <a:xfrm flipV="1">
            <a:off x="2985053" y="3729037"/>
            <a:ext cx="381000" cy="152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32" name="AutoShape 48"/>
          <p:cNvSpPr>
            <a:spLocks noChangeArrowheads="1"/>
          </p:cNvSpPr>
          <p:nvPr/>
        </p:nvSpPr>
        <p:spPr bwMode="auto">
          <a:xfrm>
            <a:off x="6033053" y="2890837"/>
            <a:ext cx="1752600" cy="762000"/>
          </a:xfrm>
          <a:prstGeom prst="diamond">
            <a:avLst/>
          </a:prstGeom>
          <a:solidFill>
            <a:srgbClr val="92C52A"/>
          </a:solidFill>
          <a:ln w="9525">
            <a:solidFill>
              <a:schemeClr val="tx1"/>
            </a:solidFill>
            <a:miter lim="800000"/>
            <a:headEnd/>
            <a:tailEnd/>
          </a:ln>
          <a:effectLst/>
        </p:spPr>
        <p:txBody>
          <a:bodyPr wrap="none" anchor="ctr"/>
          <a:lstStyle/>
          <a:p>
            <a:pPr algn="ctr" eaLnBrk="1" hangingPunct="1">
              <a:defRPr/>
            </a:pPr>
            <a:r>
              <a:rPr lang="en-US" altLang="zh-TW" sz="2000">
                <a:latin typeface="Arial Black" pitchFamily="34" charset="0"/>
              </a:rPr>
              <a:t>Work_for</a:t>
            </a:r>
          </a:p>
        </p:txBody>
      </p:sp>
      <p:cxnSp>
        <p:nvCxnSpPr>
          <p:cNvPr id="33" name="AutoShape 49"/>
          <p:cNvCxnSpPr>
            <a:cxnSpLocks noChangeShapeType="1"/>
            <a:stCxn id="9" idx="0"/>
            <a:endCxn id="32" idx="3"/>
          </p:cNvCxnSpPr>
          <p:nvPr/>
        </p:nvCxnSpPr>
        <p:spPr bwMode="auto">
          <a:xfrm flipH="1" flipV="1">
            <a:off x="7785653" y="3271837"/>
            <a:ext cx="1714500" cy="533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4" name="AutoShape 50"/>
          <p:cNvCxnSpPr>
            <a:cxnSpLocks noChangeShapeType="1"/>
            <a:stCxn id="8" idx="3"/>
            <a:endCxn id="32" idx="1"/>
          </p:cNvCxnSpPr>
          <p:nvPr/>
        </p:nvCxnSpPr>
        <p:spPr bwMode="auto">
          <a:xfrm flipV="1">
            <a:off x="5118653" y="3271837"/>
            <a:ext cx="914400" cy="457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35" name="Text Box 51"/>
          <p:cNvSpPr txBox="1">
            <a:spLocks noChangeArrowheads="1"/>
          </p:cNvSpPr>
          <p:nvPr/>
        </p:nvSpPr>
        <p:spPr bwMode="auto">
          <a:xfrm>
            <a:off x="7709453" y="3175000"/>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36" name="Text Box 52"/>
          <p:cNvSpPr txBox="1">
            <a:spLocks noChangeArrowheads="1"/>
          </p:cNvSpPr>
          <p:nvPr/>
        </p:nvSpPr>
        <p:spPr bwMode="auto">
          <a:xfrm>
            <a:off x="5728253" y="3175000"/>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cxnSp>
        <p:nvCxnSpPr>
          <p:cNvPr id="37" name="AutoShape 53"/>
          <p:cNvCxnSpPr>
            <a:cxnSpLocks noChangeShapeType="1"/>
          </p:cNvCxnSpPr>
          <p:nvPr/>
        </p:nvCxnSpPr>
        <p:spPr bwMode="auto">
          <a:xfrm flipH="1" flipV="1">
            <a:off x="7660241" y="3284537"/>
            <a:ext cx="1714500" cy="533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8" name="AutoShape 54"/>
          <p:cNvCxnSpPr>
            <a:cxnSpLocks noChangeShapeType="1"/>
          </p:cNvCxnSpPr>
          <p:nvPr/>
        </p:nvCxnSpPr>
        <p:spPr bwMode="auto">
          <a:xfrm flipV="1">
            <a:off x="5161516" y="3298825"/>
            <a:ext cx="914400" cy="457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39" name="Oval 55"/>
          <p:cNvSpPr>
            <a:spLocks noChangeArrowheads="1"/>
          </p:cNvSpPr>
          <p:nvPr/>
        </p:nvSpPr>
        <p:spPr bwMode="auto">
          <a:xfrm>
            <a:off x="9309653" y="2700337"/>
            <a:ext cx="1447800" cy="55245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0" name="Text Box 56"/>
          <p:cNvSpPr txBox="1">
            <a:spLocks noChangeArrowheads="1"/>
          </p:cNvSpPr>
          <p:nvPr/>
        </p:nvSpPr>
        <p:spPr bwMode="auto">
          <a:xfrm>
            <a:off x="2299253" y="4491037"/>
            <a:ext cx="190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DEPARTMENT</a:t>
            </a:r>
          </a:p>
        </p:txBody>
      </p:sp>
      <p:graphicFrame>
        <p:nvGraphicFramePr>
          <p:cNvPr id="41" name="Group 57"/>
          <p:cNvGraphicFramePr>
            <a:graphicFrameLocks noGrp="1"/>
          </p:cNvGraphicFramePr>
          <p:nvPr>
            <p:extLst>
              <p:ext uri="{D42A27DB-BD31-4B8C-83A1-F6EECF244321}">
                <p14:modId xmlns:p14="http://schemas.microsoft.com/office/powerpoint/2010/main" xmlns="" val="1283068788"/>
              </p:ext>
            </p:extLst>
          </p:nvPr>
        </p:nvGraphicFramePr>
        <p:xfrm>
          <a:off x="2299253" y="5024437"/>
          <a:ext cx="8229600" cy="431800"/>
        </p:xfrm>
        <a:graphic>
          <a:graphicData uri="http://schemas.openxmlformats.org/drawingml/2006/table">
            <a:tbl>
              <a:tblPr/>
              <a:tblGrid>
                <a:gridCol w="12954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gridCol w="2133600">
                  <a:extLst>
                    <a:ext uri="{9D8B030D-6E8A-4147-A177-3AD203B41FA5}">
                      <a16:colId xmlns:a16="http://schemas.microsoft.com/office/drawing/2014/main" xmlns="" val="20004"/>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ManagerStartdate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42" name="Freeform 71"/>
          <p:cNvSpPr>
            <a:spLocks/>
          </p:cNvSpPr>
          <p:nvPr/>
        </p:nvSpPr>
        <p:spPr bwMode="auto">
          <a:xfrm>
            <a:off x="5213903" y="4776787"/>
            <a:ext cx="1581150" cy="247650"/>
          </a:xfrm>
          <a:custGeom>
            <a:avLst/>
            <a:gdLst>
              <a:gd name="T0" fmla="*/ 0 w 996"/>
              <a:gd name="T1" fmla="*/ 2147483647 h 156"/>
              <a:gd name="T2" fmla="*/ 0 w 996"/>
              <a:gd name="T3" fmla="*/ 0 h 156"/>
              <a:gd name="T4" fmla="*/ 2147483647 w 996"/>
              <a:gd name="T5" fmla="*/ 0 h 156"/>
              <a:gd name="T6" fmla="*/ 2147483647 w 996"/>
              <a:gd name="T7" fmla="*/ 2147483647 h 156"/>
              <a:gd name="T8" fmla="*/ 0 60000 65536"/>
              <a:gd name="T9" fmla="*/ 0 60000 65536"/>
              <a:gd name="T10" fmla="*/ 0 60000 65536"/>
              <a:gd name="T11" fmla="*/ 0 60000 65536"/>
              <a:gd name="T12" fmla="*/ 0 w 996"/>
              <a:gd name="T13" fmla="*/ 0 h 156"/>
              <a:gd name="T14" fmla="*/ 996 w 996"/>
              <a:gd name="T15" fmla="*/ 156 h 156"/>
            </a:gdLst>
            <a:ahLst/>
            <a:cxnLst>
              <a:cxn ang="T8">
                <a:pos x="T0" y="T1"/>
              </a:cxn>
              <a:cxn ang="T9">
                <a:pos x="T2" y="T3"/>
              </a:cxn>
              <a:cxn ang="T10">
                <a:pos x="T4" y="T5"/>
              </a:cxn>
              <a:cxn ang="T11">
                <a:pos x="T6" y="T7"/>
              </a:cxn>
            </a:cxnLst>
            <a:rect l="T12" t="T13" r="T14" b="T15"/>
            <a:pathLst>
              <a:path w="996" h="156">
                <a:moveTo>
                  <a:pt x="0" y="156"/>
                </a:moveTo>
                <a:cubicBezTo>
                  <a:pt x="0" y="104"/>
                  <a:pt x="0" y="52"/>
                  <a:pt x="0" y="0"/>
                </a:cubicBezTo>
                <a:lnTo>
                  <a:pt x="996" y="0"/>
                </a:lnTo>
                <a:lnTo>
                  <a:pt x="996" y="144"/>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grpSp>
        <p:nvGrpSpPr>
          <p:cNvPr id="43" name="Group 72"/>
          <p:cNvGrpSpPr>
            <a:grpSpLocks/>
          </p:cNvGrpSpPr>
          <p:nvPr/>
        </p:nvGrpSpPr>
        <p:grpSpPr bwMode="auto">
          <a:xfrm>
            <a:off x="5404403" y="4567237"/>
            <a:ext cx="1581150" cy="285750"/>
            <a:chOff x="2304" y="2208"/>
            <a:chExt cx="996" cy="180"/>
          </a:xfrm>
        </p:grpSpPr>
        <p:sp>
          <p:nvSpPr>
            <p:cNvPr id="44" name="Freeform 73"/>
            <p:cNvSpPr>
              <a:spLocks/>
            </p:cNvSpPr>
            <p:nvPr/>
          </p:nvSpPr>
          <p:spPr bwMode="auto">
            <a:xfrm>
              <a:off x="2304" y="2208"/>
              <a:ext cx="996" cy="108"/>
            </a:xfrm>
            <a:custGeom>
              <a:avLst/>
              <a:gdLst>
                <a:gd name="T0" fmla="*/ 0 w 996"/>
                <a:gd name="T1" fmla="*/ 1 h 156"/>
                <a:gd name="T2" fmla="*/ 0 w 996"/>
                <a:gd name="T3" fmla="*/ 0 h 156"/>
                <a:gd name="T4" fmla="*/ 996 w 996"/>
                <a:gd name="T5" fmla="*/ 0 h 156"/>
                <a:gd name="T6" fmla="*/ 996 w 996"/>
                <a:gd name="T7" fmla="*/ 1 h 156"/>
                <a:gd name="T8" fmla="*/ 0 60000 65536"/>
                <a:gd name="T9" fmla="*/ 0 60000 65536"/>
                <a:gd name="T10" fmla="*/ 0 60000 65536"/>
                <a:gd name="T11" fmla="*/ 0 60000 65536"/>
                <a:gd name="T12" fmla="*/ 0 w 996"/>
                <a:gd name="T13" fmla="*/ 0 h 156"/>
                <a:gd name="T14" fmla="*/ 996 w 996"/>
                <a:gd name="T15" fmla="*/ 156 h 156"/>
              </a:gdLst>
              <a:ahLst/>
              <a:cxnLst>
                <a:cxn ang="T8">
                  <a:pos x="T0" y="T1"/>
                </a:cxn>
                <a:cxn ang="T9">
                  <a:pos x="T2" y="T3"/>
                </a:cxn>
                <a:cxn ang="T10">
                  <a:pos x="T4" y="T5"/>
                </a:cxn>
                <a:cxn ang="T11">
                  <a:pos x="T6" y="T7"/>
                </a:cxn>
              </a:cxnLst>
              <a:rect l="T12" t="T13" r="T14" b="T15"/>
              <a:pathLst>
                <a:path w="996" h="156">
                  <a:moveTo>
                    <a:pt x="0" y="156"/>
                  </a:moveTo>
                  <a:cubicBezTo>
                    <a:pt x="0" y="104"/>
                    <a:pt x="0" y="52"/>
                    <a:pt x="0" y="0"/>
                  </a:cubicBezTo>
                  <a:lnTo>
                    <a:pt x="996" y="0"/>
                  </a:lnTo>
                  <a:lnTo>
                    <a:pt x="996" y="144"/>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45" name="Line 74"/>
            <p:cNvSpPr>
              <a:spLocks noChangeShapeType="1"/>
            </p:cNvSpPr>
            <p:nvPr/>
          </p:nvSpPr>
          <p:spPr bwMode="auto">
            <a:xfrm flipH="1">
              <a:off x="3168" y="2388"/>
              <a:ext cx="13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46" name="Line 75"/>
            <p:cNvSpPr>
              <a:spLocks noChangeShapeType="1"/>
            </p:cNvSpPr>
            <p:nvPr/>
          </p:nvSpPr>
          <p:spPr bwMode="auto">
            <a:xfrm>
              <a:off x="3300" y="2316"/>
              <a:ext cx="0" cy="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grpSp>
      <p:sp>
        <p:nvSpPr>
          <p:cNvPr id="47" name="Line 76"/>
          <p:cNvSpPr>
            <a:spLocks noChangeShapeType="1"/>
          </p:cNvSpPr>
          <p:nvPr/>
        </p:nvSpPr>
        <p:spPr bwMode="auto">
          <a:xfrm>
            <a:off x="2337353" y="6491287"/>
            <a:ext cx="5143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48" name="Line 77"/>
          <p:cNvSpPr>
            <a:spLocks noChangeShapeType="1"/>
          </p:cNvSpPr>
          <p:nvPr/>
        </p:nvSpPr>
        <p:spPr bwMode="auto">
          <a:xfrm>
            <a:off x="2375453" y="5367337"/>
            <a:ext cx="914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49" name="Freeform 78"/>
          <p:cNvSpPr>
            <a:spLocks/>
          </p:cNvSpPr>
          <p:nvPr/>
        </p:nvSpPr>
        <p:spPr bwMode="auto">
          <a:xfrm>
            <a:off x="3270803" y="5500687"/>
            <a:ext cx="5867400" cy="666750"/>
          </a:xfrm>
          <a:custGeom>
            <a:avLst/>
            <a:gdLst>
              <a:gd name="T0" fmla="*/ 0 w 3696"/>
              <a:gd name="T1" fmla="*/ 0 h 420"/>
              <a:gd name="T2" fmla="*/ 2147483647 w 3696"/>
              <a:gd name="T3" fmla="*/ 2147483647 h 420"/>
              <a:gd name="T4" fmla="*/ 2147483647 w 3696"/>
              <a:gd name="T5" fmla="*/ 2147483647 h 420"/>
              <a:gd name="T6" fmla="*/ 2147483647 w 3696"/>
              <a:gd name="T7" fmla="*/ 2147483647 h 420"/>
              <a:gd name="T8" fmla="*/ 2147483647 w 3696"/>
              <a:gd name="T9" fmla="*/ 2147483647 h 420"/>
              <a:gd name="T10" fmla="*/ 2147483647 w 3696"/>
              <a:gd name="T11" fmla="*/ 2147483647 h 420"/>
              <a:gd name="T12" fmla="*/ 2147483647 w 3696"/>
              <a:gd name="T13" fmla="*/ 2147483647 h 420"/>
              <a:gd name="T14" fmla="*/ 2147483647 w 3696"/>
              <a:gd name="T15" fmla="*/ 2147483647 h 420"/>
              <a:gd name="T16" fmla="*/ 0 60000 65536"/>
              <a:gd name="T17" fmla="*/ 0 60000 65536"/>
              <a:gd name="T18" fmla="*/ 0 60000 65536"/>
              <a:gd name="T19" fmla="*/ 0 60000 65536"/>
              <a:gd name="T20" fmla="*/ 0 60000 65536"/>
              <a:gd name="T21" fmla="*/ 0 60000 65536"/>
              <a:gd name="T22" fmla="*/ 0 60000 65536"/>
              <a:gd name="T23" fmla="*/ 0 60000 65536"/>
              <a:gd name="T24" fmla="*/ 0 w 3696"/>
              <a:gd name="T25" fmla="*/ 0 h 420"/>
              <a:gd name="T26" fmla="*/ 3696 w 3696"/>
              <a:gd name="T27" fmla="*/ 420 h 4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96" h="420">
                <a:moveTo>
                  <a:pt x="0" y="0"/>
                </a:moveTo>
                <a:cubicBezTo>
                  <a:pt x="29" y="86"/>
                  <a:pt x="126" y="75"/>
                  <a:pt x="204" y="84"/>
                </a:cubicBezTo>
                <a:cubicBezTo>
                  <a:pt x="327" y="125"/>
                  <a:pt x="459" y="124"/>
                  <a:pt x="588" y="132"/>
                </a:cubicBezTo>
                <a:cubicBezTo>
                  <a:pt x="829" y="172"/>
                  <a:pt x="1077" y="168"/>
                  <a:pt x="1320" y="192"/>
                </a:cubicBezTo>
                <a:cubicBezTo>
                  <a:pt x="1532" y="162"/>
                  <a:pt x="1710" y="173"/>
                  <a:pt x="1932" y="180"/>
                </a:cubicBezTo>
                <a:cubicBezTo>
                  <a:pt x="2121" y="193"/>
                  <a:pt x="2307" y="223"/>
                  <a:pt x="2496" y="240"/>
                </a:cubicBezTo>
                <a:cubicBezTo>
                  <a:pt x="2790" y="233"/>
                  <a:pt x="3324" y="168"/>
                  <a:pt x="3612" y="264"/>
                </a:cubicBezTo>
                <a:cubicBezTo>
                  <a:pt x="3668" y="320"/>
                  <a:pt x="3696" y="343"/>
                  <a:pt x="3696" y="420"/>
                </a:cubicBez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50" name="Text Box 79"/>
          <p:cNvSpPr txBox="1">
            <a:spLocks noChangeArrowheads="1"/>
          </p:cNvSpPr>
          <p:nvPr/>
        </p:nvSpPr>
        <p:spPr bwMode="auto">
          <a:xfrm>
            <a:off x="9385853" y="6700837"/>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a:t>FK</a:t>
            </a:r>
          </a:p>
        </p:txBody>
      </p:sp>
    </p:spTree>
    <p:extLst>
      <p:ext uri="{BB962C8B-B14F-4D97-AF65-F5344CB8AC3E}">
        <p14:creationId xmlns:p14="http://schemas.microsoft.com/office/powerpoint/2010/main" xmlns="" val="3203819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模型轉成關聯型別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Rectangle 3"/>
          <p:cNvSpPr>
            <a:spLocks noChangeArrowheads="1"/>
          </p:cNvSpPr>
          <p:nvPr/>
        </p:nvSpPr>
        <p:spPr bwMode="auto">
          <a:xfrm>
            <a:off x="8099563" y="4076576"/>
            <a:ext cx="1371600" cy="457200"/>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PROJECT</a:t>
            </a:r>
          </a:p>
        </p:txBody>
      </p:sp>
      <p:sp>
        <p:nvSpPr>
          <p:cNvPr id="7" name="Oval 4"/>
          <p:cNvSpPr>
            <a:spLocks noChangeArrowheads="1"/>
          </p:cNvSpPr>
          <p:nvPr/>
        </p:nvSpPr>
        <p:spPr bwMode="auto">
          <a:xfrm>
            <a:off x="6423163" y="4838576"/>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Name</a:t>
            </a:r>
          </a:p>
        </p:txBody>
      </p:sp>
      <p:sp>
        <p:nvSpPr>
          <p:cNvPr id="8" name="Oval 5"/>
          <p:cNvSpPr>
            <a:spLocks noChangeArrowheads="1"/>
          </p:cNvSpPr>
          <p:nvPr/>
        </p:nvSpPr>
        <p:spPr bwMode="auto">
          <a:xfrm>
            <a:off x="7642363" y="4838576"/>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dirty="0">
                <a:latin typeface="Arial Black" pitchFamily="34" charset="0"/>
              </a:rPr>
              <a:t>Number</a:t>
            </a:r>
          </a:p>
        </p:txBody>
      </p:sp>
      <p:sp>
        <p:nvSpPr>
          <p:cNvPr id="9" name="Oval 6"/>
          <p:cNvSpPr>
            <a:spLocks noChangeArrowheads="1"/>
          </p:cNvSpPr>
          <p:nvPr/>
        </p:nvSpPr>
        <p:spPr bwMode="auto">
          <a:xfrm>
            <a:off x="8861563" y="4838576"/>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Location</a:t>
            </a:r>
          </a:p>
        </p:txBody>
      </p:sp>
      <p:cxnSp>
        <p:nvCxnSpPr>
          <p:cNvPr id="10" name="AutoShape 7"/>
          <p:cNvCxnSpPr>
            <a:cxnSpLocks noChangeShapeType="1"/>
            <a:stCxn id="7" idx="0"/>
            <a:endCxn id="6" idx="2"/>
          </p:cNvCxnSpPr>
          <p:nvPr/>
        </p:nvCxnSpPr>
        <p:spPr bwMode="auto">
          <a:xfrm flipV="1">
            <a:off x="6994663" y="4533776"/>
            <a:ext cx="1790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1" name="AutoShape 8"/>
          <p:cNvCxnSpPr>
            <a:cxnSpLocks noChangeShapeType="1"/>
            <a:stCxn id="8" idx="0"/>
            <a:endCxn id="6" idx="2"/>
          </p:cNvCxnSpPr>
          <p:nvPr/>
        </p:nvCxnSpPr>
        <p:spPr bwMode="auto">
          <a:xfrm flipV="1">
            <a:off x="8213863" y="4533776"/>
            <a:ext cx="5715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 name="AutoShape 9"/>
          <p:cNvCxnSpPr>
            <a:cxnSpLocks noChangeShapeType="1"/>
            <a:stCxn id="9" idx="0"/>
            <a:endCxn id="6" idx="2"/>
          </p:cNvCxnSpPr>
          <p:nvPr/>
        </p:nvCxnSpPr>
        <p:spPr bwMode="auto">
          <a:xfrm flipH="1" flipV="1">
            <a:off x="8785363" y="4533776"/>
            <a:ext cx="647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 name="Rectangle 10"/>
          <p:cNvSpPr>
            <a:spLocks noChangeArrowheads="1"/>
          </p:cNvSpPr>
          <p:nvPr/>
        </p:nvSpPr>
        <p:spPr bwMode="auto">
          <a:xfrm>
            <a:off x="5584963" y="3846388"/>
            <a:ext cx="1676400" cy="838200"/>
          </a:xfrm>
          <a:prstGeom prst="rect">
            <a:avLst/>
          </a:prstGeom>
          <a:solidFill>
            <a:srgbClr val="92C52A"/>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4" name="AutoShape 11"/>
          <p:cNvSpPr>
            <a:spLocks noChangeArrowheads="1"/>
          </p:cNvSpPr>
          <p:nvPr/>
        </p:nvSpPr>
        <p:spPr bwMode="auto">
          <a:xfrm>
            <a:off x="5546863" y="3886076"/>
            <a:ext cx="1752600" cy="762000"/>
          </a:xfrm>
          <a:prstGeom prst="diamond">
            <a:avLst/>
          </a:prstGeom>
          <a:solidFill>
            <a:srgbClr val="92C52A"/>
          </a:solidFill>
          <a:ln w="9525">
            <a:solidFill>
              <a:schemeClr val="tx1"/>
            </a:solidFill>
            <a:miter lim="800000"/>
            <a:headEnd/>
            <a:tailEnd/>
          </a:ln>
          <a:effectLst/>
        </p:spPr>
        <p:txBody>
          <a:bodyPr wrap="none" anchor="ctr"/>
          <a:lstStyle/>
          <a:p>
            <a:pPr algn="ctr" eaLnBrk="1" hangingPunct="1">
              <a:defRPr/>
            </a:pPr>
            <a:r>
              <a:rPr lang="en-US" altLang="zh-TW" sz="2000">
                <a:latin typeface="Arial Black" pitchFamily="34" charset="0"/>
              </a:rPr>
              <a:t>Work_on</a:t>
            </a:r>
          </a:p>
        </p:txBody>
      </p:sp>
      <p:cxnSp>
        <p:nvCxnSpPr>
          <p:cNvPr id="15" name="AutoShape 12"/>
          <p:cNvCxnSpPr>
            <a:cxnSpLocks noChangeShapeType="1"/>
            <a:endCxn id="14" idx="1"/>
          </p:cNvCxnSpPr>
          <p:nvPr/>
        </p:nvCxnSpPr>
        <p:spPr bwMode="auto">
          <a:xfrm>
            <a:off x="4727713" y="4267076"/>
            <a:ext cx="81915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6" name="Text Box 13"/>
          <p:cNvSpPr txBox="1">
            <a:spLocks noChangeArrowheads="1"/>
          </p:cNvSpPr>
          <p:nvPr/>
        </p:nvSpPr>
        <p:spPr bwMode="auto">
          <a:xfrm>
            <a:off x="7242313" y="3922588"/>
            <a:ext cx="3952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N</a:t>
            </a:r>
          </a:p>
        </p:txBody>
      </p:sp>
      <p:sp>
        <p:nvSpPr>
          <p:cNvPr id="17" name="Oval 14"/>
          <p:cNvSpPr>
            <a:spLocks noChangeArrowheads="1"/>
          </p:cNvSpPr>
          <p:nvPr/>
        </p:nvSpPr>
        <p:spPr bwMode="auto">
          <a:xfrm>
            <a:off x="4689613" y="4913188"/>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Hours</a:t>
            </a:r>
          </a:p>
        </p:txBody>
      </p:sp>
      <p:cxnSp>
        <p:nvCxnSpPr>
          <p:cNvPr id="18" name="AutoShape 15"/>
          <p:cNvCxnSpPr>
            <a:cxnSpLocks noChangeShapeType="1"/>
            <a:stCxn id="14" idx="2"/>
            <a:endCxn id="17" idx="7"/>
          </p:cNvCxnSpPr>
          <p:nvPr/>
        </p:nvCxnSpPr>
        <p:spPr bwMode="auto">
          <a:xfrm flipH="1">
            <a:off x="5665926" y="4648076"/>
            <a:ext cx="757237" cy="3317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9" name="Rectangle 16"/>
          <p:cNvSpPr>
            <a:spLocks noChangeArrowheads="1"/>
          </p:cNvSpPr>
          <p:nvPr/>
        </p:nvSpPr>
        <p:spPr bwMode="auto">
          <a:xfrm>
            <a:off x="2937013" y="4095626"/>
            <a:ext cx="1752600" cy="457200"/>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EMPLOYEE</a:t>
            </a:r>
          </a:p>
        </p:txBody>
      </p:sp>
      <p:sp>
        <p:nvSpPr>
          <p:cNvPr id="20" name="Oval 17"/>
          <p:cNvSpPr>
            <a:spLocks noChangeArrowheads="1"/>
          </p:cNvSpPr>
          <p:nvPr/>
        </p:nvSpPr>
        <p:spPr bwMode="auto">
          <a:xfrm>
            <a:off x="2327413" y="3409826"/>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a:latin typeface="Arial Black" pitchFamily="34" charset="0"/>
              </a:rPr>
              <a:t>Name</a:t>
            </a:r>
          </a:p>
        </p:txBody>
      </p:sp>
      <p:sp>
        <p:nvSpPr>
          <p:cNvPr id="21" name="Oval 18"/>
          <p:cNvSpPr>
            <a:spLocks noChangeArrowheads="1"/>
          </p:cNvSpPr>
          <p:nvPr/>
        </p:nvSpPr>
        <p:spPr bwMode="auto">
          <a:xfrm>
            <a:off x="1260613" y="2800226"/>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err="1">
                <a:latin typeface="Arial Black" pitchFamily="34" charset="0"/>
              </a:rPr>
              <a:t>Fname</a:t>
            </a:r>
            <a:endParaRPr lang="en-US" altLang="zh-TW" sz="2000" dirty="0">
              <a:latin typeface="Arial Black" pitchFamily="34" charset="0"/>
            </a:endParaRPr>
          </a:p>
        </p:txBody>
      </p:sp>
      <p:sp>
        <p:nvSpPr>
          <p:cNvPr id="22" name="Oval 19"/>
          <p:cNvSpPr>
            <a:spLocks noChangeArrowheads="1"/>
          </p:cNvSpPr>
          <p:nvPr/>
        </p:nvSpPr>
        <p:spPr bwMode="auto">
          <a:xfrm>
            <a:off x="2327413" y="2647826"/>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err="1">
                <a:latin typeface="Arial Black" pitchFamily="34" charset="0"/>
              </a:rPr>
              <a:t>Lname</a:t>
            </a:r>
            <a:endParaRPr lang="en-US" altLang="zh-TW" sz="2000" dirty="0">
              <a:latin typeface="Arial Black" pitchFamily="34" charset="0"/>
            </a:endParaRPr>
          </a:p>
        </p:txBody>
      </p:sp>
      <p:sp>
        <p:nvSpPr>
          <p:cNvPr id="23" name="Oval 20"/>
          <p:cNvSpPr>
            <a:spLocks noChangeArrowheads="1"/>
          </p:cNvSpPr>
          <p:nvPr/>
        </p:nvSpPr>
        <p:spPr bwMode="auto">
          <a:xfrm>
            <a:off x="3165613" y="2017588"/>
            <a:ext cx="10668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a:latin typeface="Arial Black" pitchFamily="34" charset="0"/>
              </a:rPr>
              <a:t>Sex</a:t>
            </a:r>
          </a:p>
        </p:txBody>
      </p:sp>
      <p:sp>
        <p:nvSpPr>
          <p:cNvPr id="24" name="Oval 21"/>
          <p:cNvSpPr>
            <a:spLocks noChangeArrowheads="1"/>
          </p:cNvSpPr>
          <p:nvPr/>
        </p:nvSpPr>
        <p:spPr bwMode="auto">
          <a:xfrm>
            <a:off x="4308613" y="3236788"/>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a:latin typeface="Arial Black" pitchFamily="34" charset="0"/>
              </a:rPr>
              <a:t>Address</a:t>
            </a:r>
          </a:p>
        </p:txBody>
      </p:sp>
      <p:sp>
        <p:nvSpPr>
          <p:cNvPr id="25" name="Oval 22"/>
          <p:cNvSpPr>
            <a:spLocks noChangeArrowheads="1"/>
          </p:cNvSpPr>
          <p:nvPr/>
        </p:nvSpPr>
        <p:spPr bwMode="auto">
          <a:xfrm>
            <a:off x="3851413" y="2627188"/>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a:latin typeface="Arial Black" pitchFamily="34" charset="0"/>
              </a:rPr>
              <a:t>Salary</a:t>
            </a:r>
          </a:p>
        </p:txBody>
      </p:sp>
      <p:cxnSp>
        <p:nvCxnSpPr>
          <p:cNvPr id="26" name="AutoShape 23"/>
          <p:cNvCxnSpPr>
            <a:cxnSpLocks noChangeShapeType="1"/>
            <a:stCxn id="21" idx="4"/>
            <a:endCxn id="20" idx="1"/>
          </p:cNvCxnSpPr>
          <p:nvPr/>
        </p:nvCxnSpPr>
        <p:spPr bwMode="auto">
          <a:xfrm>
            <a:off x="1832113" y="3257426"/>
            <a:ext cx="661988"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7" name="AutoShape 24"/>
          <p:cNvCxnSpPr>
            <a:cxnSpLocks noChangeShapeType="1"/>
            <a:stCxn id="22" idx="4"/>
            <a:endCxn id="20" idx="0"/>
          </p:cNvCxnSpPr>
          <p:nvPr/>
        </p:nvCxnSpPr>
        <p:spPr bwMode="auto">
          <a:xfrm>
            <a:off x="2898913" y="3105026"/>
            <a:ext cx="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8" name="AutoShape 25"/>
          <p:cNvCxnSpPr>
            <a:cxnSpLocks noChangeShapeType="1"/>
            <a:stCxn id="20" idx="4"/>
            <a:endCxn id="19" idx="0"/>
          </p:cNvCxnSpPr>
          <p:nvPr/>
        </p:nvCxnSpPr>
        <p:spPr bwMode="auto">
          <a:xfrm>
            <a:off x="2898913" y="3867026"/>
            <a:ext cx="914400" cy="2286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29" name="AutoShape 26"/>
          <p:cNvCxnSpPr>
            <a:cxnSpLocks noChangeShapeType="1"/>
            <a:stCxn id="23" idx="4"/>
            <a:endCxn id="19" idx="0"/>
          </p:cNvCxnSpPr>
          <p:nvPr/>
        </p:nvCxnSpPr>
        <p:spPr bwMode="auto">
          <a:xfrm>
            <a:off x="3699013" y="2474788"/>
            <a:ext cx="114300" cy="16208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0" name="AutoShape 27"/>
          <p:cNvCxnSpPr>
            <a:cxnSpLocks noChangeShapeType="1"/>
            <a:stCxn id="24" idx="4"/>
            <a:endCxn id="19" idx="0"/>
          </p:cNvCxnSpPr>
          <p:nvPr/>
        </p:nvCxnSpPr>
        <p:spPr bwMode="auto">
          <a:xfrm flipH="1">
            <a:off x="3813313" y="3693988"/>
            <a:ext cx="1066800" cy="4016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1" name="AutoShape 28"/>
          <p:cNvCxnSpPr>
            <a:cxnSpLocks noChangeShapeType="1"/>
            <a:stCxn id="25" idx="4"/>
            <a:endCxn id="19" idx="0"/>
          </p:cNvCxnSpPr>
          <p:nvPr/>
        </p:nvCxnSpPr>
        <p:spPr bwMode="auto">
          <a:xfrm flipH="1">
            <a:off x="3813313" y="3084388"/>
            <a:ext cx="609600" cy="1011238"/>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32" name="Oval 29"/>
          <p:cNvSpPr>
            <a:spLocks noChangeArrowheads="1"/>
          </p:cNvSpPr>
          <p:nvPr/>
        </p:nvSpPr>
        <p:spPr bwMode="auto">
          <a:xfrm>
            <a:off x="1336813" y="3714626"/>
            <a:ext cx="6858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Ssn</a:t>
            </a:r>
          </a:p>
        </p:txBody>
      </p:sp>
      <p:sp>
        <p:nvSpPr>
          <p:cNvPr id="33" name="Oval 30"/>
          <p:cNvSpPr>
            <a:spLocks noChangeArrowheads="1"/>
          </p:cNvSpPr>
          <p:nvPr/>
        </p:nvSpPr>
        <p:spPr bwMode="auto">
          <a:xfrm>
            <a:off x="1260613" y="4248026"/>
            <a:ext cx="12954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Birthdate</a:t>
            </a:r>
          </a:p>
        </p:txBody>
      </p:sp>
      <p:cxnSp>
        <p:nvCxnSpPr>
          <p:cNvPr id="34" name="AutoShape 31"/>
          <p:cNvCxnSpPr>
            <a:cxnSpLocks noChangeShapeType="1"/>
            <a:stCxn id="32" idx="6"/>
            <a:endCxn id="19" idx="1"/>
          </p:cNvCxnSpPr>
          <p:nvPr/>
        </p:nvCxnSpPr>
        <p:spPr bwMode="auto">
          <a:xfrm>
            <a:off x="2022613" y="3943226"/>
            <a:ext cx="914400" cy="381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5" name="AutoShape 32"/>
          <p:cNvCxnSpPr>
            <a:cxnSpLocks noChangeShapeType="1"/>
            <a:stCxn id="33" idx="6"/>
            <a:endCxn id="19" idx="1"/>
          </p:cNvCxnSpPr>
          <p:nvPr/>
        </p:nvCxnSpPr>
        <p:spPr bwMode="auto">
          <a:xfrm flipV="1">
            <a:off x="2556013" y="4324226"/>
            <a:ext cx="381000" cy="152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36" name="AutoShape 33"/>
          <p:cNvCxnSpPr>
            <a:cxnSpLocks noChangeShapeType="1"/>
          </p:cNvCxnSpPr>
          <p:nvPr/>
        </p:nvCxnSpPr>
        <p:spPr bwMode="auto">
          <a:xfrm>
            <a:off x="7261363" y="4286126"/>
            <a:ext cx="838200" cy="158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37" name="Text Box 34"/>
          <p:cNvSpPr txBox="1">
            <a:spLocks noChangeArrowheads="1"/>
          </p:cNvSpPr>
          <p:nvPr/>
        </p:nvSpPr>
        <p:spPr bwMode="auto">
          <a:xfrm>
            <a:off x="5184913" y="3922588"/>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sp>
        <p:nvSpPr>
          <p:cNvPr id="38" name="Text Box 35"/>
          <p:cNvSpPr txBox="1">
            <a:spLocks noChangeArrowheads="1"/>
          </p:cNvSpPr>
          <p:nvPr/>
        </p:nvSpPr>
        <p:spPr bwMode="auto">
          <a:xfrm>
            <a:off x="7775713" y="3922588"/>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39" name="Text Box 36"/>
          <p:cNvSpPr txBox="1">
            <a:spLocks noChangeArrowheads="1"/>
          </p:cNvSpPr>
          <p:nvPr/>
        </p:nvSpPr>
        <p:spPr bwMode="auto">
          <a:xfrm>
            <a:off x="4651513" y="3922588"/>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40" name="AutoShape 37"/>
          <p:cNvSpPr>
            <a:spLocks noChangeArrowheads="1"/>
          </p:cNvSpPr>
          <p:nvPr/>
        </p:nvSpPr>
        <p:spPr bwMode="auto">
          <a:xfrm>
            <a:off x="5337313" y="5598988"/>
            <a:ext cx="685800" cy="609600"/>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1" name="Text Box 38"/>
          <p:cNvSpPr txBox="1">
            <a:spLocks noChangeArrowheads="1"/>
          </p:cNvSpPr>
          <p:nvPr/>
        </p:nvSpPr>
        <p:spPr bwMode="auto">
          <a:xfrm>
            <a:off x="1908313" y="6360988"/>
            <a:ext cx="7391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dirty="0">
                <a:ea typeface="標楷體" panose="03000509000000000000" pitchFamily="65" charset="-120"/>
              </a:rPr>
              <a:t>依據二個實體型別與一個結合實體關係轉成關聯模型</a:t>
            </a:r>
          </a:p>
        </p:txBody>
      </p:sp>
    </p:spTree>
    <p:extLst>
      <p:ext uri="{BB962C8B-B14F-4D97-AF65-F5344CB8AC3E}">
        <p14:creationId xmlns:p14="http://schemas.microsoft.com/office/powerpoint/2010/main" xmlns="" val="135491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8" grpId="0" autoUpdateAnimBg="0"/>
      <p:bldP spid="3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0EA9C85E-D139-FD47-BB29-91FBCC303505}"/>
              </a:ext>
            </a:extLst>
          </p:cNvPr>
          <p:cNvSpPr>
            <a:spLocks noGrp="1"/>
          </p:cNvSpPr>
          <p:nvPr>
            <p:ph type="body" sz="quarter" idx="17"/>
          </p:nvPr>
        </p:nvSpPr>
        <p:spPr>
          <a:xfrm>
            <a:off x="6927274" y="2782016"/>
            <a:ext cx="4932498" cy="3743475"/>
          </a:xfrm>
          <a:ln>
            <a:noFill/>
          </a:ln>
        </p:spPr>
        <p:txBody>
          <a:bodyPr/>
          <a:lstStyle/>
          <a:p>
            <a:endParaRPr kumimoji="1" lang="zh-TW" altLang="en-US" dirty="0"/>
          </a:p>
        </p:txBody>
      </p:sp>
      <p:sp>
        <p:nvSpPr>
          <p:cNvPr id="3" name="文字版面配置區 2">
            <a:extLst>
              <a:ext uri="{FF2B5EF4-FFF2-40B4-BE49-F238E27FC236}">
                <a16:creationId xmlns:a16="http://schemas.microsoft.com/office/drawing/2014/main" xmlns="" id="{91D0A6A2-8232-8648-8AD9-08647B51A158}"/>
              </a:ext>
            </a:extLst>
          </p:cNvPr>
          <p:cNvSpPr>
            <a:spLocks noGrp="1"/>
          </p:cNvSpPr>
          <p:nvPr>
            <p:ph type="body" sz="quarter" idx="18"/>
          </p:nvPr>
        </p:nvSpPr>
        <p:spPr/>
        <p:txBody>
          <a:bodyPr/>
          <a:lstStyle/>
          <a:p>
            <a:r>
              <a:rPr kumimoji="1" lang="zh-TW" altLang="en-US" dirty="0"/>
              <a:t>郭惠民</a:t>
            </a:r>
          </a:p>
        </p:txBody>
      </p:sp>
      <p:sp>
        <p:nvSpPr>
          <p:cNvPr id="4" name="文字版面配置區 3">
            <a:extLst>
              <a:ext uri="{FF2B5EF4-FFF2-40B4-BE49-F238E27FC236}">
                <a16:creationId xmlns:a16="http://schemas.microsoft.com/office/drawing/2014/main" xmlns="" id="{3BE3FBB5-DAD7-884E-AFC3-60EE51486138}"/>
              </a:ext>
            </a:extLst>
          </p:cNvPr>
          <p:cNvSpPr>
            <a:spLocks noGrp="1"/>
          </p:cNvSpPr>
          <p:nvPr>
            <p:ph type="body" sz="quarter" idx="14"/>
          </p:nvPr>
        </p:nvSpPr>
        <p:spPr/>
        <p:txBody>
          <a:bodyPr/>
          <a:lstStyle/>
          <a:p>
            <a:r>
              <a:rPr lang="zh-TW" altLang="en-US" dirty="0"/>
              <a:t>資料庫設計</a:t>
            </a:r>
            <a:r>
              <a:rPr lang="en-US" altLang="zh-TW" dirty="0"/>
              <a:t>(RDB)</a:t>
            </a:r>
            <a:endParaRPr lang="zh-TW" altLang="en-US" dirty="0"/>
          </a:p>
        </p:txBody>
      </p:sp>
      <p:sp>
        <p:nvSpPr>
          <p:cNvPr id="6" name="文字方塊 5">
            <a:extLst>
              <a:ext uri="{FF2B5EF4-FFF2-40B4-BE49-F238E27FC236}">
                <a16:creationId xmlns:a16="http://schemas.microsoft.com/office/drawing/2014/main" xmlns="" id="{3D0FF047-0CE6-3648-BE30-C110EC646C89}"/>
              </a:ext>
            </a:extLst>
          </p:cNvPr>
          <p:cNvSpPr txBox="1"/>
          <p:nvPr/>
        </p:nvSpPr>
        <p:spPr>
          <a:xfrm>
            <a:off x="3103418" y="4984067"/>
            <a:ext cx="2473691" cy="369332"/>
          </a:xfrm>
          <a:prstGeom prst="rect">
            <a:avLst/>
          </a:prstGeom>
          <a:noFill/>
        </p:spPr>
        <p:txBody>
          <a:bodyPr wrap="none" rtlCol="0">
            <a:spAutoFit/>
          </a:bodyPr>
          <a:lstStyle/>
          <a:p>
            <a:r>
              <a:rPr kumimoji="1" lang="en-US" altLang="zh-TW" dirty="0" err="1"/>
              <a:t>isaachmkuo@gmail.com</a:t>
            </a:r>
            <a:endParaRPr kumimoji="1" lang="zh-TW" altLang="en-US" dirty="0"/>
          </a:p>
        </p:txBody>
      </p:sp>
      <p:sp>
        <p:nvSpPr>
          <p:cNvPr id="8" name="文字版面配置區 4">
            <a:extLst>
              <a:ext uri="{FF2B5EF4-FFF2-40B4-BE49-F238E27FC236}">
                <a16:creationId xmlns:a16="http://schemas.microsoft.com/office/drawing/2014/main" xmlns="" id="{945E80E7-7EC9-3B4D-9182-7160281F0ECB}"/>
              </a:ext>
            </a:extLst>
          </p:cNvPr>
          <p:cNvSpPr txBox="1">
            <a:spLocks/>
          </p:cNvSpPr>
          <p:nvPr/>
        </p:nvSpPr>
        <p:spPr>
          <a:xfrm>
            <a:off x="8465561" y="7202764"/>
            <a:ext cx="4974214" cy="356912"/>
          </a:xfrm>
          <a:prstGeom prst="rect">
            <a:avLst/>
          </a:prstGeom>
        </p:spPr>
        <p:txBody>
          <a:bodyPr/>
          <a:lstStyle>
            <a:lvl1pPr marL="0" indent="0" algn="r" defTabSz="1007943" rtl="0" eaLnBrk="1" latinLnBrk="0" hangingPunct="1">
              <a:lnSpc>
                <a:spcPct val="100000"/>
              </a:lnSpc>
              <a:spcBef>
                <a:spcPts val="1102"/>
              </a:spcBef>
              <a:buFont typeface="Arial" panose="020B0604020202020204" pitchFamily="34" charset="0"/>
              <a:buNone/>
              <a:defRPr sz="1543" kern="1200">
                <a:solidFill>
                  <a:schemeClr val="tx1">
                    <a:lumMod val="50000"/>
                    <a:lumOff val="50000"/>
                  </a:schemeClr>
                </a:solidFill>
                <a:latin typeface="微軟正黑體" panose="020B0604030504040204" pitchFamily="34" charset="-120"/>
                <a:ea typeface="微軟正黑體" panose="020B0604030504040204" pitchFamily="34" charset="-120"/>
                <a:cs typeface="+mn-cs"/>
              </a:defRPr>
            </a:lvl1pPr>
            <a:lvl2pPr marL="555527" indent="0" algn="l" defTabSz="1007943" rtl="0" eaLnBrk="1" latinLnBrk="0" hangingPunct="1">
              <a:lnSpc>
                <a:spcPct val="90000"/>
              </a:lnSpc>
              <a:spcBef>
                <a:spcPts val="551"/>
              </a:spcBef>
              <a:buFont typeface="Arial" panose="020B0604020202020204" pitchFamily="34" charset="0"/>
              <a:buNone/>
              <a:defRPr sz="2646" kern="1200">
                <a:solidFill>
                  <a:schemeClr val="tx1"/>
                </a:solidFill>
                <a:latin typeface="+mn-lt"/>
                <a:ea typeface="+mn-ea"/>
                <a:cs typeface="+mn-cs"/>
              </a:defRPr>
            </a:lvl2pPr>
            <a:lvl3pPr marL="1111056" indent="0" algn="l" defTabSz="1007943" rtl="0" eaLnBrk="1" latinLnBrk="0" hangingPunct="1">
              <a:lnSpc>
                <a:spcPct val="90000"/>
              </a:lnSpc>
              <a:spcBef>
                <a:spcPts val="551"/>
              </a:spcBef>
              <a:buFont typeface="Arial" panose="020B0604020202020204" pitchFamily="34" charset="0"/>
              <a:buNone/>
              <a:defRPr sz="2205" kern="1200">
                <a:solidFill>
                  <a:schemeClr val="tx1"/>
                </a:solidFill>
                <a:latin typeface="+mn-lt"/>
                <a:ea typeface="+mn-ea"/>
                <a:cs typeface="+mn-cs"/>
              </a:defRPr>
            </a:lvl3pPr>
            <a:lvl4pPr marL="1666583" indent="0" algn="l" defTabSz="1007943" rtl="0" eaLnBrk="1" latinLnBrk="0" hangingPunct="1">
              <a:lnSpc>
                <a:spcPct val="90000"/>
              </a:lnSpc>
              <a:spcBef>
                <a:spcPts val="551"/>
              </a:spcBef>
              <a:buFont typeface="Arial" panose="020B0604020202020204" pitchFamily="34" charset="0"/>
              <a:buNone/>
              <a:defRPr sz="1984" kern="1200">
                <a:solidFill>
                  <a:schemeClr val="tx1"/>
                </a:solidFill>
                <a:latin typeface="+mn-lt"/>
                <a:ea typeface="+mn-ea"/>
                <a:cs typeface="+mn-cs"/>
              </a:defRPr>
            </a:lvl4pPr>
            <a:lvl5pPr marL="2222111" indent="0" algn="l" defTabSz="1007943" rtl="0" eaLnBrk="1" latinLnBrk="0" hangingPunct="1">
              <a:lnSpc>
                <a:spcPct val="90000"/>
              </a:lnSpc>
              <a:spcBef>
                <a:spcPts val="551"/>
              </a:spcBef>
              <a:buFont typeface="Arial" panose="020B0604020202020204" pitchFamily="34" charset="0"/>
              <a:buNone/>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pPr marL="0" marR="0" lvl="0" indent="0" algn="r" defTabSz="1007943" rtl="0" eaLnBrk="1" fontAlgn="auto" latinLnBrk="0" hangingPunct="1">
              <a:lnSpc>
                <a:spcPct val="100000"/>
              </a:lnSpc>
              <a:spcBef>
                <a:spcPts val="1102"/>
              </a:spcBef>
              <a:spcAft>
                <a:spcPts val="0"/>
              </a:spcAft>
              <a:buClrTx/>
              <a:buSzTx/>
              <a:buFont typeface="Arial" panose="020B0604020202020204" pitchFamily="34" charset="0"/>
              <a:buNone/>
              <a:tabLst/>
              <a:defRPr/>
            </a:pPr>
            <a:r>
              <a:rPr kumimoji="0" lang="zh-TW" altLang="en-US" sz="1543"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郭惠民</a:t>
            </a:r>
            <a:r>
              <a:rPr kumimoji="0" lang="zh-TW" altLang="en-US" sz="1543" b="0" i="0" u="none" strike="noStrike" kern="1200" cap="none" spc="0" normalizeH="0" baseline="0" noProof="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rPr>
              <a:t>編著</a:t>
            </a:r>
            <a:r>
              <a:rPr kumimoji="0" lang="en-US" altLang="zh-TW" sz="1543" b="0" i="0" u="none" strike="noStrike" kern="1200" cap="none" spc="0" normalizeH="0" baseline="0" noProof="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rPr>
              <a:t>【</a:t>
            </a:r>
            <a:r>
              <a:rPr kumimoji="0" lang="zh-TW" altLang="en-US" sz="1543" b="0" i="0" u="none" strike="noStrike" kern="1200" cap="none" spc="0" normalizeH="0" baseline="0" noProof="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rPr>
              <a:t>版權所有，不得任意拷貝或引用</a:t>
            </a:r>
            <a:r>
              <a:rPr kumimoji="0" lang="en-US" altLang="zh-TW" sz="1543" b="0" i="0" u="none" strike="noStrike" kern="1200" cap="none" spc="0" normalizeH="0" baseline="0" noProof="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rPr>
              <a:t>】 </a:t>
            </a:r>
            <a:endParaRPr kumimoji="0" lang="zh-TW" altLang="en-US" sz="1543" b="0" i="0" u="none" strike="noStrike" kern="1200" cap="none" spc="0" normalizeH="0" baseline="0" noProof="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endParaRPr>
          </a:p>
          <a:p>
            <a:pPr marL="0" marR="0" lvl="0" indent="0" algn="r" defTabSz="1007943" rtl="0" eaLnBrk="1" fontAlgn="auto" latinLnBrk="0" hangingPunct="1">
              <a:lnSpc>
                <a:spcPct val="100000"/>
              </a:lnSpc>
              <a:spcBef>
                <a:spcPts val="1102"/>
              </a:spcBef>
              <a:spcAft>
                <a:spcPts val="0"/>
              </a:spcAft>
              <a:buClrTx/>
              <a:buSzTx/>
              <a:buFont typeface="Arial" panose="020B0604020202020204" pitchFamily="34" charset="0"/>
              <a:buNone/>
              <a:tabLst/>
              <a:defRPr/>
            </a:pPr>
            <a:endParaRPr kumimoji="1" lang="zh-TW" altLang="en-US" sz="1543" b="0" i="0" u="none" strike="noStrike" kern="1200" cap="none" spc="0" normalizeH="0" baseline="0" noProof="0" dirty="0">
              <a:ln>
                <a:noFill/>
              </a:ln>
              <a:solidFill>
                <a:sysClr val="windowText" lastClr="000000">
                  <a:lumMod val="50000"/>
                  <a:lumOff val="50000"/>
                </a:sysClr>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xmlns="" val="33622113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模型轉成關聯型別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Text Box 3"/>
          <p:cNvSpPr txBox="1">
            <a:spLocks noChangeArrowheads="1"/>
          </p:cNvSpPr>
          <p:nvPr/>
        </p:nvSpPr>
        <p:spPr bwMode="auto">
          <a:xfrm>
            <a:off x="1083365" y="2071482"/>
            <a:ext cx="190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EMPLOYEE</a:t>
            </a:r>
          </a:p>
        </p:txBody>
      </p:sp>
      <p:graphicFrame>
        <p:nvGraphicFramePr>
          <p:cNvPr id="7" name="Group 4"/>
          <p:cNvGraphicFramePr>
            <a:graphicFrameLocks noGrp="1"/>
          </p:cNvGraphicFramePr>
          <p:nvPr>
            <p:extLst>
              <p:ext uri="{D42A27DB-BD31-4B8C-83A1-F6EECF244321}">
                <p14:modId xmlns:p14="http://schemas.microsoft.com/office/powerpoint/2010/main" xmlns="" val="4146765431"/>
              </p:ext>
            </p:extLst>
          </p:nvPr>
        </p:nvGraphicFramePr>
        <p:xfrm>
          <a:off x="1083365" y="2604882"/>
          <a:ext cx="8229600" cy="431800"/>
        </p:xfrm>
        <a:graphic>
          <a:graphicData uri="http://schemas.openxmlformats.org/drawingml/2006/table">
            <a:tbl>
              <a:tblPr/>
              <a:tblGrid>
                <a:gridCol w="609600">
                  <a:extLst>
                    <a:ext uri="{9D8B030D-6E8A-4147-A177-3AD203B41FA5}">
                      <a16:colId xmlns:a16="http://schemas.microsoft.com/office/drawing/2014/main" xmlns="" val="20000"/>
                    </a:ext>
                  </a:extLst>
                </a:gridCol>
                <a:gridCol w="895350">
                  <a:extLst>
                    <a:ext uri="{9D8B030D-6E8A-4147-A177-3AD203B41FA5}">
                      <a16:colId xmlns:a16="http://schemas.microsoft.com/office/drawing/2014/main" xmlns="" val="20001"/>
                    </a:ext>
                  </a:extLst>
                </a:gridCol>
                <a:gridCol w="876300">
                  <a:extLst>
                    <a:ext uri="{9D8B030D-6E8A-4147-A177-3AD203B41FA5}">
                      <a16:colId xmlns:a16="http://schemas.microsoft.com/office/drawing/2014/main" xmlns="" val="20002"/>
                    </a:ext>
                  </a:extLst>
                </a:gridCol>
                <a:gridCol w="116205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1257300">
                  <a:extLst>
                    <a:ext uri="{9D8B030D-6E8A-4147-A177-3AD203B41FA5}">
                      <a16:colId xmlns:a16="http://schemas.microsoft.com/office/drawing/2014/main" xmlns="" val="20005"/>
                    </a:ext>
                  </a:extLst>
                </a:gridCol>
                <a:gridCol w="1066800">
                  <a:extLst>
                    <a:ext uri="{9D8B030D-6E8A-4147-A177-3AD203B41FA5}">
                      <a16:colId xmlns:a16="http://schemas.microsoft.com/office/drawing/2014/main" xmlns="" val="20006"/>
                    </a:ext>
                  </a:extLst>
                </a:gridCol>
                <a:gridCol w="1752600">
                  <a:extLst>
                    <a:ext uri="{9D8B030D-6E8A-4147-A177-3AD203B41FA5}">
                      <a16:colId xmlns:a16="http://schemas.microsoft.com/office/drawing/2014/main" xmlns="" val="20007"/>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Fname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Lname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Birthdate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Department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8" name="Text Box 24"/>
          <p:cNvSpPr txBox="1">
            <a:spLocks noChangeArrowheads="1"/>
          </p:cNvSpPr>
          <p:nvPr/>
        </p:nvSpPr>
        <p:spPr bwMode="auto">
          <a:xfrm>
            <a:off x="1083365" y="5424282"/>
            <a:ext cx="190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PROJECT</a:t>
            </a:r>
          </a:p>
        </p:txBody>
      </p:sp>
      <p:graphicFrame>
        <p:nvGraphicFramePr>
          <p:cNvPr id="9" name="Group 25"/>
          <p:cNvGraphicFramePr>
            <a:graphicFrameLocks noGrp="1"/>
          </p:cNvGraphicFramePr>
          <p:nvPr>
            <p:extLst>
              <p:ext uri="{D42A27DB-BD31-4B8C-83A1-F6EECF244321}">
                <p14:modId xmlns:p14="http://schemas.microsoft.com/office/powerpoint/2010/main" xmlns="" val="2723736292"/>
              </p:ext>
            </p:extLst>
          </p:nvPr>
        </p:nvGraphicFramePr>
        <p:xfrm>
          <a:off x="1083365" y="5957682"/>
          <a:ext cx="8229600" cy="431800"/>
        </p:xfrm>
        <a:graphic>
          <a:graphicData uri="http://schemas.openxmlformats.org/drawingml/2006/table">
            <a:tbl>
              <a:tblPr/>
              <a:tblGrid>
                <a:gridCol w="15240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3733800">
                  <a:extLst>
                    <a:ext uri="{9D8B030D-6E8A-4147-A177-3AD203B41FA5}">
                      <a16:colId xmlns:a16="http://schemas.microsoft.com/office/drawing/2014/main" xmlns="" val="20003"/>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ControllingDepartment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0" name="Line 37"/>
          <p:cNvSpPr>
            <a:spLocks noChangeShapeType="1"/>
          </p:cNvSpPr>
          <p:nvPr/>
        </p:nvSpPr>
        <p:spPr bwMode="auto">
          <a:xfrm>
            <a:off x="1121465" y="2928732"/>
            <a:ext cx="5143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1" name="Line 38"/>
          <p:cNvSpPr>
            <a:spLocks noChangeShapeType="1"/>
          </p:cNvSpPr>
          <p:nvPr/>
        </p:nvSpPr>
        <p:spPr bwMode="auto">
          <a:xfrm>
            <a:off x="1159565" y="6300582"/>
            <a:ext cx="914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2" name="Text Box 39"/>
          <p:cNvSpPr txBox="1">
            <a:spLocks noChangeArrowheads="1"/>
          </p:cNvSpPr>
          <p:nvPr/>
        </p:nvSpPr>
        <p:spPr bwMode="auto">
          <a:xfrm>
            <a:off x="1388165" y="4357482"/>
            <a:ext cx="13906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t>WORKON</a:t>
            </a:r>
          </a:p>
        </p:txBody>
      </p:sp>
      <p:graphicFrame>
        <p:nvGraphicFramePr>
          <p:cNvPr id="13" name="Group 40"/>
          <p:cNvGraphicFramePr>
            <a:graphicFrameLocks noGrp="1"/>
          </p:cNvGraphicFramePr>
          <p:nvPr>
            <p:extLst>
              <p:ext uri="{D42A27DB-BD31-4B8C-83A1-F6EECF244321}">
                <p14:modId xmlns:p14="http://schemas.microsoft.com/office/powerpoint/2010/main" xmlns="" val="2585171293"/>
              </p:ext>
            </p:extLst>
          </p:nvPr>
        </p:nvGraphicFramePr>
        <p:xfrm>
          <a:off x="2912165" y="4357482"/>
          <a:ext cx="4572000" cy="431800"/>
        </p:xfrm>
        <a:graphic>
          <a:graphicData uri="http://schemas.openxmlformats.org/drawingml/2006/table">
            <a:tbl>
              <a:tblPr/>
              <a:tblGrid>
                <a:gridCol w="1377950">
                  <a:extLst>
                    <a:ext uri="{9D8B030D-6E8A-4147-A177-3AD203B41FA5}">
                      <a16:colId xmlns:a16="http://schemas.microsoft.com/office/drawing/2014/main" xmlns="" val="20000"/>
                    </a:ext>
                  </a:extLst>
                </a:gridCol>
                <a:gridCol w="1690688">
                  <a:extLst>
                    <a:ext uri="{9D8B030D-6E8A-4147-A177-3AD203B41FA5}">
                      <a16:colId xmlns:a16="http://schemas.microsoft.com/office/drawing/2014/main" xmlns="" val="20001"/>
                    </a:ext>
                  </a:extLst>
                </a:gridCol>
                <a:gridCol w="1503362">
                  <a:extLst>
                    <a:ext uri="{9D8B030D-6E8A-4147-A177-3AD203B41FA5}">
                      <a16:colId xmlns:a16="http://schemas.microsoft.com/office/drawing/2014/main" xmlns="" val="20002"/>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PROJECT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HOURS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4" name="Freeform 50"/>
          <p:cNvSpPr>
            <a:spLocks/>
          </p:cNvSpPr>
          <p:nvPr/>
        </p:nvSpPr>
        <p:spPr bwMode="auto">
          <a:xfrm>
            <a:off x="1392928" y="3062082"/>
            <a:ext cx="2033587" cy="1295400"/>
          </a:xfrm>
          <a:custGeom>
            <a:avLst/>
            <a:gdLst>
              <a:gd name="T0" fmla="*/ 2147483647 w 1281"/>
              <a:gd name="T1" fmla="*/ 0 h 816"/>
              <a:gd name="T2" fmla="*/ 2147483647 w 1281"/>
              <a:gd name="T3" fmla="*/ 2147483647 h 816"/>
              <a:gd name="T4" fmla="*/ 2147483647 w 1281"/>
              <a:gd name="T5" fmla="*/ 2147483647 h 816"/>
              <a:gd name="T6" fmla="*/ 2147483647 w 1281"/>
              <a:gd name="T7" fmla="*/ 2147483647 h 816"/>
              <a:gd name="T8" fmla="*/ 2147483647 w 1281"/>
              <a:gd name="T9" fmla="*/ 2147483647 h 816"/>
              <a:gd name="T10" fmla="*/ 2147483647 w 1281"/>
              <a:gd name="T11" fmla="*/ 2147483647 h 816"/>
              <a:gd name="T12" fmla="*/ 2147483647 w 1281"/>
              <a:gd name="T13" fmla="*/ 2147483647 h 816"/>
              <a:gd name="T14" fmla="*/ 2147483647 w 1281"/>
              <a:gd name="T15" fmla="*/ 2147483647 h 816"/>
              <a:gd name="T16" fmla="*/ 2147483647 w 1281"/>
              <a:gd name="T17" fmla="*/ 2147483647 h 8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1"/>
              <a:gd name="T28" fmla="*/ 0 h 816"/>
              <a:gd name="T29" fmla="*/ 1281 w 1281"/>
              <a:gd name="T30" fmla="*/ 816 h 8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1" h="816">
                <a:moveTo>
                  <a:pt x="9" y="0"/>
                </a:moveTo>
                <a:cubicBezTo>
                  <a:pt x="13" y="60"/>
                  <a:pt x="0" y="124"/>
                  <a:pt x="21" y="180"/>
                </a:cubicBezTo>
                <a:cubicBezTo>
                  <a:pt x="50" y="258"/>
                  <a:pt x="282" y="250"/>
                  <a:pt x="309" y="252"/>
                </a:cubicBezTo>
                <a:cubicBezTo>
                  <a:pt x="401" y="270"/>
                  <a:pt x="349" y="259"/>
                  <a:pt x="465" y="288"/>
                </a:cubicBezTo>
                <a:cubicBezTo>
                  <a:pt x="513" y="300"/>
                  <a:pt x="562" y="332"/>
                  <a:pt x="609" y="348"/>
                </a:cubicBezTo>
                <a:cubicBezTo>
                  <a:pt x="735" y="390"/>
                  <a:pt x="868" y="402"/>
                  <a:pt x="993" y="444"/>
                </a:cubicBezTo>
                <a:cubicBezTo>
                  <a:pt x="1020" y="453"/>
                  <a:pt x="1038" y="483"/>
                  <a:pt x="1065" y="492"/>
                </a:cubicBezTo>
                <a:cubicBezTo>
                  <a:pt x="1119" y="510"/>
                  <a:pt x="1168" y="534"/>
                  <a:pt x="1221" y="552"/>
                </a:cubicBezTo>
                <a:cubicBezTo>
                  <a:pt x="1271" y="627"/>
                  <a:pt x="1281" y="728"/>
                  <a:pt x="1281" y="816"/>
                </a:cubicBez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15" name="Freeform 51"/>
          <p:cNvSpPr>
            <a:spLocks/>
          </p:cNvSpPr>
          <p:nvPr/>
        </p:nvSpPr>
        <p:spPr bwMode="auto">
          <a:xfrm>
            <a:off x="1327840" y="4852782"/>
            <a:ext cx="3665538" cy="1104900"/>
          </a:xfrm>
          <a:custGeom>
            <a:avLst/>
            <a:gdLst>
              <a:gd name="T0" fmla="*/ 2147483647 w 2309"/>
              <a:gd name="T1" fmla="*/ 2147483647 h 696"/>
              <a:gd name="T2" fmla="*/ 2147483647 w 2309"/>
              <a:gd name="T3" fmla="*/ 2147483647 h 696"/>
              <a:gd name="T4" fmla="*/ 2147483647 w 2309"/>
              <a:gd name="T5" fmla="*/ 2147483647 h 696"/>
              <a:gd name="T6" fmla="*/ 2147483647 w 2309"/>
              <a:gd name="T7" fmla="*/ 2147483647 h 696"/>
              <a:gd name="T8" fmla="*/ 2147483647 w 2309"/>
              <a:gd name="T9" fmla="*/ 2147483647 h 696"/>
              <a:gd name="T10" fmla="*/ 2147483647 w 2309"/>
              <a:gd name="T11" fmla="*/ 2147483647 h 696"/>
              <a:gd name="T12" fmla="*/ 2147483647 w 2309"/>
              <a:gd name="T13" fmla="*/ 2147483647 h 696"/>
              <a:gd name="T14" fmla="*/ 2147483647 w 2309"/>
              <a:gd name="T15" fmla="*/ 2147483647 h 696"/>
              <a:gd name="T16" fmla="*/ 2147483647 w 2309"/>
              <a:gd name="T17" fmla="*/ 2147483647 h 696"/>
              <a:gd name="T18" fmla="*/ 2147483647 w 2309"/>
              <a:gd name="T19" fmla="*/ 0 h 6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09"/>
              <a:gd name="T31" fmla="*/ 0 h 696"/>
              <a:gd name="T32" fmla="*/ 2309 w 2309"/>
              <a:gd name="T33" fmla="*/ 696 h 6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09" h="696">
                <a:moveTo>
                  <a:pt x="338" y="696"/>
                </a:moveTo>
                <a:cubicBezTo>
                  <a:pt x="838" y="362"/>
                  <a:pt x="0" y="616"/>
                  <a:pt x="1814" y="600"/>
                </a:cubicBezTo>
                <a:cubicBezTo>
                  <a:pt x="1863" y="588"/>
                  <a:pt x="1897" y="564"/>
                  <a:pt x="1946" y="552"/>
                </a:cubicBezTo>
                <a:cubicBezTo>
                  <a:pt x="1962" y="540"/>
                  <a:pt x="1976" y="524"/>
                  <a:pt x="1994" y="516"/>
                </a:cubicBezTo>
                <a:cubicBezTo>
                  <a:pt x="2024" y="503"/>
                  <a:pt x="2090" y="492"/>
                  <a:pt x="2090" y="492"/>
                </a:cubicBezTo>
                <a:cubicBezTo>
                  <a:pt x="2130" y="432"/>
                  <a:pt x="2204" y="393"/>
                  <a:pt x="2234" y="324"/>
                </a:cubicBezTo>
                <a:cubicBezTo>
                  <a:pt x="2249" y="289"/>
                  <a:pt x="2258" y="252"/>
                  <a:pt x="2270" y="216"/>
                </a:cubicBezTo>
                <a:cubicBezTo>
                  <a:pt x="2274" y="204"/>
                  <a:pt x="2278" y="192"/>
                  <a:pt x="2282" y="180"/>
                </a:cubicBezTo>
                <a:cubicBezTo>
                  <a:pt x="2286" y="168"/>
                  <a:pt x="2294" y="144"/>
                  <a:pt x="2294" y="144"/>
                </a:cubicBezTo>
                <a:cubicBezTo>
                  <a:pt x="2309" y="40"/>
                  <a:pt x="2306" y="88"/>
                  <a:pt x="2306" y="0"/>
                </a:cubicBez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16" name="Text Box 52"/>
          <p:cNvSpPr txBox="1">
            <a:spLocks noChangeArrowheads="1"/>
          </p:cNvSpPr>
          <p:nvPr/>
        </p:nvSpPr>
        <p:spPr bwMode="auto">
          <a:xfrm>
            <a:off x="3369365" y="3824082"/>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a:t>FK</a:t>
            </a:r>
          </a:p>
        </p:txBody>
      </p:sp>
      <p:sp>
        <p:nvSpPr>
          <p:cNvPr id="17" name="Text Box 53"/>
          <p:cNvSpPr txBox="1">
            <a:spLocks noChangeArrowheads="1"/>
          </p:cNvSpPr>
          <p:nvPr/>
        </p:nvSpPr>
        <p:spPr bwMode="auto">
          <a:xfrm>
            <a:off x="4436165" y="4814682"/>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a:t>FK</a:t>
            </a:r>
          </a:p>
        </p:txBody>
      </p:sp>
    </p:spTree>
    <p:extLst>
      <p:ext uri="{BB962C8B-B14F-4D97-AF65-F5344CB8AC3E}">
        <p14:creationId xmlns:p14="http://schemas.microsoft.com/office/powerpoint/2010/main" xmlns="" val="1389971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模型轉成關聯型別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0" name="AutoShape 2"/>
          <p:cNvSpPr>
            <a:spLocks noChangeArrowheads="1"/>
          </p:cNvSpPr>
          <p:nvPr/>
        </p:nvSpPr>
        <p:spPr bwMode="auto">
          <a:xfrm>
            <a:off x="4101548" y="4509882"/>
            <a:ext cx="2057400" cy="914400"/>
          </a:xfrm>
          <a:prstGeom prst="diamond">
            <a:avLst/>
          </a:prstGeom>
          <a:solidFill>
            <a:srgbClr val="92C52A"/>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endParaRPr lang="zh-TW" altLang="zh-TW" sz="2000">
              <a:latin typeface="Arial Black" panose="020B0A04020102020204" pitchFamily="34" charset="0"/>
            </a:endParaRPr>
          </a:p>
        </p:txBody>
      </p:sp>
      <p:sp>
        <p:nvSpPr>
          <p:cNvPr id="41" name="Rectangle 4"/>
          <p:cNvSpPr>
            <a:spLocks noChangeArrowheads="1"/>
          </p:cNvSpPr>
          <p:nvPr/>
        </p:nvSpPr>
        <p:spPr bwMode="auto">
          <a:xfrm>
            <a:off x="8597348" y="5805282"/>
            <a:ext cx="1371600" cy="457200"/>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PROJECT</a:t>
            </a:r>
          </a:p>
        </p:txBody>
      </p:sp>
      <p:sp>
        <p:nvSpPr>
          <p:cNvPr id="76" name="AutoShape 5"/>
          <p:cNvSpPr>
            <a:spLocks noChangeArrowheads="1"/>
          </p:cNvSpPr>
          <p:nvPr/>
        </p:nvSpPr>
        <p:spPr bwMode="auto">
          <a:xfrm>
            <a:off x="3263348" y="5881482"/>
            <a:ext cx="1905000" cy="500063"/>
          </a:xfrm>
          <a:prstGeom prst="bevel">
            <a:avLst>
              <a:gd name="adj" fmla="val 12500"/>
            </a:avLst>
          </a:prstGeom>
          <a:gradFill rotWithShape="0">
            <a:gsLst>
              <a:gs pos="0">
                <a:srgbClr val="765E76"/>
              </a:gs>
              <a:gs pos="50000">
                <a:srgbClr val="FFCCFF"/>
              </a:gs>
              <a:gs pos="100000">
                <a:srgbClr val="765E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DEPENDENT</a:t>
            </a:r>
          </a:p>
        </p:txBody>
      </p:sp>
      <p:sp>
        <p:nvSpPr>
          <p:cNvPr id="77" name="Oval 6"/>
          <p:cNvSpPr>
            <a:spLocks noChangeArrowheads="1"/>
          </p:cNvSpPr>
          <p:nvPr/>
        </p:nvSpPr>
        <p:spPr bwMode="auto">
          <a:xfrm>
            <a:off x="1891748" y="6567282"/>
            <a:ext cx="9144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Name</a:t>
            </a:r>
          </a:p>
        </p:txBody>
      </p:sp>
      <p:sp>
        <p:nvSpPr>
          <p:cNvPr id="78" name="Oval 7"/>
          <p:cNvSpPr>
            <a:spLocks noChangeArrowheads="1"/>
          </p:cNvSpPr>
          <p:nvPr/>
        </p:nvSpPr>
        <p:spPr bwMode="auto">
          <a:xfrm>
            <a:off x="2882348" y="6567282"/>
            <a:ext cx="6858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Sex</a:t>
            </a:r>
          </a:p>
        </p:txBody>
      </p:sp>
      <p:sp>
        <p:nvSpPr>
          <p:cNvPr id="79" name="Oval 8"/>
          <p:cNvSpPr>
            <a:spLocks noChangeArrowheads="1"/>
          </p:cNvSpPr>
          <p:nvPr/>
        </p:nvSpPr>
        <p:spPr bwMode="auto">
          <a:xfrm>
            <a:off x="3644348" y="6567282"/>
            <a:ext cx="12954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Birthdate</a:t>
            </a:r>
          </a:p>
        </p:txBody>
      </p:sp>
      <p:sp>
        <p:nvSpPr>
          <p:cNvPr id="80" name="Oval 9"/>
          <p:cNvSpPr>
            <a:spLocks noChangeArrowheads="1"/>
          </p:cNvSpPr>
          <p:nvPr/>
        </p:nvSpPr>
        <p:spPr bwMode="auto">
          <a:xfrm>
            <a:off x="5015948" y="6567282"/>
            <a:ext cx="16764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Relationship</a:t>
            </a:r>
          </a:p>
        </p:txBody>
      </p:sp>
      <p:sp>
        <p:nvSpPr>
          <p:cNvPr id="81" name="Oval 10"/>
          <p:cNvSpPr>
            <a:spLocks noChangeArrowheads="1"/>
          </p:cNvSpPr>
          <p:nvPr/>
        </p:nvSpPr>
        <p:spPr bwMode="auto">
          <a:xfrm>
            <a:off x="6920948" y="65672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Name</a:t>
            </a:r>
          </a:p>
        </p:txBody>
      </p:sp>
      <p:sp>
        <p:nvSpPr>
          <p:cNvPr id="82" name="Oval 11"/>
          <p:cNvSpPr>
            <a:spLocks noChangeArrowheads="1"/>
          </p:cNvSpPr>
          <p:nvPr/>
        </p:nvSpPr>
        <p:spPr bwMode="auto">
          <a:xfrm>
            <a:off x="8140148" y="65672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Number</a:t>
            </a:r>
          </a:p>
        </p:txBody>
      </p:sp>
      <p:sp>
        <p:nvSpPr>
          <p:cNvPr id="83" name="Oval 12"/>
          <p:cNvSpPr>
            <a:spLocks noChangeArrowheads="1"/>
          </p:cNvSpPr>
          <p:nvPr/>
        </p:nvSpPr>
        <p:spPr bwMode="auto">
          <a:xfrm>
            <a:off x="9359348" y="65672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Location</a:t>
            </a:r>
          </a:p>
        </p:txBody>
      </p:sp>
      <p:cxnSp>
        <p:nvCxnSpPr>
          <p:cNvPr id="84" name="AutoShape 13"/>
          <p:cNvCxnSpPr>
            <a:cxnSpLocks noChangeShapeType="1"/>
            <a:stCxn id="77" idx="0"/>
            <a:endCxn id="76" idx="2"/>
          </p:cNvCxnSpPr>
          <p:nvPr/>
        </p:nvCxnSpPr>
        <p:spPr bwMode="auto">
          <a:xfrm flipV="1">
            <a:off x="2348948" y="6381545"/>
            <a:ext cx="1866900" cy="1857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5" name="AutoShape 14"/>
          <p:cNvCxnSpPr>
            <a:cxnSpLocks noChangeShapeType="1"/>
            <a:stCxn id="78" idx="0"/>
            <a:endCxn id="76" idx="2"/>
          </p:cNvCxnSpPr>
          <p:nvPr/>
        </p:nvCxnSpPr>
        <p:spPr bwMode="auto">
          <a:xfrm flipV="1">
            <a:off x="3225248" y="6381545"/>
            <a:ext cx="990600" cy="1857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6" name="AutoShape 15"/>
          <p:cNvCxnSpPr>
            <a:cxnSpLocks noChangeShapeType="1"/>
            <a:stCxn id="79" idx="0"/>
            <a:endCxn id="76" idx="2"/>
          </p:cNvCxnSpPr>
          <p:nvPr/>
        </p:nvCxnSpPr>
        <p:spPr bwMode="auto">
          <a:xfrm flipH="1" flipV="1">
            <a:off x="4215848" y="6381545"/>
            <a:ext cx="76200" cy="1857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7" name="AutoShape 16"/>
          <p:cNvCxnSpPr>
            <a:cxnSpLocks noChangeShapeType="1"/>
            <a:stCxn id="80" idx="0"/>
            <a:endCxn id="76" idx="2"/>
          </p:cNvCxnSpPr>
          <p:nvPr/>
        </p:nvCxnSpPr>
        <p:spPr bwMode="auto">
          <a:xfrm flipH="1" flipV="1">
            <a:off x="4215848" y="6381545"/>
            <a:ext cx="1638300" cy="185737"/>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8" name="AutoShape 17"/>
          <p:cNvCxnSpPr>
            <a:cxnSpLocks noChangeShapeType="1"/>
            <a:stCxn id="81" idx="0"/>
            <a:endCxn id="41" idx="2"/>
          </p:cNvCxnSpPr>
          <p:nvPr/>
        </p:nvCxnSpPr>
        <p:spPr bwMode="auto">
          <a:xfrm flipV="1">
            <a:off x="7492448" y="6262482"/>
            <a:ext cx="1790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89" name="AutoShape 18"/>
          <p:cNvCxnSpPr>
            <a:cxnSpLocks noChangeShapeType="1"/>
            <a:stCxn id="82" idx="0"/>
            <a:endCxn id="41" idx="2"/>
          </p:cNvCxnSpPr>
          <p:nvPr/>
        </p:nvCxnSpPr>
        <p:spPr bwMode="auto">
          <a:xfrm flipV="1">
            <a:off x="8711648" y="6262482"/>
            <a:ext cx="5715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0" name="AutoShape 19"/>
          <p:cNvCxnSpPr>
            <a:cxnSpLocks noChangeShapeType="1"/>
            <a:stCxn id="83" idx="0"/>
            <a:endCxn id="41" idx="2"/>
          </p:cNvCxnSpPr>
          <p:nvPr/>
        </p:nvCxnSpPr>
        <p:spPr bwMode="auto">
          <a:xfrm flipH="1" flipV="1">
            <a:off x="9283148" y="6262482"/>
            <a:ext cx="647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91" name="AutoShape 20"/>
          <p:cNvSpPr>
            <a:spLocks noChangeArrowheads="1"/>
          </p:cNvSpPr>
          <p:nvPr/>
        </p:nvSpPr>
        <p:spPr bwMode="auto">
          <a:xfrm>
            <a:off x="2120348" y="473848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dirty="0">
                <a:latin typeface="Arial Black" pitchFamily="34" charset="0"/>
              </a:rPr>
              <a:t>Supervision</a:t>
            </a:r>
          </a:p>
        </p:txBody>
      </p:sp>
      <p:cxnSp>
        <p:nvCxnSpPr>
          <p:cNvPr id="92" name="AutoShape 21"/>
          <p:cNvCxnSpPr>
            <a:cxnSpLocks noChangeShapeType="1"/>
            <a:stCxn id="91" idx="1"/>
            <a:endCxn id="114" idx="1"/>
          </p:cNvCxnSpPr>
          <p:nvPr/>
        </p:nvCxnSpPr>
        <p:spPr bwMode="auto">
          <a:xfrm flipV="1">
            <a:off x="2120348" y="3824082"/>
            <a:ext cx="1066800" cy="1295400"/>
          </a:xfrm>
          <a:prstGeom prst="straightConnector1">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3" name="AutoShape 22"/>
          <p:cNvCxnSpPr>
            <a:cxnSpLocks noChangeShapeType="1"/>
            <a:stCxn id="91" idx="3"/>
            <a:endCxn id="114" idx="3"/>
          </p:cNvCxnSpPr>
          <p:nvPr/>
        </p:nvCxnSpPr>
        <p:spPr bwMode="auto">
          <a:xfrm flipV="1">
            <a:off x="3872948" y="3824082"/>
            <a:ext cx="1066800" cy="1295400"/>
          </a:xfrm>
          <a:prstGeom prst="straightConnector1">
            <a:avLst/>
          </a:prstGeom>
          <a:noFill/>
          <a:ln w="12700">
            <a:solidFill>
              <a:schemeClr val="tx1"/>
            </a:solidFill>
            <a:round/>
            <a:headEnd/>
            <a:tailEnd/>
          </a:ln>
          <a:extLst>
            <a:ext uri="{909E8E84-426E-40DD-AFC4-6F175D3DCCD1}">
              <a14:hiddenFill xmlns:a14="http://schemas.microsoft.com/office/drawing/2010/main" xmlns="">
                <a:noFill/>
              </a14:hiddenFill>
            </a:ext>
          </a:extLst>
        </p:spPr>
      </p:cxnSp>
      <p:sp>
        <p:nvSpPr>
          <p:cNvPr id="94" name="AutoShape 23"/>
          <p:cNvSpPr>
            <a:spLocks noChangeArrowheads="1"/>
          </p:cNvSpPr>
          <p:nvPr/>
        </p:nvSpPr>
        <p:spPr bwMode="auto">
          <a:xfrm>
            <a:off x="6768548" y="504328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a:latin typeface="Arial Black" pitchFamily="34" charset="0"/>
              </a:rPr>
              <a:t>Work_on</a:t>
            </a:r>
          </a:p>
        </p:txBody>
      </p:sp>
      <p:sp>
        <p:nvSpPr>
          <p:cNvPr id="95" name="AutoShape 24"/>
          <p:cNvSpPr>
            <a:spLocks noChangeArrowheads="1"/>
          </p:cNvSpPr>
          <p:nvPr/>
        </p:nvSpPr>
        <p:spPr bwMode="auto">
          <a:xfrm>
            <a:off x="4254776" y="459477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dirty="0" err="1">
                <a:latin typeface="Arial Black" pitchFamily="34" charset="0"/>
              </a:rPr>
              <a:t>Dependents_of</a:t>
            </a:r>
            <a:endParaRPr lang="en-US" altLang="zh-TW" sz="2000" dirty="0">
              <a:latin typeface="Arial Black" pitchFamily="34" charset="0"/>
            </a:endParaRPr>
          </a:p>
        </p:txBody>
      </p:sp>
      <p:sp>
        <p:nvSpPr>
          <p:cNvPr id="96" name="AutoShape 25"/>
          <p:cNvSpPr>
            <a:spLocks noChangeArrowheads="1"/>
          </p:cNvSpPr>
          <p:nvPr/>
        </p:nvSpPr>
        <p:spPr bwMode="auto">
          <a:xfrm>
            <a:off x="8673548" y="473848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dirty="0">
                <a:latin typeface="Arial Black" pitchFamily="34" charset="0"/>
              </a:rPr>
              <a:t>Controls</a:t>
            </a:r>
          </a:p>
        </p:txBody>
      </p:sp>
      <p:cxnSp>
        <p:nvCxnSpPr>
          <p:cNvPr id="97" name="AutoShape 26"/>
          <p:cNvCxnSpPr>
            <a:cxnSpLocks noChangeShapeType="1"/>
            <a:stCxn id="115" idx="2"/>
            <a:endCxn id="96" idx="0"/>
          </p:cNvCxnSpPr>
          <p:nvPr/>
        </p:nvCxnSpPr>
        <p:spPr bwMode="auto">
          <a:xfrm>
            <a:off x="9321248" y="4400345"/>
            <a:ext cx="228600" cy="338137"/>
          </a:xfrm>
          <a:prstGeom prst="straightConnector1">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98" name="AutoShape 27"/>
          <p:cNvCxnSpPr>
            <a:cxnSpLocks noChangeShapeType="1"/>
            <a:stCxn id="96" idx="2"/>
            <a:endCxn id="41" idx="0"/>
          </p:cNvCxnSpPr>
          <p:nvPr/>
        </p:nvCxnSpPr>
        <p:spPr bwMode="auto">
          <a:xfrm flipH="1">
            <a:off x="9283148" y="5500482"/>
            <a:ext cx="266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99" name="AutoShape 28"/>
          <p:cNvCxnSpPr>
            <a:cxnSpLocks noChangeShapeType="1"/>
            <a:stCxn id="114" idx="3"/>
            <a:endCxn id="94" idx="1"/>
          </p:cNvCxnSpPr>
          <p:nvPr/>
        </p:nvCxnSpPr>
        <p:spPr bwMode="auto">
          <a:xfrm>
            <a:off x="4939748" y="3824082"/>
            <a:ext cx="1828800" cy="1600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0" name="AutoShape 29"/>
          <p:cNvCxnSpPr>
            <a:cxnSpLocks noChangeShapeType="1"/>
            <a:endCxn id="94" idx="3"/>
          </p:cNvCxnSpPr>
          <p:nvPr/>
        </p:nvCxnSpPr>
        <p:spPr bwMode="auto">
          <a:xfrm flipH="1" flipV="1">
            <a:off x="8521148" y="5424282"/>
            <a:ext cx="342900" cy="381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01" name="AutoShape 30"/>
          <p:cNvCxnSpPr>
            <a:cxnSpLocks noChangeShapeType="1"/>
            <a:stCxn id="95" idx="2"/>
            <a:endCxn id="76" idx="6"/>
          </p:cNvCxnSpPr>
          <p:nvPr/>
        </p:nvCxnSpPr>
        <p:spPr bwMode="auto">
          <a:xfrm flipH="1">
            <a:off x="4215848" y="5356772"/>
            <a:ext cx="915228" cy="52471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02" name="Text Box 31"/>
          <p:cNvSpPr txBox="1">
            <a:spLocks noChangeArrowheads="1"/>
          </p:cNvSpPr>
          <p:nvPr/>
        </p:nvSpPr>
        <p:spPr bwMode="auto">
          <a:xfrm>
            <a:off x="2333073" y="4378120"/>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03" name="Text Box 32"/>
          <p:cNvSpPr txBox="1">
            <a:spLocks noChangeArrowheads="1"/>
          </p:cNvSpPr>
          <p:nvPr/>
        </p:nvSpPr>
        <p:spPr bwMode="auto">
          <a:xfrm>
            <a:off x="4101548" y="4413045"/>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sp>
        <p:nvSpPr>
          <p:cNvPr id="104" name="Text Box 33"/>
          <p:cNvSpPr txBox="1">
            <a:spLocks noChangeArrowheads="1"/>
          </p:cNvSpPr>
          <p:nvPr/>
        </p:nvSpPr>
        <p:spPr bwMode="auto">
          <a:xfrm>
            <a:off x="5015948" y="4336845"/>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05" name="Text Box 34"/>
          <p:cNvSpPr txBox="1">
            <a:spLocks noChangeArrowheads="1"/>
          </p:cNvSpPr>
          <p:nvPr/>
        </p:nvSpPr>
        <p:spPr bwMode="auto">
          <a:xfrm>
            <a:off x="5015948" y="5251245"/>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sp>
        <p:nvSpPr>
          <p:cNvPr id="106" name="Text Box 35"/>
          <p:cNvSpPr txBox="1">
            <a:spLocks noChangeArrowheads="1"/>
          </p:cNvSpPr>
          <p:nvPr/>
        </p:nvSpPr>
        <p:spPr bwMode="auto">
          <a:xfrm>
            <a:off x="8216348" y="5500482"/>
            <a:ext cx="3952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N</a:t>
            </a:r>
          </a:p>
        </p:txBody>
      </p:sp>
      <p:sp>
        <p:nvSpPr>
          <p:cNvPr id="107" name="Text Box 36"/>
          <p:cNvSpPr txBox="1">
            <a:spLocks noChangeArrowheads="1"/>
          </p:cNvSpPr>
          <p:nvPr/>
        </p:nvSpPr>
        <p:spPr bwMode="auto">
          <a:xfrm>
            <a:off x="6235148" y="4717845"/>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sp>
        <p:nvSpPr>
          <p:cNvPr id="108" name="Text Box 37"/>
          <p:cNvSpPr txBox="1">
            <a:spLocks noChangeArrowheads="1"/>
          </p:cNvSpPr>
          <p:nvPr/>
        </p:nvSpPr>
        <p:spPr bwMode="auto">
          <a:xfrm>
            <a:off x="9484761" y="5433807"/>
            <a:ext cx="423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sp>
        <p:nvSpPr>
          <p:cNvPr id="109" name="Text Box 38"/>
          <p:cNvSpPr txBox="1">
            <a:spLocks noChangeArrowheads="1"/>
          </p:cNvSpPr>
          <p:nvPr/>
        </p:nvSpPr>
        <p:spPr bwMode="auto">
          <a:xfrm>
            <a:off x="9435548" y="4413045"/>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10" name="Oval 39"/>
          <p:cNvSpPr>
            <a:spLocks noChangeArrowheads="1"/>
          </p:cNvSpPr>
          <p:nvPr/>
        </p:nvSpPr>
        <p:spPr bwMode="auto">
          <a:xfrm>
            <a:off x="6235148" y="58814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Hours</a:t>
            </a:r>
          </a:p>
        </p:txBody>
      </p:sp>
      <p:cxnSp>
        <p:nvCxnSpPr>
          <p:cNvPr id="111" name="AutoShape 40"/>
          <p:cNvCxnSpPr>
            <a:cxnSpLocks noChangeShapeType="1"/>
            <a:stCxn id="94" idx="2"/>
            <a:endCxn id="110" idx="6"/>
          </p:cNvCxnSpPr>
          <p:nvPr/>
        </p:nvCxnSpPr>
        <p:spPr bwMode="auto">
          <a:xfrm flipH="1">
            <a:off x="7378148" y="5805282"/>
            <a:ext cx="266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2" name="Oval 41"/>
          <p:cNvSpPr>
            <a:spLocks noChangeArrowheads="1"/>
          </p:cNvSpPr>
          <p:nvPr/>
        </p:nvSpPr>
        <p:spPr bwMode="auto">
          <a:xfrm>
            <a:off x="7225748" y="45098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Startdate</a:t>
            </a:r>
          </a:p>
        </p:txBody>
      </p:sp>
      <p:cxnSp>
        <p:nvCxnSpPr>
          <p:cNvPr id="113" name="AutoShape 42"/>
          <p:cNvCxnSpPr>
            <a:cxnSpLocks noChangeShapeType="1"/>
            <a:stCxn id="139" idx="2"/>
            <a:endCxn id="112" idx="2"/>
          </p:cNvCxnSpPr>
          <p:nvPr/>
        </p:nvCxnSpPr>
        <p:spPr bwMode="auto">
          <a:xfrm>
            <a:off x="6654248" y="4662282"/>
            <a:ext cx="571500" cy="76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14" name="Rectangle 43"/>
          <p:cNvSpPr>
            <a:spLocks noChangeArrowheads="1"/>
          </p:cNvSpPr>
          <p:nvPr/>
        </p:nvSpPr>
        <p:spPr bwMode="auto">
          <a:xfrm>
            <a:off x="3187148" y="3595482"/>
            <a:ext cx="1752600" cy="457200"/>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EMPLOYEE</a:t>
            </a:r>
          </a:p>
        </p:txBody>
      </p:sp>
      <p:sp>
        <p:nvSpPr>
          <p:cNvPr id="115" name="Rectangle 44"/>
          <p:cNvSpPr>
            <a:spLocks noChangeArrowheads="1"/>
          </p:cNvSpPr>
          <p:nvPr/>
        </p:nvSpPr>
        <p:spPr bwMode="auto">
          <a:xfrm>
            <a:off x="8063948" y="3900282"/>
            <a:ext cx="2514600" cy="500063"/>
          </a:xfrm>
          <a:prstGeom prst="rect">
            <a:avLst/>
          </a:prstGeom>
          <a:gradFill rotWithShape="0">
            <a:gsLst>
              <a:gs pos="0">
                <a:srgbClr val="764776"/>
              </a:gs>
              <a:gs pos="50000">
                <a:srgbClr val="FF99FF"/>
              </a:gs>
              <a:gs pos="100000">
                <a:srgbClr val="764776"/>
              </a:gs>
            </a:gsLst>
            <a:lin ang="5400000" scaled="1"/>
          </a:gra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dirty="0">
                <a:latin typeface="Arial Black" panose="020B0A04020102020204" pitchFamily="34" charset="0"/>
              </a:rPr>
              <a:t>DEPARTMENT</a:t>
            </a:r>
          </a:p>
        </p:txBody>
      </p:sp>
      <p:sp>
        <p:nvSpPr>
          <p:cNvPr id="116" name="Oval 45"/>
          <p:cNvSpPr>
            <a:spLocks noChangeArrowheads="1"/>
          </p:cNvSpPr>
          <p:nvPr/>
        </p:nvSpPr>
        <p:spPr bwMode="auto">
          <a:xfrm>
            <a:off x="2577548" y="29096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Name</a:t>
            </a:r>
          </a:p>
        </p:txBody>
      </p:sp>
      <p:sp>
        <p:nvSpPr>
          <p:cNvPr id="117" name="Oval 46"/>
          <p:cNvSpPr>
            <a:spLocks noChangeArrowheads="1"/>
          </p:cNvSpPr>
          <p:nvPr/>
        </p:nvSpPr>
        <p:spPr bwMode="auto">
          <a:xfrm>
            <a:off x="1510748" y="23000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err="1">
                <a:latin typeface="Arial Black" pitchFamily="34" charset="0"/>
              </a:rPr>
              <a:t>Fname</a:t>
            </a:r>
            <a:endParaRPr lang="en-US" altLang="zh-TW" sz="2000" dirty="0">
              <a:latin typeface="Arial Black" pitchFamily="34" charset="0"/>
            </a:endParaRPr>
          </a:p>
        </p:txBody>
      </p:sp>
      <p:sp>
        <p:nvSpPr>
          <p:cNvPr id="118" name="Oval 47"/>
          <p:cNvSpPr>
            <a:spLocks noChangeArrowheads="1"/>
          </p:cNvSpPr>
          <p:nvPr/>
        </p:nvSpPr>
        <p:spPr bwMode="auto">
          <a:xfrm>
            <a:off x="2577548" y="21476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Lname</a:t>
            </a:r>
          </a:p>
        </p:txBody>
      </p:sp>
      <p:sp>
        <p:nvSpPr>
          <p:cNvPr id="119" name="Oval 48"/>
          <p:cNvSpPr>
            <a:spLocks noChangeArrowheads="1"/>
          </p:cNvSpPr>
          <p:nvPr/>
        </p:nvSpPr>
        <p:spPr bwMode="auto">
          <a:xfrm>
            <a:off x="3720548" y="2452482"/>
            <a:ext cx="10668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dirty="0">
                <a:latin typeface="Arial Black" pitchFamily="34" charset="0"/>
              </a:rPr>
              <a:t>Sex</a:t>
            </a:r>
          </a:p>
        </p:txBody>
      </p:sp>
      <p:sp>
        <p:nvSpPr>
          <p:cNvPr id="120" name="Oval 49"/>
          <p:cNvSpPr>
            <a:spLocks noChangeArrowheads="1"/>
          </p:cNvSpPr>
          <p:nvPr/>
        </p:nvSpPr>
        <p:spPr bwMode="auto">
          <a:xfrm>
            <a:off x="5092148" y="27572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Address</a:t>
            </a:r>
          </a:p>
        </p:txBody>
      </p:sp>
      <p:sp>
        <p:nvSpPr>
          <p:cNvPr id="121" name="Oval 50"/>
          <p:cNvSpPr>
            <a:spLocks noChangeArrowheads="1"/>
          </p:cNvSpPr>
          <p:nvPr/>
        </p:nvSpPr>
        <p:spPr bwMode="auto">
          <a:xfrm>
            <a:off x="4939748" y="20714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Salary</a:t>
            </a:r>
          </a:p>
        </p:txBody>
      </p:sp>
      <p:sp>
        <p:nvSpPr>
          <p:cNvPr id="122" name="Oval 51"/>
          <p:cNvSpPr>
            <a:spLocks noChangeArrowheads="1"/>
          </p:cNvSpPr>
          <p:nvPr/>
        </p:nvSpPr>
        <p:spPr bwMode="auto">
          <a:xfrm>
            <a:off x="6997148" y="26048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Name</a:t>
            </a:r>
          </a:p>
        </p:txBody>
      </p:sp>
      <p:sp>
        <p:nvSpPr>
          <p:cNvPr id="123" name="Oval 52"/>
          <p:cNvSpPr>
            <a:spLocks noChangeArrowheads="1"/>
          </p:cNvSpPr>
          <p:nvPr/>
        </p:nvSpPr>
        <p:spPr bwMode="auto">
          <a:xfrm>
            <a:off x="8178248" y="2528682"/>
            <a:ext cx="11430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Number</a:t>
            </a:r>
          </a:p>
        </p:txBody>
      </p:sp>
      <p:sp>
        <p:nvSpPr>
          <p:cNvPr id="124" name="Oval 53"/>
          <p:cNvSpPr>
            <a:spLocks noChangeArrowheads="1"/>
          </p:cNvSpPr>
          <p:nvPr/>
        </p:nvSpPr>
        <p:spPr bwMode="auto">
          <a:xfrm>
            <a:off x="9206948" y="2833482"/>
            <a:ext cx="1295400" cy="457200"/>
          </a:xfrm>
          <a:prstGeom prst="ellipse">
            <a:avLst/>
          </a:prstGeom>
          <a:solidFill>
            <a:schemeClr val="accent5">
              <a:lumMod val="40000"/>
              <a:lumOff val="60000"/>
            </a:schemeClr>
          </a:solidFill>
          <a:ln w="9525">
            <a:solidFill>
              <a:schemeClr val="tx1"/>
            </a:solidFill>
            <a:round/>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latin typeface="Arial Black" panose="020B0A04020102020204" pitchFamily="34" charset="0"/>
              </a:rPr>
              <a:t>Location</a:t>
            </a:r>
          </a:p>
        </p:txBody>
      </p:sp>
      <p:cxnSp>
        <p:nvCxnSpPr>
          <p:cNvPr id="125" name="AutoShape 54"/>
          <p:cNvCxnSpPr>
            <a:cxnSpLocks noChangeShapeType="1"/>
            <a:stCxn id="122" idx="4"/>
            <a:endCxn id="115" idx="0"/>
          </p:cNvCxnSpPr>
          <p:nvPr/>
        </p:nvCxnSpPr>
        <p:spPr bwMode="auto">
          <a:xfrm>
            <a:off x="7568648" y="3062082"/>
            <a:ext cx="1752600" cy="838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6" name="AutoShape 55"/>
          <p:cNvCxnSpPr>
            <a:cxnSpLocks noChangeShapeType="1"/>
            <a:stCxn id="123" idx="4"/>
            <a:endCxn id="115" idx="0"/>
          </p:cNvCxnSpPr>
          <p:nvPr/>
        </p:nvCxnSpPr>
        <p:spPr bwMode="auto">
          <a:xfrm>
            <a:off x="8749748" y="2985882"/>
            <a:ext cx="571500" cy="914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7" name="AutoShape 56"/>
          <p:cNvCxnSpPr>
            <a:cxnSpLocks noChangeShapeType="1"/>
          </p:cNvCxnSpPr>
          <p:nvPr/>
        </p:nvCxnSpPr>
        <p:spPr bwMode="auto">
          <a:xfrm flipH="1">
            <a:off x="9626048" y="3271632"/>
            <a:ext cx="342900" cy="62865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8" name="AutoShape 57"/>
          <p:cNvCxnSpPr>
            <a:cxnSpLocks noChangeShapeType="1"/>
            <a:stCxn id="117" idx="4"/>
            <a:endCxn id="116" idx="1"/>
          </p:cNvCxnSpPr>
          <p:nvPr/>
        </p:nvCxnSpPr>
        <p:spPr bwMode="auto">
          <a:xfrm>
            <a:off x="2082248" y="2757282"/>
            <a:ext cx="661988" cy="2190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29" name="AutoShape 58"/>
          <p:cNvCxnSpPr>
            <a:cxnSpLocks noChangeShapeType="1"/>
            <a:stCxn id="118" idx="4"/>
            <a:endCxn id="116" idx="0"/>
          </p:cNvCxnSpPr>
          <p:nvPr/>
        </p:nvCxnSpPr>
        <p:spPr bwMode="auto">
          <a:xfrm>
            <a:off x="3149048" y="2604882"/>
            <a:ext cx="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0" name="AutoShape 59"/>
          <p:cNvCxnSpPr>
            <a:cxnSpLocks noChangeShapeType="1"/>
            <a:stCxn id="116" idx="4"/>
            <a:endCxn id="114" idx="0"/>
          </p:cNvCxnSpPr>
          <p:nvPr/>
        </p:nvCxnSpPr>
        <p:spPr bwMode="auto">
          <a:xfrm>
            <a:off x="3149048" y="3366882"/>
            <a:ext cx="914400" cy="2286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1" name="AutoShape 60"/>
          <p:cNvCxnSpPr>
            <a:cxnSpLocks noChangeShapeType="1"/>
            <a:stCxn id="119" idx="4"/>
            <a:endCxn id="114" idx="0"/>
          </p:cNvCxnSpPr>
          <p:nvPr/>
        </p:nvCxnSpPr>
        <p:spPr bwMode="auto">
          <a:xfrm flipH="1">
            <a:off x="4063448" y="2909682"/>
            <a:ext cx="190500" cy="685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2" name="AutoShape 61"/>
          <p:cNvCxnSpPr>
            <a:cxnSpLocks noChangeShapeType="1"/>
            <a:stCxn id="120" idx="4"/>
            <a:endCxn id="114" idx="0"/>
          </p:cNvCxnSpPr>
          <p:nvPr/>
        </p:nvCxnSpPr>
        <p:spPr bwMode="auto">
          <a:xfrm flipH="1">
            <a:off x="4063448" y="3214482"/>
            <a:ext cx="1600200" cy="381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3" name="AutoShape 62"/>
          <p:cNvCxnSpPr>
            <a:cxnSpLocks noChangeShapeType="1"/>
            <a:stCxn id="121" idx="4"/>
            <a:endCxn id="114" idx="0"/>
          </p:cNvCxnSpPr>
          <p:nvPr/>
        </p:nvCxnSpPr>
        <p:spPr bwMode="auto">
          <a:xfrm flipH="1">
            <a:off x="4063448" y="2528682"/>
            <a:ext cx="1447800" cy="1066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4" name="Oval 63"/>
          <p:cNvSpPr>
            <a:spLocks noChangeArrowheads="1"/>
          </p:cNvSpPr>
          <p:nvPr/>
        </p:nvSpPr>
        <p:spPr bwMode="auto">
          <a:xfrm>
            <a:off x="1586948" y="3214482"/>
            <a:ext cx="6858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u="sng">
                <a:latin typeface="Arial Black" pitchFamily="34" charset="0"/>
              </a:rPr>
              <a:t>Ssn</a:t>
            </a:r>
          </a:p>
        </p:txBody>
      </p:sp>
      <p:sp>
        <p:nvSpPr>
          <p:cNvPr id="135" name="Oval 64"/>
          <p:cNvSpPr>
            <a:spLocks noChangeArrowheads="1"/>
          </p:cNvSpPr>
          <p:nvPr/>
        </p:nvSpPr>
        <p:spPr bwMode="auto">
          <a:xfrm>
            <a:off x="1510748" y="3747882"/>
            <a:ext cx="1295400" cy="457200"/>
          </a:xfrm>
          <a:prstGeom prst="ellipse">
            <a:avLst/>
          </a:prstGeom>
          <a:solidFill>
            <a:schemeClr val="accent5">
              <a:lumMod val="40000"/>
              <a:lumOff val="60000"/>
            </a:schemeClr>
          </a:solidFill>
          <a:ln w="9525">
            <a:solidFill>
              <a:schemeClr val="tx1"/>
            </a:solidFill>
            <a:round/>
            <a:headEnd/>
            <a:tailEnd/>
          </a:ln>
          <a:effectLst/>
        </p:spPr>
        <p:txBody>
          <a:bodyPr wrap="none" anchor="ctr"/>
          <a:lstStyle/>
          <a:p>
            <a:pPr algn="ctr" eaLnBrk="1" hangingPunct="1">
              <a:defRPr/>
            </a:pPr>
            <a:r>
              <a:rPr lang="en-US" altLang="zh-TW" sz="2000">
                <a:latin typeface="Arial Black" pitchFamily="34" charset="0"/>
              </a:rPr>
              <a:t>Birthdate</a:t>
            </a:r>
          </a:p>
        </p:txBody>
      </p:sp>
      <p:cxnSp>
        <p:nvCxnSpPr>
          <p:cNvPr id="136" name="AutoShape 65"/>
          <p:cNvCxnSpPr>
            <a:cxnSpLocks noChangeShapeType="1"/>
            <a:stCxn id="134" idx="6"/>
            <a:endCxn id="114" idx="1"/>
          </p:cNvCxnSpPr>
          <p:nvPr/>
        </p:nvCxnSpPr>
        <p:spPr bwMode="auto">
          <a:xfrm>
            <a:off x="2272748" y="3443082"/>
            <a:ext cx="914400" cy="3810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37" name="AutoShape 66"/>
          <p:cNvCxnSpPr>
            <a:cxnSpLocks noChangeShapeType="1"/>
            <a:stCxn id="135" idx="6"/>
            <a:endCxn id="114" idx="1"/>
          </p:cNvCxnSpPr>
          <p:nvPr/>
        </p:nvCxnSpPr>
        <p:spPr bwMode="auto">
          <a:xfrm flipV="1">
            <a:off x="2806148" y="3824082"/>
            <a:ext cx="381000" cy="152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38" name="AutoShape 67"/>
          <p:cNvSpPr>
            <a:spLocks noChangeArrowheads="1"/>
          </p:cNvSpPr>
          <p:nvPr/>
        </p:nvSpPr>
        <p:spPr bwMode="auto">
          <a:xfrm>
            <a:off x="5854148" y="298588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dirty="0" err="1">
                <a:latin typeface="Arial Black" pitchFamily="34" charset="0"/>
              </a:rPr>
              <a:t>Work_for</a:t>
            </a:r>
            <a:endParaRPr lang="en-US" altLang="zh-TW" sz="2000" dirty="0">
              <a:latin typeface="Arial Black" pitchFamily="34" charset="0"/>
            </a:endParaRPr>
          </a:p>
        </p:txBody>
      </p:sp>
      <p:sp>
        <p:nvSpPr>
          <p:cNvPr id="139" name="AutoShape 68"/>
          <p:cNvSpPr>
            <a:spLocks noChangeArrowheads="1"/>
          </p:cNvSpPr>
          <p:nvPr/>
        </p:nvSpPr>
        <p:spPr bwMode="auto">
          <a:xfrm>
            <a:off x="5777948" y="3900282"/>
            <a:ext cx="1752600" cy="762000"/>
          </a:xfrm>
          <a:prstGeom prst="diamond">
            <a:avLst/>
          </a:prstGeom>
          <a:solidFill>
            <a:srgbClr val="92D050"/>
          </a:solidFill>
          <a:ln w="9525">
            <a:solidFill>
              <a:schemeClr val="tx1"/>
            </a:solidFill>
            <a:miter lim="800000"/>
            <a:headEnd/>
            <a:tailEnd/>
          </a:ln>
          <a:effectLst/>
        </p:spPr>
        <p:txBody>
          <a:bodyPr wrap="none" anchor="ctr"/>
          <a:lstStyle/>
          <a:p>
            <a:pPr algn="ctr" eaLnBrk="1" hangingPunct="1">
              <a:defRPr/>
            </a:pPr>
            <a:r>
              <a:rPr lang="en-US" altLang="zh-TW" sz="2000">
                <a:latin typeface="Arial Black" pitchFamily="34" charset="0"/>
              </a:rPr>
              <a:t>Manager</a:t>
            </a:r>
          </a:p>
        </p:txBody>
      </p:sp>
      <p:cxnSp>
        <p:nvCxnSpPr>
          <p:cNvPr id="140" name="AutoShape 69"/>
          <p:cNvCxnSpPr>
            <a:cxnSpLocks noChangeShapeType="1"/>
            <a:stCxn id="114" idx="3"/>
            <a:endCxn id="95" idx="0"/>
          </p:cNvCxnSpPr>
          <p:nvPr/>
        </p:nvCxnSpPr>
        <p:spPr bwMode="auto">
          <a:xfrm>
            <a:off x="4939748" y="3824082"/>
            <a:ext cx="191328" cy="770690"/>
          </a:xfrm>
          <a:prstGeom prst="straightConnector1">
            <a:avLst/>
          </a:prstGeom>
          <a:noFill/>
          <a:ln w="12700">
            <a:solidFill>
              <a:schemeClr val="tx1"/>
            </a:solidFill>
            <a:round/>
            <a:headEnd/>
            <a:tailEnd/>
          </a:ln>
          <a:extLst>
            <a:ext uri="{909E8E84-426E-40DD-AFC4-6F175D3DCCD1}">
              <a14:hiddenFill xmlns:a14="http://schemas.microsoft.com/office/drawing/2010/main" xmlns="">
                <a:noFill/>
              </a14:hiddenFill>
            </a:ext>
          </a:extLst>
        </p:spPr>
      </p:cxnSp>
      <p:cxnSp>
        <p:nvCxnSpPr>
          <p:cNvPr id="141" name="AutoShape 70"/>
          <p:cNvCxnSpPr>
            <a:cxnSpLocks noChangeShapeType="1"/>
          </p:cNvCxnSpPr>
          <p:nvPr/>
        </p:nvCxnSpPr>
        <p:spPr bwMode="auto">
          <a:xfrm>
            <a:off x="4939748" y="3824082"/>
            <a:ext cx="838200" cy="457200"/>
          </a:xfrm>
          <a:prstGeom prst="straightConnector1">
            <a:avLst/>
          </a:prstGeom>
          <a:noFill/>
          <a:ln w="19050">
            <a:solidFill>
              <a:schemeClr val="tx1"/>
            </a:solidFill>
            <a:round/>
            <a:headEnd/>
            <a:tailEnd/>
          </a:ln>
          <a:extLst>
            <a:ext uri="{909E8E84-426E-40DD-AFC4-6F175D3DCCD1}">
              <a14:hiddenFill xmlns:a14="http://schemas.microsoft.com/office/drawing/2010/main" xmlns="">
                <a:noFill/>
              </a14:hiddenFill>
            </a:ext>
          </a:extLst>
        </p:spPr>
      </p:cxnSp>
      <p:cxnSp>
        <p:nvCxnSpPr>
          <p:cNvPr id="142" name="AutoShape 71"/>
          <p:cNvCxnSpPr>
            <a:cxnSpLocks noChangeShapeType="1"/>
            <a:stCxn id="139" idx="3"/>
            <a:endCxn id="115" idx="1"/>
          </p:cNvCxnSpPr>
          <p:nvPr/>
        </p:nvCxnSpPr>
        <p:spPr bwMode="auto">
          <a:xfrm flipV="1">
            <a:off x="7530548" y="4151107"/>
            <a:ext cx="533400" cy="1301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43" name="AutoShape 72"/>
          <p:cNvCxnSpPr>
            <a:cxnSpLocks noChangeShapeType="1"/>
            <a:stCxn id="115" idx="0"/>
            <a:endCxn id="138" idx="3"/>
          </p:cNvCxnSpPr>
          <p:nvPr/>
        </p:nvCxnSpPr>
        <p:spPr bwMode="auto">
          <a:xfrm flipH="1" flipV="1">
            <a:off x="7606748" y="3366882"/>
            <a:ext cx="1714500" cy="533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44" name="AutoShape 73"/>
          <p:cNvCxnSpPr>
            <a:cxnSpLocks noChangeShapeType="1"/>
            <a:stCxn id="114" idx="3"/>
            <a:endCxn id="138" idx="1"/>
          </p:cNvCxnSpPr>
          <p:nvPr/>
        </p:nvCxnSpPr>
        <p:spPr bwMode="auto">
          <a:xfrm flipV="1">
            <a:off x="4939748" y="3366882"/>
            <a:ext cx="914400" cy="457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45" name="Text Box 74"/>
          <p:cNvSpPr txBox="1">
            <a:spLocks noChangeArrowheads="1"/>
          </p:cNvSpPr>
          <p:nvPr/>
        </p:nvSpPr>
        <p:spPr bwMode="auto">
          <a:xfrm>
            <a:off x="5625548" y="3955845"/>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46" name="Text Box 75"/>
          <p:cNvSpPr txBox="1">
            <a:spLocks noChangeArrowheads="1"/>
          </p:cNvSpPr>
          <p:nvPr/>
        </p:nvSpPr>
        <p:spPr bwMode="auto">
          <a:xfrm>
            <a:off x="7378148" y="3955845"/>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47" name="Text Box 76"/>
          <p:cNvSpPr txBox="1">
            <a:spLocks noChangeArrowheads="1"/>
          </p:cNvSpPr>
          <p:nvPr/>
        </p:nvSpPr>
        <p:spPr bwMode="auto">
          <a:xfrm>
            <a:off x="7530548" y="3270045"/>
            <a:ext cx="354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1</a:t>
            </a:r>
          </a:p>
        </p:txBody>
      </p:sp>
      <p:sp>
        <p:nvSpPr>
          <p:cNvPr id="148" name="Text Box 77"/>
          <p:cNvSpPr txBox="1">
            <a:spLocks noChangeArrowheads="1"/>
          </p:cNvSpPr>
          <p:nvPr/>
        </p:nvSpPr>
        <p:spPr bwMode="auto">
          <a:xfrm>
            <a:off x="5549348" y="3270045"/>
            <a:ext cx="4238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2000" b="1">
                <a:solidFill>
                  <a:srgbClr val="FF0000"/>
                </a:solidFill>
                <a:latin typeface="Arial Black" panose="020B0A04020102020204" pitchFamily="34" charset="0"/>
              </a:rPr>
              <a:t>M</a:t>
            </a:r>
          </a:p>
        </p:txBody>
      </p:sp>
      <p:cxnSp>
        <p:nvCxnSpPr>
          <p:cNvPr id="149" name="AutoShape 78"/>
          <p:cNvCxnSpPr>
            <a:cxnSpLocks noChangeShapeType="1"/>
          </p:cNvCxnSpPr>
          <p:nvPr/>
        </p:nvCxnSpPr>
        <p:spPr bwMode="auto">
          <a:xfrm flipV="1">
            <a:off x="7546423" y="4179682"/>
            <a:ext cx="533400" cy="130175"/>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0" name="AutoShape 79"/>
          <p:cNvCxnSpPr>
            <a:cxnSpLocks noChangeShapeType="1"/>
          </p:cNvCxnSpPr>
          <p:nvPr/>
        </p:nvCxnSpPr>
        <p:spPr bwMode="auto">
          <a:xfrm flipH="1" flipV="1">
            <a:off x="7481336" y="3379582"/>
            <a:ext cx="1714500" cy="533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1" name="AutoShape 80"/>
          <p:cNvCxnSpPr>
            <a:cxnSpLocks noChangeShapeType="1"/>
          </p:cNvCxnSpPr>
          <p:nvPr/>
        </p:nvCxnSpPr>
        <p:spPr bwMode="auto">
          <a:xfrm flipV="1">
            <a:off x="4982611" y="3393870"/>
            <a:ext cx="914400" cy="457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2" name="AutoShape 81"/>
          <p:cNvCxnSpPr>
            <a:cxnSpLocks noChangeShapeType="1"/>
          </p:cNvCxnSpPr>
          <p:nvPr/>
        </p:nvCxnSpPr>
        <p:spPr bwMode="auto">
          <a:xfrm>
            <a:off x="5015948" y="3820907"/>
            <a:ext cx="1828800" cy="16002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3" name="AutoShape 82"/>
          <p:cNvCxnSpPr>
            <a:cxnSpLocks noChangeShapeType="1"/>
          </p:cNvCxnSpPr>
          <p:nvPr/>
        </p:nvCxnSpPr>
        <p:spPr bwMode="auto">
          <a:xfrm flipH="1">
            <a:off x="4322211" y="5344907"/>
            <a:ext cx="914400" cy="5334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4" name="AutoShape 83"/>
          <p:cNvCxnSpPr>
            <a:cxnSpLocks noChangeShapeType="1"/>
          </p:cNvCxnSpPr>
          <p:nvPr/>
        </p:nvCxnSpPr>
        <p:spPr bwMode="auto">
          <a:xfrm>
            <a:off x="8521148" y="5500482"/>
            <a:ext cx="285750" cy="3429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cxnSp>
        <p:nvCxnSpPr>
          <p:cNvPr id="155" name="AutoShape 84"/>
          <p:cNvCxnSpPr>
            <a:cxnSpLocks noChangeShapeType="1"/>
          </p:cNvCxnSpPr>
          <p:nvPr/>
        </p:nvCxnSpPr>
        <p:spPr bwMode="auto">
          <a:xfrm flipH="1">
            <a:off x="9233936" y="5483020"/>
            <a:ext cx="266700" cy="30480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156" name="Oval 85"/>
          <p:cNvSpPr>
            <a:spLocks noChangeArrowheads="1"/>
          </p:cNvSpPr>
          <p:nvPr/>
        </p:nvSpPr>
        <p:spPr bwMode="auto">
          <a:xfrm>
            <a:off x="9130748" y="2795382"/>
            <a:ext cx="1447800" cy="55245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Tree>
    <p:extLst>
      <p:ext uri="{BB962C8B-B14F-4D97-AF65-F5344CB8AC3E}">
        <p14:creationId xmlns:p14="http://schemas.microsoft.com/office/powerpoint/2010/main" xmlns="" val="6690102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2-2 : ER</a:t>
            </a:r>
            <a:r>
              <a:rPr lang="zh-TW" altLang="zh-TW" dirty="0"/>
              <a:t>模型基本符號與用法</a:t>
            </a:r>
          </a:p>
          <a:p>
            <a:endParaRPr lang="zh-TW" altLang="en-US" dirty="0"/>
          </a:p>
        </p:txBody>
      </p:sp>
      <p:sp>
        <p:nvSpPr>
          <p:cNvPr id="5" name="文字版面配置區 4"/>
          <p:cNvSpPr>
            <a:spLocks noGrp="1"/>
          </p:cNvSpPr>
          <p:nvPr>
            <p:ph type="body" sz="quarter" idx="13"/>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模型轉成關聯型別</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157" name="Group 3"/>
          <p:cNvGraphicFramePr>
            <a:graphicFrameLocks noGrp="1"/>
          </p:cNvGraphicFramePr>
          <p:nvPr>
            <p:extLst>
              <p:ext uri="{D42A27DB-BD31-4B8C-83A1-F6EECF244321}">
                <p14:modId xmlns:p14="http://schemas.microsoft.com/office/powerpoint/2010/main" xmlns="" val="3061355878"/>
              </p:ext>
            </p:extLst>
          </p:nvPr>
        </p:nvGraphicFramePr>
        <p:xfrm>
          <a:off x="973584" y="4674705"/>
          <a:ext cx="8763000" cy="431800"/>
        </p:xfrm>
        <a:graphic>
          <a:graphicData uri="http://schemas.openxmlformats.org/drawingml/2006/table">
            <a:tbl>
              <a:tblPr/>
              <a:tblGrid>
                <a:gridCol w="649288">
                  <a:extLst>
                    <a:ext uri="{9D8B030D-6E8A-4147-A177-3AD203B41FA5}">
                      <a16:colId xmlns:a16="http://schemas.microsoft.com/office/drawing/2014/main" xmlns="" val="20000"/>
                    </a:ext>
                  </a:extLst>
                </a:gridCol>
                <a:gridCol w="893762">
                  <a:extLst>
                    <a:ext uri="{9D8B030D-6E8A-4147-A177-3AD203B41FA5}">
                      <a16:colId xmlns:a16="http://schemas.microsoft.com/office/drawing/2014/main" xmlns="" val="20001"/>
                    </a:ext>
                  </a:extLst>
                </a:gridCol>
                <a:gridCol w="8763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590550">
                  <a:extLst>
                    <a:ext uri="{9D8B030D-6E8A-4147-A177-3AD203B41FA5}">
                      <a16:colId xmlns:a16="http://schemas.microsoft.com/office/drawing/2014/main" xmlns="" val="20004"/>
                    </a:ext>
                  </a:extLst>
                </a:gridCol>
                <a:gridCol w="1028700">
                  <a:extLst>
                    <a:ext uri="{9D8B030D-6E8A-4147-A177-3AD203B41FA5}">
                      <a16:colId xmlns:a16="http://schemas.microsoft.com/office/drawing/2014/main" xmlns="" val="20005"/>
                    </a:ext>
                  </a:extLst>
                </a:gridCol>
                <a:gridCol w="838200">
                  <a:extLst>
                    <a:ext uri="{9D8B030D-6E8A-4147-A177-3AD203B41FA5}">
                      <a16:colId xmlns:a16="http://schemas.microsoft.com/office/drawing/2014/main" xmlns="" val="20006"/>
                    </a:ext>
                  </a:extLst>
                </a:gridCol>
                <a:gridCol w="1390650">
                  <a:extLst>
                    <a:ext uri="{9D8B030D-6E8A-4147-A177-3AD203B41FA5}">
                      <a16:colId xmlns:a16="http://schemas.microsoft.com/office/drawing/2014/main" xmlns="" val="20007"/>
                    </a:ext>
                  </a:extLst>
                </a:gridCol>
                <a:gridCol w="1352550">
                  <a:extLst>
                    <a:ext uri="{9D8B030D-6E8A-4147-A177-3AD203B41FA5}">
                      <a16:colId xmlns:a16="http://schemas.microsoft.com/office/drawing/2014/main" xmlns="" val="20008"/>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Fname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Lname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Birthdate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Department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Supervisor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58" name="Text Box 25"/>
          <p:cNvSpPr txBox="1">
            <a:spLocks noChangeArrowheads="1"/>
          </p:cNvSpPr>
          <p:nvPr/>
        </p:nvSpPr>
        <p:spPr bwMode="auto">
          <a:xfrm>
            <a:off x="1078359" y="6252680"/>
            <a:ext cx="190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b="1" dirty="0">
                <a:solidFill>
                  <a:srgbClr val="0000CC"/>
                </a:solidFill>
                <a:ea typeface="微軟正黑體" panose="020B0604030504040204" pitchFamily="34" charset="-120"/>
                <a:cs typeface="Times New Roman" panose="02020603050405020304" pitchFamily="18" charset="0"/>
              </a:rPr>
              <a:t>PROJECT</a:t>
            </a:r>
          </a:p>
        </p:txBody>
      </p:sp>
      <p:graphicFrame>
        <p:nvGraphicFramePr>
          <p:cNvPr id="159" name="Group 26"/>
          <p:cNvGraphicFramePr>
            <a:graphicFrameLocks noGrp="1"/>
          </p:cNvGraphicFramePr>
          <p:nvPr>
            <p:extLst>
              <p:ext uri="{D42A27DB-BD31-4B8C-83A1-F6EECF244321}">
                <p14:modId xmlns:p14="http://schemas.microsoft.com/office/powerpoint/2010/main" xmlns="" val="1784165314"/>
              </p:ext>
            </p:extLst>
          </p:nvPr>
        </p:nvGraphicFramePr>
        <p:xfrm>
          <a:off x="1106934" y="6655905"/>
          <a:ext cx="8229600" cy="431800"/>
        </p:xfrm>
        <a:graphic>
          <a:graphicData uri="http://schemas.openxmlformats.org/drawingml/2006/table">
            <a:tbl>
              <a:tblPr/>
              <a:tblGrid>
                <a:gridCol w="15240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3733800">
                  <a:extLst>
                    <a:ext uri="{9D8B030D-6E8A-4147-A177-3AD203B41FA5}">
                      <a16:colId xmlns:a16="http://schemas.microsoft.com/office/drawing/2014/main" xmlns="" val="20003"/>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ControllingDepartment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60" name="Line 38"/>
          <p:cNvSpPr>
            <a:spLocks noChangeShapeType="1"/>
          </p:cNvSpPr>
          <p:nvPr/>
        </p:nvSpPr>
        <p:spPr bwMode="auto">
          <a:xfrm>
            <a:off x="1049784" y="4960455"/>
            <a:ext cx="5143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61" name="Line 39"/>
          <p:cNvSpPr>
            <a:spLocks noChangeShapeType="1"/>
          </p:cNvSpPr>
          <p:nvPr/>
        </p:nvSpPr>
        <p:spPr bwMode="auto">
          <a:xfrm>
            <a:off x="1183134" y="6998805"/>
            <a:ext cx="914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62" name="Text Box 40"/>
          <p:cNvSpPr txBox="1">
            <a:spLocks noChangeArrowheads="1"/>
          </p:cNvSpPr>
          <p:nvPr/>
        </p:nvSpPr>
        <p:spPr bwMode="auto">
          <a:xfrm>
            <a:off x="1125984" y="5531955"/>
            <a:ext cx="14097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b="1" dirty="0">
                <a:solidFill>
                  <a:srgbClr val="0000CC"/>
                </a:solidFill>
                <a:ea typeface="微軟正黑體" panose="020B0604030504040204" pitchFamily="34" charset="-120"/>
                <a:cs typeface="Times New Roman" panose="02020603050405020304" pitchFamily="18" charset="0"/>
              </a:rPr>
              <a:t>WORKON</a:t>
            </a:r>
          </a:p>
        </p:txBody>
      </p:sp>
      <p:graphicFrame>
        <p:nvGraphicFramePr>
          <p:cNvPr id="163" name="Group 41"/>
          <p:cNvGraphicFramePr>
            <a:graphicFrameLocks noGrp="1"/>
          </p:cNvGraphicFramePr>
          <p:nvPr>
            <p:extLst>
              <p:ext uri="{D42A27DB-BD31-4B8C-83A1-F6EECF244321}">
                <p14:modId xmlns:p14="http://schemas.microsoft.com/office/powerpoint/2010/main" xmlns="" val="1905376576"/>
              </p:ext>
            </p:extLst>
          </p:nvPr>
        </p:nvGraphicFramePr>
        <p:xfrm>
          <a:off x="2669034" y="5531955"/>
          <a:ext cx="4572000" cy="431800"/>
        </p:xfrm>
        <a:graphic>
          <a:graphicData uri="http://schemas.openxmlformats.org/drawingml/2006/table">
            <a:tbl>
              <a:tblPr/>
              <a:tblGrid>
                <a:gridCol w="1377950">
                  <a:extLst>
                    <a:ext uri="{9D8B030D-6E8A-4147-A177-3AD203B41FA5}">
                      <a16:colId xmlns:a16="http://schemas.microsoft.com/office/drawing/2014/main" xmlns="" val="20000"/>
                    </a:ext>
                  </a:extLst>
                </a:gridCol>
                <a:gridCol w="1690688">
                  <a:extLst>
                    <a:ext uri="{9D8B030D-6E8A-4147-A177-3AD203B41FA5}">
                      <a16:colId xmlns:a16="http://schemas.microsoft.com/office/drawing/2014/main" xmlns="" val="20001"/>
                    </a:ext>
                  </a:extLst>
                </a:gridCol>
                <a:gridCol w="1503362">
                  <a:extLst>
                    <a:ext uri="{9D8B030D-6E8A-4147-A177-3AD203B41FA5}">
                      <a16:colId xmlns:a16="http://schemas.microsoft.com/office/drawing/2014/main" xmlns="" val="20002"/>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SSN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PROJECT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HOURS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64" name="Text Box 51"/>
          <p:cNvSpPr txBox="1">
            <a:spLocks noChangeArrowheads="1"/>
          </p:cNvSpPr>
          <p:nvPr/>
        </p:nvSpPr>
        <p:spPr bwMode="auto">
          <a:xfrm>
            <a:off x="1087884" y="4241317"/>
            <a:ext cx="19050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b="1" dirty="0">
                <a:solidFill>
                  <a:srgbClr val="0000CC"/>
                </a:solidFill>
                <a:ea typeface="微軟正黑體" panose="020B0604030504040204" pitchFamily="34" charset="-120"/>
                <a:cs typeface="Times New Roman" panose="02020603050405020304" pitchFamily="18" charset="0"/>
              </a:rPr>
              <a:t>EMPLOYEE</a:t>
            </a:r>
          </a:p>
        </p:txBody>
      </p:sp>
      <p:sp>
        <p:nvSpPr>
          <p:cNvPr id="165" name="Text Box 52"/>
          <p:cNvSpPr txBox="1">
            <a:spLocks noChangeArrowheads="1"/>
          </p:cNvSpPr>
          <p:nvPr/>
        </p:nvSpPr>
        <p:spPr bwMode="auto">
          <a:xfrm>
            <a:off x="1049784" y="3090380"/>
            <a:ext cx="215061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en-US" altLang="zh-TW" sz="2000" b="1" dirty="0">
                <a:solidFill>
                  <a:srgbClr val="0000CC"/>
                </a:solidFill>
                <a:ea typeface="微軟正黑體" panose="020B0604030504040204" pitchFamily="34" charset="-120"/>
                <a:cs typeface="Times New Roman" panose="02020603050405020304" pitchFamily="18" charset="0"/>
              </a:rPr>
              <a:t>DEPARTMENT</a:t>
            </a:r>
          </a:p>
        </p:txBody>
      </p:sp>
      <p:graphicFrame>
        <p:nvGraphicFramePr>
          <p:cNvPr id="166" name="Group 53"/>
          <p:cNvGraphicFramePr>
            <a:graphicFrameLocks noGrp="1"/>
          </p:cNvGraphicFramePr>
          <p:nvPr>
            <p:extLst>
              <p:ext uri="{D42A27DB-BD31-4B8C-83A1-F6EECF244321}">
                <p14:modId xmlns:p14="http://schemas.microsoft.com/office/powerpoint/2010/main" xmlns="" val="3909510374"/>
              </p:ext>
            </p:extLst>
          </p:nvPr>
        </p:nvGraphicFramePr>
        <p:xfrm>
          <a:off x="1125984" y="3531705"/>
          <a:ext cx="8229600" cy="431800"/>
        </p:xfrm>
        <a:graphic>
          <a:graphicData uri="http://schemas.openxmlformats.org/drawingml/2006/table">
            <a:tbl>
              <a:tblPr/>
              <a:tblGrid>
                <a:gridCol w="12954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752600">
                  <a:extLst>
                    <a:ext uri="{9D8B030D-6E8A-4147-A177-3AD203B41FA5}">
                      <a16:colId xmlns:a16="http://schemas.microsoft.com/office/drawing/2014/main" xmlns="" val="20003"/>
                    </a:ext>
                  </a:extLst>
                </a:gridCol>
                <a:gridCol w="2133600">
                  <a:extLst>
                    <a:ext uri="{9D8B030D-6E8A-4147-A177-3AD203B41FA5}">
                      <a16:colId xmlns:a16="http://schemas.microsoft.com/office/drawing/2014/main" xmlns="" val="20004"/>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Number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Location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ManagerStartdate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67" name="Freeform 67"/>
          <p:cNvSpPr>
            <a:spLocks/>
          </p:cNvSpPr>
          <p:nvPr/>
        </p:nvSpPr>
        <p:spPr bwMode="auto">
          <a:xfrm>
            <a:off x="4059684" y="3303105"/>
            <a:ext cx="1581150" cy="247650"/>
          </a:xfrm>
          <a:custGeom>
            <a:avLst/>
            <a:gdLst>
              <a:gd name="T0" fmla="*/ 0 w 996"/>
              <a:gd name="T1" fmla="*/ 2147483647 h 156"/>
              <a:gd name="T2" fmla="*/ 0 w 996"/>
              <a:gd name="T3" fmla="*/ 0 h 156"/>
              <a:gd name="T4" fmla="*/ 2147483647 w 996"/>
              <a:gd name="T5" fmla="*/ 0 h 156"/>
              <a:gd name="T6" fmla="*/ 2147483647 w 996"/>
              <a:gd name="T7" fmla="*/ 2147483647 h 156"/>
              <a:gd name="T8" fmla="*/ 0 60000 65536"/>
              <a:gd name="T9" fmla="*/ 0 60000 65536"/>
              <a:gd name="T10" fmla="*/ 0 60000 65536"/>
              <a:gd name="T11" fmla="*/ 0 60000 65536"/>
              <a:gd name="T12" fmla="*/ 0 w 996"/>
              <a:gd name="T13" fmla="*/ 0 h 156"/>
              <a:gd name="T14" fmla="*/ 996 w 996"/>
              <a:gd name="T15" fmla="*/ 156 h 156"/>
            </a:gdLst>
            <a:ahLst/>
            <a:cxnLst>
              <a:cxn ang="T8">
                <a:pos x="T0" y="T1"/>
              </a:cxn>
              <a:cxn ang="T9">
                <a:pos x="T2" y="T3"/>
              </a:cxn>
              <a:cxn ang="T10">
                <a:pos x="T4" y="T5"/>
              </a:cxn>
              <a:cxn ang="T11">
                <a:pos x="T6" y="T7"/>
              </a:cxn>
            </a:cxnLst>
            <a:rect l="T12" t="T13" r="T14" b="T15"/>
            <a:pathLst>
              <a:path w="996" h="156">
                <a:moveTo>
                  <a:pt x="0" y="156"/>
                </a:moveTo>
                <a:cubicBezTo>
                  <a:pt x="0" y="104"/>
                  <a:pt x="0" y="52"/>
                  <a:pt x="0" y="0"/>
                </a:cubicBezTo>
                <a:lnTo>
                  <a:pt x="996" y="0"/>
                </a:lnTo>
                <a:lnTo>
                  <a:pt x="996" y="144"/>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grpSp>
        <p:nvGrpSpPr>
          <p:cNvPr id="168" name="Group 68"/>
          <p:cNvGrpSpPr>
            <a:grpSpLocks/>
          </p:cNvGrpSpPr>
          <p:nvPr/>
        </p:nvGrpSpPr>
        <p:grpSpPr bwMode="auto">
          <a:xfrm>
            <a:off x="4250184" y="3093555"/>
            <a:ext cx="1581150" cy="285750"/>
            <a:chOff x="2304" y="2208"/>
            <a:chExt cx="996" cy="180"/>
          </a:xfrm>
        </p:grpSpPr>
        <p:sp>
          <p:nvSpPr>
            <p:cNvPr id="169" name="Freeform 69"/>
            <p:cNvSpPr>
              <a:spLocks/>
            </p:cNvSpPr>
            <p:nvPr/>
          </p:nvSpPr>
          <p:spPr bwMode="auto">
            <a:xfrm>
              <a:off x="2304" y="2208"/>
              <a:ext cx="996" cy="108"/>
            </a:xfrm>
            <a:custGeom>
              <a:avLst/>
              <a:gdLst>
                <a:gd name="T0" fmla="*/ 0 w 996"/>
                <a:gd name="T1" fmla="*/ 1 h 156"/>
                <a:gd name="T2" fmla="*/ 0 w 996"/>
                <a:gd name="T3" fmla="*/ 0 h 156"/>
                <a:gd name="T4" fmla="*/ 996 w 996"/>
                <a:gd name="T5" fmla="*/ 0 h 156"/>
                <a:gd name="T6" fmla="*/ 996 w 996"/>
                <a:gd name="T7" fmla="*/ 1 h 156"/>
                <a:gd name="T8" fmla="*/ 0 60000 65536"/>
                <a:gd name="T9" fmla="*/ 0 60000 65536"/>
                <a:gd name="T10" fmla="*/ 0 60000 65536"/>
                <a:gd name="T11" fmla="*/ 0 60000 65536"/>
                <a:gd name="T12" fmla="*/ 0 w 996"/>
                <a:gd name="T13" fmla="*/ 0 h 156"/>
                <a:gd name="T14" fmla="*/ 996 w 996"/>
                <a:gd name="T15" fmla="*/ 156 h 156"/>
              </a:gdLst>
              <a:ahLst/>
              <a:cxnLst>
                <a:cxn ang="T8">
                  <a:pos x="T0" y="T1"/>
                </a:cxn>
                <a:cxn ang="T9">
                  <a:pos x="T2" y="T3"/>
                </a:cxn>
                <a:cxn ang="T10">
                  <a:pos x="T4" y="T5"/>
                </a:cxn>
                <a:cxn ang="T11">
                  <a:pos x="T6" y="T7"/>
                </a:cxn>
              </a:cxnLst>
              <a:rect l="T12" t="T13" r="T14" b="T15"/>
              <a:pathLst>
                <a:path w="996" h="156">
                  <a:moveTo>
                    <a:pt x="0" y="156"/>
                  </a:moveTo>
                  <a:cubicBezTo>
                    <a:pt x="0" y="104"/>
                    <a:pt x="0" y="52"/>
                    <a:pt x="0" y="0"/>
                  </a:cubicBezTo>
                  <a:lnTo>
                    <a:pt x="996" y="0"/>
                  </a:lnTo>
                  <a:lnTo>
                    <a:pt x="996" y="144"/>
                  </a:lnTo>
                </a:path>
              </a:pathLst>
            </a:cu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170" name="Line 70"/>
            <p:cNvSpPr>
              <a:spLocks noChangeShapeType="1"/>
            </p:cNvSpPr>
            <p:nvPr/>
          </p:nvSpPr>
          <p:spPr bwMode="auto">
            <a:xfrm flipH="1">
              <a:off x="3168" y="2388"/>
              <a:ext cx="132"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71" name="Line 71"/>
            <p:cNvSpPr>
              <a:spLocks noChangeShapeType="1"/>
            </p:cNvSpPr>
            <p:nvPr/>
          </p:nvSpPr>
          <p:spPr bwMode="auto">
            <a:xfrm>
              <a:off x="3300" y="2316"/>
              <a:ext cx="0" cy="7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grpSp>
      <p:sp>
        <p:nvSpPr>
          <p:cNvPr id="172" name="Line 72"/>
          <p:cNvSpPr>
            <a:spLocks noChangeShapeType="1"/>
          </p:cNvSpPr>
          <p:nvPr/>
        </p:nvSpPr>
        <p:spPr bwMode="auto">
          <a:xfrm>
            <a:off x="1202184" y="3893655"/>
            <a:ext cx="914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73" name="Text Box 73"/>
          <p:cNvSpPr txBox="1">
            <a:spLocks noChangeArrowheads="1"/>
          </p:cNvSpPr>
          <p:nvPr/>
        </p:nvSpPr>
        <p:spPr bwMode="auto">
          <a:xfrm>
            <a:off x="1049784" y="1838845"/>
            <a:ext cx="17716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b="1" dirty="0">
                <a:solidFill>
                  <a:srgbClr val="0000CC"/>
                </a:solidFill>
                <a:ea typeface="微軟正黑體" panose="020B0604030504040204" pitchFamily="34" charset="-120"/>
                <a:cs typeface="Times New Roman" panose="02020603050405020304" pitchFamily="18" charset="0"/>
              </a:rPr>
              <a:t>DEPENDENT</a:t>
            </a:r>
          </a:p>
        </p:txBody>
      </p:sp>
      <p:graphicFrame>
        <p:nvGraphicFramePr>
          <p:cNvPr id="174" name="Group 74"/>
          <p:cNvGraphicFramePr>
            <a:graphicFrameLocks noGrp="1"/>
          </p:cNvGraphicFramePr>
          <p:nvPr>
            <p:extLst>
              <p:ext uri="{D42A27DB-BD31-4B8C-83A1-F6EECF244321}">
                <p14:modId xmlns:p14="http://schemas.microsoft.com/office/powerpoint/2010/main" xmlns="" val="1959211453"/>
              </p:ext>
            </p:extLst>
          </p:nvPr>
        </p:nvGraphicFramePr>
        <p:xfrm>
          <a:off x="1087884" y="2274405"/>
          <a:ext cx="6705600" cy="438150"/>
        </p:xfrm>
        <a:graphic>
          <a:graphicData uri="http://schemas.openxmlformats.org/drawingml/2006/table">
            <a:tbl>
              <a:tblPr/>
              <a:tblGrid>
                <a:gridCol w="17526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524000">
                  <a:extLst>
                    <a:ext uri="{9D8B030D-6E8A-4147-A177-3AD203B41FA5}">
                      <a16:colId xmlns:a16="http://schemas.microsoft.com/office/drawing/2014/main" xmlns="" val="20004"/>
                    </a:ext>
                  </a:extLst>
                </a:gridCol>
              </a:tblGrid>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Employee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Sex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Birthdate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itchFamily="18" charset="0"/>
                          <a:ea typeface="新細明體" pitchFamily="18" charset="-120"/>
                        </a:rPr>
                        <a:t>Relationship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75" name="Freeform 88"/>
          <p:cNvSpPr>
            <a:spLocks/>
          </p:cNvSpPr>
          <p:nvPr/>
        </p:nvSpPr>
        <p:spPr bwMode="auto">
          <a:xfrm>
            <a:off x="1392684" y="5970105"/>
            <a:ext cx="3873500" cy="685800"/>
          </a:xfrm>
          <a:custGeom>
            <a:avLst/>
            <a:gdLst>
              <a:gd name="T0" fmla="*/ 2147483647 w 2440"/>
              <a:gd name="T1" fmla="*/ 2147483647 h 432"/>
              <a:gd name="T2" fmla="*/ 2147483647 w 2440"/>
              <a:gd name="T3" fmla="*/ 2147483647 h 432"/>
              <a:gd name="T4" fmla="*/ 2147483647 w 2440"/>
              <a:gd name="T5" fmla="*/ 2147483647 h 432"/>
              <a:gd name="T6" fmla="*/ 2147483647 w 2440"/>
              <a:gd name="T7" fmla="*/ 0 h 432"/>
              <a:gd name="T8" fmla="*/ 0 60000 65536"/>
              <a:gd name="T9" fmla="*/ 0 60000 65536"/>
              <a:gd name="T10" fmla="*/ 0 60000 65536"/>
              <a:gd name="T11" fmla="*/ 0 60000 65536"/>
              <a:gd name="T12" fmla="*/ 0 w 2440"/>
              <a:gd name="T13" fmla="*/ 0 h 432"/>
              <a:gd name="T14" fmla="*/ 2440 w 2440"/>
              <a:gd name="T15" fmla="*/ 432 h 432"/>
            </a:gdLst>
            <a:ahLst/>
            <a:cxnLst>
              <a:cxn ang="T8">
                <a:pos x="T0" y="T1"/>
              </a:cxn>
              <a:cxn ang="T9">
                <a:pos x="T2" y="T3"/>
              </a:cxn>
              <a:cxn ang="T10">
                <a:pos x="T4" y="T5"/>
              </a:cxn>
              <a:cxn ang="T11">
                <a:pos x="T6" y="T7"/>
              </a:cxn>
            </a:cxnLst>
            <a:rect l="T12" t="T13" r="T14" b="T15"/>
            <a:pathLst>
              <a:path w="2440" h="432">
                <a:moveTo>
                  <a:pt x="264" y="432"/>
                </a:moveTo>
                <a:cubicBezTo>
                  <a:pt x="132" y="400"/>
                  <a:pt x="0" y="368"/>
                  <a:pt x="312" y="336"/>
                </a:cubicBezTo>
                <a:cubicBezTo>
                  <a:pt x="624" y="304"/>
                  <a:pt x="1832" y="296"/>
                  <a:pt x="2136" y="240"/>
                </a:cubicBezTo>
                <a:cubicBezTo>
                  <a:pt x="2440" y="184"/>
                  <a:pt x="2288" y="92"/>
                  <a:pt x="2136" y="0"/>
                </a:cubicBez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176" name="Freeform 89"/>
          <p:cNvSpPr>
            <a:spLocks/>
          </p:cNvSpPr>
          <p:nvPr/>
        </p:nvSpPr>
        <p:spPr bwMode="auto">
          <a:xfrm>
            <a:off x="1138684" y="5131905"/>
            <a:ext cx="2209800" cy="381000"/>
          </a:xfrm>
          <a:custGeom>
            <a:avLst/>
            <a:gdLst>
              <a:gd name="T0" fmla="*/ 2147483647 w 1392"/>
              <a:gd name="T1" fmla="*/ 0 h 240"/>
              <a:gd name="T2" fmla="*/ 2147483647 w 1392"/>
              <a:gd name="T3" fmla="*/ 2147483647 h 240"/>
              <a:gd name="T4" fmla="*/ 2147483647 w 1392"/>
              <a:gd name="T5" fmla="*/ 2147483647 h 240"/>
              <a:gd name="T6" fmla="*/ 2147483647 w 1392"/>
              <a:gd name="T7" fmla="*/ 2147483647 h 240"/>
              <a:gd name="T8" fmla="*/ 0 60000 65536"/>
              <a:gd name="T9" fmla="*/ 0 60000 65536"/>
              <a:gd name="T10" fmla="*/ 0 60000 65536"/>
              <a:gd name="T11" fmla="*/ 0 60000 65536"/>
              <a:gd name="T12" fmla="*/ 0 w 1392"/>
              <a:gd name="T13" fmla="*/ 0 h 240"/>
              <a:gd name="T14" fmla="*/ 1392 w 1392"/>
              <a:gd name="T15" fmla="*/ 240 h 240"/>
            </a:gdLst>
            <a:ahLst/>
            <a:cxnLst>
              <a:cxn ang="T8">
                <a:pos x="T0" y="T1"/>
              </a:cxn>
              <a:cxn ang="T9">
                <a:pos x="T2" y="T3"/>
              </a:cxn>
              <a:cxn ang="T10">
                <a:pos x="T4" y="T5"/>
              </a:cxn>
              <a:cxn ang="T11">
                <a:pos x="T6" y="T7"/>
              </a:cxn>
            </a:cxnLst>
            <a:rect l="T12" t="T13" r="T14" b="T15"/>
            <a:pathLst>
              <a:path w="1392" h="240">
                <a:moveTo>
                  <a:pt x="88" y="0"/>
                </a:moveTo>
                <a:cubicBezTo>
                  <a:pt x="44" y="64"/>
                  <a:pt x="0" y="128"/>
                  <a:pt x="184" y="144"/>
                </a:cubicBezTo>
                <a:cubicBezTo>
                  <a:pt x="368" y="160"/>
                  <a:pt x="992" y="80"/>
                  <a:pt x="1192" y="96"/>
                </a:cubicBezTo>
                <a:cubicBezTo>
                  <a:pt x="1392" y="112"/>
                  <a:pt x="1388" y="176"/>
                  <a:pt x="1384" y="240"/>
                </a:cubicBezTo>
              </a:path>
            </a:pathLst>
          </a:custGeom>
          <a:noFill/>
          <a:ln w="38100" cmpd="sng">
            <a:solidFill>
              <a:srgbClr val="0000CC"/>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177" name="Freeform 90"/>
          <p:cNvSpPr>
            <a:spLocks/>
          </p:cNvSpPr>
          <p:nvPr/>
        </p:nvSpPr>
        <p:spPr bwMode="auto">
          <a:xfrm>
            <a:off x="935484" y="2731605"/>
            <a:ext cx="285750" cy="1968500"/>
          </a:xfrm>
          <a:custGeom>
            <a:avLst/>
            <a:gdLst>
              <a:gd name="T0" fmla="*/ 2147483647 w 180"/>
              <a:gd name="T1" fmla="*/ 0 h 1240"/>
              <a:gd name="T2" fmla="*/ 2147483647 w 180"/>
              <a:gd name="T3" fmla="*/ 2147483647 h 1240"/>
              <a:gd name="T4" fmla="*/ 2147483647 w 180"/>
              <a:gd name="T5" fmla="*/ 2147483647 h 1240"/>
              <a:gd name="T6" fmla="*/ 0 w 180"/>
              <a:gd name="T7" fmla="*/ 2147483647 h 1240"/>
              <a:gd name="T8" fmla="*/ 2147483647 w 180"/>
              <a:gd name="T9" fmla="*/ 2147483647 h 1240"/>
              <a:gd name="T10" fmla="*/ 2147483647 w 180"/>
              <a:gd name="T11" fmla="*/ 2147483647 h 1240"/>
              <a:gd name="T12" fmla="*/ 2147483647 w 180"/>
              <a:gd name="T13" fmla="*/ 2147483647 h 1240"/>
              <a:gd name="T14" fmla="*/ 0 60000 65536"/>
              <a:gd name="T15" fmla="*/ 0 60000 65536"/>
              <a:gd name="T16" fmla="*/ 0 60000 65536"/>
              <a:gd name="T17" fmla="*/ 0 60000 65536"/>
              <a:gd name="T18" fmla="*/ 0 60000 65536"/>
              <a:gd name="T19" fmla="*/ 0 60000 65536"/>
              <a:gd name="T20" fmla="*/ 0 60000 65536"/>
              <a:gd name="T21" fmla="*/ 0 w 180"/>
              <a:gd name="T22" fmla="*/ 0 h 1240"/>
              <a:gd name="T23" fmla="*/ 180 w 180"/>
              <a:gd name="T24" fmla="*/ 1240 h 12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0" h="1240">
                <a:moveTo>
                  <a:pt x="180" y="0"/>
                </a:moveTo>
                <a:cubicBezTo>
                  <a:pt x="141" y="117"/>
                  <a:pt x="130" y="147"/>
                  <a:pt x="60" y="252"/>
                </a:cubicBezTo>
                <a:cubicBezTo>
                  <a:pt x="50" y="267"/>
                  <a:pt x="37" y="340"/>
                  <a:pt x="36" y="348"/>
                </a:cubicBezTo>
                <a:cubicBezTo>
                  <a:pt x="26" y="413"/>
                  <a:pt x="21" y="466"/>
                  <a:pt x="0" y="528"/>
                </a:cubicBezTo>
                <a:cubicBezTo>
                  <a:pt x="5" y="669"/>
                  <a:pt x="6" y="837"/>
                  <a:pt x="24" y="984"/>
                </a:cubicBezTo>
                <a:cubicBezTo>
                  <a:pt x="34" y="1065"/>
                  <a:pt x="71" y="1124"/>
                  <a:pt x="96" y="1200"/>
                </a:cubicBezTo>
                <a:cubicBezTo>
                  <a:pt x="109" y="1240"/>
                  <a:pt x="95" y="1236"/>
                  <a:pt x="120" y="1236"/>
                </a:cubicBezTo>
              </a:path>
            </a:pathLst>
          </a:custGeom>
          <a:noFill/>
          <a:ln w="38100"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178" name="Freeform 91"/>
          <p:cNvSpPr>
            <a:spLocks/>
          </p:cNvSpPr>
          <p:nvPr/>
        </p:nvSpPr>
        <p:spPr bwMode="auto">
          <a:xfrm>
            <a:off x="1189484" y="3988905"/>
            <a:ext cx="6261100" cy="685800"/>
          </a:xfrm>
          <a:custGeom>
            <a:avLst/>
            <a:gdLst>
              <a:gd name="T0" fmla="*/ 2147483647 w 3944"/>
              <a:gd name="T1" fmla="*/ 0 h 432"/>
              <a:gd name="T2" fmla="*/ 2147483647 w 3944"/>
              <a:gd name="T3" fmla="*/ 2147483647 h 432"/>
              <a:gd name="T4" fmla="*/ 2147483647 w 3944"/>
              <a:gd name="T5" fmla="*/ 2147483647 h 432"/>
              <a:gd name="T6" fmla="*/ 2147483647 w 3944"/>
              <a:gd name="T7" fmla="*/ 2147483647 h 432"/>
              <a:gd name="T8" fmla="*/ 0 60000 65536"/>
              <a:gd name="T9" fmla="*/ 0 60000 65536"/>
              <a:gd name="T10" fmla="*/ 0 60000 65536"/>
              <a:gd name="T11" fmla="*/ 0 60000 65536"/>
              <a:gd name="T12" fmla="*/ 0 w 3944"/>
              <a:gd name="T13" fmla="*/ 0 h 432"/>
              <a:gd name="T14" fmla="*/ 3944 w 3944"/>
              <a:gd name="T15" fmla="*/ 432 h 432"/>
            </a:gdLst>
            <a:ahLst/>
            <a:cxnLst>
              <a:cxn ang="T8">
                <a:pos x="T0" y="T1"/>
              </a:cxn>
              <a:cxn ang="T9">
                <a:pos x="T2" y="T3"/>
              </a:cxn>
              <a:cxn ang="T10">
                <a:pos x="T4" y="T5"/>
              </a:cxn>
              <a:cxn ang="T11">
                <a:pos x="T6" y="T7"/>
              </a:cxn>
            </a:cxnLst>
            <a:rect l="T12" t="T13" r="T14" b="T15"/>
            <a:pathLst>
              <a:path w="3944" h="432">
                <a:moveTo>
                  <a:pt x="296" y="0"/>
                </a:moveTo>
                <a:cubicBezTo>
                  <a:pt x="148" y="36"/>
                  <a:pt x="0" y="72"/>
                  <a:pt x="392" y="96"/>
                </a:cubicBezTo>
                <a:cubicBezTo>
                  <a:pt x="784" y="120"/>
                  <a:pt x="2056" y="88"/>
                  <a:pt x="2648" y="144"/>
                </a:cubicBezTo>
                <a:cubicBezTo>
                  <a:pt x="3240" y="200"/>
                  <a:pt x="3592" y="316"/>
                  <a:pt x="3944" y="432"/>
                </a:cubicBezTo>
              </a:path>
            </a:pathLst>
          </a:custGeom>
          <a:noFill/>
          <a:ln w="38100" cmpd="sng">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179" name="Freeform 92"/>
          <p:cNvSpPr>
            <a:spLocks/>
          </p:cNvSpPr>
          <p:nvPr/>
        </p:nvSpPr>
        <p:spPr bwMode="auto">
          <a:xfrm>
            <a:off x="1221234" y="3904768"/>
            <a:ext cx="4975225" cy="769937"/>
          </a:xfrm>
          <a:custGeom>
            <a:avLst/>
            <a:gdLst>
              <a:gd name="T0" fmla="*/ 0 w 3134"/>
              <a:gd name="T1" fmla="*/ 2147483647 h 485"/>
              <a:gd name="T2" fmla="*/ 2147483647 w 3134"/>
              <a:gd name="T3" fmla="*/ 2147483647 h 485"/>
              <a:gd name="T4" fmla="*/ 2147483647 w 3134"/>
              <a:gd name="T5" fmla="*/ 2147483647 h 485"/>
              <a:gd name="T6" fmla="*/ 2147483647 w 3134"/>
              <a:gd name="T7" fmla="*/ 2147483647 h 485"/>
              <a:gd name="T8" fmla="*/ 2147483647 w 3134"/>
              <a:gd name="T9" fmla="*/ 2147483647 h 485"/>
              <a:gd name="T10" fmla="*/ 2147483647 w 3134"/>
              <a:gd name="T11" fmla="*/ 2147483647 h 485"/>
              <a:gd name="T12" fmla="*/ 2147483647 w 3134"/>
              <a:gd name="T13" fmla="*/ 2147483647 h 485"/>
              <a:gd name="T14" fmla="*/ 2147483647 w 3134"/>
              <a:gd name="T15" fmla="*/ 2147483647 h 485"/>
              <a:gd name="T16" fmla="*/ 0 60000 65536"/>
              <a:gd name="T17" fmla="*/ 0 60000 65536"/>
              <a:gd name="T18" fmla="*/ 0 60000 65536"/>
              <a:gd name="T19" fmla="*/ 0 60000 65536"/>
              <a:gd name="T20" fmla="*/ 0 60000 65536"/>
              <a:gd name="T21" fmla="*/ 0 60000 65536"/>
              <a:gd name="T22" fmla="*/ 0 60000 65536"/>
              <a:gd name="T23" fmla="*/ 0 60000 65536"/>
              <a:gd name="T24" fmla="*/ 0 w 3134"/>
              <a:gd name="T25" fmla="*/ 0 h 485"/>
              <a:gd name="T26" fmla="*/ 3134 w 3134"/>
              <a:gd name="T27" fmla="*/ 485 h 4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34" h="485">
                <a:moveTo>
                  <a:pt x="0" y="485"/>
                </a:moveTo>
                <a:cubicBezTo>
                  <a:pt x="4" y="473"/>
                  <a:pt x="2" y="456"/>
                  <a:pt x="12" y="449"/>
                </a:cubicBezTo>
                <a:cubicBezTo>
                  <a:pt x="61" y="414"/>
                  <a:pt x="171" y="385"/>
                  <a:pt x="228" y="353"/>
                </a:cubicBezTo>
                <a:cubicBezTo>
                  <a:pt x="457" y="226"/>
                  <a:pt x="750" y="202"/>
                  <a:pt x="1008" y="197"/>
                </a:cubicBezTo>
                <a:cubicBezTo>
                  <a:pt x="1644" y="186"/>
                  <a:pt x="2280" y="182"/>
                  <a:pt x="2916" y="173"/>
                </a:cubicBezTo>
                <a:cubicBezTo>
                  <a:pt x="2948" y="165"/>
                  <a:pt x="2985" y="167"/>
                  <a:pt x="3012" y="149"/>
                </a:cubicBezTo>
                <a:cubicBezTo>
                  <a:pt x="3036" y="133"/>
                  <a:pt x="3084" y="101"/>
                  <a:pt x="3084" y="101"/>
                </a:cubicBezTo>
                <a:cubicBezTo>
                  <a:pt x="3134" y="26"/>
                  <a:pt x="3132" y="0"/>
                  <a:pt x="3132" y="41"/>
                </a:cubicBezTo>
              </a:path>
            </a:pathLst>
          </a:custGeom>
          <a:noFill/>
          <a:ln w="38100" cmpd="sng">
            <a:solidFill>
              <a:srgbClr val="0099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180" name="Freeform 93"/>
          <p:cNvSpPr>
            <a:spLocks/>
          </p:cNvSpPr>
          <p:nvPr/>
        </p:nvSpPr>
        <p:spPr bwMode="auto">
          <a:xfrm>
            <a:off x="1354584" y="5131905"/>
            <a:ext cx="8229600" cy="254000"/>
          </a:xfrm>
          <a:custGeom>
            <a:avLst/>
            <a:gdLst>
              <a:gd name="T0" fmla="*/ 2147483647 w 5184"/>
              <a:gd name="T1" fmla="*/ 0 h 160"/>
              <a:gd name="T2" fmla="*/ 2147483647 w 5184"/>
              <a:gd name="T3" fmla="*/ 2147483647 h 160"/>
              <a:gd name="T4" fmla="*/ 2147483647 w 5184"/>
              <a:gd name="T5" fmla="*/ 2147483647 h 160"/>
              <a:gd name="T6" fmla="*/ 0 w 5184"/>
              <a:gd name="T7" fmla="*/ 0 h 160"/>
              <a:gd name="T8" fmla="*/ 0 60000 65536"/>
              <a:gd name="T9" fmla="*/ 0 60000 65536"/>
              <a:gd name="T10" fmla="*/ 0 60000 65536"/>
              <a:gd name="T11" fmla="*/ 0 60000 65536"/>
              <a:gd name="T12" fmla="*/ 0 w 5184"/>
              <a:gd name="T13" fmla="*/ 0 h 160"/>
              <a:gd name="T14" fmla="*/ 5184 w 5184"/>
              <a:gd name="T15" fmla="*/ 160 h 160"/>
            </a:gdLst>
            <a:ahLst/>
            <a:cxnLst>
              <a:cxn ang="T8">
                <a:pos x="T0" y="T1"/>
              </a:cxn>
              <a:cxn ang="T9">
                <a:pos x="T2" y="T3"/>
              </a:cxn>
              <a:cxn ang="T10">
                <a:pos x="T4" y="T5"/>
              </a:cxn>
              <a:cxn ang="T11">
                <a:pos x="T6" y="T7"/>
              </a:cxn>
            </a:cxnLst>
            <a:rect l="T12" t="T13" r="T14" b="T15"/>
            <a:pathLst>
              <a:path w="5184" h="160">
                <a:moveTo>
                  <a:pt x="4848" y="0"/>
                </a:moveTo>
                <a:cubicBezTo>
                  <a:pt x="5016" y="64"/>
                  <a:pt x="5184" y="128"/>
                  <a:pt x="4608" y="144"/>
                </a:cubicBezTo>
                <a:cubicBezTo>
                  <a:pt x="4032" y="160"/>
                  <a:pt x="2160" y="120"/>
                  <a:pt x="1392" y="96"/>
                </a:cubicBezTo>
                <a:cubicBezTo>
                  <a:pt x="624" y="72"/>
                  <a:pt x="312" y="36"/>
                  <a:pt x="0" y="0"/>
                </a:cubicBezTo>
              </a:path>
            </a:pathLst>
          </a:custGeom>
          <a:noFill/>
          <a:ln w="38100" cmpd="sng">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Tree>
    <p:extLst>
      <p:ext uri="{BB962C8B-B14F-4D97-AF65-F5344CB8AC3E}">
        <p14:creationId xmlns:p14="http://schemas.microsoft.com/office/powerpoint/2010/main" xmlns="" val="8893952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2-3 </a:t>
            </a:r>
            <a:r>
              <a:rPr lang="zh-TW" altLang="zh-TW" dirty="0"/>
              <a:t>各類</a:t>
            </a:r>
            <a:r>
              <a:rPr lang="en-US" altLang="zh-TW" dirty="0"/>
              <a:t>ER</a:t>
            </a:r>
            <a:r>
              <a:rPr lang="zh-TW" altLang="zh-TW" dirty="0"/>
              <a:t>模型表示法與工具</a:t>
            </a:r>
          </a:p>
          <a:p>
            <a:endParaRPr lang="zh-TW" altLang="en-US" dirty="0"/>
          </a:p>
        </p:txBody>
      </p:sp>
      <p:sp>
        <p:nvSpPr>
          <p:cNvPr id="5" name="文字版面配置區 4"/>
          <p:cNvSpPr>
            <a:spLocks noGrp="1"/>
          </p:cNvSpPr>
          <p:nvPr>
            <p:ph type="body" sz="quarter" idx="13"/>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UML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之類別圖表現</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模型</a:t>
            </a:r>
          </a:p>
        </p:txBody>
      </p:sp>
      <p:sp>
        <p:nvSpPr>
          <p:cNvPr id="6" name="Rectangle 3"/>
          <p:cNvSpPr>
            <a:spLocks noGrp="1" noChangeArrowheads="1"/>
          </p:cNvSpPr>
          <p:nvPr>
            <p:ph type="body" sz="quarter" idx="14"/>
          </p:nvPr>
        </p:nvSpPr>
        <p:spPr>
          <a:xfrm>
            <a:off x="838604" y="2095183"/>
            <a:ext cx="10670909" cy="821611"/>
          </a:xfrm>
        </p:spPr>
        <p:txBody>
          <a:bodyPr/>
          <a:lstStyle/>
          <a:p>
            <a:pPr marL="342900" indent="-342900">
              <a:lnSpc>
                <a:spcPct val="150000"/>
              </a:lnSpc>
              <a:spcBef>
                <a:spcPts val="600"/>
              </a:spcBef>
              <a:buFont typeface="Wingdings" panose="05000000000000000000" pitchFamily="2" charset="2"/>
              <a:buChar char="l"/>
            </a:pPr>
            <a:r>
              <a:rPr lang="en-US" altLang="zh-TW" sz="2800" b="0" dirty="0">
                <a:latin typeface="Times New Roman" panose="02020603050405020304" pitchFamily="18" charset="0"/>
                <a:ea typeface="標楷體" panose="03000509000000000000" pitchFamily="65" charset="-120"/>
                <a:cs typeface="Times New Roman" panose="02020603050405020304" pitchFamily="18" charset="0"/>
              </a:rPr>
              <a:t>UML</a:t>
            </a: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800" b="0" dirty="0">
                <a:latin typeface="Times New Roman" panose="02020603050405020304" pitchFamily="18" charset="0"/>
                <a:ea typeface="標楷體" panose="03000509000000000000" pitchFamily="65" charset="-120"/>
                <a:cs typeface="Times New Roman" panose="02020603050405020304" pitchFamily="18" charset="0"/>
              </a:rPr>
              <a:t>Unified Modeling Language</a:t>
            </a: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800" b="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spcBef>
                <a:spcPts val="600"/>
              </a:spcBef>
              <a:buFont typeface="Wingdings" panose="05000000000000000000" pitchFamily="2" charset="2"/>
              <a:buChar char="l"/>
            </a:pPr>
            <a:r>
              <a:rPr lang="en-US" altLang="zh-TW" sz="2800" b="0" dirty="0">
                <a:latin typeface="Times New Roman" panose="02020603050405020304" pitchFamily="18" charset="0"/>
                <a:ea typeface="標楷體" panose="03000509000000000000" pitchFamily="65" charset="-120"/>
                <a:cs typeface="Times New Roman" panose="02020603050405020304" pitchFamily="18" charset="0"/>
              </a:rPr>
              <a:t>UML</a:t>
            </a: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 是一套標準的圖形及符號，用來</a:t>
            </a:r>
            <a:r>
              <a:rPr lang="zh-TW" altLang="en-US" sz="28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畫軟體藍圖</a:t>
            </a: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8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spcBef>
                <a:spcPts val="600"/>
              </a:spcBef>
              <a:buFont typeface="Wingdings" panose="05000000000000000000" pitchFamily="2" charset="2"/>
              <a:buChar char="l"/>
            </a:pP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市面上有許多</a:t>
            </a:r>
            <a:r>
              <a:rPr lang="en-US" altLang="zh-TW" sz="2800" b="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CASE Tool</a:t>
            </a: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支援</a:t>
            </a:r>
            <a:r>
              <a:rPr lang="en-US" altLang="zh-TW" sz="2800" b="0" dirty="0">
                <a:latin typeface="Times New Roman" panose="02020603050405020304" pitchFamily="18" charset="0"/>
                <a:ea typeface="標楷體" panose="03000509000000000000" pitchFamily="65" charset="-120"/>
                <a:cs typeface="Times New Roman" panose="02020603050405020304" pitchFamily="18" charset="0"/>
              </a:rPr>
              <a:t>UML, </a:t>
            </a: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例</a:t>
            </a:r>
            <a:r>
              <a:rPr lang="en-US" altLang="zh-TW" sz="2800" b="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b="0" dirty="0" err="1">
                <a:latin typeface="Times New Roman" panose="02020603050405020304" pitchFamily="18" charset="0"/>
                <a:ea typeface="標楷體" panose="03000509000000000000" pitchFamily="65" charset="-120"/>
                <a:cs typeface="Times New Roman" panose="02020603050405020304" pitchFamily="18" charset="0"/>
              </a:rPr>
              <a:t>Astah</a:t>
            </a:r>
            <a:r>
              <a:rPr lang="en-US" altLang="zh-TW" sz="2800" b="0" dirty="0">
                <a:latin typeface="Times New Roman" panose="02020603050405020304" pitchFamily="18" charset="0"/>
                <a:ea typeface="標楷體" panose="03000509000000000000" pitchFamily="65" charset="-120"/>
                <a:cs typeface="Times New Roman" panose="02020603050405020304" pitchFamily="18" charset="0"/>
              </a:rPr>
              <a:t>, Visual Paradigm </a:t>
            </a: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800" b="0" dirty="0">
              <a:latin typeface="Times New Roman" panose="02020603050405020304" pitchFamily="18" charset="0"/>
              <a:ea typeface="標楷體" panose="03000509000000000000" pitchFamily="65" charset="-120"/>
              <a:cs typeface="Times New Roman" panose="02020603050405020304" pitchFamily="18" charset="0"/>
            </a:endParaRPr>
          </a:p>
          <a:p>
            <a:pPr marL="342900" indent="-342900">
              <a:lnSpc>
                <a:spcPct val="150000"/>
              </a:lnSpc>
              <a:spcBef>
                <a:spcPts val="600"/>
              </a:spcBef>
              <a:buFont typeface="Wingdings" panose="05000000000000000000" pitchFamily="2" charset="2"/>
              <a:buChar char="l"/>
            </a:pP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可以用</a:t>
            </a:r>
            <a:r>
              <a:rPr lang="en-US" altLang="zh-TW" sz="2800" b="0" dirty="0">
                <a:latin typeface="Times New Roman" panose="02020603050405020304" pitchFamily="18" charset="0"/>
                <a:ea typeface="標楷體" panose="03000509000000000000" pitchFamily="65" charset="-120"/>
                <a:cs typeface="Times New Roman" panose="02020603050405020304" pitchFamily="18" charset="0"/>
              </a:rPr>
              <a:t>UML</a:t>
            </a: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之類別圖表現</a:t>
            </a:r>
            <a:r>
              <a:rPr lang="en-US" altLang="zh-TW" sz="2800" b="0"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sz="2800" b="0" dirty="0">
                <a:latin typeface="Times New Roman" panose="02020603050405020304" pitchFamily="18" charset="0"/>
                <a:ea typeface="標楷體" panose="03000509000000000000" pitchFamily="65" charset="-120"/>
                <a:cs typeface="Times New Roman" panose="02020603050405020304" pitchFamily="18" charset="0"/>
              </a:rPr>
              <a:t>模型。</a:t>
            </a:r>
          </a:p>
        </p:txBody>
      </p:sp>
    </p:spTree>
    <p:extLst>
      <p:ext uri="{BB962C8B-B14F-4D97-AF65-F5344CB8AC3E}">
        <p14:creationId xmlns:p14="http://schemas.microsoft.com/office/powerpoint/2010/main" xmlns="" val="4013380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0F998B80-D451-844B-84E7-0A0DD8272999}"/>
              </a:ext>
            </a:extLst>
          </p:cNvPr>
          <p:cNvSpPr>
            <a:spLocks noGrp="1"/>
          </p:cNvSpPr>
          <p:nvPr>
            <p:ph type="body" sz="quarter" idx="13"/>
          </p:nvPr>
        </p:nvSpPr>
        <p:spPr>
          <a:xfrm>
            <a:off x="4025611" y="3617198"/>
            <a:ext cx="5388552" cy="3272748"/>
          </a:xfrm>
        </p:spPr>
        <p:txBody>
          <a:bodyPr/>
          <a:lstStyle/>
          <a:p>
            <a:pPr lvl="0" algn="l"/>
            <a:r>
              <a:rPr lang="en-US" altLang="zh-TW" sz="3200" dirty="0"/>
              <a:t>3-1 </a:t>
            </a:r>
            <a:r>
              <a:rPr lang="zh-TW" altLang="en-US" sz="3200" dirty="0"/>
              <a:t>辨認出實體及屬性</a:t>
            </a:r>
          </a:p>
          <a:p>
            <a:pPr lvl="0" algn="l"/>
            <a:r>
              <a:rPr lang="en-US" altLang="zh-TW" sz="3200" dirty="0"/>
              <a:t>3-2 </a:t>
            </a:r>
            <a:r>
              <a:rPr lang="zh-TW" altLang="en-US" sz="3200" dirty="0"/>
              <a:t>實體之圖形表現方式</a:t>
            </a:r>
          </a:p>
          <a:p>
            <a:pPr lvl="0" algn="l"/>
            <a:r>
              <a:rPr lang="en-US" altLang="zh-TW" sz="3200" dirty="0"/>
              <a:t>3-3 </a:t>
            </a:r>
            <a:r>
              <a:rPr lang="zh-TW" altLang="en-US" sz="3200" dirty="0"/>
              <a:t>屬性之圖形表現方式</a:t>
            </a:r>
          </a:p>
        </p:txBody>
      </p:sp>
      <p:sp>
        <p:nvSpPr>
          <p:cNvPr id="3" name="文字版面配置區 2">
            <a:extLst>
              <a:ext uri="{FF2B5EF4-FFF2-40B4-BE49-F238E27FC236}">
                <a16:creationId xmlns:a16="http://schemas.microsoft.com/office/drawing/2014/main" xmlns="" id="{CC205A78-07DF-1A47-B8BC-83163FAB568B}"/>
              </a:ext>
            </a:extLst>
          </p:cNvPr>
          <p:cNvSpPr>
            <a:spLocks noGrp="1"/>
          </p:cNvSpPr>
          <p:nvPr>
            <p:ph type="body" sz="quarter" idx="12"/>
          </p:nvPr>
        </p:nvSpPr>
        <p:spPr>
          <a:xfrm>
            <a:off x="2536249" y="1251628"/>
            <a:ext cx="8367278" cy="1666469"/>
          </a:xfrm>
        </p:spPr>
        <p:txBody>
          <a:bodyPr anchor="ctr"/>
          <a:lstStyle/>
          <a:p>
            <a:r>
              <a:rPr lang="zh-TW" altLang="en-US" sz="4400" dirty="0"/>
              <a:t>模組</a:t>
            </a:r>
            <a:r>
              <a:rPr lang="en-US" altLang="zh-TW" sz="4400" dirty="0"/>
              <a:t>3 : ER</a:t>
            </a:r>
            <a:r>
              <a:rPr lang="zh-TW" altLang="en-US" sz="4400" dirty="0"/>
              <a:t>模型實體塑模</a:t>
            </a:r>
          </a:p>
        </p:txBody>
      </p:sp>
      <p:sp>
        <p:nvSpPr>
          <p:cNvPr id="9" name="日期版面配置區 1">
            <a:extLst>
              <a:ext uri="{FF2B5EF4-FFF2-40B4-BE49-F238E27FC236}">
                <a16:creationId xmlns:a16="http://schemas.microsoft.com/office/drawing/2014/main" xmlns="" id="{CD7D56B8-4EAD-8A44-A6DD-AD78158BAAC5}"/>
              </a:ext>
            </a:extLst>
          </p:cNvPr>
          <p:cNvSpPr txBox="1">
            <a:spLocks/>
          </p:cNvSpPr>
          <p:nvPr/>
        </p:nvSpPr>
        <p:spPr>
          <a:xfrm>
            <a:off x="0" y="7158037"/>
            <a:ext cx="3023200" cy="401638"/>
          </a:xfrm>
          <a:prstGeom prst="rect">
            <a:avLst/>
          </a:prstGeom>
        </p:spPr>
        <p:txBody>
          <a:bodyPr vert="horz" lIns="91440" tIns="45720" rIns="91440" bIns="45720" rtlCol="0" anchor="ctr"/>
          <a:lstStyle>
            <a:defPPr>
              <a:defRPr lang="en-US"/>
            </a:defPPr>
            <a:lvl1pPr marL="0" algn="l"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TW" altLang="en-US">
                <a:solidFill>
                  <a:prstClr val="black">
                    <a:tint val="75000"/>
                  </a:prstClr>
                </a:solidFill>
                <a:latin typeface="微軟正黑體" panose="020B0604030504040204" pitchFamily="34" charset="-120"/>
                <a:ea typeface="微軟正黑體" panose="020B0604030504040204" pitchFamily="34" charset="-120"/>
              </a:rPr>
              <a:t>資料庫設計</a:t>
            </a:r>
            <a:r>
              <a:rPr lang="en-US" altLang="zh-TW">
                <a:solidFill>
                  <a:prstClr val="black">
                    <a:tint val="75000"/>
                  </a:prstClr>
                </a:solidFill>
                <a:latin typeface="微軟正黑體" panose="020B0604030504040204" pitchFamily="34" charset="-120"/>
                <a:ea typeface="微軟正黑體" panose="020B0604030504040204" pitchFamily="34" charset="-120"/>
              </a:rPr>
              <a:t>(RDB)</a:t>
            </a:r>
            <a:endParaRPr lang="zh-TW" altLang="en-US" dirty="0">
              <a:solidFill>
                <a:prstClr val="black">
                  <a:tint val="75000"/>
                </a:prstClr>
              </a:solidFill>
              <a:latin typeface="微軟正黑體" panose="020B0604030504040204" pitchFamily="34" charset="-120"/>
              <a:ea typeface="微軟正黑體" panose="020B0604030504040204" pitchFamily="34" charset="-120"/>
            </a:endParaRPr>
          </a:p>
        </p:txBody>
      </p:sp>
      <p:sp>
        <p:nvSpPr>
          <p:cNvPr id="10" name="投影片編號版面配置區 2">
            <a:extLst>
              <a:ext uri="{FF2B5EF4-FFF2-40B4-BE49-F238E27FC236}">
                <a16:creationId xmlns:a16="http://schemas.microsoft.com/office/drawing/2014/main" xmlns="" id="{FF2B006D-AEA6-174B-9566-6DAC4A9C245F}"/>
              </a:ext>
            </a:extLst>
          </p:cNvPr>
          <p:cNvSpPr txBox="1">
            <a:spLocks/>
          </p:cNvSpPr>
          <p:nvPr/>
        </p:nvSpPr>
        <p:spPr>
          <a:xfrm>
            <a:off x="7953668" y="7158037"/>
            <a:ext cx="5486107" cy="40163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郭惠民編著</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a:t>
            </a: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版權所有，不得任意拷貝或引用</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 </a:t>
            </a:r>
            <a:endParaRPr kumimoji="0" lang="zh-TW" altLang="en-US" sz="16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xmlns="" val="2157064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3-1 </a:t>
            </a:r>
            <a:r>
              <a:rPr lang="zh-TW" altLang="zh-TW" dirty="0"/>
              <a:t>辨認出實體及屬性</a:t>
            </a:r>
          </a:p>
          <a:p>
            <a:endParaRPr lang="zh-TW" altLang="en-US" dirty="0"/>
          </a:p>
        </p:txBody>
      </p:sp>
      <p:sp>
        <p:nvSpPr>
          <p:cNvPr id="5" name="文字版面配置區 4"/>
          <p:cNvSpPr>
            <a:spLocks noGrp="1"/>
          </p:cNvSpPr>
          <p:nvPr>
            <p:ph type="body" sz="quarter" idx="13"/>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物件</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(Object)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與類別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(Class)</a:t>
            </a: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36" name="Rectangle 3"/>
          <p:cNvSpPr>
            <a:spLocks noGrp="1" noChangeArrowheads="1"/>
          </p:cNvSpPr>
          <p:nvPr>
            <p:ph type="body" sz="quarter" idx="14"/>
          </p:nvPr>
        </p:nvSpPr>
        <p:spPr>
          <a:xfrm>
            <a:off x="838604" y="2095183"/>
            <a:ext cx="8686973" cy="821611"/>
          </a:xfrm>
        </p:spPr>
        <p:txBody>
          <a:bodyPr/>
          <a:lstStyle/>
          <a:p>
            <a:pPr marL="342900" indent="-342900">
              <a:lnSpc>
                <a:spcPct val="150000"/>
              </a:lnSpc>
              <a:spcBef>
                <a:spcPts val="600"/>
              </a:spcBef>
              <a:buFont typeface="Wingdings" panose="05000000000000000000" pitchFamily="2" charset="2"/>
              <a:buChar char="l"/>
            </a:pPr>
            <a:r>
              <a:rPr lang="zh-TW" altLang="en-US" sz="2400" b="0" dirty="0">
                <a:solidFill>
                  <a:srgbClr val="FF0000"/>
                </a:solidFill>
                <a:latin typeface="Arial" panose="020B0604020202020204" pitchFamily="34" charset="0"/>
                <a:ea typeface="標楷體" panose="03000509000000000000" pitchFamily="65" charset="-120"/>
                <a:cs typeface="Arial" panose="020B0604020202020204" pitchFamily="34" charset="0"/>
              </a:rPr>
              <a:t>物件</a:t>
            </a:r>
            <a:r>
              <a:rPr lang="zh-TW" altLang="en-US" sz="2400" b="0" dirty="0">
                <a:latin typeface="Arial" panose="020B0604020202020204" pitchFamily="34" charset="0"/>
                <a:ea typeface="標楷體" panose="03000509000000000000" pitchFamily="65" charset="-120"/>
                <a:cs typeface="Arial" panose="020B0604020202020204" pitchFamily="34" charset="0"/>
              </a:rPr>
              <a:t>：真實世界中的事物與觀念</a:t>
            </a:r>
          </a:p>
          <a:p>
            <a:pPr marL="712788" lvl="1" indent="-209550">
              <a:spcBef>
                <a:spcPts val="600"/>
              </a:spcBef>
              <a:spcAft>
                <a:spcPts val="600"/>
              </a:spcAft>
              <a:buFont typeface="Calibri" pitchFamily="34" charset="0"/>
              <a:buChar char="−"/>
            </a:pPr>
            <a:r>
              <a:rPr lang="zh-TW" altLang="en-US" sz="2400" dirty="0">
                <a:latin typeface="Times New Roman" panose="02020603050405020304" pitchFamily="18" charset="0"/>
                <a:ea typeface="標楷體" pitchFamily="65" charset="-120"/>
                <a:cs typeface="Times New Roman" panose="02020603050405020304" pitchFamily="18" charset="0"/>
              </a:rPr>
              <a:t>特徵</a:t>
            </a:r>
            <a:r>
              <a:rPr lang="en-US" altLang="zh-TW" sz="2400" dirty="0">
                <a:latin typeface="Times New Roman" panose="02020603050405020304" pitchFamily="18" charset="0"/>
                <a:ea typeface="標楷體" pitchFamily="65" charset="-120"/>
                <a:cs typeface="Times New Roman" panose="02020603050405020304" pitchFamily="18" charset="0"/>
              </a:rPr>
              <a:t>(identity)</a:t>
            </a: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name</a:t>
            </a:r>
          </a:p>
          <a:p>
            <a:pPr marL="712788" lvl="1" indent="-209550">
              <a:spcBef>
                <a:spcPts val="600"/>
              </a:spcBef>
              <a:spcAft>
                <a:spcPts val="600"/>
              </a:spcAft>
              <a:buFont typeface="Calibri" pitchFamily="34" charset="0"/>
              <a:buChar char="−"/>
            </a:pPr>
            <a:r>
              <a:rPr lang="zh-TW" altLang="en-US" sz="2400" dirty="0">
                <a:latin typeface="Times New Roman" panose="02020603050405020304" pitchFamily="18" charset="0"/>
                <a:ea typeface="標楷體" pitchFamily="65" charset="-120"/>
                <a:cs typeface="Times New Roman" panose="02020603050405020304" pitchFamily="18" charset="0"/>
              </a:rPr>
              <a:t>狀態</a:t>
            </a:r>
            <a:r>
              <a:rPr lang="en-US" altLang="zh-TW" sz="2400" dirty="0">
                <a:latin typeface="Times New Roman" panose="02020603050405020304" pitchFamily="18" charset="0"/>
                <a:ea typeface="標楷體" pitchFamily="65" charset="-120"/>
                <a:cs typeface="Times New Roman" panose="02020603050405020304" pitchFamily="18" charset="0"/>
              </a:rPr>
              <a:t>(state) :</a:t>
            </a: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attributes and values</a:t>
            </a:r>
          </a:p>
          <a:p>
            <a:pPr marL="712788" lvl="1" indent="-209550">
              <a:spcBef>
                <a:spcPts val="600"/>
              </a:spcBef>
              <a:spcAft>
                <a:spcPts val="600"/>
              </a:spcAft>
              <a:buFont typeface="Calibri" pitchFamily="34" charset="0"/>
              <a:buChar char="−"/>
            </a:pPr>
            <a:r>
              <a:rPr lang="zh-TW" altLang="en-US" sz="2400" dirty="0">
                <a:latin typeface="Times New Roman" panose="02020603050405020304" pitchFamily="18" charset="0"/>
                <a:ea typeface="標楷體" pitchFamily="65" charset="-120"/>
                <a:cs typeface="Times New Roman" panose="02020603050405020304" pitchFamily="18" charset="0"/>
              </a:rPr>
              <a:t>行為</a:t>
            </a:r>
            <a:r>
              <a:rPr lang="en-US" altLang="zh-TW" sz="2400" dirty="0">
                <a:latin typeface="Times New Roman" panose="02020603050405020304" pitchFamily="18" charset="0"/>
                <a:ea typeface="標楷體" pitchFamily="65" charset="-120"/>
                <a:cs typeface="Times New Roman" panose="02020603050405020304" pitchFamily="18" charset="0"/>
              </a:rPr>
              <a:t>(behavior) :</a:t>
            </a: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methods</a:t>
            </a:r>
          </a:p>
          <a:p>
            <a:pPr marL="342900" indent="-342900">
              <a:lnSpc>
                <a:spcPct val="150000"/>
              </a:lnSpc>
              <a:spcBef>
                <a:spcPts val="600"/>
              </a:spcBef>
              <a:buFont typeface="Wingdings" panose="05000000000000000000" pitchFamily="2" charset="2"/>
              <a:buChar char="l"/>
            </a:pPr>
            <a:r>
              <a:rPr lang="zh-TW" altLang="en-US" sz="2400" b="0" dirty="0">
                <a:solidFill>
                  <a:srgbClr val="FF0000"/>
                </a:solidFill>
                <a:latin typeface="Arial" panose="020B0604020202020204" pitchFamily="34" charset="0"/>
                <a:ea typeface="標楷體" panose="03000509000000000000" pitchFamily="65" charset="-120"/>
                <a:cs typeface="Arial" panose="020B0604020202020204" pitchFamily="34" charset="0"/>
              </a:rPr>
              <a:t>類別：</a:t>
            </a:r>
            <a:r>
              <a:rPr lang="zh-TW" altLang="en-US" sz="2400" b="0" dirty="0">
                <a:latin typeface="Arial" panose="020B0604020202020204" pitchFamily="34" charset="0"/>
                <a:ea typeface="標楷體" panose="03000509000000000000" pitchFamily="65" charset="-120"/>
                <a:cs typeface="Arial" panose="020B0604020202020204" pitchFamily="34" charset="0"/>
              </a:rPr>
              <a:t>一群具有共同特性的物件</a:t>
            </a:r>
          </a:p>
          <a:p>
            <a:pPr marL="712788" lvl="1" indent="-209550">
              <a:spcBef>
                <a:spcPts val="600"/>
              </a:spcBef>
              <a:spcAft>
                <a:spcPts val="600"/>
              </a:spcAft>
              <a:buFont typeface="Calibri" pitchFamily="34" charset="0"/>
              <a:buChar char="−"/>
            </a:pPr>
            <a:r>
              <a:rPr lang="zh-TW" altLang="en-US" sz="2400" dirty="0">
                <a:latin typeface="Times New Roman" panose="02020603050405020304" pitchFamily="18" charset="0"/>
                <a:ea typeface="標楷體" pitchFamily="65" charset="-120"/>
                <a:cs typeface="Times New Roman" panose="02020603050405020304" pitchFamily="18" charset="0"/>
              </a:rPr>
              <a:t>特徵</a:t>
            </a:r>
            <a:r>
              <a:rPr lang="en-US" altLang="zh-TW" sz="2400" dirty="0">
                <a:latin typeface="Times New Roman" panose="02020603050405020304" pitchFamily="18" charset="0"/>
                <a:ea typeface="標楷體" pitchFamily="65" charset="-120"/>
                <a:cs typeface="Times New Roman" panose="02020603050405020304" pitchFamily="18" charset="0"/>
              </a:rPr>
              <a:t>(identity)</a:t>
            </a: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 name</a:t>
            </a:r>
          </a:p>
          <a:p>
            <a:pPr marL="712788" lvl="1" indent="-209550">
              <a:spcBef>
                <a:spcPts val="600"/>
              </a:spcBef>
              <a:spcAft>
                <a:spcPts val="600"/>
              </a:spcAft>
              <a:buFont typeface="Calibri" pitchFamily="34" charset="0"/>
              <a:buChar char="−"/>
            </a:pPr>
            <a:r>
              <a:rPr lang="zh-TW" altLang="en-US" sz="2400" dirty="0">
                <a:latin typeface="Times New Roman" panose="02020603050405020304" pitchFamily="18" charset="0"/>
                <a:ea typeface="標楷體" pitchFamily="65" charset="-120"/>
                <a:cs typeface="Times New Roman" panose="02020603050405020304" pitchFamily="18" charset="0"/>
              </a:rPr>
              <a:t>屬性</a:t>
            </a:r>
            <a:r>
              <a:rPr lang="en-US" altLang="zh-TW" sz="2400" dirty="0">
                <a:latin typeface="Times New Roman" panose="02020603050405020304" pitchFamily="18" charset="0"/>
                <a:ea typeface="標楷體" pitchFamily="65" charset="-120"/>
                <a:cs typeface="Times New Roman" panose="02020603050405020304" pitchFamily="18" charset="0"/>
              </a:rPr>
              <a:t>(attributes)</a:t>
            </a:r>
          </a:p>
          <a:p>
            <a:pPr marL="712788" lvl="1" indent="-209550">
              <a:spcBef>
                <a:spcPts val="600"/>
              </a:spcBef>
              <a:spcAft>
                <a:spcPts val="600"/>
              </a:spcAft>
              <a:buFont typeface="Calibri" pitchFamily="34" charset="0"/>
              <a:buChar char="−"/>
            </a:pPr>
            <a:r>
              <a:rPr lang="zh-TW" altLang="en-US" sz="2400" dirty="0">
                <a:latin typeface="Times New Roman" panose="02020603050405020304" pitchFamily="18" charset="0"/>
                <a:ea typeface="標楷體" pitchFamily="65" charset="-120"/>
                <a:cs typeface="Times New Roman" panose="02020603050405020304" pitchFamily="18" charset="0"/>
              </a:rPr>
              <a:t>行為</a:t>
            </a:r>
            <a:r>
              <a:rPr lang="en-US" altLang="zh-TW" sz="2400" dirty="0">
                <a:latin typeface="Times New Roman" panose="02020603050405020304" pitchFamily="18" charset="0"/>
                <a:ea typeface="標楷體" pitchFamily="65" charset="-120"/>
                <a:cs typeface="Times New Roman" panose="02020603050405020304" pitchFamily="18" charset="0"/>
              </a:rPr>
              <a:t>(behavior)</a:t>
            </a: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a:t>
            </a:r>
            <a:r>
              <a:rPr lang="zh-TW" altLang="en-US" sz="2400" dirty="0">
                <a:latin typeface="Times New Roman" panose="02020603050405020304" pitchFamily="18" charset="0"/>
                <a:ea typeface="標楷體" pitchFamily="65" charset="-120"/>
                <a:cs typeface="Times New Roman" panose="02020603050405020304" pitchFamily="18" charset="0"/>
              </a:rPr>
              <a:t> </a:t>
            </a:r>
            <a:r>
              <a:rPr lang="en-US" altLang="zh-TW" sz="2400" dirty="0">
                <a:latin typeface="Times New Roman" panose="02020603050405020304" pitchFamily="18" charset="0"/>
                <a:ea typeface="標楷體" pitchFamily="65" charset="-120"/>
                <a:cs typeface="Times New Roman" panose="02020603050405020304" pitchFamily="18" charset="0"/>
              </a:rPr>
              <a:t>operations</a:t>
            </a:r>
          </a:p>
          <a:p>
            <a:pPr marL="342900" indent="-342900">
              <a:lnSpc>
                <a:spcPct val="150000"/>
              </a:lnSpc>
              <a:spcBef>
                <a:spcPts val="600"/>
              </a:spcBef>
              <a:buFont typeface="Wingdings" panose="05000000000000000000" pitchFamily="2" charset="2"/>
              <a:buChar char="l"/>
            </a:pP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xmlns="" val="11300422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3-2 </a:t>
            </a:r>
            <a:r>
              <a:rPr lang="zh-TW" altLang="zh-TW" dirty="0"/>
              <a:t>實體之圖形表現方式</a:t>
            </a:r>
          </a:p>
          <a:p>
            <a:endParaRPr lang="zh-TW" altLang="en-US" dirty="0"/>
          </a:p>
        </p:txBody>
      </p:sp>
      <p:sp>
        <p:nvSpPr>
          <p:cNvPr id="5" name="文字版面配置區 4"/>
          <p:cNvSpPr>
            <a:spLocks noGrp="1"/>
          </p:cNvSpPr>
          <p:nvPr>
            <p:ph type="body" sz="quarter" idx="13"/>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(Class)</a:t>
            </a: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36" name="Rectangle 3"/>
          <p:cNvSpPr>
            <a:spLocks noGrp="1" noChangeArrowheads="1"/>
          </p:cNvSpPr>
          <p:nvPr>
            <p:ph type="body" sz="quarter" idx="14"/>
          </p:nvPr>
        </p:nvSpPr>
        <p:spPr>
          <a:xfrm>
            <a:off x="838604" y="3872355"/>
            <a:ext cx="8686973" cy="3093043"/>
          </a:xfrm>
        </p:spPr>
        <p:txBody>
          <a:bodyPr/>
          <a:lstStyle/>
          <a:p>
            <a:pPr>
              <a:spcBef>
                <a:spcPct val="50000"/>
              </a:spcBef>
            </a:pPr>
            <a:r>
              <a:rPr lang="en-US" altLang="zh-TW" sz="2400" b="0" dirty="0">
                <a:latin typeface="Times New Roman" panose="02020603050405020304" pitchFamily="18" charset="0"/>
                <a:cs typeface="Times New Roman" panose="02020603050405020304" pitchFamily="18" charset="0"/>
              </a:rPr>
              <a:t>(1) Name</a:t>
            </a:r>
            <a:r>
              <a:rPr lang="zh-TW" altLang="en-US" sz="2400" b="0" dirty="0">
                <a:latin typeface="Times New Roman" panose="02020603050405020304" pitchFamily="18" charset="0"/>
                <a:cs typeface="Times New Roman" panose="02020603050405020304" pitchFamily="18" charset="0"/>
              </a:rPr>
              <a:t>：</a:t>
            </a:r>
            <a:r>
              <a:rPr lang="en-US" altLang="zh-TW" sz="2400" b="0" dirty="0">
                <a:solidFill>
                  <a:srgbClr val="0000CC"/>
                </a:solidFill>
                <a:latin typeface="Times New Roman" panose="02020603050405020304" pitchFamily="18" charset="0"/>
                <a:cs typeface="Times New Roman" panose="02020603050405020304" pitchFamily="18" charset="0"/>
              </a:rPr>
              <a:t>Book,</a:t>
            </a:r>
            <a:r>
              <a:rPr lang="zh-TW" altLang="en-US" sz="2400" b="0" dirty="0">
                <a:latin typeface="Times New Roman" panose="02020603050405020304" pitchFamily="18" charset="0"/>
                <a:cs typeface="Times New Roman" panose="02020603050405020304" pitchFamily="18" charset="0"/>
              </a:rPr>
              <a:t> </a:t>
            </a:r>
            <a:r>
              <a:rPr lang="en-US" altLang="zh-TW" sz="2400" b="0" dirty="0">
                <a:solidFill>
                  <a:srgbClr val="0000CC"/>
                </a:solidFill>
                <a:latin typeface="Times New Roman" panose="02020603050405020304" pitchFamily="18" charset="0"/>
                <a:cs typeface="Times New Roman" panose="02020603050405020304" pitchFamily="18" charset="0"/>
              </a:rPr>
              <a:t>Check Account,  ATM Card</a:t>
            </a:r>
            <a:endParaRPr lang="en-US" altLang="zh-TW" sz="2400" b="0" dirty="0">
              <a:latin typeface="Times New Roman" panose="02020603050405020304" pitchFamily="18" charset="0"/>
              <a:cs typeface="Times New Roman" panose="02020603050405020304" pitchFamily="18" charset="0"/>
            </a:endParaRPr>
          </a:p>
          <a:p>
            <a:pPr>
              <a:lnSpc>
                <a:spcPct val="100000"/>
              </a:lnSpc>
              <a:spcBef>
                <a:spcPct val="50000"/>
              </a:spcBef>
            </a:pPr>
            <a:r>
              <a:rPr lang="en-US" altLang="zh-TW" sz="2400" b="0" dirty="0">
                <a:latin typeface="Times New Roman" panose="02020603050405020304" pitchFamily="18" charset="0"/>
                <a:cs typeface="Times New Roman" panose="02020603050405020304" pitchFamily="18" charset="0"/>
              </a:rPr>
              <a:t>(2) Attribute : </a:t>
            </a:r>
            <a:r>
              <a:rPr lang="en-US" altLang="zh-TW" sz="2400" b="0" dirty="0">
                <a:solidFill>
                  <a:srgbClr val="0000CC"/>
                </a:solidFill>
                <a:latin typeface="Times New Roman" panose="02020603050405020304" pitchFamily="18" charset="0"/>
                <a:cs typeface="Times New Roman" panose="02020603050405020304" pitchFamily="18" charset="0"/>
              </a:rPr>
              <a:t>author, amount</a:t>
            </a:r>
            <a:br>
              <a:rPr lang="en-US" altLang="zh-TW" sz="2400" b="0" dirty="0">
                <a:solidFill>
                  <a:srgbClr val="0000CC"/>
                </a:solidFill>
                <a:latin typeface="Times New Roman" panose="02020603050405020304" pitchFamily="18" charset="0"/>
                <a:cs typeface="Times New Roman" panose="02020603050405020304" pitchFamily="18" charset="0"/>
              </a:rPr>
            </a:br>
            <a:r>
              <a:rPr lang="en-US" altLang="zh-TW" sz="2400" b="0" dirty="0">
                <a:solidFill>
                  <a:srgbClr val="0000CC"/>
                </a:solidFill>
                <a:latin typeface="Times New Roman" panose="02020603050405020304" pitchFamily="18" charset="0"/>
                <a:cs typeface="Times New Roman" panose="02020603050405020304" pitchFamily="18" charset="0"/>
              </a:rPr>
              <a:t>	          </a:t>
            </a:r>
            <a:r>
              <a:rPr lang="en-US" altLang="zh-TW" sz="2400" b="0" dirty="0" err="1">
                <a:solidFill>
                  <a:srgbClr val="0000CC"/>
                </a:solidFill>
                <a:latin typeface="Times New Roman" panose="02020603050405020304" pitchFamily="18" charset="0"/>
                <a:cs typeface="Times New Roman" panose="02020603050405020304" pitchFamily="18" charset="0"/>
              </a:rPr>
              <a:t>bookTitle</a:t>
            </a:r>
            <a:r>
              <a:rPr lang="en-US" altLang="zh-TW" sz="2400" b="0" dirty="0">
                <a:solidFill>
                  <a:srgbClr val="0000CC"/>
                </a:solidFill>
                <a:latin typeface="Times New Roman" panose="02020603050405020304" pitchFamily="18" charset="0"/>
                <a:cs typeface="Times New Roman" panose="02020603050405020304" pitchFamily="18" charset="0"/>
              </a:rPr>
              <a:t>, </a:t>
            </a:r>
            <a:r>
              <a:rPr lang="en-US" altLang="zh-TW" sz="2400" b="0" dirty="0" err="1">
                <a:solidFill>
                  <a:srgbClr val="0000CC"/>
                </a:solidFill>
                <a:latin typeface="Times New Roman" panose="02020603050405020304" pitchFamily="18" charset="0"/>
                <a:cs typeface="Times New Roman" panose="02020603050405020304" pitchFamily="18" charset="0"/>
              </a:rPr>
              <a:t>serialNumber</a:t>
            </a:r>
            <a:r>
              <a:rPr lang="en-US" altLang="zh-TW" sz="2400" b="0" dirty="0">
                <a:solidFill>
                  <a:srgbClr val="0000CC"/>
                </a:solidFill>
                <a:latin typeface="Times New Roman" panose="02020603050405020304" pitchFamily="18" charset="0"/>
                <a:cs typeface="Times New Roman" panose="02020603050405020304" pitchFamily="18" charset="0"/>
              </a:rPr>
              <a:t/>
            </a:r>
            <a:br>
              <a:rPr lang="en-US" altLang="zh-TW" sz="2400" b="0" dirty="0">
                <a:solidFill>
                  <a:srgbClr val="0000CC"/>
                </a:solidFill>
                <a:latin typeface="Times New Roman" panose="02020603050405020304" pitchFamily="18" charset="0"/>
                <a:cs typeface="Times New Roman" panose="02020603050405020304" pitchFamily="18" charset="0"/>
              </a:rPr>
            </a:br>
            <a:r>
              <a:rPr lang="en-US" altLang="zh-TW" sz="2400" b="0" dirty="0">
                <a:solidFill>
                  <a:srgbClr val="0000CC"/>
                </a:solidFill>
                <a:latin typeface="Times New Roman" panose="02020603050405020304" pitchFamily="18" charset="0"/>
                <a:cs typeface="Times New Roman" panose="02020603050405020304" pitchFamily="18" charset="0"/>
              </a:rPr>
              <a:t>      	          ID, PIN</a:t>
            </a:r>
          </a:p>
          <a:p>
            <a:pPr>
              <a:lnSpc>
                <a:spcPct val="100000"/>
              </a:lnSpc>
              <a:spcBef>
                <a:spcPct val="50000"/>
              </a:spcBef>
            </a:pPr>
            <a:r>
              <a:rPr lang="en-US" altLang="zh-TW" sz="2400" b="0" dirty="0">
                <a:latin typeface="Times New Roman" panose="02020603050405020304" pitchFamily="18" charset="0"/>
                <a:cs typeface="Times New Roman" panose="02020603050405020304" pitchFamily="18" charset="0"/>
              </a:rPr>
              <a:t>(3) Operation : </a:t>
            </a:r>
            <a:r>
              <a:rPr lang="en-US" altLang="zh-TW" sz="2400" b="0" dirty="0">
                <a:solidFill>
                  <a:srgbClr val="0000CC"/>
                </a:solidFill>
                <a:latin typeface="Times New Roman" panose="02020603050405020304" pitchFamily="18" charset="0"/>
                <a:cs typeface="Times New Roman" panose="02020603050405020304" pitchFamily="18" charset="0"/>
              </a:rPr>
              <a:t>check(), verify()</a:t>
            </a:r>
            <a:br>
              <a:rPr lang="en-US" altLang="zh-TW" sz="2400" b="0" dirty="0">
                <a:solidFill>
                  <a:srgbClr val="0000CC"/>
                </a:solidFill>
                <a:latin typeface="Times New Roman" panose="02020603050405020304" pitchFamily="18" charset="0"/>
                <a:cs typeface="Times New Roman" panose="02020603050405020304" pitchFamily="18" charset="0"/>
              </a:rPr>
            </a:br>
            <a:r>
              <a:rPr lang="en-US" altLang="zh-TW" sz="2400" b="0" dirty="0">
                <a:solidFill>
                  <a:srgbClr val="0000CC"/>
                </a:solidFill>
                <a:latin typeface="Times New Roman" panose="02020603050405020304" pitchFamily="18" charset="0"/>
                <a:cs typeface="Times New Roman" panose="02020603050405020304" pitchFamily="18" charset="0"/>
              </a:rPr>
              <a:t>	            </a:t>
            </a:r>
            <a:r>
              <a:rPr lang="en-US" altLang="zh-TW" sz="2400" b="0" dirty="0" err="1">
                <a:solidFill>
                  <a:srgbClr val="0000CC"/>
                </a:solidFill>
                <a:latin typeface="Times New Roman" panose="02020603050405020304" pitchFamily="18" charset="0"/>
                <a:cs typeface="Times New Roman" panose="02020603050405020304" pitchFamily="18" charset="0"/>
              </a:rPr>
              <a:t>verifyPassword</a:t>
            </a:r>
            <a:r>
              <a:rPr lang="en-US" altLang="zh-TW" sz="2400" b="0" dirty="0">
                <a:solidFill>
                  <a:srgbClr val="0000CC"/>
                </a:solidFill>
                <a:latin typeface="Times New Roman" panose="02020603050405020304" pitchFamily="18" charset="0"/>
                <a:cs typeface="Times New Roman" panose="02020603050405020304" pitchFamily="18" charset="0"/>
              </a:rPr>
              <a:t>(), </a:t>
            </a:r>
            <a:r>
              <a:rPr lang="en-US" altLang="zh-TW" sz="2400" b="0" dirty="0" err="1">
                <a:solidFill>
                  <a:srgbClr val="0000CC"/>
                </a:solidFill>
                <a:latin typeface="Times New Roman" panose="02020603050405020304" pitchFamily="18" charset="0"/>
                <a:cs typeface="Times New Roman" panose="02020603050405020304" pitchFamily="18" charset="0"/>
              </a:rPr>
              <a:t>assignRating</a:t>
            </a:r>
            <a:r>
              <a:rPr lang="en-US" altLang="zh-TW" sz="2400" b="0" dirty="0">
                <a:solidFill>
                  <a:srgbClr val="0000CC"/>
                </a:solidFill>
                <a:latin typeface="Times New Roman" panose="02020603050405020304" pitchFamily="18" charset="0"/>
                <a:cs typeface="Times New Roman" panose="02020603050405020304" pitchFamily="18" charset="0"/>
              </a:rPr>
              <a:t>(rating : </a:t>
            </a:r>
            <a:r>
              <a:rPr lang="en-US" altLang="zh-TW" sz="2400" b="0" dirty="0" err="1">
                <a:solidFill>
                  <a:srgbClr val="0000CC"/>
                </a:solidFill>
                <a:latin typeface="Times New Roman" panose="02020603050405020304" pitchFamily="18" charset="0"/>
                <a:cs typeface="Times New Roman" panose="02020603050405020304" pitchFamily="18" charset="0"/>
              </a:rPr>
              <a:t>Int</a:t>
            </a:r>
            <a:r>
              <a:rPr lang="en-US" altLang="zh-TW" sz="2400" b="0" dirty="0">
                <a:solidFill>
                  <a:srgbClr val="0000CC"/>
                </a:solidFill>
                <a:latin typeface="Times New Roman" panose="02020603050405020304" pitchFamily="18" charset="0"/>
                <a:cs typeface="Times New Roman" panose="02020603050405020304" pitchFamily="18" charset="0"/>
              </a:rPr>
              <a:t>)</a:t>
            </a:r>
            <a:br>
              <a:rPr lang="en-US" altLang="zh-TW" sz="2400" b="0" dirty="0">
                <a:solidFill>
                  <a:srgbClr val="0000CC"/>
                </a:solidFill>
                <a:latin typeface="Times New Roman" panose="02020603050405020304" pitchFamily="18" charset="0"/>
                <a:cs typeface="Times New Roman" panose="02020603050405020304" pitchFamily="18" charset="0"/>
              </a:rPr>
            </a:br>
            <a:r>
              <a:rPr lang="en-US" altLang="zh-TW" sz="2400" b="0" dirty="0">
                <a:solidFill>
                  <a:srgbClr val="0000CC"/>
                </a:solidFill>
                <a:latin typeface="Times New Roman" panose="02020603050405020304" pitchFamily="18" charset="0"/>
                <a:cs typeface="Times New Roman" panose="02020603050405020304" pitchFamily="18" charset="0"/>
              </a:rPr>
              <a:t>	            </a:t>
            </a:r>
            <a:r>
              <a:rPr lang="en-US" altLang="zh-TW" sz="2400" b="0" dirty="0" err="1">
                <a:solidFill>
                  <a:srgbClr val="0000CC"/>
                </a:solidFill>
                <a:latin typeface="Times New Roman" panose="02020603050405020304" pitchFamily="18" charset="0"/>
                <a:cs typeface="Times New Roman" panose="02020603050405020304" pitchFamily="18" charset="0"/>
              </a:rPr>
              <a:t>computeAvgRating</a:t>
            </a:r>
            <a:r>
              <a:rPr lang="en-US" altLang="zh-TW" sz="2400" b="0" dirty="0">
                <a:solidFill>
                  <a:srgbClr val="0000CC"/>
                </a:solidFill>
                <a:latin typeface="Times New Roman" panose="02020603050405020304" pitchFamily="18" charset="0"/>
                <a:cs typeface="Times New Roman" panose="02020603050405020304" pitchFamily="18" charset="0"/>
              </a:rPr>
              <a:t>() : Double</a:t>
            </a:r>
            <a:endParaRPr lang="zh-TW" altLang="en-US" sz="2400" b="0" dirty="0">
              <a:solidFill>
                <a:srgbClr val="0000CC"/>
              </a:solidFill>
              <a:latin typeface="Times New Roman" panose="02020603050405020304" pitchFamily="18" charset="0"/>
              <a:cs typeface="Times New Roman" panose="02020603050405020304" pitchFamily="18" charset="0"/>
            </a:endParaRPr>
          </a:p>
        </p:txBody>
      </p:sp>
      <p:sp>
        <p:nvSpPr>
          <p:cNvPr id="7" name="Rectangle 76"/>
          <p:cNvSpPr>
            <a:spLocks noChangeArrowheads="1"/>
          </p:cNvSpPr>
          <p:nvPr/>
        </p:nvSpPr>
        <p:spPr bwMode="auto">
          <a:xfrm>
            <a:off x="1549193" y="1977916"/>
            <a:ext cx="1887537" cy="1701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 name="Line 77"/>
          <p:cNvSpPr>
            <a:spLocks noChangeShapeType="1"/>
          </p:cNvSpPr>
          <p:nvPr/>
        </p:nvSpPr>
        <p:spPr bwMode="auto">
          <a:xfrm>
            <a:off x="1549193" y="2546241"/>
            <a:ext cx="1887537"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9" name="Line 78"/>
          <p:cNvSpPr>
            <a:spLocks noChangeShapeType="1"/>
          </p:cNvSpPr>
          <p:nvPr/>
        </p:nvSpPr>
        <p:spPr bwMode="auto">
          <a:xfrm>
            <a:off x="1536493" y="3111391"/>
            <a:ext cx="1887537"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0" name="Text Box 79"/>
          <p:cNvSpPr txBox="1">
            <a:spLocks noChangeArrowheads="1"/>
          </p:cNvSpPr>
          <p:nvPr/>
        </p:nvSpPr>
        <p:spPr bwMode="auto">
          <a:xfrm>
            <a:off x="1965118" y="2038241"/>
            <a:ext cx="9286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dist" eaLnBrk="1" hangingPunct="1">
              <a:spcBef>
                <a:spcPct val="50000"/>
              </a:spcBef>
            </a:pPr>
            <a:r>
              <a:rPr lang="zh-TW" altLang="en-US">
                <a:ea typeface="標楷體" panose="03000509000000000000" pitchFamily="65" charset="-120"/>
              </a:rPr>
              <a:t>名稱</a:t>
            </a:r>
          </a:p>
        </p:txBody>
      </p:sp>
      <p:sp>
        <p:nvSpPr>
          <p:cNvPr id="11" name="Text Box 80"/>
          <p:cNvSpPr txBox="1">
            <a:spLocks noChangeArrowheads="1"/>
          </p:cNvSpPr>
          <p:nvPr/>
        </p:nvSpPr>
        <p:spPr bwMode="auto">
          <a:xfrm>
            <a:off x="1976230" y="2617679"/>
            <a:ext cx="928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dist" eaLnBrk="1" hangingPunct="1">
              <a:spcBef>
                <a:spcPct val="50000"/>
              </a:spcBef>
            </a:pPr>
            <a:r>
              <a:rPr lang="zh-TW" altLang="en-US">
                <a:ea typeface="標楷體" panose="03000509000000000000" pitchFamily="65" charset="-120"/>
              </a:rPr>
              <a:t>屬性</a:t>
            </a:r>
          </a:p>
        </p:txBody>
      </p:sp>
      <p:sp>
        <p:nvSpPr>
          <p:cNvPr id="12" name="Text Box 81"/>
          <p:cNvSpPr txBox="1">
            <a:spLocks noChangeArrowheads="1"/>
          </p:cNvSpPr>
          <p:nvPr/>
        </p:nvSpPr>
        <p:spPr bwMode="auto">
          <a:xfrm>
            <a:off x="1976230" y="3173304"/>
            <a:ext cx="928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dist" eaLnBrk="1" hangingPunct="1">
              <a:spcBef>
                <a:spcPct val="50000"/>
              </a:spcBef>
            </a:pPr>
            <a:r>
              <a:rPr lang="zh-TW" altLang="en-US">
                <a:ea typeface="標楷體" panose="03000509000000000000" pitchFamily="65" charset="-120"/>
              </a:rPr>
              <a:t>操作</a:t>
            </a:r>
          </a:p>
        </p:txBody>
      </p:sp>
      <p:sp>
        <p:nvSpPr>
          <p:cNvPr id="13" name="Rectangle 82"/>
          <p:cNvSpPr>
            <a:spLocks noChangeArrowheads="1"/>
          </p:cNvSpPr>
          <p:nvPr/>
        </p:nvSpPr>
        <p:spPr bwMode="auto">
          <a:xfrm>
            <a:off x="4117768" y="1977916"/>
            <a:ext cx="1887537" cy="17018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4" name="Line 83"/>
          <p:cNvSpPr>
            <a:spLocks noChangeShapeType="1"/>
          </p:cNvSpPr>
          <p:nvPr/>
        </p:nvSpPr>
        <p:spPr bwMode="auto">
          <a:xfrm>
            <a:off x="4117768" y="2546241"/>
            <a:ext cx="1887537"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5" name="Line 84"/>
          <p:cNvSpPr>
            <a:spLocks noChangeShapeType="1"/>
          </p:cNvSpPr>
          <p:nvPr/>
        </p:nvSpPr>
        <p:spPr bwMode="auto">
          <a:xfrm>
            <a:off x="4105068" y="3111391"/>
            <a:ext cx="1887537"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6" name="Text Box 85"/>
          <p:cNvSpPr txBox="1">
            <a:spLocks noChangeArrowheads="1"/>
          </p:cNvSpPr>
          <p:nvPr/>
        </p:nvSpPr>
        <p:spPr bwMode="auto">
          <a:xfrm>
            <a:off x="4411455" y="2038241"/>
            <a:ext cx="1217613" cy="42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200" dirty="0">
                <a:ea typeface="標楷體" panose="03000509000000000000" pitchFamily="65" charset="-120"/>
              </a:rPr>
              <a:t>Name</a:t>
            </a:r>
          </a:p>
        </p:txBody>
      </p:sp>
      <p:sp>
        <p:nvSpPr>
          <p:cNvPr id="17" name="Text Box 86"/>
          <p:cNvSpPr txBox="1">
            <a:spLocks noChangeArrowheads="1"/>
          </p:cNvSpPr>
          <p:nvPr/>
        </p:nvSpPr>
        <p:spPr bwMode="auto">
          <a:xfrm>
            <a:off x="4336843" y="2617679"/>
            <a:ext cx="1333500"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dist" eaLnBrk="1" hangingPunct="1">
              <a:spcBef>
                <a:spcPct val="50000"/>
              </a:spcBef>
            </a:pPr>
            <a:r>
              <a:rPr lang="en-US" altLang="zh-TW" sz="2200" dirty="0">
                <a:ea typeface="標楷體" panose="03000509000000000000" pitchFamily="65" charset="-120"/>
              </a:rPr>
              <a:t>Attribute</a:t>
            </a:r>
          </a:p>
        </p:txBody>
      </p:sp>
      <p:sp>
        <p:nvSpPr>
          <p:cNvPr id="18" name="Text Box 87"/>
          <p:cNvSpPr txBox="1">
            <a:spLocks noChangeArrowheads="1"/>
          </p:cNvSpPr>
          <p:nvPr/>
        </p:nvSpPr>
        <p:spPr bwMode="auto">
          <a:xfrm>
            <a:off x="4325730" y="3173304"/>
            <a:ext cx="1471613" cy="427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dist" eaLnBrk="1" hangingPunct="1">
              <a:spcBef>
                <a:spcPct val="50000"/>
              </a:spcBef>
            </a:pPr>
            <a:r>
              <a:rPr lang="en-US" altLang="zh-TW" sz="2200" dirty="0">
                <a:ea typeface="標楷體" panose="03000509000000000000" pitchFamily="65" charset="-120"/>
              </a:rPr>
              <a:t>Operation</a:t>
            </a:r>
          </a:p>
        </p:txBody>
      </p:sp>
    </p:spTree>
    <p:extLst>
      <p:ext uri="{BB962C8B-B14F-4D97-AF65-F5344CB8AC3E}">
        <p14:creationId xmlns:p14="http://schemas.microsoft.com/office/powerpoint/2010/main" xmlns="" val="396782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3-3 </a:t>
            </a:r>
            <a:r>
              <a:rPr lang="zh-TW" altLang="zh-TW" dirty="0"/>
              <a:t>屬性之圖形表現方式</a:t>
            </a:r>
          </a:p>
          <a:p>
            <a:endParaRPr lang="zh-TW" altLang="en-US" dirty="0"/>
          </a:p>
        </p:txBody>
      </p:sp>
      <p:sp>
        <p:nvSpPr>
          <p:cNvPr id="5" name="文字版面配置區 4"/>
          <p:cNvSpPr>
            <a:spLocks noGrp="1"/>
          </p:cNvSpPr>
          <p:nvPr>
            <p:ph type="body" sz="quarter" idx="13"/>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類別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(Class)</a:t>
            </a: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grpSp>
        <p:nvGrpSpPr>
          <p:cNvPr id="20" name="Group 47"/>
          <p:cNvGrpSpPr>
            <a:grpSpLocks/>
          </p:cNvGrpSpPr>
          <p:nvPr/>
        </p:nvGrpSpPr>
        <p:grpSpPr bwMode="auto">
          <a:xfrm>
            <a:off x="1963159" y="2224571"/>
            <a:ext cx="3902075" cy="1087438"/>
            <a:chOff x="846" y="800"/>
            <a:chExt cx="2458" cy="685"/>
          </a:xfrm>
        </p:grpSpPr>
        <p:grpSp>
          <p:nvGrpSpPr>
            <p:cNvPr id="21" name="Group 33"/>
            <p:cNvGrpSpPr>
              <a:grpSpLocks/>
            </p:cNvGrpSpPr>
            <p:nvPr/>
          </p:nvGrpSpPr>
          <p:grpSpPr bwMode="auto">
            <a:xfrm>
              <a:off x="846" y="800"/>
              <a:ext cx="2458" cy="424"/>
              <a:chOff x="846" y="926"/>
              <a:chExt cx="2458" cy="424"/>
            </a:xfrm>
          </p:grpSpPr>
          <p:sp>
            <p:nvSpPr>
              <p:cNvPr id="25" name="Rectangle 16"/>
              <p:cNvSpPr>
                <a:spLocks noChangeArrowheads="1"/>
              </p:cNvSpPr>
              <p:nvPr/>
            </p:nvSpPr>
            <p:spPr bwMode="auto">
              <a:xfrm>
                <a:off x="846" y="926"/>
                <a:ext cx="1050" cy="423"/>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6" name="Text Box 17"/>
              <p:cNvSpPr txBox="1">
                <a:spLocks noChangeArrowheads="1"/>
              </p:cNvSpPr>
              <p:nvPr/>
            </p:nvSpPr>
            <p:spPr bwMode="auto">
              <a:xfrm>
                <a:off x="846" y="972"/>
                <a:ext cx="102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t>Student</a:t>
                </a:r>
              </a:p>
            </p:txBody>
          </p:sp>
          <p:sp>
            <p:nvSpPr>
              <p:cNvPr id="27" name="Rectangle 18"/>
              <p:cNvSpPr>
                <a:spLocks noChangeArrowheads="1"/>
              </p:cNvSpPr>
              <p:nvPr/>
            </p:nvSpPr>
            <p:spPr bwMode="auto">
              <a:xfrm>
                <a:off x="2254" y="927"/>
                <a:ext cx="1050" cy="423"/>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8" name="Text Box 19"/>
              <p:cNvSpPr txBox="1">
                <a:spLocks noChangeArrowheads="1"/>
              </p:cNvSpPr>
              <p:nvPr/>
            </p:nvSpPr>
            <p:spPr bwMode="auto">
              <a:xfrm>
                <a:off x="2254" y="987"/>
                <a:ext cx="1028"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t>School</a:t>
                </a:r>
              </a:p>
            </p:txBody>
          </p:sp>
        </p:grpSp>
        <p:sp>
          <p:nvSpPr>
            <p:cNvPr id="22" name="Text Box 37"/>
            <p:cNvSpPr txBox="1">
              <a:spLocks noChangeArrowheads="1"/>
            </p:cNvSpPr>
            <p:nvPr/>
          </p:nvSpPr>
          <p:spPr bwMode="auto">
            <a:xfrm>
              <a:off x="1648" y="1254"/>
              <a:ext cx="1370"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b="1">
                  <a:solidFill>
                    <a:srgbClr val="0000FF"/>
                  </a:solidFill>
                  <a:ea typeface="標楷體" panose="03000509000000000000" pitchFamily="65" charset="-120"/>
                </a:rPr>
                <a:t>只有名稱</a:t>
              </a:r>
            </a:p>
          </p:txBody>
        </p:sp>
        <p:sp>
          <p:nvSpPr>
            <p:cNvPr id="23" name="Freeform 38"/>
            <p:cNvSpPr>
              <a:spLocks/>
            </p:cNvSpPr>
            <p:nvPr/>
          </p:nvSpPr>
          <p:spPr bwMode="auto">
            <a:xfrm>
              <a:off x="1473" y="1218"/>
              <a:ext cx="204" cy="156"/>
            </a:xfrm>
            <a:custGeom>
              <a:avLst/>
              <a:gdLst>
                <a:gd name="T0" fmla="*/ 204 w 204"/>
                <a:gd name="T1" fmla="*/ 153 h 156"/>
                <a:gd name="T2" fmla="*/ 58 w 204"/>
                <a:gd name="T3" fmla="*/ 131 h 156"/>
                <a:gd name="T4" fmla="*/ 0 w 204"/>
                <a:gd name="T5" fmla="*/ 0 h 156"/>
                <a:gd name="T6" fmla="*/ 0 60000 65536"/>
                <a:gd name="T7" fmla="*/ 0 60000 65536"/>
                <a:gd name="T8" fmla="*/ 0 60000 65536"/>
                <a:gd name="T9" fmla="*/ 0 w 204"/>
                <a:gd name="T10" fmla="*/ 0 h 156"/>
                <a:gd name="T11" fmla="*/ 204 w 204"/>
                <a:gd name="T12" fmla="*/ 156 h 156"/>
              </a:gdLst>
              <a:ahLst/>
              <a:cxnLst>
                <a:cxn ang="T6">
                  <a:pos x="T0" y="T1"/>
                </a:cxn>
                <a:cxn ang="T7">
                  <a:pos x="T2" y="T3"/>
                </a:cxn>
                <a:cxn ang="T8">
                  <a:pos x="T4" y="T5"/>
                </a:cxn>
              </a:cxnLst>
              <a:rect l="T9" t="T10" r="T11" b="T12"/>
              <a:pathLst>
                <a:path w="204" h="156">
                  <a:moveTo>
                    <a:pt x="204" y="153"/>
                  </a:moveTo>
                  <a:cubicBezTo>
                    <a:pt x="148" y="154"/>
                    <a:pt x="92" y="156"/>
                    <a:pt x="58" y="131"/>
                  </a:cubicBezTo>
                  <a:cubicBezTo>
                    <a:pt x="24" y="106"/>
                    <a:pt x="12" y="53"/>
                    <a:pt x="0" y="0"/>
                  </a:cubicBezTo>
                </a:path>
              </a:pathLst>
            </a:custGeom>
            <a:noFill/>
            <a:ln w="12700">
              <a:solidFill>
                <a:srgbClr val="0000FF"/>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24" name="Freeform 39"/>
            <p:cNvSpPr>
              <a:spLocks/>
            </p:cNvSpPr>
            <p:nvPr/>
          </p:nvSpPr>
          <p:spPr bwMode="auto">
            <a:xfrm flipH="1">
              <a:off x="2349" y="1218"/>
              <a:ext cx="204" cy="156"/>
            </a:xfrm>
            <a:custGeom>
              <a:avLst/>
              <a:gdLst>
                <a:gd name="T0" fmla="*/ 204 w 204"/>
                <a:gd name="T1" fmla="*/ 153 h 156"/>
                <a:gd name="T2" fmla="*/ 58 w 204"/>
                <a:gd name="T3" fmla="*/ 131 h 156"/>
                <a:gd name="T4" fmla="*/ 0 w 204"/>
                <a:gd name="T5" fmla="*/ 0 h 156"/>
                <a:gd name="T6" fmla="*/ 0 60000 65536"/>
                <a:gd name="T7" fmla="*/ 0 60000 65536"/>
                <a:gd name="T8" fmla="*/ 0 60000 65536"/>
                <a:gd name="T9" fmla="*/ 0 w 204"/>
                <a:gd name="T10" fmla="*/ 0 h 156"/>
                <a:gd name="T11" fmla="*/ 204 w 204"/>
                <a:gd name="T12" fmla="*/ 156 h 156"/>
              </a:gdLst>
              <a:ahLst/>
              <a:cxnLst>
                <a:cxn ang="T6">
                  <a:pos x="T0" y="T1"/>
                </a:cxn>
                <a:cxn ang="T7">
                  <a:pos x="T2" y="T3"/>
                </a:cxn>
                <a:cxn ang="T8">
                  <a:pos x="T4" y="T5"/>
                </a:cxn>
              </a:cxnLst>
              <a:rect l="T9" t="T10" r="T11" b="T12"/>
              <a:pathLst>
                <a:path w="204" h="156">
                  <a:moveTo>
                    <a:pt x="204" y="153"/>
                  </a:moveTo>
                  <a:cubicBezTo>
                    <a:pt x="148" y="154"/>
                    <a:pt x="92" y="156"/>
                    <a:pt x="58" y="131"/>
                  </a:cubicBezTo>
                  <a:cubicBezTo>
                    <a:pt x="24" y="106"/>
                    <a:pt x="12" y="53"/>
                    <a:pt x="0" y="0"/>
                  </a:cubicBezTo>
                </a:path>
              </a:pathLst>
            </a:custGeom>
            <a:noFill/>
            <a:ln w="12700">
              <a:solidFill>
                <a:srgbClr val="0000FF"/>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grpSp>
      <p:grpSp>
        <p:nvGrpSpPr>
          <p:cNvPr id="29" name="Group 48"/>
          <p:cNvGrpSpPr>
            <a:grpSpLocks/>
          </p:cNvGrpSpPr>
          <p:nvPr/>
        </p:nvGrpSpPr>
        <p:grpSpPr bwMode="auto">
          <a:xfrm>
            <a:off x="1566284" y="3683484"/>
            <a:ext cx="2051050" cy="1919287"/>
            <a:chOff x="596" y="1713"/>
            <a:chExt cx="1292" cy="1209"/>
          </a:xfrm>
        </p:grpSpPr>
        <p:grpSp>
          <p:nvGrpSpPr>
            <p:cNvPr id="30" name="Group 34"/>
            <p:cNvGrpSpPr>
              <a:grpSpLocks/>
            </p:cNvGrpSpPr>
            <p:nvPr/>
          </p:nvGrpSpPr>
          <p:grpSpPr bwMode="auto">
            <a:xfrm>
              <a:off x="596" y="1713"/>
              <a:ext cx="1234" cy="927"/>
              <a:chOff x="611" y="1619"/>
              <a:chExt cx="1234" cy="927"/>
            </a:xfrm>
          </p:grpSpPr>
          <p:sp>
            <p:nvSpPr>
              <p:cNvPr id="33" name="Rectangle 20"/>
              <p:cNvSpPr>
                <a:spLocks noChangeArrowheads="1"/>
              </p:cNvSpPr>
              <p:nvPr/>
            </p:nvSpPr>
            <p:spPr bwMode="auto">
              <a:xfrm>
                <a:off x="634" y="1619"/>
                <a:ext cx="1189" cy="927"/>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34" name="Line 21"/>
              <p:cNvSpPr>
                <a:spLocks noChangeShapeType="1"/>
              </p:cNvSpPr>
              <p:nvPr/>
            </p:nvSpPr>
            <p:spPr bwMode="auto">
              <a:xfrm>
                <a:off x="634" y="1977"/>
                <a:ext cx="1189"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35" name="Text Box 23"/>
              <p:cNvSpPr txBox="1">
                <a:spLocks noChangeArrowheads="1"/>
              </p:cNvSpPr>
              <p:nvPr/>
            </p:nvSpPr>
            <p:spPr bwMode="auto">
              <a:xfrm>
                <a:off x="662" y="1657"/>
                <a:ext cx="111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ea typeface="標楷體" panose="03000509000000000000" pitchFamily="65" charset="-120"/>
                  </a:rPr>
                  <a:t>Student</a:t>
                </a:r>
              </a:p>
            </p:txBody>
          </p:sp>
          <p:sp>
            <p:nvSpPr>
              <p:cNvPr id="37" name="Text Box 24"/>
              <p:cNvSpPr txBox="1">
                <a:spLocks noChangeArrowheads="1"/>
              </p:cNvSpPr>
              <p:nvPr/>
            </p:nvSpPr>
            <p:spPr bwMode="auto">
              <a:xfrm>
                <a:off x="611" y="2022"/>
                <a:ext cx="1234" cy="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10000"/>
                  </a:spcBef>
                </a:pPr>
                <a:r>
                  <a:rPr lang="en-US" altLang="zh-TW" sz="1600">
                    <a:ea typeface="標楷體" panose="03000509000000000000" pitchFamily="65" charset="-120"/>
                  </a:rPr>
                  <a:t>stdNo: String</a:t>
                </a:r>
              </a:p>
              <a:p>
                <a:pPr eaLnBrk="1" hangingPunct="1">
                  <a:spcBef>
                    <a:spcPct val="10000"/>
                  </a:spcBef>
                </a:pPr>
                <a:r>
                  <a:rPr lang="en-US" altLang="zh-TW" sz="1600">
                    <a:ea typeface="標楷體" panose="03000509000000000000" pitchFamily="65" charset="-120"/>
                  </a:rPr>
                  <a:t>stdName: String</a:t>
                </a:r>
              </a:p>
            </p:txBody>
          </p:sp>
        </p:grpSp>
        <p:sp>
          <p:nvSpPr>
            <p:cNvPr id="31" name="Text Box 40"/>
            <p:cNvSpPr txBox="1">
              <a:spLocks noChangeArrowheads="1"/>
            </p:cNvSpPr>
            <p:nvPr/>
          </p:nvSpPr>
          <p:spPr bwMode="auto">
            <a:xfrm>
              <a:off x="992" y="2691"/>
              <a:ext cx="896"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b="1">
                  <a:solidFill>
                    <a:srgbClr val="0000FF"/>
                  </a:solidFill>
                  <a:ea typeface="標楷體" panose="03000509000000000000" pitchFamily="65" charset="-120"/>
                </a:rPr>
                <a:t>名稱及屬性</a:t>
              </a:r>
            </a:p>
          </p:txBody>
        </p:sp>
        <p:sp>
          <p:nvSpPr>
            <p:cNvPr id="32" name="Freeform 41"/>
            <p:cNvSpPr>
              <a:spLocks/>
            </p:cNvSpPr>
            <p:nvPr/>
          </p:nvSpPr>
          <p:spPr bwMode="auto">
            <a:xfrm>
              <a:off x="780" y="2669"/>
              <a:ext cx="204" cy="156"/>
            </a:xfrm>
            <a:custGeom>
              <a:avLst/>
              <a:gdLst>
                <a:gd name="T0" fmla="*/ 204 w 204"/>
                <a:gd name="T1" fmla="*/ 153 h 156"/>
                <a:gd name="T2" fmla="*/ 58 w 204"/>
                <a:gd name="T3" fmla="*/ 131 h 156"/>
                <a:gd name="T4" fmla="*/ 0 w 204"/>
                <a:gd name="T5" fmla="*/ 0 h 156"/>
                <a:gd name="T6" fmla="*/ 0 60000 65536"/>
                <a:gd name="T7" fmla="*/ 0 60000 65536"/>
                <a:gd name="T8" fmla="*/ 0 60000 65536"/>
                <a:gd name="T9" fmla="*/ 0 w 204"/>
                <a:gd name="T10" fmla="*/ 0 h 156"/>
                <a:gd name="T11" fmla="*/ 204 w 204"/>
                <a:gd name="T12" fmla="*/ 156 h 156"/>
              </a:gdLst>
              <a:ahLst/>
              <a:cxnLst>
                <a:cxn ang="T6">
                  <a:pos x="T0" y="T1"/>
                </a:cxn>
                <a:cxn ang="T7">
                  <a:pos x="T2" y="T3"/>
                </a:cxn>
                <a:cxn ang="T8">
                  <a:pos x="T4" y="T5"/>
                </a:cxn>
              </a:cxnLst>
              <a:rect l="T9" t="T10" r="T11" b="T12"/>
              <a:pathLst>
                <a:path w="204" h="156">
                  <a:moveTo>
                    <a:pt x="204" y="153"/>
                  </a:moveTo>
                  <a:cubicBezTo>
                    <a:pt x="148" y="154"/>
                    <a:pt x="92" y="156"/>
                    <a:pt x="58" y="131"/>
                  </a:cubicBezTo>
                  <a:cubicBezTo>
                    <a:pt x="24" y="106"/>
                    <a:pt x="12" y="53"/>
                    <a:pt x="0" y="0"/>
                  </a:cubicBezTo>
                </a:path>
              </a:pathLst>
            </a:custGeom>
            <a:noFill/>
            <a:ln w="12700">
              <a:solidFill>
                <a:srgbClr val="0000FF"/>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grpSp>
      <p:grpSp>
        <p:nvGrpSpPr>
          <p:cNvPr id="38" name="Group 50"/>
          <p:cNvGrpSpPr>
            <a:grpSpLocks/>
          </p:cNvGrpSpPr>
          <p:nvPr/>
        </p:nvGrpSpPr>
        <p:grpSpPr bwMode="auto">
          <a:xfrm>
            <a:off x="6981247" y="3672371"/>
            <a:ext cx="2459037" cy="2127250"/>
            <a:chOff x="4007" y="1611"/>
            <a:chExt cx="1549" cy="1340"/>
          </a:xfrm>
        </p:grpSpPr>
        <p:grpSp>
          <p:nvGrpSpPr>
            <p:cNvPr id="39" name="Group 36"/>
            <p:cNvGrpSpPr>
              <a:grpSpLocks/>
            </p:cNvGrpSpPr>
            <p:nvPr/>
          </p:nvGrpSpPr>
          <p:grpSpPr bwMode="auto">
            <a:xfrm>
              <a:off x="4007" y="1611"/>
              <a:ext cx="1235" cy="1072"/>
              <a:chOff x="1790" y="2669"/>
              <a:chExt cx="1235" cy="1072"/>
            </a:xfrm>
          </p:grpSpPr>
          <p:sp>
            <p:nvSpPr>
              <p:cNvPr id="42" name="Rectangle 9"/>
              <p:cNvSpPr>
                <a:spLocks noChangeArrowheads="1"/>
              </p:cNvSpPr>
              <p:nvPr/>
            </p:nvSpPr>
            <p:spPr bwMode="auto">
              <a:xfrm>
                <a:off x="1813" y="2669"/>
                <a:ext cx="1189" cy="1072"/>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3" name="Line 10"/>
              <p:cNvSpPr>
                <a:spLocks noChangeShapeType="1"/>
              </p:cNvSpPr>
              <p:nvPr/>
            </p:nvSpPr>
            <p:spPr bwMode="auto">
              <a:xfrm>
                <a:off x="1813" y="3027"/>
                <a:ext cx="1189"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44" name="Line 11"/>
              <p:cNvSpPr>
                <a:spLocks noChangeShapeType="1"/>
              </p:cNvSpPr>
              <p:nvPr/>
            </p:nvSpPr>
            <p:spPr bwMode="auto">
              <a:xfrm>
                <a:off x="1805" y="3383"/>
                <a:ext cx="1189"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45" name="Text Box 12"/>
              <p:cNvSpPr txBox="1">
                <a:spLocks noChangeArrowheads="1"/>
              </p:cNvSpPr>
              <p:nvPr/>
            </p:nvSpPr>
            <p:spPr bwMode="auto">
              <a:xfrm>
                <a:off x="1841" y="2707"/>
                <a:ext cx="1110"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ea typeface="標楷體" panose="03000509000000000000" pitchFamily="65" charset="-120"/>
                  </a:rPr>
                  <a:t>Student</a:t>
                </a:r>
              </a:p>
            </p:txBody>
          </p:sp>
          <p:sp>
            <p:nvSpPr>
              <p:cNvPr id="46" name="Text Box 13"/>
              <p:cNvSpPr txBox="1">
                <a:spLocks noChangeArrowheads="1"/>
              </p:cNvSpPr>
              <p:nvPr/>
            </p:nvSpPr>
            <p:spPr bwMode="auto">
              <a:xfrm>
                <a:off x="1790" y="3072"/>
                <a:ext cx="123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600">
                    <a:ea typeface="標楷體" panose="03000509000000000000" pitchFamily="65" charset="-120"/>
                  </a:rPr>
                  <a:t>stdName: String</a:t>
                </a:r>
              </a:p>
            </p:txBody>
          </p:sp>
          <p:sp>
            <p:nvSpPr>
              <p:cNvPr id="47" name="Text Box 14"/>
              <p:cNvSpPr txBox="1">
                <a:spLocks noChangeArrowheads="1"/>
              </p:cNvSpPr>
              <p:nvPr/>
            </p:nvSpPr>
            <p:spPr bwMode="auto">
              <a:xfrm>
                <a:off x="1798" y="3422"/>
                <a:ext cx="122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600">
                    <a:ea typeface="標楷體" panose="03000509000000000000" pitchFamily="65" charset="-120"/>
                  </a:rPr>
                  <a:t>getScore(): Int</a:t>
                </a:r>
              </a:p>
            </p:txBody>
          </p:sp>
        </p:grpSp>
        <p:sp>
          <p:nvSpPr>
            <p:cNvPr id="40" name="Text Box 44"/>
            <p:cNvSpPr txBox="1">
              <a:spLocks noChangeArrowheads="1"/>
            </p:cNvSpPr>
            <p:nvPr/>
          </p:nvSpPr>
          <p:spPr bwMode="auto">
            <a:xfrm>
              <a:off x="4237" y="2720"/>
              <a:ext cx="131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b="1">
                  <a:solidFill>
                    <a:srgbClr val="0000FF"/>
                  </a:solidFill>
                  <a:ea typeface="標楷體" panose="03000509000000000000" pitchFamily="65" charset="-120"/>
                </a:rPr>
                <a:t>名稱、屬性及操作</a:t>
              </a:r>
            </a:p>
          </p:txBody>
        </p:sp>
        <p:sp>
          <p:nvSpPr>
            <p:cNvPr id="41" name="Freeform 45"/>
            <p:cNvSpPr>
              <a:spLocks/>
            </p:cNvSpPr>
            <p:nvPr/>
          </p:nvSpPr>
          <p:spPr bwMode="auto">
            <a:xfrm>
              <a:off x="4091" y="2686"/>
              <a:ext cx="204" cy="156"/>
            </a:xfrm>
            <a:custGeom>
              <a:avLst/>
              <a:gdLst>
                <a:gd name="T0" fmla="*/ 204 w 204"/>
                <a:gd name="T1" fmla="*/ 153 h 156"/>
                <a:gd name="T2" fmla="*/ 58 w 204"/>
                <a:gd name="T3" fmla="*/ 131 h 156"/>
                <a:gd name="T4" fmla="*/ 0 w 204"/>
                <a:gd name="T5" fmla="*/ 0 h 156"/>
                <a:gd name="T6" fmla="*/ 0 60000 65536"/>
                <a:gd name="T7" fmla="*/ 0 60000 65536"/>
                <a:gd name="T8" fmla="*/ 0 60000 65536"/>
                <a:gd name="T9" fmla="*/ 0 w 204"/>
                <a:gd name="T10" fmla="*/ 0 h 156"/>
                <a:gd name="T11" fmla="*/ 204 w 204"/>
                <a:gd name="T12" fmla="*/ 156 h 156"/>
              </a:gdLst>
              <a:ahLst/>
              <a:cxnLst>
                <a:cxn ang="T6">
                  <a:pos x="T0" y="T1"/>
                </a:cxn>
                <a:cxn ang="T7">
                  <a:pos x="T2" y="T3"/>
                </a:cxn>
                <a:cxn ang="T8">
                  <a:pos x="T4" y="T5"/>
                </a:cxn>
              </a:cxnLst>
              <a:rect l="T9" t="T10" r="T11" b="T12"/>
              <a:pathLst>
                <a:path w="204" h="156">
                  <a:moveTo>
                    <a:pt x="204" y="153"/>
                  </a:moveTo>
                  <a:cubicBezTo>
                    <a:pt x="148" y="154"/>
                    <a:pt x="92" y="156"/>
                    <a:pt x="58" y="131"/>
                  </a:cubicBezTo>
                  <a:cubicBezTo>
                    <a:pt x="24" y="106"/>
                    <a:pt x="12" y="53"/>
                    <a:pt x="0" y="0"/>
                  </a:cubicBezTo>
                </a:path>
              </a:pathLst>
            </a:custGeom>
            <a:noFill/>
            <a:ln w="12700">
              <a:solidFill>
                <a:srgbClr val="0000FF"/>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grpSp>
      <p:sp>
        <p:nvSpPr>
          <p:cNvPr id="48" name="Text Box 46"/>
          <p:cNvSpPr txBox="1">
            <a:spLocks noChangeArrowheads="1"/>
          </p:cNvSpPr>
          <p:nvPr/>
        </p:nvSpPr>
        <p:spPr bwMode="auto">
          <a:xfrm>
            <a:off x="1880609" y="6218721"/>
            <a:ext cx="5602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Char char="•"/>
            </a:pPr>
            <a:r>
              <a:rPr lang="en-US" altLang="zh-TW" b="1">
                <a:solidFill>
                  <a:srgbClr val="0000FF"/>
                </a:solidFill>
                <a:ea typeface="標楷體" panose="03000509000000000000" pitchFamily="65" charset="-120"/>
              </a:rPr>
              <a:t> </a:t>
            </a:r>
            <a:r>
              <a:rPr lang="zh-TW" altLang="en-US" b="1">
                <a:solidFill>
                  <a:srgbClr val="0000FF"/>
                </a:solidFill>
                <a:ea typeface="標楷體" panose="03000509000000000000" pitchFamily="65" charset="-120"/>
              </a:rPr>
              <a:t>視狀況或需要，顯示類別之不同詳細度</a:t>
            </a:r>
          </a:p>
        </p:txBody>
      </p:sp>
      <p:sp>
        <p:nvSpPr>
          <p:cNvPr id="49" name="Rectangle 26"/>
          <p:cNvSpPr>
            <a:spLocks noChangeArrowheads="1"/>
          </p:cNvSpPr>
          <p:nvPr/>
        </p:nvSpPr>
        <p:spPr bwMode="auto">
          <a:xfrm>
            <a:off x="4287259" y="3691421"/>
            <a:ext cx="2154238" cy="151130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0" name="Text Box 29"/>
          <p:cNvSpPr txBox="1">
            <a:spLocks noChangeArrowheads="1"/>
          </p:cNvSpPr>
          <p:nvPr/>
        </p:nvSpPr>
        <p:spPr bwMode="auto">
          <a:xfrm>
            <a:off x="4331709" y="3751746"/>
            <a:ext cx="17621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ea typeface="標楷體" panose="03000509000000000000" pitchFamily="65" charset="-120"/>
              </a:rPr>
              <a:t>Student</a:t>
            </a:r>
          </a:p>
        </p:txBody>
      </p:sp>
      <p:sp>
        <p:nvSpPr>
          <p:cNvPr id="51" name="Text Box 31"/>
          <p:cNvSpPr txBox="1">
            <a:spLocks noChangeArrowheads="1"/>
          </p:cNvSpPr>
          <p:nvPr/>
        </p:nvSpPr>
        <p:spPr bwMode="auto">
          <a:xfrm>
            <a:off x="4249159" y="4288321"/>
            <a:ext cx="2295525" cy="60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10000"/>
              </a:spcBef>
            </a:pPr>
            <a:r>
              <a:rPr lang="en-US" altLang="zh-TW" sz="1600">
                <a:ea typeface="標楷體" panose="03000509000000000000" pitchFamily="65" charset="-120"/>
              </a:rPr>
              <a:t>getScore(): Int</a:t>
            </a:r>
          </a:p>
          <a:p>
            <a:pPr eaLnBrk="1" hangingPunct="1">
              <a:spcBef>
                <a:spcPct val="10000"/>
              </a:spcBef>
            </a:pPr>
            <a:r>
              <a:rPr lang="en-US" altLang="zh-TW" sz="1600">
                <a:ea typeface="標楷體" panose="03000509000000000000" pitchFamily="65" charset="-120"/>
              </a:rPr>
              <a:t>computeAvg(): Double</a:t>
            </a:r>
          </a:p>
        </p:txBody>
      </p:sp>
      <p:sp>
        <p:nvSpPr>
          <p:cNvPr id="52" name="Line 32"/>
          <p:cNvSpPr>
            <a:spLocks noChangeShapeType="1"/>
          </p:cNvSpPr>
          <p:nvPr/>
        </p:nvSpPr>
        <p:spPr bwMode="auto">
          <a:xfrm>
            <a:off x="4279322" y="4240696"/>
            <a:ext cx="2166937" cy="635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53" name="Text Box 42"/>
          <p:cNvSpPr txBox="1">
            <a:spLocks noChangeArrowheads="1"/>
          </p:cNvSpPr>
          <p:nvPr/>
        </p:nvSpPr>
        <p:spPr bwMode="auto">
          <a:xfrm>
            <a:off x="4880984" y="5250346"/>
            <a:ext cx="1422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b="1">
                <a:solidFill>
                  <a:srgbClr val="0000FF"/>
                </a:solidFill>
                <a:ea typeface="標楷體" panose="03000509000000000000" pitchFamily="65" charset="-120"/>
              </a:rPr>
              <a:t>名稱及操作</a:t>
            </a:r>
          </a:p>
        </p:txBody>
      </p:sp>
      <p:sp>
        <p:nvSpPr>
          <p:cNvPr id="54" name="Freeform 43"/>
          <p:cNvSpPr>
            <a:spLocks/>
          </p:cNvSpPr>
          <p:nvPr/>
        </p:nvSpPr>
        <p:spPr bwMode="auto">
          <a:xfrm>
            <a:off x="4544434" y="5215421"/>
            <a:ext cx="323850" cy="247650"/>
          </a:xfrm>
          <a:custGeom>
            <a:avLst/>
            <a:gdLst>
              <a:gd name="T0" fmla="*/ 2147483647 w 204"/>
              <a:gd name="T1" fmla="*/ 2147483647 h 156"/>
              <a:gd name="T2" fmla="*/ 2147483647 w 204"/>
              <a:gd name="T3" fmla="*/ 2147483647 h 156"/>
              <a:gd name="T4" fmla="*/ 0 w 204"/>
              <a:gd name="T5" fmla="*/ 0 h 156"/>
              <a:gd name="T6" fmla="*/ 0 60000 65536"/>
              <a:gd name="T7" fmla="*/ 0 60000 65536"/>
              <a:gd name="T8" fmla="*/ 0 60000 65536"/>
              <a:gd name="T9" fmla="*/ 0 w 204"/>
              <a:gd name="T10" fmla="*/ 0 h 156"/>
              <a:gd name="T11" fmla="*/ 204 w 204"/>
              <a:gd name="T12" fmla="*/ 156 h 156"/>
            </a:gdLst>
            <a:ahLst/>
            <a:cxnLst>
              <a:cxn ang="T6">
                <a:pos x="T0" y="T1"/>
              </a:cxn>
              <a:cxn ang="T7">
                <a:pos x="T2" y="T3"/>
              </a:cxn>
              <a:cxn ang="T8">
                <a:pos x="T4" y="T5"/>
              </a:cxn>
            </a:cxnLst>
            <a:rect l="T9" t="T10" r="T11" b="T12"/>
            <a:pathLst>
              <a:path w="204" h="156">
                <a:moveTo>
                  <a:pt x="204" y="153"/>
                </a:moveTo>
                <a:cubicBezTo>
                  <a:pt x="148" y="154"/>
                  <a:pt x="92" y="156"/>
                  <a:pt x="58" y="131"/>
                </a:cubicBezTo>
                <a:cubicBezTo>
                  <a:pt x="24" y="106"/>
                  <a:pt x="12" y="53"/>
                  <a:pt x="0" y="0"/>
                </a:cubicBezTo>
              </a:path>
            </a:pathLst>
          </a:custGeom>
          <a:noFill/>
          <a:ln w="12700">
            <a:solidFill>
              <a:srgbClr val="0000FF"/>
            </a:solidFill>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Tree>
    <p:extLst>
      <p:ext uri="{BB962C8B-B14F-4D97-AF65-F5344CB8AC3E}">
        <p14:creationId xmlns:p14="http://schemas.microsoft.com/office/powerpoint/2010/main" xmlns="" val="77145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0F998B80-D451-844B-84E7-0A0DD8272999}"/>
              </a:ext>
            </a:extLst>
          </p:cNvPr>
          <p:cNvSpPr>
            <a:spLocks noGrp="1"/>
          </p:cNvSpPr>
          <p:nvPr>
            <p:ph type="body" sz="quarter" idx="13"/>
          </p:nvPr>
        </p:nvSpPr>
        <p:spPr>
          <a:xfrm>
            <a:off x="3492210" y="3617198"/>
            <a:ext cx="6455354" cy="3272748"/>
          </a:xfrm>
        </p:spPr>
        <p:txBody>
          <a:bodyPr/>
          <a:lstStyle/>
          <a:p>
            <a:pPr lvl="0" algn="l"/>
            <a:r>
              <a:rPr lang="en-US" altLang="zh-TW" sz="3200" dirty="0"/>
              <a:t>4-1 </a:t>
            </a:r>
            <a:r>
              <a:rPr lang="zh-TW" altLang="zh-TW" sz="3200" dirty="0"/>
              <a:t>關係之圖形表現方式</a:t>
            </a:r>
          </a:p>
          <a:p>
            <a:pPr lvl="0" algn="l"/>
            <a:r>
              <a:rPr lang="en-US" altLang="zh-TW" sz="3200" dirty="0"/>
              <a:t>4-2 </a:t>
            </a:r>
            <a:r>
              <a:rPr lang="zh-TW" altLang="zh-TW" sz="3200" dirty="0"/>
              <a:t>決定關係的種類</a:t>
            </a:r>
          </a:p>
          <a:p>
            <a:pPr lvl="0" algn="l"/>
            <a:r>
              <a:rPr lang="en-US" altLang="zh-TW" sz="3200" dirty="0"/>
              <a:t>4-3 </a:t>
            </a:r>
            <a:r>
              <a:rPr lang="zh-TW" altLang="zh-TW" sz="3200" dirty="0"/>
              <a:t>處理一對一關係及多對多關係</a:t>
            </a:r>
          </a:p>
        </p:txBody>
      </p:sp>
      <p:sp>
        <p:nvSpPr>
          <p:cNvPr id="3" name="文字版面配置區 2">
            <a:extLst>
              <a:ext uri="{FF2B5EF4-FFF2-40B4-BE49-F238E27FC236}">
                <a16:creationId xmlns:a16="http://schemas.microsoft.com/office/drawing/2014/main" xmlns="" id="{CC205A78-07DF-1A47-B8BC-83163FAB568B}"/>
              </a:ext>
            </a:extLst>
          </p:cNvPr>
          <p:cNvSpPr>
            <a:spLocks noGrp="1"/>
          </p:cNvSpPr>
          <p:nvPr>
            <p:ph type="body" sz="quarter" idx="12"/>
          </p:nvPr>
        </p:nvSpPr>
        <p:spPr>
          <a:xfrm>
            <a:off x="2536249" y="1251628"/>
            <a:ext cx="8367278" cy="1666469"/>
          </a:xfrm>
        </p:spPr>
        <p:txBody>
          <a:bodyPr anchor="ctr"/>
          <a:lstStyle/>
          <a:p>
            <a:r>
              <a:rPr lang="zh-TW" altLang="en-US" sz="4400" dirty="0"/>
              <a:t>模組</a:t>
            </a:r>
            <a:r>
              <a:rPr lang="en-US" altLang="zh-TW" sz="4400" dirty="0"/>
              <a:t>4 : ER</a:t>
            </a:r>
            <a:r>
              <a:rPr lang="zh-TW" altLang="en-US" sz="4400" dirty="0"/>
              <a:t>模型關係塑模</a:t>
            </a:r>
          </a:p>
        </p:txBody>
      </p:sp>
      <p:sp>
        <p:nvSpPr>
          <p:cNvPr id="9" name="日期版面配置區 1">
            <a:extLst>
              <a:ext uri="{FF2B5EF4-FFF2-40B4-BE49-F238E27FC236}">
                <a16:creationId xmlns:a16="http://schemas.microsoft.com/office/drawing/2014/main" xmlns="" id="{CD7D56B8-4EAD-8A44-A6DD-AD78158BAAC5}"/>
              </a:ext>
            </a:extLst>
          </p:cNvPr>
          <p:cNvSpPr txBox="1">
            <a:spLocks/>
          </p:cNvSpPr>
          <p:nvPr/>
        </p:nvSpPr>
        <p:spPr>
          <a:xfrm>
            <a:off x="0" y="7158037"/>
            <a:ext cx="3023200" cy="401638"/>
          </a:xfrm>
          <a:prstGeom prst="rect">
            <a:avLst/>
          </a:prstGeom>
        </p:spPr>
        <p:txBody>
          <a:bodyPr vert="horz" lIns="91440" tIns="45720" rIns="91440" bIns="45720" rtlCol="0" anchor="ctr"/>
          <a:lstStyle>
            <a:defPPr>
              <a:defRPr lang="en-US"/>
            </a:defPPr>
            <a:lvl1pPr marL="0" algn="l"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TW" altLang="en-US">
                <a:solidFill>
                  <a:prstClr val="black">
                    <a:tint val="75000"/>
                  </a:prstClr>
                </a:solidFill>
                <a:latin typeface="微軟正黑體" panose="020B0604030504040204" pitchFamily="34" charset="-120"/>
                <a:ea typeface="微軟正黑體" panose="020B0604030504040204" pitchFamily="34" charset="-120"/>
              </a:rPr>
              <a:t>資料庫設計</a:t>
            </a:r>
            <a:r>
              <a:rPr lang="en-US" altLang="zh-TW">
                <a:solidFill>
                  <a:prstClr val="black">
                    <a:tint val="75000"/>
                  </a:prstClr>
                </a:solidFill>
                <a:latin typeface="微軟正黑體" panose="020B0604030504040204" pitchFamily="34" charset="-120"/>
                <a:ea typeface="微軟正黑體" panose="020B0604030504040204" pitchFamily="34" charset="-120"/>
              </a:rPr>
              <a:t>(RDB)</a:t>
            </a:r>
            <a:endParaRPr lang="zh-TW" altLang="en-US" dirty="0">
              <a:solidFill>
                <a:prstClr val="black">
                  <a:tint val="75000"/>
                </a:prstClr>
              </a:solidFill>
              <a:latin typeface="微軟正黑體" panose="020B0604030504040204" pitchFamily="34" charset="-120"/>
              <a:ea typeface="微軟正黑體" panose="020B0604030504040204" pitchFamily="34" charset="-120"/>
            </a:endParaRPr>
          </a:p>
        </p:txBody>
      </p:sp>
      <p:sp>
        <p:nvSpPr>
          <p:cNvPr id="10" name="投影片編號版面配置區 2">
            <a:extLst>
              <a:ext uri="{FF2B5EF4-FFF2-40B4-BE49-F238E27FC236}">
                <a16:creationId xmlns:a16="http://schemas.microsoft.com/office/drawing/2014/main" xmlns="" id="{FF2B006D-AEA6-174B-9566-6DAC4A9C245F}"/>
              </a:ext>
            </a:extLst>
          </p:cNvPr>
          <p:cNvSpPr txBox="1">
            <a:spLocks/>
          </p:cNvSpPr>
          <p:nvPr/>
        </p:nvSpPr>
        <p:spPr>
          <a:xfrm>
            <a:off x="7953668" y="7158037"/>
            <a:ext cx="5486107" cy="40163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郭惠民編著</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a:t>
            </a: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版權所有，不得任意拷貝或引用</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 </a:t>
            </a:r>
            <a:endParaRPr kumimoji="0" lang="zh-TW" altLang="en-US" sz="16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xmlns="" val="18285823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4-1 </a:t>
            </a:r>
            <a:r>
              <a:rPr lang="zh-TW" altLang="zh-TW" dirty="0"/>
              <a:t>關係之圖形表現方式</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(Relationships)</a:t>
            </a: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55" name="Line 3"/>
          <p:cNvSpPr>
            <a:spLocks noChangeShapeType="1"/>
          </p:cNvSpPr>
          <p:nvPr/>
        </p:nvSpPr>
        <p:spPr bwMode="auto">
          <a:xfrm>
            <a:off x="1784073" y="2627107"/>
            <a:ext cx="2303463" cy="0"/>
          </a:xfrm>
          <a:prstGeom prst="line">
            <a:avLst/>
          </a:prstGeom>
          <a:noFill/>
          <a:ln w="1905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TW" altLang="en-US"/>
          </a:p>
        </p:txBody>
      </p:sp>
      <p:sp>
        <p:nvSpPr>
          <p:cNvPr id="56" name="Line 10"/>
          <p:cNvSpPr>
            <a:spLocks noChangeShapeType="1"/>
          </p:cNvSpPr>
          <p:nvPr/>
        </p:nvSpPr>
        <p:spPr bwMode="auto">
          <a:xfrm>
            <a:off x="1795186" y="4351132"/>
            <a:ext cx="2303462" cy="0"/>
          </a:xfrm>
          <a:prstGeom prst="line">
            <a:avLst/>
          </a:prstGeom>
          <a:noFill/>
          <a:ln w="19050">
            <a:solidFill>
              <a:schemeClr val="tx1"/>
            </a:solidFill>
            <a:prstDash val="dash"/>
            <a:round/>
            <a:headEnd/>
            <a:tailEnd type="arrow" w="lg" len="lg"/>
          </a:ln>
          <a:extLst>
            <a:ext uri="{909E8E84-426E-40DD-AFC4-6F175D3DCCD1}">
              <a14:hiddenFill xmlns:a14="http://schemas.microsoft.com/office/drawing/2010/main" xmlns="">
                <a:noFill/>
              </a14:hiddenFill>
            </a:ext>
          </a:extLst>
        </p:spPr>
        <p:txBody>
          <a:bodyPr/>
          <a:lstStyle/>
          <a:p>
            <a:endParaRPr lang="zh-TW" altLang="en-US"/>
          </a:p>
        </p:txBody>
      </p:sp>
      <p:grpSp>
        <p:nvGrpSpPr>
          <p:cNvPr id="57" name="Group 15"/>
          <p:cNvGrpSpPr>
            <a:grpSpLocks/>
          </p:cNvGrpSpPr>
          <p:nvPr/>
        </p:nvGrpSpPr>
        <p:grpSpPr bwMode="auto">
          <a:xfrm>
            <a:off x="1793598" y="4959144"/>
            <a:ext cx="2324100" cy="276225"/>
            <a:chOff x="1187" y="2599"/>
            <a:chExt cx="1464" cy="174"/>
          </a:xfrm>
        </p:grpSpPr>
        <p:sp>
          <p:nvSpPr>
            <p:cNvPr id="58" name="Line 7"/>
            <p:cNvSpPr>
              <a:spLocks noChangeShapeType="1"/>
            </p:cNvSpPr>
            <p:nvPr/>
          </p:nvSpPr>
          <p:spPr bwMode="auto">
            <a:xfrm flipV="1">
              <a:off x="1187" y="2684"/>
              <a:ext cx="1305" cy="7"/>
            </a:xfrm>
            <a:prstGeom prst="line">
              <a:avLst/>
            </a:prstGeom>
            <a:noFill/>
            <a:ln w="19050">
              <a:solidFill>
                <a:schemeClr val="tx1"/>
              </a:solidFill>
              <a:prstDash val="dash"/>
              <a:round/>
              <a:headEnd/>
              <a:tailEnd type="none" w="lg" len="lg"/>
            </a:ln>
            <a:extLst>
              <a:ext uri="{909E8E84-426E-40DD-AFC4-6F175D3DCCD1}">
                <a14:hiddenFill xmlns:a14="http://schemas.microsoft.com/office/drawing/2010/main" xmlns="">
                  <a:noFill/>
                </a14:hiddenFill>
              </a:ext>
            </a:extLst>
          </p:spPr>
          <p:txBody>
            <a:bodyPr/>
            <a:lstStyle/>
            <a:p>
              <a:endParaRPr lang="zh-TW" altLang="en-US"/>
            </a:p>
          </p:txBody>
        </p:sp>
        <p:sp>
          <p:nvSpPr>
            <p:cNvPr id="59" name="AutoShape 12"/>
            <p:cNvSpPr>
              <a:spLocks noChangeArrowheads="1"/>
            </p:cNvSpPr>
            <p:nvPr/>
          </p:nvSpPr>
          <p:spPr bwMode="auto">
            <a:xfrm rot="5400000" flipH="1">
              <a:off x="2484" y="2606"/>
              <a:ext cx="174" cy="16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grpSp>
        <p:nvGrpSpPr>
          <p:cNvPr id="60" name="Group 14"/>
          <p:cNvGrpSpPr>
            <a:grpSpLocks/>
          </p:cNvGrpSpPr>
          <p:nvPr/>
        </p:nvGrpSpPr>
        <p:grpSpPr bwMode="auto">
          <a:xfrm>
            <a:off x="1761848" y="3316082"/>
            <a:ext cx="2359025" cy="276225"/>
            <a:chOff x="1167" y="1564"/>
            <a:chExt cx="1486" cy="174"/>
          </a:xfrm>
        </p:grpSpPr>
        <p:sp>
          <p:nvSpPr>
            <p:cNvPr id="61" name="Line 4"/>
            <p:cNvSpPr>
              <a:spLocks noChangeShapeType="1"/>
            </p:cNvSpPr>
            <p:nvPr/>
          </p:nvSpPr>
          <p:spPr bwMode="auto">
            <a:xfrm flipV="1">
              <a:off x="1167" y="1660"/>
              <a:ext cx="1327" cy="3"/>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zh-TW" altLang="en-US"/>
            </a:p>
          </p:txBody>
        </p:sp>
        <p:sp>
          <p:nvSpPr>
            <p:cNvPr id="62" name="AutoShape 13"/>
            <p:cNvSpPr>
              <a:spLocks noChangeArrowheads="1"/>
            </p:cNvSpPr>
            <p:nvPr/>
          </p:nvSpPr>
          <p:spPr bwMode="auto">
            <a:xfrm rot="5400000" flipH="1">
              <a:off x="2486" y="1571"/>
              <a:ext cx="174" cy="160"/>
            </a:xfrm>
            <a:prstGeom prst="triangle">
              <a:avLst>
                <a:gd name="adj" fmla="val 50000"/>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sp>
        <p:nvSpPr>
          <p:cNvPr id="63" name="Text Box 16"/>
          <p:cNvSpPr txBox="1">
            <a:spLocks noChangeArrowheads="1"/>
          </p:cNvSpPr>
          <p:nvPr/>
        </p:nvSpPr>
        <p:spPr bwMode="auto">
          <a:xfrm>
            <a:off x="4235173" y="2376282"/>
            <a:ext cx="3130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a:ea typeface="標楷體" panose="03000509000000000000" pitchFamily="65" charset="-120"/>
              </a:rPr>
              <a:t>關連 </a:t>
            </a:r>
            <a:r>
              <a:rPr lang="en-US" altLang="zh-TW">
                <a:ea typeface="標楷體" panose="03000509000000000000" pitchFamily="65" charset="-120"/>
              </a:rPr>
              <a:t>Association      </a:t>
            </a:r>
          </a:p>
        </p:txBody>
      </p:sp>
      <p:sp>
        <p:nvSpPr>
          <p:cNvPr id="64" name="Text Box 17"/>
          <p:cNvSpPr txBox="1">
            <a:spLocks noChangeArrowheads="1"/>
          </p:cNvSpPr>
          <p:nvPr/>
        </p:nvSpPr>
        <p:spPr bwMode="auto">
          <a:xfrm>
            <a:off x="4190723" y="3209719"/>
            <a:ext cx="35639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a:ea typeface="標楷體" panose="03000509000000000000" pitchFamily="65" charset="-120"/>
              </a:rPr>
              <a:t>一般化 </a:t>
            </a:r>
            <a:r>
              <a:rPr lang="en-US" altLang="zh-TW">
                <a:ea typeface="標楷體" panose="03000509000000000000" pitchFamily="65" charset="-120"/>
              </a:rPr>
              <a:t>Generalization</a:t>
            </a:r>
          </a:p>
        </p:txBody>
      </p:sp>
      <p:sp>
        <p:nvSpPr>
          <p:cNvPr id="65" name="Text Box 18"/>
          <p:cNvSpPr txBox="1">
            <a:spLocks noChangeArrowheads="1"/>
          </p:cNvSpPr>
          <p:nvPr/>
        </p:nvSpPr>
        <p:spPr bwMode="auto">
          <a:xfrm>
            <a:off x="4247873" y="4092369"/>
            <a:ext cx="33924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a:ea typeface="標楷體" panose="03000509000000000000" pitchFamily="65" charset="-120"/>
              </a:rPr>
              <a:t>相依性 </a:t>
            </a:r>
            <a:r>
              <a:rPr lang="en-US" altLang="zh-TW">
                <a:ea typeface="標楷體" panose="03000509000000000000" pitchFamily="65" charset="-120"/>
              </a:rPr>
              <a:t>Dependency</a:t>
            </a:r>
          </a:p>
        </p:txBody>
      </p:sp>
      <p:sp>
        <p:nvSpPr>
          <p:cNvPr id="66" name="Text Box 19"/>
          <p:cNvSpPr txBox="1">
            <a:spLocks noChangeArrowheads="1"/>
          </p:cNvSpPr>
          <p:nvPr/>
        </p:nvSpPr>
        <p:spPr bwMode="auto">
          <a:xfrm>
            <a:off x="4235173" y="4848019"/>
            <a:ext cx="31972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dirty="0">
                <a:ea typeface="標楷體" panose="03000509000000000000" pitchFamily="65" charset="-120"/>
              </a:rPr>
              <a:t>實現 </a:t>
            </a:r>
            <a:r>
              <a:rPr lang="en-US" altLang="zh-TW" dirty="0">
                <a:ea typeface="標楷體" panose="03000509000000000000" pitchFamily="65" charset="-120"/>
              </a:rPr>
              <a:t>Realization</a:t>
            </a:r>
          </a:p>
        </p:txBody>
      </p:sp>
    </p:spTree>
    <p:extLst>
      <p:ext uri="{BB962C8B-B14F-4D97-AF65-F5344CB8AC3E}">
        <p14:creationId xmlns:p14="http://schemas.microsoft.com/office/powerpoint/2010/main" xmlns="" val="429732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6462FC73-F392-5940-BF6B-2EF1E1385DC0}"/>
              </a:ext>
            </a:extLst>
          </p:cNvPr>
          <p:cNvSpPr>
            <a:spLocks noGrp="1"/>
          </p:cNvSpPr>
          <p:nvPr>
            <p:ph type="body" sz="quarter" idx="12"/>
          </p:nvPr>
        </p:nvSpPr>
        <p:spPr/>
        <p:txBody>
          <a:bodyPr/>
          <a:lstStyle/>
          <a:p>
            <a:r>
              <a:rPr kumimoji="1" lang="zh-TW" altLang="en-US" sz="2400" dirty="0"/>
              <a:t>任一種關聯式資料庫之架構與</a:t>
            </a:r>
            <a:r>
              <a:rPr kumimoji="1" lang="en-US" altLang="zh-TW" sz="2400" dirty="0"/>
              <a:t>SQL</a:t>
            </a:r>
            <a:r>
              <a:rPr kumimoji="1" lang="zh-TW" altLang="en-US" sz="2400" dirty="0"/>
              <a:t>指令之操作</a:t>
            </a:r>
          </a:p>
        </p:txBody>
      </p:sp>
      <p:sp>
        <p:nvSpPr>
          <p:cNvPr id="3" name="文字版面配置區 2">
            <a:extLst>
              <a:ext uri="{FF2B5EF4-FFF2-40B4-BE49-F238E27FC236}">
                <a16:creationId xmlns:a16="http://schemas.microsoft.com/office/drawing/2014/main" xmlns="" id="{C62C0D9A-5E9F-5448-AF33-A0E47692D6B7}"/>
              </a:ext>
            </a:extLst>
          </p:cNvPr>
          <p:cNvSpPr>
            <a:spLocks noGrp="1"/>
          </p:cNvSpPr>
          <p:nvPr>
            <p:ph type="body" sz="quarter" idx="17"/>
          </p:nvPr>
        </p:nvSpPr>
        <p:spPr/>
        <p:txBody>
          <a:bodyPr/>
          <a:lstStyle/>
          <a:p>
            <a:pPr marL="457200" indent="-457200">
              <a:buFont typeface="+mj-lt"/>
              <a:buAutoNum type="alphaUcPeriod"/>
            </a:pPr>
            <a:r>
              <a:rPr lang="zh-TW" altLang="en-US" sz="2400" dirty="0"/>
              <a:t>了解關聯式資料庫特性及設計之步驟</a:t>
            </a:r>
            <a:endParaRPr lang="en-US" altLang="zh-TW" sz="2400" dirty="0"/>
          </a:p>
          <a:p>
            <a:pPr marL="457200" indent="-457200">
              <a:buFont typeface="+mj-lt"/>
              <a:buAutoNum type="alphaUcPeriod"/>
            </a:pPr>
            <a:r>
              <a:rPr lang="zh-TW" altLang="en-US" sz="2400" dirty="0"/>
              <a:t>了解概想資料庫設計之原理及</a:t>
            </a:r>
            <a:r>
              <a:rPr lang="en-US" altLang="zh-TW" sz="2400" dirty="0"/>
              <a:t>ER</a:t>
            </a:r>
            <a:r>
              <a:rPr lang="zh-TW" altLang="en-US" sz="2400" dirty="0"/>
              <a:t>模型之符號</a:t>
            </a:r>
            <a:endParaRPr lang="en-US" altLang="zh-TW" sz="2400" dirty="0"/>
          </a:p>
          <a:p>
            <a:pPr marL="457200" indent="-457200">
              <a:buFont typeface="+mj-lt"/>
              <a:buAutoNum type="alphaUcPeriod"/>
            </a:pPr>
            <a:r>
              <a:rPr lang="zh-TW" altLang="en-US" sz="2400" dirty="0"/>
              <a:t>了解關聯正規化原則與處理方法</a:t>
            </a:r>
            <a:endParaRPr lang="en-US" altLang="zh-TW" sz="2400" dirty="0"/>
          </a:p>
          <a:p>
            <a:pPr marL="457200" indent="-457200">
              <a:buFont typeface="+mj-lt"/>
              <a:buAutoNum type="alphaUcPeriod"/>
            </a:pPr>
            <a:r>
              <a:rPr lang="zh-TW" altLang="en-US" sz="2400" dirty="0"/>
              <a:t>了解資料模型轉換及實體資料庫設計之原理與步驟</a:t>
            </a:r>
          </a:p>
          <a:p>
            <a:endParaRPr kumimoji="1" lang="zh-TW" altLang="en-US" sz="2000" dirty="0"/>
          </a:p>
        </p:txBody>
      </p:sp>
      <p:sp>
        <p:nvSpPr>
          <p:cNvPr id="4" name="文字版面配置區 3">
            <a:extLst>
              <a:ext uri="{FF2B5EF4-FFF2-40B4-BE49-F238E27FC236}">
                <a16:creationId xmlns:a16="http://schemas.microsoft.com/office/drawing/2014/main" xmlns="" id="{E1CC73A4-40BA-B249-9320-C56F264B62C0}"/>
              </a:ext>
            </a:extLst>
          </p:cNvPr>
          <p:cNvSpPr>
            <a:spLocks noGrp="1"/>
          </p:cNvSpPr>
          <p:nvPr>
            <p:ph type="body" sz="quarter" idx="14"/>
          </p:nvPr>
        </p:nvSpPr>
        <p:spPr/>
        <p:txBody>
          <a:bodyPr/>
          <a:lstStyle/>
          <a:p>
            <a:r>
              <a:rPr lang="zh-TW" altLang="en-US" dirty="0"/>
              <a:t>資料庫設計</a:t>
            </a:r>
            <a:r>
              <a:rPr lang="en-US" altLang="zh-TW" dirty="0"/>
              <a:t>(RDB)</a:t>
            </a:r>
            <a:endParaRPr lang="zh-TW" altLang="en-US" dirty="0"/>
          </a:p>
        </p:txBody>
      </p:sp>
      <p:sp>
        <p:nvSpPr>
          <p:cNvPr id="5" name="文字版面配置區 4">
            <a:extLst>
              <a:ext uri="{FF2B5EF4-FFF2-40B4-BE49-F238E27FC236}">
                <a16:creationId xmlns:a16="http://schemas.microsoft.com/office/drawing/2014/main" xmlns="" id="{5E52FC3F-B697-EF40-A79F-4ECF42B0F215}"/>
              </a:ext>
            </a:extLst>
          </p:cNvPr>
          <p:cNvSpPr>
            <a:spLocks noGrp="1"/>
          </p:cNvSpPr>
          <p:nvPr>
            <p:ph type="body" sz="quarter" idx="19"/>
          </p:nvPr>
        </p:nvSpPr>
        <p:spPr>
          <a:xfrm>
            <a:off x="8465561" y="7202764"/>
            <a:ext cx="4974214" cy="356912"/>
          </a:xfrm>
        </p:spPr>
        <p:txBody>
          <a:bodyPr/>
          <a:lstStyle/>
          <a:p>
            <a:r>
              <a:rPr lang="zh-TW" altLang="en-US" dirty="0">
                <a:solidFill>
                  <a:prstClr val="black">
                    <a:tint val="75000"/>
                  </a:prstClr>
                </a:solidFill>
              </a:rPr>
              <a:t>郭惠民</a:t>
            </a:r>
            <a:r>
              <a:rPr lang="zh-TW" altLang="en-US" dirty="0"/>
              <a:t>編著</a:t>
            </a:r>
            <a:r>
              <a:rPr lang="en-US" altLang="zh-TW" dirty="0"/>
              <a:t>【</a:t>
            </a:r>
            <a:r>
              <a:rPr lang="zh-TW" altLang="en-US" dirty="0"/>
              <a:t>版權所有，不得任意拷貝或引用</a:t>
            </a:r>
            <a:r>
              <a:rPr lang="en-US" altLang="zh-TW" dirty="0"/>
              <a:t>】 </a:t>
            </a:r>
            <a:endParaRPr lang="zh-TW" altLang="en-US" dirty="0"/>
          </a:p>
          <a:p>
            <a:endParaRPr kumimoji="1" lang="zh-TW" altLang="en-US" dirty="0"/>
          </a:p>
        </p:txBody>
      </p:sp>
    </p:spTree>
    <p:extLst>
      <p:ext uri="{BB962C8B-B14F-4D97-AF65-F5344CB8AC3E}">
        <p14:creationId xmlns:p14="http://schemas.microsoft.com/office/powerpoint/2010/main" xmlns="" val="9476987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4-1 </a:t>
            </a:r>
            <a:r>
              <a:rPr lang="zh-TW" altLang="zh-TW" dirty="0"/>
              <a:t>關係之圖形表現方式</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(Association)</a:t>
            </a: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18" name="Line 29"/>
          <p:cNvSpPr>
            <a:spLocks noChangeShapeType="1"/>
          </p:cNvSpPr>
          <p:nvPr/>
        </p:nvSpPr>
        <p:spPr bwMode="auto">
          <a:xfrm>
            <a:off x="1925017" y="2390570"/>
            <a:ext cx="23495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9" name="Text Box 30"/>
          <p:cNvSpPr txBox="1">
            <a:spLocks noChangeArrowheads="1"/>
          </p:cNvSpPr>
          <p:nvPr/>
        </p:nvSpPr>
        <p:spPr bwMode="auto">
          <a:xfrm>
            <a:off x="4633292" y="2147682"/>
            <a:ext cx="21764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a:ea typeface="標楷體" panose="03000509000000000000" pitchFamily="65" charset="-120"/>
              </a:rPr>
              <a:t>雙向關連</a:t>
            </a:r>
          </a:p>
        </p:txBody>
      </p:sp>
      <p:sp>
        <p:nvSpPr>
          <p:cNvPr id="20" name="Line 31"/>
          <p:cNvSpPr>
            <a:spLocks noChangeShapeType="1"/>
          </p:cNvSpPr>
          <p:nvPr/>
        </p:nvSpPr>
        <p:spPr bwMode="auto">
          <a:xfrm>
            <a:off x="1925017" y="3131932"/>
            <a:ext cx="2349500" cy="0"/>
          </a:xfrm>
          <a:prstGeom prst="line">
            <a:avLst/>
          </a:prstGeom>
          <a:noFill/>
          <a:ln w="25400">
            <a:solidFill>
              <a:schemeClr val="tx1"/>
            </a:solidFill>
            <a:round/>
            <a:headEnd/>
            <a:tailEnd type="arrow" w="lg" len="lg"/>
          </a:ln>
          <a:extLst>
            <a:ext uri="{909E8E84-426E-40DD-AFC4-6F175D3DCCD1}">
              <a14:hiddenFill xmlns:a14="http://schemas.microsoft.com/office/drawing/2010/main" xmlns="">
                <a:noFill/>
              </a14:hiddenFill>
            </a:ext>
          </a:extLst>
        </p:spPr>
        <p:txBody>
          <a:bodyPr/>
          <a:lstStyle/>
          <a:p>
            <a:endParaRPr lang="zh-TW" altLang="en-US"/>
          </a:p>
        </p:txBody>
      </p:sp>
      <p:sp>
        <p:nvSpPr>
          <p:cNvPr id="21" name="Text Box 32"/>
          <p:cNvSpPr txBox="1">
            <a:spLocks noChangeArrowheads="1"/>
          </p:cNvSpPr>
          <p:nvPr/>
        </p:nvSpPr>
        <p:spPr bwMode="auto">
          <a:xfrm>
            <a:off x="4633292" y="2889045"/>
            <a:ext cx="37115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a:ea typeface="標楷體" panose="03000509000000000000" pitchFamily="65" charset="-120"/>
              </a:rPr>
              <a:t>單向關連 </a:t>
            </a:r>
            <a:r>
              <a:rPr lang="en-US" altLang="zh-TW">
                <a:ea typeface="標楷體" panose="03000509000000000000" pitchFamily="65" charset="-120"/>
              </a:rPr>
              <a:t>Navigation</a:t>
            </a:r>
          </a:p>
        </p:txBody>
      </p:sp>
      <p:sp>
        <p:nvSpPr>
          <p:cNvPr id="22" name="Line 33"/>
          <p:cNvSpPr>
            <a:spLocks noChangeShapeType="1"/>
          </p:cNvSpPr>
          <p:nvPr/>
        </p:nvSpPr>
        <p:spPr bwMode="auto">
          <a:xfrm>
            <a:off x="1913905" y="3849482"/>
            <a:ext cx="2025650" cy="0"/>
          </a:xfrm>
          <a:prstGeom prst="line">
            <a:avLst/>
          </a:prstGeom>
          <a:noFill/>
          <a:ln w="25400">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zh-TW" altLang="en-US"/>
          </a:p>
        </p:txBody>
      </p:sp>
      <p:sp>
        <p:nvSpPr>
          <p:cNvPr id="23" name="Text Box 34"/>
          <p:cNvSpPr txBox="1">
            <a:spLocks noChangeArrowheads="1"/>
          </p:cNvSpPr>
          <p:nvPr/>
        </p:nvSpPr>
        <p:spPr bwMode="auto">
          <a:xfrm>
            <a:off x="4622180" y="3606595"/>
            <a:ext cx="25701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a:ea typeface="標楷體" panose="03000509000000000000" pitchFamily="65" charset="-120"/>
              </a:rPr>
              <a:t>聚集 </a:t>
            </a:r>
            <a:r>
              <a:rPr lang="en-US" altLang="zh-TW">
                <a:ea typeface="標楷體" panose="03000509000000000000" pitchFamily="65" charset="-120"/>
              </a:rPr>
              <a:t>Aggregation</a:t>
            </a:r>
          </a:p>
        </p:txBody>
      </p:sp>
      <p:sp>
        <p:nvSpPr>
          <p:cNvPr id="24" name="AutoShape 35"/>
          <p:cNvSpPr>
            <a:spLocks noChangeArrowheads="1"/>
          </p:cNvSpPr>
          <p:nvPr/>
        </p:nvSpPr>
        <p:spPr bwMode="auto">
          <a:xfrm>
            <a:off x="3936380" y="3733595"/>
            <a:ext cx="334962" cy="230187"/>
          </a:xfrm>
          <a:prstGeom prst="diamond">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5" name="Line 36"/>
          <p:cNvSpPr>
            <a:spLocks noChangeShapeType="1"/>
          </p:cNvSpPr>
          <p:nvPr/>
        </p:nvSpPr>
        <p:spPr bwMode="auto">
          <a:xfrm>
            <a:off x="1913905" y="4613070"/>
            <a:ext cx="2025650" cy="0"/>
          </a:xfrm>
          <a:prstGeom prst="line">
            <a:avLst/>
          </a:prstGeom>
          <a:noFill/>
          <a:ln w="25400">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zh-TW" altLang="en-US"/>
          </a:p>
        </p:txBody>
      </p:sp>
      <p:sp>
        <p:nvSpPr>
          <p:cNvPr id="26" name="Text Box 37"/>
          <p:cNvSpPr txBox="1">
            <a:spLocks noChangeArrowheads="1"/>
          </p:cNvSpPr>
          <p:nvPr/>
        </p:nvSpPr>
        <p:spPr bwMode="auto">
          <a:xfrm>
            <a:off x="4622180" y="4370182"/>
            <a:ext cx="27781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a:ea typeface="標楷體" panose="03000509000000000000" pitchFamily="65" charset="-120"/>
              </a:rPr>
              <a:t>合成 </a:t>
            </a:r>
            <a:r>
              <a:rPr lang="en-US" altLang="zh-TW">
                <a:ea typeface="標楷體" panose="03000509000000000000" pitchFamily="65" charset="-120"/>
              </a:rPr>
              <a:t>Composition</a:t>
            </a:r>
          </a:p>
        </p:txBody>
      </p:sp>
      <p:sp>
        <p:nvSpPr>
          <p:cNvPr id="27" name="AutoShape 38"/>
          <p:cNvSpPr>
            <a:spLocks noChangeArrowheads="1"/>
          </p:cNvSpPr>
          <p:nvPr/>
        </p:nvSpPr>
        <p:spPr bwMode="auto">
          <a:xfrm>
            <a:off x="3936380" y="4497182"/>
            <a:ext cx="334962" cy="230188"/>
          </a:xfrm>
          <a:prstGeom prst="diamond">
            <a:avLst/>
          </a:prstGeom>
          <a:solidFill>
            <a:srgbClr val="000000"/>
          </a:solidFill>
          <a:ln w="2540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8" name="Line 39"/>
          <p:cNvSpPr>
            <a:spLocks noChangeShapeType="1"/>
          </p:cNvSpPr>
          <p:nvPr/>
        </p:nvSpPr>
        <p:spPr bwMode="auto">
          <a:xfrm>
            <a:off x="1890092" y="5405232"/>
            <a:ext cx="23495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29" name="Rectangle 41"/>
          <p:cNvSpPr>
            <a:spLocks noChangeArrowheads="1"/>
          </p:cNvSpPr>
          <p:nvPr/>
        </p:nvSpPr>
        <p:spPr bwMode="auto">
          <a:xfrm>
            <a:off x="2506042" y="5901774"/>
            <a:ext cx="1098550" cy="566738"/>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30" name="Line 42"/>
          <p:cNvSpPr>
            <a:spLocks noChangeShapeType="1"/>
          </p:cNvSpPr>
          <p:nvPr/>
        </p:nvSpPr>
        <p:spPr bwMode="auto">
          <a:xfrm flipV="1">
            <a:off x="3018805" y="5406474"/>
            <a:ext cx="0" cy="473075"/>
          </a:xfrm>
          <a:prstGeom prst="line">
            <a:avLst/>
          </a:prstGeom>
          <a:noFill/>
          <a:ln w="1905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Tree>
    <p:extLst>
      <p:ext uri="{BB962C8B-B14F-4D97-AF65-F5344CB8AC3E}">
        <p14:creationId xmlns:p14="http://schemas.microsoft.com/office/powerpoint/2010/main" xmlns="" val="25114270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4-1 </a:t>
            </a:r>
            <a:r>
              <a:rPr lang="zh-TW" altLang="zh-TW" dirty="0"/>
              <a:t>關係之圖形表現方式</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航向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(Navigation)</a:t>
            </a:r>
          </a:p>
          <a:p>
            <a:pPr>
              <a:spcBef>
                <a:spcPct val="50000"/>
              </a:spcBef>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grpSp>
        <p:nvGrpSpPr>
          <p:cNvPr id="31" name="Group 14"/>
          <p:cNvGrpSpPr>
            <a:grpSpLocks/>
          </p:cNvGrpSpPr>
          <p:nvPr/>
        </p:nvGrpSpPr>
        <p:grpSpPr bwMode="auto">
          <a:xfrm>
            <a:off x="1485624" y="2455614"/>
            <a:ext cx="4108450" cy="876300"/>
            <a:chOff x="1656" y="2283"/>
            <a:chExt cx="2588" cy="552"/>
          </a:xfrm>
        </p:grpSpPr>
        <p:sp>
          <p:nvSpPr>
            <p:cNvPr id="32" name="Rectangle 15"/>
            <p:cNvSpPr>
              <a:spLocks noChangeArrowheads="1"/>
            </p:cNvSpPr>
            <p:nvPr/>
          </p:nvSpPr>
          <p:spPr bwMode="auto">
            <a:xfrm>
              <a:off x="1656" y="2283"/>
              <a:ext cx="807"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33" name="Text Box 16"/>
            <p:cNvSpPr txBox="1">
              <a:spLocks noChangeArrowheads="1"/>
            </p:cNvSpPr>
            <p:nvPr/>
          </p:nvSpPr>
          <p:spPr bwMode="auto">
            <a:xfrm>
              <a:off x="1834" y="2380"/>
              <a:ext cx="68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ea typeface="標楷體" panose="03000509000000000000" pitchFamily="65" charset="-120"/>
                </a:rPr>
                <a:t>Order</a:t>
              </a:r>
              <a:endParaRPr lang="en-US" altLang="zh-TW" sz="2000" b="1">
                <a:ea typeface="標楷體" panose="03000509000000000000" pitchFamily="65" charset="-120"/>
              </a:endParaRPr>
            </a:p>
          </p:txBody>
        </p:sp>
        <p:sp>
          <p:nvSpPr>
            <p:cNvPr id="34" name="Rectangle 17"/>
            <p:cNvSpPr>
              <a:spLocks noChangeArrowheads="1"/>
            </p:cNvSpPr>
            <p:nvPr/>
          </p:nvSpPr>
          <p:spPr bwMode="auto">
            <a:xfrm>
              <a:off x="3435" y="2292"/>
              <a:ext cx="807"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35" name="Text Box 18"/>
            <p:cNvSpPr txBox="1">
              <a:spLocks noChangeArrowheads="1"/>
            </p:cNvSpPr>
            <p:nvPr/>
          </p:nvSpPr>
          <p:spPr bwMode="auto">
            <a:xfrm>
              <a:off x="3443" y="2393"/>
              <a:ext cx="801"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ea typeface="標楷體" panose="03000509000000000000" pitchFamily="65" charset="-120"/>
                </a:rPr>
                <a:t>Customer</a:t>
              </a:r>
            </a:p>
          </p:txBody>
        </p:sp>
        <p:sp>
          <p:nvSpPr>
            <p:cNvPr id="36" name="Line 19"/>
            <p:cNvSpPr>
              <a:spLocks noChangeShapeType="1"/>
            </p:cNvSpPr>
            <p:nvPr/>
          </p:nvSpPr>
          <p:spPr bwMode="auto">
            <a:xfrm>
              <a:off x="2457" y="2515"/>
              <a:ext cx="975" cy="0"/>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grpSp>
      <p:sp>
        <p:nvSpPr>
          <p:cNvPr id="37" name="Text Box 20"/>
          <p:cNvSpPr txBox="1">
            <a:spLocks noChangeArrowheads="1"/>
          </p:cNvSpPr>
          <p:nvPr/>
        </p:nvSpPr>
        <p:spPr bwMode="auto">
          <a:xfrm>
            <a:off x="2741337" y="2134939"/>
            <a:ext cx="118903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a:solidFill>
                  <a:srgbClr val="0000FF"/>
                </a:solidFill>
                <a:ea typeface="標楷體" panose="03000509000000000000" pitchFamily="65" charset="-120"/>
              </a:rPr>
              <a:t>雙向關連</a:t>
            </a:r>
            <a:endParaRPr lang="zh-TW" altLang="en-US"/>
          </a:p>
        </p:txBody>
      </p:sp>
      <p:sp>
        <p:nvSpPr>
          <p:cNvPr id="38" name="Freeform 21"/>
          <p:cNvSpPr>
            <a:spLocks/>
          </p:cNvSpPr>
          <p:nvPr/>
        </p:nvSpPr>
        <p:spPr bwMode="auto">
          <a:xfrm flipH="1">
            <a:off x="3633512" y="2506414"/>
            <a:ext cx="107950" cy="309562"/>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39" name="Text Box 22"/>
          <p:cNvSpPr txBox="1">
            <a:spLocks noChangeArrowheads="1"/>
          </p:cNvSpPr>
          <p:nvPr/>
        </p:nvSpPr>
        <p:spPr bwMode="auto">
          <a:xfrm>
            <a:off x="879199" y="3390651"/>
            <a:ext cx="6765925" cy="85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19050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Char char="•"/>
            </a:pPr>
            <a:r>
              <a:rPr lang="en-US" altLang="zh-TW" sz="2000">
                <a:ea typeface="標楷體" panose="03000509000000000000" pitchFamily="65" charset="-120"/>
              </a:rPr>
              <a:t> </a:t>
            </a:r>
            <a:r>
              <a:rPr lang="zh-TW" altLang="en-US" sz="2000">
                <a:ea typeface="標楷體" panose="03000509000000000000" pitchFamily="65" charset="-120"/>
              </a:rPr>
              <a:t>由任一方之物件可以找到另一方相對應之物件</a:t>
            </a:r>
          </a:p>
          <a:p>
            <a:pPr lvl="1" eaLnBrk="1" hangingPunct="1">
              <a:spcBef>
                <a:spcPct val="50000"/>
              </a:spcBef>
              <a:buFontTx/>
              <a:buChar char="–"/>
            </a:pPr>
            <a:r>
              <a:rPr lang="zh-TW" altLang="en-US" sz="2000">
                <a:ea typeface="標楷體" panose="03000509000000000000" pitchFamily="65" charset="-120"/>
              </a:rPr>
              <a:t> </a:t>
            </a:r>
            <a:r>
              <a:rPr lang="en-US" altLang="zh-TW" sz="2000">
                <a:solidFill>
                  <a:srgbClr val="0000FF"/>
                </a:solidFill>
                <a:ea typeface="標楷體" panose="03000509000000000000" pitchFamily="65" charset="-120"/>
              </a:rPr>
              <a:t>Order </a:t>
            </a:r>
            <a:r>
              <a:rPr lang="en-US" altLang="zh-TW" sz="2000">
                <a:solidFill>
                  <a:srgbClr val="0000FF"/>
                </a:solidFill>
                <a:ea typeface="標楷體" panose="03000509000000000000" pitchFamily="65" charset="-120"/>
                <a:sym typeface="Symbol" panose="05050102010706020507" pitchFamily="18" charset="2"/>
              </a:rPr>
              <a:t> Customer</a:t>
            </a:r>
            <a:r>
              <a:rPr lang="en-US" altLang="zh-TW" sz="2000">
                <a:ea typeface="標楷體" panose="03000509000000000000" pitchFamily="65" charset="-120"/>
                <a:sym typeface="Symbol" panose="05050102010706020507" pitchFamily="18" charset="2"/>
              </a:rPr>
              <a:t>  </a:t>
            </a:r>
            <a:r>
              <a:rPr lang="zh-TW" altLang="zh-TW" sz="2000">
                <a:ea typeface="標楷體" panose="03000509000000000000" pitchFamily="65" charset="-120"/>
                <a:sym typeface="Symbol" panose="05050102010706020507" pitchFamily="18" charset="2"/>
              </a:rPr>
              <a:t>且 </a:t>
            </a:r>
            <a:r>
              <a:rPr lang="en-US" altLang="zh-TW" sz="2000">
                <a:solidFill>
                  <a:srgbClr val="0000FF"/>
                </a:solidFill>
                <a:ea typeface="標楷體" panose="03000509000000000000" pitchFamily="65" charset="-120"/>
                <a:sym typeface="Symbol" panose="05050102010706020507" pitchFamily="18" charset="2"/>
              </a:rPr>
              <a:t>Customer  </a:t>
            </a:r>
            <a:r>
              <a:rPr lang="en-US" altLang="zh-TW" sz="2000">
                <a:solidFill>
                  <a:srgbClr val="0000FF"/>
                </a:solidFill>
                <a:ea typeface="標楷體" panose="03000509000000000000" pitchFamily="65" charset="-120"/>
              </a:rPr>
              <a:t>Order</a:t>
            </a:r>
            <a:endParaRPr lang="en-US" altLang="zh-TW" sz="2000">
              <a:ea typeface="標楷體" panose="03000509000000000000" pitchFamily="65" charset="-120"/>
            </a:endParaRPr>
          </a:p>
        </p:txBody>
      </p:sp>
      <p:grpSp>
        <p:nvGrpSpPr>
          <p:cNvPr id="40" name="Group 35"/>
          <p:cNvGrpSpPr>
            <a:grpSpLocks/>
          </p:cNvGrpSpPr>
          <p:nvPr/>
        </p:nvGrpSpPr>
        <p:grpSpPr bwMode="auto">
          <a:xfrm>
            <a:off x="971274" y="4709864"/>
            <a:ext cx="6765925" cy="2138362"/>
            <a:chOff x="712" y="2729"/>
            <a:chExt cx="4262" cy="1347"/>
          </a:xfrm>
        </p:grpSpPr>
        <p:sp>
          <p:nvSpPr>
            <p:cNvPr id="41" name="Rectangle 24"/>
            <p:cNvSpPr>
              <a:spLocks noChangeArrowheads="1"/>
            </p:cNvSpPr>
            <p:nvPr/>
          </p:nvSpPr>
          <p:spPr bwMode="auto">
            <a:xfrm>
              <a:off x="1109" y="2931"/>
              <a:ext cx="807"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2" name="Text Box 25"/>
            <p:cNvSpPr txBox="1">
              <a:spLocks noChangeArrowheads="1"/>
            </p:cNvSpPr>
            <p:nvPr/>
          </p:nvSpPr>
          <p:spPr bwMode="auto">
            <a:xfrm>
              <a:off x="1287" y="3028"/>
              <a:ext cx="68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ea typeface="標楷體" panose="03000509000000000000" pitchFamily="65" charset="-120"/>
                </a:rPr>
                <a:t>User</a:t>
              </a:r>
              <a:endParaRPr lang="en-US" altLang="zh-TW" sz="2000" b="1">
                <a:ea typeface="標楷體" panose="03000509000000000000" pitchFamily="65" charset="-120"/>
              </a:endParaRPr>
            </a:p>
          </p:txBody>
        </p:sp>
        <p:sp>
          <p:nvSpPr>
            <p:cNvPr id="43" name="Rectangle 26"/>
            <p:cNvSpPr>
              <a:spLocks noChangeArrowheads="1"/>
            </p:cNvSpPr>
            <p:nvPr/>
          </p:nvSpPr>
          <p:spPr bwMode="auto">
            <a:xfrm>
              <a:off x="2888" y="2940"/>
              <a:ext cx="807"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4" name="Text Box 27"/>
            <p:cNvSpPr txBox="1">
              <a:spLocks noChangeArrowheads="1"/>
            </p:cNvSpPr>
            <p:nvPr/>
          </p:nvSpPr>
          <p:spPr bwMode="auto">
            <a:xfrm>
              <a:off x="2896" y="3041"/>
              <a:ext cx="801"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ea typeface="標楷體" panose="03000509000000000000" pitchFamily="65" charset="-120"/>
                </a:rPr>
                <a:t>Password</a:t>
              </a:r>
            </a:p>
          </p:txBody>
        </p:sp>
        <p:sp>
          <p:nvSpPr>
            <p:cNvPr id="45" name="Line 28"/>
            <p:cNvSpPr>
              <a:spLocks noChangeShapeType="1"/>
            </p:cNvSpPr>
            <p:nvPr/>
          </p:nvSpPr>
          <p:spPr bwMode="auto">
            <a:xfrm>
              <a:off x="1910" y="3163"/>
              <a:ext cx="975" cy="0"/>
            </a:xfrm>
            <a:prstGeom prst="line">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46" name="Text Box 29"/>
            <p:cNvSpPr txBox="1">
              <a:spLocks noChangeArrowheads="1"/>
            </p:cNvSpPr>
            <p:nvPr/>
          </p:nvSpPr>
          <p:spPr bwMode="auto">
            <a:xfrm>
              <a:off x="1900" y="2729"/>
              <a:ext cx="749"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a:solidFill>
                    <a:srgbClr val="0000FF"/>
                  </a:solidFill>
                  <a:ea typeface="標楷體" panose="03000509000000000000" pitchFamily="65" charset="-120"/>
                </a:rPr>
                <a:t>單向關連</a:t>
              </a:r>
              <a:endParaRPr lang="zh-TW" altLang="en-US"/>
            </a:p>
          </p:txBody>
        </p:sp>
        <p:sp>
          <p:nvSpPr>
            <p:cNvPr id="47" name="Freeform 30"/>
            <p:cNvSpPr>
              <a:spLocks/>
            </p:cNvSpPr>
            <p:nvPr/>
          </p:nvSpPr>
          <p:spPr bwMode="auto">
            <a:xfrm flipH="1">
              <a:off x="2462" y="2963"/>
              <a:ext cx="68" cy="195"/>
            </a:xfrm>
            <a:custGeom>
              <a:avLst/>
              <a:gdLst>
                <a:gd name="T0" fmla="*/ 0 w 211"/>
                <a:gd name="T1" fmla="*/ 13 h 225"/>
                <a:gd name="T2" fmla="*/ 0 w 211"/>
                <a:gd name="T3" fmla="*/ 3 h 225"/>
                <a:gd name="T4" fmla="*/ 0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48" name="Text Box 31"/>
            <p:cNvSpPr txBox="1">
              <a:spLocks noChangeArrowheads="1"/>
            </p:cNvSpPr>
            <p:nvPr/>
          </p:nvSpPr>
          <p:spPr bwMode="auto">
            <a:xfrm>
              <a:off x="712" y="3498"/>
              <a:ext cx="4262"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19050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Char char="•"/>
              </a:pPr>
              <a:r>
                <a:rPr lang="en-US" altLang="zh-TW" sz="2000" dirty="0">
                  <a:ea typeface="標楷體" panose="03000509000000000000" pitchFamily="65" charset="-120"/>
                </a:rPr>
                <a:t> </a:t>
              </a:r>
              <a:r>
                <a:rPr lang="zh-TW" altLang="en-US" sz="2000" dirty="0">
                  <a:ea typeface="標楷體" panose="03000509000000000000" pitchFamily="65" charset="-120"/>
                </a:rPr>
                <a:t>只能由一方之物件找到另一方相對應之物件，反之不然</a:t>
              </a:r>
            </a:p>
            <a:p>
              <a:pPr lvl="1" eaLnBrk="1" hangingPunct="1">
                <a:spcBef>
                  <a:spcPct val="50000"/>
                </a:spcBef>
                <a:buFontTx/>
                <a:buChar char="–"/>
              </a:pPr>
              <a:r>
                <a:rPr lang="zh-TW" altLang="en-US" sz="2000" dirty="0">
                  <a:ea typeface="標楷體" panose="03000509000000000000" pitchFamily="65" charset="-120"/>
                </a:rPr>
                <a:t> </a:t>
              </a:r>
              <a:r>
                <a:rPr lang="en-US" altLang="zh-TW" sz="2000" dirty="0">
                  <a:solidFill>
                    <a:srgbClr val="0000FF"/>
                  </a:solidFill>
                  <a:ea typeface="標楷體" panose="03000509000000000000" pitchFamily="65" charset="-120"/>
                </a:rPr>
                <a:t>User </a:t>
              </a:r>
              <a:r>
                <a:rPr lang="en-US" altLang="zh-TW" sz="2000" dirty="0">
                  <a:solidFill>
                    <a:srgbClr val="0000FF"/>
                  </a:solidFill>
                  <a:ea typeface="標楷體" panose="03000509000000000000" pitchFamily="65" charset="-120"/>
                  <a:sym typeface="Symbol" panose="05050102010706020507" pitchFamily="18" charset="2"/>
                </a:rPr>
                <a:t> Password</a:t>
              </a:r>
              <a:r>
                <a:rPr lang="en-US" altLang="zh-TW" sz="2000" dirty="0">
                  <a:ea typeface="標楷體" panose="03000509000000000000" pitchFamily="65" charset="-120"/>
                  <a:sym typeface="Symbol" panose="05050102010706020507" pitchFamily="18" charset="2"/>
                </a:rPr>
                <a:t>  </a:t>
              </a:r>
              <a:r>
                <a:rPr lang="zh-TW" altLang="zh-TW" sz="2000" dirty="0">
                  <a:ea typeface="標楷體" panose="03000509000000000000" pitchFamily="65" charset="-120"/>
                  <a:sym typeface="Symbol" panose="05050102010706020507" pitchFamily="18" charset="2"/>
                </a:rPr>
                <a:t>但 </a:t>
              </a:r>
              <a:r>
                <a:rPr lang="en-US" altLang="zh-TW" sz="2000" dirty="0">
                  <a:solidFill>
                    <a:srgbClr val="0000FF"/>
                  </a:solidFill>
                  <a:ea typeface="標楷體" panose="03000509000000000000" pitchFamily="65" charset="-120"/>
                  <a:sym typeface="Symbol" panose="05050102010706020507" pitchFamily="18" charset="2"/>
                </a:rPr>
                <a:t>Password  User</a:t>
              </a:r>
              <a:endParaRPr lang="en-US" altLang="zh-TW" sz="2000" dirty="0">
                <a:ea typeface="標楷體" panose="03000509000000000000" pitchFamily="65" charset="-120"/>
              </a:endParaRPr>
            </a:p>
          </p:txBody>
        </p:sp>
        <p:sp>
          <p:nvSpPr>
            <p:cNvPr id="49" name="Text Box 33"/>
            <p:cNvSpPr txBox="1">
              <a:spLocks noChangeArrowheads="1"/>
            </p:cNvSpPr>
            <p:nvPr/>
          </p:nvSpPr>
          <p:spPr bwMode="auto">
            <a:xfrm>
              <a:off x="3026" y="3711"/>
              <a:ext cx="350"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3200" b="1">
                  <a:solidFill>
                    <a:srgbClr val="FF3300"/>
                  </a:solidFill>
                  <a:sym typeface="Symbol" panose="05050102010706020507" pitchFamily="18" charset="2"/>
                </a:rPr>
                <a:t></a:t>
              </a:r>
              <a:endParaRPr lang="en-US" altLang="zh-TW"/>
            </a:p>
          </p:txBody>
        </p:sp>
      </p:grpSp>
    </p:spTree>
    <p:extLst>
      <p:ext uri="{BB962C8B-B14F-4D97-AF65-F5344CB8AC3E}">
        <p14:creationId xmlns:p14="http://schemas.microsoft.com/office/powerpoint/2010/main" xmlns="" val="289132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4-1 </a:t>
            </a:r>
            <a:r>
              <a:rPr lang="zh-TW" altLang="zh-TW" dirty="0"/>
              <a:t>關係之圖形表現方式</a:t>
            </a:r>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名稱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(Name)</a:t>
            </a:r>
          </a:p>
          <a:p>
            <a:pPr>
              <a:spcBef>
                <a:spcPct val="50000"/>
              </a:spcBef>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25" name="Rectangle 5"/>
          <p:cNvSpPr>
            <a:spLocks noChangeArrowheads="1"/>
          </p:cNvSpPr>
          <p:nvPr/>
        </p:nvSpPr>
        <p:spPr bwMode="auto">
          <a:xfrm>
            <a:off x="2075070" y="2730252"/>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6" name="Text Box 6"/>
          <p:cNvSpPr txBox="1">
            <a:spLocks noChangeArrowheads="1"/>
          </p:cNvSpPr>
          <p:nvPr/>
        </p:nvSpPr>
        <p:spPr bwMode="auto">
          <a:xfrm>
            <a:off x="2235408" y="2884239"/>
            <a:ext cx="10937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ea typeface="標楷體" panose="03000509000000000000" pitchFamily="65" charset="-120"/>
              </a:rPr>
              <a:t>Author</a:t>
            </a:r>
            <a:endParaRPr lang="en-US" altLang="zh-TW" sz="2000" b="1">
              <a:ea typeface="標楷體" panose="03000509000000000000" pitchFamily="65" charset="-120"/>
            </a:endParaRPr>
          </a:p>
        </p:txBody>
      </p:sp>
      <p:sp>
        <p:nvSpPr>
          <p:cNvPr id="27" name="Rectangle 7"/>
          <p:cNvSpPr>
            <a:spLocks noChangeArrowheads="1"/>
          </p:cNvSpPr>
          <p:nvPr/>
        </p:nvSpPr>
        <p:spPr bwMode="auto">
          <a:xfrm>
            <a:off x="4899233" y="2744539"/>
            <a:ext cx="1281112"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8" name="Text Box 8"/>
          <p:cNvSpPr txBox="1">
            <a:spLocks noChangeArrowheads="1"/>
          </p:cNvSpPr>
          <p:nvPr/>
        </p:nvSpPr>
        <p:spPr bwMode="auto">
          <a:xfrm>
            <a:off x="4911933" y="2904877"/>
            <a:ext cx="1271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ea typeface="標楷體" panose="03000509000000000000" pitchFamily="65" charset="-120"/>
              </a:rPr>
              <a:t>Book</a:t>
            </a:r>
          </a:p>
        </p:txBody>
      </p:sp>
      <p:sp>
        <p:nvSpPr>
          <p:cNvPr id="29" name="AutoShape 9"/>
          <p:cNvSpPr>
            <a:spLocks noChangeArrowheads="1"/>
          </p:cNvSpPr>
          <p:nvPr/>
        </p:nvSpPr>
        <p:spPr bwMode="auto">
          <a:xfrm rot="5400000" flipH="1">
            <a:off x="4311858" y="2827089"/>
            <a:ext cx="150812" cy="173038"/>
          </a:xfrm>
          <a:prstGeom prst="triangle">
            <a:avLst>
              <a:gd name="adj" fmla="val 50000"/>
            </a:avLst>
          </a:prstGeom>
          <a:solidFill>
            <a:srgbClr val="000000"/>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30" name="Text Box 11"/>
          <p:cNvSpPr txBox="1">
            <a:spLocks noChangeArrowheads="1"/>
          </p:cNvSpPr>
          <p:nvPr/>
        </p:nvSpPr>
        <p:spPr bwMode="auto">
          <a:xfrm>
            <a:off x="3603833" y="2712789"/>
            <a:ext cx="755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800">
                <a:ea typeface="標楷體" panose="03000509000000000000" pitchFamily="65" charset="-120"/>
              </a:rPr>
              <a:t>wrote</a:t>
            </a:r>
            <a:endParaRPr lang="en-US" altLang="zh-TW" sz="1800" b="1">
              <a:ea typeface="標楷體" panose="03000509000000000000" pitchFamily="65" charset="-120"/>
            </a:endParaRPr>
          </a:p>
        </p:txBody>
      </p:sp>
      <p:sp>
        <p:nvSpPr>
          <p:cNvPr id="50" name="Line 13"/>
          <p:cNvSpPr>
            <a:spLocks noChangeShapeType="1"/>
          </p:cNvSpPr>
          <p:nvPr/>
        </p:nvSpPr>
        <p:spPr bwMode="auto">
          <a:xfrm>
            <a:off x="3346658" y="3098552"/>
            <a:ext cx="1547812" cy="0"/>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51" name="Text Box 16"/>
          <p:cNvSpPr txBox="1">
            <a:spLocks noChangeArrowheads="1"/>
          </p:cNvSpPr>
          <p:nvPr/>
        </p:nvSpPr>
        <p:spPr bwMode="auto">
          <a:xfrm>
            <a:off x="4835733" y="2134939"/>
            <a:ext cx="12477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a:solidFill>
                  <a:srgbClr val="0000FF"/>
                </a:solidFill>
                <a:ea typeface="標楷體" panose="03000509000000000000" pitchFamily="65" charset="-120"/>
              </a:rPr>
              <a:t>名稱方向</a:t>
            </a:r>
            <a:endParaRPr lang="zh-TW" altLang="en-US"/>
          </a:p>
        </p:txBody>
      </p:sp>
      <p:sp>
        <p:nvSpPr>
          <p:cNvPr id="52" name="Freeform 25"/>
          <p:cNvSpPr>
            <a:spLocks/>
          </p:cNvSpPr>
          <p:nvPr/>
        </p:nvSpPr>
        <p:spPr bwMode="auto">
          <a:xfrm>
            <a:off x="4467433" y="2411164"/>
            <a:ext cx="404812" cy="368300"/>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53" name="Text Box 26"/>
          <p:cNvSpPr txBox="1">
            <a:spLocks noChangeArrowheads="1"/>
          </p:cNvSpPr>
          <p:nvPr/>
        </p:nvSpPr>
        <p:spPr bwMode="auto">
          <a:xfrm>
            <a:off x="2878345" y="2155577"/>
            <a:ext cx="94773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a:solidFill>
                  <a:srgbClr val="0000FF"/>
                </a:solidFill>
                <a:ea typeface="標楷體" panose="03000509000000000000" pitchFamily="65" charset="-120"/>
              </a:rPr>
              <a:t>名稱</a:t>
            </a:r>
            <a:endParaRPr lang="zh-TW" altLang="en-US"/>
          </a:p>
        </p:txBody>
      </p:sp>
      <p:sp>
        <p:nvSpPr>
          <p:cNvPr id="54" name="Freeform 27"/>
          <p:cNvSpPr>
            <a:spLocks/>
          </p:cNvSpPr>
          <p:nvPr/>
        </p:nvSpPr>
        <p:spPr bwMode="auto">
          <a:xfrm flipH="1">
            <a:off x="3481595" y="2414339"/>
            <a:ext cx="396875" cy="355600"/>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grpSp>
        <p:nvGrpSpPr>
          <p:cNvPr id="55" name="Group 52"/>
          <p:cNvGrpSpPr>
            <a:grpSpLocks/>
          </p:cNvGrpSpPr>
          <p:nvPr/>
        </p:nvGrpSpPr>
        <p:grpSpPr bwMode="auto">
          <a:xfrm>
            <a:off x="1649620" y="5281364"/>
            <a:ext cx="5086350" cy="1052513"/>
            <a:chOff x="1492" y="3090"/>
            <a:chExt cx="2884" cy="663"/>
          </a:xfrm>
        </p:grpSpPr>
        <p:sp>
          <p:nvSpPr>
            <p:cNvPr id="56" name="Rectangle 28"/>
            <p:cNvSpPr>
              <a:spLocks noChangeArrowheads="1"/>
            </p:cNvSpPr>
            <p:nvPr/>
          </p:nvSpPr>
          <p:spPr bwMode="auto">
            <a:xfrm>
              <a:off x="1492" y="3185"/>
              <a:ext cx="807"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7" name="Text Box 29"/>
            <p:cNvSpPr txBox="1">
              <a:spLocks noChangeArrowheads="1"/>
            </p:cNvSpPr>
            <p:nvPr/>
          </p:nvSpPr>
          <p:spPr bwMode="auto">
            <a:xfrm>
              <a:off x="1533" y="3276"/>
              <a:ext cx="79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ea typeface="標楷體" panose="03000509000000000000" pitchFamily="65" charset="-120"/>
                </a:rPr>
                <a:t>Employee</a:t>
              </a:r>
              <a:endParaRPr lang="en-US" altLang="zh-TW" sz="2000" b="1">
                <a:ea typeface="標楷體" panose="03000509000000000000" pitchFamily="65" charset="-120"/>
              </a:endParaRPr>
            </a:p>
          </p:txBody>
        </p:sp>
        <p:sp>
          <p:nvSpPr>
            <p:cNvPr id="58" name="Rectangle 30"/>
            <p:cNvSpPr>
              <a:spLocks noChangeArrowheads="1"/>
            </p:cNvSpPr>
            <p:nvPr/>
          </p:nvSpPr>
          <p:spPr bwMode="auto">
            <a:xfrm>
              <a:off x="3474" y="3194"/>
              <a:ext cx="902"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59" name="Text Box 31"/>
            <p:cNvSpPr txBox="1">
              <a:spLocks noChangeArrowheads="1"/>
            </p:cNvSpPr>
            <p:nvPr/>
          </p:nvSpPr>
          <p:spPr bwMode="auto">
            <a:xfrm>
              <a:off x="3492" y="3282"/>
              <a:ext cx="874"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ea typeface="標楷體" panose="03000509000000000000" pitchFamily="65" charset="-120"/>
                </a:rPr>
                <a:t>Department</a:t>
              </a:r>
            </a:p>
          </p:txBody>
        </p:sp>
        <p:sp>
          <p:nvSpPr>
            <p:cNvPr id="60" name="AutoShape 32"/>
            <p:cNvSpPr>
              <a:spLocks noChangeArrowheads="1"/>
            </p:cNvSpPr>
            <p:nvPr/>
          </p:nvSpPr>
          <p:spPr bwMode="auto">
            <a:xfrm rot="5400000" flipH="1">
              <a:off x="3071" y="3162"/>
              <a:ext cx="95" cy="109"/>
            </a:xfrm>
            <a:prstGeom prst="triangle">
              <a:avLst>
                <a:gd name="adj" fmla="val 50000"/>
              </a:avLst>
            </a:prstGeom>
            <a:solidFill>
              <a:srgbClr val="FF3300"/>
            </a:solidFill>
            <a:ln w="19050">
              <a:solidFill>
                <a:srgbClr val="FF3300"/>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1" name="Text Box 33"/>
            <p:cNvSpPr txBox="1">
              <a:spLocks noChangeArrowheads="1"/>
            </p:cNvSpPr>
            <p:nvPr/>
          </p:nvSpPr>
          <p:spPr bwMode="auto">
            <a:xfrm>
              <a:off x="2445" y="3090"/>
              <a:ext cx="62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800">
                  <a:solidFill>
                    <a:srgbClr val="FF3300"/>
                  </a:solidFill>
                  <a:ea typeface="標楷體" panose="03000509000000000000" pitchFamily="65" charset="-120"/>
                </a:rPr>
                <a:t>work for</a:t>
              </a:r>
              <a:endParaRPr lang="en-US" altLang="zh-TW" sz="1800" b="1">
                <a:ea typeface="標楷體" panose="03000509000000000000" pitchFamily="65" charset="-120"/>
              </a:endParaRPr>
            </a:p>
          </p:txBody>
        </p:sp>
        <p:sp>
          <p:nvSpPr>
            <p:cNvPr id="62" name="Line 34"/>
            <p:cNvSpPr>
              <a:spLocks noChangeShapeType="1"/>
            </p:cNvSpPr>
            <p:nvPr/>
          </p:nvSpPr>
          <p:spPr bwMode="auto">
            <a:xfrm>
              <a:off x="2293" y="3333"/>
              <a:ext cx="1179" cy="0"/>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63" name="Line 38"/>
            <p:cNvSpPr>
              <a:spLocks noChangeShapeType="1"/>
            </p:cNvSpPr>
            <p:nvPr/>
          </p:nvSpPr>
          <p:spPr bwMode="auto">
            <a:xfrm>
              <a:off x="2301" y="3529"/>
              <a:ext cx="1179" cy="0"/>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64" name="AutoShape 39"/>
            <p:cNvSpPr>
              <a:spLocks noChangeArrowheads="1"/>
            </p:cNvSpPr>
            <p:nvPr/>
          </p:nvSpPr>
          <p:spPr bwMode="auto">
            <a:xfrm rot="-5400000">
              <a:off x="2447" y="3608"/>
              <a:ext cx="95" cy="109"/>
            </a:xfrm>
            <a:prstGeom prst="triangle">
              <a:avLst>
                <a:gd name="adj" fmla="val 50000"/>
              </a:avLst>
            </a:prstGeom>
            <a:solidFill>
              <a:srgbClr val="FF3300"/>
            </a:solidFill>
            <a:ln w="19050">
              <a:solidFill>
                <a:srgbClr val="FF3300"/>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5" name="Text Box 40"/>
            <p:cNvSpPr txBox="1">
              <a:spLocks noChangeArrowheads="1"/>
            </p:cNvSpPr>
            <p:nvPr/>
          </p:nvSpPr>
          <p:spPr bwMode="auto">
            <a:xfrm>
              <a:off x="2548" y="3522"/>
              <a:ext cx="868"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800">
                  <a:solidFill>
                    <a:srgbClr val="FF3300"/>
                  </a:solidFill>
                  <a:ea typeface="標楷體" panose="03000509000000000000" pitchFamily="65" charset="-120"/>
                </a:rPr>
                <a:t>managed by</a:t>
              </a:r>
              <a:endParaRPr lang="en-US" altLang="zh-TW" sz="1800" b="1">
                <a:ea typeface="標楷體" panose="03000509000000000000" pitchFamily="65" charset="-120"/>
              </a:endParaRPr>
            </a:p>
          </p:txBody>
        </p:sp>
      </p:grpSp>
      <p:grpSp>
        <p:nvGrpSpPr>
          <p:cNvPr id="66" name="Group 50"/>
          <p:cNvGrpSpPr>
            <a:grpSpLocks/>
          </p:cNvGrpSpPr>
          <p:nvPr/>
        </p:nvGrpSpPr>
        <p:grpSpPr bwMode="auto">
          <a:xfrm>
            <a:off x="2062370" y="4000252"/>
            <a:ext cx="4108450" cy="876300"/>
            <a:chOff x="1656" y="2283"/>
            <a:chExt cx="2588" cy="552"/>
          </a:xfrm>
        </p:grpSpPr>
        <p:sp>
          <p:nvSpPr>
            <p:cNvPr id="67" name="Rectangle 41"/>
            <p:cNvSpPr>
              <a:spLocks noChangeArrowheads="1"/>
            </p:cNvSpPr>
            <p:nvPr/>
          </p:nvSpPr>
          <p:spPr bwMode="auto">
            <a:xfrm>
              <a:off x="1656" y="2283"/>
              <a:ext cx="807"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68" name="Text Box 42"/>
            <p:cNvSpPr txBox="1">
              <a:spLocks noChangeArrowheads="1"/>
            </p:cNvSpPr>
            <p:nvPr/>
          </p:nvSpPr>
          <p:spPr bwMode="auto">
            <a:xfrm>
              <a:off x="1834" y="2380"/>
              <a:ext cx="68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ea typeface="標楷體" panose="03000509000000000000" pitchFamily="65" charset="-120"/>
                </a:rPr>
                <a:t>Order</a:t>
              </a:r>
              <a:endParaRPr lang="en-US" altLang="zh-TW" sz="2000" b="1">
                <a:ea typeface="標楷體" panose="03000509000000000000" pitchFamily="65" charset="-120"/>
              </a:endParaRPr>
            </a:p>
          </p:txBody>
        </p:sp>
        <p:sp>
          <p:nvSpPr>
            <p:cNvPr id="69" name="Rectangle 43"/>
            <p:cNvSpPr>
              <a:spLocks noChangeArrowheads="1"/>
            </p:cNvSpPr>
            <p:nvPr/>
          </p:nvSpPr>
          <p:spPr bwMode="auto">
            <a:xfrm>
              <a:off x="3435" y="2292"/>
              <a:ext cx="807"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0" name="Text Box 44"/>
            <p:cNvSpPr txBox="1">
              <a:spLocks noChangeArrowheads="1"/>
            </p:cNvSpPr>
            <p:nvPr/>
          </p:nvSpPr>
          <p:spPr bwMode="auto">
            <a:xfrm>
              <a:off x="3443" y="2393"/>
              <a:ext cx="801"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ea typeface="標楷體" panose="03000509000000000000" pitchFamily="65" charset="-120"/>
                </a:rPr>
                <a:t>Customer</a:t>
              </a:r>
            </a:p>
          </p:txBody>
        </p:sp>
        <p:sp>
          <p:nvSpPr>
            <p:cNvPr id="71" name="Line 47"/>
            <p:cNvSpPr>
              <a:spLocks noChangeShapeType="1"/>
            </p:cNvSpPr>
            <p:nvPr/>
          </p:nvSpPr>
          <p:spPr bwMode="auto">
            <a:xfrm>
              <a:off x="2457" y="2515"/>
              <a:ext cx="975" cy="0"/>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grpSp>
    </p:spTree>
    <p:extLst>
      <p:ext uri="{BB962C8B-B14F-4D97-AF65-F5344CB8AC3E}">
        <p14:creationId xmlns:p14="http://schemas.microsoft.com/office/powerpoint/2010/main" xmlns="" val="237160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4-1 </a:t>
            </a:r>
            <a:r>
              <a:rPr lang="zh-TW" altLang="zh-TW" dirty="0"/>
              <a:t>關係之圖形表現方式</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角色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(Role)</a:t>
            </a:r>
          </a:p>
          <a:p>
            <a:pPr>
              <a:spcBef>
                <a:spcPct val="50000"/>
              </a:spcBef>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34" name="Rectangle 15"/>
          <p:cNvSpPr>
            <a:spLocks noChangeArrowheads="1"/>
          </p:cNvSpPr>
          <p:nvPr/>
        </p:nvSpPr>
        <p:spPr bwMode="auto">
          <a:xfrm>
            <a:off x="1611588" y="2324930"/>
            <a:ext cx="1281112"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35" name="Text Box 16"/>
          <p:cNvSpPr txBox="1">
            <a:spLocks noChangeArrowheads="1"/>
          </p:cNvSpPr>
          <p:nvPr/>
        </p:nvSpPr>
        <p:spPr bwMode="auto">
          <a:xfrm>
            <a:off x="1860825" y="2478917"/>
            <a:ext cx="10937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ea typeface="標楷體" panose="03000509000000000000" pitchFamily="65" charset="-120"/>
              </a:rPr>
              <a:t>Person</a:t>
            </a:r>
            <a:endParaRPr lang="en-US" altLang="zh-TW" sz="2000" b="1">
              <a:ea typeface="標楷體" panose="03000509000000000000" pitchFamily="65" charset="-120"/>
            </a:endParaRPr>
          </a:p>
        </p:txBody>
      </p:sp>
      <p:sp>
        <p:nvSpPr>
          <p:cNvPr id="36" name="Rectangle 17"/>
          <p:cNvSpPr>
            <a:spLocks noChangeArrowheads="1"/>
          </p:cNvSpPr>
          <p:nvPr/>
        </p:nvSpPr>
        <p:spPr bwMode="auto">
          <a:xfrm>
            <a:off x="5370788" y="2374142"/>
            <a:ext cx="1281112"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37" name="Text Box 18"/>
          <p:cNvSpPr txBox="1">
            <a:spLocks noChangeArrowheads="1"/>
          </p:cNvSpPr>
          <p:nvPr/>
        </p:nvSpPr>
        <p:spPr bwMode="auto">
          <a:xfrm>
            <a:off x="5383488" y="2534480"/>
            <a:ext cx="1271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ea typeface="標楷體" panose="03000509000000000000" pitchFamily="65" charset="-120"/>
              </a:rPr>
              <a:t>Company</a:t>
            </a:r>
          </a:p>
        </p:txBody>
      </p:sp>
      <p:sp>
        <p:nvSpPr>
          <p:cNvPr id="38" name="Line 21"/>
          <p:cNvSpPr>
            <a:spLocks noChangeShapeType="1"/>
          </p:cNvSpPr>
          <p:nvPr/>
        </p:nvSpPr>
        <p:spPr bwMode="auto">
          <a:xfrm>
            <a:off x="2894288" y="2717042"/>
            <a:ext cx="2471737" cy="11113"/>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39" name="Text Box 22"/>
          <p:cNvSpPr txBox="1">
            <a:spLocks noChangeArrowheads="1"/>
          </p:cNvSpPr>
          <p:nvPr/>
        </p:nvSpPr>
        <p:spPr bwMode="auto">
          <a:xfrm>
            <a:off x="2853013" y="2780542"/>
            <a:ext cx="10906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600">
                <a:ea typeface="標楷體" panose="03000509000000000000" pitchFamily="65" charset="-120"/>
              </a:rPr>
              <a:t>employee</a:t>
            </a:r>
            <a:endParaRPr lang="en-US" altLang="zh-TW" sz="1600" b="1">
              <a:ea typeface="標楷體" panose="03000509000000000000" pitchFamily="65" charset="-120"/>
            </a:endParaRPr>
          </a:p>
        </p:txBody>
      </p:sp>
      <p:sp>
        <p:nvSpPr>
          <p:cNvPr id="40" name="Text Box 23"/>
          <p:cNvSpPr txBox="1">
            <a:spLocks noChangeArrowheads="1"/>
          </p:cNvSpPr>
          <p:nvPr/>
        </p:nvSpPr>
        <p:spPr bwMode="auto">
          <a:xfrm>
            <a:off x="4342088" y="2778955"/>
            <a:ext cx="10906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600">
                <a:ea typeface="標楷體" panose="03000509000000000000" pitchFamily="65" charset="-120"/>
              </a:rPr>
              <a:t>employer</a:t>
            </a:r>
            <a:endParaRPr lang="en-US" altLang="zh-TW" sz="1600" b="1">
              <a:ea typeface="標楷體" panose="03000509000000000000" pitchFamily="65" charset="-120"/>
            </a:endParaRPr>
          </a:p>
        </p:txBody>
      </p:sp>
      <p:sp>
        <p:nvSpPr>
          <p:cNvPr id="41" name="Text Box 24"/>
          <p:cNvSpPr txBox="1">
            <a:spLocks noChangeArrowheads="1"/>
          </p:cNvSpPr>
          <p:nvPr/>
        </p:nvSpPr>
        <p:spPr bwMode="auto">
          <a:xfrm>
            <a:off x="3551513" y="3404430"/>
            <a:ext cx="12477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a:solidFill>
                  <a:srgbClr val="0000FF"/>
                </a:solidFill>
                <a:ea typeface="標楷體" panose="03000509000000000000" pitchFamily="65" charset="-120"/>
              </a:rPr>
              <a:t>角色名稱</a:t>
            </a:r>
            <a:endParaRPr lang="zh-TW" altLang="en-US"/>
          </a:p>
        </p:txBody>
      </p:sp>
      <p:sp>
        <p:nvSpPr>
          <p:cNvPr id="42" name="Freeform 27"/>
          <p:cNvSpPr>
            <a:spLocks/>
          </p:cNvSpPr>
          <p:nvPr/>
        </p:nvSpPr>
        <p:spPr bwMode="auto">
          <a:xfrm>
            <a:off x="4616725" y="3183767"/>
            <a:ext cx="384175" cy="415925"/>
          </a:xfrm>
          <a:custGeom>
            <a:avLst/>
            <a:gdLst>
              <a:gd name="T0" fmla="*/ 0 w 249"/>
              <a:gd name="T1" fmla="*/ 2147483647 h 262"/>
              <a:gd name="T2" fmla="*/ 2147483647 w 249"/>
              <a:gd name="T3" fmla="*/ 2147483647 h 262"/>
              <a:gd name="T4" fmla="*/ 2147483647 w 249"/>
              <a:gd name="T5" fmla="*/ 0 h 262"/>
              <a:gd name="T6" fmla="*/ 0 60000 65536"/>
              <a:gd name="T7" fmla="*/ 0 60000 65536"/>
              <a:gd name="T8" fmla="*/ 0 60000 65536"/>
              <a:gd name="T9" fmla="*/ 0 w 249"/>
              <a:gd name="T10" fmla="*/ 0 h 262"/>
              <a:gd name="T11" fmla="*/ 249 w 249"/>
              <a:gd name="T12" fmla="*/ 262 h 262"/>
            </a:gdLst>
            <a:ahLst/>
            <a:cxnLst>
              <a:cxn ang="T6">
                <a:pos x="T0" y="T1"/>
              </a:cxn>
              <a:cxn ang="T7">
                <a:pos x="T2" y="T3"/>
              </a:cxn>
              <a:cxn ang="T8">
                <a:pos x="T4" y="T5"/>
              </a:cxn>
            </a:cxnLst>
            <a:rect l="T9" t="T10" r="T11" b="T12"/>
            <a:pathLst>
              <a:path w="249" h="262">
                <a:moveTo>
                  <a:pt x="0" y="262"/>
                </a:moveTo>
                <a:cubicBezTo>
                  <a:pt x="85" y="211"/>
                  <a:pt x="171" y="161"/>
                  <a:pt x="210" y="117"/>
                </a:cubicBezTo>
                <a:cubicBezTo>
                  <a:pt x="249" y="73"/>
                  <a:pt x="227" y="17"/>
                  <a:pt x="232" y="0"/>
                </a:cubicBezTo>
              </a:path>
            </a:pathLst>
          </a:custGeom>
          <a:noFill/>
          <a:ln w="9525">
            <a:solidFill>
              <a:srgbClr val="0000CC"/>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43" name="Freeform 28"/>
          <p:cNvSpPr>
            <a:spLocks/>
          </p:cNvSpPr>
          <p:nvPr/>
        </p:nvSpPr>
        <p:spPr bwMode="auto">
          <a:xfrm>
            <a:off x="3194325" y="3172655"/>
            <a:ext cx="371475" cy="415925"/>
          </a:xfrm>
          <a:custGeom>
            <a:avLst/>
            <a:gdLst>
              <a:gd name="T0" fmla="*/ 2147483647 w 234"/>
              <a:gd name="T1" fmla="*/ 2147483647 h 262"/>
              <a:gd name="T2" fmla="*/ 2147483647 w 234"/>
              <a:gd name="T3" fmla="*/ 2147483647 h 262"/>
              <a:gd name="T4" fmla="*/ 2147483647 w 234"/>
              <a:gd name="T5" fmla="*/ 0 h 262"/>
              <a:gd name="T6" fmla="*/ 0 60000 65536"/>
              <a:gd name="T7" fmla="*/ 0 60000 65536"/>
              <a:gd name="T8" fmla="*/ 0 60000 65536"/>
              <a:gd name="T9" fmla="*/ 0 w 234"/>
              <a:gd name="T10" fmla="*/ 0 h 262"/>
              <a:gd name="T11" fmla="*/ 234 w 234"/>
              <a:gd name="T12" fmla="*/ 262 h 262"/>
            </a:gdLst>
            <a:ahLst/>
            <a:cxnLst>
              <a:cxn ang="T6">
                <a:pos x="T0" y="T1"/>
              </a:cxn>
              <a:cxn ang="T7">
                <a:pos x="T2" y="T3"/>
              </a:cxn>
              <a:cxn ang="T8">
                <a:pos x="T4" y="T5"/>
              </a:cxn>
            </a:cxnLst>
            <a:rect l="T9" t="T10" r="T11" b="T12"/>
            <a:pathLst>
              <a:path w="234" h="262">
                <a:moveTo>
                  <a:pt x="234" y="262"/>
                </a:moveTo>
                <a:cubicBezTo>
                  <a:pt x="155" y="211"/>
                  <a:pt x="76" y="161"/>
                  <a:pt x="38" y="117"/>
                </a:cubicBezTo>
                <a:cubicBezTo>
                  <a:pt x="0" y="73"/>
                  <a:pt x="13" y="19"/>
                  <a:pt x="8" y="0"/>
                </a:cubicBezTo>
              </a:path>
            </a:pathLst>
          </a:custGeom>
          <a:noFill/>
          <a:ln w="9525">
            <a:solidFill>
              <a:srgbClr val="0000CC"/>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grpSp>
        <p:nvGrpSpPr>
          <p:cNvPr id="44" name="Group 47"/>
          <p:cNvGrpSpPr>
            <a:grpSpLocks/>
          </p:cNvGrpSpPr>
          <p:nvPr/>
        </p:nvGrpSpPr>
        <p:grpSpPr bwMode="auto">
          <a:xfrm>
            <a:off x="1125813" y="4144205"/>
            <a:ext cx="6115050" cy="855662"/>
            <a:chOff x="753" y="2341"/>
            <a:chExt cx="3852" cy="539"/>
          </a:xfrm>
        </p:grpSpPr>
        <p:sp>
          <p:nvSpPr>
            <p:cNvPr id="45" name="Rectangle 29"/>
            <p:cNvSpPr>
              <a:spLocks noChangeArrowheads="1"/>
            </p:cNvSpPr>
            <p:nvPr/>
          </p:nvSpPr>
          <p:spPr bwMode="auto">
            <a:xfrm>
              <a:off x="2281" y="2348"/>
              <a:ext cx="807"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6" name="Text Box 30"/>
            <p:cNvSpPr txBox="1">
              <a:spLocks noChangeArrowheads="1"/>
            </p:cNvSpPr>
            <p:nvPr/>
          </p:nvSpPr>
          <p:spPr bwMode="auto">
            <a:xfrm>
              <a:off x="2438" y="2445"/>
              <a:ext cx="68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ea typeface="標楷體" panose="03000509000000000000" pitchFamily="65" charset="-120"/>
                </a:rPr>
                <a:t>Person</a:t>
              </a:r>
              <a:endParaRPr lang="en-US" altLang="zh-TW" sz="2000" b="1">
                <a:ea typeface="標楷體" panose="03000509000000000000" pitchFamily="65" charset="-120"/>
              </a:endParaRPr>
            </a:p>
          </p:txBody>
        </p:sp>
        <p:sp>
          <p:nvSpPr>
            <p:cNvPr id="47" name="Rectangle 31"/>
            <p:cNvSpPr>
              <a:spLocks noChangeArrowheads="1"/>
            </p:cNvSpPr>
            <p:nvPr/>
          </p:nvSpPr>
          <p:spPr bwMode="auto">
            <a:xfrm>
              <a:off x="3798" y="2358"/>
              <a:ext cx="807"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48" name="Text Box 32"/>
            <p:cNvSpPr txBox="1">
              <a:spLocks noChangeArrowheads="1"/>
            </p:cNvSpPr>
            <p:nvPr/>
          </p:nvSpPr>
          <p:spPr bwMode="auto">
            <a:xfrm>
              <a:off x="3799" y="2480"/>
              <a:ext cx="801"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ea typeface="標楷體" panose="03000509000000000000" pitchFamily="65" charset="-120"/>
                </a:rPr>
                <a:t>Company</a:t>
              </a:r>
            </a:p>
          </p:txBody>
        </p:sp>
        <p:sp>
          <p:nvSpPr>
            <p:cNvPr id="49" name="Line 33"/>
            <p:cNvSpPr>
              <a:spLocks noChangeShapeType="1"/>
            </p:cNvSpPr>
            <p:nvPr/>
          </p:nvSpPr>
          <p:spPr bwMode="auto">
            <a:xfrm>
              <a:off x="3096" y="2595"/>
              <a:ext cx="706" cy="7"/>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72" name="Text Box 34"/>
            <p:cNvSpPr txBox="1">
              <a:spLocks noChangeArrowheads="1"/>
            </p:cNvSpPr>
            <p:nvPr/>
          </p:nvSpPr>
          <p:spPr bwMode="auto">
            <a:xfrm>
              <a:off x="3063" y="2635"/>
              <a:ext cx="6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600" dirty="0">
                  <a:solidFill>
                    <a:srgbClr val="FF3300"/>
                  </a:solidFill>
                  <a:ea typeface="標楷體" panose="03000509000000000000" pitchFamily="65" charset="-120"/>
                </a:rPr>
                <a:t>employee</a:t>
              </a:r>
              <a:endParaRPr lang="en-US" altLang="zh-TW" sz="1600" b="1" dirty="0">
                <a:ea typeface="標楷體" panose="03000509000000000000" pitchFamily="65" charset="-120"/>
              </a:endParaRPr>
            </a:p>
          </p:txBody>
        </p:sp>
        <p:sp>
          <p:nvSpPr>
            <p:cNvPr id="73" name="Rectangle 36"/>
            <p:cNvSpPr>
              <a:spLocks noChangeArrowheads="1"/>
            </p:cNvSpPr>
            <p:nvPr/>
          </p:nvSpPr>
          <p:spPr bwMode="auto">
            <a:xfrm>
              <a:off x="753" y="2341"/>
              <a:ext cx="807"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4" name="Text Box 37"/>
            <p:cNvSpPr txBox="1">
              <a:spLocks noChangeArrowheads="1"/>
            </p:cNvSpPr>
            <p:nvPr/>
          </p:nvSpPr>
          <p:spPr bwMode="auto">
            <a:xfrm>
              <a:off x="854" y="2438"/>
              <a:ext cx="689" cy="4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ea typeface="標楷體" panose="03000509000000000000" pitchFamily="65" charset="-120"/>
                </a:rPr>
                <a:t>Property</a:t>
              </a:r>
              <a:endParaRPr lang="en-US" altLang="zh-TW" sz="2000" b="1">
                <a:ea typeface="標楷體" panose="03000509000000000000" pitchFamily="65" charset="-120"/>
              </a:endParaRPr>
            </a:p>
          </p:txBody>
        </p:sp>
        <p:sp>
          <p:nvSpPr>
            <p:cNvPr id="75" name="Line 38"/>
            <p:cNvSpPr>
              <a:spLocks noChangeShapeType="1"/>
            </p:cNvSpPr>
            <p:nvPr/>
          </p:nvSpPr>
          <p:spPr bwMode="auto">
            <a:xfrm>
              <a:off x="1569" y="2588"/>
              <a:ext cx="706" cy="7"/>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76" name="Text Box 39"/>
            <p:cNvSpPr txBox="1">
              <a:spLocks noChangeArrowheads="1"/>
            </p:cNvSpPr>
            <p:nvPr/>
          </p:nvSpPr>
          <p:spPr bwMode="auto">
            <a:xfrm>
              <a:off x="1815" y="2635"/>
              <a:ext cx="6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600" dirty="0">
                  <a:solidFill>
                    <a:srgbClr val="FF3300"/>
                  </a:solidFill>
                  <a:ea typeface="標楷體" panose="03000509000000000000" pitchFamily="65" charset="-120"/>
                </a:rPr>
                <a:t>owner</a:t>
              </a:r>
              <a:endParaRPr lang="en-US" altLang="zh-TW" sz="1600" b="1" dirty="0">
                <a:ea typeface="標楷體" panose="03000509000000000000" pitchFamily="65" charset="-120"/>
              </a:endParaRPr>
            </a:p>
          </p:txBody>
        </p:sp>
      </p:grpSp>
      <p:grpSp>
        <p:nvGrpSpPr>
          <p:cNvPr id="77" name="Group 48"/>
          <p:cNvGrpSpPr>
            <a:grpSpLocks/>
          </p:cNvGrpSpPr>
          <p:nvPr/>
        </p:nvGrpSpPr>
        <p:grpSpPr bwMode="auto">
          <a:xfrm>
            <a:off x="3527700" y="5517392"/>
            <a:ext cx="2519363" cy="1171575"/>
            <a:chOff x="2266" y="3206"/>
            <a:chExt cx="1587" cy="738"/>
          </a:xfrm>
        </p:grpSpPr>
        <p:sp>
          <p:nvSpPr>
            <p:cNvPr id="78" name="Rectangle 40"/>
            <p:cNvSpPr>
              <a:spLocks noChangeArrowheads="1"/>
            </p:cNvSpPr>
            <p:nvPr/>
          </p:nvSpPr>
          <p:spPr bwMode="auto">
            <a:xfrm>
              <a:off x="2266" y="3478"/>
              <a:ext cx="807" cy="466"/>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9" name="Text Box 41"/>
            <p:cNvSpPr txBox="1">
              <a:spLocks noChangeArrowheads="1"/>
            </p:cNvSpPr>
            <p:nvPr/>
          </p:nvSpPr>
          <p:spPr bwMode="auto">
            <a:xfrm>
              <a:off x="2423" y="3575"/>
              <a:ext cx="689"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ea typeface="標楷體" panose="03000509000000000000" pitchFamily="65" charset="-120"/>
                </a:rPr>
                <a:t>Person</a:t>
              </a:r>
              <a:endParaRPr lang="en-US" altLang="zh-TW" sz="2000" b="1">
                <a:ea typeface="標楷體" panose="03000509000000000000" pitchFamily="65" charset="-120"/>
              </a:endParaRPr>
            </a:p>
          </p:txBody>
        </p:sp>
        <p:sp>
          <p:nvSpPr>
            <p:cNvPr id="80" name="Freeform 44"/>
            <p:cNvSpPr>
              <a:spLocks/>
            </p:cNvSpPr>
            <p:nvPr/>
          </p:nvSpPr>
          <p:spPr bwMode="auto">
            <a:xfrm>
              <a:off x="2647" y="3206"/>
              <a:ext cx="851" cy="516"/>
            </a:xfrm>
            <a:custGeom>
              <a:avLst/>
              <a:gdLst>
                <a:gd name="T0" fmla="*/ 422 w 851"/>
                <a:gd name="T1" fmla="*/ 516 h 516"/>
                <a:gd name="T2" fmla="*/ 851 w 851"/>
                <a:gd name="T3" fmla="*/ 516 h 516"/>
                <a:gd name="T4" fmla="*/ 851 w 851"/>
                <a:gd name="T5" fmla="*/ 0 h 516"/>
                <a:gd name="T6" fmla="*/ 0 w 851"/>
                <a:gd name="T7" fmla="*/ 0 h 516"/>
                <a:gd name="T8" fmla="*/ 0 w 851"/>
                <a:gd name="T9" fmla="*/ 262 h 516"/>
                <a:gd name="T10" fmla="*/ 0 60000 65536"/>
                <a:gd name="T11" fmla="*/ 0 60000 65536"/>
                <a:gd name="T12" fmla="*/ 0 60000 65536"/>
                <a:gd name="T13" fmla="*/ 0 60000 65536"/>
                <a:gd name="T14" fmla="*/ 0 60000 65536"/>
                <a:gd name="T15" fmla="*/ 0 w 851"/>
                <a:gd name="T16" fmla="*/ 0 h 516"/>
                <a:gd name="T17" fmla="*/ 851 w 851"/>
                <a:gd name="T18" fmla="*/ 516 h 516"/>
              </a:gdLst>
              <a:ahLst/>
              <a:cxnLst>
                <a:cxn ang="T10">
                  <a:pos x="T0" y="T1"/>
                </a:cxn>
                <a:cxn ang="T11">
                  <a:pos x="T2" y="T3"/>
                </a:cxn>
                <a:cxn ang="T12">
                  <a:pos x="T4" y="T5"/>
                </a:cxn>
                <a:cxn ang="T13">
                  <a:pos x="T6" y="T7"/>
                </a:cxn>
                <a:cxn ang="T14">
                  <a:pos x="T8" y="T9"/>
                </a:cxn>
              </a:cxnLst>
              <a:rect l="T15" t="T16" r="T17" b="T18"/>
              <a:pathLst>
                <a:path w="851" h="516">
                  <a:moveTo>
                    <a:pt x="422" y="516"/>
                  </a:moveTo>
                  <a:lnTo>
                    <a:pt x="851" y="516"/>
                  </a:lnTo>
                  <a:lnTo>
                    <a:pt x="851" y="0"/>
                  </a:lnTo>
                  <a:lnTo>
                    <a:pt x="0" y="0"/>
                  </a:lnTo>
                  <a:lnTo>
                    <a:pt x="0" y="262"/>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81" name="Text Box 45"/>
            <p:cNvSpPr txBox="1">
              <a:spLocks noChangeArrowheads="1"/>
            </p:cNvSpPr>
            <p:nvPr/>
          </p:nvSpPr>
          <p:spPr bwMode="auto">
            <a:xfrm>
              <a:off x="3166" y="3711"/>
              <a:ext cx="6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600">
                  <a:solidFill>
                    <a:srgbClr val="FF3300"/>
                  </a:solidFill>
                  <a:ea typeface="標楷體" panose="03000509000000000000" pitchFamily="65" charset="-120"/>
                </a:rPr>
                <a:t>husband</a:t>
              </a:r>
              <a:endParaRPr lang="en-US" altLang="zh-TW" sz="1600" b="1">
                <a:ea typeface="標楷體" panose="03000509000000000000" pitchFamily="65" charset="-120"/>
              </a:endParaRPr>
            </a:p>
          </p:txBody>
        </p:sp>
        <p:sp>
          <p:nvSpPr>
            <p:cNvPr id="82" name="Text Box 46"/>
            <p:cNvSpPr txBox="1">
              <a:spLocks noChangeArrowheads="1"/>
            </p:cNvSpPr>
            <p:nvPr/>
          </p:nvSpPr>
          <p:spPr bwMode="auto">
            <a:xfrm>
              <a:off x="2269" y="3268"/>
              <a:ext cx="687"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600">
                  <a:solidFill>
                    <a:srgbClr val="FF3300"/>
                  </a:solidFill>
                  <a:ea typeface="標楷體" panose="03000509000000000000" pitchFamily="65" charset="-120"/>
                </a:rPr>
                <a:t>wife</a:t>
              </a:r>
              <a:endParaRPr lang="en-US" altLang="zh-TW" sz="1600" b="1">
                <a:ea typeface="標楷體" panose="03000509000000000000" pitchFamily="65" charset="-120"/>
              </a:endParaRPr>
            </a:p>
          </p:txBody>
        </p:sp>
      </p:grpSp>
    </p:spTree>
    <p:extLst>
      <p:ext uri="{BB962C8B-B14F-4D97-AF65-F5344CB8AC3E}">
        <p14:creationId xmlns:p14="http://schemas.microsoft.com/office/powerpoint/2010/main" xmlns="" val="339007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4-2 </a:t>
            </a:r>
            <a:r>
              <a:rPr lang="zh-TW" altLang="zh-TW" dirty="0"/>
              <a:t>決定關係的種類</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多重性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(Multiplicity)</a:t>
            </a:r>
          </a:p>
          <a:p>
            <a:pPr>
              <a:spcBef>
                <a:spcPct val="50000"/>
              </a:spcBef>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6" name="Rectangle 4"/>
          <p:cNvSpPr>
            <a:spLocks noChangeArrowheads="1"/>
          </p:cNvSpPr>
          <p:nvPr/>
        </p:nvSpPr>
        <p:spPr bwMode="auto">
          <a:xfrm>
            <a:off x="2840382" y="3439988"/>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 name="Text Box 5"/>
          <p:cNvSpPr txBox="1">
            <a:spLocks noChangeArrowheads="1"/>
          </p:cNvSpPr>
          <p:nvPr/>
        </p:nvSpPr>
        <p:spPr bwMode="auto">
          <a:xfrm>
            <a:off x="3000720" y="3593975"/>
            <a:ext cx="10937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ea typeface="標楷體" panose="03000509000000000000" pitchFamily="65" charset="-120"/>
              </a:rPr>
              <a:t>Author</a:t>
            </a:r>
            <a:endParaRPr lang="en-US" altLang="zh-TW" sz="2000" b="1">
              <a:ea typeface="標楷體" panose="03000509000000000000" pitchFamily="65" charset="-120"/>
            </a:endParaRPr>
          </a:p>
        </p:txBody>
      </p:sp>
      <p:sp>
        <p:nvSpPr>
          <p:cNvPr id="8" name="Rectangle 6"/>
          <p:cNvSpPr>
            <a:spLocks noChangeArrowheads="1"/>
          </p:cNvSpPr>
          <p:nvPr/>
        </p:nvSpPr>
        <p:spPr bwMode="auto">
          <a:xfrm>
            <a:off x="5664545" y="3454275"/>
            <a:ext cx="1281112"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 name="Text Box 7"/>
          <p:cNvSpPr txBox="1">
            <a:spLocks noChangeArrowheads="1"/>
          </p:cNvSpPr>
          <p:nvPr/>
        </p:nvSpPr>
        <p:spPr bwMode="auto">
          <a:xfrm>
            <a:off x="5677245" y="3614613"/>
            <a:ext cx="1271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ea typeface="標楷體" panose="03000509000000000000" pitchFamily="65" charset="-120"/>
              </a:rPr>
              <a:t>Book</a:t>
            </a:r>
          </a:p>
        </p:txBody>
      </p:sp>
      <p:sp>
        <p:nvSpPr>
          <p:cNvPr id="10" name="Text Box 9"/>
          <p:cNvSpPr txBox="1">
            <a:spLocks noChangeArrowheads="1"/>
          </p:cNvSpPr>
          <p:nvPr/>
        </p:nvSpPr>
        <p:spPr bwMode="auto">
          <a:xfrm>
            <a:off x="4091332" y="3466975"/>
            <a:ext cx="558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800">
                <a:ea typeface="標楷體" panose="03000509000000000000" pitchFamily="65" charset="-120"/>
              </a:rPr>
              <a:t>1..*</a:t>
            </a:r>
            <a:endParaRPr lang="en-US" altLang="zh-TW" sz="1800" b="1">
              <a:ea typeface="標楷體" panose="03000509000000000000" pitchFamily="65" charset="-120"/>
            </a:endParaRPr>
          </a:p>
        </p:txBody>
      </p:sp>
      <p:sp>
        <p:nvSpPr>
          <p:cNvPr id="11" name="Line 10"/>
          <p:cNvSpPr>
            <a:spLocks noChangeShapeType="1"/>
          </p:cNvSpPr>
          <p:nvPr/>
        </p:nvSpPr>
        <p:spPr bwMode="auto">
          <a:xfrm>
            <a:off x="4111970" y="3808288"/>
            <a:ext cx="1547812" cy="0"/>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2" name="Text Box 11"/>
          <p:cNvSpPr txBox="1">
            <a:spLocks noChangeArrowheads="1"/>
          </p:cNvSpPr>
          <p:nvPr/>
        </p:nvSpPr>
        <p:spPr bwMode="auto">
          <a:xfrm>
            <a:off x="4429470" y="2844675"/>
            <a:ext cx="12477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dirty="0">
                <a:solidFill>
                  <a:srgbClr val="0000FF"/>
                </a:solidFill>
                <a:ea typeface="標楷體" panose="03000509000000000000" pitchFamily="65" charset="-120"/>
              </a:rPr>
              <a:t>多重性</a:t>
            </a:r>
            <a:endParaRPr lang="zh-TW" altLang="en-US" dirty="0"/>
          </a:p>
        </p:txBody>
      </p:sp>
      <p:sp>
        <p:nvSpPr>
          <p:cNvPr id="13" name="Freeform 12"/>
          <p:cNvSpPr>
            <a:spLocks/>
          </p:cNvSpPr>
          <p:nvPr/>
        </p:nvSpPr>
        <p:spPr bwMode="auto">
          <a:xfrm>
            <a:off x="4288182" y="3178050"/>
            <a:ext cx="300038" cy="322263"/>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14" name="Freeform 14"/>
          <p:cNvSpPr>
            <a:spLocks/>
          </p:cNvSpPr>
          <p:nvPr/>
        </p:nvSpPr>
        <p:spPr bwMode="auto">
          <a:xfrm flipH="1">
            <a:off x="5205757" y="3114550"/>
            <a:ext cx="280988" cy="390525"/>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15" name="Text Box 22"/>
          <p:cNvSpPr txBox="1">
            <a:spLocks noChangeArrowheads="1"/>
          </p:cNvSpPr>
          <p:nvPr/>
        </p:nvSpPr>
        <p:spPr bwMode="auto">
          <a:xfrm>
            <a:off x="5129557" y="3455863"/>
            <a:ext cx="558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800">
                <a:ea typeface="標楷體" panose="03000509000000000000" pitchFamily="65" charset="-120"/>
              </a:rPr>
              <a:t>0..*</a:t>
            </a:r>
            <a:endParaRPr lang="en-US" altLang="zh-TW" sz="1800" b="1">
              <a:ea typeface="標楷體" panose="03000509000000000000" pitchFamily="65" charset="-120"/>
            </a:endParaRPr>
          </a:p>
        </p:txBody>
      </p:sp>
      <p:sp>
        <p:nvSpPr>
          <p:cNvPr id="16" name="Text Box 23"/>
          <p:cNvSpPr txBox="1">
            <a:spLocks noChangeArrowheads="1"/>
          </p:cNvSpPr>
          <p:nvPr/>
        </p:nvSpPr>
        <p:spPr bwMode="auto">
          <a:xfrm>
            <a:off x="1008407" y="2035050"/>
            <a:ext cx="7267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Char char="•"/>
            </a:pPr>
            <a:r>
              <a:rPr lang="zh-TW" altLang="en-US" sz="2000">
                <a:ea typeface="標楷體" panose="03000509000000000000" pitchFamily="65" charset="-120"/>
              </a:rPr>
              <a:t>意義：對此關連，每一個類別中到底有多少個</a:t>
            </a:r>
            <a:r>
              <a:rPr lang="zh-TW" altLang="en-US" sz="2000">
                <a:solidFill>
                  <a:srgbClr val="FF3300"/>
                </a:solidFill>
                <a:ea typeface="標楷體" panose="03000509000000000000" pitchFamily="65" charset="-120"/>
              </a:rPr>
              <a:t>物件</a:t>
            </a:r>
            <a:r>
              <a:rPr lang="zh-TW" altLang="en-US" sz="2000">
                <a:ea typeface="標楷體" panose="03000509000000000000" pitchFamily="65" charset="-120"/>
              </a:rPr>
              <a:t>參與其中。</a:t>
            </a:r>
            <a:endParaRPr lang="zh-TW" altLang="en-US"/>
          </a:p>
        </p:txBody>
      </p:sp>
      <p:sp>
        <p:nvSpPr>
          <p:cNvPr id="17" name="Text Box 24"/>
          <p:cNvSpPr txBox="1">
            <a:spLocks noChangeArrowheads="1"/>
          </p:cNvSpPr>
          <p:nvPr/>
        </p:nvSpPr>
        <p:spPr bwMode="auto">
          <a:xfrm>
            <a:off x="1052857" y="4586163"/>
            <a:ext cx="7642225" cy="1878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20000"/>
              </a:spcBef>
              <a:buFontTx/>
              <a:buChar char="•"/>
            </a:pPr>
            <a:r>
              <a:rPr lang="zh-TW" altLang="en-US" sz="2000">
                <a:ea typeface="標楷體" panose="03000509000000000000" pitchFamily="65" charset="-120"/>
              </a:rPr>
              <a:t>多重性：</a:t>
            </a:r>
          </a:p>
          <a:p>
            <a:pPr lvl="1" eaLnBrk="1" hangingPunct="1">
              <a:spcBef>
                <a:spcPct val="20000"/>
              </a:spcBef>
              <a:buFontTx/>
              <a:buChar char="–"/>
            </a:pPr>
            <a:r>
              <a:rPr lang="en-US" altLang="zh-TW" sz="2000">
                <a:ea typeface="標楷體" panose="03000509000000000000" pitchFamily="65" charset="-120"/>
              </a:rPr>
              <a:t>2..4</a:t>
            </a:r>
          </a:p>
          <a:p>
            <a:pPr lvl="1" eaLnBrk="1" hangingPunct="1">
              <a:spcBef>
                <a:spcPct val="20000"/>
              </a:spcBef>
              <a:buFontTx/>
              <a:buChar char="–"/>
            </a:pPr>
            <a:r>
              <a:rPr lang="en-US" altLang="zh-TW" sz="2000">
                <a:ea typeface="標楷體" panose="03000509000000000000" pitchFamily="65" charset="-120"/>
              </a:rPr>
              <a:t>1..1</a:t>
            </a:r>
            <a:r>
              <a:rPr lang="zh-TW" altLang="en-US" sz="2000">
                <a:ea typeface="標楷體" panose="03000509000000000000" pitchFamily="65" charset="-120"/>
              </a:rPr>
              <a:t>：</a:t>
            </a:r>
            <a:r>
              <a:rPr lang="en-US" altLang="zh-TW" sz="2000">
                <a:ea typeface="標楷體" panose="03000509000000000000" pitchFamily="65" charset="-120"/>
              </a:rPr>
              <a:t>1</a:t>
            </a:r>
          </a:p>
          <a:p>
            <a:pPr lvl="1" eaLnBrk="1" hangingPunct="1">
              <a:spcBef>
                <a:spcPct val="20000"/>
              </a:spcBef>
              <a:buFontTx/>
              <a:buChar char="–"/>
            </a:pPr>
            <a:r>
              <a:rPr lang="en-US" altLang="zh-TW" sz="2000">
                <a:ea typeface="標楷體" panose="03000509000000000000" pitchFamily="65" charset="-120"/>
              </a:rPr>
              <a:t>1..*</a:t>
            </a:r>
            <a:endParaRPr lang="zh-TW" altLang="en-US" sz="2000">
              <a:ea typeface="標楷體" panose="03000509000000000000" pitchFamily="65" charset="-120"/>
            </a:endParaRPr>
          </a:p>
          <a:p>
            <a:pPr lvl="1" eaLnBrk="1" hangingPunct="1">
              <a:spcBef>
                <a:spcPct val="20000"/>
              </a:spcBef>
              <a:buFontTx/>
              <a:buChar char="–"/>
            </a:pPr>
            <a:r>
              <a:rPr lang="en-US" altLang="zh-TW" sz="2000">
                <a:ea typeface="標楷體" panose="03000509000000000000" pitchFamily="65" charset="-120"/>
              </a:rPr>
              <a:t>0..*</a:t>
            </a:r>
            <a:r>
              <a:rPr lang="zh-TW" altLang="en-US" sz="2000">
                <a:ea typeface="標楷體" panose="03000509000000000000" pitchFamily="65" charset="-120"/>
              </a:rPr>
              <a:t> ：</a:t>
            </a:r>
            <a:r>
              <a:rPr lang="en-US" altLang="zh-TW" sz="2000">
                <a:ea typeface="標楷體" panose="03000509000000000000" pitchFamily="65" charset="-120"/>
              </a:rPr>
              <a:t>*</a:t>
            </a:r>
          </a:p>
        </p:txBody>
      </p:sp>
    </p:spTree>
    <p:extLst>
      <p:ext uri="{BB962C8B-B14F-4D97-AF65-F5344CB8AC3E}">
        <p14:creationId xmlns:p14="http://schemas.microsoft.com/office/powerpoint/2010/main" xmlns="" val="420396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4-2 </a:t>
            </a:r>
            <a:r>
              <a:rPr lang="zh-TW" altLang="zh-TW" dirty="0"/>
              <a:t>決定關係的種類</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多重性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(Multiplicity)</a:t>
            </a:r>
          </a:p>
          <a:p>
            <a:pPr>
              <a:spcBef>
                <a:spcPct val="50000"/>
              </a:spcBef>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33" name="Text Box 3"/>
          <p:cNvSpPr txBox="1">
            <a:spLocks noChangeArrowheads="1"/>
          </p:cNvSpPr>
          <p:nvPr/>
        </p:nvSpPr>
        <p:spPr bwMode="auto">
          <a:xfrm>
            <a:off x="1245407" y="2045077"/>
            <a:ext cx="7013575" cy="461665"/>
          </a:xfrm>
          <a:prstGeom prst="rect">
            <a:avLst/>
          </a:prstGeom>
          <a:noFill/>
          <a:ln w="9525">
            <a:noFill/>
            <a:miter lim="800000"/>
            <a:headEnd/>
            <a:tailEnd/>
          </a:ln>
        </p:spPr>
        <p:txBody>
          <a:bodyPr>
            <a:spAutoFit/>
          </a:bodyPr>
          <a:lstStyle/>
          <a:p>
            <a:pPr eaLnBrk="1" hangingPunct="1">
              <a:spcBef>
                <a:spcPct val="50000"/>
              </a:spcBef>
              <a:buFontTx/>
              <a:buChar char="•"/>
            </a:pPr>
            <a:r>
              <a:rPr lang="zh-TW" altLang="en-US" sz="2400" dirty="0">
                <a:ea typeface="標楷體" pitchFamily="65" charset="-120"/>
              </a:rPr>
              <a:t>如何決定多重性</a:t>
            </a:r>
            <a:r>
              <a:rPr lang="zh-TW" altLang="en-US" sz="2000" dirty="0">
                <a:ea typeface="標楷體" pitchFamily="65" charset="-120"/>
              </a:rPr>
              <a:t>：</a:t>
            </a:r>
          </a:p>
        </p:txBody>
      </p:sp>
      <p:sp>
        <p:nvSpPr>
          <p:cNvPr id="50" name="Rectangle 4"/>
          <p:cNvSpPr>
            <a:spLocks noChangeArrowheads="1"/>
          </p:cNvSpPr>
          <p:nvPr/>
        </p:nvSpPr>
        <p:spPr bwMode="auto">
          <a:xfrm>
            <a:off x="1538487" y="3326658"/>
            <a:ext cx="1281113" cy="739775"/>
          </a:xfrm>
          <a:prstGeom prst="rect">
            <a:avLst/>
          </a:prstGeom>
          <a:noFill/>
          <a:ln w="19050">
            <a:solidFill>
              <a:schemeClr val="tx1"/>
            </a:solidFill>
            <a:miter lim="800000"/>
            <a:headEnd/>
            <a:tailEnd/>
          </a:ln>
        </p:spPr>
        <p:txBody>
          <a:bodyPr wrap="none" anchor="ctr"/>
          <a:lstStyle/>
          <a:p>
            <a:pPr eaLnBrk="1" hangingPunct="1"/>
            <a:endParaRPr lang="zh-TW" altLang="en-US"/>
          </a:p>
        </p:txBody>
      </p:sp>
      <p:sp>
        <p:nvSpPr>
          <p:cNvPr id="51" name="Text Box 5"/>
          <p:cNvSpPr txBox="1">
            <a:spLocks noChangeArrowheads="1"/>
          </p:cNvSpPr>
          <p:nvPr/>
        </p:nvSpPr>
        <p:spPr bwMode="auto">
          <a:xfrm>
            <a:off x="1698825" y="3480645"/>
            <a:ext cx="1093787" cy="396875"/>
          </a:xfrm>
          <a:prstGeom prst="rect">
            <a:avLst/>
          </a:prstGeom>
          <a:noFill/>
          <a:ln w="9525">
            <a:noFill/>
            <a:miter lim="800000"/>
            <a:headEnd/>
            <a:tailEnd/>
          </a:ln>
        </p:spPr>
        <p:txBody>
          <a:bodyPr>
            <a:spAutoFit/>
          </a:bodyPr>
          <a:lstStyle/>
          <a:p>
            <a:pPr eaLnBrk="1" hangingPunct="1">
              <a:spcBef>
                <a:spcPct val="50000"/>
              </a:spcBef>
            </a:pPr>
            <a:r>
              <a:rPr lang="en-US" altLang="zh-TW" sz="2000">
                <a:ea typeface="標楷體" pitchFamily="65" charset="-120"/>
              </a:rPr>
              <a:t>Author</a:t>
            </a:r>
            <a:endParaRPr lang="en-US" altLang="zh-TW" sz="2000" b="1">
              <a:ea typeface="標楷體" pitchFamily="65" charset="-120"/>
            </a:endParaRPr>
          </a:p>
        </p:txBody>
      </p:sp>
      <p:sp>
        <p:nvSpPr>
          <p:cNvPr id="52" name="Rectangle 6"/>
          <p:cNvSpPr>
            <a:spLocks noChangeArrowheads="1"/>
          </p:cNvSpPr>
          <p:nvPr/>
        </p:nvSpPr>
        <p:spPr bwMode="auto">
          <a:xfrm>
            <a:off x="4018162" y="3340945"/>
            <a:ext cx="1281113" cy="739775"/>
          </a:xfrm>
          <a:prstGeom prst="rect">
            <a:avLst/>
          </a:prstGeom>
          <a:noFill/>
          <a:ln w="19050">
            <a:solidFill>
              <a:schemeClr val="tx1"/>
            </a:solidFill>
            <a:miter lim="800000"/>
            <a:headEnd/>
            <a:tailEnd/>
          </a:ln>
        </p:spPr>
        <p:txBody>
          <a:bodyPr wrap="none" anchor="ctr"/>
          <a:lstStyle/>
          <a:p>
            <a:pPr eaLnBrk="1" hangingPunct="1"/>
            <a:endParaRPr lang="zh-TW" altLang="en-US"/>
          </a:p>
        </p:txBody>
      </p:sp>
      <p:sp>
        <p:nvSpPr>
          <p:cNvPr id="53" name="Text Box 7"/>
          <p:cNvSpPr txBox="1">
            <a:spLocks noChangeArrowheads="1"/>
          </p:cNvSpPr>
          <p:nvPr/>
        </p:nvSpPr>
        <p:spPr bwMode="auto">
          <a:xfrm>
            <a:off x="4030862" y="3501283"/>
            <a:ext cx="1271588" cy="396875"/>
          </a:xfrm>
          <a:prstGeom prst="rect">
            <a:avLst/>
          </a:prstGeom>
          <a:noFill/>
          <a:ln w="9525">
            <a:noFill/>
            <a:miter lim="800000"/>
            <a:headEnd/>
            <a:tailEnd/>
          </a:ln>
        </p:spPr>
        <p:txBody>
          <a:bodyPr>
            <a:spAutoFit/>
          </a:bodyPr>
          <a:lstStyle/>
          <a:p>
            <a:pPr algn="ctr" eaLnBrk="1" hangingPunct="1"/>
            <a:r>
              <a:rPr lang="en-US" altLang="zh-TW" sz="2000">
                <a:ea typeface="標楷體" pitchFamily="65" charset="-120"/>
              </a:rPr>
              <a:t>Book</a:t>
            </a:r>
          </a:p>
        </p:txBody>
      </p:sp>
      <p:sp>
        <p:nvSpPr>
          <p:cNvPr id="54" name="Line 8"/>
          <p:cNvSpPr>
            <a:spLocks noChangeShapeType="1"/>
          </p:cNvSpPr>
          <p:nvPr/>
        </p:nvSpPr>
        <p:spPr bwMode="auto">
          <a:xfrm>
            <a:off x="2810075" y="3694958"/>
            <a:ext cx="1201737" cy="0"/>
          </a:xfrm>
          <a:prstGeom prst="line">
            <a:avLst/>
          </a:prstGeom>
          <a:noFill/>
          <a:ln w="19050">
            <a:solidFill>
              <a:schemeClr val="tx1"/>
            </a:solidFill>
            <a:round/>
            <a:headEnd/>
            <a:tailEnd type="none" w="lg" len="lg"/>
          </a:ln>
        </p:spPr>
        <p:txBody>
          <a:bodyPr wrap="none" anchor="ctr"/>
          <a:lstStyle/>
          <a:p>
            <a:endParaRPr lang="zh-TW" altLang="en-US"/>
          </a:p>
        </p:txBody>
      </p:sp>
      <p:sp>
        <p:nvSpPr>
          <p:cNvPr id="55" name="Rectangle 9"/>
          <p:cNvSpPr>
            <a:spLocks noChangeArrowheads="1"/>
          </p:cNvSpPr>
          <p:nvPr/>
        </p:nvSpPr>
        <p:spPr bwMode="auto">
          <a:xfrm>
            <a:off x="1591133" y="5419349"/>
            <a:ext cx="1281112" cy="739775"/>
          </a:xfrm>
          <a:prstGeom prst="rect">
            <a:avLst/>
          </a:prstGeom>
          <a:noFill/>
          <a:ln w="19050">
            <a:solidFill>
              <a:schemeClr val="tx1"/>
            </a:solidFill>
            <a:miter lim="800000"/>
            <a:headEnd/>
            <a:tailEnd/>
          </a:ln>
        </p:spPr>
        <p:txBody>
          <a:bodyPr wrap="none" anchor="ctr"/>
          <a:lstStyle/>
          <a:p>
            <a:pPr eaLnBrk="1" hangingPunct="1"/>
            <a:endParaRPr lang="zh-TW" altLang="en-US"/>
          </a:p>
        </p:txBody>
      </p:sp>
      <p:sp>
        <p:nvSpPr>
          <p:cNvPr id="56" name="Text Box 10"/>
          <p:cNvSpPr txBox="1">
            <a:spLocks noChangeArrowheads="1"/>
          </p:cNvSpPr>
          <p:nvPr/>
        </p:nvSpPr>
        <p:spPr bwMode="auto">
          <a:xfrm>
            <a:off x="1751470" y="5573337"/>
            <a:ext cx="1093788" cy="396875"/>
          </a:xfrm>
          <a:prstGeom prst="rect">
            <a:avLst/>
          </a:prstGeom>
          <a:noFill/>
          <a:ln w="9525">
            <a:noFill/>
            <a:miter lim="800000"/>
            <a:headEnd/>
            <a:tailEnd/>
          </a:ln>
        </p:spPr>
        <p:txBody>
          <a:bodyPr>
            <a:spAutoFit/>
          </a:bodyPr>
          <a:lstStyle/>
          <a:p>
            <a:pPr eaLnBrk="1" hangingPunct="1">
              <a:spcBef>
                <a:spcPct val="50000"/>
              </a:spcBef>
            </a:pPr>
            <a:r>
              <a:rPr lang="en-US" altLang="zh-TW" sz="2000">
                <a:ea typeface="標楷體" pitchFamily="65" charset="-120"/>
              </a:rPr>
              <a:t>Author</a:t>
            </a:r>
            <a:endParaRPr lang="en-US" altLang="zh-TW" sz="2000" b="1">
              <a:ea typeface="標楷體" pitchFamily="65" charset="-120"/>
            </a:endParaRPr>
          </a:p>
        </p:txBody>
      </p:sp>
      <p:sp>
        <p:nvSpPr>
          <p:cNvPr id="57" name="Rectangle 11"/>
          <p:cNvSpPr>
            <a:spLocks noChangeArrowheads="1"/>
          </p:cNvSpPr>
          <p:nvPr/>
        </p:nvSpPr>
        <p:spPr bwMode="auto">
          <a:xfrm>
            <a:off x="4037470" y="5433637"/>
            <a:ext cx="1281113" cy="739775"/>
          </a:xfrm>
          <a:prstGeom prst="rect">
            <a:avLst/>
          </a:prstGeom>
          <a:noFill/>
          <a:ln w="19050">
            <a:solidFill>
              <a:schemeClr val="tx1"/>
            </a:solidFill>
            <a:miter lim="800000"/>
            <a:headEnd/>
            <a:tailEnd/>
          </a:ln>
        </p:spPr>
        <p:txBody>
          <a:bodyPr wrap="none" anchor="ctr"/>
          <a:lstStyle/>
          <a:p>
            <a:pPr eaLnBrk="1" hangingPunct="1"/>
            <a:endParaRPr lang="zh-TW" altLang="en-US"/>
          </a:p>
        </p:txBody>
      </p:sp>
      <p:sp>
        <p:nvSpPr>
          <p:cNvPr id="58" name="Text Box 12"/>
          <p:cNvSpPr txBox="1">
            <a:spLocks noChangeArrowheads="1"/>
          </p:cNvSpPr>
          <p:nvPr/>
        </p:nvSpPr>
        <p:spPr bwMode="auto">
          <a:xfrm>
            <a:off x="4050170" y="5593974"/>
            <a:ext cx="1271588" cy="396875"/>
          </a:xfrm>
          <a:prstGeom prst="rect">
            <a:avLst/>
          </a:prstGeom>
          <a:noFill/>
          <a:ln w="9525">
            <a:noFill/>
            <a:miter lim="800000"/>
            <a:headEnd/>
            <a:tailEnd/>
          </a:ln>
        </p:spPr>
        <p:txBody>
          <a:bodyPr>
            <a:spAutoFit/>
          </a:bodyPr>
          <a:lstStyle/>
          <a:p>
            <a:pPr algn="ctr" eaLnBrk="1" hangingPunct="1"/>
            <a:r>
              <a:rPr lang="en-US" altLang="zh-TW" sz="2000">
                <a:ea typeface="標楷體" pitchFamily="65" charset="-120"/>
              </a:rPr>
              <a:t>Book</a:t>
            </a:r>
          </a:p>
        </p:txBody>
      </p:sp>
      <p:sp>
        <p:nvSpPr>
          <p:cNvPr id="59" name="Text Box 13"/>
          <p:cNvSpPr txBox="1">
            <a:spLocks noChangeArrowheads="1"/>
          </p:cNvSpPr>
          <p:nvPr/>
        </p:nvSpPr>
        <p:spPr bwMode="auto">
          <a:xfrm>
            <a:off x="2842083" y="5446337"/>
            <a:ext cx="558800" cy="366712"/>
          </a:xfrm>
          <a:prstGeom prst="rect">
            <a:avLst/>
          </a:prstGeom>
          <a:noFill/>
          <a:ln w="9525">
            <a:noFill/>
            <a:miter lim="800000"/>
            <a:headEnd/>
            <a:tailEnd/>
          </a:ln>
        </p:spPr>
        <p:txBody>
          <a:bodyPr>
            <a:spAutoFit/>
          </a:bodyPr>
          <a:lstStyle/>
          <a:p>
            <a:pPr eaLnBrk="1" hangingPunct="1">
              <a:spcBef>
                <a:spcPct val="50000"/>
              </a:spcBef>
            </a:pPr>
            <a:r>
              <a:rPr lang="en-US" altLang="zh-TW" sz="1800">
                <a:ea typeface="標楷體" pitchFamily="65" charset="-120"/>
              </a:rPr>
              <a:t>1..*</a:t>
            </a:r>
            <a:endParaRPr lang="en-US" altLang="zh-TW" sz="1800" b="1">
              <a:ea typeface="標楷體" pitchFamily="65" charset="-120"/>
            </a:endParaRPr>
          </a:p>
        </p:txBody>
      </p:sp>
      <p:sp>
        <p:nvSpPr>
          <p:cNvPr id="60" name="Line 14"/>
          <p:cNvSpPr>
            <a:spLocks noChangeShapeType="1"/>
          </p:cNvSpPr>
          <p:nvPr/>
        </p:nvSpPr>
        <p:spPr bwMode="auto">
          <a:xfrm>
            <a:off x="2862720" y="5787649"/>
            <a:ext cx="1189038" cy="0"/>
          </a:xfrm>
          <a:prstGeom prst="line">
            <a:avLst/>
          </a:prstGeom>
          <a:noFill/>
          <a:ln w="19050">
            <a:solidFill>
              <a:schemeClr val="tx1"/>
            </a:solidFill>
            <a:round/>
            <a:headEnd/>
            <a:tailEnd type="none" w="lg" len="lg"/>
          </a:ln>
        </p:spPr>
        <p:txBody>
          <a:bodyPr wrap="none" anchor="ctr"/>
          <a:lstStyle/>
          <a:p>
            <a:endParaRPr lang="zh-TW" altLang="en-US"/>
          </a:p>
        </p:txBody>
      </p:sp>
      <p:sp>
        <p:nvSpPr>
          <p:cNvPr id="61" name="Text Box 15"/>
          <p:cNvSpPr txBox="1">
            <a:spLocks noChangeArrowheads="1"/>
          </p:cNvSpPr>
          <p:nvPr/>
        </p:nvSpPr>
        <p:spPr bwMode="auto">
          <a:xfrm>
            <a:off x="3502483" y="5435224"/>
            <a:ext cx="558800" cy="366713"/>
          </a:xfrm>
          <a:prstGeom prst="rect">
            <a:avLst/>
          </a:prstGeom>
          <a:noFill/>
          <a:ln w="9525">
            <a:noFill/>
            <a:miter lim="800000"/>
            <a:headEnd/>
            <a:tailEnd/>
          </a:ln>
        </p:spPr>
        <p:txBody>
          <a:bodyPr>
            <a:spAutoFit/>
          </a:bodyPr>
          <a:lstStyle/>
          <a:p>
            <a:pPr eaLnBrk="1" hangingPunct="1">
              <a:spcBef>
                <a:spcPct val="50000"/>
              </a:spcBef>
            </a:pPr>
            <a:r>
              <a:rPr lang="en-US" altLang="zh-TW" sz="1800">
                <a:ea typeface="標楷體" pitchFamily="65" charset="-120"/>
              </a:rPr>
              <a:t>0..*</a:t>
            </a:r>
            <a:endParaRPr lang="en-US" altLang="zh-TW" sz="1800" b="1">
              <a:ea typeface="標楷體" pitchFamily="65" charset="-120"/>
            </a:endParaRPr>
          </a:p>
        </p:txBody>
      </p:sp>
      <p:sp>
        <p:nvSpPr>
          <p:cNvPr id="62" name="Text Box 16"/>
          <p:cNvSpPr txBox="1">
            <a:spLocks noChangeArrowheads="1"/>
          </p:cNvSpPr>
          <p:nvPr/>
        </p:nvSpPr>
        <p:spPr bwMode="auto">
          <a:xfrm>
            <a:off x="3011687" y="4300748"/>
            <a:ext cx="1477963" cy="646331"/>
          </a:xfrm>
          <a:prstGeom prst="rect">
            <a:avLst/>
          </a:prstGeom>
          <a:noFill/>
          <a:ln w="9525">
            <a:noFill/>
            <a:miter lim="800000"/>
            <a:headEnd/>
            <a:tailEnd/>
          </a:ln>
        </p:spPr>
        <p:txBody>
          <a:bodyPr>
            <a:spAutoFit/>
          </a:bodyPr>
          <a:lstStyle/>
          <a:p>
            <a:pPr eaLnBrk="1" hangingPunct="1">
              <a:spcBef>
                <a:spcPct val="50000"/>
              </a:spcBef>
            </a:pPr>
            <a:r>
              <a:rPr lang="zh-TW" altLang="en-US" dirty="0">
                <a:solidFill>
                  <a:srgbClr val="0000CC"/>
                </a:solidFill>
                <a:ea typeface="標楷體" pitchFamily="65" charset="-120"/>
              </a:rPr>
              <a:t>一本書會有幾位作者？</a:t>
            </a:r>
            <a:endParaRPr lang="zh-TW" altLang="en-US" dirty="0"/>
          </a:p>
        </p:txBody>
      </p:sp>
      <p:sp>
        <p:nvSpPr>
          <p:cNvPr id="63" name="Text Box 17"/>
          <p:cNvSpPr txBox="1">
            <a:spLocks noChangeArrowheads="1"/>
          </p:cNvSpPr>
          <p:nvPr/>
        </p:nvSpPr>
        <p:spPr bwMode="auto">
          <a:xfrm>
            <a:off x="3470475" y="2562622"/>
            <a:ext cx="1477963" cy="646331"/>
          </a:xfrm>
          <a:prstGeom prst="rect">
            <a:avLst/>
          </a:prstGeom>
          <a:noFill/>
          <a:ln w="9525">
            <a:noFill/>
            <a:miter lim="800000"/>
            <a:headEnd/>
            <a:tailEnd/>
          </a:ln>
        </p:spPr>
        <p:txBody>
          <a:bodyPr>
            <a:spAutoFit/>
          </a:bodyPr>
          <a:lstStyle/>
          <a:p>
            <a:pPr eaLnBrk="1" hangingPunct="1">
              <a:spcBef>
                <a:spcPct val="50000"/>
              </a:spcBef>
            </a:pPr>
            <a:r>
              <a:rPr lang="zh-TW" altLang="en-US" dirty="0">
                <a:solidFill>
                  <a:srgbClr val="0000CC"/>
                </a:solidFill>
                <a:ea typeface="標楷體" pitchFamily="65" charset="-120"/>
              </a:rPr>
              <a:t>一位作者會寫幾本書？</a:t>
            </a:r>
            <a:endParaRPr lang="zh-TW" altLang="en-US" dirty="0"/>
          </a:p>
        </p:txBody>
      </p:sp>
      <p:sp>
        <p:nvSpPr>
          <p:cNvPr id="64" name="Rectangle 20"/>
          <p:cNvSpPr>
            <a:spLocks noChangeArrowheads="1"/>
          </p:cNvSpPr>
          <p:nvPr/>
        </p:nvSpPr>
        <p:spPr bwMode="auto">
          <a:xfrm>
            <a:off x="7193420" y="3246062"/>
            <a:ext cx="1463675" cy="739775"/>
          </a:xfrm>
          <a:prstGeom prst="rect">
            <a:avLst/>
          </a:prstGeom>
          <a:noFill/>
          <a:ln w="19050">
            <a:solidFill>
              <a:schemeClr val="tx1"/>
            </a:solidFill>
            <a:miter lim="800000"/>
            <a:headEnd/>
            <a:tailEnd/>
          </a:ln>
        </p:spPr>
        <p:txBody>
          <a:bodyPr wrap="none" anchor="ctr"/>
          <a:lstStyle/>
          <a:p>
            <a:pPr eaLnBrk="1" hangingPunct="1"/>
            <a:endParaRPr lang="zh-TW" altLang="en-US"/>
          </a:p>
        </p:txBody>
      </p:sp>
      <p:sp>
        <p:nvSpPr>
          <p:cNvPr id="65" name="Text Box 21"/>
          <p:cNvSpPr txBox="1">
            <a:spLocks noChangeArrowheads="1"/>
          </p:cNvSpPr>
          <p:nvPr/>
        </p:nvSpPr>
        <p:spPr bwMode="auto">
          <a:xfrm>
            <a:off x="7344769" y="3400049"/>
            <a:ext cx="1492250" cy="396875"/>
          </a:xfrm>
          <a:prstGeom prst="rect">
            <a:avLst/>
          </a:prstGeom>
          <a:noFill/>
          <a:ln w="9525">
            <a:noFill/>
            <a:miter lim="800000"/>
            <a:headEnd/>
            <a:tailEnd/>
          </a:ln>
        </p:spPr>
        <p:txBody>
          <a:bodyPr>
            <a:spAutoFit/>
          </a:bodyPr>
          <a:lstStyle/>
          <a:p>
            <a:pPr eaLnBrk="1" hangingPunct="1">
              <a:spcBef>
                <a:spcPct val="50000"/>
              </a:spcBef>
            </a:pPr>
            <a:r>
              <a:rPr lang="en-US" altLang="zh-TW" sz="2000" dirty="0">
                <a:ea typeface="標楷體" pitchFamily="65" charset="-120"/>
              </a:rPr>
              <a:t>Employee</a:t>
            </a:r>
            <a:endParaRPr lang="en-US" altLang="zh-TW" sz="2000" b="1" dirty="0">
              <a:ea typeface="標楷體" pitchFamily="65" charset="-120"/>
            </a:endParaRPr>
          </a:p>
        </p:txBody>
      </p:sp>
      <p:sp>
        <p:nvSpPr>
          <p:cNvPr id="66" name="Rectangle 22"/>
          <p:cNvSpPr>
            <a:spLocks noChangeArrowheads="1"/>
          </p:cNvSpPr>
          <p:nvPr/>
        </p:nvSpPr>
        <p:spPr bwMode="auto">
          <a:xfrm>
            <a:off x="7248983" y="5260599"/>
            <a:ext cx="1544637" cy="739775"/>
          </a:xfrm>
          <a:prstGeom prst="rect">
            <a:avLst/>
          </a:prstGeom>
          <a:noFill/>
          <a:ln w="19050">
            <a:solidFill>
              <a:schemeClr val="tx1"/>
            </a:solidFill>
            <a:miter lim="800000"/>
            <a:headEnd/>
            <a:tailEnd/>
          </a:ln>
        </p:spPr>
        <p:txBody>
          <a:bodyPr wrap="none" anchor="ctr"/>
          <a:lstStyle/>
          <a:p>
            <a:pPr eaLnBrk="1" hangingPunct="1"/>
            <a:endParaRPr lang="zh-TW" altLang="en-US"/>
          </a:p>
        </p:txBody>
      </p:sp>
      <p:sp>
        <p:nvSpPr>
          <p:cNvPr id="67" name="Text Box 23"/>
          <p:cNvSpPr txBox="1">
            <a:spLocks noChangeArrowheads="1"/>
          </p:cNvSpPr>
          <p:nvPr/>
        </p:nvSpPr>
        <p:spPr bwMode="auto">
          <a:xfrm>
            <a:off x="7196595" y="5387599"/>
            <a:ext cx="1665288" cy="396875"/>
          </a:xfrm>
          <a:prstGeom prst="rect">
            <a:avLst/>
          </a:prstGeom>
          <a:noFill/>
          <a:ln w="9525">
            <a:noFill/>
            <a:miter lim="800000"/>
            <a:headEnd/>
            <a:tailEnd/>
          </a:ln>
        </p:spPr>
        <p:txBody>
          <a:bodyPr>
            <a:spAutoFit/>
          </a:bodyPr>
          <a:lstStyle/>
          <a:p>
            <a:pPr algn="ctr" eaLnBrk="1" hangingPunct="1"/>
            <a:r>
              <a:rPr lang="en-US" altLang="zh-TW" sz="2000">
                <a:ea typeface="標楷體" pitchFamily="65" charset="-120"/>
              </a:rPr>
              <a:t>Department</a:t>
            </a:r>
          </a:p>
        </p:txBody>
      </p:sp>
      <p:sp>
        <p:nvSpPr>
          <p:cNvPr id="68" name="Line 24"/>
          <p:cNvSpPr>
            <a:spLocks noChangeShapeType="1"/>
          </p:cNvSpPr>
          <p:nvPr/>
        </p:nvSpPr>
        <p:spPr bwMode="auto">
          <a:xfrm>
            <a:off x="7679195" y="3989012"/>
            <a:ext cx="0" cy="1282700"/>
          </a:xfrm>
          <a:prstGeom prst="line">
            <a:avLst/>
          </a:prstGeom>
          <a:noFill/>
          <a:ln w="19050">
            <a:solidFill>
              <a:schemeClr val="tx1"/>
            </a:solidFill>
            <a:round/>
            <a:headEnd/>
            <a:tailEnd type="none" w="lg" len="lg"/>
          </a:ln>
        </p:spPr>
        <p:txBody>
          <a:bodyPr wrap="none" anchor="ctr"/>
          <a:lstStyle/>
          <a:p>
            <a:endParaRPr lang="zh-TW" altLang="en-US"/>
          </a:p>
        </p:txBody>
      </p:sp>
      <p:sp>
        <p:nvSpPr>
          <p:cNvPr id="69" name="Line 25"/>
          <p:cNvSpPr>
            <a:spLocks noChangeShapeType="1"/>
          </p:cNvSpPr>
          <p:nvPr/>
        </p:nvSpPr>
        <p:spPr bwMode="auto">
          <a:xfrm>
            <a:off x="8222120" y="3981074"/>
            <a:ext cx="0" cy="1282700"/>
          </a:xfrm>
          <a:prstGeom prst="line">
            <a:avLst/>
          </a:prstGeom>
          <a:noFill/>
          <a:ln w="19050">
            <a:solidFill>
              <a:schemeClr val="tx1"/>
            </a:solidFill>
            <a:round/>
            <a:headEnd/>
            <a:tailEnd type="none" w="lg" len="lg"/>
          </a:ln>
        </p:spPr>
        <p:txBody>
          <a:bodyPr wrap="none" anchor="ctr"/>
          <a:lstStyle/>
          <a:p>
            <a:endParaRPr lang="zh-TW" altLang="en-US"/>
          </a:p>
        </p:txBody>
      </p:sp>
      <p:sp>
        <p:nvSpPr>
          <p:cNvPr id="70" name="Text Box 26"/>
          <p:cNvSpPr txBox="1">
            <a:spLocks noChangeArrowheads="1"/>
          </p:cNvSpPr>
          <p:nvPr/>
        </p:nvSpPr>
        <p:spPr bwMode="auto">
          <a:xfrm>
            <a:off x="6825120" y="4382712"/>
            <a:ext cx="889000" cy="338554"/>
          </a:xfrm>
          <a:prstGeom prst="rect">
            <a:avLst/>
          </a:prstGeom>
          <a:noFill/>
          <a:ln w="9525">
            <a:noFill/>
            <a:miter lim="800000"/>
            <a:headEnd/>
            <a:tailEnd/>
          </a:ln>
        </p:spPr>
        <p:txBody>
          <a:bodyPr>
            <a:spAutoFit/>
          </a:bodyPr>
          <a:lstStyle/>
          <a:p>
            <a:pPr eaLnBrk="1" hangingPunct="1">
              <a:spcBef>
                <a:spcPct val="50000"/>
              </a:spcBef>
            </a:pPr>
            <a:r>
              <a:rPr lang="en-US" altLang="zh-TW" sz="1600" dirty="0"/>
              <a:t>work for</a:t>
            </a:r>
          </a:p>
        </p:txBody>
      </p:sp>
      <p:sp>
        <p:nvSpPr>
          <p:cNvPr id="71" name="Text Box 27"/>
          <p:cNvSpPr txBox="1">
            <a:spLocks noChangeArrowheads="1"/>
          </p:cNvSpPr>
          <p:nvPr/>
        </p:nvSpPr>
        <p:spPr bwMode="auto">
          <a:xfrm>
            <a:off x="8279270" y="4498599"/>
            <a:ext cx="1243013" cy="338554"/>
          </a:xfrm>
          <a:prstGeom prst="rect">
            <a:avLst/>
          </a:prstGeom>
          <a:noFill/>
          <a:ln w="9525">
            <a:noFill/>
            <a:miter lim="800000"/>
            <a:headEnd/>
            <a:tailEnd/>
          </a:ln>
        </p:spPr>
        <p:txBody>
          <a:bodyPr>
            <a:spAutoFit/>
          </a:bodyPr>
          <a:lstStyle/>
          <a:p>
            <a:pPr eaLnBrk="1" hangingPunct="1">
              <a:spcBef>
                <a:spcPct val="50000"/>
              </a:spcBef>
            </a:pPr>
            <a:r>
              <a:rPr lang="en-US" altLang="zh-TW" sz="1600" dirty="0"/>
              <a:t>managed by</a:t>
            </a:r>
          </a:p>
        </p:txBody>
      </p:sp>
      <p:sp>
        <p:nvSpPr>
          <p:cNvPr id="83" name="AutoShape 28"/>
          <p:cNvSpPr>
            <a:spLocks noChangeArrowheads="1"/>
          </p:cNvSpPr>
          <p:nvPr/>
        </p:nvSpPr>
        <p:spPr bwMode="auto">
          <a:xfrm flipV="1">
            <a:off x="7196595" y="4666874"/>
            <a:ext cx="109538" cy="160338"/>
          </a:xfrm>
          <a:prstGeom prst="triangle">
            <a:avLst>
              <a:gd name="adj" fmla="val 50000"/>
            </a:avLst>
          </a:prstGeom>
          <a:solidFill>
            <a:schemeClr val="tx1"/>
          </a:solidFill>
          <a:ln w="9525">
            <a:solidFill>
              <a:schemeClr val="tx1"/>
            </a:solidFill>
            <a:miter lim="800000"/>
            <a:headEnd/>
            <a:tailEnd/>
          </a:ln>
        </p:spPr>
        <p:txBody>
          <a:bodyPr wrap="none" anchor="ctr"/>
          <a:lstStyle/>
          <a:p>
            <a:pPr eaLnBrk="1" hangingPunct="1"/>
            <a:endParaRPr lang="zh-TW" altLang="en-US"/>
          </a:p>
        </p:txBody>
      </p:sp>
      <p:sp>
        <p:nvSpPr>
          <p:cNvPr id="84" name="AutoShape 29"/>
          <p:cNvSpPr>
            <a:spLocks noChangeArrowheads="1"/>
          </p:cNvSpPr>
          <p:nvPr/>
        </p:nvSpPr>
        <p:spPr bwMode="auto">
          <a:xfrm>
            <a:off x="8439608" y="4387474"/>
            <a:ext cx="109537" cy="160338"/>
          </a:xfrm>
          <a:prstGeom prst="triangle">
            <a:avLst>
              <a:gd name="adj" fmla="val 50000"/>
            </a:avLst>
          </a:prstGeom>
          <a:solidFill>
            <a:schemeClr val="tx1"/>
          </a:solidFill>
          <a:ln w="9525">
            <a:solidFill>
              <a:schemeClr val="tx1"/>
            </a:solidFill>
            <a:miter lim="800000"/>
            <a:headEnd/>
            <a:tailEnd/>
          </a:ln>
        </p:spPr>
        <p:txBody>
          <a:bodyPr wrap="none" anchor="ctr"/>
          <a:lstStyle/>
          <a:p>
            <a:pPr eaLnBrk="1" hangingPunct="1"/>
            <a:endParaRPr lang="zh-TW" altLang="en-US"/>
          </a:p>
        </p:txBody>
      </p:sp>
      <p:sp>
        <p:nvSpPr>
          <p:cNvPr id="85" name="弧形 84"/>
          <p:cNvSpPr/>
          <p:nvPr/>
        </p:nvSpPr>
        <p:spPr bwMode="auto">
          <a:xfrm>
            <a:off x="1843287" y="3085675"/>
            <a:ext cx="2026920" cy="838200"/>
          </a:xfrm>
          <a:prstGeom prst="arc">
            <a:avLst>
              <a:gd name="adj1" fmla="val 16200000"/>
              <a:gd name="adj2" fmla="val 323359"/>
            </a:avLst>
          </a:prstGeom>
          <a:solidFill>
            <a:srgbClr val="FFFFFF"/>
          </a:solid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imes New Roman" pitchFamily="18" charset="0"/>
              <a:ea typeface="新細明體" pitchFamily="18" charset="-120"/>
            </a:endParaRPr>
          </a:p>
        </p:txBody>
      </p:sp>
      <p:sp>
        <p:nvSpPr>
          <p:cNvPr id="86" name="弧形 85"/>
          <p:cNvSpPr/>
          <p:nvPr/>
        </p:nvSpPr>
        <p:spPr bwMode="auto">
          <a:xfrm rot="10800000">
            <a:off x="3016767" y="3527634"/>
            <a:ext cx="2057400" cy="746761"/>
          </a:xfrm>
          <a:prstGeom prst="arc">
            <a:avLst>
              <a:gd name="adj1" fmla="val 16200000"/>
              <a:gd name="adj2" fmla="val 323359"/>
            </a:avLst>
          </a:prstGeom>
          <a:solidFill>
            <a:srgbClr val="FFFFFF"/>
          </a:solidFill>
          <a:ln w="381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none" strike="noStrike" cap="none" normalizeH="0" baseline="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xmlns="" val="19975744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4-2 </a:t>
            </a:r>
            <a:r>
              <a:rPr lang="zh-TW" altLang="zh-TW" dirty="0"/>
              <a:t>決定關係的種類</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多重性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(Multiplicity)</a:t>
            </a:r>
          </a:p>
          <a:p>
            <a:pPr>
              <a:spcBef>
                <a:spcPct val="50000"/>
              </a:spcBef>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6" name="Rectangle 4"/>
          <p:cNvSpPr>
            <a:spLocks noChangeArrowheads="1"/>
          </p:cNvSpPr>
          <p:nvPr/>
        </p:nvSpPr>
        <p:spPr bwMode="auto">
          <a:xfrm>
            <a:off x="3686468" y="2606470"/>
            <a:ext cx="1281112"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 name="Text Box 5"/>
          <p:cNvSpPr txBox="1">
            <a:spLocks noChangeArrowheads="1"/>
          </p:cNvSpPr>
          <p:nvPr/>
        </p:nvSpPr>
        <p:spPr bwMode="auto">
          <a:xfrm>
            <a:off x="3684880" y="2760457"/>
            <a:ext cx="12557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ea typeface="標楷體" panose="03000509000000000000" pitchFamily="65" charset="-120"/>
              </a:rPr>
              <a:t>Order</a:t>
            </a:r>
            <a:endParaRPr lang="en-US" altLang="zh-TW" sz="2000" b="1">
              <a:ea typeface="標楷體" panose="03000509000000000000" pitchFamily="65" charset="-120"/>
            </a:endParaRPr>
          </a:p>
        </p:txBody>
      </p:sp>
      <p:sp>
        <p:nvSpPr>
          <p:cNvPr id="8" name="Rectangle 6"/>
          <p:cNvSpPr>
            <a:spLocks noChangeArrowheads="1"/>
          </p:cNvSpPr>
          <p:nvPr/>
        </p:nvSpPr>
        <p:spPr bwMode="auto">
          <a:xfrm>
            <a:off x="6510630" y="2620757"/>
            <a:ext cx="1443038"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 name="Text Box 7"/>
          <p:cNvSpPr txBox="1">
            <a:spLocks noChangeArrowheads="1"/>
          </p:cNvSpPr>
          <p:nvPr/>
        </p:nvSpPr>
        <p:spPr bwMode="auto">
          <a:xfrm>
            <a:off x="6523330" y="2628695"/>
            <a:ext cx="13652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ea typeface="標楷體" panose="03000509000000000000" pitchFamily="65" charset="-120"/>
              </a:rPr>
              <a:t>Order Item</a:t>
            </a:r>
          </a:p>
        </p:txBody>
      </p:sp>
      <p:sp>
        <p:nvSpPr>
          <p:cNvPr id="10" name="Rectangle 16"/>
          <p:cNvSpPr>
            <a:spLocks noChangeArrowheads="1"/>
          </p:cNvSpPr>
          <p:nvPr/>
        </p:nvSpPr>
        <p:spPr bwMode="auto">
          <a:xfrm>
            <a:off x="3675355" y="4668632"/>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1" name="Text Box 17"/>
          <p:cNvSpPr txBox="1">
            <a:spLocks noChangeArrowheads="1"/>
          </p:cNvSpPr>
          <p:nvPr/>
        </p:nvSpPr>
        <p:spPr bwMode="auto">
          <a:xfrm>
            <a:off x="3635668" y="4811507"/>
            <a:ext cx="13779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ea typeface="標楷體" panose="03000509000000000000" pitchFamily="65" charset="-120"/>
              </a:rPr>
              <a:t>Customer</a:t>
            </a:r>
            <a:endParaRPr lang="en-US" altLang="zh-TW" sz="2000" b="1">
              <a:ea typeface="標楷體" panose="03000509000000000000" pitchFamily="65" charset="-120"/>
            </a:endParaRPr>
          </a:p>
        </p:txBody>
      </p:sp>
      <p:sp>
        <p:nvSpPr>
          <p:cNvPr id="12" name="Rectangle 18"/>
          <p:cNvSpPr>
            <a:spLocks noChangeArrowheads="1"/>
          </p:cNvSpPr>
          <p:nvPr/>
        </p:nvSpPr>
        <p:spPr bwMode="auto">
          <a:xfrm>
            <a:off x="6585243" y="4713082"/>
            <a:ext cx="1281112"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3" name="Text Box 19"/>
          <p:cNvSpPr txBox="1">
            <a:spLocks noChangeArrowheads="1"/>
          </p:cNvSpPr>
          <p:nvPr/>
        </p:nvSpPr>
        <p:spPr bwMode="auto">
          <a:xfrm>
            <a:off x="6583655" y="4867070"/>
            <a:ext cx="12557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ea typeface="標楷體" panose="03000509000000000000" pitchFamily="65" charset="-120"/>
              </a:rPr>
              <a:t>Product</a:t>
            </a:r>
            <a:endParaRPr lang="en-US" altLang="zh-TW" sz="2000" b="1">
              <a:ea typeface="標楷體" panose="03000509000000000000" pitchFamily="65" charset="-120"/>
            </a:endParaRPr>
          </a:p>
        </p:txBody>
      </p:sp>
      <p:sp>
        <p:nvSpPr>
          <p:cNvPr id="14" name="Rectangle 20"/>
          <p:cNvSpPr>
            <a:spLocks noChangeArrowheads="1"/>
          </p:cNvSpPr>
          <p:nvPr/>
        </p:nvSpPr>
        <p:spPr bwMode="auto">
          <a:xfrm>
            <a:off x="878180" y="2604882"/>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5" name="Text Box 21"/>
          <p:cNvSpPr txBox="1">
            <a:spLocks noChangeArrowheads="1"/>
          </p:cNvSpPr>
          <p:nvPr/>
        </p:nvSpPr>
        <p:spPr bwMode="auto">
          <a:xfrm>
            <a:off x="819443" y="2758870"/>
            <a:ext cx="14382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ea typeface="標楷體" panose="03000509000000000000" pitchFamily="65" charset="-120"/>
              </a:rPr>
              <a:t>Employee</a:t>
            </a:r>
            <a:endParaRPr lang="en-US" altLang="zh-TW" sz="2000" b="1">
              <a:ea typeface="標楷體" panose="03000509000000000000" pitchFamily="65" charset="-120"/>
            </a:endParaRPr>
          </a:p>
        </p:txBody>
      </p:sp>
    </p:spTree>
    <p:extLst>
      <p:ext uri="{BB962C8B-B14F-4D97-AF65-F5344CB8AC3E}">
        <p14:creationId xmlns:p14="http://schemas.microsoft.com/office/powerpoint/2010/main" xmlns="" val="13652269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pPr lvl="0"/>
            <a:r>
              <a:rPr lang="en-US" altLang="zh-TW" dirty="0"/>
              <a:t>4-2 </a:t>
            </a:r>
            <a:r>
              <a:rPr lang="zh-TW" altLang="zh-TW" dirty="0"/>
              <a:t>決定關係的種類</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多重性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(Multiplicity)</a:t>
            </a:r>
          </a:p>
          <a:p>
            <a:pPr>
              <a:spcBef>
                <a:spcPct val="50000"/>
              </a:spcBef>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6" name="Rectangle 15"/>
          <p:cNvSpPr>
            <a:spLocks noChangeArrowheads="1"/>
          </p:cNvSpPr>
          <p:nvPr/>
        </p:nvSpPr>
        <p:spPr bwMode="auto">
          <a:xfrm>
            <a:off x="1090034" y="2604882"/>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 name="Text Box 16"/>
          <p:cNvSpPr txBox="1">
            <a:spLocks noChangeArrowheads="1"/>
          </p:cNvSpPr>
          <p:nvPr/>
        </p:nvSpPr>
        <p:spPr bwMode="auto">
          <a:xfrm>
            <a:off x="1088447" y="2758869"/>
            <a:ext cx="12557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ea typeface="標楷體" panose="03000509000000000000" pitchFamily="65" charset="-120"/>
              </a:rPr>
              <a:t>School</a:t>
            </a:r>
            <a:endParaRPr lang="en-US" altLang="zh-TW" sz="2000" b="1">
              <a:ea typeface="標楷體" panose="03000509000000000000" pitchFamily="65" charset="-120"/>
            </a:endParaRPr>
          </a:p>
        </p:txBody>
      </p:sp>
      <p:sp>
        <p:nvSpPr>
          <p:cNvPr id="8" name="Rectangle 17"/>
          <p:cNvSpPr>
            <a:spLocks noChangeArrowheads="1"/>
          </p:cNvSpPr>
          <p:nvPr/>
        </p:nvSpPr>
        <p:spPr bwMode="auto">
          <a:xfrm>
            <a:off x="3914197" y="2619169"/>
            <a:ext cx="1443037"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 name="Text Box 18"/>
          <p:cNvSpPr txBox="1">
            <a:spLocks noChangeArrowheads="1"/>
          </p:cNvSpPr>
          <p:nvPr/>
        </p:nvSpPr>
        <p:spPr bwMode="auto">
          <a:xfrm>
            <a:off x="3801484" y="2779507"/>
            <a:ext cx="16668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sz="2000">
                <a:ea typeface="標楷體" panose="03000509000000000000" pitchFamily="65" charset="-120"/>
              </a:rPr>
              <a:t>Department</a:t>
            </a:r>
          </a:p>
        </p:txBody>
      </p:sp>
      <p:sp>
        <p:nvSpPr>
          <p:cNvPr id="10" name="Rectangle 19"/>
          <p:cNvSpPr>
            <a:spLocks noChangeArrowheads="1"/>
          </p:cNvSpPr>
          <p:nvPr/>
        </p:nvSpPr>
        <p:spPr bwMode="auto">
          <a:xfrm>
            <a:off x="1067809" y="4700382"/>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1" name="Text Box 20"/>
          <p:cNvSpPr txBox="1">
            <a:spLocks noChangeArrowheads="1"/>
          </p:cNvSpPr>
          <p:nvPr/>
        </p:nvSpPr>
        <p:spPr bwMode="auto">
          <a:xfrm>
            <a:off x="1066222" y="4843257"/>
            <a:ext cx="12557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ea typeface="標楷體" panose="03000509000000000000" pitchFamily="65" charset="-120"/>
              </a:rPr>
              <a:t> Student</a:t>
            </a:r>
            <a:endParaRPr lang="en-US" altLang="zh-TW" sz="2000" b="1">
              <a:ea typeface="標楷體" panose="03000509000000000000" pitchFamily="65" charset="-120"/>
            </a:endParaRPr>
          </a:p>
        </p:txBody>
      </p:sp>
      <p:sp>
        <p:nvSpPr>
          <p:cNvPr id="12" name="Rectangle 21"/>
          <p:cNvSpPr>
            <a:spLocks noChangeArrowheads="1"/>
          </p:cNvSpPr>
          <p:nvPr/>
        </p:nvSpPr>
        <p:spPr bwMode="auto">
          <a:xfrm>
            <a:off x="3966584" y="4689269"/>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3" name="Text Box 22"/>
          <p:cNvSpPr txBox="1">
            <a:spLocks noChangeArrowheads="1"/>
          </p:cNvSpPr>
          <p:nvPr/>
        </p:nvSpPr>
        <p:spPr bwMode="auto">
          <a:xfrm>
            <a:off x="3964997" y="4843257"/>
            <a:ext cx="12557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ea typeface="標楷體" panose="03000509000000000000" pitchFamily="65" charset="-120"/>
              </a:rPr>
              <a:t>Course</a:t>
            </a:r>
            <a:endParaRPr lang="en-US" altLang="zh-TW" sz="2000" b="1">
              <a:ea typeface="標楷體" panose="03000509000000000000" pitchFamily="65" charset="-120"/>
            </a:endParaRPr>
          </a:p>
        </p:txBody>
      </p:sp>
      <p:sp>
        <p:nvSpPr>
          <p:cNvPr id="14" name="Rectangle 23"/>
          <p:cNvSpPr>
            <a:spLocks noChangeArrowheads="1"/>
          </p:cNvSpPr>
          <p:nvPr/>
        </p:nvSpPr>
        <p:spPr bwMode="auto">
          <a:xfrm>
            <a:off x="6836784" y="4692444"/>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5" name="Text Box 24"/>
          <p:cNvSpPr txBox="1">
            <a:spLocks noChangeArrowheads="1"/>
          </p:cNvSpPr>
          <p:nvPr/>
        </p:nvSpPr>
        <p:spPr bwMode="auto">
          <a:xfrm>
            <a:off x="6797097" y="4846432"/>
            <a:ext cx="14081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en-US" altLang="zh-TW" sz="2000">
                <a:ea typeface="標楷體" panose="03000509000000000000" pitchFamily="65" charset="-120"/>
              </a:rPr>
              <a:t>Professor</a:t>
            </a:r>
            <a:endParaRPr lang="en-US" altLang="zh-TW" sz="2000" b="1">
              <a:ea typeface="標楷體" panose="03000509000000000000" pitchFamily="65" charset="-120"/>
            </a:endParaRPr>
          </a:p>
        </p:txBody>
      </p:sp>
      <p:sp>
        <p:nvSpPr>
          <p:cNvPr id="16" name="Line 25"/>
          <p:cNvSpPr>
            <a:spLocks noChangeShapeType="1"/>
          </p:cNvSpPr>
          <p:nvPr/>
        </p:nvSpPr>
        <p:spPr bwMode="auto">
          <a:xfrm>
            <a:off x="2596572" y="2973182"/>
            <a:ext cx="1306512" cy="0"/>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7" name="Line 28"/>
          <p:cNvSpPr>
            <a:spLocks noChangeShapeType="1"/>
          </p:cNvSpPr>
          <p:nvPr/>
        </p:nvSpPr>
        <p:spPr bwMode="auto">
          <a:xfrm flipH="1">
            <a:off x="4599997" y="3343069"/>
            <a:ext cx="1587" cy="1341438"/>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8" name="Line 29"/>
          <p:cNvSpPr>
            <a:spLocks noChangeShapeType="1"/>
          </p:cNvSpPr>
          <p:nvPr/>
        </p:nvSpPr>
        <p:spPr bwMode="auto">
          <a:xfrm flipH="1">
            <a:off x="1713922" y="3631994"/>
            <a:ext cx="1587" cy="1077913"/>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9" name="Line 31"/>
          <p:cNvSpPr>
            <a:spLocks noChangeShapeType="1"/>
          </p:cNvSpPr>
          <p:nvPr/>
        </p:nvSpPr>
        <p:spPr bwMode="auto">
          <a:xfrm>
            <a:off x="2355272" y="5086144"/>
            <a:ext cx="1604962" cy="0"/>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20" name="Line 33"/>
          <p:cNvSpPr>
            <a:spLocks noChangeShapeType="1"/>
          </p:cNvSpPr>
          <p:nvPr/>
        </p:nvSpPr>
        <p:spPr bwMode="auto">
          <a:xfrm>
            <a:off x="5276272" y="5073444"/>
            <a:ext cx="1547812" cy="0"/>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21" name="Freeform 34"/>
          <p:cNvSpPr>
            <a:spLocks/>
          </p:cNvSpPr>
          <p:nvPr/>
        </p:nvSpPr>
        <p:spPr bwMode="auto">
          <a:xfrm>
            <a:off x="5358822" y="2814432"/>
            <a:ext cx="2447925" cy="1882775"/>
          </a:xfrm>
          <a:custGeom>
            <a:avLst/>
            <a:gdLst>
              <a:gd name="T0" fmla="*/ 0 w 1542"/>
              <a:gd name="T1" fmla="*/ 0 h 1186"/>
              <a:gd name="T2" fmla="*/ 2147483647 w 1542"/>
              <a:gd name="T3" fmla="*/ 0 h 1186"/>
              <a:gd name="T4" fmla="*/ 2147483647 w 1542"/>
              <a:gd name="T5" fmla="*/ 2147483647 h 1186"/>
              <a:gd name="T6" fmla="*/ 0 60000 65536"/>
              <a:gd name="T7" fmla="*/ 0 60000 65536"/>
              <a:gd name="T8" fmla="*/ 0 60000 65536"/>
              <a:gd name="T9" fmla="*/ 0 w 1542"/>
              <a:gd name="T10" fmla="*/ 0 h 1186"/>
              <a:gd name="T11" fmla="*/ 1542 w 1542"/>
              <a:gd name="T12" fmla="*/ 1186 h 1186"/>
            </a:gdLst>
            <a:ahLst/>
            <a:cxnLst>
              <a:cxn ang="T6">
                <a:pos x="T0" y="T1"/>
              </a:cxn>
              <a:cxn ang="T7">
                <a:pos x="T2" y="T3"/>
              </a:cxn>
              <a:cxn ang="T8">
                <a:pos x="T4" y="T5"/>
              </a:cxn>
            </a:cxnLst>
            <a:rect l="T9" t="T10" r="T11" b="T12"/>
            <a:pathLst>
              <a:path w="1542" h="1186">
                <a:moveTo>
                  <a:pt x="0" y="0"/>
                </a:moveTo>
                <a:lnTo>
                  <a:pt x="1542" y="0"/>
                </a:lnTo>
                <a:lnTo>
                  <a:pt x="1542" y="1186"/>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22" name="Freeform 35"/>
          <p:cNvSpPr>
            <a:spLocks/>
          </p:cNvSpPr>
          <p:nvPr/>
        </p:nvSpPr>
        <p:spPr bwMode="auto">
          <a:xfrm>
            <a:off x="5657272" y="3160507"/>
            <a:ext cx="1546225" cy="1527175"/>
          </a:xfrm>
          <a:custGeom>
            <a:avLst/>
            <a:gdLst>
              <a:gd name="T0" fmla="*/ 0 w 1542"/>
              <a:gd name="T1" fmla="*/ 0 h 1186"/>
              <a:gd name="T2" fmla="*/ 2147483647 w 1542"/>
              <a:gd name="T3" fmla="*/ 0 h 1186"/>
              <a:gd name="T4" fmla="*/ 2147483647 w 1542"/>
              <a:gd name="T5" fmla="*/ 2147483647 h 1186"/>
              <a:gd name="T6" fmla="*/ 0 60000 65536"/>
              <a:gd name="T7" fmla="*/ 0 60000 65536"/>
              <a:gd name="T8" fmla="*/ 0 60000 65536"/>
              <a:gd name="T9" fmla="*/ 0 w 1542"/>
              <a:gd name="T10" fmla="*/ 0 h 1186"/>
              <a:gd name="T11" fmla="*/ 1542 w 1542"/>
              <a:gd name="T12" fmla="*/ 1186 h 1186"/>
            </a:gdLst>
            <a:ahLst/>
            <a:cxnLst>
              <a:cxn ang="T6">
                <a:pos x="T0" y="T1"/>
              </a:cxn>
              <a:cxn ang="T7">
                <a:pos x="T2" y="T3"/>
              </a:cxn>
              <a:cxn ang="T8">
                <a:pos x="T4" y="T5"/>
              </a:cxn>
            </a:cxnLst>
            <a:rect l="T9" t="T10" r="T11" b="T12"/>
            <a:pathLst>
              <a:path w="1542" h="1186">
                <a:moveTo>
                  <a:pt x="0" y="0"/>
                </a:moveTo>
                <a:lnTo>
                  <a:pt x="1542" y="0"/>
                </a:lnTo>
                <a:lnTo>
                  <a:pt x="1542" y="1186"/>
                </a:lnTo>
              </a:path>
            </a:pathLst>
          </a:cu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23" name="Text Box 36"/>
          <p:cNvSpPr txBox="1">
            <a:spLocks noChangeArrowheads="1"/>
          </p:cNvSpPr>
          <p:nvPr/>
        </p:nvSpPr>
        <p:spPr bwMode="auto">
          <a:xfrm>
            <a:off x="7798809" y="4314619"/>
            <a:ext cx="946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a:solidFill>
                  <a:srgbClr val="0000FF"/>
                </a:solidFill>
                <a:ea typeface="標楷體" panose="03000509000000000000" pitchFamily="65" charset="-120"/>
              </a:rPr>
              <a:t>系主任</a:t>
            </a:r>
            <a:endParaRPr lang="zh-TW" altLang="en-US"/>
          </a:p>
        </p:txBody>
      </p:sp>
      <p:sp>
        <p:nvSpPr>
          <p:cNvPr id="24" name="AutoShape 38"/>
          <p:cNvSpPr>
            <a:spLocks noChangeArrowheads="1"/>
          </p:cNvSpPr>
          <p:nvPr/>
        </p:nvSpPr>
        <p:spPr bwMode="auto">
          <a:xfrm>
            <a:off x="6946322" y="3435144"/>
            <a:ext cx="138112" cy="161925"/>
          </a:xfrm>
          <a:prstGeom prst="triangle">
            <a:avLst>
              <a:gd name="adj" fmla="val 50000"/>
            </a:avLst>
          </a:prstGeom>
          <a:solidFill>
            <a:srgbClr val="0000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5" name="Text Box 40"/>
          <p:cNvSpPr txBox="1">
            <a:spLocks noChangeArrowheads="1"/>
          </p:cNvSpPr>
          <p:nvPr/>
        </p:nvSpPr>
        <p:spPr bwMode="auto">
          <a:xfrm>
            <a:off x="6812972" y="3668507"/>
            <a:ext cx="458787" cy="611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1800">
                <a:solidFill>
                  <a:srgbClr val="0000FF"/>
                </a:solidFill>
                <a:ea typeface="標楷體" panose="03000509000000000000" pitchFamily="65" charset="-120"/>
              </a:rPr>
              <a:t>屬於</a:t>
            </a:r>
          </a:p>
        </p:txBody>
      </p:sp>
      <p:sp>
        <p:nvSpPr>
          <p:cNvPr id="26" name="AutoShape 41"/>
          <p:cNvSpPr>
            <a:spLocks noChangeArrowheads="1"/>
          </p:cNvSpPr>
          <p:nvPr/>
        </p:nvSpPr>
        <p:spPr bwMode="auto">
          <a:xfrm>
            <a:off x="1583747" y="3330369"/>
            <a:ext cx="254000" cy="290513"/>
          </a:xfrm>
          <a:prstGeom prst="diamond">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7" name="AutoShape 42"/>
          <p:cNvSpPr>
            <a:spLocks noChangeArrowheads="1"/>
          </p:cNvSpPr>
          <p:nvPr/>
        </p:nvSpPr>
        <p:spPr bwMode="auto">
          <a:xfrm>
            <a:off x="2380672" y="2869994"/>
            <a:ext cx="254000" cy="220663"/>
          </a:xfrm>
          <a:prstGeom prst="diamond">
            <a:avLst/>
          </a:prstGeom>
          <a:solidFill>
            <a:srgbClr val="000000"/>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8" name="AutoShape 43"/>
          <p:cNvSpPr>
            <a:spLocks noChangeArrowheads="1"/>
          </p:cNvSpPr>
          <p:nvPr/>
        </p:nvSpPr>
        <p:spPr bwMode="auto">
          <a:xfrm rot="16200000">
            <a:off x="5402478" y="3007313"/>
            <a:ext cx="254000" cy="290512"/>
          </a:xfrm>
          <a:prstGeom prst="diamond">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Tree>
    <p:extLst>
      <p:ext uri="{BB962C8B-B14F-4D97-AF65-F5344CB8AC3E}">
        <p14:creationId xmlns:p14="http://schemas.microsoft.com/office/powerpoint/2010/main" xmlns="" val="4622401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585546" y="284973"/>
            <a:ext cx="9010226" cy="633413"/>
          </a:xfrm>
        </p:spPr>
        <p:txBody>
          <a:bodyPr/>
          <a:lstStyle/>
          <a:p>
            <a:pPr lvl="0" algn="l"/>
            <a:r>
              <a:rPr lang="en-US" altLang="zh-TW" dirty="0"/>
              <a:t>4-3 </a:t>
            </a:r>
            <a:r>
              <a:rPr lang="zh-TW" altLang="zh-TW" dirty="0"/>
              <a:t>處理一對一關係及多對多關係</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聚集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(Aggregation)</a:t>
            </a:r>
          </a:p>
          <a:p>
            <a:pPr>
              <a:spcBef>
                <a:spcPct val="50000"/>
              </a:spcBef>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6" name="Text Box 3"/>
          <p:cNvSpPr txBox="1">
            <a:spLocks noChangeArrowheads="1"/>
          </p:cNvSpPr>
          <p:nvPr/>
        </p:nvSpPr>
        <p:spPr bwMode="auto">
          <a:xfrm>
            <a:off x="940093" y="2173995"/>
            <a:ext cx="7013575"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Char char="•"/>
            </a:pPr>
            <a:r>
              <a:rPr lang="en-US" altLang="zh-TW" sz="2000" dirty="0">
                <a:ea typeface="標楷體" panose="03000509000000000000" pitchFamily="65" charset="-120"/>
              </a:rPr>
              <a:t> </a:t>
            </a:r>
            <a:r>
              <a:rPr lang="zh-TW" altLang="en-US" sz="2000" dirty="0">
                <a:ea typeface="標楷體" panose="03000509000000000000" pitchFamily="65" charset="-120"/>
              </a:rPr>
              <a:t>聚集與合成均用以表示 </a:t>
            </a:r>
            <a:r>
              <a:rPr lang="en-US" altLang="zh-TW" sz="2000" dirty="0">
                <a:solidFill>
                  <a:srgbClr val="FF3300"/>
                </a:solidFill>
                <a:ea typeface="標楷體" panose="03000509000000000000" pitchFamily="65" charset="-120"/>
              </a:rPr>
              <a:t>whole/part</a:t>
            </a:r>
            <a:r>
              <a:rPr lang="en-US" altLang="zh-TW" sz="2000" dirty="0">
                <a:ea typeface="標楷體" panose="03000509000000000000" pitchFamily="65" charset="-120"/>
              </a:rPr>
              <a:t> </a:t>
            </a:r>
            <a:r>
              <a:rPr lang="zh-TW" altLang="en-US" sz="2000" dirty="0">
                <a:ea typeface="標楷體" panose="03000509000000000000" pitchFamily="65" charset="-120"/>
              </a:rPr>
              <a:t>關係</a:t>
            </a:r>
          </a:p>
          <a:p>
            <a:pPr eaLnBrk="1" hangingPunct="1">
              <a:spcBef>
                <a:spcPct val="50000"/>
              </a:spcBef>
              <a:buFontTx/>
              <a:buChar char="•"/>
            </a:pPr>
            <a:r>
              <a:rPr lang="zh-TW" altLang="en-US" sz="2000" dirty="0">
                <a:ea typeface="標楷體" panose="03000509000000000000" pitchFamily="65" charset="-120"/>
              </a:rPr>
              <a:t> 聚集關係較為</a:t>
            </a:r>
            <a:r>
              <a:rPr lang="zh-TW" altLang="en-US" sz="2000" dirty="0">
                <a:solidFill>
                  <a:srgbClr val="FF3300"/>
                </a:solidFill>
                <a:ea typeface="標楷體" panose="03000509000000000000" pitchFamily="65" charset="-120"/>
              </a:rPr>
              <a:t>鬆散</a:t>
            </a:r>
            <a:r>
              <a:rPr lang="zh-TW" altLang="en-US" sz="2000" dirty="0">
                <a:ea typeface="標楷體" panose="03000509000000000000" pitchFamily="65" charset="-120"/>
              </a:rPr>
              <a:t>，合成關係較為</a:t>
            </a:r>
            <a:r>
              <a:rPr lang="zh-TW" altLang="en-US" sz="2000" dirty="0">
                <a:solidFill>
                  <a:srgbClr val="FF3300"/>
                </a:solidFill>
                <a:ea typeface="標楷體" panose="03000509000000000000" pitchFamily="65" charset="-120"/>
              </a:rPr>
              <a:t>緊密</a:t>
            </a:r>
          </a:p>
        </p:txBody>
      </p:sp>
      <p:sp>
        <p:nvSpPr>
          <p:cNvPr id="7" name="Rectangle 4"/>
          <p:cNvSpPr>
            <a:spLocks noChangeArrowheads="1"/>
          </p:cNvSpPr>
          <p:nvPr/>
        </p:nvSpPr>
        <p:spPr bwMode="auto">
          <a:xfrm>
            <a:off x="2811757" y="4107451"/>
            <a:ext cx="1281112"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2000"/>
          </a:p>
        </p:txBody>
      </p:sp>
      <p:sp>
        <p:nvSpPr>
          <p:cNvPr id="8" name="Text Box 5"/>
          <p:cNvSpPr txBox="1">
            <a:spLocks noChangeArrowheads="1"/>
          </p:cNvSpPr>
          <p:nvPr/>
        </p:nvSpPr>
        <p:spPr bwMode="auto">
          <a:xfrm>
            <a:off x="2949869" y="4261438"/>
            <a:ext cx="10937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sz="2000">
                <a:ea typeface="標楷體" panose="03000509000000000000" pitchFamily="65" charset="-120"/>
              </a:rPr>
              <a:t>學生</a:t>
            </a:r>
            <a:endParaRPr lang="zh-TW" altLang="en-US" sz="2000" b="1">
              <a:ea typeface="標楷體" panose="03000509000000000000" pitchFamily="65" charset="-120"/>
            </a:endParaRPr>
          </a:p>
        </p:txBody>
      </p:sp>
      <p:sp>
        <p:nvSpPr>
          <p:cNvPr id="9" name="Rectangle 6"/>
          <p:cNvSpPr>
            <a:spLocks noChangeArrowheads="1"/>
          </p:cNvSpPr>
          <p:nvPr/>
        </p:nvSpPr>
        <p:spPr bwMode="auto">
          <a:xfrm>
            <a:off x="5635919" y="4121738"/>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2000"/>
          </a:p>
        </p:txBody>
      </p:sp>
      <p:sp>
        <p:nvSpPr>
          <p:cNvPr id="10" name="Text Box 7"/>
          <p:cNvSpPr txBox="1">
            <a:spLocks noChangeArrowheads="1"/>
          </p:cNvSpPr>
          <p:nvPr/>
        </p:nvSpPr>
        <p:spPr bwMode="auto">
          <a:xfrm>
            <a:off x="5648619" y="4282076"/>
            <a:ext cx="1271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000">
                <a:ea typeface="標楷體" panose="03000509000000000000" pitchFamily="65" charset="-120"/>
              </a:rPr>
              <a:t>學校</a:t>
            </a:r>
          </a:p>
        </p:txBody>
      </p:sp>
      <p:sp>
        <p:nvSpPr>
          <p:cNvPr id="11" name="Line 10"/>
          <p:cNvSpPr>
            <a:spLocks noChangeShapeType="1"/>
          </p:cNvSpPr>
          <p:nvPr/>
        </p:nvSpPr>
        <p:spPr bwMode="auto">
          <a:xfrm flipV="1">
            <a:off x="4083344" y="4464638"/>
            <a:ext cx="1258888" cy="11113"/>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sz="2000"/>
          </a:p>
        </p:txBody>
      </p:sp>
      <p:sp>
        <p:nvSpPr>
          <p:cNvPr id="12" name="Text Box 13"/>
          <p:cNvSpPr txBox="1">
            <a:spLocks noChangeArrowheads="1"/>
          </p:cNvSpPr>
          <p:nvPr/>
        </p:nvSpPr>
        <p:spPr bwMode="auto">
          <a:xfrm>
            <a:off x="4584994" y="3669301"/>
            <a:ext cx="94773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000" dirty="0">
                <a:solidFill>
                  <a:srgbClr val="0000FF"/>
                </a:solidFill>
                <a:ea typeface="標楷體" panose="03000509000000000000" pitchFamily="65" charset="-120"/>
              </a:rPr>
              <a:t>聚集</a:t>
            </a:r>
            <a:endParaRPr lang="zh-TW" altLang="en-US" sz="2000" dirty="0"/>
          </a:p>
        </p:txBody>
      </p:sp>
      <p:sp>
        <p:nvSpPr>
          <p:cNvPr id="13" name="Freeform 14"/>
          <p:cNvSpPr>
            <a:spLocks/>
          </p:cNvSpPr>
          <p:nvPr/>
        </p:nvSpPr>
        <p:spPr bwMode="auto">
          <a:xfrm flipH="1">
            <a:off x="5102519" y="3988388"/>
            <a:ext cx="396875" cy="355600"/>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sz="2000"/>
          </a:p>
        </p:txBody>
      </p:sp>
      <p:sp>
        <p:nvSpPr>
          <p:cNvPr id="14" name="AutoShape 22"/>
          <p:cNvSpPr>
            <a:spLocks noChangeArrowheads="1"/>
          </p:cNvSpPr>
          <p:nvPr/>
        </p:nvSpPr>
        <p:spPr bwMode="auto">
          <a:xfrm>
            <a:off x="5348582" y="4361451"/>
            <a:ext cx="254000" cy="220662"/>
          </a:xfrm>
          <a:prstGeom prst="diamond">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sz="2000"/>
          </a:p>
        </p:txBody>
      </p:sp>
      <p:sp>
        <p:nvSpPr>
          <p:cNvPr id="15" name="Text Box 23"/>
          <p:cNvSpPr txBox="1">
            <a:spLocks noChangeArrowheads="1"/>
          </p:cNvSpPr>
          <p:nvPr/>
        </p:nvSpPr>
        <p:spPr bwMode="auto">
          <a:xfrm>
            <a:off x="1841794" y="3715338"/>
            <a:ext cx="94773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dirty="0">
                <a:solidFill>
                  <a:srgbClr val="0000FF"/>
                </a:solidFill>
                <a:ea typeface="標楷體" panose="03000509000000000000" pitchFamily="65" charset="-120"/>
              </a:rPr>
              <a:t>part</a:t>
            </a:r>
            <a:endParaRPr lang="en-US" altLang="zh-TW" sz="2000" dirty="0"/>
          </a:p>
        </p:txBody>
      </p:sp>
      <p:sp>
        <p:nvSpPr>
          <p:cNvPr id="16" name="Freeform 24"/>
          <p:cNvSpPr>
            <a:spLocks/>
          </p:cNvSpPr>
          <p:nvPr/>
        </p:nvSpPr>
        <p:spPr bwMode="auto">
          <a:xfrm rot="16200000">
            <a:off x="2319632" y="4005850"/>
            <a:ext cx="338138" cy="493713"/>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sz="2000"/>
          </a:p>
        </p:txBody>
      </p:sp>
      <p:sp>
        <p:nvSpPr>
          <p:cNvPr id="17" name="Text Box 25"/>
          <p:cNvSpPr txBox="1">
            <a:spLocks noChangeArrowheads="1"/>
          </p:cNvSpPr>
          <p:nvPr/>
        </p:nvSpPr>
        <p:spPr bwMode="auto">
          <a:xfrm>
            <a:off x="7304382" y="3831226"/>
            <a:ext cx="9477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dirty="0">
                <a:solidFill>
                  <a:srgbClr val="0000FF"/>
                </a:solidFill>
                <a:ea typeface="標楷體" panose="03000509000000000000" pitchFamily="65" charset="-120"/>
              </a:rPr>
              <a:t>whole</a:t>
            </a:r>
            <a:endParaRPr lang="en-US" altLang="zh-TW" sz="2000" dirty="0"/>
          </a:p>
        </p:txBody>
      </p:sp>
      <p:sp>
        <p:nvSpPr>
          <p:cNvPr id="18" name="Freeform 26"/>
          <p:cNvSpPr>
            <a:spLocks/>
          </p:cNvSpPr>
          <p:nvPr/>
        </p:nvSpPr>
        <p:spPr bwMode="auto">
          <a:xfrm rot="5400000" flipH="1">
            <a:off x="7110707" y="4099513"/>
            <a:ext cx="338137" cy="493713"/>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sz="2000"/>
          </a:p>
        </p:txBody>
      </p:sp>
      <p:sp>
        <p:nvSpPr>
          <p:cNvPr id="19" name="Text Box 27"/>
          <p:cNvSpPr txBox="1">
            <a:spLocks noChangeArrowheads="1"/>
          </p:cNvSpPr>
          <p:nvPr/>
        </p:nvSpPr>
        <p:spPr bwMode="auto">
          <a:xfrm>
            <a:off x="940094" y="5475876"/>
            <a:ext cx="7013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Char char="•"/>
            </a:pPr>
            <a:r>
              <a:rPr lang="en-US" altLang="zh-TW" sz="2000">
                <a:ea typeface="標楷體" panose="03000509000000000000" pitchFamily="65" charset="-120"/>
              </a:rPr>
              <a:t>  </a:t>
            </a:r>
            <a:r>
              <a:rPr lang="zh-TW" altLang="en-US" sz="2000">
                <a:ea typeface="標楷體" panose="03000509000000000000" pitchFamily="65" charset="-120"/>
              </a:rPr>
              <a:t>聚集關係較為</a:t>
            </a:r>
            <a:r>
              <a:rPr lang="zh-TW" altLang="en-US" sz="2000">
                <a:solidFill>
                  <a:srgbClr val="FF3300"/>
                </a:solidFill>
                <a:ea typeface="標楷體" panose="03000509000000000000" pitchFamily="65" charset="-120"/>
              </a:rPr>
              <a:t>鬆散</a:t>
            </a:r>
            <a:r>
              <a:rPr lang="zh-TW" altLang="en-US" sz="2000">
                <a:ea typeface="標楷體" panose="03000509000000000000" pitchFamily="65" charset="-120"/>
              </a:rPr>
              <a:t>，當學校不存在，學生依然不受影響</a:t>
            </a:r>
            <a:endParaRPr lang="zh-TW" altLang="en-US" sz="2000">
              <a:solidFill>
                <a:srgbClr val="FF3300"/>
              </a:solidFill>
              <a:ea typeface="標楷體" panose="03000509000000000000" pitchFamily="65" charset="-120"/>
            </a:endParaRPr>
          </a:p>
        </p:txBody>
      </p:sp>
    </p:spTree>
    <p:extLst>
      <p:ext uri="{BB962C8B-B14F-4D97-AF65-F5344CB8AC3E}">
        <p14:creationId xmlns:p14="http://schemas.microsoft.com/office/powerpoint/2010/main" xmlns="" val="39609506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885091" y="284973"/>
            <a:ext cx="8450892" cy="633413"/>
          </a:xfrm>
        </p:spPr>
        <p:txBody>
          <a:bodyPr/>
          <a:lstStyle/>
          <a:p>
            <a:pPr lvl="0" algn="l"/>
            <a:r>
              <a:rPr lang="en-US" altLang="zh-TW" dirty="0"/>
              <a:t>4-3 </a:t>
            </a:r>
            <a:r>
              <a:rPr lang="zh-TW" altLang="zh-TW" dirty="0"/>
              <a:t>處理一對一關係及多對多關係</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合成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(Composition)</a:t>
            </a:r>
          </a:p>
          <a:p>
            <a:pPr>
              <a:spcBef>
                <a:spcPct val="50000"/>
              </a:spcBef>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6" name="Text Box 3"/>
          <p:cNvSpPr txBox="1">
            <a:spLocks noChangeArrowheads="1"/>
          </p:cNvSpPr>
          <p:nvPr/>
        </p:nvSpPr>
        <p:spPr bwMode="auto">
          <a:xfrm>
            <a:off x="940093" y="2173995"/>
            <a:ext cx="7013575"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Char char="•"/>
            </a:pPr>
            <a:r>
              <a:rPr lang="en-US" altLang="zh-TW" sz="2000" dirty="0">
                <a:ea typeface="標楷體" panose="03000509000000000000" pitchFamily="65" charset="-120"/>
              </a:rPr>
              <a:t> </a:t>
            </a:r>
            <a:r>
              <a:rPr lang="zh-TW" altLang="en-US" sz="2000" dirty="0">
                <a:ea typeface="標楷體" panose="03000509000000000000" pitchFamily="65" charset="-120"/>
              </a:rPr>
              <a:t>聚集與合成均用以表示 </a:t>
            </a:r>
            <a:r>
              <a:rPr lang="en-US" altLang="zh-TW" sz="2000" dirty="0">
                <a:solidFill>
                  <a:srgbClr val="FF3300"/>
                </a:solidFill>
                <a:ea typeface="標楷體" panose="03000509000000000000" pitchFamily="65" charset="-120"/>
              </a:rPr>
              <a:t>whole/part</a:t>
            </a:r>
            <a:r>
              <a:rPr lang="en-US" altLang="zh-TW" sz="2000" dirty="0">
                <a:ea typeface="標楷體" panose="03000509000000000000" pitchFamily="65" charset="-120"/>
              </a:rPr>
              <a:t> </a:t>
            </a:r>
            <a:r>
              <a:rPr lang="zh-TW" altLang="en-US" sz="2000" dirty="0">
                <a:ea typeface="標楷體" panose="03000509000000000000" pitchFamily="65" charset="-120"/>
              </a:rPr>
              <a:t>關係</a:t>
            </a:r>
          </a:p>
          <a:p>
            <a:pPr eaLnBrk="1" hangingPunct="1">
              <a:spcBef>
                <a:spcPct val="50000"/>
              </a:spcBef>
              <a:buFontTx/>
              <a:buChar char="•"/>
            </a:pPr>
            <a:r>
              <a:rPr lang="zh-TW" altLang="en-US" sz="2000" dirty="0">
                <a:ea typeface="標楷體" panose="03000509000000000000" pitchFamily="65" charset="-120"/>
              </a:rPr>
              <a:t> 聚集關係較為</a:t>
            </a:r>
            <a:r>
              <a:rPr lang="zh-TW" altLang="en-US" sz="2000" dirty="0">
                <a:solidFill>
                  <a:srgbClr val="FF3300"/>
                </a:solidFill>
                <a:ea typeface="標楷體" panose="03000509000000000000" pitchFamily="65" charset="-120"/>
              </a:rPr>
              <a:t>鬆散</a:t>
            </a:r>
            <a:r>
              <a:rPr lang="zh-TW" altLang="en-US" sz="2000" dirty="0">
                <a:ea typeface="標楷體" panose="03000509000000000000" pitchFamily="65" charset="-120"/>
              </a:rPr>
              <a:t>，合成關係較為</a:t>
            </a:r>
            <a:r>
              <a:rPr lang="zh-TW" altLang="en-US" sz="2000" dirty="0">
                <a:solidFill>
                  <a:srgbClr val="FF3300"/>
                </a:solidFill>
                <a:ea typeface="標楷體" panose="03000509000000000000" pitchFamily="65" charset="-120"/>
              </a:rPr>
              <a:t>緊密</a:t>
            </a:r>
          </a:p>
        </p:txBody>
      </p:sp>
      <p:sp>
        <p:nvSpPr>
          <p:cNvPr id="19" name="Text Box 27"/>
          <p:cNvSpPr txBox="1">
            <a:spLocks noChangeArrowheads="1"/>
          </p:cNvSpPr>
          <p:nvPr/>
        </p:nvSpPr>
        <p:spPr bwMode="auto">
          <a:xfrm>
            <a:off x="940094" y="5475876"/>
            <a:ext cx="70135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buFontTx/>
              <a:buChar char="•"/>
            </a:pPr>
            <a:r>
              <a:rPr lang="zh-TW" altLang="en-US" sz="2000" dirty="0">
                <a:ea typeface="標楷體" panose="03000509000000000000" pitchFamily="65" charset="-120"/>
              </a:rPr>
              <a:t>合成關係較為</a:t>
            </a:r>
            <a:r>
              <a:rPr lang="zh-TW" altLang="en-US" sz="2000" dirty="0">
                <a:solidFill>
                  <a:srgbClr val="FF3300"/>
                </a:solidFill>
                <a:ea typeface="標楷體" panose="03000509000000000000" pitchFamily="65" charset="-120"/>
              </a:rPr>
              <a:t>緊密</a:t>
            </a:r>
            <a:r>
              <a:rPr lang="zh-TW" altLang="en-US" sz="2000" dirty="0">
                <a:ea typeface="標楷體" panose="03000509000000000000" pitchFamily="65" charset="-120"/>
              </a:rPr>
              <a:t>，當學校不存在，校內系所也不存在</a:t>
            </a:r>
          </a:p>
        </p:txBody>
      </p:sp>
      <p:sp>
        <p:nvSpPr>
          <p:cNvPr id="20" name="Rectangle 30"/>
          <p:cNvSpPr>
            <a:spLocks noChangeArrowheads="1"/>
          </p:cNvSpPr>
          <p:nvPr/>
        </p:nvSpPr>
        <p:spPr bwMode="auto">
          <a:xfrm>
            <a:off x="2211250" y="3936880"/>
            <a:ext cx="1281112"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1" name="Text Box 31"/>
          <p:cNvSpPr txBox="1">
            <a:spLocks noChangeArrowheads="1"/>
          </p:cNvSpPr>
          <p:nvPr/>
        </p:nvSpPr>
        <p:spPr bwMode="auto">
          <a:xfrm>
            <a:off x="2349362" y="4090867"/>
            <a:ext cx="10937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sz="2000">
                <a:ea typeface="標楷體" panose="03000509000000000000" pitchFamily="65" charset="-120"/>
              </a:rPr>
              <a:t>系所</a:t>
            </a:r>
            <a:endParaRPr lang="zh-TW" altLang="en-US" sz="2000" b="1">
              <a:ea typeface="標楷體" panose="03000509000000000000" pitchFamily="65" charset="-120"/>
            </a:endParaRPr>
          </a:p>
        </p:txBody>
      </p:sp>
      <p:sp>
        <p:nvSpPr>
          <p:cNvPr id="22" name="Rectangle 32"/>
          <p:cNvSpPr>
            <a:spLocks noChangeArrowheads="1"/>
          </p:cNvSpPr>
          <p:nvPr/>
        </p:nvSpPr>
        <p:spPr bwMode="auto">
          <a:xfrm>
            <a:off x="5035412" y="3951167"/>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3" name="Text Box 33"/>
          <p:cNvSpPr txBox="1">
            <a:spLocks noChangeArrowheads="1"/>
          </p:cNvSpPr>
          <p:nvPr/>
        </p:nvSpPr>
        <p:spPr bwMode="auto">
          <a:xfrm>
            <a:off x="5048112" y="4111505"/>
            <a:ext cx="1271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000">
                <a:ea typeface="標楷體" panose="03000509000000000000" pitchFamily="65" charset="-120"/>
              </a:rPr>
              <a:t>學校</a:t>
            </a:r>
          </a:p>
        </p:txBody>
      </p:sp>
      <p:sp>
        <p:nvSpPr>
          <p:cNvPr id="24" name="Line 34"/>
          <p:cNvSpPr>
            <a:spLocks noChangeShapeType="1"/>
          </p:cNvSpPr>
          <p:nvPr/>
        </p:nvSpPr>
        <p:spPr bwMode="auto">
          <a:xfrm flipV="1">
            <a:off x="3482837" y="4294067"/>
            <a:ext cx="1258888" cy="11113"/>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25" name="Text Box 35"/>
          <p:cNvSpPr txBox="1">
            <a:spLocks noChangeArrowheads="1"/>
          </p:cNvSpPr>
          <p:nvPr/>
        </p:nvSpPr>
        <p:spPr bwMode="auto">
          <a:xfrm>
            <a:off x="3834468" y="3501490"/>
            <a:ext cx="94773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000" dirty="0">
                <a:solidFill>
                  <a:srgbClr val="0000FF"/>
                </a:solidFill>
                <a:ea typeface="標楷體" panose="03000509000000000000" pitchFamily="65" charset="-120"/>
              </a:rPr>
              <a:t>合成</a:t>
            </a:r>
            <a:endParaRPr lang="zh-TW" altLang="en-US" sz="2000" dirty="0"/>
          </a:p>
        </p:txBody>
      </p:sp>
      <p:sp>
        <p:nvSpPr>
          <p:cNvPr id="26" name="Freeform 36"/>
          <p:cNvSpPr>
            <a:spLocks/>
          </p:cNvSpPr>
          <p:nvPr/>
        </p:nvSpPr>
        <p:spPr bwMode="auto">
          <a:xfrm flipH="1">
            <a:off x="4502012" y="3817817"/>
            <a:ext cx="396875" cy="355600"/>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27" name="AutoShape 37"/>
          <p:cNvSpPr>
            <a:spLocks noChangeArrowheads="1"/>
          </p:cNvSpPr>
          <p:nvPr/>
        </p:nvSpPr>
        <p:spPr bwMode="auto">
          <a:xfrm>
            <a:off x="4748075" y="4190880"/>
            <a:ext cx="254000" cy="220662"/>
          </a:xfrm>
          <a:prstGeom prst="diamond">
            <a:avLst/>
          </a:prstGeom>
          <a:solidFill>
            <a:schemeClr val="tx1"/>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8" name="Text Box 38"/>
          <p:cNvSpPr txBox="1">
            <a:spLocks noChangeArrowheads="1"/>
          </p:cNvSpPr>
          <p:nvPr/>
        </p:nvSpPr>
        <p:spPr bwMode="auto">
          <a:xfrm>
            <a:off x="1241287" y="3544767"/>
            <a:ext cx="94773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solidFill>
                  <a:srgbClr val="0000FF"/>
                </a:solidFill>
                <a:ea typeface="標楷體" panose="03000509000000000000" pitchFamily="65" charset="-120"/>
              </a:rPr>
              <a:t>part</a:t>
            </a:r>
            <a:endParaRPr lang="en-US" altLang="zh-TW" sz="2000"/>
          </a:p>
        </p:txBody>
      </p:sp>
      <p:sp>
        <p:nvSpPr>
          <p:cNvPr id="29" name="Freeform 39"/>
          <p:cNvSpPr>
            <a:spLocks/>
          </p:cNvSpPr>
          <p:nvPr/>
        </p:nvSpPr>
        <p:spPr bwMode="auto">
          <a:xfrm rot="16200000">
            <a:off x="1719125" y="3835279"/>
            <a:ext cx="338138" cy="493713"/>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30" name="Text Box 40"/>
          <p:cNvSpPr txBox="1">
            <a:spLocks noChangeArrowheads="1"/>
          </p:cNvSpPr>
          <p:nvPr/>
        </p:nvSpPr>
        <p:spPr bwMode="auto">
          <a:xfrm>
            <a:off x="6703875" y="3660655"/>
            <a:ext cx="9477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2000">
                <a:solidFill>
                  <a:srgbClr val="0000FF"/>
                </a:solidFill>
                <a:ea typeface="標楷體" panose="03000509000000000000" pitchFamily="65" charset="-120"/>
              </a:rPr>
              <a:t>whole</a:t>
            </a:r>
            <a:endParaRPr lang="en-US" altLang="zh-TW" sz="2000"/>
          </a:p>
        </p:txBody>
      </p:sp>
      <p:sp>
        <p:nvSpPr>
          <p:cNvPr id="31" name="Freeform 41"/>
          <p:cNvSpPr>
            <a:spLocks/>
          </p:cNvSpPr>
          <p:nvPr/>
        </p:nvSpPr>
        <p:spPr bwMode="auto">
          <a:xfrm rot="5400000" flipH="1">
            <a:off x="6510200" y="3928942"/>
            <a:ext cx="338137" cy="493713"/>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Tree>
    <p:extLst>
      <p:ext uri="{BB962C8B-B14F-4D97-AF65-F5344CB8AC3E}">
        <p14:creationId xmlns:p14="http://schemas.microsoft.com/office/powerpoint/2010/main" xmlns="" val="251110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0F998B80-D451-844B-84E7-0A0DD8272999}"/>
              </a:ext>
            </a:extLst>
          </p:cNvPr>
          <p:cNvSpPr>
            <a:spLocks noGrp="1"/>
          </p:cNvSpPr>
          <p:nvPr>
            <p:ph type="body" sz="quarter" idx="13"/>
          </p:nvPr>
        </p:nvSpPr>
        <p:spPr>
          <a:xfrm>
            <a:off x="2993448" y="3534070"/>
            <a:ext cx="8367279" cy="3272748"/>
          </a:xfrm>
        </p:spPr>
        <p:txBody>
          <a:bodyPr/>
          <a:lstStyle/>
          <a:p>
            <a:pPr lvl="0" algn="l"/>
            <a:r>
              <a:rPr lang="en-US" altLang="zh-TW" sz="3200" dirty="0"/>
              <a:t>1-1 </a:t>
            </a:r>
            <a:r>
              <a:rPr lang="zh-TW" altLang="zh-TW" sz="3200" dirty="0"/>
              <a:t>關聯式資料庫之特性</a:t>
            </a:r>
          </a:p>
          <a:p>
            <a:pPr lvl="0" algn="l"/>
            <a:r>
              <a:rPr lang="en-US" altLang="zh-TW" sz="3200" dirty="0"/>
              <a:t>1-2 </a:t>
            </a:r>
            <a:r>
              <a:rPr lang="zh-TW" altLang="zh-TW" sz="3200" dirty="0"/>
              <a:t>關聯式資料庫設計步驟簡介</a:t>
            </a:r>
          </a:p>
          <a:p>
            <a:pPr lvl="0" algn="l"/>
            <a:r>
              <a:rPr lang="en-US" altLang="zh-TW" sz="3200" dirty="0"/>
              <a:t>1-3 </a:t>
            </a:r>
            <a:r>
              <a:rPr lang="zh-TW" altLang="zh-TW" sz="3200" dirty="0"/>
              <a:t>概想資料庫設計與實體資料庫設計之比較</a:t>
            </a:r>
          </a:p>
          <a:p>
            <a:endParaRPr kumimoji="1" lang="zh-TW" altLang="en-US" sz="3200" dirty="0"/>
          </a:p>
        </p:txBody>
      </p:sp>
      <p:sp>
        <p:nvSpPr>
          <p:cNvPr id="3" name="文字版面配置區 2">
            <a:extLst>
              <a:ext uri="{FF2B5EF4-FFF2-40B4-BE49-F238E27FC236}">
                <a16:creationId xmlns:a16="http://schemas.microsoft.com/office/drawing/2014/main" xmlns="" id="{CC205A78-07DF-1A47-B8BC-83163FAB568B}"/>
              </a:ext>
            </a:extLst>
          </p:cNvPr>
          <p:cNvSpPr>
            <a:spLocks noGrp="1"/>
          </p:cNvSpPr>
          <p:nvPr>
            <p:ph type="body" sz="quarter" idx="12"/>
          </p:nvPr>
        </p:nvSpPr>
        <p:spPr>
          <a:xfrm>
            <a:off x="2536249" y="1251628"/>
            <a:ext cx="8367278" cy="1666469"/>
          </a:xfrm>
        </p:spPr>
        <p:txBody>
          <a:bodyPr anchor="ctr"/>
          <a:lstStyle/>
          <a:p>
            <a:r>
              <a:rPr lang="zh-TW" altLang="en-US" sz="4400" dirty="0"/>
              <a:t>模組</a:t>
            </a:r>
            <a:r>
              <a:rPr lang="en-US" altLang="zh-TW" sz="4400" dirty="0"/>
              <a:t>1 : </a:t>
            </a:r>
            <a:r>
              <a:rPr lang="zh-TW" altLang="zh-TW" sz="4400" dirty="0"/>
              <a:t>關聯式資料庫設計程序</a:t>
            </a:r>
            <a:endParaRPr lang="zh-TW" altLang="en-US" sz="4400" dirty="0"/>
          </a:p>
        </p:txBody>
      </p:sp>
      <p:sp>
        <p:nvSpPr>
          <p:cNvPr id="9" name="日期版面配置區 1">
            <a:extLst>
              <a:ext uri="{FF2B5EF4-FFF2-40B4-BE49-F238E27FC236}">
                <a16:creationId xmlns:a16="http://schemas.microsoft.com/office/drawing/2014/main" xmlns="" id="{CD7D56B8-4EAD-8A44-A6DD-AD78158BAAC5}"/>
              </a:ext>
            </a:extLst>
          </p:cNvPr>
          <p:cNvSpPr txBox="1">
            <a:spLocks/>
          </p:cNvSpPr>
          <p:nvPr/>
        </p:nvSpPr>
        <p:spPr>
          <a:xfrm>
            <a:off x="0" y="7158037"/>
            <a:ext cx="3023200" cy="401638"/>
          </a:xfrm>
          <a:prstGeom prst="rect">
            <a:avLst/>
          </a:prstGeom>
        </p:spPr>
        <p:txBody>
          <a:bodyPr vert="horz" lIns="91440" tIns="45720" rIns="91440" bIns="45720" rtlCol="0" anchor="ctr"/>
          <a:lstStyle>
            <a:defPPr>
              <a:defRPr lang="en-US"/>
            </a:defPPr>
            <a:lvl1pPr marL="0" algn="l"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TW" altLang="en-US">
                <a:solidFill>
                  <a:prstClr val="black">
                    <a:tint val="75000"/>
                  </a:prstClr>
                </a:solidFill>
                <a:latin typeface="微軟正黑體" panose="020B0604030504040204" pitchFamily="34" charset="-120"/>
                <a:ea typeface="微軟正黑體" panose="020B0604030504040204" pitchFamily="34" charset="-120"/>
              </a:rPr>
              <a:t>資料庫設計</a:t>
            </a:r>
            <a:r>
              <a:rPr lang="en-US" altLang="zh-TW">
                <a:solidFill>
                  <a:prstClr val="black">
                    <a:tint val="75000"/>
                  </a:prstClr>
                </a:solidFill>
                <a:latin typeface="微軟正黑體" panose="020B0604030504040204" pitchFamily="34" charset="-120"/>
                <a:ea typeface="微軟正黑體" panose="020B0604030504040204" pitchFamily="34" charset="-120"/>
              </a:rPr>
              <a:t>(RDB)</a:t>
            </a:r>
            <a:endParaRPr lang="zh-TW" altLang="en-US" dirty="0">
              <a:solidFill>
                <a:prstClr val="black">
                  <a:tint val="75000"/>
                </a:prstClr>
              </a:solidFill>
              <a:latin typeface="微軟正黑體" panose="020B0604030504040204" pitchFamily="34" charset="-120"/>
              <a:ea typeface="微軟正黑體" panose="020B0604030504040204" pitchFamily="34" charset="-120"/>
            </a:endParaRPr>
          </a:p>
        </p:txBody>
      </p:sp>
      <p:sp>
        <p:nvSpPr>
          <p:cNvPr id="10" name="投影片編號版面配置區 2">
            <a:extLst>
              <a:ext uri="{FF2B5EF4-FFF2-40B4-BE49-F238E27FC236}">
                <a16:creationId xmlns:a16="http://schemas.microsoft.com/office/drawing/2014/main" xmlns="" id="{FF2B006D-AEA6-174B-9566-6DAC4A9C245F}"/>
              </a:ext>
            </a:extLst>
          </p:cNvPr>
          <p:cNvSpPr txBox="1">
            <a:spLocks/>
          </p:cNvSpPr>
          <p:nvPr/>
        </p:nvSpPr>
        <p:spPr>
          <a:xfrm>
            <a:off x="7953668" y="7158037"/>
            <a:ext cx="5486107" cy="40163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郭惠民編著</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a:t>
            </a: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版權所有，不得任意拷貝或引用</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 </a:t>
            </a:r>
            <a:endParaRPr kumimoji="0" lang="zh-TW" altLang="en-US" sz="16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xmlns="" val="21367837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601310" y="284973"/>
            <a:ext cx="8988638" cy="633413"/>
          </a:xfrm>
        </p:spPr>
        <p:txBody>
          <a:bodyPr/>
          <a:lstStyle/>
          <a:p>
            <a:pPr lvl="0" algn="l"/>
            <a:r>
              <a:rPr lang="en-US" altLang="zh-TW" dirty="0"/>
              <a:t>4-3 </a:t>
            </a:r>
            <a:r>
              <a:rPr lang="zh-TW" altLang="zh-TW" dirty="0"/>
              <a:t>處理一對一關係及多對多關係</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ea typeface="標楷體" panose="03000509000000000000" pitchFamily="65" charset="-120"/>
              </a:rPr>
              <a:t>聚集與合成</a:t>
            </a:r>
            <a:endParaRPr lang="zh-TW" altLang="en-US" sz="2800" dirty="0">
              <a:ea typeface="標楷體" panose="03000509000000000000" pitchFamily="65" charset="-120"/>
            </a:endParaRPr>
          </a:p>
          <a:p>
            <a:pPr>
              <a:spcBef>
                <a:spcPct val="50000"/>
              </a:spcBef>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6" name="Rectangle 4"/>
          <p:cNvSpPr>
            <a:spLocks noChangeArrowheads="1"/>
          </p:cNvSpPr>
          <p:nvPr/>
        </p:nvSpPr>
        <p:spPr bwMode="auto">
          <a:xfrm>
            <a:off x="3962400" y="2282825"/>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 name="Text Box 5"/>
          <p:cNvSpPr txBox="1">
            <a:spLocks noChangeArrowheads="1"/>
          </p:cNvSpPr>
          <p:nvPr/>
        </p:nvSpPr>
        <p:spPr bwMode="auto">
          <a:xfrm>
            <a:off x="4100513" y="2436813"/>
            <a:ext cx="10937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sz="2000">
                <a:ea typeface="標楷體" panose="03000509000000000000" pitchFamily="65" charset="-120"/>
              </a:rPr>
              <a:t>汽車</a:t>
            </a:r>
            <a:endParaRPr lang="zh-TW" altLang="en-US" sz="2000" b="1">
              <a:ea typeface="標楷體" panose="03000509000000000000" pitchFamily="65" charset="-120"/>
            </a:endParaRPr>
          </a:p>
        </p:txBody>
      </p:sp>
      <p:sp>
        <p:nvSpPr>
          <p:cNvPr id="8" name="Rectangle 6"/>
          <p:cNvSpPr>
            <a:spLocks noChangeArrowheads="1"/>
          </p:cNvSpPr>
          <p:nvPr/>
        </p:nvSpPr>
        <p:spPr bwMode="auto">
          <a:xfrm>
            <a:off x="2770188" y="4479925"/>
            <a:ext cx="901700"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 name="Text Box 7"/>
          <p:cNvSpPr txBox="1">
            <a:spLocks noChangeArrowheads="1"/>
          </p:cNvSpPr>
          <p:nvPr/>
        </p:nvSpPr>
        <p:spPr bwMode="auto">
          <a:xfrm>
            <a:off x="2782888" y="4640263"/>
            <a:ext cx="9366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000">
                <a:ea typeface="標楷體" panose="03000509000000000000" pitchFamily="65" charset="-120"/>
              </a:rPr>
              <a:t>輪胎</a:t>
            </a:r>
          </a:p>
        </p:txBody>
      </p:sp>
      <p:sp>
        <p:nvSpPr>
          <p:cNvPr id="10" name="AutoShape 11"/>
          <p:cNvSpPr>
            <a:spLocks noChangeArrowheads="1"/>
          </p:cNvSpPr>
          <p:nvPr/>
        </p:nvSpPr>
        <p:spPr bwMode="auto">
          <a:xfrm rot="3490290">
            <a:off x="4869657" y="3034506"/>
            <a:ext cx="254000" cy="220663"/>
          </a:xfrm>
          <a:prstGeom prst="diamond">
            <a:avLst/>
          </a:prstGeom>
          <a:solidFill>
            <a:schemeClr val="tx1"/>
          </a:solidFill>
          <a:ln w="19050">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1" name="Rectangle 17"/>
          <p:cNvSpPr>
            <a:spLocks noChangeArrowheads="1"/>
          </p:cNvSpPr>
          <p:nvPr/>
        </p:nvSpPr>
        <p:spPr bwMode="auto">
          <a:xfrm>
            <a:off x="4143375" y="4491038"/>
            <a:ext cx="901700"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2" name="Text Box 18"/>
          <p:cNvSpPr txBox="1">
            <a:spLocks noChangeArrowheads="1"/>
          </p:cNvSpPr>
          <p:nvPr/>
        </p:nvSpPr>
        <p:spPr bwMode="auto">
          <a:xfrm>
            <a:off x="4156075" y="4651375"/>
            <a:ext cx="9366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000">
                <a:ea typeface="標楷體" panose="03000509000000000000" pitchFamily="65" charset="-120"/>
              </a:rPr>
              <a:t>車門</a:t>
            </a:r>
          </a:p>
        </p:txBody>
      </p:sp>
      <p:sp>
        <p:nvSpPr>
          <p:cNvPr id="13" name="Rectangle 19"/>
          <p:cNvSpPr>
            <a:spLocks noChangeArrowheads="1"/>
          </p:cNvSpPr>
          <p:nvPr/>
        </p:nvSpPr>
        <p:spPr bwMode="auto">
          <a:xfrm>
            <a:off x="5481638" y="4502150"/>
            <a:ext cx="901700"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4" name="Text Box 20"/>
          <p:cNvSpPr txBox="1">
            <a:spLocks noChangeArrowheads="1"/>
          </p:cNvSpPr>
          <p:nvPr/>
        </p:nvSpPr>
        <p:spPr bwMode="auto">
          <a:xfrm>
            <a:off x="5494338" y="4662488"/>
            <a:ext cx="9366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000">
                <a:ea typeface="標楷體" panose="03000509000000000000" pitchFamily="65" charset="-120"/>
              </a:rPr>
              <a:t>引擎</a:t>
            </a:r>
          </a:p>
        </p:txBody>
      </p:sp>
      <p:sp>
        <p:nvSpPr>
          <p:cNvPr id="15" name="AutoShape 21"/>
          <p:cNvSpPr>
            <a:spLocks noChangeArrowheads="1"/>
          </p:cNvSpPr>
          <p:nvPr/>
        </p:nvSpPr>
        <p:spPr bwMode="auto">
          <a:xfrm rot="5388792">
            <a:off x="4431507" y="3045618"/>
            <a:ext cx="254000" cy="220663"/>
          </a:xfrm>
          <a:prstGeom prst="diamond">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6" name="AutoShape 22"/>
          <p:cNvSpPr>
            <a:spLocks noChangeArrowheads="1"/>
          </p:cNvSpPr>
          <p:nvPr/>
        </p:nvSpPr>
        <p:spPr bwMode="auto">
          <a:xfrm rot="7453360">
            <a:off x="3993357" y="3023393"/>
            <a:ext cx="254000" cy="220663"/>
          </a:xfrm>
          <a:prstGeom prst="diamond">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7" name="Line 23"/>
          <p:cNvSpPr>
            <a:spLocks noChangeShapeType="1"/>
          </p:cNvSpPr>
          <p:nvPr/>
        </p:nvSpPr>
        <p:spPr bwMode="auto">
          <a:xfrm flipH="1">
            <a:off x="3151188" y="3221038"/>
            <a:ext cx="923925" cy="124618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8" name="Line 24"/>
          <p:cNvSpPr>
            <a:spLocks noChangeShapeType="1"/>
          </p:cNvSpPr>
          <p:nvPr/>
        </p:nvSpPr>
        <p:spPr bwMode="auto">
          <a:xfrm>
            <a:off x="4570413" y="3278188"/>
            <a:ext cx="0" cy="122396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9" name="Line 25"/>
          <p:cNvSpPr>
            <a:spLocks noChangeShapeType="1"/>
          </p:cNvSpPr>
          <p:nvPr/>
        </p:nvSpPr>
        <p:spPr bwMode="auto">
          <a:xfrm>
            <a:off x="5032375" y="3221038"/>
            <a:ext cx="947738" cy="128111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Tree>
    <p:extLst>
      <p:ext uri="{BB962C8B-B14F-4D97-AF65-F5344CB8AC3E}">
        <p14:creationId xmlns:p14="http://schemas.microsoft.com/office/powerpoint/2010/main" xmlns="" val="200594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469668" y="284973"/>
            <a:ext cx="9410948" cy="633413"/>
          </a:xfrm>
        </p:spPr>
        <p:txBody>
          <a:bodyPr/>
          <a:lstStyle/>
          <a:p>
            <a:pPr lvl="0" algn="l"/>
            <a:r>
              <a:rPr lang="en-US" altLang="zh-TW" dirty="0"/>
              <a:t>4-3 </a:t>
            </a:r>
            <a:r>
              <a:rPr lang="zh-TW" altLang="zh-TW" dirty="0"/>
              <a:t>處理一對一關係及多對多關係</a:t>
            </a:r>
          </a:p>
          <a:p>
            <a:endParaRPr lang="zh-TW" altLang="en-US" dirty="0"/>
          </a:p>
        </p:txBody>
      </p:sp>
      <p:sp>
        <p:nvSpPr>
          <p:cNvPr id="5" name="文字版面配置區 4"/>
          <p:cNvSpPr>
            <a:spLocks noGrp="1"/>
          </p:cNvSpPr>
          <p:nvPr>
            <p:ph type="body" sz="quarter" idx="13"/>
          </p:nvPr>
        </p:nvSpPr>
        <p:spPr/>
        <p:txBody>
          <a:bodyPr/>
          <a:lstStyle/>
          <a:p>
            <a:pPr>
              <a:spcBef>
                <a:spcPct val="50000"/>
              </a:spcBef>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關連類別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(Association Class)</a:t>
            </a:r>
          </a:p>
          <a:p>
            <a:pPr>
              <a:spcBef>
                <a:spcPct val="50000"/>
              </a:spcBef>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ea typeface="標楷體" panose="03000509000000000000" pitchFamily="65" charset="-120"/>
            </a:endParaRPr>
          </a:p>
          <a:p>
            <a:endParaRPr lang="zh-TW" altLang="en-US" dirty="0">
              <a:ea typeface="標楷體" panose="03000509000000000000" pitchFamily="65" charset="-120"/>
            </a:endParaRPr>
          </a:p>
        </p:txBody>
      </p:sp>
      <p:sp>
        <p:nvSpPr>
          <p:cNvPr id="6" name="Rectangle 4"/>
          <p:cNvSpPr>
            <a:spLocks noChangeArrowheads="1"/>
          </p:cNvSpPr>
          <p:nvPr/>
        </p:nvSpPr>
        <p:spPr bwMode="auto">
          <a:xfrm>
            <a:off x="2469668" y="3313782"/>
            <a:ext cx="1281112"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 name="Text Box 5"/>
          <p:cNvSpPr txBox="1">
            <a:spLocks noChangeArrowheads="1"/>
          </p:cNvSpPr>
          <p:nvPr/>
        </p:nvSpPr>
        <p:spPr bwMode="auto">
          <a:xfrm>
            <a:off x="2607780" y="3467769"/>
            <a:ext cx="10937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50000"/>
              </a:spcBef>
            </a:pPr>
            <a:r>
              <a:rPr lang="zh-TW" altLang="en-US" sz="2000">
                <a:ea typeface="標楷體" panose="03000509000000000000" pitchFamily="65" charset="-120"/>
              </a:rPr>
              <a:t>書</a:t>
            </a:r>
            <a:endParaRPr lang="zh-TW" altLang="en-US" sz="2000" b="1">
              <a:ea typeface="標楷體" panose="03000509000000000000" pitchFamily="65" charset="-120"/>
            </a:endParaRPr>
          </a:p>
        </p:txBody>
      </p:sp>
      <p:sp>
        <p:nvSpPr>
          <p:cNvPr id="8" name="Rectangle 6"/>
          <p:cNvSpPr>
            <a:spLocks noChangeArrowheads="1"/>
          </p:cNvSpPr>
          <p:nvPr/>
        </p:nvSpPr>
        <p:spPr bwMode="auto">
          <a:xfrm>
            <a:off x="5293830" y="3328069"/>
            <a:ext cx="1281113" cy="739775"/>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 name="Text Box 7"/>
          <p:cNvSpPr txBox="1">
            <a:spLocks noChangeArrowheads="1"/>
          </p:cNvSpPr>
          <p:nvPr/>
        </p:nvSpPr>
        <p:spPr bwMode="auto">
          <a:xfrm>
            <a:off x="5306530" y="3488407"/>
            <a:ext cx="12715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000" dirty="0">
                <a:ea typeface="標楷體" panose="03000509000000000000" pitchFamily="65" charset="-120"/>
              </a:rPr>
              <a:t>作者</a:t>
            </a:r>
          </a:p>
        </p:txBody>
      </p:sp>
      <p:sp>
        <p:nvSpPr>
          <p:cNvPr id="10" name="Line 8"/>
          <p:cNvSpPr>
            <a:spLocks noChangeShapeType="1"/>
          </p:cNvSpPr>
          <p:nvPr/>
        </p:nvSpPr>
        <p:spPr bwMode="auto">
          <a:xfrm flipV="1">
            <a:off x="3763480" y="3670969"/>
            <a:ext cx="1547813" cy="0"/>
          </a:xfrm>
          <a:prstGeom prst="line">
            <a:avLst/>
          </a:prstGeom>
          <a:noFill/>
          <a:ln w="19050">
            <a:solidFill>
              <a:schemeClr val="tx1"/>
            </a:solidFill>
            <a:round/>
            <a:headEnd/>
            <a:tailEnd type="none" w="lg" len="lg"/>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1" name="Rectangle 17"/>
          <p:cNvSpPr>
            <a:spLocks noChangeArrowheads="1"/>
          </p:cNvSpPr>
          <p:nvPr/>
        </p:nvSpPr>
        <p:spPr bwMode="auto">
          <a:xfrm>
            <a:off x="3907943" y="4737769"/>
            <a:ext cx="1281112" cy="121285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2" name="Text Box 18"/>
          <p:cNvSpPr txBox="1">
            <a:spLocks noChangeArrowheads="1"/>
          </p:cNvSpPr>
          <p:nvPr/>
        </p:nvSpPr>
        <p:spPr bwMode="auto">
          <a:xfrm>
            <a:off x="3920643" y="4831432"/>
            <a:ext cx="1271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2000">
                <a:ea typeface="標楷體" panose="03000509000000000000" pitchFamily="65" charset="-120"/>
              </a:rPr>
              <a:t>著作</a:t>
            </a:r>
          </a:p>
        </p:txBody>
      </p:sp>
      <p:sp>
        <p:nvSpPr>
          <p:cNvPr id="13" name="Line 19"/>
          <p:cNvSpPr>
            <a:spLocks noChangeShapeType="1"/>
          </p:cNvSpPr>
          <p:nvPr/>
        </p:nvSpPr>
        <p:spPr bwMode="auto">
          <a:xfrm>
            <a:off x="3898418" y="5267994"/>
            <a:ext cx="1281112"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4" name="Text Box 20"/>
          <p:cNvSpPr txBox="1">
            <a:spLocks noChangeArrowheads="1"/>
          </p:cNvSpPr>
          <p:nvPr/>
        </p:nvSpPr>
        <p:spPr bwMode="auto">
          <a:xfrm>
            <a:off x="3933343" y="5352132"/>
            <a:ext cx="12715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sz="1800">
                <a:ea typeface="標楷體" panose="03000509000000000000" pitchFamily="65" charset="-120"/>
              </a:rPr>
              <a:t>角色</a:t>
            </a:r>
            <a:endParaRPr lang="zh-TW" altLang="en-US" sz="2000">
              <a:ea typeface="標楷體" panose="03000509000000000000" pitchFamily="65" charset="-120"/>
            </a:endParaRPr>
          </a:p>
        </p:txBody>
      </p:sp>
      <p:sp>
        <p:nvSpPr>
          <p:cNvPr id="15" name="Text Box 21"/>
          <p:cNvSpPr txBox="1">
            <a:spLocks noChangeArrowheads="1"/>
          </p:cNvSpPr>
          <p:nvPr/>
        </p:nvSpPr>
        <p:spPr bwMode="auto">
          <a:xfrm>
            <a:off x="5485918" y="4780632"/>
            <a:ext cx="168751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sz="2000" dirty="0">
                <a:solidFill>
                  <a:srgbClr val="0000FF"/>
                </a:solidFill>
                <a:ea typeface="標楷體" panose="03000509000000000000" pitchFamily="65" charset="-120"/>
              </a:rPr>
              <a:t>關連類別</a:t>
            </a:r>
            <a:endParaRPr lang="zh-TW" altLang="en-US" sz="2000" dirty="0"/>
          </a:p>
        </p:txBody>
      </p:sp>
      <p:sp>
        <p:nvSpPr>
          <p:cNvPr id="16" name="Freeform 22"/>
          <p:cNvSpPr>
            <a:spLocks/>
          </p:cNvSpPr>
          <p:nvPr/>
        </p:nvSpPr>
        <p:spPr bwMode="auto">
          <a:xfrm rot="5400000" flipH="1">
            <a:off x="5292243" y="5048919"/>
            <a:ext cx="338137" cy="493713"/>
          </a:xfrm>
          <a:custGeom>
            <a:avLst/>
            <a:gdLst>
              <a:gd name="T0" fmla="*/ 0 w 211"/>
              <a:gd name="T1" fmla="*/ 2147483647 h 225"/>
              <a:gd name="T2" fmla="*/ 2147483647 w 211"/>
              <a:gd name="T3" fmla="*/ 2147483647 h 225"/>
              <a:gd name="T4" fmla="*/ 2147483647 w 211"/>
              <a:gd name="T5" fmla="*/ 0 h 225"/>
              <a:gd name="T6" fmla="*/ 0 60000 65536"/>
              <a:gd name="T7" fmla="*/ 0 60000 65536"/>
              <a:gd name="T8" fmla="*/ 0 60000 65536"/>
              <a:gd name="T9" fmla="*/ 0 w 211"/>
              <a:gd name="T10" fmla="*/ 0 h 225"/>
              <a:gd name="T11" fmla="*/ 211 w 211"/>
              <a:gd name="T12" fmla="*/ 225 h 225"/>
            </a:gdLst>
            <a:ahLst/>
            <a:cxnLst>
              <a:cxn ang="T6">
                <a:pos x="T0" y="T1"/>
              </a:cxn>
              <a:cxn ang="T7">
                <a:pos x="T2" y="T3"/>
              </a:cxn>
              <a:cxn ang="T8">
                <a:pos x="T4" y="T5"/>
              </a:cxn>
            </a:cxnLst>
            <a:rect l="T9" t="T10" r="T11" b="T12"/>
            <a:pathLst>
              <a:path w="211" h="225">
                <a:moveTo>
                  <a:pt x="0" y="225"/>
                </a:moveTo>
                <a:cubicBezTo>
                  <a:pt x="22" y="160"/>
                  <a:pt x="45" y="95"/>
                  <a:pt x="80" y="58"/>
                </a:cubicBezTo>
                <a:cubicBezTo>
                  <a:pt x="115" y="21"/>
                  <a:pt x="194" y="8"/>
                  <a:pt x="211" y="0"/>
                </a:cubicBezTo>
              </a:path>
            </a:pathLst>
          </a:custGeom>
          <a:noFill/>
          <a:ln w="9525">
            <a:solidFill>
              <a:srgbClr val="0000FF"/>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TW" altLang="en-US"/>
          </a:p>
        </p:txBody>
      </p:sp>
      <p:sp>
        <p:nvSpPr>
          <p:cNvPr id="17" name="Line 23"/>
          <p:cNvSpPr>
            <a:spLocks noChangeShapeType="1"/>
          </p:cNvSpPr>
          <p:nvPr/>
        </p:nvSpPr>
        <p:spPr bwMode="auto">
          <a:xfrm flipV="1">
            <a:off x="4533418" y="3674144"/>
            <a:ext cx="0" cy="1050925"/>
          </a:xfrm>
          <a:prstGeom prst="line">
            <a:avLst/>
          </a:prstGeom>
          <a:noFill/>
          <a:ln w="1905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8" name="Text Box 24"/>
          <p:cNvSpPr txBox="1">
            <a:spLocks noChangeArrowheads="1"/>
          </p:cNvSpPr>
          <p:nvPr/>
        </p:nvSpPr>
        <p:spPr bwMode="auto">
          <a:xfrm>
            <a:off x="3742843" y="3351882"/>
            <a:ext cx="558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800">
                <a:solidFill>
                  <a:srgbClr val="0000FF"/>
                </a:solidFill>
                <a:ea typeface="標楷體" panose="03000509000000000000" pitchFamily="65" charset="-120"/>
              </a:rPr>
              <a:t>0..*</a:t>
            </a:r>
            <a:endParaRPr lang="en-US" altLang="zh-TW" sz="1800" b="1">
              <a:solidFill>
                <a:srgbClr val="0000FF"/>
              </a:solidFill>
              <a:ea typeface="標楷體" panose="03000509000000000000" pitchFamily="65" charset="-120"/>
            </a:endParaRPr>
          </a:p>
        </p:txBody>
      </p:sp>
      <p:sp>
        <p:nvSpPr>
          <p:cNvPr id="19" name="Text Box 25"/>
          <p:cNvSpPr txBox="1">
            <a:spLocks noChangeArrowheads="1"/>
          </p:cNvSpPr>
          <p:nvPr/>
        </p:nvSpPr>
        <p:spPr bwMode="auto">
          <a:xfrm>
            <a:off x="4800118" y="3348707"/>
            <a:ext cx="558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en-US" altLang="zh-TW" sz="1800">
                <a:solidFill>
                  <a:srgbClr val="0000FF"/>
                </a:solidFill>
                <a:ea typeface="標楷體" panose="03000509000000000000" pitchFamily="65" charset="-120"/>
              </a:rPr>
              <a:t>1..*</a:t>
            </a:r>
            <a:endParaRPr lang="en-US" altLang="zh-TW" sz="1800" b="1">
              <a:solidFill>
                <a:srgbClr val="0000FF"/>
              </a:solidFill>
              <a:ea typeface="標楷體" panose="03000509000000000000" pitchFamily="65" charset="-120"/>
            </a:endParaRPr>
          </a:p>
        </p:txBody>
      </p:sp>
      <p:sp>
        <p:nvSpPr>
          <p:cNvPr id="20" name="Text Box 3"/>
          <p:cNvSpPr txBox="1">
            <a:spLocks noChangeArrowheads="1"/>
          </p:cNvSpPr>
          <p:nvPr/>
        </p:nvSpPr>
        <p:spPr bwMode="auto">
          <a:xfrm>
            <a:off x="940093" y="2173995"/>
            <a:ext cx="70135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buFontTx/>
              <a:buChar char="•"/>
            </a:pPr>
            <a:r>
              <a:rPr lang="zh-TW" altLang="en-US" sz="2000" dirty="0">
                <a:ea typeface="標楷體" panose="03000509000000000000" pitchFamily="65" charset="-120"/>
              </a:rPr>
              <a:t> 對於關連之額外說明</a:t>
            </a:r>
            <a:endParaRPr lang="zh-TW" altLang="en-US" sz="2000" dirty="0">
              <a:solidFill>
                <a:srgbClr val="FF3300"/>
              </a:solidFill>
              <a:ea typeface="標楷體" panose="03000509000000000000" pitchFamily="65" charset="-120"/>
            </a:endParaRPr>
          </a:p>
        </p:txBody>
      </p:sp>
    </p:spTree>
    <p:extLst>
      <p:ext uri="{BB962C8B-B14F-4D97-AF65-F5344CB8AC3E}">
        <p14:creationId xmlns:p14="http://schemas.microsoft.com/office/powerpoint/2010/main" xmlns="" val="7167204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773180" y="284973"/>
            <a:ext cx="8513346" cy="633413"/>
          </a:xfrm>
        </p:spPr>
        <p:txBody>
          <a:bodyPr/>
          <a:lstStyle/>
          <a:p>
            <a:pPr lvl="0" algn="l"/>
            <a:r>
              <a:rPr lang="en-US" altLang="zh-TW" dirty="0"/>
              <a:t>4-3 </a:t>
            </a:r>
            <a:r>
              <a:rPr lang="zh-TW" altLang="zh-TW" dirty="0"/>
              <a:t>處理一對一關係及多對多關係</a:t>
            </a:r>
          </a:p>
          <a:p>
            <a:endParaRPr lang="zh-TW" altLang="en-US" dirty="0"/>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資料庫設計程序</a:t>
            </a:r>
          </a:p>
        </p:txBody>
      </p:sp>
      <p:sp>
        <p:nvSpPr>
          <p:cNvPr id="9" name="Rectangle 3"/>
          <p:cNvSpPr>
            <a:spLocks noGrp="1" noChangeArrowheads="1"/>
          </p:cNvSpPr>
          <p:nvPr>
            <p:ph type="body" sz="quarter" idx="14"/>
          </p:nvPr>
        </p:nvSpPr>
        <p:spPr>
          <a:xfrm>
            <a:off x="1458536" y="2066545"/>
            <a:ext cx="8686973" cy="821611"/>
          </a:xfrm>
        </p:spPr>
        <p:txBody>
          <a:bodyPr/>
          <a:lstStyle/>
          <a:p>
            <a:pPr marL="457200" indent="-457200">
              <a:lnSpc>
                <a:spcPct val="110000"/>
              </a:lnSpc>
              <a:spcBef>
                <a:spcPts val="0"/>
              </a:spcBef>
              <a:spcAft>
                <a:spcPts val="600"/>
              </a:spcAft>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選出最初之實體</a:t>
            </a:r>
          </a:p>
          <a:p>
            <a:pPr marL="457200" indent="-457200">
              <a:lnSpc>
                <a:spcPct val="110000"/>
              </a:lnSpc>
              <a:spcBef>
                <a:spcPts val="0"/>
              </a:spcBef>
              <a:spcAft>
                <a:spcPts val="600"/>
              </a:spcAft>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找出直接關接</a:t>
            </a:r>
          </a:p>
          <a:p>
            <a:pPr marL="457200" indent="-457200">
              <a:lnSpc>
                <a:spcPct val="110000"/>
              </a:lnSpc>
              <a:spcBef>
                <a:spcPts val="0"/>
              </a:spcBef>
              <a:spcAft>
                <a:spcPts val="600"/>
              </a:spcAft>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繪出初步</a:t>
            </a:r>
            <a:r>
              <a:rPr lang="en-US" altLang="zh-TW" sz="2400" b="0" dirty="0">
                <a:latin typeface="Arial" panose="020B0604020202020204" pitchFamily="34" charset="0"/>
                <a:ea typeface="標楷體" panose="03000509000000000000" pitchFamily="65" charset="-120"/>
                <a:cs typeface="Arial" panose="020B0604020202020204" pitchFamily="34" charset="0"/>
              </a:rPr>
              <a:t>E-R</a:t>
            </a:r>
            <a:r>
              <a:rPr lang="zh-TW" altLang="en-US" sz="2400" b="0" dirty="0">
                <a:latin typeface="Arial" panose="020B0604020202020204" pitchFamily="34" charset="0"/>
                <a:ea typeface="標楷體" panose="03000509000000000000" pitchFamily="65" charset="-120"/>
                <a:cs typeface="Arial" panose="020B0604020202020204" pitchFamily="34" charset="0"/>
              </a:rPr>
              <a:t>模式圖形</a:t>
            </a:r>
          </a:p>
          <a:p>
            <a:pPr marL="457200" indent="-457200">
              <a:lnSpc>
                <a:spcPct val="110000"/>
              </a:lnSpc>
              <a:spcBef>
                <a:spcPts val="0"/>
              </a:spcBef>
              <a:spcAft>
                <a:spcPts val="600"/>
              </a:spcAft>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決定</a:t>
            </a:r>
            <a:r>
              <a:rPr lang="en-US" altLang="zh-TW" sz="2400" b="0" dirty="0">
                <a:latin typeface="Arial" panose="020B0604020202020204" pitchFamily="34" charset="0"/>
                <a:ea typeface="標楷體" panose="03000509000000000000" pitchFamily="65" charset="-120"/>
                <a:cs typeface="Arial" panose="020B0604020202020204" pitchFamily="34" charset="0"/>
              </a:rPr>
              <a:t>E-R</a:t>
            </a:r>
            <a:r>
              <a:rPr lang="zh-TW" altLang="en-US" sz="2400" b="0" dirty="0">
                <a:latin typeface="Arial" panose="020B0604020202020204" pitchFamily="34" charset="0"/>
                <a:ea typeface="標楷體" panose="03000509000000000000" pitchFamily="65" charset="-120"/>
                <a:cs typeface="Arial" panose="020B0604020202020204" pitchFamily="34" charset="0"/>
              </a:rPr>
              <a:t>圖形之關係種類</a:t>
            </a:r>
          </a:p>
          <a:p>
            <a:pPr marL="457200" indent="-457200">
              <a:lnSpc>
                <a:spcPct val="110000"/>
              </a:lnSpc>
              <a:spcBef>
                <a:spcPts val="0"/>
              </a:spcBef>
              <a:spcAft>
                <a:spcPts val="600"/>
              </a:spcAft>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解決一對一及多對多之關係</a:t>
            </a:r>
          </a:p>
          <a:p>
            <a:pPr marL="457200" indent="-457200">
              <a:lnSpc>
                <a:spcPct val="110000"/>
              </a:lnSpc>
              <a:spcBef>
                <a:spcPts val="0"/>
              </a:spcBef>
              <a:spcAft>
                <a:spcPts val="600"/>
              </a:spcAft>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正規化處理</a:t>
            </a:r>
          </a:p>
          <a:p>
            <a:pPr marL="457200" indent="-457200">
              <a:lnSpc>
                <a:spcPct val="110000"/>
              </a:lnSpc>
              <a:spcBef>
                <a:spcPts val="0"/>
              </a:spcBef>
              <a:spcAft>
                <a:spcPts val="600"/>
              </a:spcAft>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確認</a:t>
            </a:r>
            <a:r>
              <a:rPr lang="en-US" altLang="zh-TW" sz="2400" b="0" dirty="0">
                <a:latin typeface="Arial" panose="020B0604020202020204" pitchFamily="34" charset="0"/>
                <a:ea typeface="標楷體" panose="03000509000000000000" pitchFamily="65" charset="-120"/>
                <a:cs typeface="Arial" panose="020B0604020202020204" pitchFamily="34" charset="0"/>
              </a:rPr>
              <a:t>E-R</a:t>
            </a:r>
            <a:r>
              <a:rPr lang="zh-TW" altLang="en-US" sz="2400" b="0" dirty="0">
                <a:latin typeface="Arial" panose="020B0604020202020204" pitchFamily="34" charset="0"/>
                <a:ea typeface="標楷體" panose="03000509000000000000" pitchFamily="65" charset="-120"/>
                <a:cs typeface="Arial" panose="020B0604020202020204" pitchFamily="34" charset="0"/>
              </a:rPr>
              <a:t>模式圖形的正確性</a:t>
            </a:r>
            <a:endParaRPr lang="en-US" altLang="zh-TW" sz="2400" b="0" dirty="0">
              <a:latin typeface="Arial" panose="020B0604020202020204" pitchFamily="34" charset="0"/>
              <a:ea typeface="標楷體" panose="03000509000000000000" pitchFamily="65" charset="-120"/>
              <a:cs typeface="Arial" panose="020B0604020202020204" pitchFamily="34" charset="0"/>
            </a:endParaRPr>
          </a:p>
          <a:p>
            <a:pPr marL="457200" indent="-457200">
              <a:lnSpc>
                <a:spcPct val="110000"/>
              </a:lnSpc>
              <a:spcBef>
                <a:spcPts val="0"/>
              </a:spcBef>
              <a:spcAft>
                <a:spcPts val="600"/>
              </a:spcAft>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資料模型轉換</a:t>
            </a:r>
          </a:p>
          <a:p>
            <a:pPr marL="457200" indent="-457200">
              <a:lnSpc>
                <a:spcPct val="110000"/>
              </a:lnSpc>
              <a:spcBef>
                <a:spcPts val="0"/>
              </a:spcBef>
              <a:spcAft>
                <a:spcPts val="600"/>
              </a:spcAft>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表格</a:t>
            </a:r>
            <a:r>
              <a:rPr lang="en-US" altLang="zh-TW" sz="2400" b="0" dirty="0">
                <a:latin typeface="Arial" panose="020B0604020202020204" pitchFamily="34" charset="0"/>
                <a:ea typeface="標楷體" panose="03000509000000000000" pitchFamily="65" charset="-120"/>
                <a:cs typeface="Arial" panose="020B0604020202020204" pitchFamily="34" charset="0"/>
              </a:rPr>
              <a:t>(Table)</a:t>
            </a:r>
            <a:r>
              <a:rPr lang="zh-TW" altLang="en-US" sz="2400" b="0" dirty="0">
                <a:latin typeface="Arial" panose="020B0604020202020204" pitchFamily="34" charset="0"/>
                <a:ea typeface="標楷體" panose="03000509000000000000" pitchFamily="65" charset="-120"/>
                <a:cs typeface="Arial" panose="020B0604020202020204" pitchFamily="34" charset="0"/>
              </a:rPr>
              <a:t>規格描述</a:t>
            </a:r>
          </a:p>
          <a:p>
            <a:pPr marL="457200" indent="-457200">
              <a:lnSpc>
                <a:spcPct val="110000"/>
              </a:lnSpc>
              <a:spcBef>
                <a:spcPts val="0"/>
              </a:spcBef>
              <a:spcAft>
                <a:spcPts val="600"/>
              </a:spcAft>
              <a:buFont typeface="Wingdings" pitchFamily="2" charset="2"/>
              <a:buChar char="l"/>
            </a:pPr>
            <a:r>
              <a:rPr lang="en-US" altLang="zh-TW" sz="2400" b="0" dirty="0">
                <a:latin typeface="Arial" panose="020B0604020202020204" pitchFamily="34" charset="0"/>
                <a:ea typeface="標楷體" panose="03000509000000000000" pitchFamily="65" charset="-120"/>
                <a:cs typeface="Arial" panose="020B0604020202020204" pitchFamily="34" charset="0"/>
              </a:rPr>
              <a:t>SQL</a:t>
            </a:r>
            <a:r>
              <a:rPr lang="zh-TW" altLang="en-US" sz="2400" b="0" dirty="0">
                <a:latin typeface="Arial" panose="020B0604020202020204" pitchFamily="34" charset="0"/>
                <a:ea typeface="標楷體" panose="03000509000000000000" pitchFamily="65" charset="-120"/>
                <a:cs typeface="Arial" panose="020B0604020202020204" pitchFamily="34" charset="0"/>
              </a:rPr>
              <a:t>命令建構資料庫的</a:t>
            </a:r>
            <a:r>
              <a:rPr lang="en-US" altLang="zh-TW" sz="2400" b="0" dirty="0">
                <a:latin typeface="Arial" panose="020B0604020202020204" pitchFamily="34" charset="0"/>
                <a:ea typeface="標楷體" panose="03000509000000000000" pitchFamily="65" charset="-120"/>
                <a:cs typeface="Arial" panose="020B0604020202020204" pitchFamily="34" charset="0"/>
              </a:rPr>
              <a:t>Table</a:t>
            </a:r>
          </a:p>
        </p:txBody>
      </p:sp>
    </p:spTree>
    <p:extLst>
      <p:ext uri="{BB962C8B-B14F-4D97-AF65-F5344CB8AC3E}">
        <p14:creationId xmlns:p14="http://schemas.microsoft.com/office/powerpoint/2010/main" xmlns="" val="852644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908093" y="284973"/>
            <a:ext cx="8385010" cy="633413"/>
          </a:xfrm>
        </p:spPr>
        <p:txBody>
          <a:bodyPr/>
          <a:lstStyle/>
          <a:p>
            <a:pPr lvl="0" algn="l"/>
            <a:r>
              <a:rPr lang="en-US" altLang="zh-TW" dirty="0"/>
              <a:t>4-3 </a:t>
            </a:r>
            <a:r>
              <a:rPr lang="zh-TW" altLang="zh-TW" dirty="0"/>
              <a:t>處理一對一關係及多對多關係</a:t>
            </a:r>
          </a:p>
          <a:p>
            <a:endParaRPr lang="zh-TW" altLang="en-US" dirty="0"/>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顧問公司之計畫規劃範例</a:t>
            </a:r>
          </a:p>
        </p:txBody>
      </p:sp>
      <p:sp>
        <p:nvSpPr>
          <p:cNvPr id="9" name="Rectangle 3"/>
          <p:cNvSpPr>
            <a:spLocks noGrp="1" noChangeArrowheads="1"/>
          </p:cNvSpPr>
          <p:nvPr>
            <p:ph type="body" sz="quarter" idx="14"/>
          </p:nvPr>
        </p:nvSpPr>
        <p:spPr>
          <a:xfrm>
            <a:off x="838604" y="2035548"/>
            <a:ext cx="10213709" cy="821611"/>
          </a:xfrm>
        </p:spPr>
        <p:txBody>
          <a:bodyPr/>
          <a:lstStyle/>
          <a:p>
            <a:r>
              <a:rPr lang="zh-TW" altLang="en-US" sz="2400" b="0" dirty="0">
                <a:ea typeface="標楷體" panose="03000509000000000000" pitchFamily="65" charset="-120"/>
              </a:rPr>
              <a:t>本例為一顧問公司，有關規劃及計畫控制之流程，以下為一描述：</a:t>
            </a:r>
          </a:p>
          <a:p>
            <a:pPr>
              <a:lnSpc>
                <a:spcPct val="100000"/>
              </a:lnSpc>
            </a:pPr>
            <a:r>
              <a:rPr lang="zh-TW" altLang="en-US" b="0" dirty="0">
                <a:ea typeface="標楷體" panose="03000509000000000000" pitchFamily="65" charset="-120"/>
              </a:rPr>
              <a:t>由客戶方面所發出之查詢將經由公司之</a:t>
            </a:r>
            <a:r>
              <a:rPr lang="zh-TW" altLang="en-US" b="0" dirty="0">
                <a:solidFill>
                  <a:srgbClr val="FF0000"/>
                </a:solidFill>
                <a:ea typeface="標楷體" panose="03000509000000000000" pitchFamily="65" charset="-120"/>
              </a:rPr>
              <a:t>地區辦公室</a:t>
            </a:r>
            <a:r>
              <a:rPr lang="zh-TW" altLang="en-US" b="0" dirty="0">
                <a:solidFill>
                  <a:schemeClr val="tx2"/>
                </a:solidFill>
                <a:ea typeface="標楷體" panose="03000509000000000000" pitchFamily="65" charset="-120"/>
              </a:rPr>
              <a:t>傳</a:t>
            </a:r>
            <a:r>
              <a:rPr lang="zh-TW" altLang="en-US" b="0" dirty="0">
                <a:ea typeface="標楷體" panose="03000509000000000000" pitchFamily="65" charset="-120"/>
              </a:rPr>
              <a:t>達至公司之服務部門。服務部門將根據現行之成本及過去相似之計畫等資料產生一</a:t>
            </a:r>
            <a:r>
              <a:rPr lang="zh-TW" altLang="en-US" b="0" dirty="0">
                <a:solidFill>
                  <a:srgbClr val="FF0000"/>
                </a:solidFill>
                <a:ea typeface="標楷體" panose="03000509000000000000" pitchFamily="65" charset="-120"/>
              </a:rPr>
              <a:t>報價單</a:t>
            </a:r>
            <a:r>
              <a:rPr lang="zh-TW" altLang="en-US" b="0" dirty="0">
                <a:ea typeface="標楷體" panose="03000509000000000000" pitchFamily="65" charset="-120"/>
              </a:rPr>
              <a:t>。此報價單將送至地區辦公室，由地區辦公室轉寄各客戶，同時等待客戶之答覆，若報價單</a:t>
            </a:r>
            <a:r>
              <a:rPr lang="zh-TW" altLang="en-US" b="0" dirty="0">
                <a:solidFill>
                  <a:srgbClr val="FF0000"/>
                </a:solidFill>
                <a:ea typeface="標楷體" panose="03000509000000000000" pitchFamily="65" charset="-120"/>
              </a:rPr>
              <a:t>客戶</a:t>
            </a:r>
            <a:r>
              <a:rPr lang="zh-TW" altLang="en-US" b="0" dirty="0">
                <a:ea typeface="標楷體" panose="03000509000000000000" pitchFamily="65" charset="-120"/>
              </a:rPr>
              <a:t>接受，地區辦公室將此訊息傳到服務部以產生</a:t>
            </a:r>
            <a:r>
              <a:rPr lang="zh-TW" altLang="en-US" b="0" dirty="0">
                <a:solidFill>
                  <a:srgbClr val="FF0000"/>
                </a:solidFill>
                <a:ea typeface="標楷體" panose="03000509000000000000" pitchFamily="65" charset="-120"/>
              </a:rPr>
              <a:t>計畫規劃書</a:t>
            </a:r>
            <a:r>
              <a:rPr lang="zh-TW" altLang="en-US" b="0" dirty="0">
                <a:ea typeface="標楷體" panose="03000509000000000000" pitchFamily="65" charset="-120"/>
              </a:rPr>
              <a:t>。</a:t>
            </a:r>
            <a:endParaRPr lang="en-US" altLang="zh-TW" b="0" dirty="0">
              <a:solidFill>
                <a:srgbClr val="FF0000"/>
              </a:solidFill>
              <a:ea typeface="標楷體" panose="03000509000000000000" pitchFamily="65" charset="-120"/>
            </a:endParaRPr>
          </a:p>
          <a:p>
            <a:pPr>
              <a:lnSpc>
                <a:spcPct val="100000"/>
              </a:lnSpc>
              <a:spcBef>
                <a:spcPts val="600"/>
              </a:spcBef>
              <a:spcAft>
                <a:spcPts val="600"/>
              </a:spcAft>
            </a:pPr>
            <a:r>
              <a:rPr lang="zh-TW" altLang="en-US" b="0" dirty="0">
                <a:ea typeface="標楷體" panose="03000509000000000000" pitchFamily="65" charset="-120"/>
              </a:rPr>
              <a:t>     計畫規劃書之產生過程中，將參考過去曾有過相似計畫之報價單及公司內具有執行此計畫之能力與時間之</a:t>
            </a:r>
            <a:r>
              <a:rPr lang="zh-TW" altLang="en-US" b="0" dirty="0">
                <a:solidFill>
                  <a:srgbClr val="FF0000"/>
                </a:solidFill>
                <a:ea typeface="標楷體" panose="03000509000000000000" pitchFamily="65" charset="-120"/>
              </a:rPr>
              <a:t>顧問</a:t>
            </a:r>
            <a:r>
              <a:rPr lang="zh-TW" altLang="en-US" b="0" dirty="0">
                <a:ea typeface="標楷體" panose="03000509000000000000" pitchFamily="65" charset="-120"/>
              </a:rPr>
              <a:t>。某些顧問將被指派於此計畫中，一個計畫將被區分為若干個小的</a:t>
            </a:r>
            <a:r>
              <a:rPr lang="zh-TW" altLang="en-US" b="0" dirty="0">
                <a:solidFill>
                  <a:srgbClr val="FF0000"/>
                </a:solidFill>
                <a:ea typeface="標楷體" panose="03000509000000000000" pitchFamily="65" charset="-120"/>
              </a:rPr>
              <a:t>活動</a:t>
            </a:r>
            <a:r>
              <a:rPr lang="zh-TW" altLang="en-US" b="0" dirty="0">
                <a:ea typeface="標楷體" panose="03000509000000000000" pitchFamily="65" charset="-120"/>
              </a:rPr>
              <a:t>，以便執行。當這些活動被鍵入電腦後，計畫才得以正式展開。</a:t>
            </a:r>
          </a:p>
          <a:p>
            <a:pPr>
              <a:lnSpc>
                <a:spcPct val="100000"/>
              </a:lnSpc>
              <a:spcBef>
                <a:spcPts val="600"/>
              </a:spcBef>
              <a:spcAft>
                <a:spcPts val="600"/>
              </a:spcAft>
            </a:pPr>
            <a:r>
              <a:rPr lang="zh-TW" altLang="en-US" b="0" dirty="0">
                <a:ea typeface="標楷體" panose="03000509000000000000" pitchFamily="65" charset="-120"/>
              </a:rPr>
              <a:t>     每週每個顧問將自己工作於某計畫之工作時數及交通住宿等費用送到公司之會計部門，會計部門將此些成本做一記錄，並和預估成本做一比對，每月中，電腦部門將為服務部門產製一</a:t>
            </a:r>
            <a:r>
              <a:rPr lang="zh-TW" altLang="en-US" b="0" dirty="0">
                <a:solidFill>
                  <a:srgbClr val="FF0000"/>
                </a:solidFill>
                <a:ea typeface="標楷體" panose="03000509000000000000" pitchFamily="65" charset="-120"/>
              </a:rPr>
              <a:t>活動報告書</a:t>
            </a:r>
            <a:r>
              <a:rPr lang="zh-TW" altLang="en-US" b="0" dirty="0">
                <a:ea typeface="標楷體" panose="03000509000000000000" pitchFamily="65" charset="-120"/>
              </a:rPr>
              <a:t>，服務部將根據此報告產生估價單，並送至會計部門。會計部門將根據與客戶間之合約，將屬於同一計畫之估價單，計價後，送至發票部門，由發票部門開立</a:t>
            </a:r>
            <a:r>
              <a:rPr lang="zh-TW" altLang="en-US" b="0" dirty="0">
                <a:solidFill>
                  <a:srgbClr val="FF0000"/>
                </a:solidFill>
                <a:ea typeface="標楷體" panose="03000509000000000000" pitchFamily="65" charset="-120"/>
              </a:rPr>
              <a:t>發票</a:t>
            </a:r>
            <a:r>
              <a:rPr lang="zh-TW" altLang="en-US" b="0" dirty="0">
                <a:ea typeface="標楷體" panose="03000509000000000000" pitchFamily="65" charset="-120"/>
              </a:rPr>
              <a:t>後送給客戶。</a:t>
            </a:r>
          </a:p>
        </p:txBody>
      </p:sp>
    </p:spTree>
    <p:extLst>
      <p:ext uri="{BB962C8B-B14F-4D97-AF65-F5344CB8AC3E}">
        <p14:creationId xmlns:p14="http://schemas.microsoft.com/office/powerpoint/2010/main" xmlns="" val="13222363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533338" y="284973"/>
            <a:ext cx="9343242" cy="633413"/>
          </a:xfrm>
        </p:spPr>
        <p:txBody>
          <a:bodyPr/>
          <a:lstStyle/>
          <a:p>
            <a:pPr lvl="0" algn="l"/>
            <a:r>
              <a:rPr lang="en-US" altLang="zh-TW" dirty="0"/>
              <a:t>4-3 </a:t>
            </a:r>
            <a:r>
              <a:rPr lang="zh-TW" altLang="zh-TW" dirty="0"/>
              <a:t>處理一對一關係及多對多關係</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步驟一、選出最初之實體</a:t>
            </a:r>
            <a:endParaRPr lang="zh-TW" altLang="en-US" dirty="0"/>
          </a:p>
        </p:txBody>
      </p:sp>
      <p:sp>
        <p:nvSpPr>
          <p:cNvPr id="9" name="Rectangle 3"/>
          <p:cNvSpPr>
            <a:spLocks noGrp="1" noChangeArrowheads="1"/>
          </p:cNvSpPr>
          <p:nvPr>
            <p:ph type="body" sz="quarter" idx="14"/>
          </p:nvPr>
        </p:nvSpPr>
        <p:spPr>
          <a:xfrm>
            <a:off x="838604" y="2095183"/>
            <a:ext cx="10574463" cy="821611"/>
          </a:xfrm>
        </p:spPr>
        <p:txBody>
          <a:bodyPr/>
          <a:lstStyle/>
          <a:p>
            <a:pPr marL="961171" lvl="1" indent="-457200">
              <a:buFont typeface="Calibri" panose="020F0502020204030204" pitchFamily="34" charset="0"/>
              <a:buChar char="−"/>
            </a:pPr>
            <a:r>
              <a:rPr lang="zh-TW" altLang="en-US" dirty="0">
                <a:ea typeface="標楷體" panose="03000509000000000000" pitchFamily="65" charset="-120"/>
              </a:rPr>
              <a:t>顧問</a:t>
            </a:r>
          </a:p>
          <a:p>
            <a:pPr marL="961171" lvl="1" indent="-457200">
              <a:buFont typeface="Calibri" panose="020F0502020204030204" pitchFamily="34" charset="0"/>
              <a:buChar char="−"/>
            </a:pPr>
            <a:r>
              <a:rPr lang="zh-TW" altLang="en-US" dirty="0">
                <a:ea typeface="標楷體" panose="03000509000000000000" pitchFamily="65" charset="-120"/>
              </a:rPr>
              <a:t>計畫</a:t>
            </a:r>
          </a:p>
          <a:p>
            <a:pPr marL="961171" lvl="1" indent="-457200">
              <a:buFont typeface="Calibri" panose="020F0502020204030204" pitchFamily="34" charset="0"/>
              <a:buChar char="−"/>
            </a:pPr>
            <a:r>
              <a:rPr lang="zh-TW" altLang="en-US" dirty="0">
                <a:ea typeface="標楷體" panose="03000509000000000000" pitchFamily="65" charset="-120"/>
              </a:rPr>
              <a:t>客戶</a:t>
            </a:r>
          </a:p>
          <a:p>
            <a:pPr marL="961171" lvl="1" indent="-457200">
              <a:buFont typeface="Calibri" panose="020F0502020204030204" pitchFamily="34" charset="0"/>
              <a:buChar char="−"/>
            </a:pPr>
            <a:r>
              <a:rPr lang="zh-TW" altLang="en-US" dirty="0">
                <a:ea typeface="標楷體" panose="03000509000000000000" pitchFamily="65" charset="-120"/>
              </a:rPr>
              <a:t>地區辦公室</a:t>
            </a:r>
          </a:p>
          <a:p>
            <a:pPr marL="961171" lvl="1" indent="-457200">
              <a:buFont typeface="Calibri" panose="020F0502020204030204" pitchFamily="34" charset="0"/>
              <a:buChar char="−"/>
            </a:pPr>
            <a:r>
              <a:rPr lang="zh-TW" altLang="en-US" dirty="0">
                <a:ea typeface="標楷體" panose="03000509000000000000" pitchFamily="65" charset="-120"/>
              </a:rPr>
              <a:t>發票</a:t>
            </a:r>
          </a:p>
          <a:p>
            <a:pPr marL="961171" lvl="1" indent="-457200">
              <a:buFont typeface="Calibri" panose="020F0502020204030204" pitchFamily="34" charset="0"/>
              <a:buChar char="−"/>
            </a:pPr>
            <a:r>
              <a:rPr lang="zh-TW" altLang="en-US" dirty="0">
                <a:ea typeface="標楷體" panose="03000509000000000000" pitchFamily="65" charset="-120"/>
              </a:rPr>
              <a:t>活動</a:t>
            </a:r>
          </a:p>
          <a:p>
            <a:pPr marL="961171" lvl="1" indent="-457200">
              <a:buFont typeface="Calibri" panose="020F0502020204030204" pitchFamily="34" charset="0"/>
              <a:buChar char="−"/>
            </a:pPr>
            <a:r>
              <a:rPr lang="zh-TW" altLang="en-US" dirty="0">
                <a:ea typeface="標楷體" panose="03000509000000000000" pitchFamily="65" charset="-120"/>
              </a:rPr>
              <a:t>報價單</a:t>
            </a:r>
          </a:p>
        </p:txBody>
      </p:sp>
    </p:spTree>
    <p:extLst>
      <p:ext uri="{BB962C8B-B14F-4D97-AF65-F5344CB8AC3E}">
        <p14:creationId xmlns:p14="http://schemas.microsoft.com/office/powerpoint/2010/main" xmlns="" val="25938792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623279" y="284973"/>
            <a:ext cx="9054030" cy="633413"/>
          </a:xfrm>
        </p:spPr>
        <p:txBody>
          <a:bodyPr/>
          <a:lstStyle/>
          <a:p>
            <a:pPr lvl="0" algn="l"/>
            <a:r>
              <a:rPr lang="en-US" altLang="zh-TW" dirty="0"/>
              <a:t>4-3 </a:t>
            </a:r>
            <a:r>
              <a:rPr lang="zh-TW" altLang="zh-TW" dirty="0"/>
              <a:t>處理一對一關係及多對多關係</a:t>
            </a:r>
          </a:p>
        </p:txBody>
      </p:sp>
      <p:sp>
        <p:nvSpPr>
          <p:cNvPr id="5" name="文字版面配置區 4"/>
          <p:cNvSpPr>
            <a:spLocks noGrp="1"/>
          </p:cNvSpPr>
          <p:nvPr>
            <p:ph type="body" sz="quarter" idx="13"/>
          </p:nvPr>
        </p:nvSpPr>
        <p:spPr/>
        <p:txBody>
          <a:bodyPr/>
          <a:lstStyle/>
          <a:p>
            <a:r>
              <a:rPr lang="zh-TW" altLang="en-US" dirty="0">
                <a:latin typeface="Arial" panose="020B0604020202020204" pitchFamily="34" charset="0"/>
                <a:ea typeface="標楷體" panose="03000509000000000000" pitchFamily="65" charset="-120"/>
              </a:rPr>
              <a:t>步驟二、找出直接關係</a:t>
            </a:r>
            <a:endParaRPr lang="zh-TW" altLang="en-US" dirty="0"/>
          </a:p>
        </p:txBody>
      </p:sp>
      <p:graphicFrame>
        <p:nvGraphicFramePr>
          <p:cNvPr id="8" name="Group 3"/>
          <p:cNvGraphicFramePr>
            <a:graphicFrameLocks/>
          </p:cNvGraphicFramePr>
          <p:nvPr>
            <p:extLst>
              <p:ext uri="{D42A27DB-BD31-4B8C-83A1-F6EECF244321}">
                <p14:modId xmlns:p14="http://schemas.microsoft.com/office/powerpoint/2010/main" xmlns="" val="407564206"/>
              </p:ext>
            </p:extLst>
          </p:nvPr>
        </p:nvGraphicFramePr>
        <p:xfrm>
          <a:off x="1285323" y="2134939"/>
          <a:ext cx="7086600" cy="4606925"/>
        </p:xfrm>
        <a:graphic>
          <a:graphicData uri="http://schemas.openxmlformats.org/drawingml/2006/table">
            <a:tbl>
              <a:tblPr/>
              <a:tblGrid>
                <a:gridCol w="1524000">
                  <a:extLst>
                    <a:ext uri="{9D8B030D-6E8A-4147-A177-3AD203B41FA5}">
                      <a16:colId xmlns:a16="http://schemas.microsoft.com/office/drawing/2014/main" xmlns="" val="20000"/>
                    </a:ext>
                  </a:extLst>
                </a:gridCol>
                <a:gridCol w="9906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gridCol w="762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tblGrid>
              <a:tr h="1006475">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報價單</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活動</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發票</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地區辦公室</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客戶</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計畫</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顧問</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1435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顧問</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1435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rPr>
                        <a:t>計畫</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2"/>
                  </a:ext>
                </a:extLst>
              </a:tr>
              <a:tr h="51435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客戶</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zh-TW" altLang="en-US"/>
                    </a:p>
                  </a:txBody>
                  <a:tcPr/>
                </a:tc>
                <a:extLst>
                  <a:ext uri="{0D108BD9-81ED-4DB2-BD59-A6C34878D82A}">
                    <a16:rowId xmlns:a16="http://schemas.microsoft.com/office/drawing/2014/main" xmlns="" val="10003"/>
                  </a:ext>
                </a:extLst>
              </a:tr>
              <a:tr h="51435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地區辦公室</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xmlns="" val="10004"/>
                  </a:ext>
                </a:extLst>
              </a:tr>
              <a:tr h="51435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發票</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X</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xmlns="" val="10005"/>
                  </a:ext>
                </a:extLst>
              </a:tr>
              <a:tr h="51435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活動</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400" b="1"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xmlns="" val="10006"/>
                  </a:ext>
                </a:extLst>
              </a:tr>
              <a:tr h="51435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TW" altLang="en-US"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rPr>
                        <a:t>報價單</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2000"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endParaRPr>
                    </a:p>
                  </a:txBody>
                  <a:tcPr marT="45726" marB="45726"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22949724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761699" y="284973"/>
            <a:ext cx="8608224" cy="633413"/>
          </a:xfrm>
        </p:spPr>
        <p:txBody>
          <a:bodyPr/>
          <a:lstStyle/>
          <a:p>
            <a:pPr lvl="0" algn="l"/>
            <a:r>
              <a:rPr lang="en-US" altLang="zh-TW" dirty="0"/>
              <a:t>4-3 </a:t>
            </a:r>
            <a:r>
              <a:rPr lang="zh-TW" altLang="zh-TW" dirty="0"/>
              <a:t>處理一對一關係及多對多關係</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步驟三、繪出初步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E-R</a:t>
            </a:r>
            <a:r>
              <a:rPr lang="zh-TW" altLang="en-US" dirty="0">
                <a:ea typeface="標楷體" panose="03000509000000000000" pitchFamily="65" charset="-120"/>
              </a:rPr>
              <a:t>模式圖形</a:t>
            </a:r>
            <a:endParaRPr lang="zh-TW" altLang="en-US" dirty="0"/>
          </a:p>
        </p:txBody>
      </p:sp>
      <p:cxnSp>
        <p:nvCxnSpPr>
          <p:cNvPr id="7" name="AutoShape 3"/>
          <p:cNvCxnSpPr>
            <a:cxnSpLocks noChangeShapeType="1"/>
          </p:cNvCxnSpPr>
          <p:nvPr/>
        </p:nvCxnSpPr>
        <p:spPr bwMode="auto">
          <a:xfrm>
            <a:off x="2366411" y="4517820"/>
            <a:ext cx="53340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9" name="AutoShape 4"/>
          <p:cNvCxnSpPr>
            <a:cxnSpLocks noChangeShapeType="1"/>
          </p:cNvCxnSpPr>
          <p:nvPr/>
        </p:nvCxnSpPr>
        <p:spPr bwMode="auto">
          <a:xfrm>
            <a:off x="4423811" y="4517820"/>
            <a:ext cx="53340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0" name="Line 5"/>
          <p:cNvSpPr>
            <a:spLocks noChangeShapeType="1"/>
          </p:cNvSpPr>
          <p:nvPr/>
        </p:nvSpPr>
        <p:spPr bwMode="auto">
          <a:xfrm>
            <a:off x="6481211" y="4555920"/>
            <a:ext cx="7778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11" name="Line 6"/>
          <p:cNvSpPr>
            <a:spLocks noChangeShapeType="1"/>
          </p:cNvSpPr>
          <p:nvPr/>
        </p:nvSpPr>
        <p:spPr bwMode="auto">
          <a:xfrm>
            <a:off x="3693561" y="2906507"/>
            <a:ext cx="0" cy="11938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2" name="Rectangle 7"/>
          <p:cNvSpPr>
            <a:spLocks noChangeArrowheads="1"/>
          </p:cNvSpPr>
          <p:nvPr/>
        </p:nvSpPr>
        <p:spPr bwMode="auto">
          <a:xfrm>
            <a:off x="2926798" y="2296907"/>
            <a:ext cx="1524000" cy="61595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1600" b="1">
                <a:ea typeface="標楷體" panose="03000509000000000000" pitchFamily="65" charset="-120"/>
              </a:rPr>
              <a:t>客戶</a:t>
            </a:r>
          </a:p>
        </p:txBody>
      </p:sp>
      <p:sp>
        <p:nvSpPr>
          <p:cNvPr id="13" name="Rectangle 8"/>
          <p:cNvSpPr>
            <a:spLocks noChangeArrowheads="1"/>
          </p:cNvSpPr>
          <p:nvPr/>
        </p:nvSpPr>
        <p:spPr bwMode="auto">
          <a:xfrm>
            <a:off x="837648" y="4098720"/>
            <a:ext cx="1519238" cy="72866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1600" b="1">
                <a:ea typeface="標楷體" panose="03000509000000000000" pitchFamily="65" charset="-120"/>
              </a:rPr>
              <a:t>發票</a:t>
            </a:r>
          </a:p>
        </p:txBody>
      </p:sp>
      <p:sp>
        <p:nvSpPr>
          <p:cNvPr id="14" name="Rectangle 9"/>
          <p:cNvSpPr>
            <a:spLocks noChangeArrowheads="1"/>
          </p:cNvSpPr>
          <p:nvPr/>
        </p:nvSpPr>
        <p:spPr bwMode="auto">
          <a:xfrm>
            <a:off x="2885523" y="4098720"/>
            <a:ext cx="1519238" cy="736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1600" b="1">
                <a:ea typeface="標楷體" panose="03000509000000000000" pitchFamily="65" charset="-120"/>
              </a:rPr>
              <a:t>報價單</a:t>
            </a:r>
          </a:p>
        </p:txBody>
      </p:sp>
      <p:sp>
        <p:nvSpPr>
          <p:cNvPr id="15" name="Rectangle 10"/>
          <p:cNvSpPr>
            <a:spLocks noChangeArrowheads="1"/>
          </p:cNvSpPr>
          <p:nvPr/>
        </p:nvSpPr>
        <p:spPr bwMode="auto">
          <a:xfrm>
            <a:off x="4960386" y="4098720"/>
            <a:ext cx="1519237" cy="744537"/>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1600" b="1" dirty="0">
                <a:ea typeface="標楷體" panose="03000509000000000000" pitchFamily="65" charset="-120"/>
              </a:rPr>
              <a:t>計畫</a:t>
            </a:r>
          </a:p>
        </p:txBody>
      </p:sp>
      <p:sp>
        <p:nvSpPr>
          <p:cNvPr id="16" name="Rectangle 11"/>
          <p:cNvSpPr>
            <a:spLocks noChangeArrowheads="1"/>
          </p:cNvSpPr>
          <p:nvPr/>
        </p:nvSpPr>
        <p:spPr bwMode="auto">
          <a:xfrm>
            <a:off x="7260673" y="4173332"/>
            <a:ext cx="1524000" cy="7112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1600" b="1">
                <a:ea typeface="標楷體" panose="03000509000000000000" pitchFamily="65" charset="-120"/>
              </a:rPr>
              <a:t>顧問</a:t>
            </a:r>
          </a:p>
        </p:txBody>
      </p:sp>
      <p:sp>
        <p:nvSpPr>
          <p:cNvPr id="17" name="Line 12"/>
          <p:cNvSpPr>
            <a:spLocks noChangeShapeType="1"/>
          </p:cNvSpPr>
          <p:nvPr/>
        </p:nvSpPr>
        <p:spPr bwMode="auto">
          <a:xfrm>
            <a:off x="6208161" y="3584370"/>
            <a:ext cx="6350" cy="51593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8" name="Line 13"/>
          <p:cNvSpPr>
            <a:spLocks noChangeShapeType="1"/>
          </p:cNvSpPr>
          <p:nvPr/>
        </p:nvSpPr>
        <p:spPr bwMode="auto">
          <a:xfrm>
            <a:off x="6208161" y="3600245"/>
            <a:ext cx="58737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19" name="Line 14"/>
          <p:cNvSpPr>
            <a:spLocks noChangeShapeType="1"/>
          </p:cNvSpPr>
          <p:nvPr/>
        </p:nvSpPr>
        <p:spPr bwMode="auto">
          <a:xfrm>
            <a:off x="6809823" y="3578020"/>
            <a:ext cx="0" cy="76676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20" name="Line 15"/>
          <p:cNvSpPr>
            <a:spLocks noChangeShapeType="1"/>
          </p:cNvSpPr>
          <p:nvPr/>
        </p:nvSpPr>
        <p:spPr bwMode="auto">
          <a:xfrm flipH="1">
            <a:off x="6476448" y="4359070"/>
            <a:ext cx="3492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21" name="Line 16"/>
          <p:cNvSpPr>
            <a:spLocks noChangeShapeType="1"/>
          </p:cNvSpPr>
          <p:nvPr/>
        </p:nvSpPr>
        <p:spPr bwMode="auto">
          <a:xfrm>
            <a:off x="5365198" y="4840082"/>
            <a:ext cx="0" cy="7397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22" name="Rectangle 17"/>
          <p:cNvSpPr>
            <a:spLocks noChangeArrowheads="1"/>
          </p:cNvSpPr>
          <p:nvPr/>
        </p:nvSpPr>
        <p:spPr bwMode="auto">
          <a:xfrm>
            <a:off x="2761698" y="6079920"/>
            <a:ext cx="1519238" cy="627062"/>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1600" b="1">
                <a:ea typeface="標楷體" panose="03000509000000000000" pitchFamily="65" charset="-120"/>
              </a:rPr>
              <a:t>活動</a:t>
            </a:r>
          </a:p>
        </p:txBody>
      </p:sp>
      <p:sp>
        <p:nvSpPr>
          <p:cNvPr id="23" name="Rectangle 18"/>
          <p:cNvSpPr>
            <a:spLocks noChangeArrowheads="1"/>
          </p:cNvSpPr>
          <p:nvPr/>
        </p:nvSpPr>
        <p:spPr bwMode="auto">
          <a:xfrm>
            <a:off x="7146373" y="6024357"/>
            <a:ext cx="1519238" cy="6699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sz="1600" b="1">
                <a:ea typeface="標楷體" panose="03000509000000000000" pitchFamily="65" charset="-120"/>
              </a:rPr>
              <a:t>地區辦公室</a:t>
            </a:r>
          </a:p>
        </p:txBody>
      </p:sp>
      <p:grpSp>
        <p:nvGrpSpPr>
          <p:cNvPr id="24" name="Group 19"/>
          <p:cNvGrpSpPr>
            <a:grpSpLocks/>
          </p:cNvGrpSpPr>
          <p:nvPr/>
        </p:nvGrpSpPr>
        <p:grpSpPr bwMode="auto">
          <a:xfrm>
            <a:off x="1461536" y="4819445"/>
            <a:ext cx="1552575" cy="1263650"/>
            <a:chOff x="864" y="2518"/>
            <a:chExt cx="978" cy="796"/>
          </a:xfrm>
        </p:grpSpPr>
        <p:sp>
          <p:nvSpPr>
            <p:cNvPr id="25" name="Line 20"/>
            <p:cNvSpPr>
              <a:spLocks noChangeShapeType="1"/>
            </p:cNvSpPr>
            <p:nvPr/>
          </p:nvSpPr>
          <p:spPr bwMode="auto">
            <a:xfrm>
              <a:off x="864" y="2518"/>
              <a:ext cx="0" cy="573"/>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26" name="Line 21"/>
            <p:cNvSpPr>
              <a:spLocks noChangeShapeType="1"/>
            </p:cNvSpPr>
            <p:nvPr/>
          </p:nvSpPr>
          <p:spPr bwMode="auto">
            <a:xfrm>
              <a:off x="869" y="3078"/>
              <a:ext cx="97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27" name="Line 22"/>
            <p:cNvSpPr>
              <a:spLocks noChangeShapeType="1"/>
            </p:cNvSpPr>
            <p:nvPr/>
          </p:nvSpPr>
          <p:spPr bwMode="auto">
            <a:xfrm>
              <a:off x="1841" y="3078"/>
              <a:ext cx="1" cy="236"/>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grpSp>
      <p:sp>
        <p:nvSpPr>
          <p:cNvPr id="28" name="Line 23"/>
          <p:cNvSpPr>
            <a:spLocks noChangeShapeType="1"/>
          </p:cNvSpPr>
          <p:nvPr/>
        </p:nvSpPr>
        <p:spPr bwMode="auto">
          <a:xfrm>
            <a:off x="3206198" y="2911270"/>
            <a:ext cx="0" cy="6699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29" name="Line 24"/>
          <p:cNvSpPr>
            <a:spLocks noChangeShapeType="1"/>
          </p:cNvSpPr>
          <p:nvPr/>
        </p:nvSpPr>
        <p:spPr bwMode="auto">
          <a:xfrm flipH="1">
            <a:off x="1537736" y="3565320"/>
            <a:ext cx="16764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30" name="Line 25"/>
          <p:cNvSpPr>
            <a:spLocks noChangeShapeType="1"/>
          </p:cNvSpPr>
          <p:nvPr/>
        </p:nvSpPr>
        <p:spPr bwMode="auto">
          <a:xfrm>
            <a:off x="1537736" y="3565320"/>
            <a:ext cx="0" cy="533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31" name="Line 26"/>
          <p:cNvSpPr>
            <a:spLocks noChangeShapeType="1"/>
          </p:cNvSpPr>
          <p:nvPr/>
        </p:nvSpPr>
        <p:spPr bwMode="auto">
          <a:xfrm>
            <a:off x="4131711" y="2927145"/>
            <a:ext cx="0" cy="6699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32" name="Line 27"/>
          <p:cNvSpPr>
            <a:spLocks noChangeShapeType="1"/>
          </p:cNvSpPr>
          <p:nvPr/>
        </p:nvSpPr>
        <p:spPr bwMode="auto">
          <a:xfrm flipH="1">
            <a:off x="4115836" y="3578020"/>
            <a:ext cx="126206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33" name="Line 28"/>
          <p:cNvSpPr>
            <a:spLocks noChangeShapeType="1"/>
          </p:cNvSpPr>
          <p:nvPr/>
        </p:nvSpPr>
        <p:spPr bwMode="auto">
          <a:xfrm>
            <a:off x="5363611" y="3578020"/>
            <a:ext cx="0" cy="533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34" name="Line 29"/>
          <p:cNvSpPr>
            <a:spLocks noChangeShapeType="1"/>
          </p:cNvSpPr>
          <p:nvPr/>
        </p:nvSpPr>
        <p:spPr bwMode="auto">
          <a:xfrm>
            <a:off x="3830086" y="5573507"/>
            <a:ext cx="154305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35" name="Line 30"/>
          <p:cNvSpPr>
            <a:spLocks noChangeShapeType="1"/>
          </p:cNvSpPr>
          <p:nvPr/>
        </p:nvSpPr>
        <p:spPr bwMode="auto">
          <a:xfrm flipH="1">
            <a:off x="3833261" y="5581445"/>
            <a:ext cx="12700" cy="5143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36" name="Line 31"/>
          <p:cNvSpPr>
            <a:spLocks noChangeShapeType="1"/>
          </p:cNvSpPr>
          <p:nvPr/>
        </p:nvSpPr>
        <p:spPr bwMode="auto">
          <a:xfrm>
            <a:off x="7946473" y="5657645"/>
            <a:ext cx="1588" cy="37465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37" name="Line 32"/>
          <p:cNvSpPr>
            <a:spLocks noChangeShapeType="1"/>
          </p:cNvSpPr>
          <p:nvPr/>
        </p:nvSpPr>
        <p:spPr bwMode="auto">
          <a:xfrm flipV="1">
            <a:off x="6190698" y="5652882"/>
            <a:ext cx="1774825"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
        <p:nvSpPr>
          <p:cNvPr id="38" name="Line 33"/>
          <p:cNvSpPr>
            <a:spLocks noChangeShapeType="1"/>
          </p:cNvSpPr>
          <p:nvPr/>
        </p:nvSpPr>
        <p:spPr bwMode="auto">
          <a:xfrm>
            <a:off x="6185936" y="4828970"/>
            <a:ext cx="14287" cy="8255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spTree>
    <p:extLst>
      <p:ext uri="{BB962C8B-B14F-4D97-AF65-F5344CB8AC3E}">
        <p14:creationId xmlns:p14="http://schemas.microsoft.com/office/powerpoint/2010/main" xmlns="" val="16244117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788171" y="284973"/>
            <a:ext cx="8694428" cy="633413"/>
          </a:xfrm>
        </p:spPr>
        <p:txBody>
          <a:bodyPr/>
          <a:lstStyle/>
          <a:p>
            <a:pPr lvl="0" algn="l"/>
            <a:r>
              <a:rPr lang="en-US" altLang="zh-TW" dirty="0"/>
              <a:t>4-3 </a:t>
            </a:r>
            <a:r>
              <a:rPr lang="zh-TW" altLang="zh-TW" dirty="0"/>
              <a:t>處理一對一關係及多對多關係</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步驟四、決定</a:t>
            </a:r>
            <a:r>
              <a:rPr lang="en-US" altLang="zh-TW" dirty="0">
                <a:latin typeface="Times New Roman" panose="02020603050405020304" pitchFamily="18" charset="0"/>
                <a:cs typeface="Times New Roman" panose="02020603050405020304" pitchFamily="18" charset="0"/>
              </a:rPr>
              <a:t>E-R</a:t>
            </a:r>
            <a:r>
              <a:rPr lang="zh-TW" altLang="en-US" dirty="0">
                <a:ea typeface="標楷體" panose="03000509000000000000" pitchFamily="65" charset="-120"/>
              </a:rPr>
              <a:t>圖形之關係種類</a:t>
            </a:r>
            <a:endParaRPr lang="zh-TW" altLang="en-US" dirty="0"/>
          </a:p>
        </p:txBody>
      </p:sp>
      <p:sp>
        <p:nvSpPr>
          <p:cNvPr id="39" name="Text Box 3"/>
          <p:cNvSpPr txBox="1">
            <a:spLocks noChangeArrowheads="1"/>
          </p:cNvSpPr>
          <p:nvPr/>
        </p:nvSpPr>
        <p:spPr bwMode="auto">
          <a:xfrm>
            <a:off x="1169505" y="3528391"/>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ea typeface="標楷體" panose="03000509000000000000" pitchFamily="65" charset="-120"/>
              </a:rPr>
              <a:t>一對多</a:t>
            </a:r>
          </a:p>
        </p:txBody>
      </p:sp>
      <p:sp>
        <p:nvSpPr>
          <p:cNvPr id="40" name="Text Box 4"/>
          <p:cNvSpPr txBox="1">
            <a:spLocks noChangeArrowheads="1"/>
          </p:cNvSpPr>
          <p:nvPr/>
        </p:nvSpPr>
        <p:spPr bwMode="auto">
          <a:xfrm>
            <a:off x="1245705" y="2080591"/>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dirty="0">
                <a:ea typeface="標楷體" panose="03000509000000000000" pitchFamily="65" charset="-120"/>
              </a:rPr>
              <a:t>一對一</a:t>
            </a:r>
          </a:p>
        </p:txBody>
      </p:sp>
      <p:sp>
        <p:nvSpPr>
          <p:cNvPr id="41" name="Text Box 5"/>
          <p:cNvSpPr txBox="1">
            <a:spLocks noChangeArrowheads="1"/>
          </p:cNvSpPr>
          <p:nvPr/>
        </p:nvSpPr>
        <p:spPr bwMode="auto">
          <a:xfrm>
            <a:off x="1245705" y="5052391"/>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ea typeface="標楷體" panose="03000509000000000000" pitchFamily="65" charset="-120"/>
              </a:rPr>
              <a:t>多對多</a:t>
            </a:r>
          </a:p>
        </p:txBody>
      </p:sp>
      <p:grpSp>
        <p:nvGrpSpPr>
          <p:cNvPr id="42" name="Group 6"/>
          <p:cNvGrpSpPr>
            <a:grpSpLocks/>
          </p:cNvGrpSpPr>
          <p:nvPr/>
        </p:nvGrpSpPr>
        <p:grpSpPr bwMode="auto">
          <a:xfrm>
            <a:off x="2541105" y="4290391"/>
            <a:ext cx="5257800" cy="685800"/>
            <a:chOff x="1152" y="2352"/>
            <a:chExt cx="3312" cy="432"/>
          </a:xfrm>
        </p:grpSpPr>
        <p:sp>
          <p:nvSpPr>
            <p:cNvPr id="43" name="Rectangle 7"/>
            <p:cNvSpPr>
              <a:spLocks noChangeArrowheads="1"/>
            </p:cNvSpPr>
            <p:nvPr/>
          </p:nvSpPr>
          <p:spPr bwMode="auto">
            <a:xfrm>
              <a:off x="1152" y="2352"/>
              <a:ext cx="960" cy="43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dirty="0">
                  <a:ea typeface="標楷體" pitchFamily="65" charset="-120"/>
                </a:rPr>
                <a:t>客戶</a:t>
              </a:r>
            </a:p>
          </p:txBody>
        </p:sp>
        <p:sp>
          <p:nvSpPr>
            <p:cNvPr id="44" name="Rectangle 8"/>
            <p:cNvSpPr>
              <a:spLocks noChangeArrowheads="1"/>
            </p:cNvSpPr>
            <p:nvPr/>
          </p:nvSpPr>
          <p:spPr bwMode="auto">
            <a:xfrm>
              <a:off x="3504" y="2352"/>
              <a:ext cx="960" cy="43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dirty="0">
                  <a:ea typeface="標楷體" pitchFamily="65" charset="-120"/>
                </a:rPr>
                <a:t>訂單</a:t>
              </a:r>
            </a:p>
          </p:txBody>
        </p:sp>
        <p:sp>
          <p:nvSpPr>
            <p:cNvPr id="45" name="Line 9"/>
            <p:cNvSpPr>
              <a:spLocks noChangeShapeType="1"/>
            </p:cNvSpPr>
            <p:nvPr/>
          </p:nvSpPr>
          <p:spPr bwMode="auto">
            <a:xfrm>
              <a:off x="2112" y="2544"/>
              <a:ext cx="139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grpSp>
      <p:sp>
        <p:nvSpPr>
          <p:cNvPr id="46" name="Rectangle 10"/>
          <p:cNvSpPr>
            <a:spLocks noChangeArrowheads="1"/>
          </p:cNvSpPr>
          <p:nvPr/>
        </p:nvSpPr>
        <p:spPr bwMode="auto">
          <a:xfrm>
            <a:off x="2541105" y="5966791"/>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a:ea typeface="標楷體" pitchFamily="65" charset="-120"/>
              </a:rPr>
              <a:t>計劃</a:t>
            </a:r>
          </a:p>
        </p:txBody>
      </p:sp>
      <p:sp>
        <p:nvSpPr>
          <p:cNvPr id="47" name="Rectangle 11"/>
          <p:cNvSpPr>
            <a:spLocks noChangeArrowheads="1"/>
          </p:cNvSpPr>
          <p:nvPr/>
        </p:nvSpPr>
        <p:spPr bwMode="auto">
          <a:xfrm>
            <a:off x="6274905" y="5966791"/>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a:ea typeface="標楷體" pitchFamily="65" charset="-120"/>
              </a:rPr>
              <a:t>顧問</a:t>
            </a:r>
          </a:p>
        </p:txBody>
      </p:sp>
      <p:sp>
        <p:nvSpPr>
          <p:cNvPr id="48" name="Line 12"/>
          <p:cNvSpPr>
            <a:spLocks noChangeShapeType="1"/>
          </p:cNvSpPr>
          <p:nvPr/>
        </p:nvSpPr>
        <p:spPr bwMode="auto">
          <a:xfrm>
            <a:off x="4065105" y="6347791"/>
            <a:ext cx="22098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grpSp>
        <p:nvGrpSpPr>
          <p:cNvPr id="49" name="Group 13"/>
          <p:cNvGrpSpPr>
            <a:grpSpLocks/>
          </p:cNvGrpSpPr>
          <p:nvPr/>
        </p:nvGrpSpPr>
        <p:grpSpPr bwMode="auto">
          <a:xfrm>
            <a:off x="2541105" y="2690191"/>
            <a:ext cx="5257800" cy="685800"/>
            <a:chOff x="384" y="2448"/>
            <a:chExt cx="3312" cy="432"/>
          </a:xfrm>
        </p:grpSpPr>
        <p:sp>
          <p:nvSpPr>
            <p:cNvPr id="50" name="Rectangle 14"/>
            <p:cNvSpPr>
              <a:spLocks noChangeArrowheads="1"/>
            </p:cNvSpPr>
            <p:nvPr/>
          </p:nvSpPr>
          <p:spPr bwMode="auto">
            <a:xfrm>
              <a:off x="384" y="2448"/>
              <a:ext cx="960" cy="43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dirty="0">
                  <a:ea typeface="標楷體" pitchFamily="65" charset="-120"/>
                </a:rPr>
                <a:t>發票</a:t>
              </a:r>
            </a:p>
          </p:txBody>
        </p:sp>
        <p:sp>
          <p:nvSpPr>
            <p:cNvPr id="51" name="Rectangle 15"/>
            <p:cNvSpPr>
              <a:spLocks noChangeArrowheads="1"/>
            </p:cNvSpPr>
            <p:nvPr/>
          </p:nvSpPr>
          <p:spPr bwMode="auto">
            <a:xfrm>
              <a:off x="2736" y="2448"/>
              <a:ext cx="960" cy="43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dirty="0">
                  <a:ea typeface="標楷體" pitchFamily="65" charset="-120"/>
                </a:rPr>
                <a:t>訂單</a:t>
              </a:r>
            </a:p>
          </p:txBody>
        </p:sp>
        <p:sp>
          <p:nvSpPr>
            <p:cNvPr id="52" name="Line 16"/>
            <p:cNvSpPr>
              <a:spLocks noChangeShapeType="1"/>
            </p:cNvSpPr>
            <p:nvPr/>
          </p:nvSpPr>
          <p:spPr bwMode="auto">
            <a:xfrm>
              <a:off x="1344" y="2688"/>
              <a:ext cx="139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grpSp>
      <p:sp>
        <p:nvSpPr>
          <p:cNvPr id="53" name="Text Box 17"/>
          <p:cNvSpPr txBox="1">
            <a:spLocks noChangeArrowheads="1"/>
          </p:cNvSpPr>
          <p:nvPr/>
        </p:nvSpPr>
        <p:spPr bwMode="auto">
          <a:xfrm>
            <a:off x="4141305" y="4214191"/>
            <a:ext cx="457200" cy="396875"/>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2000">
                <a:effectLst>
                  <a:outerShdw blurRad="38100" dist="38100" dir="2700000" algn="tl">
                    <a:srgbClr val="C0C0C0"/>
                  </a:outerShdw>
                </a:effectLst>
                <a:latin typeface="Arial" panose="020B0604020202020204" pitchFamily="34" charset="0"/>
              </a:rPr>
              <a:t>1</a:t>
            </a:r>
          </a:p>
        </p:txBody>
      </p:sp>
      <p:sp>
        <p:nvSpPr>
          <p:cNvPr id="54" name="Text Box 18"/>
          <p:cNvSpPr txBox="1">
            <a:spLocks noChangeArrowheads="1"/>
          </p:cNvSpPr>
          <p:nvPr/>
        </p:nvSpPr>
        <p:spPr bwMode="auto">
          <a:xfrm>
            <a:off x="5665305" y="4214191"/>
            <a:ext cx="457200" cy="396875"/>
          </a:xfrm>
          <a:prstGeom prst="rect">
            <a:avLst/>
          </a:prstGeom>
          <a:noFill/>
          <a:ln w="9525">
            <a:noFill/>
            <a:miter lim="800000"/>
            <a:headEnd/>
            <a:tailEnd/>
          </a:ln>
          <a:effectLst/>
        </p:spPr>
        <p:txBody>
          <a:bodyPr>
            <a:spAutoFit/>
          </a:bodyPr>
          <a:lstStyle/>
          <a:p>
            <a:pPr algn="ctr">
              <a:spcBef>
                <a:spcPct val="50000"/>
              </a:spcBef>
              <a:defRPr/>
            </a:pPr>
            <a:r>
              <a:rPr lang="zh-TW" altLang="en-US" sz="2000">
                <a:effectLst>
                  <a:outerShdw blurRad="38100" dist="38100" dir="2700000" algn="tl">
                    <a:srgbClr val="C0C0C0"/>
                  </a:outerShdw>
                </a:effectLst>
                <a:latin typeface="Arial" charset="0"/>
              </a:rPr>
              <a:t>＊</a:t>
            </a:r>
          </a:p>
        </p:txBody>
      </p:sp>
      <p:sp>
        <p:nvSpPr>
          <p:cNvPr id="55" name="Text Box 19"/>
          <p:cNvSpPr txBox="1">
            <a:spLocks noChangeArrowheads="1"/>
          </p:cNvSpPr>
          <p:nvPr/>
        </p:nvSpPr>
        <p:spPr bwMode="auto">
          <a:xfrm>
            <a:off x="4027005" y="5890591"/>
            <a:ext cx="685800" cy="396875"/>
          </a:xfrm>
          <a:prstGeom prst="rect">
            <a:avLst/>
          </a:prstGeom>
          <a:noFill/>
          <a:ln w="9525">
            <a:noFill/>
            <a:miter lim="800000"/>
            <a:headEnd/>
            <a:tailEnd/>
          </a:ln>
          <a:effectLst/>
        </p:spPr>
        <p:txBody>
          <a:bodyPr>
            <a:spAutoFit/>
          </a:bodyPr>
          <a:lstStyle/>
          <a:p>
            <a:pPr algn="ctr">
              <a:spcBef>
                <a:spcPct val="50000"/>
              </a:spcBef>
              <a:defRPr/>
            </a:pPr>
            <a:r>
              <a:rPr lang="zh-TW" altLang="en-US" sz="2000" dirty="0">
                <a:effectLst>
                  <a:outerShdw blurRad="38100" dist="38100" dir="2700000" algn="tl">
                    <a:srgbClr val="C0C0C0"/>
                  </a:outerShdw>
                </a:effectLst>
                <a:latin typeface="Arial" charset="0"/>
              </a:rPr>
              <a:t>＊</a:t>
            </a:r>
          </a:p>
        </p:txBody>
      </p:sp>
      <p:sp>
        <p:nvSpPr>
          <p:cNvPr id="56" name="Text Box 20"/>
          <p:cNvSpPr txBox="1">
            <a:spLocks noChangeArrowheads="1"/>
          </p:cNvSpPr>
          <p:nvPr/>
        </p:nvSpPr>
        <p:spPr bwMode="auto">
          <a:xfrm>
            <a:off x="5589105" y="5920408"/>
            <a:ext cx="609600" cy="396875"/>
          </a:xfrm>
          <a:prstGeom prst="rect">
            <a:avLst/>
          </a:prstGeom>
          <a:noFill/>
          <a:ln w="9525">
            <a:noFill/>
            <a:miter lim="800000"/>
            <a:headEnd/>
            <a:tailEnd/>
          </a:ln>
          <a:effectLst/>
        </p:spPr>
        <p:txBody>
          <a:bodyPr>
            <a:spAutoFit/>
          </a:bodyPr>
          <a:lstStyle/>
          <a:p>
            <a:pPr algn="ctr">
              <a:spcBef>
                <a:spcPct val="50000"/>
              </a:spcBef>
              <a:defRPr/>
            </a:pPr>
            <a:r>
              <a:rPr lang="en-US" altLang="zh-TW" sz="2000" dirty="0">
                <a:effectLst>
                  <a:outerShdw blurRad="38100" dist="38100" dir="2700000" algn="tl">
                    <a:srgbClr val="C0C0C0"/>
                  </a:outerShdw>
                </a:effectLst>
                <a:latin typeface="Arial" charset="0"/>
              </a:rPr>
              <a:t>1..*</a:t>
            </a:r>
          </a:p>
        </p:txBody>
      </p:sp>
      <p:sp>
        <p:nvSpPr>
          <p:cNvPr id="57" name="Text Box 21"/>
          <p:cNvSpPr txBox="1">
            <a:spLocks noChangeArrowheads="1"/>
          </p:cNvSpPr>
          <p:nvPr/>
        </p:nvSpPr>
        <p:spPr bwMode="auto">
          <a:xfrm>
            <a:off x="4095268" y="2571129"/>
            <a:ext cx="457200" cy="396875"/>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2000">
                <a:effectLst>
                  <a:outerShdw blurRad="38100" dist="38100" dir="2700000" algn="tl">
                    <a:srgbClr val="C0C0C0"/>
                  </a:outerShdw>
                </a:effectLst>
                <a:latin typeface="Arial" panose="020B0604020202020204" pitchFamily="34" charset="0"/>
              </a:rPr>
              <a:t>1</a:t>
            </a:r>
          </a:p>
        </p:txBody>
      </p:sp>
      <p:sp>
        <p:nvSpPr>
          <p:cNvPr id="58" name="Text Box 22"/>
          <p:cNvSpPr txBox="1">
            <a:spLocks noChangeArrowheads="1"/>
          </p:cNvSpPr>
          <p:nvPr/>
        </p:nvSpPr>
        <p:spPr bwMode="auto">
          <a:xfrm>
            <a:off x="5648740" y="2590828"/>
            <a:ext cx="457200" cy="396875"/>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2000" dirty="0">
                <a:effectLst>
                  <a:outerShdw blurRad="38100" dist="38100" dir="2700000" algn="tl">
                    <a:srgbClr val="C0C0C0"/>
                  </a:outerShdw>
                </a:effectLst>
                <a:latin typeface="Arial" panose="020B0604020202020204" pitchFamily="34" charset="0"/>
              </a:rPr>
              <a:t>1</a:t>
            </a:r>
          </a:p>
        </p:txBody>
      </p:sp>
    </p:spTree>
    <p:extLst>
      <p:ext uri="{BB962C8B-B14F-4D97-AF65-F5344CB8AC3E}">
        <p14:creationId xmlns:p14="http://schemas.microsoft.com/office/powerpoint/2010/main" xmlns="" val="38956225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743200" y="284973"/>
            <a:ext cx="9003032" cy="633413"/>
          </a:xfrm>
        </p:spPr>
        <p:txBody>
          <a:bodyPr/>
          <a:lstStyle/>
          <a:p>
            <a:pPr lvl="0" algn="l"/>
            <a:r>
              <a:rPr lang="en-US" altLang="zh-TW" dirty="0"/>
              <a:t>4-3 </a:t>
            </a:r>
            <a:r>
              <a:rPr lang="zh-TW" altLang="zh-TW" dirty="0"/>
              <a:t>處理一對一關係及多對多關係</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決定</a:t>
            </a:r>
            <a:r>
              <a:rPr lang="en-US" altLang="zh-TW" dirty="0">
                <a:latin typeface="Times New Roman" panose="02020603050405020304" pitchFamily="18" charset="0"/>
                <a:cs typeface="Times New Roman" panose="02020603050405020304" pitchFamily="18" charset="0"/>
              </a:rPr>
              <a:t>E-R</a:t>
            </a:r>
            <a:r>
              <a:rPr lang="zh-TW" altLang="en-US" dirty="0">
                <a:ea typeface="標楷體" panose="03000509000000000000" pitchFamily="65" charset="-120"/>
              </a:rPr>
              <a:t>圖形之關係種類</a:t>
            </a:r>
            <a:endParaRPr lang="zh-TW" altLang="en-US" dirty="0"/>
          </a:p>
        </p:txBody>
      </p:sp>
      <p:pic>
        <p:nvPicPr>
          <p:cNvPr id="39" name="圖片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3594" y="2134939"/>
            <a:ext cx="9085061" cy="42988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66018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713220" y="284973"/>
            <a:ext cx="8784696" cy="633413"/>
          </a:xfrm>
        </p:spPr>
        <p:txBody>
          <a:bodyPr/>
          <a:lstStyle/>
          <a:p>
            <a:pPr lvl="0" algn="l"/>
            <a:r>
              <a:rPr lang="en-US" altLang="zh-TW" dirty="0"/>
              <a:t>4-3 </a:t>
            </a:r>
            <a:r>
              <a:rPr lang="zh-TW" altLang="zh-TW" dirty="0"/>
              <a:t>處理一對一關係及多對多關係</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檢查系統範圍內之關係</a:t>
            </a:r>
            <a:endParaRPr lang="zh-TW" altLang="en-US" dirty="0"/>
          </a:p>
        </p:txBody>
      </p:sp>
      <p:pic>
        <p:nvPicPr>
          <p:cNvPr id="7" name="圖片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2256" y="2122995"/>
            <a:ext cx="6960537" cy="4864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751176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1-1 : </a:t>
            </a:r>
            <a:r>
              <a:rPr lang="zh-TW" altLang="zh-TW" dirty="0"/>
              <a:t>關聯式資料庫之特性</a:t>
            </a:r>
            <a:endParaRPr lang="zh-TW" altLang="en-US" dirty="0"/>
          </a:p>
          <a:p>
            <a:endParaRPr lang="zh-TW" altLang="en-US" dirty="0"/>
          </a:p>
        </p:txBody>
      </p:sp>
      <p:sp>
        <p:nvSpPr>
          <p:cNvPr id="8" name="文字版面配置區 7">
            <a:extLst>
              <a:ext uri="{FF2B5EF4-FFF2-40B4-BE49-F238E27FC236}">
                <a16:creationId xmlns:a16="http://schemas.microsoft.com/office/drawing/2014/main" xmlns="" id="{CF1E0F66-2A88-4165-8780-040F780B8380}"/>
              </a:ext>
            </a:extLst>
          </p:cNvPr>
          <p:cNvSpPr>
            <a:spLocks noGrp="1"/>
          </p:cNvSpPr>
          <p:nvPr>
            <p:ph type="body" sz="quarter" idx="13"/>
          </p:nvPr>
        </p:nvSpPr>
        <p:spPr>
          <a:xfrm>
            <a:off x="568720" y="1388329"/>
            <a:ext cx="12310315" cy="746610"/>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使用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SQL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標準語言</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文字版面配置區 9">
            <a:extLst>
              <a:ext uri="{FF2B5EF4-FFF2-40B4-BE49-F238E27FC236}">
                <a16:creationId xmlns:a16="http://schemas.microsoft.com/office/drawing/2014/main" xmlns="" id="{453CFA2A-0E8F-4D84-8E7D-564C91F37690}"/>
              </a:ext>
            </a:extLst>
          </p:cNvPr>
          <p:cNvSpPr>
            <a:spLocks noGrp="1"/>
          </p:cNvSpPr>
          <p:nvPr>
            <p:ph type="body" sz="quarter" idx="14"/>
          </p:nvPr>
        </p:nvSpPr>
        <p:spPr>
          <a:xfrm>
            <a:off x="869602" y="2073331"/>
            <a:ext cx="8930382" cy="821611"/>
          </a:xfrm>
        </p:spPr>
        <p:txBody>
          <a:bodyPr/>
          <a:lstStyle/>
          <a:p>
            <a:pPr marL="268288" indent="-268288">
              <a:lnSpc>
                <a:spcPct val="100000"/>
              </a:lnSpc>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關聯式資料庫使用 </a:t>
            </a:r>
            <a:r>
              <a:rPr lang="en-US" altLang="zh-TW" sz="2400" b="0" dirty="0">
                <a:latin typeface="Arial" panose="020B0604020202020204" pitchFamily="34" charset="0"/>
                <a:ea typeface="標楷體" panose="03000509000000000000" pitchFamily="65" charset="-120"/>
                <a:cs typeface="Arial" panose="020B0604020202020204" pitchFamily="34" charset="0"/>
              </a:rPr>
              <a:t>SQL </a:t>
            </a:r>
            <a:r>
              <a:rPr lang="zh-TW" altLang="en-US" sz="2400" b="0" dirty="0">
                <a:latin typeface="Arial" panose="020B0604020202020204" pitchFamily="34" charset="0"/>
                <a:ea typeface="標楷體" panose="03000509000000000000" pitchFamily="65" charset="-120"/>
                <a:cs typeface="Arial" panose="020B0604020202020204" pitchFamily="34" charset="0"/>
              </a:rPr>
              <a:t>或結構式查詢語言做為主要的通訊介面。美國國家標準協會 </a:t>
            </a:r>
            <a:r>
              <a:rPr lang="en-US" altLang="zh-TW" sz="2400" b="0" dirty="0">
                <a:latin typeface="Arial" panose="020B0604020202020204" pitchFamily="34" charset="0"/>
                <a:ea typeface="標楷體" panose="03000509000000000000" pitchFamily="65" charset="-120"/>
                <a:cs typeface="Arial" panose="020B0604020202020204" pitchFamily="34" charset="0"/>
              </a:rPr>
              <a:t>(ANSI) </a:t>
            </a:r>
            <a:r>
              <a:rPr lang="zh-TW" altLang="en-US" sz="2400" b="0" dirty="0">
                <a:latin typeface="Arial" panose="020B0604020202020204" pitchFamily="34" charset="0"/>
                <a:ea typeface="標楷體" panose="03000509000000000000" pitchFamily="65" charset="-120"/>
                <a:cs typeface="Arial" panose="020B0604020202020204" pitchFamily="34" charset="0"/>
              </a:rPr>
              <a:t>在 </a:t>
            </a:r>
            <a:r>
              <a:rPr lang="en-US" altLang="zh-TW" sz="2400" b="0" dirty="0">
                <a:latin typeface="Arial" panose="020B0604020202020204" pitchFamily="34" charset="0"/>
                <a:ea typeface="標楷體" panose="03000509000000000000" pitchFamily="65" charset="-120"/>
                <a:cs typeface="Arial" panose="020B0604020202020204" pitchFamily="34" charset="0"/>
              </a:rPr>
              <a:t>1986 </a:t>
            </a:r>
            <a:r>
              <a:rPr lang="zh-TW" altLang="en-US" sz="2400" b="0" dirty="0">
                <a:latin typeface="Arial" panose="020B0604020202020204" pitchFamily="34" charset="0"/>
                <a:ea typeface="標楷體" panose="03000509000000000000" pitchFamily="65" charset="-120"/>
                <a:cs typeface="Arial" panose="020B0604020202020204" pitchFamily="34" charset="0"/>
              </a:rPr>
              <a:t>年將 </a:t>
            </a:r>
            <a:r>
              <a:rPr lang="en-US" altLang="zh-TW" sz="2400" b="0" dirty="0">
                <a:latin typeface="Arial" panose="020B0604020202020204" pitchFamily="34" charset="0"/>
                <a:ea typeface="標楷體" panose="03000509000000000000" pitchFamily="65" charset="-120"/>
                <a:cs typeface="Arial" panose="020B0604020202020204" pitchFamily="34" charset="0"/>
              </a:rPr>
              <a:t>SQL </a:t>
            </a:r>
            <a:r>
              <a:rPr lang="zh-TW" altLang="en-US" sz="2400" b="0" dirty="0">
                <a:latin typeface="Arial" panose="020B0604020202020204" pitchFamily="34" charset="0"/>
                <a:ea typeface="標楷體" panose="03000509000000000000" pitchFamily="65" charset="-120"/>
                <a:cs typeface="Arial" panose="020B0604020202020204" pitchFamily="34" charset="0"/>
              </a:rPr>
              <a:t>納入標準。所有常見的關聯式資料庫引擎都支援標準 </a:t>
            </a:r>
            <a:r>
              <a:rPr lang="en-US" altLang="zh-TW" sz="2400" b="0" dirty="0">
                <a:solidFill>
                  <a:srgbClr val="FF0000"/>
                </a:solidFill>
                <a:latin typeface="Arial" panose="020B0604020202020204" pitchFamily="34" charset="0"/>
                <a:ea typeface="標楷體" panose="03000509000000000000" pitchFamily="65" charset="-120"/>
                <a:cs typeface="Arial" panose="020B0604020202020204" pitchFamily="34" charset="0"/>
              </a:rPr>
              <a:t>ANSI SQL</a:t>
            </a:r>
            <a:r>
              <a:rPr lang="zh-TW" altLang="en-US" sz="2400" b="0" dirty="0">
                <a:latin typeface="Arial" panose="020B0604020202020204" pitchFamily="34" charset="0"/>
                <a:ea typeface="標楷體" panose="03000509000000000000" pitchFamily="65" charset="-120"/>
                <a:cs typeface="Arial" panose="020B0604020202020204" pitchFamily="34" charset="0"/>
              </a:rPr>
              <a:t>，而且有些引擎還提供 </a:t>
            </a:r>
            <a:r>
              <a:rPr lang="en-US" altLang="zh-TW" sz="2400" b="0" dirty="0">
                <a:latin typeface="Arial" panose="020B0604020202020204" pitchFamily="34" charset="0"/>
                <a:ea typeface="標楷體" panose="03000509000000000000" pitchFamily="65" charset="-120"/>
                <a:cs typeface="Arial" panose="020B0604020202020204" pitchFamily="34" charset="0"/>
              </a:rPr>
              <a:t>ANSI SQL </a:t>
            </a:r>
            <a:r>
              <a:rPr lang="zh-TW" altLang="en-US" sz="2400" b="0" dirty="0">
                <a:latin typeface="Arial" panose="020B0604020202020204" pitchFamily="34" charset="0"/>
                <a:ea typeface="標楷體" panose="03000509000000000000" pitchFamily="65" charset="-120"/>
                <a:cs typeface="Arial" panose="020B0604020202020204" pitchFamily="34" charset="0"/>
              </a:rPr>
              <a:t>延伸功能，以支援該引擎的專屬功能。</a:t>
            </a:r>
            <a:endParaRPr lang="en-US" altLang="zh-TW" sz="2400" b="0" dirty="0">
              <a:latin typeface="Arial" panose="020B0604020202020204" pitchFamily="34" charset="0"/>
              <a:ea typeface="標楷體" panose="03000509000000000000" pitchFamily="65" charset="-120"/>
              <a:cs typeface="Arial" panose="020B0604020202020204" pitchFamily="34" charset="0"/>
            </a:endParaRPr>
          </a:p>
          <a:p>
            <a:pPr marL="268288" indent="-268288">
              <a:lnSpc>
                <a:spcPct val="100000"/>
              </a:lnSpc>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您可以利用 </a:t>
            </a:r>
            <a:r>
              <a:rPr lang="en-US" altLang="zh-TW" sz="2400" b="0" dirty="0">
                <a:latin typeface="Arial" panose="020B0604020202020204" pitchFamily="34" charset="0"/>
                <a:ea typeface="標楷體" panose="03000509000000000000" pitchFamily="65" charset="-120"/>
                <a:cs typeface="Arial" panose="020B0604020202020204" pitchFamily="34" charset="0"/>
              </a:rPr>
              <a:t>SQL </a:t>
            </a:r>
            <a:r>
              <a:rPr lang="zh-TW" altLang="en-US" sz="2400" b="0" dirty="0">
                <a:latin typeface="Arial" panose="020B0604020202020204" pitchFamily="34" charset="0"/>
                <a:ea typeface="標楷體" panose="03000509000000000000" pitchFamily="65" charset="-120"/>
                <a:cs typeface="Arial" panose="020B0604020202020204" pitchFamily="34" charset="0"/>
              </a:rPr>
              <a:t>新增、更新、刪除多個橫列的資料、擷取資料子集供交易處理和分析應用程式使用，以及管理資料庫的所有面向。</a:t>
            </a:r>
            <a:endParaRPr lang="en-US" altLang="zh-TW" sz="2400" b="0" dirty="0">
              <a:latin typeface="Arial" panose="020B0604020202020204" pitchFamily="34" charset="0"/>
              <a:ea typeface="標楷體" panose="03000509000000000000" pitchFamily="65" charset="-120"/>
              <a:cs typeface="Arial" panose="020B0604020202020204" pitchFamily="34" charset="0"/>
            </a:endParaRPr>
          </a:p>
          <a:p>
            <a:endParaRPr lang="zh-TW" altLang="en-US" sz="2400" dirty="0"/>
          </a:p>
        </p:txBody>
      </p:sp>
    </p:spTree>
    <p:extLst>
      <p:ext uri="{BB962C8B-B14F-4D97-AF65-F5344CB8AC3E}">
        <p14:creationId xmlns:p14="http://schemas.microsoft.com/office/powerpoint/2010/main" xmlns="" val="12465163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630005" y="284973"/>
            <a:ext cx="9110152" cy="633413"/>
          </a:xfrm>
        </p:spPr>
        <p:txBody>
          <a:bodyPr/>
          <a:lstStyle/>
          <a:p>
            <a:pPr lvl="0" algn="l"/>
            <a:r>
              <a:rPr lang="en-US" altLang="zh-TW" dirty="0"/>
              <a:t>4-3 </a:t>
            </a:r>
            <a:r>
              <a:rPr lang="zh-TW" altLang="zh-TW" dirty="0"/>
              <a:t>處理一對一關係及多對多關係</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步驟五、解決一對一及多對多之關係</a:t>
            </a:r>
            <a:endParaRPr lang="zh-TW" altLang="en-US" dirty="0"/>
          </a:p>
        </p:txBody>
      </p:sp>
      <p:sp>
        <p:nvSpPr>
          <p:cNvPr id="8" name="Rectangle 3"/>
          <p:cNvSpPr>
            <a:spLocks noChangeArrowheads="1"/>
          </p:cNvSpPr>
          <p:nvPr/>
        </p:nvSpPr>
        <p:spPr bwMode="auto">
          <a:xfrm>
            <a:off x="1702905" y="2610043"/>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b="1">
                <a:latin typeface="標楷體" panose="03000509000000000000" pitchFamily="65" charset="-120"/>
                <a:ea typeface="標楷體" panose="03000509000000000000" pitchFamily="65" charset="-120"/>
              </a:rPr>
              <a:t>A</a:t>
            </a:r>
          </a:p>
        </p:txBody>
      </p:sp>
      <p:sp>
        <p:nvSpPr>
          <p:cNvPr id="9" name="Rectangle 4"/>
          <p:cNvSpPr>
            <a:spLocks noChangeArrowheads="1"/>
          </p:cNvSpPr>
          <p:nvPr/>
        </p:nvSpPr>
        <p:spPr bwMode="auto">
          <a:xfrm>
            <a:off x="3939452" y="2623488"/>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b="1">
                <a:latin typeface="標楷體" panose="03000509000000000000" pitchFamily="65" charset="-120"/>
                <a:ea typeface="標楷體" panose="03000509000000000000" pitchFamily="65" charset="-120"/>
              </a:rPr>
              <a:t>B</a:t>
            </a:r>
          </a:p>
        </p:txBody>
      </p:sp>
      <p:sp>
        <p:nvSpPr>
          <p:cNvPr id="10" name="Text Box 5"/>
          <p:cNvSpPr txBox="1">
            <a:spLocks noChangeArrowheads="1"/>
          </p:cNvSpPr>
          <p:nvPr/>
        </p:nvSpPr>
        <p:spPr bwMode="auto">
          <a:xfrm>
            <a:off x="1779105" y="2115586"/>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dirty="0">
                <a:latin typeface="標楷體" panose="03000509000000000000" pitchFamily="65" charset="-120"/>
                <a:ea typeface="標楷體" panose="03000509000000000000" pitchFamily="65" charset="-120"/>
              </a:rPr>
              <a:t>一對一</a:t>
            </a:r>
          </a:p>
        </p:txBody>
      </p:sp>
      <p:sp>
        <p:nvSpPr>
          <p:cNvPr id="11" name="Rectangle 6"/>
          <p:cNvSpPr>
            <a:spLocks noChangeArrowheads="1"/>
          </p:cNvSpPr>
          <p:nvPr/>
        </p:nvSpPr>
        <p:spPr bwMode="auto">
          <a:xfrm>
            <a:off x="6122505" y="2610043"/>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b="1">
                <a:latin typeface="標楷體" panose="03000509000000000000" pitchFamily="65" charset="-120"/>
                <a:ea typeface="標楷體" panose="03000509000000000000" pitchFamily="65" charset="-120"/>
              </a:rPr>
              <a:t>C</a:t>
            </a:r>
          </a:p>
        </p:txBody>
      </p:sp>
      <p:cxnSp>
        <p:nvCxnSpPr>
          <p:cNvPr id="12" name="AutoShape 7"/>
          <p:cNvCxnSpPr>
            <a:cxnSpLocks noChangeShapeType="1"/>
            <a:stCxn id="8" idx="3"/>
            <a:endCxn id="9" idx="1"/>
          </p:cNvCxnSpPr>
          <p:nvPr/>
        </p:nvCxnSpPr>
        <p:spPr bwMode="auto">
          <a:xfrm>
            <a:off x="3226905" y="2952943"/>
            <a:ext cx="712547" cy="1344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13" name="AutoShape 8"/>
          <p:cNvCxnSpPr>
            <a:cxnSpLocks noChangeShapeType="1"/>
            <a:stCxn id="9" idx="3"/>
            <a:endCxn id="11" idx="1"/>
          </p:cNvCxnSpPr>
          <p:nvPr/>
        </p:nvCxnSpPr>
        <p:spPr bwMode="auto">
          <a:xfrm flipV="1">
            <a:off x="5463452" y="2952943"/>
            <a:ext cx="659053" cy="13445"/>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4" name="Text Box 9"/>
          <p:cNvSpPr txBox="1">
            <a:spLocks noChangeArrowheads="1"/>
          </p:cNvSpPr>
          <p:nvPr/>
        </p:nvSpPr>
        <p:spPr bwMode="auto">
          <a:xfrm>
            <a:off x="1855305" y="3500437"/>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變成</a:t>
            </a:r>
          </a:p>
        </p:txBody>
      </p:sp>
      <p:sp>
        <p:nvSpPr>
          <p:cNvPr id="15" name="Rectangle 10"/>
          <p:cNvSpPr>
            <a:spLocks noChangeArrowheads="1"/>
          </p:cNvSpPr>
          <p:nvPr/>
        </p:nvSpPr>
        <p:spPr bwMode="auto">
          <a:xfrm>
            <a:off x="3912705" y="3753043"/>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en-US" altLang="zh-TW" sz="2400" b="1">
                <a:latin typeface="標楷體" pitchFamily="65" charset="-120"/>
                <a:ea typeface="標楷體" pitchFamily="65" charset="-120"/>
              </a:rPr>
              <a:t>AB</a:t>
            </a:r>
          </a:p>
        </p:txBody>
      </p:sp>
      <p:sp>
        <p:nvSpPr>
          <p:cNvPr id="16" name="Rectangle 11"/>
          <p:cNvSpPr>
            <a:spLocks noChangeArrowheads="1"/>
          </p:cNvSpPr>
          <p:nvPr/>
        </p:nvSpPr>
        <p:spPr bwMode="auto">
          <a:xfrm>
            <a:off x="6122505" y="3753043"/>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b="1">
                <a:latin typeface="標楷體" panose="03000509000000000000" pitchFamily="65" charset="-120"/>
                <a:ea typeface="標楷體" panose="03000509000000000000" pitchFamily="65" charset="-120"/>
              </a:rPr>
              <a:t>C</a:t>
            </a:r>
          </a:p>
        </p:txBody>
      </p:sp>
      <p:cxnSp>
        <p:nvCxnSpPr>
          <p:cNvPr id="17" name="AutoShape 12"/>
          <p:cNvCxnSpPr>
            <a:cxnSpLocks noChangeShapeType="1"/>
            <a:stCxn id="15" idx="3"/>
            <a:endCxn id="16" idx="1"/>
          </p:cNvCxnSpPr>
          <p:nvPr/>
        </p:nvCxnSpPr>
        <p:spPr bwMode="auto">
          <a:xfrm>
            <a:off x="5436705" y="4095943"/>
            <a:ext cx="68580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18" name="Rectangle 13"/>
          <p:cNvSpPr>
            <a:spLocks noChangeArrowheads="1"/>
          </p:cNvSpPr>
          <p:nvPr/>
        </p:nvSpPr>
        <p:spPr bwMode="auto">
          <a:xfrm>
            <a:off x="2922105" y="5200843"/>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dirty="0">
                <a:latin typeface="標楷體" pitchFamily="65" charset="-120"/>
                <a:ea typeface="標楷體" pitchFamily="65" charset="-120"/>
              </a:rPr>
              <a:t>計劃</a:t>
            </a:r>
          </a:p>
        </p:txBody>
      </p:sp>
      <p:sp>
        <p:nvSpPr>
          <p:cNvPr id="19" name="Rectangle 14"/>
          <p:cNvSpPr>
            <a:spLocks noChangeArrowheads="1"/>
          </p:cNvSpPr>
          <p:nvPr/>
        </p:nvSpPr>
        <p:spPr bwMode="auto">
          <a:xfrm>
            <a:off x="864705" y="5200843"/>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dirty="0">
                <a:latin typeface="標楷體" pitchFamily="65" charset="-120"/>
                <a:ea typeface="標楷體" pitchFamily="65" charset="-120"/>
              </a:rPr>
              <a:t>報價單</a:t>
            </a:r>
          </a:p>
        </p:txBody>
      </p:sp>
      <p:cxnSp>
        <p:nvCxnSpPr>
          <p:cNvPr id="20" name="AutoShape 15"/>
          <p:cNvCxnSpPr>
            <a:cxnSpLocks noChangeShapeType="1"/>
            <a:stCxn id="19" idx="3"/>
            <a:endCxn id="18" idx="1"/>
          </p:cNvCxnSpPr>
          <p:nvPr/>
        </p:nvCxnSpPr>
        <p:spPr bwMode="auto">
          <a:xfrm>
            <a:off x="2388705" y="5543743"/>
            <a:ext cx="53340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21" name="Text Box 16"/>
          <p:cNvSpPr txBox="1">
            <a:spLocks noChangeArrowheads="1"/>
          </p:cNvSpPr>
          <p:nvPr/>
        </p:nvSpPr>
        <p:spPr bwMode="auto">
          <a:xfrm>
            <a:off x="4522305" y="5353243"/>
            <a:ext cx="2012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上頁圖合併成</a:t>
            </a:r>
          </a:p>
        </p:txBody>
      </p:sp>
      <p:sp>
        <p:nvSpPr>
          <p:cNvPr id="22" name="Rectangle 17"/>
          <p:cNvSpPr>
            <a:spLocks noChangeArrowheads="1"/>
          </p:cNvSpPr>
          <p:nvPr/>
        </p:nvSpPr>
        <p:spPr bwMode="auto">
          <a:xfrm>
            <a:off x="6592956" y="5200843"/>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a:latin typeface="標楷體" pitchFamily="65" charset="-120"/>
                <a:ea typeface="標楷體" pitchFamily="65" charset="-120"/>
              </a:rPr>
              <a:t>計劃</a:t>
            </a:r>
          </a:p>
        </p:txBody>
      </p:sp>
      <p:sp>
        <p:nvSpPr>
          <p:cNvPr id="23" name="Text Box 18"/>
          <p:cNvSpPr txBox="1">
            <a:spLocks noChangeArrowheads="1"/>
          </p:cNvSpPr>
          <p:nvPr/>
        </p:nvSpPr>
        <p:spPr bwMode="auto">
          <a:xfrm>
            <a:off x="3074505" y="2686243"/>
            <a:ext cx="4572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1</a:t>
            </a:r>
          </a:p>
        </p:txBody>
      </p:sp>
      <p:sp>
        <p:nvSpPr>
          <p:cNvPr id="24" name="Text Box 19"/>
          <p:cNvSpPr txBox="1">
            <a:spLocks noChangeArrowheads="1"/>
          </p:cNvSpPr>
          <p:nvPr/>
        </p:nvSpPr>
        <p:spPr bwMode="auto">
          <a:xfrm>
            <a:off x="3594723" y="2692593"/>
            <a:ext cx="4572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dirty="0">
                <a:effectLst>
                  <a:outerShdw blurRad="38100" dist="38100" dir="2700000" algn="tl">
                    <a:srgbClr val="C0C0C0"/>
                  </a:outerShdw>
                </a:effectLst>
                <a:latin typeface="Arial" panose="020B0604020202020204" pitchFamily="34" charset="0"/>
              </a:rPr>
              <a:t>1</a:t>
            </a:r>
          </a:p>
        </p:txBody>
      </p:sp>
      <p:sp>
        <p:nvSpPr>
          <p:cNvPr id="25" name="Text Box 20"/>
          <p:cNvSpPr txBox="1">
            <a:spLocks noChangeArrowheads="1"/>
          </p:cNvSpPr>
          <p:nvPr/>
        </p:nvSpPr>
        <p:spPr bwMode="auto">
          <a:xfrm>
            <a:off x="5360505" y="2649799"/>
            <a:ext cx="4572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dirty="0">
                <a:effectLst>
                  <a:outerShdw blurRad="38100" dist="38100" dir="2700000" algn="tl">
                    <a:srgbClr val="C0C0C0"/>
                  </a:outerShdw>
                </a:effectLst>
                <a:latin typeface="Arial" panose="020B0604020202020204" pitchFamily="34" charset="0"/>
              </a:rPr>
              <a:t>1</a:t>
            </a:r>
          </a:p>
        </p:txBody>
      </p:sp>
      <p:sp>
        <p:nvSpPr>
          <p:cNvPr id="26" name="Text Box 21"/>
          <p:cNvSpPr txBox="1">
            <a:spLocks noChangeArrowheads="1"/>
          </p:cNvSpPr>
          <p:nvPr/>
        </p:nvSpPr>
        <p:spPr bwMode="auto">
          <a:xfrm>
            <a:off x="5323993" y="3772093"/>
            <a:ext cx="4572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1</a:t>
            </a:r>
          </a:p>
        </p:txBody>
      </p:sp>
      <p:sp>
        <p:nvSpPr>
          <p:cNvPr id="27" name="Text Box 22"/>
          <p:cNvSpPr txBox="1">
            <a:spLocks noChangeArrowheads="1"/>
          </p:cNvSpPr>
          <p:nvPr/>
        </p:nvSpPr>
        <p:spPr bwMode="auto">
          <a:xfrm>
            <a:off x="2231543" y="5219893"/>
            <a:ext cx="4572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1</a:t>
            </a:r>
          </a:p>
        </p:txBody>
      </p:sp>
      <p:sp>
        <p:nvSpPr>
          <p:cNvPr id="28" name="Text Box 23"/>
          <p:cNvSpPr txBox="1">
            <a:spLocks noChangeArrowheads="1"/>
          </p:cNvSpPr>
          <p:nvPr/>
        </p:nvSpPr>
        <p:spPr bwMode="auto">
          <a:xfrm>
            <a:off x="2630005" y="5231765"/>
            <a:ext cx="4572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dirty="0">
                <a:effectLst>
                  <a:outerShdw blurRad="38100" dist="38100" dir="2700000" algn="tl">
                    <a:srgbClr val="C0C0C0"/>
                  </a:outerShdw>
                </a:effectLst>
                <a:latin typeface="Arial" panose="020B0604020202020204" pitchFamily="34" charset="0"/>
              </a:rPr>
              <a:t>1</a:t>
            </a:r>
          </a:p>
        </p:txBody>
      </p:sp>
      <p:sp>
        <p:nvSpPr>
          <p:cNvPr id="29" name="Text Box 24"/>
          <p:cNvSpPr txBox="1">
            <a:spLocks noChangeArrowheads="1"/>
          </p:cNvSpPr>
          <p:nvPr/>
        </p:nvSpPr>
        <p:spPr bwMode="auto">
          <a:xfrm>
            <a:off x="5736743" y="2667193"/>
            <a:ext cx="6096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a:t>
            </a:r>
          </a:p>
        </p:txBody>
      </p:sp>
      <p:sp>
        <p:nvSpPr>
          <p:cNvPr id="30" name="Text Box 25"/>
          <p:cNvSpPr txBox="1">
            <a:spLocks noChangeArrowheads="1"/>
          </p:cNvSpPr>
          <p:nvPr/>
        </p:nvSpPr>
        <p:spPr bwMode="auto">
          <a:xfrm>
            <a:off x="5665305" y="3829243"/>
            <a:ext cx="6096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a:t>
            </a:r>
          </a:p>
        </p:txBody>
      </p:sp>
      <p:sp>
        <p:nvSpPr>
          <p:cNvPr id="32" name="Text Box 22"/>
          <p:cNvSpPr txBox="1">
            <a:spLocks noChangeArrowheads="1"/>
          </p:cNvSpPr>
          <p:nvPr/>
        </p:nvSpPr>
        <p:spPr bwMode="auto">
          <a:xfrm>
            <a:off x="962325" y="4539049"/>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dirty="0">
                <a:latin typeface="標楷體" panose="03000509000000000000" pitchFamily="65" charset="-120"/>
                <a:ea typeface="標楷體" panose="03000509000000000000" pitchFamily="65" charset="-120"/>
              </a:rPr>
              <a:t>顧問例</a:t>
            </a:r>
          </a:p>
        </p:txBody>
      </p:sp>
    </p:spTree>
    <p:extLst>
      <p:ext uri="{BB962C8B-B14F-4D97-AF65-F5344CB8AC3E}">
        <p14:creationId xmlns:p14="http://schemas.microsoft.com/office/powerpoint/2010/main" xmlns="" val="1817519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863121" y="284973"/>
            <a:ext cx="8504772" cy="633413"/>
          </a:xfrm>
        </p:spPr>
        <p:txBody>
          <a:bodyPr/>
          <a:lstStyle/>
          <a:p>
            <a:pPr lvl="0" algn="l"/>
            <a:r>
              <a:rPr lang="en-US" altLang="zh-TW" dirty="0"/>
              <a:t>4-3 </a:t>
            </a:r>
            <a:r>
              <a:rPr lang="zh-TW" altLang="zh-TW" dirty="0"/>
              <a:t>處理一對一關係及多對多關係</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一對一關係解決後之圖形</a:t>
            </a:r>
            <a:endParaRPr lang="zh-TW" altLang="en-US" dirty="0"/>
          </a:p>
        </p:txBody>
      </p:sp>
      <p:pic>
        <p:nvPicPr>
          <p:cNvPr id="6" name="圖片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89740" y="1966912"/>
            <a:ext cx="4905375" cy="519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921717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多對多之關係</a:t>
            </a:r>
            <a:endParaRPr lang="zh-TW" altLang="en-US" dirty="0"/>
          </a:p>
        </p:txBody>
      </p:sp>
      <p:sp>
        <p:nvSpPr>
          <p:cNvPr id="31" name="Rectangle 3"/>
          <p:cNvSpPr>
            <a:spLocks noChangeArrowheads="1"/>
          </p:cNvSpPr>
          <p:nvPr/>
        </p:nvSpPr>
        <p:spPr bwMode="auto">
          <a:xfrm>
            <a:off x="3137452" y="2461592"/>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b="1" dirty="0">
                <a:latin typeface="標楷體" panose="03000509000000000000" pitchFamily="65" charset="-120"/>
                <a:ea typeface="標楷體" panose="03000509000000000000" pitchFamily="65" charset="-120"/>
              </a:rPr>
              <a:t>A</a:t>
            </a:r>
          </a:p>
        </p:txBody>
      </p:sp>
      <p:sp>
        <p:nvSpPr>
          <p:cNvPr id="32" name="Rectangle 4"/>
          <p:cNvSpPr>
            <a:spLocks noChangeArrowheads="1"/>
          </p:cNvSpPr>
          <p:nvPr/>
        </p:nvSpPr>
        <p:spPr bwMode="auto">
          <a:xfrm>
            <a:off x="5347252" y="2461592"/>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b="1">
                <a:latin typeface="標楷體" panose="03000509000000000000" pitchFamily="65" charset="-120"/>
                <a:ea typeface="標楷體" panose="03000509000000000000" pitchFamily="65" charset="-120"/>
              </a:rPr>
              <a:t>B</a:t>
            </a:r>
          </a:p>
        </p:txBody>
      </p:sp>
      <p:sp>
        <p:nvSpPr>
          <p:cNvPr id="33" name="Text Box 5"/>
          <p:cNvSpPr txBox="1">
            <a:spLocks noChangeArrowheads="1"/>
          </p:cNvSpPr>
          <p:nvPr/>
        </p:nvSpPr>
        <p:spPr bwMode="auto">
          <a:xfrm>
            <a:off x="2070652" y="2004392"/>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dirty="0">
                <a:latin typeface="標楷體" panose="03000509000000000000" pitchFamily="65" charset="-120"/>
                <a:ea typeface="標楷體" panose="03000509000000000000" pitchFamily="65" charset="-120"/>
              </a:rPr>
              <a:t>多對多</a:t>
            </a:r>
          </a:p>
        </p:txBody>
      </p:sp>
      <p:cxnSp>
        <p:nvCxnSpPr>
          <p:cNvPr id="34" name="AutoShape 6"/>
          <p:cNvCxnSpPr>
            <a:cxnSpLocks noChangeShapeType="1"/>
            <a:stCxn id="31" idx="3"/>
            <a:endCxn id="32" idx="1"/>
          </p:cNvCxnSpPr>
          <p:nvPr/>
        </p:nvCxnSpPr>
        <p:spPr bwMode="auto">
          <a:xfrm>
            <a:off x="4661452" y="2804492"/>
            <a:ext cx="68580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35" name="Text Box 7"/>
          <p:cNvSpPr txBox="1">
            <a:spLocks noChangeArrowheads="1"/>
          </p:cNvSpPr>
          <p:nvPr/>
        </p:nvSpPr>
        <p:spPr bwMode="auto">
          <a:xfrm>
            <a:off x="2146852" y="2994992"/>
            <a:ext cx="793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latin typeface="標楷體" panose="03000509000000000000" pitchFamily="65" charset="-120"/>
                <a:ea typeface="標楷體" panose="03000509000000000000" pitchFamily="65" charset="-120"/>
              </a:rPr>
              <a:t>變成</a:t>
            </a:r>
          </a:p>
        </p:txBody>
      </p:sp>
      <p:sp>
        <p:nvSpPr>
          <p:cNvPr id="36" name="Rectangle 8"/>
          <p:cNvSpPr>
            <a:spLocks noChangeArrowheads="1"/>
          </p:cNvSpPr>
          <p:nvPr/>
        </p:nvSpPr>
        <p:spPr bwMode="auto">
          <a:xfrm>
            <a:off x="1994452" y="3680792"/>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b="1" dirty="0">
                <a:latin typeface="標楷體" panose="03000509000000000000" pitchFamily="65" charset="-120"/>
                <a:ea typeface="標楷體" panose="03000509000000000000" pitchFamily="65" charset="-120"/>
              </a:rPr>
              <a:t>A</a:t>
            </a:r>
          </a:p>
        </p:txBody>
      </p:sp>
      <p:sp>
        <p:nvSpPr>
          <p:cNvPr id="37" name="Rectangle 9"/>
          <p:cNvSpPr>
            <a:spLocks noChangeArrowheads="1"/>
          </p:cNvSpPr>
          <p:nvPr/>
        </p:nvSpPr>
        <p:spPr bwMode="auto">
          <a:xfrm>
            <a:off x="6566452" y="3680792"/>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en-US" altLang="zh-TW" b="1">
                <a:latin typeface="標楷體" panose="03000509000000000000" pitchFamily="65" charset="-120"/>
                <a:ea typeface="標楷體" panose="03000509000000000000" pitchFamily="65" charset="-120"/>
              </a:rPr>
              <a:t>B</a:t>
            </a:r>
          </a:p>
        </p:txBody>
      </p:sp>
      <p:sp>
        <p:nvSpPr>
          <p:cNvPr id="38" name="Rectangle 10"/>
          <p:cNvSpPr>
            <a:spLocks noChangeArrowheads="1"/>
          </p:cNvSpPr>
          <p:nvPr/>
        </p:nvSpPr>
        <p:spPr bwMode="auto">
          <a:xfrm>
            <a:off x="4280452" y="3680792"/>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en-US" altLang="zh-TW" sz="2400" b="1" dirty="0">
                <a:latin typeface="標楷體" pitchFamily="65" charset="-120"/>
                <a:ea typeface="標楷體" pitchFamily="65" charset="-120"/>
              </a:rPr>
              <a:t>LINK</a:t>
            </a:r>
          </a:p>
        </p:txBody>
      </p:sp>
      <p:cxnSp>
        <p:nvCxnSpPr>
          <p:cNvPr id="39" name="AutoShape 11"/>
          <p:cNvCxnSpPr>
            <a:cxnSpLocks noChangeShapeType="1"/>
            <a:stCxn id="36" idx="3"/>
            <a:endCxn id="38" idx="1"/>
          </p:cNvCxnSpPr>
          <p:nvPr/>
        </p:nvCxnSpPr>
        <p:spPr bwMode="auto">
          <a:xfrm>
            <a:off x="3518452" y="4023692"/>
            <a:ext cx="76200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40" name="AutoShape 12"/>
          <p:cNvCxnSpPr>
            <a:cxnSpLocks noChangeShapeType="1"/>
            <a:stCxn id="38" idx="3"/>
            <a:endCxn id="37" idx="1"/>
          </p:cNvCxnSpPr>
          <p:nvPr/>
        </p:nvCxnSpPr>
        <p:spPr bwMode="auto">
          <a:xfrm>
            <a:off x="5804452" y="4023692"/>
            <a:ext cx="76200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41" name="Rectangle 13"/>
          <p:cNvSpPr>
            <a:spLocks noChangeArrowheads="1"/>
          </p:cNvSpPr>
          <p:nvPr/>
        </p:nvSpPr>
        <p:spPr bwMode="auto">
          <a:xfrm>
            <a:off x="3213652" y="4976192"/>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dirty="0">
                <a:latin typeface="標楷體" pitchFamily="65" charset="-120"/>
                <a:ea typeface="標楷體" pitchFamily="65" charset="-120"/>
              </a:rPr>
              <a:t>計劃</a:t>
            </a:r>
          </a:p>
        </p:txBody>
      </p:sp>
      <p:sp>
        <p:nvSpPr>
          <p:cNvPr id="42" name="Rectangle 14"/>
          <p:cNvSpPr>
            <a:spLocks noChangeArrowheads="1"/>
          </p:cNvSpPr>
          <p:nvPr/>
        </p:nvSpPr>
        <p:spPr bwMode="auto">
          <a:xfrm>
            <a:off x="5423452" y="4976192"/>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a:latin typeface="標楷體" pitchFamily="65" charset="-120"/>
                <a:ea typeface="標楷體" pitchFamily="65" charset="-120"/>
              </a:rPr>
              <a:t>顧問</a:t>
            </a:r>
          </a:p>
        </p:txBody>
      </p:sp>
      <p:cxnSp>
        <p:nvCxnSpPr>
          <p:cNvPr id="43" name="AutoShape 15"/>
          <p:cNvCxnSpPr>
            <a:cxnSpLocks noChangeShapeType="1"/>
            <a:stCxn id="41" idx="3"/>
            <a:endCxn id="42" idx="1"/>
          </p:cNvCxnSpPr>
          <p:nvPr/>
        </p:nvCxnSpPr>
        <p:spPr bwMode="auto">
          <a:xfrm>
            <a:off x="4737652" y="5319092"/>
            <a:ext cx="68580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44" name="Text Box 16"/>
          <p:cNvSpPr txBox="1">
            <a:spLocks noChangeArrowheads="1"/>
          </p:cNvSpPr>
          <p:nvPr/>
        </p:nvSpPr>
        <p:spPr bwMode="auto">
          <a:xfrm>
            <a:off x="2115102" y="5793754"/>
            <a:ext cx="2012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dirty="0">
                <a:latin typeface="標楷體" panose="03000509000000000000" pitchFamily="65" charset="-120"/>
                <a:ea typeface="標楷體" panose="03000509000000000000" pitchFamily="65" charset="-120"/>
              </a:rPr>
              <a:t>上頁圖合併成</a:t>
            </a:r>
          </a:p>
        </p:txBody>
      </p:sp>
      <p:sp>
        <p:nvSpPr>
          <p:cNvPr id="45" name="Rectangle 17"/>
          <p:cNvSpPr>
            <a:spLocks noChangeArrowheads="1"/>
          </p:cNvSpPr>
          <p:nvPr/>
        </p:nvSpPr>
        <p:spPr bwMode="auto">
          <a:xfrm>
            <a:off x="1994452" y="6250954"/>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a:latin typeface="標楷體" pitchFamily="65" charset="-120"/>
                <a:ea typeface="標楷體" pitchFamily="65" charset="-120"/>
              </a:rPr>
              <a:t>計劃</a:t>
            </a:r>
          </a:p>
        </p:txBody>
      </p:sp>
      <p:sp>
        <p:nvSpPr>
          <p:cNvPr id="46" name="Rectangle 18"/>
          <p:cNvSpPr>
            <a:spLocks noChangeArrowheads="1"/>
          </p:cNvSpPr>
          <p:nvPr/>
        </p:nvSpPr>
        <p:spPr bwMode="auto">
          <a:xfrm>
            <a:off x="6566452" y="6250954"/>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dirty="0">
                <a:latin typeface="標楷體" pitchFamily="65" charset="-120"/>
                <a:ea typeface="標楷體" pitchFamily="65" charset="-120"/>
              </a:rPr>
              <a:t>顧問</a:t>
            </a:r>
          </a:p>
        </p:txBody>
      </p:sp>
      <p:sp>
        <p:nvSpPr>
          <p:cNvPr id="47" name="Rectangle 19"/>
          <p:cNvSpPr>
            <a:spLocks noChangeArrowheads="1"/>
          </p:cNvSpPr>
          <p:nvPr/>
        </p:nvSpPr>
        <p:spPr bwMode="auto">
          <a:xfrm>
            <a:off x="4280452" y="6250954"/>
            <a:ext cx="15240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eaLnBrk="1" hangingPunct="1">
              <a:defRPr/>
            </a:pPr>
            <a:r>
              <a:rPr lang="zh-TW" altLang="en-US" sz="2400" b="1">
                <a:latin typeface="標楷體" pitchFamily="65" charset="-120"/>
                <a:ea typeface="標楷體" pitchFamily="65" charset="-120"/>
              </a:rPr>
              <a:t>配置方式</a:t>
            </a:r>
          </a:p>
        </p:txBody>
      </p:sp>
      <p:cxnSp>
        <p:nvCxnSpPr>
          <p:cNvPr id="48" name="AutoShape 20"/>
          <p:cNvCxnSpPr>
            <a:cxnSpLocks noChangeShapeType="1"/>
            <a:stCxn id="45" idx="3"/>
            <a:endCxn id="47" idx="1"/>
          </p:cNvCxnSpPr>
          <p:nvPr/>
        </p:nvCxnSpPr>
        <p:spPr bwMode="auto">
          <a:xfrm>
            <a:off x="3518452" y="6593854"/>
            <a:ext cx="76200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cxnSp>
        <p:nvCxnSpPr>
          <p:cNvPr id="49" name="AutoShape 21"/>
          <p:cNvCxnSpPr>
            <a:cxnSpLocks noChangeShapeType="1"/>
            <a:stCxn id="47" idx="3"/>
            <a:endCxn id="46" idx="1"/>
          </p:cNvCxnSpPr>
          <p:nvPr/>
        </p:nvCxnSpPr>
        <p:spPr bwMode="auto">
          <a:xfrm>
            <a:off x="5804452" y="6593854"/>
            <a:ext cx="762000" cy="0"/>
          </a:xfrm>
          <a:prstGeom prst="straightConnector1">
            <a:avLst/>
          </a:prstGeom>
          <a:noFill/>
          <a:ln w="38100">
            <a:solidFill>
              <a:schemeClr val="tx1"/>
            </a:solidFill>
            <a:round/>
            <a:headEnd/>
            <a:tailEnd/>
          </a:ln>
          <a:extLst>
            <a:ext uri="{909E8E84-426E-40DD-AFC4-6F175D3DCCD1}">
              <a14:hiddenFill xmlns:a14="http://schemas.microsoft.com/office/drawing/2010/main" xmlns="">
                <a:noFill/>
              </a14:hiddenFill>
            </a:ext>
          </a:extLst>
        </p:spPr>
      </p:cxnSp>
      <p:sp>
        <p:nvSpPr>
          <p:cNvPr id="50" name="Text Box 22"/>
          <p:cNvSpPr txBox="1">
            <a:spLocks noChangeArrowheads="1"/>
          </p:cNvSpPr>
          <p:nvPr/>
        </p:nvSpPr>
        <p:spPr bwMode="auto">
          <a:xfrm>
            <a:off x="2191302" y="4518992"/>
            <a:ext cx="1098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dirty="0">
                <a:latin typeface="標楷體" panose="03000509000000000000" pitchFamily="65" charset="-120"/>
                <a:ea typeface="標楷體" panose="03000509000000000000" pitchFamily="65" charset="-120"/>
              </a:rPr>
              <a:t>顧問例</a:t>
            </a:r>
          </a:p>
        </p:txBody>
      </p:sp>
      <p:sp>
        <p:nvSpPr>
          <p:cNvPr id="51" name="Text Box 23"/>
          <p:cNvSpPr txBox="1">
            <a:spLocks noChangeArrowheads="1"/>
          </p:cNvSpPr>
          <p:nvPr/>
        </p:nvSpPr>
        <p:spPr bwMode="auto">
          <a:xfrm>
            <a:off x="4432852" y="2537792"/>
            <a:ext cx="6096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a:t>
            </a:r>
          </a:p>
        </p:txBody>
      </p:sp>
      <p:sp>
        <p:nvSpPr>
          <p:cNvPr id="52" name="Text Box 24"/>
          <p:cNvSpPr txBox="1">
            <a:spLocks noChangeArrowheads="1"/>
          </p:cNvSpPr>
          <p:nvPr/>
        </p:nvSpPr>
        <p:spPr bwMode="auto">
          <a:xfrm>
            <a:off x="4966252" y="2537792"/>
            <a:ext cx="6096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a:t>
            </a:r>
          </a:p>
        </p:txBody>
      </p:sp>
      <p:sp>
        <p:nvSpPr>
          <p:cNvPr id="53" name="Text Box 25"/>
          <p:cNvSpPr txBox="1">
            <a:spLocks noChangeArrowheads="1"/>
          </p:cNvSpPr>
          <p:nvPr/>
        </p:nvSpPr>
        <p:spPr bwMode="auto">
          <a:xfrm>
            <a:off x="3899452" y="3756992"/>
            <a:ext cx="6096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a:t>
            </a:r>
          </a:p>
        </p:txBody>
      </p:sp>
      <p:sp>
        <p:nvSpPr>
          <p:cNvPr id="54" name="Text Box 26"/>
          <p:cNvSpPr txBox="1">
            <a:spLocks noChangeArrowheads="1"/>
          </p:cNvSpPr>
          <p:nvPr/>
        </p:nvSpPr>
        <p:spPr bwMode="auto">
          <a:xfrm>
            <a:off x="5618715" y="3782392"/>
            <a:ext cx="6096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a:t>
            </a:r>
          </a:p>
        </p:txBody>
      </p:sp>
      <p:sp>
        <p:nvSpPr>
          <p:cNvPr id="55" name="Text Box 27"/>
          <p:cNvSpPr txBox="1">
            <a:spLocks noChangeArrowheads="1"/>
          </p:cNvSpPr>
          <p:nvPr/>
        </p:nvSpPr>
        <p:spPr bwMode="auto">
          <a:xfrm>
            <a:off x="4585252" y="5052392"/>
            <a:ext cx="6096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a:t>
            </a:r>
          </a:p>
        </p:txBody>
      </p:sp>
      <p:sp>
        <p:nvSpPr>
          <p:cNvPr id="56" name="Text Box 28"/>
          <p:cNvSpPr txBox="1">
            <a:spLocks noChangeArrowheads="1"/>
          </p:cNvSpPr>
          <p:nvPr/>
        </p:nvSpPr>
        <p:spPr bwMode="auto">
          <a:xfrm>
            <a:off x="5042452" y="5052392"/>
            <a:ext cx="6096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a:t>
            </a:r>
          </a:p>
        </p:txBody>
      </p:sp>
      <p:sp>
        <p:nvSpPr>
          <p:cNvPr id="57" name="Text Box 29"/>
          <p:cNvSpPr txBox="1">
            <a:spLocks noChangeArrowheads="1"/>
          </p:cNvSpPr>
          <p:nvPr/>
        </p:nvSpPr>
        <p:spPr bwMode="auto">
          <a:xfrm>
            <a:off x="3899452" y="6327154"/>
            <a:ext cx="6096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a:t>
            </a:r>
          </a:p>
        </p:txBody>
      </p:sp>
      <p:sp>
        <p:nvSpPr>
          <p:cNvPr id="58" name="Text Box 30"/>
          <p:cNvSpPr txBox="1">
            <a:spLocks noChangeArrowheads="1"/>
          </p:cNvSpPr>
          <p:nvPr/>
        </p:nvSpPr>
        <p:spPr bwMode="auto">
          <a:xfrm>
            <a:off x="5652052" y="6327154"/>
            <a:ext cx="6096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a:t>
            </a:r>
          </a:p>
        </p:txBody>
      </p:sp>
      <p:sp>
        <p:nvSpPr>
          <p:cNvPr id="59" name="Text Box 31"/>
          <p:cNvSpPr txBox="1">
            <a:spLocks noChangeArrowheads="1"/>
          </p:cNvSpPr>
          <p:nvPr/>
        </p:nvSpPr>
        <p:spPr bwMode="auto">
          <a:xfrm>
            <a:off x="3434315" y="3739530"/>
            <a:ext cx="4572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1</a:t>
            </a:r>
          </a:p>
        </p:txBody>
      </p:sp>
      <p:sp>
        <p:nvSpPr>
          <p:cNvPr id="60" name="Text Box 32"/>
          <p:cNvSpPr txBox="1">
            <a:spLocks noChangeArrowheads="1"/>
          </p:cNvSpPr>
          <p:nvPr/>
        </p:nvSpPr>
        <p:spPr bwMode="auto">
          <a:xfrm>
            <a:off x="6206090" y="3715717"/>
            <a:ext cx="4572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1</a:t>
            </a:r>
          </a:p>
        </p:txBody>
      </p:sp>
      <p:sp>
        <p:nvSpPr>
          <p:cNvPr id="61" name="Text Box 33"/>
          <p:cNvSpPr txBox="1">
            <a:spLocks noChangeArrowheads="1"/>
          </p:cNvSpPr>
          <p:nvPr/>
        </p:nvSpPr>
        <p:spPr bwMode="auto">
          <a:xfrm>
            <a:off x="3442252" y="6250954"/>
            <a:ext cx="4572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1</a:t>
            </a:r>
          </a:p>
        </p:txBody>
      </p:sp>
      <p:sp>
        <p:nvSpPr>
          <p:cNvPr id="62" name="Text Box 34"/>
          <p:cNvSpPr txBox="1">
            <a:spLocks noChangeArrowheads="1"/>
          </p:cNvSpPr>
          <p:nvPr/>
        </p:nvSpPr>
        <p:spPr bwMode="auto">
          <a:xfrm>
            <a:off x="6185452" y="6327154"/>
            <a:ext cx="457200" cy="304800"/>
          </a:xfrm>
          <a:prstGeom prst="rect">
            <a:avLst/>
          </a:prstGeom>
          <a:noFill/>
          <a:ln w="9525">
            <a:noFill/>
            <a:miter lim="800000"/>
            <a:headEnd/>
            <a:tailEnd/>
          </a:ln>
          <a:effectLst/>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a:spcBef>
                <a:spcPct val="50000"/>
              </a:spcBef>
            </a:pPr>
            <a:r>
              <a:rPr lang="en-US" altLang="zh-TW" sz="1400">
                <a:effectLst>
                  <a:outerShdw blurRad="38100" dist="38100" dir="2700000" algn="tl">
                    <a:srgbClr val="C0C0C0"/>
                  </a:outerShdw>
                </a:effectLst>
                <a:latin typeface="Arial" panose="020B0604020202020204" pitchFamily="34" charset="0"/>
              </a:rPr>
              <a:t>1</a:t>
            </a:r>
          </a:p>
        </p:txBody>
      </p:sp>
      <p:sp>
        <p:nvSpPr>
          <p:cNvPr id="64" name="文字版面配置區 3"/>
          <p:cNvSpPr>
            <a:spLocks noGrp="1"/>
          </p:cNvSpPr>
          <p:nvPr>
            <p:ph type="body" sz="quarter" idx="12"/>
          </p:nvPr>
        </p:nvSpPr>
        <p:spPr>
          <a:xfrm>
            <a:off x="2863121" y="284973"/>
            <a:ext cx="8504772" cy="633413"/>
          </a:xfrm>
        </p:spPr>
        <p:txBody>
          <a:bodyPr/>
          <a:lstStyle/>
          <a:p>
            <a:pPr lvl="0" algn="l"/>
            <a:r>
              <a:rPr lang="en-US" altLang="zh-TW" dirty="0"/>
              <a:t>4-3 </a:t>
            </a:r>
            <a:r>
              <a:rPr lang="zh-TW" altLang="zh-TW" dirty="0"/>
              <a:t>處理一對一關係及多對多關係</a:t>
            </a:r>
          </a:p>
        </p:txBody>
      </p:sp>
    </p:spTree>
    <p:extLst>
      <p:ext uri="{BB962C8B-B14F-4D97-AF65-F5344CB8AC3E}">
        <p14:creationId xmlns:p14="http://schemas.microsoft.com/office/powerpoint/2010/main" xmlns="" val="36367326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多對多關係解決後之圖形</a:t>
            </a:r>
            <a:endParaRPr lang="zh-TW" altLang="en-US" dirty="0"/>
          </a:p>
        </p:txBody>
      </p:sp>
      <p:pic>
        <p:nvPicPr>
          <p:cNvPr id="6" name="圖片 3"/>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74964" y="2005731"/>
            <a:ext cx="7381875" cy="498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文字版面配置區 3"/>
          <p:cNvSpPr>
            <a:spLocks noGrp="1"/>
          </p:cNvSpPr>
          <p:nvPr>
            <p:ph type="body" sz="quarter" idx="12"/>
          </p:nvPr>
        </p:nvSpPr>
        <p:spPr>
          <a:xfrm>
            <a:off x="2863121" y="284973"/>
            <a:ext cx="8504772" cy="633413"/>
          </a:xfrm>
        </p:spPr>
        <p:txBody>
          <a:bodyPr/>
          <a:lstStyle/>
          <a:p>
            <a:pPr lvl="0" algn="l"/>
            <a:r>
              <a:rPr lang="en-US" altLang="zh-TW" dirty="0"/>
              <a:t>4-3 </a:t>
            </a:r>
            <a:r>
              <a:rPr lang="zh-TW" altLang="zh-TW" dirty="0"/>
              <a:t>處理一對一關係及多對多關係</a:t>
            </a:r>
          </a:p>
        </p:txBody>
      </p:sp>
    </p:spTree>
    <p:extLst>
      <p:ext uri="{BB962C8B-B14F-4D97-AF65-F5344CB8AC3E}">
        <p14:creationId xmlns:p14="http://schemas.microsoft.com/office/powerpoint/2010/main" xmlns="" val="99907855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0F998B80-D451-844B-84E7-0A0DD8272999}"/>
              </a:ext>
            </a:extLst>
          </p:cNvPr>
          <p:cNvSpPr>
            <a:spLocks noGrp="1"/>
          </p:cNvSpPr>
          <p:nvPr>
            <p:ph type="body" sz="quarter" idx="13"/>
          </p:nvPr>
        </p:nvSpPr>
        <p:spPr>
          <a:xfrm>
            <a:off x="3492210" y="3617198"/>
            <a:ext cx="6455354" cy="3272748"/>
          </a:xfrm>
        </p:spPr>
        <p:txBody>
          <a:bodyPr/>
          <a:lstStyle/>
          <a:p>
            <a:pPr lvl="0" algn="l"/>
            <a:r>
              <a:rPr lang="en-US" altLang="zh-TW" sz="3200" dirty="0"/>
              <a:t>5-1 </a:t>
            </a:r>
            <a:r>
              <a:rPr lang="zh-TW" altLang="en-US" sz="3200" dirty="0"/>
              <a:t>正規化概念</a:t>
            </a:r>
          </a:p>
          <a:p>
            <a:pPr lvl="0" algn="l"/>
            <a:r>
              <a:rPr lang="en-US" altLang="zh-TW" sz="3200" dirty="0"/>
              <a:t>5-2 </a:t>
            </a:r>
            <a:r>
              <a:rPr lang="zh-TW" altLang="en-US" sz="3200" dirty="0"/>
              <a:t>第一正規化</a:t>
            </a:r>
          </a:p>
          <a:p>
            <a:pPr lvl="0" algn="l"/>
            <a:r>
              <a:rPr lang="en-US" altLang="zh-TW" sz="3200" dirty="0"/>
              <a:t>5-3 </a:t>
            </a:r>
            <a:r>
              <a:rPr lang="zh-TW" altLang="en-US" sz="3200" dirty="0"/>
              <a:t>第二正規化及第三正規化</a:t>
            </a:r>
          </a:p>
        </p:txBody>
      </p:sp>
      <p:sp>
        <p:nvSpPr>
          <p:cNvPr id="3" name="文字版面配置區 2">
            <a:extLst>
              <a:ext uri="{FF2B5EF4-FFF2-40B4-BE49-F238E27FC236}">
                <a16:creationId xmlns:a16="http://schemas.microsoft.com/office/drawing/2014/main" xmlns="" id="{CC205A78-07DF-1A47-B8BC-83163FAB568B}"/>
              </a:ext>
            </a:extLst>
          </p:cNvPr>
          <p:cNvSpPr>
            <a:spLocks noGrp="1"/>
          </p:cNvSpPr>
          <p:nvPr>
            <p:ph type="body" sz="quarter" idx="12"/>
          </p:nvPr>
        </p:nvSpPr>
        <p:spPr>
          <a:xfrm>
            <a:off x="2536249" y="1251628"/>
            <a:ext cx="8367278" cy="1666469"/>
          </a:xfrm>
        </p:spPr>
        <p:txBody>
          <a:bodyPr anchor="ctr"/>
          <a:lstStyle/>
          <a:p>
            <a:r>
              <a:rPr lang="zh-TW" altLang="en-US" sz="4400" dirty="0"/>
              <a:t>模組</a:t>
            </a:r>
            <a:r>
              <a:rPr lang="en-US" altLang="zh-TW" sz="4400" dirty="0"/>
              <a:t>5 : </a:t>
            </a:r>
            <a:r>
              <a:rPr lang="zh-TW" altLang="en-US" sz="4400" dirty="0"/>
              <a:t>正規化</a:t>
            </a:r>
          </a:p>
        </p:txBody>
      </p:sp>
      <p:sp>
        <p:nvSpPr>
          <p:cNvPr id="9" name="日期版面配置區 1">
            <a:extLst>
              <a:ext uri="{FF2B5EF4-FFF2-40B4-BE49-F238E27FC236}">
                <a16:creationId xmlns:a16="http://schemas.microsoft.com/office/drawing/2014/main" xmlns="" id="{CD7D56B8-4EAD-8A44-A6DD-AD78158BAAC5}"/>
              </a:ext>
            </a:extLst>
          </p:cNvPr>
          <p:cNvSpPr txBox="1">
            <a:spLocks/>
          </p:cNvSpPr>
          <p:nvPr/>
        </p:nvSpPr>
        <p:spPr>
          <a:xfrm>
            <a:off x="0" y="7158037"/>
            <a:ext cx="3023200" cy="401638"/>
          </a:xfrm>
          <a:prstGeom prst="rect">
            <a:avLst/>
          </a:prstGeom>
        </p:spPr>
        <p:txBody>
          <a:bodyPr vert="horz" lIns="91440" tIns="45720" rIns="91440" bIns="45720" rtlCol="0" anchor="ctr"/>
          <a:lstStyle>
            <a:defPPr>
              <a:defRPr lang="en-US"/>
            </a:defPPr>
            <a:lvl1pPr marL="0" algn="l"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TW" altLang="en-US">
                <a:solidFill>
                  <a:prstClr val="black">
                    <a:tint val="75000"/>
                  </a:prstClr>
                </a:solidFill>
                <a:latin typeface="微軟正黑體" panose="020B0604030504040204" pitchFamily="34" charset="-120"/>
                <a:ea typeface="微軟正黑體" panose="020B0604030504040204" pitchFamily="34" charset="-120"/>
              </a:rPr>
              <a:t>資料庫設計</a:t>
            </a:r>
            <a:r>
              <a:rPr lang="en-US" altLang="zh-TW">
                <a:solidFill>
                  <a:prstClr val="black">
                    <a:tint val="75000"/>
                  </a:prstClr>
                </a:solidFill>
                <a:latin typeface="微軟正黑體" panose="020B0604030504040204" pitchFamily="34" charset="-120"/>
                <a:ea typeface="微軟正黑體" panose="020B0604030504040204" pitchFamily="34" charset="-120"/>
              </a:rPr>
              <a:t>(RDB)</a:t>
            </a:r>
            <a:endParaRPr lang="zh-TW" altLang="en-US" dirty="0">
              <a:solidFill>
                <a:prstClr val="black">
                  <a:tint val="75000"/>
                </a:prstClr>
              </a:solidFill>
              <a:latin typeface="微軟正黑體" panose="020B0604030504040204" pitchFamily="34" charset="-120"/>
              <a:ea typeface="微軟正黑體" panose="020B0604030504040204" pitchFamily="34" charset="-120"/>
            </a:endParaRPr>
          </a:p>
        </p:txBody>
      </p:sp>
      <p:sp>
        <p:nvSpPr>
          <p:cNvPr id="10" name="投影片編號版面配置區 2">
            <a:extLst>
              <a:ext uri="{FF2B5EF4-FFF2-40B4-BE49-F238E27FC236}">
                <a16:creationId xmlns:a16="http://schemas.microsoft.com/office/drawing/2014/main" xmlns="" id="{FF2B006D-AEA6-174B-9566-6DAC4A9C245F}"/>
              </a:ext>
            </a:extLst>
          </p:cNvPr>
          <p:cNvSpPr txBox="1">
            <a:spLocks/>
          </p:cNvSpPr>
          <p:nvPr/>
        </p:nvSpPr>
        <p:spPr>
          <a:xfrm>
            <a:off x="7953668" y="7158037"/>
            <a:ext cx="5486107" cy="40163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郭惠民編著</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a:t>
            </a: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版權所有，不得任意拷貝或引用</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 </a:t>
            </a:r>
            <a:endParaRPr kumimoji="0" lang="zh-TW" altLang="en-US" sz="16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xmlns="" val="113668077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5-1 : </a:t>
            </a:r>
            <a:r>
              <a:rPr lang="zh-TW" altLang="en-US" dirty="0"/>
              <a:t>正規化概念</a:t>
            </a:r>
            <a:endParaRPr lang="zh-TW" altLang="zh-TW" dirty="0"/>
          </a:p>
          <a:p>
            <a:endParaRPr lang="zh-TW" altLang="en-US" dirty="0"/>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步驟六、正規化處理</a:t>
            </a:r>
            <a:endParaRPr lang="zh-TW" altLang="en-US" dirty="0"/>
          </a:p>
        </p:txBody>
      </p:sp>
      <p:sp>
        <p:nvSpPr>
          <p:cNvPr id="9" name="Rectangle 3"/>
          <p:cNvSpPr>
            <a:spLocks noGrp="1" noChangeArrowheads="1"/>
          </p:cNvSpPr>
          <p:nvPr>
            <p:ph type="body" sz="quarter" idx="14"/>
          </p:nvPr>
        </p:nvSpPr>
        <p:spPr>
          <a:xfrm>
            <a:off x="838604" y="2095183"/>
            <a:ext cx="10574463" cy="821611"/>
          </a:xfrm>
        </p:spPr>
        <p:txBody>
          <a:bodyPr/>
          <a:lstStyle/>
          <a:p>
            <a:pPr marL="268288" indent="-268288">
              <a:lnSpc>
                <a:spcPct val="110000"/>
              </a:lnSpc>
              <a:spcBef>
                <a:spcPts val="600"/>
              </a:spcBef>
              <a:spcAft>
                <a:spcPts val="600"/>
              </a:spcAft>
              <a:buFont typeface="Wingdings" panose="05000000000000000000" pitchFamily="2" charset="2"/>
              <a:buChar char="l"/>
            </a:pPr>
            <a:r>
              <a:rPr lang="zh-TW" altLang="en-US" sz="2600" b="0" dirty="0">
                <a:latin typeface="Arial" panose="020B0604020202020204" pitchFamily="34" charset="0"/>
                <a:ea typeface="標楷體" panose="03000509000000000000" pitchFamily="65" charset="-120"/>
                <a:cs typeface="Arial" panose="020B0604020202020204" pitchFamily="34" charset="0"/>
              </a:rPr>
              <a:t>透過一連串的檢視，讓每一個資料項目歸屬到適當的資料體中。</a:t>
            </a:r>
          </a:p>
          <a:p>
            <a:pPr marL="268288" indent="-268288">
              <a:lnSpc>
                <a:spcPct val="110000"/>
              </a:lnSpc>
              <a:spcBef>
                <a:spcPts val="600"/>
              </a:spcBef>
              <a:spcAft>
                <a:spcPts val="600"/>
              </a:spcAft>
              <a:buFont typeface="Wingdings" panose="05000000000000000000" pitchFamily="2" charset="2"/>
              <a:buChar char="l"/>
            </a:pPr>
            <a:r>
              <a:rPr lang="zh-TW" altLang="en-US" sz="2600" b="0" dirty="0">
                <a:latin typeface="Arial" panose="020B0604020202020204" pitchFamily="34" charset="0"/>
                <a:ea typeface="標楷體" panose="03000509000000000000" pitchFamily="65" charset="-120"/>
                <a:cs typeface="Arial" panose="020B0604020202020204" pitchFamily="34" charset="0"/>
              </a:rPr>
              <a:t>讓資料在新增、修改或刪除時，整個系統相關資料仍能維持正確良好的狀態。</a:t>
            </a:r>
          </a:p>
          <a:p>
            <a:pPr marL="268288" indent="-268288">
              <a:lnSpc>
                <a:spcPct val="110000"/>
              </a:lnSpc>
              <a:spcBef>
                <a:spcPts val="600"/>
              </a:spcBef>
              <a:spcAft>
                <a:spcPts val="600"/>
              </a:spcAft>
              <a:buFont typeface="Wingdings" panose="05000000000000000000" pitchFamily="2" charset="2"/>
              <a:buChar char="l"/>
            </a:pPr>
            <a:r>
              <a:rPr lang="zh-TW" altLang="en-US" sz="2600" b="0" dirty="0">
                <a:latin typeface="Arial" panose="020B0604020202020204" pitchFamily="34" charset="0"/>
                <a:ea typeface="標楷體" panose="03000509000000000000" pitchFamily="65" charset="-120"/>
                <a:cs typeface="Arial" panose="020B0604020202020204" pitchFamily="34" charset="0"/>
              </a:rPr>
              <a:t>具有關聯式之特性，但仍適用於其他資料模式。</a:t>
            </a:r>
          </a:p>
          <a:p>
            <a:pPr marL="268288" indent="-268288">
              <a:lnSpc>
                <a:spcPct val="110000"/>
              </a:lnSpc>
              <a:spcAft>
                <a:spcPts val="600"/>
              </a:spcAft>
              <a:buFont typeface="Wingdings" panose="05000000000000000000" pitchFamily="2" charset="2"/>
              <a:buChar char="l"/>
            </a:pPr>
            <a:r>
              <a:rPr lang="zh-TW" altLang="en-US" sz="2600" b="0" dirty="0">
                <a:latin typeface="Arial" panose="020B0604020202020204" pitchFamily="34" charset="0"/>
                <a:ea typeface="標楷體" panose="03000509000000000000" pitchFamily="65" charset="-120"/>
                <a:cs typeface="Arial" panose="020B0604020202020204" pitchFamily="34" charset="0"/>
              </a:rPr>
              <a:t>正規化步驟 </a:t>
            </a:r>
            <a:r>
              <a:rPr lang="en-US" altLang="zh-TW" sz="2600" b="0" dirty="0">
                <a:latin typeface="Arial" panose="020B0604020202020204" pitchFamily="34" charset="0"/>
                <a:ea typeface="標楷體" panose="03000509000000000000" pitchFamily="65" charset="-120"/>
                <a:cs typeface="Arial" panose="020B0604020202020204" pitchFamily="34" charset="0"/>
              </a:rPr>
              <a:t>:</a:t>
            </a:r>
            <a:endParaRPr lang="zh-TW" altLang="en-US" sz="2600" b="0" dirty="0">
              <a:latin typeface="Arial" panose="020B0604020202020204" pitchFamily="34" charset="0"/>
              <a:ea typeface="標楷體" panose="03000509000000000000" pitchFamily="65" charset="-120"/>
              <a:cs typeface="Arial" panose="020B0604020202020204" pitchFamily="34" charset="0"/>
            </a:endParaRPr>
          </a:p>
          <a:p>
            <a:pPr marL="541338" lvl="1" indent="-179388">
              <a:buFont typeface="Calibri" pitchFamily="34" charset="0"/>
              <a:buChar char="−"/>
              <a:tabLst>
                <a:tab pos="541338" algn="l"/>
              </a:tabLst>
            </a:pPr>
            <a:r>
              <a:rPr lang="zh-TW" altLang="en-US" sz="2400" dirty="0">
                <a:ea typeface="標楷體" pitchFamily="65" charset="-120"/>
              </a:rPr>
              <a:t>第一正規化</a:t>
            </a:r>
          </a:p>
          <a:p>
            <a:pPr marL="541338" lvl="1" indent="-179388">
              <a:buFont typeface="Calibri" pitchFamily="34" charset="0"/>
              <a:buChar char="−"/>
              <a:tabLst>
                <a:tab pos="541338" algn="l"/>
              </a:tabLst>
            </a:pPr>
            <a:r>
              <a:rPr lang="zh-TW" altLang="en-US" sz="2400" dirty="0">
                <a:ea typeface="標楷體" pitchFamily="65" charset="-120"/>
              </a:rPr>
              <a:t>第二正規化</a:t>
            </a:r>
          </a:p>
          <a:p>
            <a:pPr marL="541338" lvl="1" indent="-179388">
              <a:buFont typeface="Calibri" pitchFamily="34" charset="0"/>
              <a:buChar char="−"/>
              <a:tabLst>
                <a:tab pos="541338" algn="l"/>
              </a:tabLst>
            </a:pPr>
            <a:r>
              <a:rPr lang="zh-TW" altLang="en-US" sz="2400" dirty="0">
                <a:ea typeface="標楷體" pitchFamily="65" charset="-120"/>
              </a:rPr>
              <a:t>第三正規化</a:t>
            </a:r>
          </a:p>
        </p:txBody>
      </p:sp>
    </p:spTree>
    <p:extLst>
      <p:ext uri="{BB962C8B-B14F-4D97-AF65-F5344CB8AC3E}">
        <p14:creationId xmlns:p14="http://schemas.microsoft.com/office/powerpoint/2010/main" xmlns="" val="16670797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5-1 : </a:t>
            </a:r>
            <a:r>
              <a:rPr lang="zh-TW" altLang="en-US" dirty="0"/>
              <a:t>正規化概念</a:t>
            </a:r>
            <a:endParaRPr lang="zh-TW" altLang="zh-TW" dirty="0"/>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顧問明細表</a:t>
            </a:r>
            <a:endParaRPr lang="zh-TW" altLang="en-US" dirty="0"/>
          </a:p>
        </p:txBody>
      </p:sp>
      <p:graphicFrame>
        <p:nvGraphicFramePr>
          <p:cNvPr id="8" name="Group 106"/>
          <p:cNvGraphicFramePr>
            <a:graphicFrameLocks/>
          </p:cNvGraphicFramePr>
          <p:nvPr>
            <p:extLst>
              <p:ext uri="{D42A27DB-BD31-4B8C-83A1-F6EECF244321}">
                <p14:modId xmlns:p14="http://schemas.microsoft.com/office/powerpoint/2010/main" xmlns="" val="668648627"/>
              </p:ext>
            </p:extLst>
          </p:nvPr>
        </p:nvGraphicFramePr>
        <p:xfrm>
          <a:off x="727075" y="2134939"/>
          <a:ext cx="8370888" cy="4108450"/>
        </p:xfrm>
        <a:graphic>
          <a:graphicData uri="http://schemas.openxmlformats.org/drawingml/2006/table">
            <a:tbl>
              <a:tblPr/>
              <a:tblGrid>
                <a:gridCol w="660400">
                  <a:extLst>
                    <a:ext uri="{9D8B030D-6E8A-4147-A177-3AD203B41FA5}">
                      <a16:colId xmlns:a16="http://schemas.microsoft.com/office/drawing/2014/main" xmlns="" val="20000"/>
                    </a:ext>
                  </a:extLst>
                </a:gridCol>
                <a:gridCol w="881063">
                  <a:extLst>
                    <a:ext uri="{9D8B030D-6E8A-4147-A177-3AD203B41FA5}">
                      <a16:colId xmlns:a16="http://schemas.microsoft.com/office/drawing/2014/main" xmlns="" val="20001"/>
                    </a:ext>
                  </a:extLst>
                </a:gridCol>
                <a:gridCol w="658812">
                  <a:extLst>
                    <a:ext uri="{9D8B030D-6E8A-4147-A177-3AD203B41FA5}">
                      <a16:colId xmlns:a16="http://schemas.microsoft.com/office/drawing/2014/main" xmlns="" val="20002"/>
                    </a:ext>
                  </a:extLst>
                </a:gridCol>
                <a:gridCol w="1103313">
                  <a:extLst>
                    <a:ext uri="{9D8B030D-6E8A-4147-A177-3AD203B41FA5}">
                      <a16:colId xmlns:a16="http://schemas.microsoft.com/office/drawing/2014/main" xmlns="" val="20003"/>
                    </a:ext>
                  </a:extLst>
                </a:gridCol>
                <a:gridCol w="1101725">
                  <a:extLst>
                    <a:ext uri="{9D8B030D-6E8A-4147-A177-3AD203B41FA5}">
                      <a16:colId xmlns:a16="http://schemas.microsoft.com/office/drawing/2014/main" xmlns="" val="20004"/>
                    </a:ext>
                  </a:extLst>
                </a:gridCol>
                <a:gridCol w="660400">
                  <a:extLst>
                    <a:ext uri="{9D8B030D-6E8A-4147-A177-3AD203B41FA5}">
                      <a16:colId xmlns:a16="http://schemas.microsoft.com/office/drawing/2014/main" xmlns="" val="20005"/>
                    </a:ext>
                  </a:extLst>
                </a:gridCol>
                <a:gridCol w="1101725">
                  <a:extLst>
                    <a:ext uri="{9D8B030D-6E8A-4147-A177-3AD203B41FA5}">
                      <a16:colId xmlns:a16="http://schemas.microsoft.com/office/drawing/2014/main" xmlns="" val="20006"/>
                    </a:ext>
                  </a:extLst>
                </a:gridCol>
                <a:gridCol w="1101725">
                  <a:extLst>
                    <a:ext uri="{9D8B030D-6E8A-4147-A177-3AD203B41FA5}">
                      <a16:colId xmlns:a16="http://schemas.microsoft.com/office/drawing/2014/main" xmlns="" val="20007"/>
                    </a:ext>
                  </a:extLst>
                </a:gridCol>
                <a:gridCol w="1101725">
                  <a:extLst>
                    <a:ext uri="{9D8B030D-6E8A-4147-A177-3AD203B41FA5}">
                      <a16:colId xmlns:a16="http://schemas.microsoft.com/office/drawing/2014/main" xmlns="" val="20008"/>
                    </a:ext>
                  </a:extLst>
                </a:gridCol>
              </a:tblGrid>
              <a:tr h="45085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編號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職等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薪資等級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座車等級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專長代號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專長說明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專長資格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2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004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陳小期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桃園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SK01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DBA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72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SK10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NW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CNI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72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SK15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JAVA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JCP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572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009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張小誠</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台北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SK06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WCS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WCS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72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SK10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NW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CNI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572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孫小華</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桃園</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SK06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WCS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WCA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4572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015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林小敏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台北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SK01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DBO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4572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019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王小漢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永和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SK05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MCSE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xmlns="" val="35798150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5-1 : </a:t>
            </a:r>
            <a:r>
              <a:rPr lang="zh-TW" altLang="en-US" dirty="0"/>
              <a:t>正規化概念</a:t>
            </a:r>
            <a:endParaRPr lang="zh-TW" altLang="zh-TW" dirty="0"/>
          </a:p>
        </p:txBody>
      </p:sp>
      <p:sp>
        <p:nvSpPr>
          <p:cNvPr id="5" name="文字版面配置區 4"/>
          <p:cNvSpPr>
            <a:spLocks noGrp="1"/>
          </p:cNvSpPr>
          <p:nvPr>
            <p:ph type="body" sz="quarter" idx="13"/>
          </p:nvPr>
        </p:nvSpPr>
        <p:spPr/>
        <p:txBody>
          <a:bodyPr/>
          <a:lstStyle/>
          <a:p>
            <a:r>
              <a:rPr lang="zh-TW" altLang="en-US" dirty="0">
                <a:latin typeface="Arial" panose="020B0604020202020204" pitchFamily="34" charset="0"/>
                <a:ea typeface="標楷體" panose="03000509000000000000" pitchFamily="65" charset="-120"/>
                <a:cs typeface="Arial" panose="020B0604020202020204" pitchFamily="34" charset="0"/>
              </a:rPr>
              <a:t>未正規化形式</a:t>
            </a:r>
            <a:r>
              <a:rPr lang="en-US" altLang="zh-TW" dirty="0">
                <a:latin typeface="Arial" panose="020B0604020202020204" pitchFamily="34" charset="0"/>
                <a:ea typeface="標楷體" panose="03000509000000000000" pitchFamily="65" charset="-120"/>
                <a:cs typeface="Arial" panose="020B0604020202020204" pitchFamily="34" charset="0"/>
              </a:rPr>
              <a:t>UNF</a:t>
            </a:r>
            <a:r>
              <a:rPr lang="zh-TW" altLang="en-US" dirty="0">
                <a:latin typeface="Arial" panose="020B0604020202020204" pitchFamily="34" charset="0"/>
                <a:ea typeface="標楷體" panose="03000509000000000000" pitchFamily="65" charset="-120"/>
                <a:cs typeface="Arial" panose="020B0604020202020204" pitchFamily="34" charset="0"/>
              </a:rPr>
              <a:t> </a:t>
            </a:r>
            <a:r>
              <a:rPr lang="en-US" altLang="zh-TW" dirty="0">
                <a:latin typeface="Arial" panose="020B0604020202020204" pitchFamily="34" charset="0"/>
                <a:ea typeface="標楷體" panose="03000509000000000000" pitchFamily="65" charset="-120"/>
                <a:cs typeface="Arial" panose="020B0604020202020204" pitchFamily="34" charset="0"/>
              </a:rPr>
              <a:t>(Un-Normalized Form)</a:t>
            </a:r>
            <a:endParaRPr lang="zh-TW" altLang="en-US" dirty="0"/>
          </a:p>
        </p:txBody>
      </p:sp>
      <p:sp>
        <p:nvSpPr>
          <p:cNvPr id="10" name="Rectangle 3"/>
          <p:cNvSpPr>
            <a:spLocks noChangeArrowheads="1"/>
          </p:cNvSpPr>
          <p:nvPr/>
        </p:nvSpPr>
        <p:spPr bwMode="auto">
          <a:xfrm>
            <a:off x="3733800" y="2003425"/>
            <a:ext cx="1676400" cy="6096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1" name="Rectangle 4"/>
          <p:cNvSpPr>
            <a:spLocks noGrp="1" noChangeArrowheads="1"/>
          </p:cNvSpPr>
          <p:nvPr>
            <p:ph type="body" idx="4294967295"/>
          </p:nvPr>
        </p:nvSpPr>
        <p:spPr>
          <a:xfrm>
            <a:off x="739775" y="2106612"/>
            <a:ext cx="7772400" cy="4881209"/>
          </a:xfrm>
          <a:prstGeom prst="rect">
            <a:avLst/>
          </a:prstGeom>
        </p:spPr>
        <p:txBody>
          <a:bodyPr/>
          <a:lstStyle/>
          <a:p>
            <a:pPr algn="ctr" eaLnBrk="1" hangingPunct="1">
              <a:lnSpc>
                <a:spcPct val="90000"/>
              </a:lnSpc>
              <a:buFontTx/>
              <a:buNone/>
            </a:pPr>
            <a:r>
              <a:rPr lang="zh-TW" altLang="en-US" sz="2800" b="1" dirty="0">
                <a:ea typeface="標楷體" panose="03000509000000000000" pitchFamily="65" charset="-120"/>
              </a:rPr>
              <a:t>顧問編號</a:t>
            </a:r>
          </a:p>
          <a:p>
            <a:pPr algn="ctr" eaLnBrk="1" hangingPunct="1">
              <a:lnSpc>
                <a:spcPct val="90000"/>
              </a:lnSpc>
              <a:buFontTx/>
              <a:buNone/>
            </a:pPr>
            <a:r>
              <a:rPr lang="zh-TW" altLang="en-US" sz="2800" b="1" dirty="0">
                <a:ea typeface="標楷體" panose="03000509000000000000" pitchFamily="65" charset="-120"/>
              </a:rPr>
              <a:t>姓名</a:t>
            </a:r>
          </a:p>
          <a:p>
            <a:pPr algn="ctr" eaLnBrk="1" hangingPunct="1">
              <a:lnSpc>
                <a:spcPct val="90000"/>
              </a:lnSpc>
              <a:buFontTx/>
              <a:buNone/>
            </a:pPr>
            <a:r>
              <a:rPr lang="zh-TW" altLang="en-US" sz="2800" b="1" dirty="0">
                <a:ea typeface="標楷體" panose="03000509000000000000" pitchFamily="65" charset="-120"/>
              </a:rPr>
              <a:t>地址</a:t>
            </a:r>
          </a:p>
          <a:p>
            <a:pPr algn="ctr" eaLnBrk="1" hangingPunct="1">
              <a:lnSpc>
                <a:spcPct val="90000"/>
              </a:lnSpc>
              <a:buFontTx/>
              <a:buNone/>
            </a:pPr>
            <a:r>
              <a:rPr lang="zh-TW" altLang="en-US" sz="2800" b="1" dirty="0">
                <a:ea typeface="標楷體" panose="03000509000000000000" pitchFamily="65" charset="-120"/>
              </a:rPr>
              <a:t>職等</a:t>
            </a:r>
          </a:p>
          <a:p>
            <a:pPr algn="ctr" eaLnBrk="1" hangingPunct="1">
              <a:lnSpc>
                <a:spcPct val="90000"/>
              </a:lnSpc>
              <a:buFontTx/>
              <a:buNone/>
            </a:pPr>
            <a:r>
              <a:rPr lang="zh-TW" altLang="en-US" sz="2800" b="1" dirty="0">
                <a:ea typeface="標楷體" panose="03000509000000000000" pitchFamily="65" charset="-120"/>
              </a:rPr>
              <a:t>薪資級數</a:t>
            </a:r>
          </a:p>
          <a:p>
            <a:pPr algn="ctr" eaLnBrk="1" hangingPunct="1">
              <a:lnSpc>
                <a:spcPct val="90000"/>
              </a:lnSpc>
              <a:buFontTx/>
              <a:buNone/>
            </a:pPr>
            <a:r>
              <a:rPr lang="zh-TW" altLang="en-US" sz="2800" b="1" dirty="0">
                <a:ea typeface="標楷體" panose="03000509000000000000" pitchFamily="65" charset="-120"/>
              </a:rPr>
              <a:t>座車等級</a:t>
            </a:r>
          </a:p>
          <a:p>
            <a:pPr algn="ctr" eaLnBrk="1" hangingPunct="1">
              <a:lnSpc>
                <a:spcPct val="90000"/>
              </a:lnSpc>
              <a:buFontTx/>
              <a:buNone/>
            </a:pPr>
            <a:r>
              <a:rPr lang="zh-TW" altLang="en-US" sz="2800" b="1" dirty="0">
                <a:ea typeface="標楷體" panose="03000509000000000000" pitchFamily="65" charset="-120"/>
              </a:rPr>
              <a:t>專長代號</a:t>
            </a:r>
          </a:p>
          <a:p>
            <a:pPr algn="ctr" eaLnBrk="1" hangingPunct="1">
              <a:lnSpc>
                <a:spcPct val="90000"/>
              </a:lnSpc>
              <a:buFontTx/>
              <a:buNone/>
            </a:pPr>
            <a:r>
              <a:rPr lang="zh-TW" altLang="en-US" sz="2800" b="1" dirty="0">
                <a:ea typeface="標楷體" panose="03000509000000000000" pitchFamily="65" charset="-120"/>
              </a:rPr>
              <a:t>專長說明</a:t>
            </a:r>
          </a:p>
          <a:p>
            <a:pPr algn="ctr" eaLnBrk="1" hangingPunct="1">
              <a:lnSpc>
                <a:spcPct val="90000"/>
              </a:lnSpc>
              <a:buFontTx/>
              <a:buNone/>
            </a:pPr>
            <a:r>
              <a:rPr lang="zh-TW" altLang="en-US" sz="2800" b="1" dirty="0">
                <a:ea typeface="標楷體" panose="03000509000000000000" pitchFamily="65" charset="-120"/>
              </a:rPr>
              <a:t>專長資格</a:t>
            </a:r>
          </a:p>
        </p:txBody>
      </p:sp>
    </p:spTree>
    <p:extLst>
      <p:ext uri="{BB962C8B-B14F-4D97-AF65-F5344CB8AC3E}">
        <p14:creationId xmlns:p14="http://schemas.microsoft.com/office/powerpoint/2010/main" xmlns="" val="206449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5-2 : </a:t>
            </a:r>
            <a:r>
              <a:rPr lang="zh-TW" altLang="zh-TW" dirty="0"/>
              <a:t>第</a:t>
            </a:r>
            <a:r>
              <a:rPr lang="zh-TW" altLang="en-US" dirty="0"/>
              <a:t>一</a:t>
            </a:r>
            <a:r>
              <a:rPr lang="zh-TW" altLang="zh-TW" dirty="0"/>
              <a:t>正規化</a:t>
            </a:r>
            <a:endParaRPr lang="zh-TW" altLang="en-US" dirty="0"/>
          </a:p>
        </p:txBody>
      </p:sp>
      <p:sp>
        <p:nvSpPr>
          <p:cNvPr id="5" name="文字版面配置區 4"/>
          <p:cNvSpPr>
            <a:spLocks noGrp="1"/>
          </p:cNvSpPr>
          <p:nvPr>
            <p:ph type="body" sz="quarter" idx="13"/>
          </p:nvPr>
        </p:nvSpPr>
        <p:spPr/>
        <p:txBody>
          <a:bodyPr/>
          <a:lstStyle/>
          <a:p>
            <a:r>
              <a:rPr lang="zh-TW" altLang="en-US" dirty="0">
                <a:latin typeface="Arial" panose="020B0604020202020204" pitchFamily="34" charset="0"/>
                <a:ea typeface="標楷體" panose="03000509000000000000" pitchFamily="65" charset="-120"/>
                <a:cs typeface="Arial" panose="020B0604020202020204" pitchFamily="34" charset="0"/>
              </a:rPr>
              <a:t>第一正規化形式</a:t>
            </a:r>
            <a:r>
              <a:rPr lang="en-US" altLang="zh-TW" dirty="0">
                <a:latin typeface="Arial" panose="020B0604020202020204" pitchFamily="34" charset="0"/>
                <a:ea typeface="標楷體" panose="03000509000000000000" pitchFamily="65" charset="-120"/>
                <a:cs typeface="Arial" panose="020B0604020202020204" pitchFamily="34" charset="0"/>
              </a:rPr>
              <a:t>FNF</a:t>
            </a:r>
            <a:r>
              <a:rPr lang="zh-TW" altLang="en-US" dirty="0">
                <a:latin typeface="Arial" panose="020B0604020202020204" pitchFamily="34" charset="0"/>
                <a:ea typeface="標楷體" panose="03000509000000000000" pitchFamily="65" charset="-120"/>
                <a:cs typeface="Arial" panose="020B0604020202020204" pitchFamily="34" charset="0"/>
              </a:rPr>
              <a:t> </a:t>
            </a:r>
            <a:r>
              <a:rPr lang="en-US" altLang="zh-TW" dirty="0">
                <a:latin typeface="Arial" panose="020B0604020202020204" pitchFamily="34" charset="0"/>
                <a:ea typeface="標楷體" panose="03000509000000000000" pitchFamily="65" charset="-120"/>
                <a:cs typeface="Arial" panose="020B0604020202020204" pitchFamily="34" charset="0"/>
              </a:rPr>
              <a:t>(First-Normalized Form)</a:t>
            </a:r>
            <a:endParaRPr lang="zh-TW" altLang="en-US" dirty="0"/>
          </a:p>
        </p:txBody>
      </p:sp>
      <p:sp>
        <p:nvSpPr>
          <p:cNvPr id="6" name="Rectangle 2"/>
          <p:cNvSpPr>
            <a:spLocks noChangeArrowheads="1"/>
          </p:cNvSpPr>
          <p:nvPr/>
        </p:nvSpPr>
        <p:spPr bwMode="auto">
          <a:xfrm>
            <a:off x="1811867" y="2774744"/>
            <a:ext cx="1447800" cy="4572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7" name="Rectangle 4"/>
          <p:cNvSpPr>
            <a:spLocks noChangeArrowheads="1"/>
          </p:cNvSpPr>
          <p:nvPr/>
        </p:nvSpPr>
        <p:spPr bwMode="auto">
          <a:xfrm>
            <a:off x="2054577" y="2071482"/>
            <a:ext cx="6445955" cy="474662"/>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b="1" dirty="0">
                <a:solidFill>
                  <a:schemeClr val="accent1">
                    <a:lumMod val="75000"/>
                  </a:schemeClr>
                </a:solidFill>
                <a:latin typeface="標楷體" panose="03000509000000000000" pitchFamily="65" charset="-120"/>
                <a:ea typeface="標楷體" panose="03000509000000000000" pitchFamily="65" charset="-120"/>
              </a:rPr>
              <a:t>第一正規化的規則：去除多值屬性</a:t>
            </a:r>
          </a:p>
        </p:txBody>
      </p:sp>
      <p:sp>
        <p:nvSpPr>
          <p:cNvPr id="8" name="Rectangle 5"/>
          <p:cNvSpPr>
            <a:spLocks noChangeArrowheads="1"/>
          </p:cNvSpPr>
          <p:nvPr/>
        </p:nvSpPr>
        <p:spPr bwMode="auto">
          <a:xfrm>
            <a:off x="1202267" y="2698544"/>
            <a:ext cx="2667000" cy="396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dirty="0">
                <a:latin typeface="標楷體" panose="03000509000000000000" pitchFamily="65" charset="-120"/>
                <a:ea typeface="標楷體" panose="03000509000000000000" pitchFamily="65" charset="-120"/>
              </a:rPr>
              <a:t>顧問編號</a:t>
            </a:r>
          </a:p>
          <a:p>
            <a:pPr algn="ctr" eaLnBrk="1" hangingPunct="1">
              <a:spcBef>
                <a:spcPct val="20000"/>
              </a:spcBef>
            </a:pPr>
            <a:r>
              <a:rPr lang="zh-TW" altLang="en-US" b="1" dirty="0">
                <a:latin typeface="標楷體" panose="03000509000000000000" pitchFamily="65" charset="-120"/>
                <a:ea typeface="標楷體" panose="03000509000000000000" pitchFamily="65" charset="-120"/>
              </a:rPr>
              <a:t>姓名</a:t>
            </a:r>
          </a:p>
          <a:p>
            <a:pPr algn="ctr" eaLnBrk="1" hangingPunct="1">
              <a:spcBef>
                <a:spcPct val="20000"/>
              </a:spcBef>
            </a:pPr>
            <a:r>
              <a:rPr lang="zh-TW" altLang="en-US" b="1" dirty="0">
                <a:latin typeface="標楷體" panose="03000509000000000000" pitchFamily="65" charset="-120"/>
                <a:ea typeface="標楷體" panose="03000509000000000000" pitchFamily="65" charset="-120"/>
              </a:rPr>
              <a:t>地址</a:t>
            </a:r>
          </a:p>
          <a:p>
            <a:pPr algn="ctr" eaLnBrk="1" hangingPunct="1">
              <a:spcBef>
                <a:spcPct val="20000"/>
              </a:spcBef>
            </a:pPr>
            <a:r>
              <a:rPr lang="zh-TW" altLang="en-US" b="1" dirty="0">
                <a:latin typeface="標楷體" panose="03000509000000000000" pitchFamily="65" charset="-120"/>
                <a:ea typeface="標楷體" panose="03000509000000000000" pitchFamily="65" charset="-120"/>
              </a:rPr>
              <a:t>職等</a:t>
            </a:r>
          </a:p>
          <a:p>
            <a:pPr algn="ctr" eaLnBrk="1" hangingPunct="1">
              <a:spcBef>
                <a:spcPct val="20000"/>
              </a:spcBef>
            </a:pPr>
            <a:r>
              <a:rPr lang="zh-TW" altLang="en-US" b="1" dirty="0">
                <a:latin typeface="標楷體" panose="03000509000000000000" pitchFamily="65" charset="-120"/>
                <a:ea typeface="標楷體" panose="03000509000000000000" pitchFamily="65" charset="-120"/>
              </a:rPr>
              <a:t>薪資級數</a:t>
            </a:r>
          </a:p>
          <a:p>
            <a:pPr algn="ctr" eaLnBrk="1" hangingPunct="1">
              <a:spcBef>
                <a:spcPct val="20000"/>
              </a:spcBef>
            </a:pPr>
            <a:r>
              <a:rPr lang="zh-TW" altLang="en-US" b="1" dirty="0">
                <a:latin typeface="標楷體" panose="03000509000000000000" pitchFamily="65" charset="-120"/>
                <a:ea typeface="標楷體" panose="03000509000000000000" pitchFamily="65" charset="-120"/>
              </a:rPr>
              <a:t>座車等級</a:t>
            </a:r>
          </a:p>
          <a:p>
            <a:pPr algn="ctr" eaLnBrk="1" hangingPunct="1">
              <a:spcBef>
                <a:spcPct val="20000"/>
              </a:spcBef>
            </a:pPr>
            <a:r>
              <a:rPr lang="zh-TW" altLang="en-US" b="1" dirty="0">
                <a:latin typeface="標楷體" panose="03000509000000000000" pitchFamily="65" charset="-120"/>
                <a:ea typeface="標楷體" panose="03000509000000000000" pitchFamily="65" charset="-120"/>
              </a:rPr>
              <a:t>專長代號</a:t>
            </a:r>
          </a:p>
          <a:p>
            <a:pPr algn="ctr" eaLnBrk="1" hangingPunct="1">
              <a:spcBef>
                <a:spcPct val="20000"/>
              </a:spcBef>
            </a:pPr>
            <a:r>
              <a:rPr lang="zh-TW" altLang="en-US" b="1" dirty="0">
                <a:latin typeface="標楷體" panose="03000509000000000000" pitchFamily="65" charset="-120"/>
                <a:ea typeface="標楷體" panose="03000509000000000000" pitchFamily="65" charset="-120"/>
              </a:rPr>
              <a:t>專長說明</a:t>
            </a:r>
          </a:p>
          <a:p>
            <a:pPr algn="ctr" eaLnBrk="1" hangingPunct="1">
              <a:spcBef>
                <a:spcPct val="20000"/>
              </a:spcBef>
            </a:pPr>
            <a:r>
              <a:rPr lang="zh-TW" altLang="en-US" b="1" dirty="0">
                <a:latin typeface="標楷體" panose="03000509000000000000" pitchFamily="65" charset="-120"/>
                <a:ea typeface="標楷體" panose="03000509000000000000" pitchFamily="65" charset="-120"/>
              </a:rPr>
              <a:t>專長資格</a:t>
            </a:r>
          </a:p>
        </p:txBody>
      </p:sp>
      <p:grpSp>
        <p:nvGrpSpPr>
          <p:cNvPr id="9" name="Group 6"/>
          <p:cNvGrpSpPr>
            <a:grpSpLocks/>
          </p:cNvGrpSpPr>
          <p:nvPr/>
        </p:nvGrpSpPr>
        <p:grpSpPr bwMode="auto">
          <a:xfrm>
            <a:off x="3716867" y="2774744"/>
            <a:ext cx="2514600" cy="3505200"/>
            <a:chOff x="2064" y="1632"/>
            <a:chExt cx="1584" cy="2208"/>
          </a:xfrm>
        </p:grpSpPr>
        <p:sp>
          <p:nvSpPr>
            <p:cNvPr id="10" name="Rectangle 7"/>
            <p:cNvSpPr>
              <a:spLocks noChangeArrowheads="1"/>
            </p:cNvSpPr>
            <p:nvPr/>
          </p:nvSpPr>
          <p:spPr bwMode="auto">
            <a:xfrm>
              <a:off x="2064" y="1632"/>
              <a:ext cx="1584" cy="2208"/>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1" name="Text Box 8"/>
            <p:cNvSpPr txBox="1">
              <a:spLocks noChangeArrowheads="1"/>
            </p:cNvSpPr>
            <p:nvPr/>
          </p:nvSpPr>
          <p:spPr bwMode="auto">
            <a:xfrm>
              <a:off x="2304" y="1632"/>
              <a:ext cx="10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非多值部分</a:t>
              </a:r>
            </a:p>
          </p:txBody>
        </p:sp>
      </p:grpSp>
      <p:grpSp>
        <p:nvGrpSpPr>
          <p:cNvPr id="12" name="Group 9"/>
          <p:cNvGrpSpPr>
            <a:grpSpLocks/>
          </p:cNvGrpSpPr>
          <p:nvPr/>
        </p:nvGrpSpPr>
        <p:grpSpPr bwMode="auto">
          <a:xfrm>
            <a:off x="6307667" y="2774744"/>
            <a:ext cx="2514600" cy="3505200"/>
            <a:chOff x="3696" y="1632"/>
            <a:chExt cx="1584" cy="2208"/>
          </a:xfrm>
        </p:grpSpPr>
        <p:sp>
          <p:nvSpPr>
            <p:cNvPr id="13" name="Rectangle 10"/>
            <p:cNvSpPr>
              <a:spLocks noChangeArrowheads="1"/>
            </p:cNvSpPr>
            <p:nvPr/>
          </p:nvSpPr>
          <p:spPr bwMode="auto">
            <a:xfrm>
              <a:off x="3696" y="1632"/>
              <a:ext cx="1584" cy="2208"/>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4" name="Text Box 11"/>
            <p:cNvSpPr txBox="1">
              <a:spLocks noChangeArrowheads="1"/>
            </p:cNvSpPr>
            <p:nvPr/>
          </p:nvSpPr>
          <p:spPr bwMode="auto">
            <a:xfrm>
              <a:off x="4080" y="1632"/>
              <a:ext cx="8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多值部分</a:t>
              </a:r>
            </a:p>
          </p:txBody>
        </p:sp>
      </p:grpSp>
      <p:sp>
        <p:nvSpPr>
          <p:cNvPr id="15" name="Rectangle 12"/>
          <p:cNvSpPr>
            <a:spLocks noChangeArrowheads="1"/>
          </p:cNvSpPr>
          <p:nvPr/>
        </p:nvSpPr>
        <p:spPr bwMode="auto">
          <a:xfrm>
            <a:off x="6917267" y="3231944"/>
            <a:ext cx="1371600" cy="9144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6" name="Rectangle 13"/>
          <p:cNvSpPr>
            <a:spLocks noChangeArrowheads="1"/>
          </p:cNvSpPr>
          <p:nvPr/>
        </p:nvSpPr>
        <p:spPr bwMode="auto">
          <a:xfrm>
            <a:off x="4250267" y="3231944"/>
            <a:ext cx="1447800" cy="4572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7" name="Rectangle 14"/>
          <p:cNvSpPr>
            <a:spLocks noChangeArrowheads="1"/>
          </p:cNvSpPr>
          <p:nvPr/>
        </p:nvSpPr>
        <p:spPr bwMode="auto">
          <a:xfrm>
            <a:off x="4021667" y="3231944"/>
            <a:ext cx="1981200"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latin typeface="標楷體" panose="03000509000000000000" pitchFamily="65" charset="-120"/>
                <a:ea typeface="標楷體" panose="03000509000000000000" pitchFamily="65" charset="-120"/>
              </a:rPr>
              <a:t>顧問編號</a:t>
            </a:r>
          </a:p>
          <a:p>
            <a:pPr algn="ctr" eaLnBrk="1" hangingPunct="1">
              <a:spcBef>
                <a:spcPct val="20000"/>
              </a:spcBef>
            </a:pPr>
            <a:r>
              <a:rPr lang="zh-TW" altLang="en-US" b="1">
                <a:latin typeface="標楷體" panose="03000509000000000000" pitchFamily="65" charset="-120"/>
                <a:ea typeface="標楷體" panose="03000509000000000000" pitchFamily="65" charset="-120"/>
              </a:rPr>
              <a:t>姓名</a:t>
            </a:r>
          </a:p>
          <a:p>
            <a:pPr algn="ctr" eaLnBrk="1" hangingPunct="1">
              <a:spcBef>
                <a:spcPct val="20000"/>
              </a:spcBef>
            </a:pPr>
            <a:r>
              <a:rPr lang="zh-TW" altLang="en-US" b="1">
                <a:latin typeface="標楷體" panose="03000509000000000000" pitchFamily="65" charset="-120"/>
                <a:ea typeface="標楷體" panose="03000509000000000000" pitchFamily="65" charset="-120"/>
              </a:rPr>
              <a:t>地址</a:t>
            </a:r>
          </a:p>
          <a:p>
            <a:pPr algn="ctr" eaLnBrk="1" hangingPunct="1">
              <a:spcBef>
                <a:spcPct val="20000"/>
              </a:spcBef>
            </a:pPr>
            <a:r>
              <a:rPr lang="zh-TW" altLang="en-US" b="1">
                <a:latin typeface="標楷體" panose="03000509000000000000" pitchFamily="65" charset="-120"/>
                <a:ea typeface="標楷體" panose="03000509000000000000" pitchFamily="65" charset="-120"/>
              </a:rPr>
              <a:t>職等</a:t>
            </a:r>
          </a:p>
          <a:p>
            <a:pPr algn="ctr" eaLnBrk="1" hangingPunct="1">
              <a:spcBef>
                <a:spcPct val="20000"/>
              </a:spcBef>
            </a:pPr>
            <a:r>
              <a:rPr lang="zh-TW" altLang="en-US" b="1">
                <a:latin typeface="標楷體" panose="03000509000000000000" pitchFamily="65" charset="-120"/>
                <a:ea typeface="標楷體" panose="03000509000000000000" pitchFamily="65" charset="-120"/>
              </a:rPr>
              <a:t>薪資級數</a:t>
            </a:r>
          </a:p>
          <a:p>
            <a:pPr algn="ctr" eaLnBrk="1" hangingPunct="1">
              <a:spcBef>
                <a:spcPct val="20000"/>
              </a:spcBef>
            </a:pPr>
            <a:r>
              <a:rPr lang="zh-TW" altLang="en-US" b="1">
                <a:latin typeface="標楷體" panose="03000509000000000000" pitchFamily="65" charset="-120"/>
                <a:ea typeface="標楷體" panose="03000509000000000000" pitchFamily="65" charset="-120"/>
              </a:rPr>
              <a:t>座車等級</a:t>
            </a:r>
          </a:p>
        </p:txBody>
      </p:sp>
      <p:sp>
        <p:nvSpPr>
          <p:cNvPr id="18" name="Rectangle 15"/>
          <p:cNvSpPr>
            <a:spLocks noChangeArrowheads="1"/>
          </p:cNvSpPr>
          <p:nvPr/>
        </p:nvSpPr>
        <p:spPr bwMode="auto">
          <a:xfrm>
            <a:off x="6612467" y="3231944"/>
            <a:ext cx="1981200"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latin typeface="標楷體" panose="03000509000000000000" pitchFamily="65" charset="-120"/>
                <a:ea typeface="標楷體" panose="03000509000000000000" pitchFamily="65" charset="-120"/>
              </a:rPr>
              <a:t>顧問編號</a:t>
            </a:r>
          </a:p>
          <a:p>
            <a:pPr algn="ctr" eaLnBrk="1" hangingPunct="1">
              <a:spcBef>
                <a:spcPct val="20000"/>
              </a:spcBef>
            </a:pPr>
            <a:r>
              <a:rPr lang="zh-TW" altLang="en-US" b="1">
                <a:latin typeface="標楷體" panose="03000509000000000000" pitchFamily="65" charset="-120"/>
                <a:ea typeface="標楷體" panose="03000509000000000000" pitchFamily="65" charset="-120"/>
              </a:rPr>
              <a:t>專長代號</a:t>
            </a:r>
          </a:p>
          <a:p>
            <a:pPr algn="ctr" eaLnBrk="1" hangingPunct="1">
              <a:spcBef>
                <a:spcPct val="20000"/>
              </a:spcBef>
            </a:pPr>
            <a:r>
              <a:rPr lang="zh-TW" altLang="en-US" b="1">
                <a:latin typeface="標楷體" panose="03000509000000000000" pitchFamily="65" charset="-120"/>
                <a:ea typeface="標楷體" panose="03000509000000000000" pitchFamily="65" charset="-120"/>
              </a:rPr>
              <a:t>專長說明</a:t>
            </a:r>
          </a:p>
          <a:p>
            <a:pPr algn="ctr" eaLnBrk="1" hangingPunct="1">
              <a:spcBef>
                <a:spcPct val="20000"/>
              </a:spcBef>
            </a:pPr>
            <a:r>
              <a:rPr lang="zh-TW" altLang="en-US" b="1">
                <a:latin typeface="標楷體" panose="03000509000000000000" pitchFamily="65" charset="-120"/>
                <a:ea typeface="標楷體" panose="03000509000000000000" pitchFamily="65" charset="-120"/>
              </a:rPr>
              <a:t>專長資格</a:t>
            </a:r>
          </a:p>
        </p:txBody>
      </p:sp>
      <p:sp>
        <p:nvSpPr>
          <p:cNvPr id="19" name="Text Box 16"/>
          <p:cNvSpPr txBox="1">
            <a:spLocks noChangeArrowheads="1"/>
          </p:cNvSpPr>
          <p:nvPr/>
        </p:nvSpPr>
        <p:spPr bwMode="auto">
          <a:xfrm>
            <a:off x="6536267" y="5060744"/>
            <a:ext cx="2151063"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dirty="0">
                <a:latin typeface="Arial" panose="020B0604020202020204" pitchFamily="34" charset="0"/>
                <a:ea typeface="標楷體" panose="03000509000000000000" pitchFamily="65" charset="-120"/>
                <a:cs typeface="Arial" panose="020B0604020202020204" pitchFamily="34" charset="0"/>
              </a:rPr>
              <a:t>重覆部分群由</a:t>
            </a:r>
          </a:p>
          <a:p>
            <a:pPr eaLnBrk="1" hangingPunct="1"/>
            <a:r>
              <a:rPr lang="zh-TW" altLang="en-US" b="1" dirty="0">
                <a:latin typeface="Arial" panose="020B0604020202020204" pitchFamily="34" charset="0"/>
                <a:ea typeface="標楷體" panose="03000509000000000000" pitchFamily="65" charset="-120"/>
                <a:cs typeface="Arial" panose="020B0604020202020204" pitchFamily="34" charset="0"/>
              </a:rPr>
              <a:t>原來</a:t>
            </a:r>
            <a:r>
              <a:rPr lang="en-US" altLang="zh-TW" b="1" dirty="0">
                <a:latin typeface="Arial" panose="020B0604020202020204" pitchFamily="34" charset="0"/>
                <a:ea typeface="標楷體" panose="03000509000000000000" pitchFamily="65" charset="-120"/>
                <a:cs typeface="Arial" panose="020B0604020202020204" pitchFamily="34" charset="0"/>
              </a:rPr>
              <a:t>PK</a:t>
            </a:r>
            <a:r>
              <a:rPr lang="zh-TW" altLang="en-US" b="1" dirty="0">
                <a:latin typeface="Arial" panose="020B0604020202020204" pitchFamily="34" charset="0"/>
                <a:ea typeface="標楷體" panose="03000509000000000000" pitchFamily="65" charset="-120"/>
                <a:cs typeface="Arial" panose="020B0604020202020204" pitchFamily="34" charset="0"/>
              </a:rPr>
              <a:t>加上</a:t>
            </a:r>
          </a:p>
          <a:p>
            <a:pPr eaLnBrk="1" hangingPunct="1"/>
            <a:r>
              <a:rPr lang="zh-TW" altLang="en-US" b="1" dirty="0">
                <a:latin typeface="Arial" panose="020B0604020202020204" pitchFamily="34" charset="0"/>
                <a:ea typeface="標楷體" panose="03000509000000000000" pitchFamily="65" charset="-120"/>
                <a:cs typeface="Arial" panose="020B0604020202020204" pitchFamily="34" charset="0"/>
              </a:rPr>
              <a:t>專長代號為</a:t>
            </a:r>
            <a:r>
              <a:rPr lang="en-US" altLang="zh-TW" b="1" dirty="0">
                <a:latin typeface="Arial" panose="020B0604020202020204" pitchFamily="34" charset="0"/>
                <a:ea typeface="標楷體" panose="03000509000000000000" pitchFamily="65" charset="-120"/>
                <a:cs typeface="Arial" panose="020B0604020202020204" pitchFamily="34" charset="0"/>
              </a:rPr>
              <a:t>PK</a:t>
            </a:r>
          </a:p>
        </p:txBody>
      </p:sp>
    </p:spTree>
    <p:extLst>
      <p:ext uri="{BB962C8B-B14F-4D97-AF65-F5344CB8AC3E}">
        <p14:creationId xmlns:p14="http://schemas.microsoft.com/office/powerpoint/2010/main" xmlns="" val="352115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slide(fromBottom)">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checkerboard(across)">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slide(fromBottom)">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15" grpId="0" animBg="1"/>
      <p:bldP spid="16" grpId="0" animBg="1"/>
      <p:bldP spid="17" grpId="0" autoUpdateAnimBg="0"/>
      <p:bldP spid="18" grpId="0" autoUpdateAnimBg="0"/>
      <p:bldP spid="1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306828" y="284973"/>
            <a:ext cx="9070706" cy="633413"/>
          </a:xfrm>
        </p:spPr>
        <p:txBody>
          <a:bodyPr/>
          <a:lstStyle/>
          <a:p>
            <a:r>
              <a:rPr lang="en-US" altLang="zh-TW" dirty="0"/>
              <a:t>5-3 : </a:t>
            </a:r>
            <a:r>
              <a:rPr lang="zh-TW" altLang="en-US" dirty="0"/>
              <a:t>第二正規化及第三正規化</a:t>
            </a:r>
            <a:endParaRPr lang="zh-TW" altLang="zh-TW" dirty="0"/>
          </a:p>
          <a:p>
            <a:endParaRPr lang="zh-TW" altLang="en-US" dirty="0"/>
          </a:p>
          <a:p>
            <a:endParaRPr lang="zh-TW" altLang="en-US" dirty="0"/>
          </a:p>
        </p:txBody>
      </p:sp>
      <p:sp>
        <p:nvSpPr>
          <p:cNvPr id="5" name="文字版面配置區 4"/>
          <p:cNvSpPr>
            <a:spLocks noGrp="1"/>
          </p:cNvSpPr>
          <p:nvPr>
            <p:ph type="body" sz="quarter" idx="13"/>
          </p:nvPr>
        </p:nvSpPr>
        <p:spPr/>
        <p:txBody>
          <a:bodyPr/>
          <a:lstStyle/>
          <a:p>
            <a:r>
              <a:rPr lang="zh-TW" altLang="en-US" dirty="0">
                <a:latin typeface="Arial" panose="020B0604020202020204" pitchFamily="34" charset="0"/>
                <a:ea typeface="標楷體" panose="03000509000000000000" pitchFamily="65" charset="-120"/>
                <a:cs typeface="Arial" panose="020B0604020202020204" pitchFamily="34" charset="0"/>
              </a:rPr>
              <a:t>第二正規化形式</a:t>
            </a:r>
            <a:r>
              <a:rPr lang="en-US" altLang="zh-TW" dirty="0">
                <a:latin typeface="Arial" panose="020B0604020202020204" pitchFamily="34" charset="0"/>
                <a:ea typeface="標楷體" panose="03000509000000000000" pitchFamily="65" charset="-120"/>
                <a:cs typeface="Arial" panose="020B0604020202020204" pitchFamily="34" charset="0"/>
              </a:rPr>
              <a:t>SNF </a:t>
            </a:r>
            <a:r>
              <a:rPr lang="zh-TW" altLang="en-US" dirty="0">
                <a:latin typeface="Arial" panose="020B0604020202020204" pitchFamily="34" charset="0"/>
                <a:ea typeface="標楷體" panose="03000509000000000000" pitchFamily="65" charset="-120"/>
                <a:cs typeface="Arial" panose="020B0604020202020204" pitchFamily="34" charset="0"/>
              </a:rPr>
              <a:t> </a:t>
            </a:r>
            <a:r>
              <a:rPr lang="en-US" altLang="zh-TW" dirty="0">
                <a:latin typeface="Arial" panose="020B0604020202020204" pitchFamily="34" charset="0"/>
                <a:ea typeface="標楷體" panose="03000509000000000000" pitchFamily="65" charset="-120"/>
                <a:cs typeface="Arial" panose="020B0604020202020204" pitchFamily="34" charset="0"/>
              </a:rPr>
              <a:t>(Second-Normalized Form)</a:t>
            </a:r>
            <a:endParaRPr lang="zh-TW" altLang="en-US" dirty="0"/>
          </a:p>
        </p:txBody>
      </p:sp>
      <p:sp>
        <p:nvSpPr>
          <p:cNvPr id="6" name="Rectangle 3"/>
          <p:cNvSpPr>
            <a:spLocks noChangeArrowheads="1"/>
          </p:cNvSpPr>
          <p:nvPr/>
        </p:nvSpPr>
        <p:spPr bwMode="auto">
          <a:xfrm>
            <a:off x="1958622" y="2158294"/>
            <a:ext cx="70104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b="1" dirty="0">
                <a:solidFill>
                  <a:schemeClr val="accent1">
                    <a:lumMod val="75000"/>
                  </a:schemeClr>
                </a:solidFill>
                <a:ea typeface="標楷體" panose="03000509000000000000" pitchFamily="65" charset="-120"/>
              </a:rPr>
              <a:t>第二正規化的規則：去除只與部分主鍵相關欄位</a:t>
            </a:r>
          </a:p>
        </p:txBody>
      </p:sp>
      <p:grpSp>
        <p:nvGrpSpPr>
          <p:cNvPr id="7" name="Group 4"/>
          <p:cNvGrpSpPr>
            <a:grpSpLocks/>
          </p:cNvGrpSpPr>
          <p:nvPr/>
        </p:nvGrpSpPr>
        <p:grpSpPr bwMode="auto">
          <a:xfrm>
            <a:off x="1349022" y="2850444"/>
            <a:ext cx="2514600" cy="3505200"/>
            <a:chOff x="2064" y="1632"/>
            <a:chExt cx="1584" cy="2208"/>
          </a:xfrm>
        </p:grpSpPr>
        <p:sp>
          <p:nvSpPr>
            <p:cNvPr id="8" name="Rectangle 5"/>
            <p:cNvSpPr>
              <a:spLocks noChangeArrowheads="1"/>
            </p:cNvSpPr>
            <p:nvPr/>
          </p:nvSpPr>
          <p:spPr bwMode="auto">
            <a:xfrm>
              <a:off x="2064" y="1632"/>
              <a:ext cx="1584" cy="2208"/>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 name="Text Box 6"/>
            <p:cNvSpPr txBox="1">
              <a:spLocks noChangeArrowheads="1"/>
            </p:cNvSpPr>
            <p:nvPr/>
          </p:nvSpPr>
          <p:spPr bwMode="auto">
            <a:xfrm>
              <a:off x="2304" y="1632"/>
              <a:ext cx="10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ea typeface="標楷體" panose="03000509000000000000" pitchFamily="65" charset="-120"/>
                </a:rPr>
                <a:t>非</a:t>
              </a:r>
              <a:r>
                <a:rPr lang="zh-TW" altLang="en-US" b="1">
                  <a:solidFill>
                    <a:srgbClr val="FF0000"/>
                  </a:solidFill>
                  <a:latin typeface="標楷體" panose="03000509000000000000" pitchFamily="65" charset="-120"/>
                  <a:ea typeface="標楷體" panose="03000509000000000000" pitchFamily="65" charset="-120"/>
                </a:rPr>
                <a:t>多值</a:t>
              </a:r>
              <a:r>
                <a:rPr lang="zh-TW" altLang="en-US" b="1">
                  <a:solidFill>
                    <a:srgbClr val="FF0000"/>
                  </a:solidFill>
                  <a:ea typeface="標楷體" panose="03000509000000000000" pitchFamily="65" charset="-120"/>
                </a:rPr>
                <a:t>部分</a:t>
              </a:r>
            </a:p>
          </p:txBody>
        </p:sp>
      </p:grpSp>
      <p:grpSp>
        <p:nvGrpSpPr>
          <p:cNvPr id="10" name="Group 7"/>
          <p:cNvGrpSpPr>
            <a:grpSpLocks/>
          </p:cNvGrpSpPr>
          <p:nvPr/>
        </p:nvGrpSpPr>
        <p:grpSpPr bwMode="auto">
          <a:xfrm>
            <a:off x="6302022" y="2850444"/>
            <a:ext cx="2895600" cy="3505200"/>
            <a:chOff x="3408" y="1632"/>
            <a:chExt cx="1824" cy="2208"/>
          </a:xfrm>
        </p:grpSpPr>
        <p:sp>
          <p:nvSpPr>
            <p:cNvPr id="11" name="Rectangle 8"/>
            <p:cNvSpPr>
              <a:spLocks noChangeArrowheads="1"/>
            </p:cNvSpPr>
            <p:nvPr/>
          </p:nvSpPr>
          <p:spPr bwMode="auto">
            <a:xfrm>
              <a:off x="3408" y="1632"/>
              <a:ext cx="1824" cy="2208"/>
            </a:xfrm>
            <a:prstGeom prst="rect">
              <a:avLst/>
            </a:prstGeom>
            <a:solidFill>
              <a:schemeClr val="accent2">
                <a:alpha val="50195"/>
              </a:scheme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grpSp>
          <p:nvGrpSpPr>
            <p:cNvPr id="12" name="Group 9"/>
            <p:cNvGrpSpPr>
              <a:grpSpLocks/>
            </p:cNvGrpSpPr>
            <p:nvPr/>
          </p:nvGrpSpPr>
          <p:grpSpPr bwMode="auto">
            <a:xfrm>
              <a:off x="3648" y="1632"/>
              <a:ext cx="1584" cy="2208"/>
              <a:chOff x="3648" y="1632"/>
              <a:chExt cx="1584" cy="2208"/>
            </a:xfrm>
          </p:grpSpPr>
          <p:grpSp>
            <p:nvGrpSpPr>
              <p:cNvPr id="13" name="Group 10"/>
              <p:cNvGrpSpPr>
                <a:grpSpLocks/>
              </p:cNvGrpSpPr>
              <p:nvPr/>
            </p:nvGrpSpPr>
            <p:grpSpPr bwMode="auto">
              <a:xfrm>
                <a:off x="3648" y="1632"/>
                <a:ext cx="1584" cy="1344"/>
                <a:chOff x="3696" y="1632"/>
                <a:chExt cx="1584" cy="2208"/>
              </a:xfrm>
            </p:grpSpPr>
            <p:sp>
              <p:nvSpPr>
                <p:cNvPr id="17" name="Rectangle 11"/>
                <p:cNvSpPr>
                  <a:spLocks noChangeArrowheads="1"/>
                </p:cNvSpPr>
                <p:nvPr/>
              </p:nvSpPr>
              <p:spPr bwMode="auto">
                <a:xfrm>
                  <a:off x="3696" y="1632"/>
                  <a:ext cx="1584" cy="2208"/>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8" name="Text Box 12"/>
                <p:cNvSpPr txBox="1">
                  <a:spLocks noChangeArrowheads="1"/>
                </p:cNvSpPr>
                <p:nvPr/>
              </p:nvSpPr>
              <p:spPr bwMode="auto">
                <a:xfrm>
                  <a:off x="4080" y="1632"/>
                  <a:ext cx="892" cy="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完全相依</a:t>
                  </a:r>
                  <a:endParaRPr lang="zh-TW" altLang="en-US" b="1">
                    <a:solidFill>
                      <a:srgbClr val="FF0000"/>
                    </a:solidFill>
                    <a:ea typeface="標楷體" panose="03000509000000000000" pitchFamily="65" charset="-120"/>
                  </a:endParaRPr>
                </a:p>
              </p:txBody>
            </p:sp>
          </p:grpSp>
          <p:grpSp>
            <p:nvGrpSpPr>
              <p:cNvPr id="14" name="Group 13"/>
              <p:cNvGrpSpPr>
                <a:grpSpLocks/>
              </p:cNvGrpSpPr>
              <p:nvPr/>
            </p:nvGrpSpPr>
            <p:grpSpPr bwMode="auto">
              <a:xfrm>
                <a:off x="3648" y="3024"/>
                <a:ext cx="1584" cy="816"/>
                <a:chOff x="3696" y="1632"/>
                <a:chExt cx="1584" cy="2208"/>
              </a:xfrm>
            </p:grpSpPr>
            <p:sp>
              <p:nvSpPr>
                <p:cNvPr id="15" name="Rectangle 14"/>
                <p:cNvSpPr>
                  <a:spLocks noChangeArrowheads="1"/>
                </p:cNvSpPr>
                <p:nvPr/>
              </p:nvSpPr>
              <p:spPr bwMode="auto">
                <a:xfrm>
                  <a:off x="3696" y="1632"/>
                  <a:ext cx="1584" cy="2208"/>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6" name="Text Box 15"/>
                <p:cNvSpPr txBox="1">
                  <a:spLocks noChangeArrowheads="1"/>
                </p:cNvSpPr>
                <p:nvPr/>
              </p:nvSpPr>
              <p:spPr bwMode="auto">
                <a:xfrm>
                  <a:off x="4080" y="1632"/>
                  <a:ext cx="892" cy="14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部份相依</a:t>
                  </a:r>
                  <a:endParaRPr lang="zh-TW" altLang="en-US" b="1">
                    <a:solidFill>
                      <a:srgbClr val="FF0000"/>
                    </a:solidFill>
                    <a:ea typeface="標楷體" panose="03000509000000000000" pitchFamily="65" charset="-120"/>
                  </a:endParaRPr>
                </a:p>
                <a:p>
                  <a:pPr eaLnBrk="1" hangingPunct="1"/>
                  <a:endParaRPr lang="zh-TW" altLang="en-US" b="1">
                    <a:solidFill>
                      <a:srgbClr val="FF0000"/>
                    </a:solidFill>
                    <a:ea typeface="標楷體" panose="03000509000000000000" pitchFamily="65" charset="-120"/>
                  </a:endParaRPr>
                </a:p>
              </p:txBody>
            </p:sp>
          </p:grpSp>
        </p:grpSp>
      </p:grpSp>
      <p:grpSp>
        <p:nvGrpSpPr>
          <p:cNvPr id="19" name="Group 16"/>
          <p:cNvGrpSpPr>
            <a:grpSpLocks/>
          </p:cNvGrpSpPr>
          <p:nvPr/>
        </p:nvGrpSpPr>
        <p:grpSpPr bwMode="auto">
          <a:xfrm>
            <a:off x="3939822" y="2850444"/>
            <a:ext cx="2514600" cy="3505200"/>
            <a:chOff x="3696" y="1632"/>
            <a:chExt cx="1584" cy="2208"/>
          </a:xfrm>
        </p:grpSpPr>
        <p:sp>
          <p:nvSpPr>
            <p:cNvPr id="20" name="Rectangle 17"/>
            <p:cNvSpPr>
              <a:spLocks noChangeArrowheads="1"/>
            </p:cNvSpPr>
            <p:nvPr/>
          </p:nvSpPr>
          <p:spPr bwMode="auto">
            <a:xfrm>
              <a:off x="3696" y="1632"/>
              <a:ext cx="1584" cy="2208"/>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1" name="Text Box 18"/>
            <p:cNvSpPr txBox="1">
              <a:spLocks noChangeArrowheads="1"/>
            </p:cNvSpPr>
            <p:nvPr/>
          </p:nvSpPr>
          <p:spPr bwMode="auto">
            <a:xfrm>
              <a:off x="4080" y="1632"/>
              <a:ext cx="8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多值</a:t>
              </a:r>
              <a:r>
                <a:rPr lang="zh-TW" altLang="en-US" b="1">
                  <a:solidFill>
                    <a:srgbClr val="FF0000"/>
                  </a:solidFill>
                  <a:ea typeface="標楷體" panose="03000509000000000000" pitchFamily="65" charset="-120"/>
                </a:rPr>
                <a:t>部分</a:t>
              </a:r>
            </a:p>
          </p:txBody>
        </p:sp>
      </p:grpSp>
      <p:sp>
        <p:nvSpPr>
          <p:cNvPr id="22" name="Rectangle 19"/>
          <p:cNvSpPr>
            <a:spLocks noChangeArrowheads="1"/>
          </p:cNvSpPr>
          <p:nvPr/>
        </p:nvSpPr>
        <p:spPr bwMode="auto">
          <a:xfrm>
            <a:off x="4549422" y="3307644"/>
            <a:ext cx="1371600" cy="9144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3" name="Rectangle 20"/>
          <p:cNvSpPr>
            <a:spLocks noChangeArrowheads="1"/>
          </p:cNvSpPr>
          <p:nvPr/>
        </p:nvSpPr>
        <p:spPr bwMode="auto">
          <a:xfrm>
            <a:off x="1882422" y="3307644"/>
            <a:ext cx="1447800" cy="4572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4" name="Rectangle 21"/>
          <p:cNvSpPr>
            <a:spLocks noChangeArrowheads="1"/>
          </p:cNvSpPr>
          <p:nvPr/>
        </p:nvSpPr>
        <p:spPr bwMode="auto">
          <a:xfrm>
            <a:off x="1653822" y="3307644"/>
            <a:ext cx="1981200"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ea typeface="標楷體" panose="03000509000000000000" pitchFamily="65" charset="-120"/>
              </a:rPr>
              <a:t>顧問編號</a:t>
            </a:r>
          </a:p>
          <a:p>
            <a:pPr algn="ctr" eaLnBrk="1" hangingPunct="1">
              <a:spcBef>
                <a:spcPct val="20000"/>
              </a:spcBef>
            </a:pPr>
            <a:r>
              <a:rPr lang="zh-TW" altLang="en-US" b="1">
                <a:ea typeface="標楷體" panose="03000509000000000000" pitchFamily="65" charset="-120"/>
              </a:rPr>
              <a:t>姓名</a:t>
            </a:r>
          </a:p>
          <a:p>
            <a:pPr algn="ctr" eaLnBrk="1" hangingPunct="1">
              <a:spcBef>
                <a:spcPct val="20000"/>
              </a:spcBef>
            </a:pPr>
            <a:r>
              <a:rPr lang="zh-TW" altLang="en-US" b="1">
                <a:ea typeface="標楷體" panose="03000509000000000000" pitchFamily="65" charset="-120"/>
              </a:rPr>
              <a:t>地址</a:t>
            </a:r>
          </a:p>
          <a:p>
            <a:pPr algn="ctr" eaLnBrk="1" hangingPunct="1">
              <a:spcBef>
                <a:spcPct val="20000"/>
              </a:spcBef>
            </a:pPr>
            <a:r>
              <a:rPr lang="zh-TW" altLang="en-US" b="1">
                <a:ea typeface="標楷體" panose="03000509000000000000" pitchFamily="65" charset="-120"/>
              </a:rPr>
              <a:t>職等</a:t>
            </a:r>
          </a:p>
          <a:p>
            <a:pPr algn="ctr" eaLnBrk="1" hangingPunct="1">
              <a:spcBef>
                <a:spcPct val="20000"/>
              </a:spcBef>
            </a:pPr>
            <a:r>
              <a:rPr lang="zh-TW" altLang="en-US" b="1">
                <a:ea typeface="標楷體" panose="03000509000000000000" pitchFamily="65" charset="-120"/>
              </a:rPr>
              <a:t>薪資級數</a:t>
            </a:r>
          </a:p>
          <a:p>
            <a:pPr algn="ctr" eaLnBrk="1" hangingPunct="1">
              <a:spcBef>
                <a:spcPct val="20000"/>
              </a:spcBef>
            </a:pPr>
            <a:r>
              <a:rPr lang="zh-TW" altLang="en-US" b="1">
                <a:ea typeface="標楷體" panose="03000509000000000000" pitchFamily="65" charset="-120"/>
              </a:rPr>
              <a:t>座車等級</a:t>
            </a:r>
          </a:p>
        </p:txBody>
      </p:sp>
      <p:sp>
        <p:nvSpPr>
          <p:cNvPr id="25" name="Rectangle 22"/>
          <p:cNvSpPr>
            <a:spLocks noChangeArrowheads="1"/>
          </p:cNvSpPr>
          <p:nvPr/>
        </p:nvSpPr>
        <p:spPr bwMode="auto">
          <a:xfrm>
            <a:off x="4244622" y="3307644"/>
            <a:ext cx="1981200" cy="2438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ea typeface="標楷體" panose="03000509000000000000" pitchFamily="65" charset="-120"/>
              </a:rPr>
              <a:t>顧問編號</a:t>
            </a:r>
          </a:p>
          <a:p>
            <a:pPr algn="ctr" eaLnBrk="1" hangingPunct="1">
              <a:spcBef>
                <a:spcPct val="20000"/>
              </a:spcBef>
            </a:pPr>
            <a:r>
              <a:rPr lang="zh-TW" altLang="en-US" b="1">
                <a:ea typeface="標楷體" panose="03000509000000000000" pitchFamily="65" charset="-120"/>
              </a:rPr>
              <a:t>專長代號</a:t>
            </a:r>
          </a:p>
          <a:p>
            <a:pPr algn="ctr" eaLnBrk="1" hangingPunct="1">
              <a:spcBef>
                <a:spcPct val="20000"/>
              </a:spcBef>
            </a:pPr>
            <a:r>
              <a:rPr lang="zh-TW" altLang="en-US" b="1">
                <a:ea typeface="標楷體" panose="03000509000000000000" pitchFamily="65" charset="-120"/>
              </a:rPr>
              <a:t>專長說明</a:t>
            </a:r>
          </a:p>
          <a:p>
            <a:pPr algn="ctr" eaLnBrk="1" hangingPunct="1">
              <a:spcBef>
                <a:spcPct val="20000"/>
              </a:spcBef>
            </a:pPr>
            <a:r>
              <a:rPr lang="zh-TW" altLang="en-US" b="1">
                <a:ea typeface="標楷體" panose="03000509000000000000" pitchFamily="65" charset="-120"/>
              </a:rPr>
              <a:t>專長資格</a:t>
            </a:r>
          </a:p>
        </p:txBody>
      </p:sp>
      <p:sp>
        <p:nvSpPr>
          <p:cNvPr id="26" name="Rectangle 23"/>
          <p:cNvSpPr>
            <a:spLocks noChangeArrowheads="1"/>
          </p:cNvSpPr>
          <p:nvPr/>
        </p:nvSpPr>
        <p:spPr bwMode="auto">
          <a:xfrm>
            <a:off x="7292622" y="3460044"/>
            <a:ext cx="1371600" cy="9144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7" name="Rectangle 24"/>
          <p:cNvSpPr>
            <a:spLocks noChangeArrowheads="1"/>
          </p:cNvSpPr>
          <p:nvPr/>
        </p:nvSpPr>
        <p:spPr bwMode="auto">
          <a:xfrm>
            <a:off x="6987822" y="3460044"/>
            <a:ext cx="19812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ea typeface="標楷體" panose="03000509000000000000" pitchFamily="65" charset="-120"/>
              </a:rPr>
              <a:t>顧問編號</a:t>
            </a:r>
          </a:p>
          <a:p>
            <a:pPr algn="ctr" eaLnBrk="1" hangingPunct="1">
              <a:spcBef>
                <a:spcPct val="20000"/>
              </a:spcBef>
            </a:pPr>
            <a:r>
              <a:rPr lang="zh-TW" altLang="en-US" b="1">
                <a:ea typeface="標楷體" panose="03000509000000000000" pitchFamily="65" charset="-120"/>
              </a:rPr>
              <a:t>專長代號</a:t>
            </a:r>
          </a:p>
          <a:p>
            <a:pPr algn="ctr" eaLnBrk="1" hangingPunct="1">
              <a:spcBef>
                <a:spcPct val="20000"/>
              </a:spcBef>
            </a:pPr>
            <a:r>
              <a:rPr lang="zh-TW" altLang="en-US" b="1">
                <a:ea typeface="標楷體" panose="03000509000000000000" pitchFamily="65" charset="-120"/>
              </a:rPr>
              <a:t>專長資格</a:t>
            </a:r>
          </a:p>
        </p:txBody>
      </p:sp>
      <p:sp>
        <p:nvSpPr>
          <p:cNvPr id="28" name="Rectangle 25"/>
          <p:cNvSpPr>
            <a:spLocks noChangeArrowheads="1"/>
          </p:cNvSpPr>
          <p:nvPr/>
        </p:nvSpPr>
        <p:spPr bwMode="auto">
          <a:xfrm>
            <a:off x="7368822" y="5517444"/>
            <a:ext cx="1371600" cy="4572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9" name="Rectangle 26"/>
          <p:cNvSpPr>
            <a:spLocks noChangeArrowheads="1"/>
          </p:cNvSpPr>
          <p:nvPr/>
        </p:nvSpPr>
        <p:spPr bwMode="auto">
          <a:xfrm>
            <a:off x="7064022" y="5441244"/>
            <a:ext cx="19812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ea typeface="標楷體" panose="03000509000000000000" pitchFamily="65" charset="-120"/>
              </a:rPr>
              <a:t>專長代號</a:t>
            </a:r>
          </a:p>
          <a:p>
            <a:pPr algn="ctr" eaLnBrk="1" hangingPunct="1">
              <a:spcBef>
                <a:spcPct val="20000"/>
              </a:spcBef>
            </a:pPr>
            <a:r>
              <a:rPr lang="zh-TW" altLang="en-US" b="1">
                <a:ea typeface="標楷體" panose="03000509000000000000" pitchFamily="65" charset="-120"/>
              </a:rPr>
              <a:t>專長說明</a:t>
            </a:r>
          </a:p>
          <a:p>
            <a:pPr algn="ctr" eaLnBrk="1" hangingPunct="1">
              <a:spcBef>
                <a:spcPct val="20000"/>
              </a:spcBef>
            </a:pPr>
            <a:endParaRPr lang="en-US" altLang="zh-TW" b="1">
              <a:ea typeface="標楷體" panose="03000509000000000000" pitchFamily="65" charset="-120"/>
            </a:endParaRPr>
          </a:p>
        </p:txBody>
      </p:sp>
      <p:sp>
        <p:nvSpPr>
          <p:cNvPr id="30" name="Text Box 27"/>
          <p:cNvSpPr txBox="1">
            <a:spLocks noChangeArrowheads="1"/>
          </p:cNvSpPr>
          <p:nvPr/>
        </p:nvSpPr>
        <p:spPr bwMode="auto">
          <a:xfrm>
            <a:off x="7064022" y="6322307"/>
            <a:ext cx="20129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dirty="0">
                <a:solidFill>
                  <a:schemeClr val="accent1">
                    <a:lumMod val="75000"/>
                  </a:schemeClr>
                </a:solidFill>
                <a:ea typeface="標楷體" panose="03000509000000000000" pitchFamily="65" charset="-120"/>
              </a:rPr>
              <a:t>只與專長有關</a:t>
            </a:r>
          </a:p>
        </p:txBody>
      </p:sp>
    </p:spTree>
    <p:extLst>
      <p:ext uri="{BB962C8B-B14F-4D97-AF65-F5344CB8AC3E}">
        <p14:creationId xmlns:p14="http://schemas.microsoft.com/office/powerpoint/2010/main" xmlns="" val="301926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blinds(horizontal)">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linds(horizontal)">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slide(fromBottom)">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slide(fromBottom)">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0-#ppt_w/2"/>
                                          </p:val>
                                        </p:tav>
                                        <p:tav tm="100000">
                                          <p:val>
                                            <p:strVal val="#ppt_x"/>
                                          </p:val>
                                        </p:tav>
                                      </p:tavLst>
                                    </p:anim>
                                    <p:anim calcmode="lin" valueType="num">
                                      <p:cBhvr additive="base">
                                        <p:cTn id="37"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26" grpId="0" animBg="1"/>
      <p:bldP spid="27" grpId="0" autoUpdateAnimBg="0"/>
      <p:bldP spid="28" grpId="0" animBg="1"/>
      <p:bldP spid="29" grpId="0" autoUpdateAnimBg="0"/>
      <p:bldP spid="3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1-1 : </a:t>
            </a:r>
            <a:r>
              <a:rPr lang="zh-TW" altLang="zh-TW" dirty="0"/>
              <a:t>關聯式資料庫之特性</a:t>
            </a:r>
            <a:endParaRPr lang="zh-TW" altLang="en-US" dirty="0"/>
          </a:p>
          <a:p>
            <a:endParaRPr lang="zh-TW" altLang="en-US" dirty="0"/>
          </a:p>
        </p:txBody>
      </p:sp>
      <p:sp>
        <p:nvSpPr>
          <p:cNvPr id="8" name="文字版面配置區 7">
            <a:extLst>
              <a:ext uri="{FF2B5EF4-FFF2-40B4-BE49-F238E27FC236}">
                <a16:creationId xmlns:a16="http://schemas.microsoft.com/office/drawing/2014/main" xmlns="" id="{CF1E0F66-2A88-4165-8780-040F780B8380}"/>
              </a:ext>
            </a:extLst>
          </p:cNvPr>
          <p:cNvSpPr>
            <a:spLocks noGrp="1"/>
          </p:cNvSpPr>
          <p:nvPr>
            <p:ph type="body" sz="quarter" idx="13"/>
          </p:nvPr>
        </p:nvSpPr>
        <p:spPr>
          <a:xfrm>
            <a:off x="568720" y="1388329"/>
            <a:ext cx="12310315" cy="746610"/>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強調資料完整性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(Data Integrity)</a:t>
            </a: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文字版面配置區 9">
            <a:extLst>
              <a:ext uri="{FF2B5EF4-FFF2-40B4-BE49-F238E27FC236}">
                <a16:creationId xmlns:a16="http://schemas.microsoft.com/office/drawing/2014/main" xmlns="" id="{453CFA2A-0E8F-4D84-8E7D-564C91F37690}"/>
              </a:ext>
            </a:extLst>
          </p:cNvPr>
          <p:cNvSpPr>
            <a:spLocks noGrp="1"/>
          </p:cNvSpPr>
          <p:nvPr>
            <p:ph type="body" sz="quarter" idx="14"/>
          </p:nvPr>
        </p:nvSpPr>
        <p:spPr>
          <a:xfrm>
            <a:off x="869602" y="2073331"/>
            <a:ext cx="8930382" cy="821611"/>
          </a:xfrm>
        </p:spPr>
        <p:txBody>
          <a:bodyPr/>
          <a:lstStyle/>
          <a:p>
            <a:pPr marL="268288" indent="-268288">
              <a:lnSpc>
                <a:spcPct val="100000"/>
              </a:lnSpc>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資料完整性是指</a:t>
            </a:r>
            <a:r>
              <a:rPr lang="zh-TW" altLang="en-US" sz="2400" b="0" dirty="0">
                <a:solidFill>
                  <a:srgbClr val="FF0000"/>
                </a:solidFill>
                <a:latin typeface="Arial" panose="020B0604020202020204" pitchFamily="34" charset="0"/>
                <a:ea typeface="標楷體" panose="03000509000000000000" pitchFamily="65" charset="-120"/>
                <a:cs typeface="Arial" panose="020B0604020202020204" pitchFamily="34" charset="0"/>
              </a:rPr>
              <a:t>資料整體完備無缺、準確而且一致</a:t>
            </a:r>
            <a:r>
              <a:rPr lang="zh-TW" altLang="en-US" sz="2400" b="0" dirty="0">
                <a:latin typeface="Arial" panose="020B0604020202020204" pitchFamily="34" charset="0"/>
                <a:ea typeface="標楷體" panose="03000509000000000000" pitchFamily="65" charset="-120"/>
                <a:cs typeface="Arial" panose="020B0604020202020204" pitchFamily="34" charset="0"/>
              </a:rPr>
              <a:t>。關聯式資料庫利用一套限制條件讓資料庫達成資料完整性。其中包括主索引鍵、外部索引鍵、「非空白值」限制條件、「唯一」限制條件、「預設」限制條件、「檢查」限制條件。</a:t>
            </a:r>
            <a:endParaRPr lang="en-US" altLang="zh-TW" sz="2400" b="0" dirty="0">
              <a:latin typeface="Arial" panose="020B0604020202020204" pitchFamily="34" charset="0"/>
              <a:ea typeface="標楷體" panose="03000509000000000000" pitchFamily="65" charset="-120"/>
              <a:cs typeface="Arial" panose="020B0604020202020204" pitchFamily="34" charset="0"/>
            </a:endParaRPr>
          </a:p>
          <a:p>
            <a:pPr marL="268288" indent="-268288">
              <a:lnSpc>
                <a:spcPct val="100000"/>
              </a:lnSpc>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這些完整性限制條件對表格中的資料實施商業規則，確保資料的準確性和可靠性。除此之外，大部分關聯式資料庫也允許在觸發中嵌入自訂程式碼，當資料庫發生某個動作時便會執行。</a:t>
            </a:r>
            <a:endParaRPr lang="en-US" altLang="zh-TW" sz="2400" b="0" dirty="0">
              <a:latin typeface="Arial" panose="020B0604020202020204" pitchFamily="34" charset="0"/>
              <a:ea typeface="標楷體" panose="03000509000000000000" pitchFamily="65" charset="-120"/>
              <a:cs typeface="Arial" panose="020B0604020202020204" pitchFamily="34" charset="0"/>
            </a:endParaRPr>
          </a:p>
          <a:p>
            <a:endParaRPr lang="zh-TW" altLang="en-US" sz="2400" dirty="0"/>
          </a:p>
        </p:txBody>
      </p:sp>
    </p:spTree>
    <p:extLst>
      <p:ext uri="{BB962C8B-B14F-4D97-AF65-F5344CB8AC3E}">
        <p14:creationId xmlns:p14="http://schemas.microsoft.com/office/powerpoint/2010/main" xmlns="" val="31048875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380799" y="284973"/>
            <a:ext cx="9101668" cy="633413"/>
          </a:xfrm>
        </p:spPr>
        <p:txBody>
          <a:bodyPr/>
          <a:lstStyle/>
          <a:p>
            <a:r>
              <a:rPr lang="en-US" altLang="zh-TW" dirty="0"/>
              <a:t>5-3 : </a:t>
            </a:r>
            <a:r>
              <a:rPr lang="zh-TW" altLang="en-US" dirty="0"/>
              <a:t>第二正規化及第三正規化</a:t>
            </a:r>
            <a:endParaRPr lang="zh-TW" altLang="zh-TW" dirty="0"/>
          </a:p>
        </p:txBody>
      </p:sp>
      <p:sp>
        <p:nvSpPr>
          <p:cNvPr id="5" name="文字版面配置區 4"/>
          <p:cNvSpPr>
            <a:spLocks noGrp="1"/>
          </p:cNvSpPr>
          <p:nvPr>
            <p:ph type="body" sz="quarter" idx="13"/>
          </p:nvPr>
        </p:nvSpPr>
        <p:spPr/>
        <p:txBody>
          <a:bodyPr/>
          <a:lstStyle/>
          <a:p>
            <a:r>
              <a:rPr lang="zh-TW" altLang="en-US" dirty="0">
                <a:latin typeface="Arial" panose="020B0604020202020204" pitchFamily="34" charset="0"/>
                <a:ea typeface="標楷體" panose="03000509000000000000" pitchFamily="65" charset="-120"/>
                <a:cs typeface="Arial" panose="020B0604020202020204" pitchFamily="34" charset="0"/>
              </a:rPr>
              <a:t>第三正規化形式</a:t>
            </a:r>
            <a:r>
              <a:rPr lang="en-US" altLang="zh-TW" dirty="0">
                <a:latin typeface="Arial" panose="020B0604020202020204" pitchFamily="34" charset="0"/>
                <a:ea typeface="標楷體" panose="03000509000000000000" pitchFamily="65" charset="-120"/>
                <a:cs typeface="Arial" panose="020B0604020202020204" pitchFamily="34" charset="0"/>
              </a:rPr>
              <a:t>TNF</a:t>
            </a:r>
            <a:r>
              <a:rPr lang="zh-TW" altLang="en-US" dirty="0">
                <a:latin typeface="Arial" panose="020B0604020202020204" pitchFamily="34" charset="0"/>
                <a:ea typeface="標楷體" panose="03000509000000000000" pitchFamily="65" charset="-120"/>
                <a:cs typeface="Arial" panose="020B0604020202020204" pitchFamily="34" charset="0"/>
              </a:rPr>
              <a:t> </a:t>
            </a:r>
            <a:r>
              <a:rPr lang="en-US" altLang="zh-TW" dirty="0">
                <a:latin typeface="Arial" panose="020B0604020202020204" pitchFamily="34" charset="0"/>
                <a:ea typeface="標楷體" panose="03000509000000000000" pitchFamily="65" charset="-120"/>
                <a:cs typeface="Arial" panose="020B0604020202020204" pitchFamily="34" charset="0"/>
              </a:rPr>
              <a:t>(Third-Normalized Form)</a:t>
            </a:r>
            <a:endParaRPr lang="zh-TW" altLang="en-US" dirty="0"/>
          </a:p>
        </p:txBody>
      </p:sp>
      <p:grpSp>
        <p:nvGrpSpPr>
          <p:cNvPr id="6" name="Group 2"/>
          <p:cNvGrpSpPr>
            <a:grpSpLocks/>
          </p:cNvGrpSpPr>
          <p:nvPr/>
        </p:nvGrpSpPr>
        <p:grpSpPr bwMode="auto">
          <a:xfrm>
            <a:off x="3446511" y="2769939"/>
            <a:ext cx="2895600" cy="3538537"/>
            <a:chOff x="1728" y="1611"/>
            <a:chExt cx="1824" cy="2229"/>
          </a:xfrm>
        </p:grpSpPr>
        <p:sp>
          <p:nvSpPr>
            <p:cNvPr id="7" name="Rectangle 3"/>
            <p:cNvSpPr>
              <a:spLocks noChangeArrowheads="1"/>
            </p:cNvSpPr>
            <p:nvPr/>
          </p:nvSpPr>
          <p:spPr bwMode="auto">
            <a:xfrm>
              <a:off x="1728" y="1632"/>
              <a:ext cx="1824" cy="2208"/>
            </a:xfrm>
            <a:prstGeom prst="rect">
              <a:avLst/>
            </a:prstGeom>
            <a:solidFill>
              <a:schemeClr val="accent2">
                <a:alpha val="50195"/>
              </a:scheme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8" name="Rectangle 4"/>
            <p:cNvSpPr>
              <a:spLocks noChangeArrowheads="1"/>
            </p:cNvSpPr>
            <p:nvPr/>
          </p:nvSpPr>
          <p:spPr bwMode="auto">
            <a:xfrm>
              <a:off x="1968" y="1632"/>
              <a:ext cx="1584" cy="1344"/>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 name="Text Box 5"/>
            <p:cNvSpPr txBox="1">
              <a:spLocks noChangeArrowheads="1"/>
            </p:cNvSpPr>
            <p:nvPr/>
          </p:nvSpPr>
          <p:spPr bwMode="auto">
            <a:xfrm>
              <a:off x="2208" y="1611"/>
              <a:ext cx="10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非遞移相依</a:t>
              </a:r>
            </a:p>
          </p:txBody>
        </p:sp>
        <p:sp>
          <p:nvSpPr>
            <p:cNvPr id="10" name="Rectangle 6"/>
            <p:cNvSpPr>
              <a:spLocks noChangeArrowheads="1"/>
            </p:cNvSpPr>
            <p:nvPr/>
          </p:nvSpPr>
          <p:spPr bwMode="auto">
            <a:xfrm>
              <a:off x="1968" y="3024"/>
              <a:ext cx="1584" cy="816"/>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1" name="Text Box 7"/>
            <p:cNvSpPr txBox="1">
              <a:spLocks noChangeArrowheads="1"/>
            </p:cNvSpPr>
            <p:nvPr/>
          </p:nvSpPr>
          <p:spPr bwMode="auto">
            <a:xfrm>
              <a:off x="2314" y="3021"/>
              <a:ext cx="89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遞移相依</a:t>
              </a:r>
            </a:p>
          </p:txBody>
        </p:sp>
      </p:grpSp>
      <p:sp>
        <p:nvSpPr>
          <p:cNvPr id="12" name="Rectangle 9"/>
          <p:cNvSpPr>
            <a:spLocks noChangeArrowheads="1"/>
          </p:cNvSpPr>
          <p:nvPr/>
        </p:nvSpPr>
        <p:spPr bwMode="auto">
          <a:xfrm>
            <a:off x="1465311" y="2134939"/>
            <a:ext cx="72390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lang="zh-TW" altLang="en-US" b="1" dirty="0">
                <a:solidFill>
                  <a:schemeClr val="accent1">
                    <a:lumMod val="75000"/>
                  </a:schemeClr>
                </a:solidFill>
                <a:latin typeface="標楷體" panose="03000509000000000000" pitchFamily="65" charset="-120"/>
                <a:ea typeface="標楷體" panose="03000509000000000000" pitchFamily="65" charset="-120"/>
              </a:rPr>
              <a:t>第三正規化的規則：去除除主鍵外有相依關係的欄位</a:t>
            </a:r>
          </a:p>
        </p:txBody>
      </p:sp>
      <p:grpSp>
        <p:nvGrpSpPr>
          <p:cNvPr id="13" name="Group 10"/>
          <p:cNvGrpSpPr>
            <a:grpSpLocks/>
          </p:cNvGrpSpPr>
          <p:nvPr/>
        </p:nvGrpSpPr>
        <p:grpSpPr bwMode="auto">
          <a:xfrm>
            <a:off x="1160511" y="2803276"/>
            <a:ext cx="2514600" cy="3505200"/>
            <a:chOff x="2064" y="1632"/>
            <a:chExt cx="1584" cy="2208"/>
          </a:xfrm>
        </p:grpSpPr>
        <p:sp>
          <p:nvSpPr>
            <p:cNvPr id="14" name="Rectangle 11"/>
            <p:cNvSpPr>
              <a:spLocks noChangeArrowheads="1"/>
            </p:cNvSpPr>
            <p:nvPr/>
          </p:nvSpPr>
          <p:spPr bwMode="auto">
            <a:xfrm>
              <a:off x="2064" y="1632"/>
              <a:ext cx="1584" cy="2208"/>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5" name="Text Box 12"/>
            <p:cNvSpPr txBox="1">
              <a:spLocks noChangeArrowheads="1"/>
            </p:cNvSpPr>
            <p:nvPr/>
          </p:nvSpPr>
          <p:spPr bwMode="auto">
            <a:xfrm>
              <a:off x="2304" y="1632"/>
              <a:ext cx="10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非多值部分</a:t>
              </a:r>
            </a:p>
          </p:txBody>
        </p:sp>
      </p:grpSp>
      <p:grpSp>
        <p:nvGrpSpPr>
          <p:cNvPr id="16" name="Group 13"/>
          <p:cNvGrpSpPr>
            <a:grpSpLocks/>
          </p:cNvGrpSpPr>
          <p:nvPr/>
        </p:nvGrpSpPr>
        <p:grpSpPr bwMode="auto">
          <a:xfrm>
            <a:off x="6494511" y="2803276"/>
            <a:ext cx="2514600" cy="3505200"/>
            <a:chOff x="3648" y="1632"/>
            <a:chExt cx="1584" cy="2208"/>
          </a:xfrm>
        </p:grpSpPr>
        <p:grpSp>
          <p:nvGrpSpPr>
            <p:cNvPr id="17" name="Group 14"/>
            <p:cNvGrpSpPr>
              <a:grpSpLocks/>
            </p:cNvGrpSpPr>
            <p:nvPr/>
          </p:nvGrpSpPr>
          <p:grpSpPr bwMode="auto">
            <a:xfrm>
              <a:off x="3648" y="1632"/>
              <a:ext cx="1584" cy="1344"/>
              <a:chOff x="3696" y="1632"/>
              <a:chExt cx="1584" cy="2208"/>
            </a:xfrm>
          </p:grpSpPr>
          <p:sp>
            <p:nvSpPr>
              <p:cNvPr id="21" name="Rectangle 15"/>
              <p:cNvSpPr>
                <a:spLocks noChangeArrowheads="1"/>
              </p:cNvSpPr>
              <p:nvPr/>
            </p:nvSpPr>
            <p:spPr bwMode="auto">
              <a:xfrm>
                <a:off x="3696" y="1632"/>
                <a:ext cx="1584" cy="2208"/>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2" name="Text Box 16"/>
              <p:cNvSpPr txBox="1">
                <a:spLocks noChangeArrowheads="1"/>
              </p:cNvSpPr>
              <p:nvPr/>
            </p:nvSpPr>
            <p:spPr bwMode="auto">
              <a:xfrm>
                <a:off x="4080" y="1632"/>
                <a:ext cx="892" cy="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完全相依</a:t>
                </a:r>
                <a:endParaRPr lang="zh-TW" altLang="en-US" b="1">
                  <a:solidFill>
                    <a:srgbClr val="FF0000"/>
                  </a:solidFill>
                  <a:ea typeface="標楷體" panose="03000509000000000000" pitchFamily="65" charset="-120"/>
                </a:endParaRPr>
              </a:p>
            </p:txBody>
          </p:sp>
        </p:grpSp>
        <p:grpSp>
          <p:nvGrpSpPr>
            <p:cNvPr id="18" name="Group 17"/>
            <p:cNvGrpSpPr>
              <a:grpSpLocks/>
            </p:cNvGrpSpPr>
            <p:nvPr/>
          </p:nvGrpSpPr>
          <p:grpSpPr bwMode="auto">
            <a:xfrm>
              <a:off x="3648" y="3024"/>
              <a:ext cx="1584" cy="816"/>
              <a:chOff x="3696" y="1632"/>
              <a:chExt cx="1584" cy="2208"/>
            </a:xfrm>
          </p:grpSpPr>
          <p:sp>
            <p:nvSpPr>
              <p:cNvPr id="19" name="Rectangle 18"/>
              <p:cNvSpPr>
                <a:spLocks noChangeArrowheads="1"/>
              </p:cNvSpPr>
              <p:nvPr/>
            </p:nvSpPr>
            <p:spPr bwMode="auto">
              <a:xfrm>
                <a:off x="3696" y="1632"/>
                <a:ext cx="1584" cy="2208"/>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0" name="Text Box 19"/>
              <p:cNvSpPr txBox="1">
                <a:spLocks noChangeArrowheads="1"/>
              </p:cNvSpPr>
              <p:nvPr/>
            </p:nvSpPr>
            <p:spPr bwMode="auto">
              <a:xfrm>
                <a:off x="4080" y="1632"/>
                <a:ext cx="892" cy="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部份相依</a:t>
                </a:r>
                <a:endParaRPr lang="zh-TW" altLang="en-US" b="1">
                  <a:solidFill>
                    <a:srgbClr val="FF0000"/>
                  </a:solidFill>
                  <a:ea typeface="標楷體" panose="03000509000000000000" pitchFamily="65" charset="-120"/>
                </a:endParaRPr>
              </a:p>
            </p:txBody>
          </p:sp>
        </p:grpSp>
      </p:grpSp>
      <p:sp>
        <p:nvSpPr>
          <p:cNvPr id="23" name="Rectangle 20"/>
          <p:cNvSpPr>
            <a:spLocks noChangeArrowheads="1"/>
          </p:cNvSpPr>
          <p:nvPr/>
        </p:nvSpPr>
        <p:spPr bwMode="auto">
          <a:xfrm>
            <a:off x="1693911" y="3260476"/>
            <a:ext cx="1447800" cy="4572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4" name="Rectangle 21"/>
          <p:cNvSpPr>
            <a:spLocks noChangeArrowheads="1"/>
          </p:cNvSpPr>
          <p:nvPr/>
        </p:nvSpPr>
        <p:spPr bwMode="auto">
          <a:xfrm>
            <a:off x="1465311" y="3260476"/>
            <a:ext cx="1981200"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latin typeface="標楷體" panose="03000509000000000000" pitchFamily="65" charset="-120"/>
                <a:ea typeface="標楷體" panose="03000509000000000000" pitchFamily="65" charset="-120"/>
              </a:rPr>
              <a:t>顧問編號</a:t>
            </a:r>
          </a:p>
          <a:p>
            <a:pPr algn="ctr" eaLnBrk="1" hangingPunct="1">
              <a:spcBef>
                <a:spcPct val="20000"/>
              </a:spcBef>
            </a:pPr>
            <a:r>
              <a:rPr lang="zh-TW" altLang="en-US" b="1">
                <a:latin typeface="標楷體" panose="03000509000000000000" pitchFamily="65" charset="-120"/>
                <a:ea typeface="標楷體" panose="03000509000000000000" pitchFamily="65" charset="-120"/>
              </a:rPr>
              <a:t>姓名</a:t>
            </a:r>
          </a:p>
          <a:p>
            <a:pPr algn="ctr" eaLnBrk="1" hangingPunct="1">
              <a:spcBef>
                <a:spcPct val="20000"/>
              </a:spcBef>
            </a:pPr>
            <a:r>
              <a:rPr lang="zh-TW" altLang="en-US" b="1">
                <a:latin typeface="標楷體" panose="03000509000000000000" pitchFamily="65" charset="-120"/>
                <a:ea typeface="標楷體" panose="03000509000000000000" pitchFamily="65" charset="-120"/>
              </a:rPr>
              <a:t>地址</a:t>
            </a:r>
          </a:p>
          <a:p>
            <a:pPr algn="ctr" eaLnBrk="1" hangingPunct="1">
              <a:spcBef>
                <a:spcPct val="20000"/>
              </a:spcBef>
            </a:pPr>
            <a:r>
              <a:rPr lang="zh-TW" altLang="en-US" b="1">
                <a:latin typeface="標楷體" panose="03000509000000000000" pitchFamily="65" charset="-120"/>
                <a:ea typeface="標楷體" panose="03000509000000000000" pitchFamily="65" charset="-120"/>
              </a:rPr>
              <a:t>職等</a:t>
            </a:r>
          </a:p>
          <a:p>
            <a:pPr algn="ctr" eaLnBrk="1" hangingPunct="1">
              <a:spcBef>
                <a:spcPct val="20000"/>
              </a:spcBef>
            </a:pPr>
            <a:r>
              <a:rPr lang="zh-TW" altLang="en-US" b="1">
                <a:latin typeface="標楷體" panose="03000509000000000000" pitchFamily="65" charset="-120"/>
                <a:ea typeface="標楷體" panose="03000509000000000000" pitchFamily="65" charset="-120"/>
              </a:rPr>
              <a:t>薪資級數</a:t>
            </a:r>
          </a:p>
          <a:p>
            <a:pPr algn="ctr" eaLnBrk="1" hangingPunct="1">
              <a:spcBef>
                <a:spcPct val="20000"/>
              </a:spcBef>
            </a:pPr>
            <a:r>
              <a:rPr lang="zh-TW" altLang="en-US" b="1">
                <a:latin typeface="標楷體" panose="03000509000000000000" pitchFamily="65" charset="-120"/>
                <a:ea typeface="標楷體" panose="03000509000000000000" pitchFamily="65" charset="-120"/>
              </a:rPr>
              <a:t>座車等級</a:t>
            </a:r>
          </a:p>
        </p:txBody>
      </p:sp>
      <p:sp>
        <p:nvSpPr>
          <p:cNvPr id="25" name="Rectangle 22"/>
          <p:cNvSpPr>
            <a:spLocks noChangeArrowheads="1"/>
          </p:cNvSpPr>
          <p:nvPr/>
        </p:nvSpPr>
        <p:spPr bwMode="auto">
          <a:xfrm>
            <a:off x="7104111" y="3412876"/>
            <a:ext cx="1371600" cy="9144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6" name="Rectangle 23"/>
          <p:cNvSpPr>
            <a:spLocks noChangeArrowheads="1"/>
          </p:cNvSpPr>
          <p:nvPr/>
        </p:nvSpPr>
        <p:spPr bwMode="auto">
          <a:xfrm>
            <a:off x="6799311" y="3412876"/>
            <a:ext cx="1981200"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latin typeface="標楷體" panose="03000509000000000000" pitchFamily="65" charset="-120"/>
                <a:ea typeface="標楷體" panose="03000509000000000000" pitchFamily="65" charset="-120"/>
              </a:rPr>
              <a:t>顧問編號</a:t>
            </a:r>
          </a:p>
          <a:p>
            <a:pPr algn="ctr" eaLnBrk="1" hangingPunct="1">
              <a:spcBef>
                <a:spcPct val="20000"/>
              </a:spcBef>
            </a:pPr>
            <a:r>
              <a:rPr lang="zh-TW" altLang="en-US" b="1">
                <a:latin typeface="標楷體" panose="03000509000000000000" pitchFamily="65" charset="-120"/>
                <a:ea typeface="標楷體" panose="03000509000000000000" pitchFamily="65" charset="-120"/>
              </a:rPr>
              <a:t>專長代號</a:t>
            </a:r>
          </a:p>
          <a:p>
            <a:pPr algn="ctr" eaLnBrk="1" hangingPunct="1">
              <a:spcBef>
                <a:spcPct val="20000"/>
              </a:spcBef>
            </a:pPr>
            <a:r>
              <a:rPr lang="zh-TW" altLang="en-US" b="1">
                <a:latin typeface="標楷體" panose="03000509000000000000" pitchFamily="65" charset="-120"/>
                <a:ea typeface="標楷體" panose="03000509000000000000" pitchFamily="65" charset="-120"/>
              </a:rPr>
              <a:t>專長資格</a:t>
            </a:r>
          </a:p>
        </p:txBody>
      </p:sp>
      <p:sp>
        <p:nvSpPr>
          <p:cNvPr id="27" name="Rectangle 24"/>
          <p:cNvSpPr>
            <a:spLocks noChangeArrowheads="1"/>
          </p:cNvSpPr>
          <p:nvPr/>
        </p:nvSpPr>
        <p:spPr bwMode="auto">
          <a:xfrm>
            <a:off x="7180311" y="5470276"/>
            <a:ext cx="1371600" cy="4572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8" name="Rectangle 25"/>
          <p:cNvSpPr>
            <a:spLocks noChangeArrowheads="1"/>
          </p:cNvSpPr>
          <p:nvPr/>
        </p:nvSpPr>
        <p:spPr bwMode="auto">
          <a:xfrm>
            <a:off x="6875511" y="5394076"/>
            <a:ext cx="19812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latin typeface="標楷體" panose="03000509000000000000" pitchFamily="65" charset="-120"/>
                <a:ea typeface="標楷體" panose="03000509000000000000" pitchFamily="65" charset="-120"/>
              </a:rPr>
              <a:t>專長代號</a:t>
            </a:r>
          </a:p>
          <a:p>
            <a:pPr algn="ctr" eaLnBrk="1" hangingPunct="1">
              <a:spcBef>
                <a:spcPct val="20000"/>
              </a:spcBef>
            </a:pPr>
            <a:r>
              <a:rPr lang="zh-TW" altLang="en-US" b="1">
                <a:latin typeface="標楷體" panose="03000509000000000000" pitchFamily="65" charset="-120"/>
                <a:ea typeface="標楷體" panose="03000509000000000000" pitchFamily="65" charset="-120"/>
              </a:rPr>
              <a:t>專長說明</a:t>
            </a:r>
          </a:p>
          <a:p>
            <a:pPr algn="ctr" eaLnBrk="1" hangingPunct="1">
              <a:spcBef>
                <a:spcPct val="20000"/>
              </a:spcBef>
            </a:pPr>
            <a:endParaRPr lang="en-US" altLang="zh-TW" b="1">
              <a:latin typeface="標楷體" panose="03000509000000000000" pitchFamily="65" charset="-120"/>
              <a:ea typeface="標楷體" panose="03000509000000000000" pitchFamily="65" charset="-120"/>
            </a:endParaRPr>
          </a:p>
        </p:txBody>
      </p:sp>
      <p:sp>
        <p:nvSpPr>
          <p:cNvPr id="29" name="Rectangle 26"/>
          <p:cNvSpPr>
            <a:spLocks noChangeArrowheads="1"/>
          </p:cNvSpPr>
          <p:nvPr/>
        </p:nvSpPr>
        <p:spPr bwMode="auto">
          <a:xfrm>
            <a:off x="4360911" y="3184276"/>
            <a:ext cx="1447800" cy="4572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30" name="Rectangle 27"/>
          <p:cNvSpPr>
            <a:spLocks noChangeArrowheads="1"/>
          </p:cNvSpPr>
          <p:nvPr/>
        </p:nvSpPr>
        <p:spPr bwMode="auto">
          <a:xfrm>
            <a:off x="4132311" y="3184276"/>
            <a:ext cx="1981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sz="2000" b="1">
                <a:latin typeface="標楷體" panose="03000509000000000000" pitchFamily="65" charset="-120"/>
                <a:ea typeface="標楷體" panose="03000509000000000000" pitchFamily="65" charset="-120"/>
              </a:rPr>
              <a:t>顧問編號</a:t>
            </a:r>
          </a:p>
          <a:p>
            <a:pPr algn="ctr" eaLnBrk="1" hangingPunct="1">
              <a:spcBef>
                <a:spcPct val="20000"/>
              </a:spcBef>
            </a:pPr>
            <a:r>
              <a:rPr lang="zh-TW" altLang="en-US" sz="2000" b="1">
                <a:latin typeface="標楷體" panose="03000509000000000000" pitchFamily="65" charset="-120"/>
                <a:ea typeface="標楷體" panose="03000509000000000000" pitchFamily="65" charset="-120"/>
              </a:rPr>
              <a:t>姓名</a:t>
            </a:r>
          </a:p>
          <a:p>
            <a:pPr algn="ctr" eaLnBrk="1" hangingPunct="1">
              <a:spcBef>
                <a:spcPct val="20000"/>
              </a:spcBef>
            </a:pPr>
            <a:r>
              <a:rPr lang="zh-TW" altLang="en-US" sz="2000" b="1">
                <a:latin typeface="標楷體" panose="03000509000000000000" pitchFamily="65" charset="-120"/>
                <a:ea typeface="標楷體" panose="03000509000000000000" pitchFamily="65" charset="-120"/>
              </a:rPr>
              <a:t>地址</a:t>
            </a:r>
          </a:p>
          <a:p>
            <a:pPr algn="ctr" eaLnBrk="1" hangingPunct="1">
              <a:spcBef>
                <a:spcPct val="20000"/>
              </a:spcBef>
            </a:pPr>
            <a:r>
              <a:rPr lang="zh-TW" altLang="en-US" sz="2000" b="1">
                <a:latin typeface="標楷體" panose="03000509000000000000" pitchFamily="65" charset="-120"/>
                <a:ea typeface="標楷體" panose="03000509000000000000" pitchFamily="65" charset="-120"/>
              </a:rPr>
              <a:t>職等</a:t>
            </a:r>
          </a:p>
          <a:p>
            <a:pPr algn="ctr" eaLnBrk="1" hangingPunct="1">
              <a:spcBef>
                <a:spcPct val="20000"/>
              </a:spcBef>
            </a:pPr>
            <a:r>
              <a:rPr lang="zh-TW" altLang="en-US" sz="2000" b="1">
                <a:latin typeface="標楷體" panose="03000509000000000000" pitchFamily="65" charset="-120"/>
                <a:ea typeface="標楷體" panose="03000509000000000000" pitchFamily="65" charset="-120"/>
              </a:rPr>
              <a:t>座車等級</a:t>
            </a:r>
          </a:p>
        </p:txBody>
      </p:sp>
      <p:sp>
        <p:nvSpPr>
          <p:cNvPr id="31" name="Rectangle 28"/>
          <p:cNvSpPr>
            <a:spLocks noChangeArrowheads="1"/>
          </p:cNvSpPr>
          <p:nvPr/>
        </p:nvSpPr>
        <p:spPr bwMode="auto">
          <a:xfrm>
            <a:off x="4437111" y="5470276"/>
            <a:ext cx="1447800" cy="457200"/>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32" name="Rectangle 29"/>
          <p:cNvSpPr>
            <a:spLocks noChangeArrowheads="1"/>
          </p:cNvSpPr>
          <p:nvPr/>
        </p:nvSpPr>
        <p:spPr bwMode="auto">
          <a:xfrm>
            <a:off x="4132311" y="5394076"/>
            <a:ext cx="19812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latin typeface="標楷體" panose="03000509000000000000" pitchFamily="65" charset="-120"/>
                <a:ea typeface="標楷體" panose="03000509000000000000" pitchFamily="65" charset="-120"/>
              </a:rPr>
              <a:t>職等</a:t>
            </a:r>
          </a:p>
          <a:p>
            <a:pPr algn="ctr" eaLnBrk="1" hangingPunct="1">
              <a:spcBef>
                <a:spcPct val="20000"/>
              </a:spcBef>
            </a:pPr>
            <a:r>
              <a:rPr lang="zh-TW" altLang="en-US" b="1">
                <a:latin typeface="標楷體" panose="03000509000000000000" pitchFamily="65" charset="-120"/>
                <a:ea typeface="標楷體" panose="03000509000000000000" pitchFamily="65" charset="-120"/>
              </a:rPr>
              <a:t>薪資級數</a:t>
            </a:r>
          </a:p>
        </p:txBody>
      </p:sp>
      <p:grpSp>
        <p:nvGrpSpPr>
          <p:cNvPr id="33" name="Group 30"/>
          <p:cNvGrpSpPr>
            <a:grpSpLocks/>
          </p:cNvGrpSpPr>
          <p:nvPr/>
        </p:nvGrpSpPr>
        <p:grpSpPr bwMode="auto">
          <a:xfrm>
            <a:off x="4096326" y="4227265"/>
            <a:ext cx="1390650" cy="2727326"/>
            <a:chOff x="1668" y="2529"/>
            <a:chExt cx="876" cy="1718"/>
          </a:xfrm>
        </p:grpSpPr>
        <p:sp>
          <p:nvSpPr>
            <p:cNvPr id="34" name="Text Box 31"/>
            <p:cNvSpPr txBox="1">
              <a:spLocks noChangeArrowheads="1"/>
            </p:cNvSpPr>
            <p:nvPr/>
          </p:nvSpPr>
          <p:spPr bwMode="auto">
            <a:xfrm>
              <a:off x="1668" y="3840"/>
              <a:ext cx="876"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3600" b="1" dirty="0">
                  <a:solidFill>
                    <a:schemeClr val="accent1">
                      <a:lumMod val="75000"/>
                    </a:schemeClr>
                  </a:solidFill>
                  <a:latin typeface="Arial" panose="020B0604020202020204" pitchFamily="34" charset="0"/>
                  <a:ea typeface="標楷體" panose="03000509000000000000" pitchFamily="65" charset="-120"/>
                  <a:cs typeface="Arial" panose="020B0604020202020204" pitchFamily="34" charset="0"/>
                </a:rPr>
                <a:t>*</a:t>
              </a:r>
              <a:r>
                <a:rPr lang="zh-TW" altLang="en-US" b="1" dirty="0">
                  <a:solidFill>
                    <a:schemeClr val="accent1">
                      <a:lumMod val="75000"/>
                    </a:schemeClr>
                  </a:solidFill>
                  <a:latin typeface="Arial" panose="020B0604020202020204" pitchFamily="34" charset="0"/>
                  <a:ea typeface="標楷體" panose="03000509000000000000" pitchFamily="65" charset="-120"/>
                  <a:cs typeface="Arial" panose="020B0604020202020204" pitchFamily="34" charset="0"/>
                </a:rPr>
                <a:t>表示</a:t>
              </a:r>
              <a:r>
                <a:rPr lang="en-US" altLang="zh-TW" b="1" dirty="0">
                  <a:solidFill>
                    <a:schemeClr val="accent1">
                      <a:lumMod val="75000"/>
                    </a:schemeClr>
                  </a:solidFill>
                  <a:latin typeface="Arial" panose="020B0604020202020204" pitchFamily="34" charset="0"/>
                  <a:ea typeface="標楷體" panose="03000509000000000000" pitchFamily="65" charset="-120"/>
                  <a:cs typeface="Arial" panose="020B0604020202020204" pitchFamily="34" charset="0"/>
                </a:rPr>
                <a:t>FK</a:t>
              </a:r>
            </a:p>
          </p:txBody>
        </p:sp>
        <p:sp>
          <p:nvSpPr>
            <p:cNvPr id="35" name="Text Box 32"/>
            <p:cNvSpPr txBox="1">
              <a:spLocks noChangeArrowheads="1"/>
            </p:cNvSpPr>
            <p:nvPr/>
          </p:nvSpPr>
          <p:spPr bwMode="auto">
            <a:xfrm>
              <a:off x="1942" y="2529"/>
              <a:ext cx="229"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en-US" altLang="zh-TW" sz="3600" b="1" dirty="0">
                  <a:solidFill>
                    <a:schemeClr val="accent1">
                      <a:lumMod val="75000"/>
                    </a:schemeClr>
                  </a:solidFill>
                  <a:latin typeface="Arial" panose="020B0604020202020204" pitchFamily="34" charset="0"/>
                  <a:ea typeface="標楷體" panose="03000509000000000000" pitchFamily="65" charset="-120"/>
                  <a:cs typeface="Arial" panose="020B0604020202020204" pitchFamily="34" charset="0"/>
                </a:rPr>
                <a:t>*</a:t>
              </a:r>
              <a:endParaRPr lang="en-US" altLang="zh-TW" b="1" dirty="0">
                <a:solidFill>
                  <a:schemeClr val="accent1">
                    <a:lumMod val="75000"/>
                  </a:schemeClr>
                </a:solidFill>
                <a:latin typeface="Arial" panose="020B0604020202020204" pitchFamily="34" charset="0"/>
                <a:ea typeface="標楷體" panose="03000509000000000000" pitchFamily="65" charset="-120"/>
                <a:cs typeface="Arial" panose="020B0604020202020204" pitchFamily="34" charset="0"/>
              </a:endParaRPr>
            </a:p>
          </p:txBody>
        </p:sp>
      </p:grpSp>
    </p:spTree>
    <p:extLst>
      <p:ext uri="{BB962C8B-B14F-4D97-AF65-F5344CB8AC3E}">
        <p14:creationId xmlns:p14="http://schemas.microsoft.com/office/powerpoint/2010/main" xmlns="" val="267491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500" fill="hold"/>
                                        <p:tgtEl>
                                          <p:spTgt spid="30"/>
                                        </p:tgtEl>
                                        <p:attrNameLst>
                                          <p:attrName>ppt_x</p:attrName>
                                        </p:attrNameLst>
                                      </p:cBhvr>
                                      <p:tavLst>
                                        <p:tav tm="0">
                                          <p:val>
                                            <p:strVal val="0-#ppt_w/2"/>
                                          </p:val>
                                        </p:tav>
                                        <p:tav tm="100000">
                                          <p:val>
                                            <p:strVal val="#ppt_x"/>
                                          </p:val>
                                        </p:tav>
                                      </p:tavLst>
                                    </p:anim>
                                    <p:anim calcmode="lin" valueType="num">
                                      <p:cBhvr additive="base">
                                        <p:cTn id="17"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additive="base">
                                        <p:cTn id="22" dur="500" fill="hold"/>
                                        <p:tgtEl>
                                          <p:spTgt spid="32"/>
                                        </p:tgtEl>
                                        <p:attrNameLst>
                                          <p:attrName>ppt_x</p:attrName>
                                        </p:attrNameLst>
                                      </p:cBhvr>
                                      <p:tavLst>
                                        <p:tav tm="0">
                                          <p:val>
                                            <p:strVal val="0-#ppt_w/2"/>
                                          </p:val>
                                        </p:tav>
                                        <p:tav tm="100000">
                                          <p:val>
                                            <p:strVal val="#ppt_x"/>
                                          </p:val>
                                        </p:tav>
                                      </p:tavLst>
                                    </p:anim>
                                    <p:anim calcmode="lin" valueType="num">
                                      <p:cBhvr additive="base">
                                        <p:cTn id="23"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slide(fromBottom)">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slide(fromBottom)">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 calcmode="lin" valueType="num">
                                      <p:cBhvr additive="base">
                                        <p:cTn id="38" dur="500" fill="hold"/>
                                        <p:tgtEl>
                                          <p:spTgt spid="33"/>
                                        </p:tgtEl>
                                        <p:attrNameLst>
                                          <p:attrName>ppt_x</p:attrName>
                                        </p:attrNameLst>
                                      </p:cBhvr>
                                      <p:tavLst>
                                        <p:tav tm="0">
                                          <p:val>
                                            <p:strVal val="0-#ppt_w/2"/>
                                          </p:val>
                                        </p:tav>
                                        <p:tav tm="100000">
                                          <p:val>
                                            <p:strVal val="#ppt_x"/>
                                          </p:val>
                                        </p:tav>
                                      </p:tavLst>
                                    </p:anim>
                                    <p:anim calcmode="lin" valueType="num">
                                      <p:cBhvr additive="base">
                                        <p:cTn id="39"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29" grpId="0" animBg="1"/>
      <p:bldP spid="30" grpId="0" autoUpdateAnimBg="0"/>
      <p:bldP spid="31" grpId="0" animBg="1"/>
      <p:bldP spid="32"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485731" y="284973"/>
            <a:ext cx="8891804" cy="633413"/>
          </a:xfrm>
        </p:spPr>
        <p:txBody>
          <a:bodyPr/>
          <a:lstStyle/>
          <a:p>
            <a:r>
              <a:rPr lang="en-US" altLang="zh-TW" dirty="0"/>
              <a:t>5-3 : </a:t>
            </a:r>
            <a:r>
              <a:rPr lang="zh-TW" altLang="en-US" dirty="0"/>
              <a:t>第二正規化及第三正規化</a:t>
            </a:r>
            <a:endParaRPr lang="zh-TW" altLang="zh-TW" dirty="0"/>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完成第三正規化形式</a:t>
            </a:r>
            <a:endParaRPr lang="zh-TW" altLang="en-US" dirty="0"/>
          </a:p>
        </p:txBody>
      </p:sp>
      <p:grpSp>
        <p:nvGrpSpPr>
          <p:cNvPr id="6" name="Group 3"/>
          <p:cNvGrpSpPr>
            <a:grpSpLocks/>
          </p:cNvGrpSpPr>
          <p:nvPr/>
        </p:nvGrpSpPr>
        <p:grpSpPr bwMode="auto">
          <a:xfrm>
            <a:off x="5439068" y="2413677"/>
            <a:ext cx="2514600" cy="2133600"/>
            <a:chOff x="3648" y="1632"/>
            <a:chExt cx="1584" cy="1344"/>
          </a:xfrm>
        </p:grpSpPr>
        <p:grpSp>
          <p:nvGrpSpPr>
            <p:cNvPr id="7" name="Group 4"/>
            <p:cNvGrpSpPr>
              <a:grpSpLocks/>
            </p:cNvGrpSpPr>
            <p:nvPr/>
          </p:nvGrpSpPr>
          <p:grpSpPr bwMode="auto">
            <a:xfrm>
              <a:off x="3648" y="1632"/>
              <a:ext cx="1584" cy="1344"/>
              <a:chOff x="3696" y="1632"/>
              <a:chExt cx="1584" cy="2208"/>
            </a:xfrm>
          </p:grpSpPr>
          <p:sp>
            <p:nvSpPr>
              <p:cNvPr id="10" name="Rectangle 5"/>
              <p:cNvSpPr>
                <a:spLocks noChangeArrowheads="1"/>
              </p:cNvSpPr>
              <p:nvPr/>
            </p:nvSpPr>
            <p:spPr bwMode="auto">
              <a:xfrm>
                <a:off x="3696" y="1632"/>
                <a:ext cx="1584" cy="2208"/>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1" name="Text Box 6"/>
              <p:cNvSpPr txBox="1">
                <a:spLocks noChangeArrowheads="1"/>
              </p:cNvSpPr>
              <p:nvPr/>
            </p:nvSpPr>
            <p:spPr bwMode="auto">
              <a:xfrm>
                <a:off x="4080" y="1632"/>
                <a:ext cx="892" cy="4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完全相依</a:t>
                </a:r>
                <a:endParaRPr lang="zh-TW" altLang="en-US" b="1">
                  <a:solidFill>
                    <a:srgbClr val="FF0000"/>
                  </a:solidFill>
                  <a:ea typeface="標楷體" panose="03000509000000000000" pitchFamily="65" charset="-120"/>
                </a:endParaRPr>
              </a:p>
            </p:txBody>
          </p:sp>
        </p:grpSp>
        <p:sp>
          <p:nvSpPr>
            <p:cNvPr id="8" name="Rectangle 7"/>
            <p:cNvSpPr>
              <a:spLocks noChangeArrowheads="1"/>
            </p:cNvSpPr>
            <p:nvPr/>
          </p:nvSpPr>
          <p:spPr bwMode="auto">
            <a:xfrm>
              <a:off x="4032" y="2016"/>
              <a:ext cx="864" cy="576"/>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9" name="Rectangle 8"/>
            <p:cNvSpPr>
              <a:spLocks noChangeArrowheads="1"/>
            </p:cNvSpPr>
            <p:nvPr/>
          </p:nvSpPr>
          <p:spPr bwMode="auto">
            <a:xfrm>
              <a:off x="3840" y="2016"/>
              <a:ext cx="1248" cy="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ea typeface="標楷體" panose="03000509000000000000" pitchFamily="65" charset="-120"/>
                </a:rPr>
                <a:t>顧問編號</a:t>
              </a:r>
            </a:p>
            <a:p>
              <a:pPr algn="ctr" eaLnBrk="1" hangingPunct="1">
                <a:spcBef>
                  <a:spcPct val="20000"/>
                </a:spcBef>
              </a:pPr>
              <a:r>
                <a:rPr lang="zh-TW" altLang="en-US" b="1">
                  <a:ea typeface="標楷體" panose="03000509000000000000" pitchFamily="65" charset="-120"/>
                </a:rPr>
                <a:t>專長代號</a:t>
              </a:r>
            </a:p>
            <a:p>
              <a:pPr algn="ctr" eaLnBrk="1" hangingPunct="1">
                <a:spcBef>
                  <a:spcPct val="20000"/>
                </a:spcBef>
              </a:pPr>
              <a:r>
                <a:rPr lang="zh-TW" altLang="en-US" b="1">
                  <a:ea typeface="標楷體" panose="03000509000000000000" pitchFamily="65" charset="-120"/>
                </a:rPr>
                <a:t>專長資格</a:t>
              </a:r>
            </a:p>
          </p:txBody>
        </p:sp>
      </p:grpSp>
      <p:grpSp>
        <p:nvGrpSpPr>
          <p:cNvPr id="12" name="Group 9"/>
          <p:cNvGrpSpPr>
            <a:grpSpLocks/>
          </p:cNvGrpSpPr>
          <p:nvPr/>
        </p:nvGrpSpPr>
        <p:grpSpPr bwMode="auto">
          <a:xfrm>
            <a:off x="5439068" y="4623477"/>
            <a:ext cx="2514600" cy="1371600"/>
            <a:chOff x="3648" y="3024"/>
            <a:chExt cx="1584" cy="864"/>
          </a:xfrm>
        </p:grpSpPr>
        <p:grpSp>
          <p:nvGrpSpPr>
            <p:cNvPr id="13" name="Group 10"/>
            <p:cNvGrpSpPr>
              <a:grpSpLocks/>
            </p:cNvGrpSpPr>
            <p:nvPr/>
          </p:nvGrpSpPr>
          <p:grpSpPr bwMode="auto">
            <a:xfrm>
              <a:off x="3648" y="3024"/>
              <a:ext cx="1584" cy="816"/>
              <a:chOff x="3696" y="1632"/>
              <a:chExt cx="1584" cy="2208"/>
            </a:xfrm>
          </p:grpSpPr>
          <p:sp>
            <p:nvSpPr>
              <p:cNvPr id="16" name="Rectangle 11"/>
              <p:cNvSpPr>
                <a:spLocks noChangeArrowheads="1"/>
              </p:cNvSpPr>
              <p:nvPr/>
            </p:nvSpPr>
            <p:spPr bwMode="auto">
              <a:xfrm>
                <a:off x="3696" y="1632"/>
                <a:ext cx="1584" cy="2208"/>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7" name="Text Box 12"/>
              <p:cNvSpPr txBox="1">
                <a:spLocks noChangeArrowheads="1"/>
              </p:cNvSpPr>
              <p:nvPr/>
            </p:nvSpPr>
            <p:spPr bwMode="auto">
              <a:xfrm>
                <a:off x="4080" y="1632"/>
                <a:ext cx="892" cy="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部份相依</a:t>
                </a:r>
                <a:endParaRPr lang="zh-TW" altLang="en-US" b="1">
                  <a:solidFill>
                    <a:srgbClr val="FF0000"/>
                  </a:solidFill>
                  <a:ea typeface="標楷體" panose="03000509000000000000" pitchFamily="65" charset="-120"/>
                </a:endParaRPr>
              </a:p>
            </p:txBody>
          </p:sp>
        </p:grpSp>
        <p:sp>
          <p:nvSpPr>
            <p:cNvPr id="14" name="Rectangle 13"/>
            <p:cNvSpPr>
              <a:spLocks noChangeArrowheads="1"/>
            </p:cNvSpPr>
            <p:nvPr/>
          </p:nvSpPr>
          <p:spPr bwMode="auto">
            <a:xfrm>
              <a:off x="4080" y="3312"/>
              <a:ext cx="864" cy="288"/>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15" name="Rectangle 14"/>
            <p:cNvSpPr>
              <a:spLocks noChangeArrowheads="1"/>
            </p:cNvSpPr>
            <p:nvPr/>
          </p:nvSpPr>
          <p:spPr bwMode="auto">
            <a:xfrm>
              <a:off x="3888" y="3264"/>
              <a:ext cx="1248" cy="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ea typeface="標楷體" panose="03000509000000000000" pitchFamily="65" charset="-120"/>
                </a:rPr>
                <a:t>專長代號</a:t>
              </a:r>
            </a:p>
            <a:p>
              <a:pPr algn="ctr" eaLnBrk="1" hangingPunct="1">
                <a:spcBef>
                  <a:spcPct val="20000"/>
                </a:spcBef>
              </a:pPr>
              <a:r>
                <a:rPr lang="zh-TW" altLang="en-US" b="1">
                  <a:ea typeface="標楷體" panose="03000509000000000000" pitchFamily="65" charset="-120"/>
                </a:rPr>
                <a:t>專長說明</a:t>
              </a:r>
            </a:p>
            <a:p>
              <a:pPr algn="ctr" eaLnBrk="1" hangingPunct="1">
                <a:spcBef>
                  <a:spcPct val="20000"/>
                </a:spcBef>
              </a:pPr>
              <a:endParaRPr lang="en-US" altLang="zh-TW" b="1">
                <a:ea typeface="標楷體" panose="03000509000000000000" pitchFamily="65" charset="-120"/>
              </a:endParaRPr>
            </a:p>
          </p:txBody>
        </p:sp>
      </p:grpSp>
      <p:grpSp>
        <p:nvGrpSpPr>
          <p:cNvPr id="18" name="Group 15"/>
          <p:cNvGrpSpPr>
            <a:grpSpLocks/>
          </p:cNvGrpSpPr>
          <p:nvPr/>
        </p:nvGrpSpPr>
        <p:grpSpPr bwMode="auto">
          <a:xfrm>
            <a:off x="2772068" y="2380340"/>
            <a:ext cx="2514600" cy="2166937"/>
            <a:chOff x="1968" y="1611"/>
            <a:chExt cx="1584" cy="1365"/>
          </a:xfrm>
        </p:grpSpPr>
        <p:sp>
          <p:nvSpPr>
            <p:cNvPr id="19" name="Rectangle 16"/>
            <p:cNvSpPr>
              <a:spLocks noChangeArrowheads="1"/>
            </p:cNvSpPr>
            <p:nvPr/>
          </p:nvSpPr>
          <p:spPr bwMode="auto">
            <a:xfrm>
              <a:off x="1968" y="1632"/>
              <a:ext cx="1584" cy="1344"/>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0" name="Text Box 17"/>
            <p:cNvSpPr txBox="1">
              <a:spLocks noChangeArrowheads="1"/>
            </p:cNvSpPr>
            <p:nvPr/>
          </p:nvSpPr>
          <p:spPr bwMode="auto">
            <a:xfrm>
              <a:off x="2208" y="1611"/>
              <a:ext cx="107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ea typeface="標楷體" panose="03000509000000000000" pitchFamily="65" charset="-120"/>
                </a:rPr>
                <a:t>非</a:t>
              </a:r>
              <a:r>
                <a:rPr lang="zh-TW" altLang="en-US" b="1">
                  <a:solidFill>
                    <a:srgbClr val="FF0000"/>
                  </a:solidFill>
                  <a:latin typeface="標楷體" panose="03000509000000000000" pitchFamily="65" charset="-120"/>
                  <a:ea typeface="標楷體" panose="03000509000000000000" pitchFamily="65" charset="-120"/>
                </a:rPr>
                <a:t>遞移相依</a:t>
              </a:r>
            </a:p>
          </p:txBody>
        </p:sp>
        <p:sp>
          <p:nvSpPr>
            <p:cNvPr id="21" name="Rectangle 18"/>
            <p:cNvSpPr>
              <a:spLocks noChangeArrowheads="1"/>
            </p:cNvSpPr>
            <p:nvPr/>
          </p:nvSpPr>
          <p:spPr bwMode="auto">
            <a:xfrm>
              <a:off x="2304" y="1872"/>
              <a:ext cx="912" cy="288"/>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2" name="Rectangle 19"/>
            <p:cNvSpPr>
              <a:spLocks noChangeArrowheads="1"/>
            </p:cNvSpPr>
            <p:nvPr/>
          </p:nvSpPr>
          <p:spPr bwMode="auto">
            <a:xfrm>
              <a:off x="2160" y="1872"/>
              <a:ext cx="1248" cy="11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sz="2000" b="1">
                  <a:ea typeface="標楷體" panose="03000509000000000000" pitchFamily="65" charset="-120"/>
                </a:rPr>
                <a:t>顧問編號</a:t>
              </a:r>
            </a:p>
            <a:p>
              <a:pPr algn="ctr" eaLnBrk="1" hangingPunct="1">
                <a:spcBef>
                  <a:spcPct val="20000"/>
                </a:spcBef>
              </a:pPr>
              <a:r>
                <a:rPr lang="zh-TW" altLang="en-US" sz="2000" b="1">
                  <a:ea typeface="標楷體" panose="03000509000000000000" pitchFamily="65" charset="-120"/>
                </a:rPr>
                <a:t>姓名</a:t>
              </a:r>
            </a:p>
            <a:p>
              <a:pPr algn="ctr" eaLnBrk="1" hangingPunct="1">
                <a:spcBef>
                  <a:spcPct val="20000"/>
                </a:spcBef>
              </a:pPr>
              <a:r>
                <a:rPr lang="zh-TW" altLang="en-US" sz="2000" b="1">
                  <a:ea typeface="標楷體" panose="03000509000000000000" pitchFamily="65" charset="-120"/>
                </a:rPr>
                <a:t>地址</a:t>
              </a:r>
            </a:p>
            <a:p>
              <a:pPr algn="ctr" eaLnBrk="1" hangingPunct="1">
                <a:spcBef>
                  <a:spcPct val="20000"/>
                </a:spcBef>
              </a:pPr>
              <a:r>
                <a:rPr lang="zh-TW" altLang="en-US" sz="2000" b="1">
                  <a:ea typeface="標楷體" panose="03000509000000000000" pitchFamily="65" charset="-120"/>
                </a:rPr>
                <a:t>職等</a:t>
              </a:r>
            </a:p>
            <a:p>
              <a:pPr algn="ctr" eaLnBrk="1" hangingPunct="1">
                <a:spcBef>
                  <a:spcPct val="20000"/>
                </a:spcBef>
              </a:pPr>
              <a:r>
                <a:rPr lang="zh-TW" altLang="en-US" sz="2000" b="1">
                  <a:ea typeface="標楷體" panose="03000509000000000000" pitchFamily="65" charset="-120"/>
                </a:rPr>
                <a:t>座車等級</a:t>
              </a:r>
            </a:p>
          </p:txBody>
        </p:sp>
      </p:grpSp>
      <p:grpSp>
        <p:nvGrpSpPr>
          <p:cNvPr id="23" name="Group 20"/>
          <p:cNvGrpSpPr>
            <a:grpSpLocks/>
          </p:cNvGrpSpPr>
          <p:nvPr/>
        </p:nvGrpSpPr>
        <p:grpSpPr bwMode="auto">
          <a:xfrm>
            <a:off x="2772068" y="4623477"/>
            <a:ext cx="2514600" cy="1295400"/>
            <a:chOff x="1968" y="3024"/>
            <a:chExt cx="1584" cy="816"/>
          </a:xfrm>
        </p:grpSpPr>
        <p:sp>
          <p:nvSpPr>
            <p:cNvPr id="24" name="Rectangle 21"/>
            <p:cNvSpPr>
              <a:spLocks noChangeArrowheads="1"/>
            </p:cNvSpPr>
            <p:nvPr/>
          </p:nvSpPr>
          <p:spPr bwMode="auto">
            <a:xfrm>
              <a:off x="1968" y="3024"/>
              <a:ext cx="1584" cy="816"/>
            </a:xfrm>
            <a:prstGeom prst="rect">
              <a:avLst/>
            </a:prstGeom>
            <a:solidFill>
              <a:srgbClr val="CCFFFF"/>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5" name="Text Box 22"/>
            <p:cNvSpPr txBox="1">
              <a:spLocks noChangeArrowheads="1"/>
            </p:cNvSpPr>
            <p:nvPr/>
          </p:nvSpPr>
          <p:spPr bwMode="auto">
            <a:xfrm>
              <a:off x="2376" y="3024"/>
              <a:ext cx="892" cy="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r>
                <a:rPr lang="zh-TW" altLang="en-US" b="1">
                  <a:solidFill>
                    <a:srgbClr val="FF0000"/>
                  </a:solidFill>
                  <a:latin typeface="標楷體" panose="03000509000000000000" pitchFamily="65" charset="-120"/>
                  <a:ea typeface="標楷體" panose="03000509000000000000" pitchFamily="65" charset="-120"/>
                </a:rPr>
                <a:t>遞移相依</a:t>
              </a:r>
            </a:p>
          </p:txBody>
        </p:sp>
        <p:sp>
          <p:nvSpPr>
            <p:cNvPr id="26" name="Rectangle 23"/>
            <p:cNvSpPr>
              <a:spLocks noChangeArrowheads="1"/>
            </p:cNvSpPr>
            <p:nvPr/>
          </p:nvSpPr>
          <p:spPr bwMode="auto">
            <a:xfrm>
              <a:off x="2352" y="3312"/>
              <a:ext cx="912" cy="288"/>
            </a:xfrm>
            <a:prstGeom prst="rect">
              <a:avLst/>
            </a:prstGeom>
            <a:solidFill>
              <a:srgbClr val="FF99FF">
                <a:alpha val="50195"/>
              </a:srgbClr>
            </a:solidFill>
            <a:ln w="9525">
              <a:solidFill>
                <a:schemeClr val="tx1"/>
              </a:solidFill>
              <a:miter lim="800000"/>
              <a:headEnd/>
              <a:tailEnd/>
            </a:ln>
          </p:spPr>
          <p:txBody>
            <a:bodyPr wrap="none" anchor="ct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endParaRPr lang="zh-TW" altLang="en-US"/>
            </a:p>
          </p:txBody>
        </p:sp>
        <p:sp>
          <p:nvSpPr>
            <p:cNvPr id="27" name="Rectangle 24"/>
            <p:cNvSpPr>
              <a:spLocks noChangeArrowheads="1"/>
            </p:cNvSpPr>
            <p:nvPr/>
          </p:nvSpPr>
          <p:spPr bwMode="auto">
            <a:xfrm>
              <a:off x="2160" y="3264"/>
              <a:ext cx="1248" cy="5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ctr" eaLnBrk="1" hangingPunct="1">
                <a:spcBef>
                  <a:spcPct val="20000"/>
                </a:spcBef>
              </a:pPr>
              <a:r>
                <a:rPr lang="zh-TW" altLang="en-US" b="1">
                  <a:ea typeface="標楷體" panose="03000509000000000000" pitchFamily="65" charset="-120"/>
                </a:rPr>
                <a:t>職等</a:t>
              </a:r>
            </a:p>
            <a:p>
              <a:pPr algn="ctr" eaLnBrk="1" hangingPunct="1">
                <a:spcBef>
                  <a:spcPct val="20000"/>
                </a:spcBef>
              </a:pPr>
              <a:r>
                <a:rPr lang="zh-TW" altLang="en-US" b="1">
                  <a:ea typeface="標楷體" panose="03000509000000000000" pitchFamily="65" charset="-120"/>
                </a:rPr>
                <a:t>薪資級數</a:t>
              </a:r>
            </a:p>
          </p:txBody>
        </p:sp>
      </p:grpSp>
      <p:grpSp>
        <p:nvGrpSpPr>
          <p:cNvPr id="28" name="Group 25"/>
          <p:cNvGrpSpPr>
            <a:grpSpLocks/>
          </p:cNvGrpSpPr>
          <p:nvPr/>
        </p:nvGrpSpPr>
        <p:grpSpPr bwMode="auto">
          <a:xfrm>
            <a:off x="4753268" y="3023277"/>
            <a:ext cx="1295400" cy="228600"/>
            <a:chOff x="2496" y="1776"/>
            <a:chExt cx="816" cy="144"/>
          </a:xfrm>
        </p:grpSpPr>
        <p:sp>
          <p:nvSpPr>
            <p:cNvPr id="29" name="Line 26"/>
            <p:cNvSpPr>
              <a:spLocks noChangeShapeType="1"/>
            </p:cNvSpPr>
            <p:nvPr/>
          </p:nvSpPr>
          <p:spPr bwMode="auto">
            <a:xfrm flipH="1">
              <a:off x="3120" y="1920"/>
              <a:ext cx="192"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30" name="Line 27"/>
            <p:cNvSpPr>
              <a:spLocks noChangeShapeType="1"/>
            </p:cNvSpPr>
            <p:nvPr/>
          </p:nvSpPr>
          <p:spPr bwMode="auto">
            <a:xfrm flipV="1">
              <a:off x="3120" y="1776"/>
              <a:ext cx="0" cy="144"/>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31" name="Line 28"/>
            <p:cNvSpPr>
              <a:spLocks noChangeShapeType="1"/>
            </p:cNvSpPr>
            <p:nvPr/>
          </p:nvSpPr>
          <p:spPr bwMode="auto">
            <a:xfrm>
              <a:off x="2496" y="1776"/>
              <a:ext cx="624"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grpSp>
      <p:grpSp>
        <p:nvGrpSpPr>
          <p:cNvPr id="32" name="Group 29"/>
          <p:cNvGrpSpPr>
            <a:grpSpLocks/>
          </p:cNvGrpSpPr>
          <p:nvPr/>
        </p:nvGrpSpPr>
        <p:grpSpPr bwMode="auto">
          <a:xfrm>
            <a:off x="2238668" y="4090077"/>
            <a:ext cx="1524000" cy="1216025"/>
            <a:chOff x="912" y="2448"/>
            <a:chExt cx="960" cy="766"/>
          </a:xfrm>
        </p:grpSpPr>
        <p:sp>
          <p:nvSpPr>
            <p:cNvPr id="33" name="Line 30"/>
            <p:cNvSpPr>
              <a:spLocks noChangeShapeType="1"/>
            </p:cNvSpPr>
            <p:nvPr/>
          </p:nvSpPr>
          <p:spPr bwMode="auto">
            <a:xfrm flipH="1">
              <a:off x="912" y="2448"/>
              <a:ext cx="96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34" name="Line 31"/>
            <p:cNvSpPr>
              <a:spLocks noChangeShapeType="1"/>
            </p:cNvSpPr>
            <p:nvPr/>
          </p:nvSpPr>
          <p:spPr bwMode="auto">
            <a:xfrm>
              <a:off x="912" y="2448"/>
              <a:ext cx="0" cy="766"/>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35" name="Line 32"/>
            <p:cNvSpPr>
              <a:spLocks noChangeShapeType="1"/>
            </p:cNvSpPr>
            <p:nvPr/>
          </p:nvSpPr>
          <p:spPr bwMode="auto">
            <a:xfrm>
              <a:off x="920" y="3212"/>
              <a:ext cx="700" cy="1"/>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grpSp>
      <p:grpSp>
        <p:nvGrpSpPr>
          <p:cNvPr id="36" name="Group 33"/>
          <p:cNvGrpSpPr>
            <a:grpSpLocks/>
          </p:cNvGrpSpPr>
          <p:nvPr/>
        </p:nvGrpSpPr>
        <p:grpSpPr bwMode="auto">
          <a:xfrm>
            <a:off x="7420268" y="3709077"/>
            <a:ext cx="768350" cy="1600200"/>
            <a:chOff x="4176" y="2208"/>
            <a:chExt cx="484" cy="1008"/>
          </a:xfrm>
        </p:grpSpPr>
        <p:sp>
          <p:nvSpPr>
            <p:cNvPr id="37" name="Line 34"/>
            <p:cNvSpPr>
              <a:spLocks noChangeShapeType="1"/>
            </p:cNvSpPr>
            <p:nvPr/>
          </p:nvSpPr>
          <p:spPr bwMode="auto">
            <a:xfrm>
              <a:off x="4176" y="2208"/>
              <a:ext cx="48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38" name="Line 35"/>
            <p:cNvSpPr>
              <a:spLocks noChangeShapeType="1"/>
            </p:cNvSpPr>
            <p:nvPr/>
          </p:nvSpPr>
          <p:spPr bwMode="auto">
            <a:xfrm>
              <a:off x="4656" y="2208"/>
              <a:ext cx="0" cy="100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TW" altLang="en-US"/>
            </a:p>
          </p:txBody>
        </p:sp>
        <p:sp>
          <p:nvSpPr>
            <p:cNvPr id="39" name="Line 36"/>
            <p:cNvSpPr>
              <a:spLocks noChangeShapeType="1"/>
            </p:cNvSpPr>
            <p:nvPr/>
          </p:nvSpPr>
          <p:spPr bwMode="auto">
            <a:xfrm>
              <a:off x="4235" y="3213"/>
              <a:ext cx="425"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TW" altLang="en-US"/>
            </a:p>
          </p:txBody>
        </p:sp>
      </p:grpSp>
    </p:spTree>
    <p:extLst>
      <p:ext uri="{BB962C8B-B14F-4D97-AF65-F5344CB8AC3E}">
        <p14:creationId xmlns:p14="http://schemas.microsoft.com/office/powerpoint/2010/main" xmlns="" val="283128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3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dirty="0">
                <a:latin typeface="微軟正黑體" panose="020B0604030504040204" pitchFamily="34" charset="-120"/>
                <a:ea typeface="微軟正黑體" panose="020B0604030504040204" pitchFamily="34" charset="-120"/>
              </a:rPr>
              <a:t>郭惠民編著</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版權所有，不得任意拷貝或引用</a:t>
            </a:r>
            <a:r>
              <a:rPr lang="en-US" altLang="zh-TW" dirty="0">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a:xfrm>
            <a:off x="2186417" y="284973"/>
            <a:ext cx="9400980" cy="633413"/>
          </a:xfrm>
        </p:spPr>
        <p:txBody>
          <a:bodyPr/>
          <a:lstStyle/>
          <a:p>
            <a:r>
              <a:rPr lang="en-US" altLang="zh-TW" dirty="0"/>
              <a:t>5-3 : </a:t>
            </a:r>
            <a:r>
              <a:rPr lang="zh-TW" altLang="en-US" dirty="0"/>
              <a:t>第二正規化及第三正規化</a:t>
            </a:r>
            <a:endParaRPr lang="zh-TW" altLang="zh-TW" dirty="0"/>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步驟七、確認 </a:t>
            </a:r>
            <a:r>
              <a:rPr lang="en-US" altLang="zh-TW" dirty="0">
                <a:latin typeface="Arial" panose="020B0604020202020204" pitchFamily="34" charset="0"/>
                <a:ea typeface="標楷體" panose="03000509000000000000" pitchFamily="65" charset="-120"/>
                <a:cs typeface="Arial" panose="020B0604020202020204" pitchFamily="34" charset="0"/>
              </a:rPr>
              <a:t>E-R</a:t>
            </a:r>
            <a:r>
              <a:rPr lang="zh-TW" altLang="en-US" dirty="0">
                <a:latin typeface="Arial" panose="020B0604020202020204" pitchFamily="34" charset="0"/>
                <a:ea typeface="標楷體" panose="03000509000000000000" pitchFamily="65" charset="-120"/>
                <a:cs typeface="Arial" panose="020B0604020202020204" pitchFamily="34" charset="0"/>
              </a:rPr>
              <a:t> </a:t>
            </a:r>
            <a:r>
              <a:rPr lang="zh-TW" altLang="en-US" dirty="0">
                <a:ea typeface="標楷體" panose="03000509000000000000" pitchFamily="65" charset="-120"/>
              </a:rPr>
              <a:t>圖形的正確性</a:t>
            </a:r>
            <a:endParaRPr lang="zh-TW" altLang="en-US" dirty="0"/>
          </a:p>
        </p:txBody>
      </p:sp>
      <p:pic>
        <p:nvPicPr>
          <p:cNvPr id="40" name="圖片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62527" y="1920455"/>
            <a:ext cx="7557206" cy="49447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5394005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a:extLst>
              <a:ext uri="{FF2B5EF4-FFF2-40B4-BE49-F238E27FC236}">
                <a16:creationId xmlns:a16="http://schemas.microsoft.com/office/drawing/2014/main" xmlns="" id="{0F998B80-D451-844B-84E7-0A0DD8272999}"/>
              </a:ext>
            </a:extLst>
          </p:cNvPr>
          <p:cNvSpPr>
            <a:spLocks noGrp="1"/>
          </p:cNvSpPr>
          <p:nvPr>
            <p:ph type="body" sz="quarter" idx="13"/>
          </p:nvPr>
        </p:nvSpPr>
        <p:spPr>
          <a:xfrm>
            <a:off x="3492210" y="3617198"/>
            <a:ext cx="6455354" cy="3272748"/>
          </a:xfrm>
        </p:spPr>
        <p:txBody>
          <a:bodyPr/>
          <a:lstStyle/>
          <a:p>
            <a:pPr algn="l"/>
            <a:r>
              <a:rPr lang="en-US" altLang="zh-TW" sz="3200" dirty="0"/>
              <a:t>6-1</a:t>
            </a:r>
            <a:r>
              <a:rPr lang="zh-TW" altLang="en-US" sz="3200" dirty="0"/>
              <a:t> </a:t>
            </a:r>
            <a:r>
              <a:rPr lang="en-US" altLang="zh-TW" sz="3200" dirty="0"/>
              <a:t>:</a:t>
            </a:r>
            <a:r>
              <a:rPr lang="zh-TW" altLang="en-US" sz="3200" dirty="0"/>
              <a:t> 資料模型轉換</a:t>
            </a:r>
          </a:p>
          <a:p>
            <a:pPr algn="l"/>
            <a:r>
              <a:rPr lang="en-US" altLang="zh-TW" sz="3200" dirty="0" smtClean="0"/>
              <a:t>6-2</a:t>
            </a:r>
            <a:r>
              <a:rPr lang="zh-TW" altLang="en-US" sz="3200" dirty="0" smtClean="0"/>
              <a:t> </a:t>
            </a:r>
            <a:r>
              <a:rPr lang="en-US" altLang="zh-TW" sz="3200" dirty="0" smtClean="0"/>
              <a:t>: </a:t>
            </a:r>
            <a:r>
              <a:rPr lang="zh-TW" altLang="en-US" sz="3200" dirty="0" smtClean="0"/>
              <a:t>撰寫</a:t>
            </a:r>
            <a:r>
              <a:rPr lang="zh-TW" altLang="en-US" sz="3200" dirty="0" smtClean="0"/>
              <a:t>表格規格</a:t>
            </a:r>
            <a:endParaRPr lang="zh-TW" altLang="en-US" sz="3200" dirty="0"/>
          </a:p>
          <a:p>
            <a:pPr algn="l"/>
            <a:r>
              <a:rPr lang="en-US" altLang="zh-TW" sz="3200" dirty="0"/>
              <a:t>6-3</a:t>
            </a:r>
            <a:r>
              <a:rPr lang="zh-TW" altLang="en-US" sz="3200" dirty="0"/>
              <a:t> </a:t>
            </a:r>
            <a:r>
              <a:rPr lang="en-US" altLang="zh-TW" sz="3200" dirty="0"/>
              <a:t>:</a:t>
            </a:r>
            <a:r>
              <a:rPr lang="zh-TW" altLang="en-US" sz="3200" dirty="0"/>
              <a:t> 以</a:t>
            </a:r>
            <a:r>
              <a:rPr lang="en-US" altLang="zh-TW" sz="3200" dirty="0"/>
              <a:t>SQL</a:t>
            </a:r>
            <a:r>
              <a:rPr lang="zh-TW" altLang="en-US" sz="3200" dirty="0"/>
              <a:t>指令建置資料庫</a:t>
            </a:r>
          </a:p>
        </p:txBody>
      </p:sp>
      <p:sp>
        <p:nvSpPr>
          <p:cNvPr id="3" name="文字版面配置區 2">
            <a:extLst>
              <a:ext uri="{FF2B5EF4-FFF2-40B4-BE49-F238E27FC236}">
                <a16:creationId xmlns:a16="http://schemas.microsoft.com/office/drawing/2014/main" xmlns="" id="{CC205A78-07DF-1A47-B8BC-83163FAB568B}"/>
              </a:ext>
            </a:extLst>
          </p:cNvPr>
          <p:cNvSpPr>
            <a:spLocks noGrp="1"/>
          </p:cNvSpPr>
          <p:nvPr>
            <p:ph type="body" sz="quarter" idx="12"/>
          </p:nvPr>
        </p:nvSpPr>
        <p:spPr>
          <a:xfrm>
            <a:off x="2536249" y="1251628"/>
            <a:ext cx="8367278" cy="1666469"/>
          </a:xfrm>
        </p:spPr>
        <p:txBody>
          <a:bodyPr anchor="ctr"/>
          <a:lstStyle/>
          <a:p>
            <a:r>
              <a:rPr lang="zh-TW" altLang="en-US" sz="4400" dirty="0"/>
              <a:t>模組</a:t>
            </a:r>
            <a:r>
              <a:rPr lang="en-US" altLang="zh-TW" sz="4400" dirty="0"/>
              <a:t>6 : </a:t>
            </a:r>
            <a:r>
              <a:rPr lang="zh-TW" altLang="en-US" sz="4400" dirty="0"/>
              <a:t>資料模型轉換  及</a:t>
            </a:r>
            <a:r>
              <a:rPr lang="en-US" altLang="zh-TW" sz="4400" dirty="0"/>
              <a:t/>
            </a:r>
            <a:br>
              <a:rPr lang="en-US" altLang="zh-TW" sz="4400" dirty="0"/>
            </a:br>
            <a:r>
              <a:rPr lang="zh-TW" altLang="en-US" sz="4400" dirty="0"/>
              <a:t>實體資料庫</a:t>
            </a:r>
            <a:r>
              <a:rPr lang="zh-TW" altLang="en-US" sz="4400" dirty="0" smtClean="0"/>
              <a:t>設計</a:t>
            </a:r>
            <a:endParaRPr lang="zh-TW" altLang="en-US" sz="4400" dirty="0"/>
          </a:p>
        </p:txBody>
      </p:sp>
      <p:sp>
        <p:nvSpPr>
          <p:cNvPr id="9" name="日期版面配置區 1">
            <a:extLst>
              <a:ext uri="{FF2B5EF4-FFF2-40B4-BE49-F238E27FC236}">
                <a16:creationId xmlns:a16="http://schemas.microsoft.com/office/drawing/2014/main" xmlns="" id="{CD7D56B8-4EAD-8A44-A6DD-AD78158BAAC5}"/>
              </a:ext>
            </a:extLst>
          </p:cNvPr>
          <p:cNvSpPr txBox="1">
            <a:spLocks/>
          </p:cNvSpPr>
          <p:nvPr/>
        </p:nvSpPr>
        <p:spPr>
          <a:xfrm>
            <a:off x="0" y="7158037"/>
            <a:ext cx="3023200" cy="401638"/>
          </a:xfrm>
          <a:prstGeom prst="rect">
            <a:avLst/>
          </a:prstGeom>
        </p:spPr>
        <p:txBody>
          <a:bodyPr vert="horz" lIns="91440" tIns="45720" rIns="91440" bIns="45720" rtlCol="0" anchor="ctr"/>
          <a:lstStyle>
            <a:defPPr>
              <a:defRPr lang="en-US"/>
            </a:defPPr>
            <a:lvl1pPr marL="0" algn="l"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zh-TW" altLang="en-US">
                <a:solidFill>
                  <a:prstClr val="black">
                    <a:tint val="75000"/>
                  </a:prstClr>
                </a:solidFill>
                <a:latin typeface="微軟正黑體" panose="020B0604030504040204" pitchFamily="34" charset="-120"/>
                <a:ea typeface="微軟正黑體" panose="020B0604030504040204" pitchFamily="34" charset="-120"/>
              </a:rPr>
              <a:t>資料庫設計</a:t>
            </a:r>
            <a:r>
              <a:rPr lang="en-US" altLang="zh-TW">
                <a:solidFill>
                  <a:prstClr val="black">
                    <a:tint val="75000"/>
                  </a:prstClr>
                </a:solidFill>
                <a:latin typeface="微軟正黑體" panose="020B0604030504040204" pitchFamily="34" charset="-120"/>
                <a:ea typeface="微軟正黑體" panose="020B0604030504040204" pitchFamily="34" charset="-120"/>
              </a:rPr>
              <a:t>(RDB)</a:t>
            </a:r>
            <a:endParaRPr lang="zh-TW" altLang="en-US" dirty="0">
              <a:solidFill>
                <a:prstClr val="black">
                  <a:tint val="75000"/>
                </a:prstClr>
              </a:solidFill>
              <a:latin typeface="微軟正黑體" panose="020B0604030504040204" pitchFamily="34" charset="-120"/>
              <a:ea typeface="微軟正黑體" panose="020B0604030504040204" pitchFamily="34" charset="-120"/>
            </a:endParaRPr>
          </a:p>
        </p:txBody>
      </p:sp>
      <p:sp>
        <p:nvSpPr>
          <p:cNvPr id="10" name="投影片編號版面配置區 2">
            <a:extLst>
              <a:ext uri="{FF2B5EF4-FFF2-40B4-BE49-F238E27FC236}">
                <a16:creationId xmlns:a16="http://schemas.microsoft.com/office/drawing/2014/main" xmlns="" id="{FF2B006D-AEA6-174B-9566-6DAC4A9C245F}"/>
              </a:ext>
            </a:extLst>
          </p:cNvPr>
          <p:cNvSpPr txBox="1">
            <a:spLocks/>
          </p:cNvSpPr>
          <p:nvPr/>
        </p:nvSpPr>
        <p:spPr>
          <a:xfrm>
            <a:off x="7953668" y="7158037"/>
            <a:ext cx="5486107" cy="40163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郭惠民編著</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a:t>
            </a:r>
            <a:r>
              <a:rPr kumimoji="0" lang="zh-TW" altLang="en-US"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版權所有，不得任意拷貝或引用</a:t>
            </a:r>
            <a:r>
              <a:rPr kumimoji="0" lang="en-US" altLang="zh-TW" sz="1600" b="0" i="0" u="none" strike="noStrike" kern="1200" cap="none" spc="0" normalizeH="0" baseline="0" noProof="0">
                <a:ln>
                  <a:noFill/>
                </a:ln>
                <a:solidFill>
                  <a:prstClr val="black">
                    <a:tint val="75000"/>
                  </a:prstClr>
                </a:solidFill>
                <a:effectLst/>
                <a:uLnTx/>
                <a:uFillTx/>
                <a:latin typeface="微軟正黑體" panose="020B0604030504040204" pitchFamily="34" charset="-120"/>
                <a:ea typeface="微軟正黑體" panose="020B0604030504040204" pitchFamily="34" charset="-120"/>
                <a:cs typeface="+mn-cs"/>
              </a:rPr>
              <a:t>】 </a:t>
            </a:r>
            <a:endParaRPr kumimoji="0" lang="zh-TW" altLang="en-US" sz="1600" b="0" i="0" u="none" strike="noStrike" kern="1200" cap="none" spc="0" normalizeH="0" baseline="0" noProof="0" dirty="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xmlns="" val="20468005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6-1</a:t>
            </a:r>
            <a:r>
              <a:rPr lang="zh-TW" altLang="en-US" dirty="0"/>
              <a:t> </a:t>
            </a:r>
            <a:r>
              <a:rPr lang="en-US" altLang="zh-TW" dirty="0"/>
              <a:t>:</a:t>
            </a:r>
            <a:r>
              <a:rPr lang="zh-TW" altLang="en-US" dirty="0"/>
              <a:t> 資料模型轉換</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步驟八、資料模型轉換</a:t>
            </a:r>
            <a:endParaRPr lang="zh-TW" altLang="en-US" dirty="0"/>
          </a:p>
        </p:txBody>
      </p:sp>
      <p:sp>
        <p:nvSpPr>
          <p:cNvPr id="9" name="Rectangle 3"/>
          <p:cNvSpPr>
            <a:spLocks noGrp="1" noChangeArrowheads="1"/>
          </p:cNvSpPr>
          <p:nvPr>
            <p:ph type="body" sz="quarter" idx="14"/>
          </p:nvPr>
        </p:nvSpPr>
        <p:spPr>
          <a:xfrm>
            <a:off x="838604" y="2095183"/>
            <a:ext cx="10574463" cy="821611"/>
          </a:xfrm>
        </p:spPr>
        <p:txBody>
          <a:bodyPr/>
          <a:lstStyle/>
          <a:p>
            <a:pPr marL="268288" indent="-268288">
              <a:lnSpc>
                <a:spcPct val="110000"/>
              </a:lnSpc>
              <a:spcBef>
                <a:spcPts val="600"/>
              </a:spcBef>
              <a:spcAft>
                <a:spcPts val="600"/>
              </a:spcAft>
              <a:buFont typeface="Wingdings" panose="05000000000000000000" pitchFamily="2" charset="2"/>
              <a:buChar char="l"/>
              <a:defRPr/>
            </a:pPr>
            <a:r>
              <a:rPr lang="zh-TW" altLang="en-US" sz="2600" b="0" dirty="0">
                <a:latin typeface="Arial" panose="020B0604020202020204" pitchFamily="34" charset="0"/>
                <a:ea typeface="標楷體" panose="03000509000000000000" pitchFamily="65" charset="-120"/>
                <a:cs typeface="Arial" panose="020B0604020202020204" pitchFamily="34" charset="0"/>
              </a:rPr>
              <a:t>選定特定種類之資料庫管理系統</a:t>
            </a:r>
            <a:r>
              <a:rPr lang="en-US" altLang="zh-TW" sz="2600" b="0" dirty="0">
                <a:latin typeface="Arial" panose="020B0604020202020204" pitchFamily="34" charset="0"/>
                <a:ea typeface="標楷體" panose="03000509000000000000" pitchFamily="65" charset="-120"/>
                <a:cs typeface="Arial" panose="020B0604020202020204" pitchFamily="34" charset="0"/>
              </a:rPr>
              <a:t>(DBMS)</a:t>
            </a:r>
            <a:endParaRPr lang="zh-TW" altLang="en-US" sz="2600" b="0" dirty="0">
              <a:latin typeface="Arial" panose="020B0604020202020204" pitchFamily="34" charset="0"/>
              <a:ea typeface="標楷體" panose="03000509000000000000" pitchFamily="65" charset="-120"/>
              <a:cs typeface="Arial" panose="020B0604020202020204" pitchFamily="34" charset="0"/>
            </a:endParaRPr>
          </a:p>
          <a:p>
            <a:pPr marL="268288" indent="-268288">
              <a:lnSpc>
                <a:spcPct val="110000"/>
              </a:lnSpc>
              <a:spcBef>
                <a:spcPts val="600"/>
              </a:spcBef>
              <a:spcAft>
                <a:spcPts val="600"/>
              </a:spcAft>
              <a:buFont typeface="Wingdings" panose="05000000000000000000" pitchFamily="2" charset="2"/>
              <a:buChar char="l"/>
              <a:defRPr/>
            </a:pPr>
            <a:r>
              <a:rPr lang="zh-TW" altLang="en-US" sz="2600" b="0" dirty="0">
                <a:latin typeface="Arial" panose="020B0604020202020204" pitchFamily="34" charset="0"/>
                <a:ea typeface="標楷體" panose="03000509000000000000" pitchFamily="65" charset="-120"/>
                <a:cs typeface="Arial" panose="020B0604020202020204" pitchFamily="34" charset="0"/>
              </a:rPr>
              <a:t>將實體關係模型轉換成此種類</a:t>
            </a:r>
            <a:r>
              <a:rPr lang="en-US" altLang="zh-TW" sz="2600" b="0" dirty="0">
                <a:latin typeface="Arial" panose="020B0604020202020204" pitchFamily="34" charset="0"/>
                <a:ea typeface="標楷體" panose="03000509000000000000" pitchFamily="65" charset="-120"/>
                <a:cs typeface="Arial" panose="020B0604020202020204" pitchFamily="34" charset="0"/>
              </a:rPr>
              <a:t>DBMS</a:t>
            </a:r>
            <a:r>
              <a:rPr lang="zh-TW" altLang="en-US" sz="2600" b="0" dirty="0">
                <a:latin typeface="Arial" panose="020B0604020202020204" pitchFamily="34" charset="0"/>
                <a:ea typeface="標楷體" panose="03000509000000000000" pitchFamily="65" charset="-120"/>
                <a:cs typeface="Arial" panose="020B0604020202020204" pitchFamily="34" charset="0"/>
              </a:rPr>
              <a:t>之模型</a:t>
            </a:r>
          </a:p>
          <a:p>
            <a:pPr marL="268288" indent="-268288">
              <a:lnSpc>
                <a:spcPct val="110000"/>
              </a:lnSpc>
              <a:spcBef>
                <a:spcPts val="600"/>
              </a:spcBef>
              <a:spcAft>
                <a:spcPts val="600"/>
              </a:spcAft>
              <a:buFont typeface="Wingdings" panose="05000000000000000000" pitchFamily="2" charset="2"/>
              <a:buChar char="l"/>
              <a:defRPr/>
            </a:pPr>
            <a:r>
              <a:rPr lang="zh-TW" altLang="en-US" sz="2600" b="0" dirty="0">
                <a:latin typeface="Arial" panose="020B0604020202020204" pitchFamily="34" charset="0"/>
                <a:ea typeface="標楷體" panose="03000509000000000000" pitchFamily="65" charset="-120"/>
                <a:cs typeface="Arial" panose="020B0604020202020204" pitchFamily="34" charset="0"/>
              </a:rPr>
              <a:t>若選定的是關聯式模型則步驟如下</a:t>
            </a:r>
            <a:r>
              <a:rPr lang="en-US" altLang="zh-TW" sz="2600" b="0" dirty="0">
                <a:latin typeface="Arial" panose="020B0604020202020204" pitchFamily="34" charset="0"/>
                <a:ea typeface="標楷體" panose="03000509000000000000" pitchFamily="65" charset="-120"/>
                <a:cs typeface="Arial" panose="020B0604020202020204" pitchFamily="34" charset="0"/>
              </a:rPr>
              <a:t>:</a:t>
            </a:r>
            <a:endParaRPr lang="zh-TW" altLang="en-US" sz="2600" b="0" dirty="0">
              <a:latin typeface="Arial" panose="020B0604020202020204" pitchFamily="34" charset="0"/>
              <a:ea typeface="標楷體" panose="03000509000000000000" pitchFamily="65" charset="-120"/>
              <a:cs typeface="Arial" panose="020B0604020202020204" pitchFamily="34" charset="0"/>
            </a:endParaRPr>
          </a:p>
          <a:p>
            <a:pPr lvl="1">
              <a:defRPr/>
            </a:pPr>
            <a:r>
              <a:rPr lang="zh-TW" altLang="en-US" dirty="0">
                <a:ea typeface="標楷體" panose="03000509000000000000" pitchFamily="65" charset="-120"/>
              </a:rPr>
              <a:t>實體  </a:t>
            </a:r>
            <a:r>
              <a:rPr lang="zh-TW" altLang="en-US" dirty="0">
                <a:ea typeface="標楷體" panose="03000509000000000000" pitchFamily="65" charset="-120"/>
                <a:sym typeface="Wingdings" panose="05000000000000000000" pitchFamily="2" charset="2"/>
              </a:rPr>
              <a:t></a:t>
            </a:r>
            <a:r>
              <a:rPr lang="zh-TW" altLang="en-US" dirty="0">
                <a:ea typeface="標楷體" panose="03000509000000000000" pitchFamily="65" charset="-120"/>
              </a:rPr>
              <a:t> 表格</a:t>
            </a:r>
          </a:p>
          <a:p>
            <a:pPr lvl="1">
              <a:defRPr/>
            </a:pPr>
            <a:r>
              <a:rPr lang="zh-TW" altLang="en-US" dirty="0">
                <a:ea typeface="標楷體" panose="03000509000000000000" pitchFamily="65" charset="-120"/>
              </a:rPr>
              <a:t>屬性  </a:t>
            </a:r>
            <a:r>
              <a:rPr lang="zh-TW" altLang="en-US" dirty="0">
                <a:ea typeface="標楷體" panose="03000509000000000000" pitchFamily="65" charset="-120"/>
                <a:sym typeface="Wingdings" panose="05000000000000000000" pitchFamily="2" charset="2"/>
              </a:rPr>
              <a:t></a:t>
            </a:r>
            <a:r>
              <a:rPr lang="zh-TW" altLang="en-US" dirty="0">
                <a:ea typeface="標楷體" panose="03000509000000000000" pitchFamily="65" charset="-120"/>
              </a:rPr>
              <a:t> 欄位</a:t>
            </a:r>
          </a:p>
          <a:p>
            <a:pPr marL="2336800" lvl="1" indent="-1833563">
              <a:defRPr/>
            </a:pPr>
            <a:r>
              <a:rPr lang="zh-TW" altLang="en-US" dirty="0">
                <a:ea typeface="標楷體" panose="03000509000000000000" pitchFamily="65" charset="-120"/>
              </a:rPr>
              <a:t>關係  </a:t>
            </a:r>
            <a:r>
              <a:rPr lang="zh-TW" altLang="en-US" dirty="0">
                <a:ea typeface="標楷體" panose="03000509000000000000" pitchFamily="65" charset="-120"/>
                <a:sym typeface="Wingdings" panose="05000000000000000000" pitchFamily="2" charset="2"/>
              </a:rPr>
              <a:t></a:t>
            </a:r>
            <a:r>
              <a:rPr lang="zh-TW" altLang="en-US" dirty="0">
                <a:ea typeface="標楷體" panose="03000509000000000000" pitchFamily="65" charset="-120"/>
              </a:rPr>
              <a:t> </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FK</a:t>
            </a:r>
            <a:r>
              <a:rPr lang="en-US" altLang="zh-TW" sz="2600" dirty="0">
                <a:latin typeface="Arial" panose="020B0604020202020204" pitchFamily="34" charset="0"/>
                <a:ea typeface="標楷體" panose="03000509000000000000" pitchFamily="65" charset="-120"/>
                <a:cs typeface="Arial" panose="020B0604020202020204" pitchFamily="34" charset="0"/>
              </a:rPr>
              <a:t> </a:t>
            </a:r>
            <a:r>
              <a:rPr lang="zh-TW" altLang="en-US" dirty="0">
                <a:ea typeface="標楷體" panose="03000509000000000000" pitchFamily="65" charset="-120"/>
              </a:rPr>
              <a:t> </a:t>
            </a:r>
            <a:r>
              <a:rPr lang="en-US" altLang="zh-TW" dirty="0">
                <a:solidFill>
                  <a:srgbClr val="FF0000"/>
                </a:solidFill>
                <a:ea typeface="標楷體" panose="03000509000000000000" pitchFamily="65" charset="-120"/>
              </a:rPr>
              <a:t>(</a:t>
            </a:r>
            <a:r>
              <a:rPr lang="zh-TW" altLang="zh-TW" dirty="0">
                <a:solidFill>
                  <a:srgbClr val="FF0000"/>
                </a:solidFill>
                <a:ea typeface="標楷體" panose="03000509000000000000" pitchFamily="65" charset="-120"/>
              </a:rPr>
              <a:t>將「一」所代表表格之</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PK</a:t>
            </a:r>
            <a:r>
              <a:rPr lang="zh-TW" altLang="zh-TW" dirty="0">
                <a:solidFill>
                  <a:srgbClr val="FF0000"/>
                </a:solidFill>
                <a:ea typeface="標楷體" panose="03000509000000000000" pitchFamily="65" charset="-120"/>
              </a:rPr>
              <a:t>，複製到「多」所代表</a:t>
            </a:r>
            <a:r>
              <a:rPr lang="en-US" altLang="zh-TW" dirty="0">
                <a:solidFill>
                  <a:srgbClr val="FF0000"/>
                </a:solidFill>
                <a:ea typeface="標楷體" panose="03000509000000000000" pitchFamily="65" charset="-120"/>
              </a:rPr>
              <a:t/>
            </a:r>
            <a:br>
              <a:rPr lang="en-US" altLang="zh-TW" dirty="0">
                <a:solidFill>
                  <a:srgbClr val="FF0000"/>
                </a:solidFill>
                <a:ea typeface="標楷體" panose="03000509000000000000" pitchFamily="65" charset="-120"/>
              </a:rPr>
            </a:br>
            <a:r>
              <a:rPr lang="zh-TW" altLang="zh-TW" dirty="0">
                <a:solidFill>
                  <a:srgbClr val="FF0000"/>
                </a:solidFill>
                <a:ea typeface="標楷體" panose="03000509000000000000" pitchFamily="65" charset="-120"/>
              </a:rPr>
              <a:t>表格中，並設定成</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FK</a:t>
            </a:r>
            <a:r>
              <a:rPr lang="en-US" altLang="zh-TW" dirty="0">
                <a:solidFill>
                  <a:srgbClr val="FF0000"/>
                </a:solidFill>
                <a:ea typeface="標楷體" panose="03000509000000000000" pitchFamily="65" charset="-120"/>
              </a:rPr>
              <a:t>)</a:t>
            </a:r>
            <a:endParaRPr lang="zh-TW" altLang="en-US" dirty="0">
              <a:ea typeface="標楷體" panose="03000509000000000000" pitchFamily="65" charset="-120"/>
            </a:endParaRPr>
          </a:p>
        </p:txBody>
      </p:sp>
    </p:spTree>
    <p:extLst>
      <p:ext uri="{BB962C8B-B14F-4D97-AF65-F5344CB8AC3E}">
        <p14:creationId xmlns:p14="http://schemas.microsoft.com/office/powerpoint/2010/main" xmlns="" val="13617808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6-2</a:t>
            </a:r>
            <a:r>
              <a:rPr lang="zh-TW" altLang="en-US" dirty="0"/>
              <a:t> </a:t>
            </a:r>
            <a:r>
              <a:rPr lang="en-US" altLang="zh-TW" dirty="0"/>
              <a:t>:</a:t>
            </a:r>
            <a:r>
              <a:rPr lang="zh-TW" altLang="en-US" dirty="0"/>
              <a:t> 撰寫表格規格</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步驟九、表格規格描述</a:t>
            </a:r>
            <a:endParaRPr lang="zh-TW" altLang="en-US" dirty="0"/>
          </a:p>
        </p:txBody>
      </p:sp>
      <p:graphicFrame>
        <p:nvGraphicFramePr>
          <p:cNvPr id="7" name="Group 100"/>
          <p:cNvGraphicFramePr>
            <a:graphicFrameLocks noGrp="1"/>
          </p:cNvGraphicFramePr>
          <p:nvPr>
            <p:extLst>
              <p:ext uri="{D42A27DB-BD31-4B8C-83A1-F6EECF244321}">
                <p14:modId xmlns:p14="http://schemas.microsoft.com/office/powerpoint/2010/main" xmlns="" val="224140444"/>
              </p:ext>
            </p:extLst>
          </p:nvPr>
        </p:nvGraphicFramePr>
        <p:xfrm>
          <a:off x="773465" y="2055916"/>
          <a:ext cx="8229600" cy="4691507"/>
        </p:xfrm>
        <a:graphic>
          <a:graphicData uri="http://schemas.openxmlformats.org/drawingml/2006/table">
            <a:tbl>
              <a:tblPr/>
              <a:tblGrid>
                <a:gridCol w="914400">
                  <a:extLst>
                    <a:ext uri="{9D8B030D-6E8A-4147-A177-3AD203B41FA5}">
                      <a16:colId xmlns:a16="http://schemas.microsoft.com/office/drawing/2014/main" xmlns="" val="20000"/>
                    </a:ext>
                  </a:extLst>
                </a:gridCol>
                <a:gridCol w="16002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20004"/>
                    </a:ext>
                  </a:extLst>
                </a:gridCol>
                <a:gridCol w="1371600">
                  <a:extLst>
                    <a:ext uri="{9D8B030D-6E8A-4147-A177-3AD203B41FA5}">
                      <a16:colId xmlns:a16="http://schemas.microsoft.com/office/drawing/2014/main" xmlns="" val="20005"/>
                    </a:ext>
                  </a:extLst>
                </a:gridCol>
              </a:tblGrid>
              <a:tr h="425365">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表格名稱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中文：職等</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英文：</a:t>
                      </a: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OCCUPATION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索引鍵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xmlns="" val="10000"/>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主鍵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OCC_NO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外來鍵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xmlns="" val="10001"/>
                  </a:ext>
                </a:extLst>
              </a:tr>
              <a:tr h="396875">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欄位編號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欄位名稱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欄位敘述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資料型態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欄位長度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備註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OCC_NO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職等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Not Null (PK)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OCC_SALARY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薪資級數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Not Null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048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xmlns="" val="13353655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6-2</a:t>
            </a:r>
            <a:r>
              <a:rPr lang="zh-TW" altLang="en-US" dirty="0"/>
              <a:t> </a:t>
            </a:r>
            <a:r>
              <a:rPr lang="en-US" altLang="zh-TW" dirty="0"/>
              <a:t>:</a:t>
            </a:r>
            <a:r>
              <a:rPr lang="zh-TW" altLang="en-US" dirty="0"/>
              <a:t> 撰寫表格規格</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步驟九、表格規格描述</a:t>
            </a:r>
            <a:endParaRPr lang="zh-TW" altLang="en-US" dirty="0"/>
          </a:p>
        </p:txBody>
      </p:sp>
      <p:graphicFrame>
        <p:nvGraphicFramePr>
          <p:cNvPr id="8" name="Group 101"/>
          <p:cNvGraphicFramePr>
            <a:graphicFrameLocks noGrp="1"/>
          </p:cNvGraphicFramePr>
          <p:nvPr>
            <p:extLst>
              <p:ext uri="{D42A27DB-BD31-4B8C-83A1-F6EECF244321}">
                <p14:modId xmlns:p14="http://schemas.microsoft.com/office/powerpoint/2010/main" xmlns="" val="2874143246"/>
              </p:ext>
            </p:extLst>
          </p:nvPr>
        </p:nvGraphicFramePr>
        <p:xfrm>
          <a:off x="739422" y="2055813"/>
          <a:ext cx="8229600" cy="4803860"/>
        </p:xfrm>
        <a:graphic>
          <a:graphicData uri="http://schemas.openxmlformats.org/drawingml/2006/table">
            <a:tbl>
              <a:tblPr/>
              <a:tblGrid>
                <a:gridCol w="914400">
                  <a:extLst>
                    <a:ext uri="{9D8B030D-6E8A-4147-A177-3AD203B41FA5}">
                      <a16:colId xmlns:a16="http://schemas.microsoft.com/office/drawing/2014/main" xmlns="" val="20000"/>
                    </a:ext>
                  </a:extLst>
                </a:gridCol>
                <a:gridCol w="16002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20004"/>
                    </a:ext>
                  </a:extLst>
                </a:gridCol>
                <a:gridCol w="1371600">
                  <a:extLst>
                    <a:ext uri="{9D8B030D-6E8A-4147-A177-3AD203B41FA5}">
                      <a16:colId xmlns:a16="http://schemas.microsoft.com/office/drawing/2014/main" xmlns="" val="20005"/>
                    </a:ext>
                  </a:extLst>
                </a:gridCol>
              </a:tblGrid>
              <a:tr h="6096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表格名稱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中文：顧問</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英文：</a:t>
                      </a: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CONSULTANT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索引鍵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xmlns="" val="10000"/>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主鍵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CON_NO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外來鍵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CON_OCCNO</a:t>
                      </a: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sym typeface="Wingdings" panose="05000000000000000000" pitchFamily="2" charset="2"/>
                        </a:rPr>
                        <a:t>OCCUPATION</a:t>
                      </a:r>
                      <a:endPar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xmlns="" val="10001"/>
                  </a:ext>
                </a:extLst>
              </a:tr>
              <a:tr h="423863">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欄位編號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欄位名稱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欄位敘述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資料型態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欄位長度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備註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CON_NO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顧問編號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Not Null (PK)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CON_NAME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CON_ADRS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Varchar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CON_OCCNO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職等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(FK)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CON_CAR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座車級數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3757">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2864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xmlns="" val="17502610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6-2 : </a:t>
            </a:r>
            <a:r>
              <a:rPr lang="zh-TW" altLang="en-US" dirty="0"/>
              <a:t>撰寫表格規格</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步驟九、表格規格描述</a:t>
            </a:r>
            <a:endParaRPr lang="zh-TW" altLang="en-US" dirty="0"/>
          </a:p>
        </p:txBody>
      </p:sp>
      <p:graphicFrame>
        <p:nvGraphicFramePr>
          <p:cNvPr id="8" name="Group 102"/>
          <p:cNvGraphicFramePr>
            <a:graphicFrameLocks noGrp="1"/>
          </p:cNvGraphicFramePr>
          <p:nvPr>
            <p:extLst>
              <p:ext uri="{D42A27DB-BD31-4B8C-83A1-F6EECF244321}">
                <p14:modId xmlns:p14="http://schemas.microsoft.com/office/powerpoint/2010/main" xmlns="" val="17359045"/>
              </p:ext>
            </p:extLst>
          </p:nvPr>
        </p:nvGraphicFramePr>
        <p:xfrm>
          <a:off x="768879" y="2089783"/>
          <a:ext cx="8229600" cy="4924846"/>
        </p:xfrm>
        <a:graphic>
          <a:graphicData uri="http://schemas.openxmlformats.org/drawingml/2006/table">
            <a:tbl>
              <a:tblPr/>
              <a:tblGrid>
                <a:gridCol w="914400">
                  <a:extLst>
                    <a:ext uri="{9D8B030D-6E8A-4147-A177-3AD203B41FA5}">
                      <a16:colId xmlns:a16="http://schemas.microsoft.com/office/drawing/2014/main" xmlns="" val="20000"/>
                    </a:ext>
                  </a:extLst>
                </a:gridCol>
                <a:gridCol w="16002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20004"/>
                    </a:ext>
                  </a:extLst>
                </a:gridCol>
                <a:gridCol w="1371600">
                  <a:extLst>
                    <a:ext uri="{9D8B030D-6E8A-4147-A177-3AD203B41FA5}">
                      <a16:colId xmlns:a16="http://schemas.microsoft.com/office/drawing/2014/main" xmlns="" val="20005"/>
                    </a:ext>
                  </a:extLst>
                </a:gridCol>
              </a:tblGrid>
              <a:tr h="639763">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表格名稱</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中文：專長資格</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英文：</a:t>
                      </a: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EXPERT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索引鍵</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xmlns="" val="10000"/>
                  </a:ext>
                </a:extLst>
              </a:tr>
              <a:tr h="560388">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主鍵</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EXP_CONNO+EXP_NO</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外來鍵</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EXP_CONNO</a:t>
                      </a: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sym typeface="Wingdings" panose="05000000000000000000" pitchFamily="2" charset="2"/>
                        </a:rPr>
                        <a:t>CONSULTANT</a:t>
                      </a:r>
                      <a:endPar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EXP_NO</a:t>
                      </a: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sym typeface="Wingdings" panose="05000000000000000000" pitchFamily="2" charset="2"/>
                        </a:rPr>
                        <a:t>EXPSPECT</a:t>
                      </a:r>
                      <a:endPar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xmlns="" val="10001"/>
                  </a:ext>
                </a:extLst>
              </a:tr>
              <a:tr h="396875">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欄位編號</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欄位名稱</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欄位敘述</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資料型態</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欄位長度</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備註</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1</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EXP_CONNO</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顧問編號</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Char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10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Not Null (FK)</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2</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EXP_NO</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專長代號</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Char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Not Null (FK)</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556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3</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EXP_OWN</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專長資格</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Varchar</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30</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048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xmlns="" val="29774390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6-2 :</a:t>
            </a:r>
            <a:r>
              <a:rPr lang="zh-TW" altLang="en-US" dirty="0"/>
              <a:t> 撰寫表格規格</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步驟九、表格規格描述</a:t>
            </a:r>
            <a:endParaRPr lang="zh-TW" altLang="en-US" dirty="0"/>
          </a:p>
        </p:txBody>
      </p:sp>
      <p:graphicFrame>
        <p:nvGraphicFramePr>
          <p:cNvPr id="8" name="Group 100"/>
          <p:cNvGraphicFramePr>
            <a:graphicFrameLocks noGrp="1"/>
          </p:cNvGraphicFramePr>
          <p:nvPr>
            <p:extLst>
              <p:ext uri="{D42A27DB-BD31-4B8C-83A1-F6EECF244321}">
                <p14:modId xmlns:p14="http://schemas.microsoft.com/office/powerpoint/2010/main" xmlns="" val="863982292"/>
              </p:ext>
            </p:extLst>
          </p:nvPr>
        </p:nvGraphicFramePr>
        <p:xfrm>
          <a:off x="760942" y="2134939"/>
          <a:ext cx="8229600" cy="4740275"/>
        </p:xfrm>
        <a:graphic>
          <a:graphicData uri="http://schemas.openxmlformats.org/drawingml/2006/table">
            <a:tbl>
              <a:tblPr/>
              <a:tblGrid>
                <a:gridCol w="914400">
                  <a:extLst>
                    <a:ext uri="{9D8B030D-6E8A-4147-A177-3AD203B41FA5}">
                      <a16:colId xmlns:a16="http://schemas.microsoft.com/office/drawing/2014/main" xmlns="" val="20000"/>
                    </a:ext>
                  </a:extLst>
                </a:gridCol>
                <a:gridCol w="1600200">
                  <a:extLst>
                    <a:ext uri="{9D8B030D-6E8A-4147-A177-3AD203B41FA5}">
                      <a16:colId xmlns:a16="http://schemas.microsoft.com/office/drawing/2014/main" xmlns="" val="20001"/>
                    </a:ext>
                  </a:extLst>
                </a:gridCol>
                <a:gridCol w="16002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371600">
                  <a:extLst>
                    <a:ext uri="{9D8B030D-6E8A-4147-A177-3AD203B41FA5}">
                      <a16:colId xmlns:a16="http://schemas.microsoft.com/office/drawing/2014/main" xmlns="" val="20004"/>
                    </a:ext>
                  </a:extLst>
                </a:gridCol>
                <a:gridCol w="1371600">
                  <a:extLst>
                    <a:ext uri="{9D8B030D-6E8A-4147-A177-3AD203B41FA5}">
                      <a16:colId xmlns:a16="http://schemas.microsoft.com/office/drawing/2014/main" xmlns="" val="20005"/>
                    </a:ext>
                  </a:extLst>
                </a:gridCol>
              </a:tblGrid>
              <a:tr h="6096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rPr>
                        <a:t>表格名稱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中文：專長說明</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英文：</a:t>
                      </a: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EXPSPECT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索引鍵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xmlns="" val="10000"/>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主鍵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SPE_NO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外來鍵</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TW" altLang="en-US"/>
                    </a:p>
                  </a:txBody>
                  <a:tcPr/>
                </a:tc>
                <a:extLst>
                  <a:ext uri="{0D108BD9-81ED-4DB2-BD59-A6C34878D82A}">
                    <a16:rowId xmlns:a16="http://schemas.microsoft.com/office/drawing/2014/main" xmlns="" val="10001"/>
                  </a:ext>
                </a:extLst>
              </a:tr>
              <a:tr h="396875">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欄位編號</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欄位名稱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欄位敘述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資料型態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欄位長度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0"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備註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SPE_NO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專長代號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Not Null (PK)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SPE_SPEC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TW" altLang="en-US"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專長說明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Char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048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81000">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defRPr kumimoji="1" sz="24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defRPr kumimoji="1" sz="20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defRPr kumimoji="1">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defRPr kumimoji="1">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1400" b="1" i="0" u="none" strike="noStrike" cap="none" normalizeH="0" baseline="0" dirty="0">
                        <a:ln>
                          <a:noFill/>
                        </a:ln>
                        <a:solidFill>
                          <a:schemeClr val="tx1"/>
                        </a:solidFill>
                        <a:effectLst/>
                        <a:latin typeface="Times New Roman" panose="02020603050405020304" pitchFamily="18" charset="0"/>
                        <a:ea typeface="標楷體" panose="03000509000000000000" pitchFamily="65"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xmlns="" val="315072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6-3 :</a:t>
            </a:r>
            <a:r>
              <a:rPr lang="zh-TW" altLang="en-US" dirty="0"/>
              <a:t> 以</a:t>
            </a:r>
            <a:r>
              <a:rPr lang="en-US" altLang="zh-TW" dirty="0"/>
              <a:t>SQL</a:t>
            </a:r>
            <a:r>
              <a:rPr lang="zh-TW" altLang="en-US" dirty="0"/>
              <a:t>指令建置資料庫</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步驟十、</a:t>
            </a:r>
            <a:r>
              <a:rPr lang="en-US" altLang="zh-TW" dirty="0">
                <a:ea typeface="標楷體" panose="03000509000000000000" pitchFamily="65" charset="-120"/>
              </a:rPr>
              <a:t>SQL</a:t>
            </a:r>
            <a:r>
              <a:rPr lang="zh-TW" altLang="en-US" dirty="0">
                <a:ea typeface="標楷體" panose="03000509000000000000" pitchFamily="65" charset="-120"/>
              </a:rPr>
              <a:t>命令建構資料庫的</a:t>
            </a:r>
            <a:r>
              <a:rPr lang="en-US" altLang="zh-TW" dirty="0">
                <a:ea typeface="標楷體" panose="03000509000000000000" pitchFamily="65" charset="-120"/>
              </a:rPr>
              <a:t>Table</a:t>
            </a:r>
            <a:endParaRPr lang="zh-TW" altLang="en-US" dirty="0"/>
          </a:p>
        </p:txBody>
      </p:sp>
      <p:sp>
        <p:nvSpPr>
          <p:cNvPr id="7" name="Text Box 4"/>
          <p:cNvSpPr txBox="1">
            <a:spLocks noChangeArrowheads="1"/>
          </p:cNvSpPr>
          <p:nvPr/>
        </p:nvSpPr>
        <p:spPr bwMode="auto">
          <a:xfrm>
            <a:off x="1448377" y="2395537"/>
            <a:ext cx="8077200" cy="1277273"/>
          </a:xfrm>
          <a:prstGeom prst="rect">
            <a:avLst/>
          </a:prstGeom>
          <a:noFill/>
          <a:ln w="9525">
            <a:noFill/>
            <a:miter lim="800000"/>
            <a:headEnd/>
            <a:tailEnd/>
          </a:ln>
          <a:effectLst/>
        </p:spPr>
        <p:txBody>
          <a:bodyPr>
            <a:spAutoFit/>
          </a:bodyPr>
          <a:lstStyle/>
          <a:p>
            <a:pPr>
              <a:spcBef>
                <a:spcPct val="50000"/>
              </a:spcBef>
              <a:defRPr/>
            </a:pPr>
            <a:r>
              <a:rPr lang="en-US" altLang="zh-TW" sz="1400" dirty="0">
                <a:latin typeface="Arial" charset="0"/>
                <a:ea typeface="細明體" pitchFamily="49" charset="-120"/>
              </a:rPr>
              <a:t>CREATE TABLE OCCUPATION  </a:t>
            </a:r>
            <a:r>
              <a:rPr lang="en-US" altLang="zh-TW" sz="1400" dirty="0">
                <a:effectLst>
                  <a:outerShdw blurRad="38100" dist="38100" dir="2700000" algn="tl">
                    <a:srgbClr val="C0C0C0"/>
                  </a:outerShdw>
                </a:effectLst>
                <a:latin typeface="Arial" charset="0"/>
              </a:rPr>
              <a:t>(</a:t>
            </a:r>
          </a:p>
          <a:p>
            <a:pPr>
              <a:spcBef>
                <a:spcPct val="50000"/>
              </a:spcBef>
              <a:defRPr/>
            </a:pPr>
            <a:r>
              <a:rPr lang="en-US" altLang="zh-TW" sz="1400" dirty="0">
                <a:effectLst>
                  <a:outerShdw blurRad="38100" dist="38100" dir="2700000" algn="tl">
                    <a:srgbClr val="C0C0C0"/>
                  </a:outerShdw>
                </a:effectLst>
                <a:latin typeface="Arial" charset="0"/>
              </a:rPr>
              <a:t>       OCC_NO         CHAR(5) NOT NULL ,</a:t>
            </a:r>
          </a:p>
          <a:p>
            <a:pPr>
              <a:spcBef>
                <a:spcPct val="50000"/>
              </a:spcBef>
              <a:defRPr/>
            </a:pPr>
            <a:r>
              <a:rPr lang="en-US" altLang="zh-TW" sz="1400" dirty="0">
                <a:effectLst>
                  <a:outerShdw blurRad="38100" dist="38100" dir="2700000" algn="tl">
                    <a:srgbClr val="C0C0C0"/>
                  </a:outerShdw>
                </a:effectLst>
                <a:latin typeface="Arial" charset="0"/>
              </a:rPr>
              <a:t>       OCC_SALARY INT,</a:t>
            </a:r>
          </a:p>
          <a:p>
            <a:pPr>
              <a:spcBef>
                <a:spcPct val="50000"/>
              </a:spcBef>
              <a:defRPr/>
            </a:pPr>
            <a:r>
              <a:rPr lang="en-US" altLang="zh-TW" sz="1400" dirty="0">
                <a:effectLst>
                  <a:outerShdw blurRad="38100" dist="38100" dir="2700000" algn="tl">
                    <a:srgbClr val="C0C0C0"/>
                  </a:outerShdw>
                </a:effectLst>
                <a:latin typeface="Arial" charset="0"/>
              </a:rPr>
              <a:t>      </a:t>
            </a:r>
            <a:r>
              <a:rPr lang="zh-TW" altLang="en-US" sz="1400" dirty="0">
                <a:effectLst>
                  <a:outerShdw blurRad="38100" dist="38100" dir="2700000" algn="tl">
                    <a:srgbClr val="C0C0C0"/>
                  </a:outerShdw>
                </a:effectLst>
                <a:latin typeface="Arial" charset="0"/>
              </a:rPr>
              <a:t> </a:t>
            </a:r>
            <a:r>
              <a:rPr lang="en-US" altLang="zh-TW" sz="1400" dirty="0">
                <a:effectLst>
                  <a:outerShdw blurRad="38100" dist="38100" dir="2700000" algn="tl">
                    <a:srgbClr val="C0C0C0"/>
                  </a:outerShdw>
                </a:effectLst>
                <a:latin typeface="Arial" charset="0"/>
              </a:rPr>
              <a:t>PRIMARY KEY(OCC_NO)       );</a:t>
            </a:r>
          </a:p>
        </p:txBody>
      </p:sp>
      <p:sp>
        <p:nvSpPr>
          <p:cNvPr id="9" name="Text Box 5"/>
          <p:cNvSpPr txBox="1">
            <a:spLocks noChangeArrowheads="1"/>
          </p:cNvSpPr>
          <p:nvPr/>
        </p:nvSpPr>
        <p:spPr bwMode="auto">
          <a:xfrm>
            <a:off x="838777" y="1943099"/>
            <a:ext cx="3048000" cy="406400"/>
          </a:xfrm>
          <a:prstGeom prst="rect">
            <a:avLst/>
          </a:prstGeom>
          <a:noFill/>
          <a:ln w="9525">
            <a:solidFill>
              <a:schemeClr val="accent2"/>
            </a:solidFill>
            <a:miter lim="800000"/>
            <a:headEnd/>
            <a:tailEnd/>
          </a:ln>
          <a:effectLst/>
        </p:spPr>
        <p:txBody>
          <a:bodyPr>
            <a:spAutoFit/>
          </a:bodyPr>
          <a:lstStyle/>
          <a:p>
            <a:pPr algn="ctr">
              <a:spcBef>
                <a:spcPct val="50000"/>
              </a:spcBef>
              <a:defRPr/>
            </a:pPr>
            <a:r>
              <a:rPr lang="zh-TW" altLang="en-US" sz="2000" b="1">
                <a:effectLst>
                  <a:outerShdw blurRad="38100" dist="38100" dir="2700000" algn="tl">
                    <a:srgbClr val="C0C0C0"/>
                  </a:outerShdw>
                </a:effectLst>
                <a:ea typeface="標楷體" pitchFamily="65" charset="-120"/>
              </a:rPr>
              <a:t>建立職等</a:t>
            </a:r>
            <a:r>
              <a:rPr lang="en-US" altLang="zh-TW" sz="2000" b="1">
                <a:effectLst>
                  <a:outerShdw blurRad="38100" dist="38100" dir="2700000" algn="tl">
                    <a:srgbClr val="C0C0C0"/>
                  </a:outerShdw>
                </a:effectLst>
                <a:ea typeface="標楷體" pitchFamily="65" charset="-120"/>
              </a:rPr>
              <a:t>Table</a:t>
            </a:r>
          </a:p>
        </p:txBody>
      </p:sp>
      <p:sp>
        <p:nvSpPr>
          <p:cNvPr id="10" name="Text Box 6"/>
          <p:cNvSpPr txBox="1">
            <a:spLocks noChangeArrowheads="1"/>
          </p:cNvSpPr>
          <p:nvPr/>
        </p:nvSpPr>
        <p:spPr bwMode="auto">
          <a:xfrm>
            <a:off x="918775" y="3789362"/>
            <a:ext cx="3048000" cy="406400"/>
          </a:xfrm>
          <a:prstGeom prst="rect">
            <a:avLst/>
          </a:prstGeom>
          <a:noFill/>
          <a:ln w="9525">
            <a:solidFill>
              <a:schemeClr val="accent2"/>
            </a:solidFill>
            <a:miter lim="800000"/>
            <a:headEnd/>
            <a:tailEnd/>
          </a:ln>
          <a:effectLst/>
        </p:spPr>
        <p:txBody>
          <a:bodyPr>
            <a:spAutoFit/>
          </a:bodyPr>
          <a:lstStyle/>
          <a:p>
            <a:pPr algn="ctr">
              <a:spcBef>
                <a:spcPct val="50000"/>
              </a:spcBef>
              <a:defRPr/>
            </a:pPr>
            <a:r>
              <a:rPr lang="zh-TW" altLang="en-US" sz="2000" b="1">
                <a:effectLst>
                  <a:outerShdw blurRad="38100" dist="38100" dir="2700000" algn="tl">
                    <a:srgbClr val="C0C0C0"/>
                  </a:outerShdw>
                </a:effectLst>
                <a:ea typeface="標楷體" pitchFamily="65" charset="-120"/>
              </a:rPr>
              <a:t>建立顧問</a:t>
            </a:r>
            <a:r>
              <a:rPr lang="en-US" altLang="zh-TW" sz="2000" b="1">
                <a:effectLst>
                  <a:outerShdw blurRad="38100" dist="38100" dir="2700000" algn="tl">
                    <a:srgbClr val="C0C0C0"/>
                  </a:outerShdw>
                </a:effectLst>
                <a:ea typeface="標楷體" pitchFamily="65" charset="-120"/>
              </a:rPr>
              <a:t>Table</a:t>
            </a:r>
          </a:p>
        </p:txBody>
      </p:sp>
      <p:sp>
        <p:nvSpPr>
          <p:cNvPr id="11" name="Text Box 7"/>
          <p:cNvSpPr txBox="1">
            <a:spLocks noChangeArrowheads="1"/>
          </p:cNvSpPr>
          <p:nvPr/>
        </p:nvSpPr>
        <p:spPr bwMode="auto">
          <a:xfrm>
            <a:off x="1551565" y="4300537"/>
            <a:ext cx="7696200" cy="2893100"/>
          </a:xfrm>
          <a:prstGeom prst="rect">
            <a:avLst/>
          </a:prstGeom>
          <a:noFill/>
          <a:ln w="9525">
            <a:noFill/>
            <a:miter lim="800000"/>
            <a:headEnd/>
            <a:tailEnd/>
          </a:ln>
          <a:effectLst/>
        </p:spPr>
        <p:txBody>
          <a:bodyPr>
            <a:spAutoFit/>
          </a:bodyPr>
          <a:lstStyle/>
          <a:p>
            <a:pPr>
              <a:spcBef>
                <a:spcPct val="50000"/>
              </a:spcBef>
              <a:defRPr/>
            </a:pPr>
            <a:r>
              <a:rPr lang="en-US" altLang="zh-TW" sz="1400" dirty="0">
                <a:latin typeface="Arial" charset="0"/>
                <a:ea typeface="細明體" pitchFamily="49" charset="-120"/>
              </a:rPr>
              <a:t>CREATE TABLE CONSULTANT (</a:t>
            </a:r>
          </a:p>
          <a:p>
            <a:pPr>
              <a:spcBef>
                <a:spcPct val="50000"/>
              </a:spcBef>
              <a:defRPr/>
            </a:pPr>
            <a:r>
              <a:rPr lang="en-US" altLang="zh-TW" sz="1400" dirty="0">
                <a:latin typeface="Arial" charset="0"/>
                <a:ea typeface="細明體" pitchFamily="49" charset="-120"/>
              </a:rPr>
              <a:t>     CON_NO         CHAR (10)  NOT NULL , </a:t>
            </a:r>
          </a:p>
          <a:p>
            <a:pPr>
              <a:spcBef>
                <a:spcPct val="50000"/>
              </a:spcBef>
              <a:defRPr/>
            </a:pPr>
            <a:r>
              <a:rPr lang="en-US" altLang="zh-TW" sz="1400" dirty="0">
                <a:latin typeface="Arial" charset="0"/>
                <a:ea typeface="細明體" pitchFamily="49" charset="-120"/>
              </a:rPr>
              <a:t>     CON_NAME    CHAR (20), </a:t>
            </a:r>
          </a:p>
          <a:p>
            <a:pPr>
              <a:spcBef>
                <a:spcPct val="50000"/>
              </a:spcBef>
              <a:defRPr/>
            </a:pPr>
            <a:r>
              <a:rPr lang="en-US" altLang="zh-TW" sz="1400" dirty="0">
                <a:latin typeface="Arial" charset="0"/>
                <a:ea typeface="細明體" pitchFamily="49" charset="-120"/>
              </a:rPr>
              <a:t>     CON_ADRS    VARCHAR (65) , </a:t>
            </a:r>
          </a:p>
          <a:p>
            <a:pPr>
              <a:spcBef>
                <a:spcPct val="50000"/>
              </a:spcBef>
              <a:defRPr/>
            </a:pPr>
            <a:r>
              <a:rPr lang="en-US" altLang="zh-TW" sz="1400" dirty="0">
                <a:latin typeface="Arial" charset="0"/>
                <a:ea typeface="細明體" pitchFamily="49" charset="-120"/>
              </a:rPr>
              <a:t>     CON_OCCNO CHAR (5) , </a:t>
            </a:r>
          </a:p>
          <a:p>
            <a:pPr>
              <a:spcBef>
                <a:spcPct val="50000"/>
              </a:spcBef>
              <a:defRPr/>
            </a:pPr>
            <a:r>
              <a:rPr lang="en-US" altLang="zh-TW" sz="1400" dirty="0">
                <a:latin typeface="Arial" charset="0"/>
                <a:ea typeface="細明體" pitchFamily="49" charset="-120"/>
              </a:rPr>
              <a:t>     CON_CAR       CHAR (3) , </a:t>
            </a:r>
          </a:p>
          <a:p>
            <a:pPr>
              <a:spcBef>
                <a:spcPct val="50000"/>
              </a:spcBef>
              <a:defRPr/>
            </a:pPr>
            <a:r>
              <a:rPr lang="en-US" altLang="zh-TW" sz="1400" dirty="0">
                <a:latin typeface="Arial" panose="020B0604020202020204" pitchFamily="34" charset="0"/>
                <a:cs typeface="Arial" panose="020B0604020202020204" pitchFamily="34" charset="0"/>
              </a:rPr>
              <a:t>     FOREIGN KEY (CON_OCCNO) REFERENCES OCCUPATION(OCC_NO)</a:t>
            </a:r>
          </a:p>
          <a:p>
            <a:pPr>
              <a:spcBef>
                <a:spcPct val="50000"/>
              </a:spcBef>
              <a:defRPr/>
            </a:pPr>
            <a:r>
              <a:rPr lang="en-US" altLang="zh-TW" sz="1400" dirty="0">
                <a:latin typeface="Arial" panose="020B0604020202020204" pitchFamily="34" charset="0"/>
                <a:cs typeface="Arial" panose="020B0604020202020204" pitchFamily="34" charset="0"/>
              </a:rPr>
              <a:t>     ON DELETE RESTRICT ON UPDATE RESTRICT ,</a:t>
            </a:r>
          </a:p>
          <a:p>
            <a:pPr>
              <a:spcBef>
                <a:spcPct val="50000"/>
              </a:spcBef>
              <a:defRPr/>
            </a:pPr>
            <a:r>
              <a:rPr lang="en-US" altLang="zh-TW" sz="1400" dirty="0">
                <a:latin typeface="Arial" panose="020B0604020202020204" pitchFamily="34" charset="0"/>
                <a:cs typeface="Arial" panose="020B0604020202020204" pitchFamily="34" charset="0"/>
              </a:rPr>
              <a:t>     </a:t>
            </a:r>
            <a:r>
              <a:rPr lang="en-US" altLang="zh-TW" sz="1400" dirty="0">
                <a:latin typeface="Arial" panose="020B0604020202020204" pitchFamily="34" charset="0"/>
                <a:ea typeface="細明體" pitchFamily="49" charset="-120"/>
                <a:cs typeface="Arial" panose="020B0604020202020204" pitchFamily="34" charset="0"/>
              </a:rPr>
              <a:t>PRIMARY KEY (CON_NO)       </a:t>
            </a:r>
            <a:r>
              <a:rPr lang="en-US" altLang="zh-TW" sz="1400" dirty="0">
                <a:effectLst>
                  <a:outerShdw blurRad="38100" dist="38100" dir="2700000" algn="tl">
                    <a:srgbClr val="C0C0C0"/>
                  </a:outerShdw>
                </a:effectLst>
                <a:latin typeface="Arial" panose="020B0604020202020204" pitchFamily="34" charset="0"/>
                <a:ea typeface="細明體" pitchFamily="49" charset="-120"/>
                <a:cs typeface="Arial" panose="020B0604020202020204" pitchFamily="34" charset="0"/>
              </a:rPr>
              <a:t>);</a:t>
            </a:r>
          </a:p>
        </p:txBody>
      </p:sp>
      <p:sp>
        <p:nvSpPr>
          <p:cNvPr id="12" name="Freeform 8"/>
          <p:cNvSpPr>
            <a:spLocks/>
          </p:cNvSpPr>
          <p:nvPr/>
        </p:nvSpPr>
        <p:spPr bwMode="auto">
          <a:xfrm>
            <a:off x="5220277" y="2879724"/>
            <a:ext cx="2819400" cy="3505200"/>
          </a:xfrm>
          <a:custGeom>
            <a:avLst/>
            <a:gdLst>
              <a:gd name="T0" fmla="*/ 0 w 1776"/>
              <a:gd name="T1" fmla="*/ 0 h 2064"/>
              <a:gd name="T2" fmla="*/ 2147483647 w 1776"/>
              <a:gd name="T3" fmla="*/ 0 h 2064"/>
              <a:gd name="T4" fmla="*/ 2147483647 w 1776"/>
              <a:gd name="T5" fmla="*/ 2147483647 h 2064"/>
              <a:gd name="T6" fmla="*/ 2147483647 w 1776"/>
              <a:gd name="T7" fmla="*/ 2147483647 h 2064"/>
              <a:gd name="T8" fmla="*/ 0 60000 65536"/>
              <a:gd name="T9" fmla="*/ 0 60000 65536"/>
              <a:gd name="T10" fmla="*/ 0 60000 65536"/>
              <a:gd name="T11" fmla="*/ 0 60000 65536"/>
              <a:gd name="T12" fmla="*/ 0 w 1776"/>
              <a:gd name="T13" fmla="*/ 0 h 2064"/>
              <a:gd name="T14" fmla="*/ 1776 w 1776"/>
              <a:gd name="T15" fmla="*/ 2064 h 2064"/>
            </a:gdLst>
            <a:ahLst/>
            <a:cxnLst>
              <a:cxn ang="T8">
                <a:pos x="T0" y="T1"/>
              </a:cxn>
              <a:cxn ang="T9">
                <a:pos x="T2" y="T3"/>
              </a:cxn>
              <a:cxn ang="T10">
                <a:pos x="T4" y="T5"/>
              </a:cxn>
              <a:cxn ang="T11">
                <a:pos x="T6" y="T7"/>
              </a:cxn>
            </a:cxnLst>
            <a:rect l="T12" t="T13" r="T14" b="T15"/>
            <a:pathLst>
              <a:path w="1776" h="2064">
                <a:moveTo>
                  <a:pt x="0" y="0"/>
                </a:moveTo>
                <a:lnTo>
                  <a:pt x="1776" y="0"/>
                </a:lnTo>
                <a:lnTo>
                  <a:pt x="1776" y="2064"/>
                </a:lnTo>
                <a:lnTo>
                  <a:pt x="1488" y="2064"/>
                </a:lnTo>
              </a:path>
            </a:pathLst>
          </a:custGeom>
          <a:noFill/>
          <a:ln w="38100" cmpd="sng">
            <a:solidFill>
              <a:srgbClr val="CC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TW" altLang="en-US"/>
          </a:p>
        </p:txBody>
      </p:sp>
      <p:sp>
        <p:nvSpPr>
          <p:cNvPr id="13" name="Text Box 9"/>
          <p:cNvSpPr txBox="1">
            <a:spLocks noChangeArrowheads="1"/>
          </p:cNvSpPr>
          <p:nvPr/>
        </p:nvSpPr>
        <p:spPr bwMode="auto">
          <a:xfrm>
            <a:off x="5982277" y="4041774"/>
            <a:ext cx="3352800" cy="1196975"/>
          </a:xfrm>
          <a:prstGeom prst="rect">
            <a:avLst/>
          </a:prstGeom>
          <a:solidFill>
            <a:schemeClr val="accent1">
              <a:lumMod val="20000"/>
              <a:lumOff val="80000"/>
            </a:schemeClr>
          </a:solidFill>
          <a:ln w="9525">
            <a:solidFill>
              <a:srgbClr val="0000CC"/>
            </a:solidFill>
            <a:miter lim="800000"/>
            <a:headEnd/>
            <a:tailEnd/>
          </a:ln>
        </p:spPr>
        <p:txBody>
          <a:bodyPr>
            <a:spAutoFit/>
          </a:bodyPr>
          <a:lstStyle>
            <a:lvl1pPr>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eaLnBrk="1" hangingPunct="1">
              <a:spcBef>
                <a:spcPct val="50000"/>
              </a:spcBef>
            </a:pPr>
            <a:r>
              <a:rPr lang="zh-TW" altLang="en-US" dirty="0">
                <a:solidFill>
                  <a:schemeClr val="accent1">
                    <a:lumMod val="75000"/>
                  </a:schemeClr>
                </a:solidFill>
                <a:ea typeface="標楷體" panose="03000509000000000000" pitchFamily="65" charset="-120"/>
              </a:rPr>
              <a:t>建立之後資料庫管理系統對資料異動會自動做資參考完整性檢查</a:t>
            </a:r>
          </a:p>
        </p:txBody>
      </p:sp>
    </p:spTree>
    <p:extLst>
      <p:ext uri="{BB962C8B-B14F-4D97-AF65-F5344CB8AC3E}">
        <p14:creationId xmlns:p14="http://schemas.microsoft.com/office/powerpoint/2010/main" xmlns="" val="2707708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1-1 : </a:t>
            </a:r>
            <a:r>
              <a:rPr lang="zh-TW" altLang="zh-TW" dirty="0"/>
              <a:t>關聯式資料庫之特性</a:t>
            </a:r>
            <a:endParaRPr lang="zh-TW" altLang="en-US" dirty="0"/>
          </a:p>
          <a:p>
            <a:endParaRPr lang="zh-TW" altLang="en-US" dirty="0"/>
          </a:p>
        </p:txBody>
      </p:sp>
      <p:sp>
        <p:nvSpPr>
          <p:cNvPr id="8" name="文字版面配置區 7">
            <a:extLst>
              <a:ext uri="{FF2B5EF4-FFF2-40B4-BE49-F238E27FC236}">
                <a16:creationId xmlns:a16="http://schemas.microsoft.com/office/drawing/2014/main" xmlns="" id="{CF1E0F66-2A88-4165-8780-040F780B8380}"/>
              </a:ext>
            </a:extLst>
          </p:cNvPr>
          <p:cNvSpPr>
            <a:spLocks noGrp="1"/>
          </p:cNvSpPr>
          <p:nvPr>
            <p:ph type="body" sz="quarter" idx="13"/>
          </p:nvPr>
        </p:nvSpPr>
        <p:spPr>
          <a:xfrm>
            <a:off x="568720" y="1388329"/>
            <a:ext cx="12310315" cy="746610"/>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提供交易處理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(Transaction)</a:t>
            </a: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文字版面配置區 9">
            <a:extLst>
              <a:ext uri="{FF2B5EF4-FFF2-40B4-BE49-F238E27FC236}">
                <a16:creationId xmlns:a16="http://schemas.microsoft.com/office/drawing/2014/main" xmlns="" id="{453CFA2A-0E8F-4D84-8E7D-564C91F37690}"/>
              </a:ext>
            </a:extLst>
          </p:cNvPr>
          <p:cNvSpPr>
            <a:spLocks noGrp="1"/>
          </p:cNvSpPr>
          <p:nvPr>
            <p:ph type="body" sz="quarter" idx="14"/>
          </p:nvPr>
        </p:nvSpPr>
        <p:spPr>
          <a:xfrm>
            <a:off x="869602" y="2073331"/>
            <a:ext cx="8930382" cy="821611"/>
          </a:xfrm>
        </p:spPr>
        <p:txBody>
          <a:bodyPr/>
          <a:lstStyle/>
          <a:p>
            <a:pPr marL="268288" indent="-268288">
              <a:lnSpc>
                <a:spcPct val="100000"/>
              </a:lnSpc>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資料庫交易是指透過一連串的操作執行的一或多個 </a:t>
            </a:r>
            <a:r>
              <a:rPr lang="en-US" altLang="zh-TW" sz="2400" b="0" dirty="0">
                <a:latin typeface="Arial" panose="020B0604020202020204" pitchFamily="34" charset="0"/>
                <a:ea typeface="標楷體" panose="03000509000000000000" pitchFamily="65" charset="-120"/>
                <a:cs typeface="Arial" panose="020B0604020202020204" pitchFamily="34" charset="0"/>
              </a:rPr>
              <a:t>SQL </a:t>
            </a:r>
            <a:r>
              <a:rPr lang="zh-TW" altLang="en-US" sz="2400" b="0" dirty="0">
                <a:latin typeface="Arial" panose="020B0604020202020204" pitchFamily="34" charset="0"/>
                <a:ea typeface="標楷體" panose="03000509000000000000" pitchFamily="65" charset="-120"/>
                <a:cs typeface="Arial" panose="020B0604020202020204" pitchFamily="34" charset="0"/>
              </a:rPr>
              <a:t>陳述式，形成單一</a:t>
            </a:r>
            <a:r>
              <a:rPr lang="zh-TW" altLang="en-US" sz="2400" b="0" dirty="0">
                <a:solidFill>
                  <a:srgbClr val="FF0000"/>
                </a:solidFill>
                <a:latin typeface="Arial" panose="020B0604020202020204" pitchFamily="34" charset="0"/>
                <a:ea typeface="標楷體" panose="03000509000000000000" pitchFamily="65" charset="-120"/>
                <a:cs typeface="Arial" panose="020B0604020202020204" pitchFamily="34" charset="0"/>
              </a:rPr>
              <a:t>邏輯工作單位</a:t>
            </a:r>
            <a:r>
              <a:rPr lang="zh-TW" altLang="en-US" sz="2400" b="0" dirty="0">
                <a:latin typeface="Arial" panose="020B0604020202020204" pitchFamily="34" charset="0"/>
                <a:ea typeface="標楷體" panose="03000509000000000000" pitchFamily="65" charset="-120"/>
                <a:cs typeface="Arial" panose="020B0604020202020204" pitchFamily="34" charset="0"/>
              </a:rPr>
              <a:t>。</a:t>
            </a:r>
            <a:endParaRPr lang="en-US" altLang="zh-TW" sz="2400" b="0" dirty="0">
              <a:latin typeface="Arial" panose="020B0604020202020204" pitchFamily="34" charset="0"/>
              <a:ea typeface="標楷體" panose="03000509000000000000" pitchFamily="65" charset="-120"/>
              <a:cs typeface="Arial" panose="020B0604020202020204" pitchFamily="34" charset="0"/>
            </a:endParaRPr>
          </a:p>
          <a:p>
            <a:pPr marL="268288" indent="-268288">
              <a:lnSpc>
                <a:spcPct val="100000"/>
              </a:lnSpc>
              <a:buFont typeface="Wingdings" pitchFamily="2" charset="2"/>
              <a:buChar char="l"/>
            </a:pPr>
            <a:r>
              <a:rPr lang="zh-TW" altLang="en-US" sz="2400" b="0" dirty="0">
                <a:latin typeface="Arial" panose="020B0604020202020204" pitchFamily="34" charset="0"/>
                <a:ea typeface="標楷體" panose="03000509000000000000" pitchFamily="65" charset="-120"/>
                <a:cs typeface="Arial" panose="020B0604020202020204" pitchFamily="34" charset="0"/>
              </a:rPr>
              <a:t>交易的原則是「</a:t>
            </a:r>
            <a:r>
              <a:rPr lang="zh-TW" altLang="en-US" sz="2400" b="0" dirty="0">
                <a:solidFill>
                  <a:srgbClr val="FF0000"/>
                </a:solidFill>
                <a:latin typeface="Arial" panose="020B0604020202020204" pitchFamily="34" charset="0"/>
                <a:ea typeface="標楷體" panose="03000509000000000000" pitchFamily="65" charset="-120"/>
                <a:cs typeface="Arial" panose="020B0604020202020204" pitchFamily="34" charset="0"/>
              </a:rPr>
              <a:t>全有或全無</a:t>
            </a:r>
            <a:r>
              <a:rPr lang="zh-TW" altLang="en-US" sz="2400" b="0" dirty="0">
                <a:latin typeface="Arial" panose="020B0604020202020204" pitchFamily="34" charset="0"/>
                <a:ea typeface="標楷體" panose="03000509000000000000" pitchFamily="65" charset="-120"/>
                <a:cs typeface="Arial" panose="020B0604020202020204" pitchFamily="34" charset="0"/>
              </a:rPr>
              <a:t>」，表示整個交易必須做為單一單位完成並寫入資料庫，否則交易的任何個別元件都不應該通過。在關聯式資料庫的術語中，交易的結果包括「認可」</a:t>
            </a:r>
            <a:r>
              <a:rPr lang="en-US" altLang="zh-TW" sz="2400" b="0" dirty="0">
                <a:latin typeface="Arial" panose="020B0604020202020204" pitchFamily="34" charset="0"/>
                <a:ea typeface="標楷體" panose="03000509000000000000" pitchFamily="65" charset="-120"/>
                <a:cs typeface="Arial" panose="020B0604020202020204" pitchFamily="34" charset="0"/>
              </a:rPr>
              <a:t>(Commit) </a:t>
            </a:r>
            <a:r>
              <a:rPr lang="zh-TW" altLang="en-US" sz="2400" b="0" dirty="0">
                <a:latin typeface="Arial" panose="020B0604020202020204" pitchFamily="34" charset="0"/>
                <a:ea typeface="標楷體" panose="03000509000000000000" pitchFamily="65" charset="-120"/>
                <a:cs typeface="Arial" panose="020B0604020202020204" pitchFamily="34" charset="0"/>
              </a:rPr>
              <a:t>或「轉返」</a:t>
            </a:r>
            <a:r>
              <a:rPr lang="en-US" altLang="zh-TW" sz="2400" b="0" dirty="0">
                <a:latin typeface="Arial" panose="020B0604020202020204" pitchFamily="34" charset="0"/>
                <a:ea typeface="標楷體" panose="03000509000000000000" pitchFamily="65" charset="-120"/>
                <a:cs typeface="Arial" panose="020B0604020202020204" pitchFamily="34" charset="0"/>
              </a:rPr>
              <a:t>(Rollback)</a:t>
            </a:r>
            <a:r>
              <a:rPr lang="zh-TW" altLang="en-US" sz="2400" b="0" dirty="0">
                <a:latin typeface="Arial" panose="020B0604020202020204" pitchFamily="34" charset="0"/>
                <a:ea typeface="標楷體" panose="03000509000000000000" pitchFamily="65" charset="-120"/>
                <a:cs typeface="Arial" panose="020B0604020202020204" pitchFamily="34" charset="0"/>
              </a:rPr>
              <a:t>。處理每一個交易皆採用一致可靠的方式，和其他交易互不相干</a:t>
            </a:r>
            <a:r>
              <a:rPr lang="zh-TW" altLang="en-US" sz="2400" dirty="0">
                <a:latin typeface="Arial" pitchFamily="34" charset="0"/>
                <a:ea typeface="標楷體" pitchFamily="65" charset="-120"/>
                <a:cs typeface="Arial" pitchFamily="34" charset="0"/>
              </a:rPr>
              <a:t>。</a:t>
            </a:r>
            <a:endParaRPr lang="zh-TW" altLang="en-US" sz="2400" b="0" dirty="0">
              <a:latin typeface="Arial" panose="020B0604020202020204" pitchFamily="34" charset="0"/>
              <a:ea typeface="標楷體" panose="03000509000000000000" pitchFamily="65" charset="-120"/>
              <a:cs typeface="Arial" panose="020B0604020202020204" pitchFamily="34" charset="0"/>
            </a:endParaRPr>
          </a:p>
        </p:txBody>
      </p:sp>
    </p:spTree>
    <p:extLst>
      <p:ext uri="{BB962C8B-B14F-4D97-AF65-F5344CB8AC3E}">
        <p14:creationId xmlns:p14="http://schemas.microsoft.com/office/powerpoint/2010/main" xmlns="" val="232469826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6-3</a:t>
            </a:r>
            <a:r>
              <a:rPr lang="zh-TW" altLang="en-US" dirty="0"/>
              <a:t> </a:t>
            </a:r>
            <a:r>
              <a:rPr lang="en-US" altLang="zh-TW" dirty="0"/>
              <a:t>:</a:t>
            </a:r>
            <a:r>
              <a:rPr lang="zh-TW" altLang="en-US" dirty="0"/>
              <a:t> 以</a:t>
            </a:r>
            <a:r>
              <a:rPr lang="en-US" altLang="zh-TW" dirty="0"/>
              <a:t>SQL</a:t>
            </a:r>
            <a:r>
              <a:rPr lang="zh-TW" altLang="en-US" dirty="0"/>
              <a:t>指令建置資料庫</a:t>
            </a:r>
          </a:p>
        </p:txBody>
      </p:sp>
      <p:sp>
        <p:nvSpPr>
          <p:cNvPr id="5" name="文字版面配置區 4"/>
          <p:cNvSpPr>
            <a:spLocks noGrp="1"/>
          </p:cNvSpPr>
          <p:nvPr>
            <p:ph type="body" sz="quarter" idx="13"/>
          </p:nvPr>
        </p:nvSpPr>
        <p:spPr/>
        <p:txBody>
          <a:bodyPr/>
          <a:lstStyle/>
          <a:p>
            <a:r>
              <a:rPr lang="zh-TW" altLang="en-US" dirty="0">
                <a:ea typeface="標楷體" panose="03000509000000000000" pitchFamily="65" charset="-120"/>
              </a:rPr>
              <a:t>步驟十、</a:t>
            </a:r>
            <a:r>
              <a:rPr lang="en-US" altLang="zh-TW" dirty="0">
                <a:ea typeface="標楷體" panose="03000509000000000000" pitchFamily="65" charset="-120"/>
              </a:rPr>
              <a:t>SQL</a:t>
            </a:r>
            <a:r>
              <a:rPr lang="zh-TW" altLang="en-US" dirty="0">
                <a:ea typeface="標楷體" panose="03000509000000000000" pitchFamily="65" charset="-120"/>
              </a:rPr>
              <a:t>命令建構資料庫的</a:t>
            </a:r>
            <a:r>
              <a:rPr lang="en-US" altLang="zh-TW" dirty="0">
                <a:ea typeface="標楷體" panose="03000509000000000000" pitchFamily="65" charset="-120"/>
              </a:rPr>
              <a:t>Table</a:t>
            </a:r>
            <a:endParaRPr lang="zh-TW" altLang="en-US" dirty="0"/>
          </a:p>
        </p:txBody>
      </p:sp>
      <p:sp>
        <p:nvSpPr>
          <p:cNvPr id="14" name="Text Box 3"/>
          <p:cNvSpPr txBox="1">
            <a:spLocks noChangeArrowheads="1"/>
          </p:cNvSpPr>
          <p:nvPr/>
        </p:nvSpPr>
        <p:spPr bwMode="auto">
          <a:xfrm>
            <a:off x="1597020" y="4347873"/>
            <a:ext cx="8077200" cy="2893100"/>
          </a:xfrm>
          <a:prstGeom prst="rect">
            <a:avLst/>
          </a:prstGeom>
          <a:noFill/>
          <a:ln w="9525">
            <a:noFill/>
            <a:miter lim="800000"/>
            <a:headEnd/>
            <a:tailEnd/>
          </a:ln>
          <a:effectLst/>
        </p:spPr>
        <p:txBody>
          <a:bodyPr>
            <a:spAutoFit/>
          </a:bodyPr>
          <a:lstStyle/>
          <a:p>
            <a:pPr>
              <a:spcBef>
                <a:spcPct val="50000"/>
              </a:spcBef>
              <a:defRPr/>
            </a:pPr>
            <a:r>
              <a:rPr lang="en-US" altLang="zh-TW" sz="1400" dirty="0">
                <a:latin typeface="Arial" charset="0"/>
                <a:ea typeface="細明體" pitchFamily="49" charset="-120"/>
              </a:rPr>
              <a:t>CREATE TABLE EXPERT  </a:t>
            </a:r>
            <a:r>
              <a:rPr lang="en-US" altLang="zh-TW" sz="1400" dirty="0">
                <a:effectLst>
                  <a:outerShdw blurRad="38100" dist="38100" dir="2700000" algn="tl">
                    <a:srgbClr val="C0C0C0"/>
                  </a:outerShdw>
                </a:effectLst>
                <a:latin typeface="Arial" charset="0"/>
              </a:rPr>
              <a:t>(</a:t>
            </a:r>
          </a:p>
          <a:p>
            <a:pPr>
              <a:spcBef>
                <a:spcPct val="50000"/>
              </a:spcBef>
              <a:defRPr/>
            </a:pPr>
            <a:r>
              <a:rPr lang="en-US" altLang="zh-TW" sz="1400" dirty="0">
                <a:effectLst>
                  <a:outerShdw blurRad="38100" dist="38100" dir="2700000" algn="tl">
                    <a:srgbClr val="C0C0C0"/>
                  </a:outerShdw>
                </a:effectLst>
                <a:latin typeface="Arial" charset="0"/>
              </a:rPr>
              <a:t>      </a:t>
            </a:r>
            <a:r>
              <a:rPr lang="en-US" altLang="zh-TW" sz="1400" dirty="0">
                <a:latin typeface="Arial" charset="0"/>
              </a:rPr>
              <a:t>EXP_CONNO CHAR (10) NOT NULL ,</a:t>
            </a:r>
          </a:p>
          <a:p>
            <a:pPr>
              <a:spcBef>
                <a:spcPct val="50000"/>
              </a:spcBef>
              <a:defRPr/>
            </a:pPr>
            <a:r>
              <a:rPr lang="en-US" altLang="zh-TW" sz="1400" dirty="0">
                <a:latin typeface="Arial" charset="0"/>
              </a:rPr>
              <a:t>      EXP_NO         CHAR (6)   NOT NULL,</a:t>
            </a:r>
          </a:p>
          <a:p>
            <a:pPr>
              <a:spcBef>
                <a:spcPct val="50000"/>
              </a:spcBef>
              <a:defRPr/>
            </a:pPr>
            <a:r>
              <a:rPr lang="en-US" altLang="zh-TW" sz="1400" dirty="0">
                <a:latin typeface="Arial" charset="0"/>
              </a:rPr>
              <a:t>      EXP_OWN      VARCHAR (30),</a:t>
            </a:r>
          </a:p>
          <a:p>
            <a:pPr>
              <a:spcBef>
                <a:spcPct val="50000"/>
              </a:spcBef>
              <a:defRPr/>
            </a:pPr>
            <a:r>
              <a:rPr lang="en-US" altLang="zh-TW" sz="1400" dirty="0">
                <a:latin typeface="Arial" panose="020B0604020202020204" pitchFamily="34" charset="0"/>
                <a:cs typeface="Arial" panose="020B0604020202020204" pitchFamily="34" charset="0"/>
              </a:rPr>
              <a:t>      FOREIGN KEY (EXP_CONNO) REFERENCES CONSULTANT(CON_NO)</a:t>
            </a:r>
          </a:p>
          <a:p>
            <a:pPr>
              <a:spcBef>
                <a:spcPct val="50000"/>
              </a:spcBef>
              <a:defRPr/>
            </a:pPr>
            <a:r>
              <a:rPr lang="en-US" altLang="zh-TW" sz="1400" dirty="0">
                <a:latin typeface="Arial" panose="020B0604020202020204" pitchFamily="34" charset="0"/>
                <a:cs typeface="Arial" panose="020B0604020202020204" pitchFamily="34" charset="0"/>
              </a:rPr>
              <a:t>      ON DELETE RESTRICT ON UPDATE RESTRICT ,</a:t>
            </a:r>
          </a:p>
          <a:p>
            <a:pPr>
              <a:spcBef>
                <a:spcPct val="50000"/>
              </a:spcBef>
              <a:defRPr/>
            </a:pPr>
            <a:r>
              <a:rPr lang="en-US" altLang="zh-TW" sz="1400" dirty="0">
                <a:latin typeface="Arial" panose="020B0604020202020204" pitchFamily="34" charset="0"/>
                <a:cs typeface="Arial" panose="020B0604020202020204" pitchFamily="34" charset="0"/>
              </a:rPr>
              <a:t>      FOREIGN KEY (EXP_NO) REFERENCES EXPSPECT(SPE_NO)</a:t>
            </a:r>
          </a:p>
          <a:p>
            <a:pPr>
              <a:spcBef>
                <a:spcPct val="50000"/>
              </a:spcBef>
              <a:defRPr/>
            </a:pPr>
            <a:r>
              <a:rPr lang="en-US" altLang="zh-TW" sz="1400" dirty="0">
                <a:latin typeface="Arial" panose="020B0604020202020204" pitchFamily="34" charset="0"/>
                <a:cs typeface="Arial" panose="020B0604020202020204" pitchFamily="34" charset="0"/>
              </a:rPr>
              <a:t>      ON DELETE RESTRICT ON UPDATE RESTRICT ,</a:t>
            </a:r>
          </a:p>
          <a:p>
            <a:pPr>
              <a:spcBef>
                <a:spcPct val="50000"/>
              </a:spcBef>
              <a:defRPr/>
            </a:pPr>
            <a:r>
              <a:rPr lang="en-US" altLang="zh-TW" sz="1400" dirty="0">
                <a:latin typeface="Arial" panose="020B0604020202020204" pitchFamily="34" charset="0"/>
                <a:cs typeface="Arial" panose="020B0604020202020204" pitchFamily="34" charset="0"/>
              </a:rPr>
              <a:t>      PRIMARY KEY(EXP_CONNO,EXP_NO)       );</a:t>
            </a:r>
          </a:p>
        </p:txBody>
      </p:sp>
      <p:sp>
        <p:nvSpPr>
          <p:cNvPr id="15" name="Text Box 4"/>
          <p:cNvSpPr txBox="1">
            <a:spLocks noChangeArrowheads="1"/>
          </p:cNvSpPr>
          <p:nvPr/>
        </p:nvSpPr>
        <p:spPr bwMode="auto">
          <a:xfrm>
            <a:off x="1159698" y="3851688"/>
            <a:ext cx="3048000" cy="406400"/>
          </a:xfrm>
          <a:prstGeom prst="rect">
            <a:avLst/>
          </a:prstGeom>
          <a:noFill/>
          <a:ln w="9525">
            <a:solidFill>
              <a:schemeClr val="accent2"/>
            </a:solidFill>
            <a:miter lim="800000"/>
            <a:headEnd/>
            <a:tailEnd/>
          </a:ln>
          <a:effectLst/>
        </p:spPr>
        <p:txBody>
          <a:bodyPr>
            <a:spAutoFit/>
          </a:bodyPr>
          <a:lstStyle/>
          <a:p>
            <a:pPr algn="ctr">
              <a:spcBef>
                <a:spcPct val="50000"/>
              </a:spcBef>
              <a:defRPr/>
            </a:pPr>
            <a:r>
              <a:rPr lang="zh-TW" altLang="en-US" sz="2000" b="1">
                <a:effectLst>
                  <a:outerShdw blurRad="38100" dist="38100" dir="2700000" algn="tl">
                    <a:srgbClr val="C0C0C0"/>
                  </a:outerShdw>
                </a:effectLst>
                <a:ea typeface="標楷體" pitchFamily="65" charset="-120"/>
              </a:rPr>
              <a:t>建立專長資格</a:t>
            </a:r>
            <a:r>
              <a:rPr lang="en-US" altLang="zh-TW" sz="2000" b="1">
                <a:effectLst>
                  <a:outerShdw blurRad="38100" dist="38100" dir="2700000" algn="tl">
                    <a:srgbClr val="C0C0C0"/>
                  </a:outerShdw>
                </a:effectLst>
                <a:ea typeface="標楷體" pitchFamily="65" charset="-120"/>
              </a:rPr>
              <a:t>Table</a:t>
            </a:r>
          </a:p>
        </p:txBody>
      </p:sp>
      <p:sp>
        <p:nvSpPr>
          <p:cNvPr id="16" name="Text Box 5"/>
          <p:cNvSpPr txBox="1">
            <a:spLocks noChangeArrowheads="1"/>
          </p:cNvSpPr>
          <p:nvPr/>
        </p:nvSpPr>
        <p:spPr bwMode="auto">
          <a:xfrm>
            <a:off x="1064977" y="1996654"/>
            <a:ext cx="3048000" cy="406400"/>
          </a:xfrm>
          <a:prstGeom prst="rect">
            <a:avLst/>
          </a:prstGeom>
          <a:noFill/>
          <a:ln w="9525">
            <a:solidFill>
              <a:schemeClr val="accent2"/>
            </a:solidFill>
            <a:miter lim="800000"/>
            <a:headEnd/>
            <a:tailEnd/>
          </a:ln>
          <a:effectLst/>
        </p:spPr>
        <p:txBody>
          <a:bodyPr>
            <a:spAutoFit/>
          </a:bodyPr>
          <a:lstStyle/>
          <a:p>
            <a:pPr algn="ctr">
              <a:spcBef>
                <a:spcPct val="50000"/>
              </a:spcBef>
              <a:defRPr/>
            </a:pPr>
            <a:r>
              <a:rPr lang="zh-TW" altLang="en-US" sz="2000" b="1">
                <a:effectLst>
                  <a:outerShdw blurRad="38100" dist="38100" dir="2700000" algn="tl">
                    <a:srgbClr val="C0C0C0"/>
                  </a:outerShdw>
                </a:effectLst>
                <a:ea typeface="標楷體" pitchFamily="65" charset="-120"/>
              </a:rPr>
              <a:t>建立專長說明</a:t>
            </a:r>
            <a:r>
              <a:rPr lang="en-US" altLang="zh-TW" sz="2000" b="1">
                <a:effectLst>
                  <a:outerShdw blurRad="38100" dist="38100" dir="2700000" algn="tl">
                    <a:srgbClr val="C0C0C0"/>
                  </a:outerShdw>
                </a:effectLst>
                <a:ea typeface="標楷體" pitchFamily="65" charset="-120"/>
              </a:rPr>
              <a:t>Table</a:t>
            </a:r>
          </a:p>
        </p:txBody>
      </p:sp>
      <p:sp>
        <p:nvSpPr>
          <p:cNvPr id="17" name="Text Box 6"/>
          <p:cNvSpPr txBox="1">
            <a:spLocks noChangeArrowheads="1"/>
          </p:cNvSpPr>
          <p:nvPr/>
        </p:nvSpPr>
        <p:spPr bwMode="auto">
          <a:xfrm>
            <a:off x="1493833" y="2449569"/>
            <a:ext cx="7696200" cy="1277273"/>
          </a:xfrm>
          <a:prstGeom prst="rect">
            <a:avLst/>
          </a:prstGeom>
          <a:noFill/>
          <a:ln w="9525">
            <a:noFill/>
            <a:miter lim="800000"/>
            <a:headEnd/>
            <a:tailEnd/>
          </a:ln>
          <a:effectLst/>
        </p:spPr>
        <p:txBody>
          <a:bodyPr>
            <a:spAutoFit/>
          </a:bodyPr>
          <a:lstStyle/>
          <a:p>
            <a:pPr>
              <a:spcBef>
                <a:spcPct val="50000"/>
              </a:spcBef>
              <a:defRPr/>
            </a:pPr>
            <a:r>
              <a:rPr lang="en-US" altLang="zh-TW" sz="1400" dirty="0">
                <a:latin typeface="Arial" charset="0"/>
                <a:ea typeface="細明體" pitchFamily="49" charset="-120"/>
              </a:rPr>
              <a:t>CREATE TABLE EXPSPECT (</a:t>
            </a:r>
          </a:p>
          <a:p>
            <a:pPr>
              <a:spcBef>
                <a:spcPct val="50000"/>
              </a:spcBef>
              <a:defRPr/>
            </a:pPr>
            <a:r>
              <a:rPr lang="en-US" altLang="zh-TW" sz="1400" dirty="0">
                <a:latin typeface="Arial" charset="0"/>
                <a:ea typeface="細明體" pitchFamily="49" charset="-120"/>
              </a:rPr>
              <a:t>     SPE_NO        CHAR (6)  NOT NULL , </a:t>
            </a:r>
          </a:p>
          <a:p>
            <a:pPr>
              <a:spcBef>
                <a:spcPct val="50000"/>
              </a:spcBef>
              <a:defRPr/>
            </a:pPr>
            <a:r>
              <a:rPr lang="en-US" altLang="zh-TW" sz="1400" dirty="0">
                <a:latin typeface="Arial" charset="0"/>
                <a:ea typeface="細明體" pitchFamily="49" charset="-120"/>
              </a:rPr>
              <a:t>     SPE_SPECE CHAR (30), </a:t>
            </a:r>
          </a:p>
          <a:p>
            <a:pPr>
              <a:spcBef>
                <a:spcPct val="50000"/>
              </a:spcBef>
              <a:defRPr/>
            </a:pPr>
            <a:r>
              <a:rPr lang="en-US" altLang="zh-TW" sz="1400" dirty="0">
                <a:latin typeface="Arial" charset="0"/>
                <a:ea typeface="細明體" pitchFamily="49" charset="-120"/>
              </a:rPr>
              <a:t>     PRIMARY KEY (SPE_NO)        </a:t>
            </a:r>
            <a:r>
              <a:rPr lang="en-US" altLang="zh-TW" sz="1400" dirty="0">
                <a:effectLst>
                  <a:outerShdw blurRad="38100" dist="38100" dir="2700000" algn="tl">
                    <a:srgbClr val="C0C0C0"/>
                  </a:outerShdw>
                </a:effectLst>
                <a:latin typeface="Arial" charset="0"/>
                <a:ea typeface="細明體" pitchFamily="49" charset="-120"/>
              </a:rPr>
              <a:t>);</a:t>
            </a:r>
          </a:p>
        </p:txBody>
      </p:sp>
    </p:spTree>
    <p:extLst>
      <p:ext uri="{BB962C8B-B14F-4D97-AF65-F5344CB8AC3E}">
        <p14:creationId xmlns:p14="http://schemas.microsoft.com/office/powerpoint/2010/main" xmlns="" val="16232292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zh-TW" altLang="en-US" dirty="0">
                <a:latin typeface="微軟正黑體" panose="020B0604030504040204" pitchFamily="34" charset="-120"/>
                <a:ea typeface="微軟正黑體" panose="020B0604030504040204" pitchFamily="34" charset="-120"/>
              </a:rPr>
              <a:t>資料庫設計</a:t>
            </a:r>
            <a:r>
              <a:rPr lang="en-US" altLang="zh-TW" dirty="0">
                <a:latin typeface="微軟正黑體" panose="020B0604030504040204" pitchFamily="34" charset="-120"/>
                <a:ea typeface="微軟正黑體" panose="020B0604030504040204" pitchFamily="34" charset="-120"/>
              </a:rPr>
              <a:t>(RDB)</a:t>
            </a:r>
            <a:endParaRPr lang="zh-TW" altLang="en-US" dirty="0">
              <a:latin typeface="微軟正黑體" panose="020B0604030504040204" pitchFamily="34" charset="-120"/>
              <a:ea typeface="微軟正黑體" panose="020B0604030504040204" pitchFamily="34" charset="-120"/>
            </a:endParaRPr>
          </a:p>
        </p:txBody>
      </p:sp>
      <p:sp>
        <p:nvSpPr>
          <p:cNvPr id="3" name="投影片編號版面配置區 2"/>
          <p:cNvSpPr>
            <a:spLocks noGrp="1"/>
          </p:cNvSpPr>
          <p:nvPr>
            <p:ph type="sldNum" sz="quarter" idx="11"/>
          </p:nvPr>
        </p:nvSpPr>
        <p:spPr/>
        <p:txBody>
          <a:bodyPr/>
          <a:lstStyle/>
          <a:p>
            <a:r>
              <a:rPr lang="zh-TW" altLang="en-US">
                <a:latin typeface="微軟正黑體" panose="020B0604030504040204" pitchFamily="34" charset="-120"/>
                <a:ea typeface="微軟正黑體" panose="020B0604030504040204" pitchFamily="34" charset="-120"/>
              </a:rPr>
              <a:t>郭惠民編著</a:t>
            </a:r>
            <a:r>
              <a:rPr lang="en-US" altLang="zh-TW">
                <a:latin typeface="微軟正黑體" panose="020B0604030504040204" pitchFamily="34" charset="-120"/>
                <a:ea typeface="微軟正黑體" panose="020B0604030504040204" pitchFamily="34" charset="-120"/>
              </a:rPr>
              <a:t>【</a:t>
            </a:r>
            <a:r>
              <a:rPr lang="zh-TW" altLang="en-US">
                <a:latin typeface="微軟正黑體" panose="020B0604030504040204" pitchFamily="34" charset="-120"/>
                <a:ea typeface="微軟正黑體" panose="020B0604030504040204" pitchFamily="34" charset="-120"/>
              </a:rPr>
              <a:t>版權所有，不得任意拷貝或引用</a:t>
            </a:r>
            <a:r>
              <a:rPr lang="en-US" altLang="zh-TW">
                <a:latin typeface="微軟正黑體" panose="020B0604030504040204" pitchFamily="34" charset="-120"/>
                <a:ea typeface="微軟正黑體" panose="020B0604030504040204" pitchFamily="34" charset="-120"/>
              </a:rPr>
              <a:t>】 </a:t>
            </a:r>
            <a:endParaRPr lang="zh-TW" altLang="en-US" dirty="0"/>
          </a:p>
        </p:txBody>
      </p:sp>
      <p:sp>
        <p:nvSpPr>
          <p:cNvPr id="4" name="文字版面配置區 3"/>
          <p:cNvSpPr>
            <a:spLocks noGrp="1"/>
          </p:cNvSpPr>
          <p:nvPr>
            <p:ph type="body" sz="quarter" idx="12"/>
          </p:nvPr>
        </p:nvSpPr>
        <p:spPr/>
        <p:txBody>
          <a:bodyPr/>
          <a:lstStyle/>
          <a:p>
            <a:r>
              <a:rPr lang="en-US" altLang="zh-TW" dirty="0"/>
              <a:t>1-1 : </a:t>
            </a:r>
            <a:r>
              <a:rPr lang="zh-TW" altLang="zh-TW" dirty="0"/>
              <a:t>關聯式資料庫之特性</a:t>
            </a:r>
            <a:endParaRPr lang="zh-TW" altLang="en-US" dirty="0"/>
          </a:p>
          <a:p>
            <a:endParaRPr lang="zh-TW" altLang="en-US" dirty="0"/>
          </a:p>
        </p:txBody>
      </p:sp>
      <p:sp>
        <p:nvSpPr>
          <p:cNvPr id="8" name="文字版面配置區 7">
            <a:extLst>
              <a:ext uri="{FF2B5EF4-FFF2-40B4-BE49-F238E27FC236}">
                <a16:creationId xmlns:a16="http://schemas.microsoft.com/office/drawing/2014/main" xmlns="" id="{CF1E0F66-2A88-4165-8780-040F780B8380}"/>
              </a:ext>
            </a:extLst>
          </p:cNvPr>
          <p:cNvSpPr>
            <a:spLocks noGrp="1"/>
          </p:cNvSpPr>
          <p:nvPr>
            <p:ph type="body" sz="quarter" idx="13"/>
          </p:nvPr>
        </p:nvSpPr>
        <p:spPr>
          <a:xfrm>
            <a:off x="568720" y="1388329"/>
            <a:ext cx="12310315" cy="746610"/>
          </a:xfrm>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具有</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ACID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的特性</a:t>
            </a:r>
          </a:p>
        </p:txBody>
      </p:sp>
      <p:sp>
        <p:nvSpPr>
          <p:cNvPr id="9" name="文字版面配置區 9">
            <a:extLst>
              <a:ext uri="{FF2B5EF4-FFF2-40B4-BE49-F238E27FC236}">
                <a16:creationId xmlns:a16="http://schemas.microsoft.com/office/drawing/2014/main" xmlns="" id="{453CFA2A-0E8F-4D84-8E7D-564C91F37690}"/>
              </a:ext>
            </a:extLst>
          </p:cNvPr>
          <p:cNvSpPr>
            <a:spLocks noGrp="1"/>
          </p:cNvSpPr>
          <p:nvPr>
            <p:ph type="body" sz="quarter" idx="14"/>
          </p:nvPr>
        </p:nvSpPr>
        <p:spPr>
          <a:xfrm>
            <a:off x="869602" y="2073331"/>
            <a:ext cx="8930382" cy="821611"/>
          </a:xfrm>
        </p:spPr>
        <p:txBody>
          <a:bodyPr/>
          <a:lstStyle/>
          <a:p>
            <a:pPr marL="266700" lvl="1" indent="-266700">
              <a:spcBef>
                <a:spcPts val="0"/>
              </a:spcBef>
              <a:spcAft>
                <a:spcPts val="600"/>
              </a:spcAft>
              <a:buFont typeface="Wingdings" panose="05000000000000000000" pitchFamily="2" charset="2"/>
              <a:buChar char="l"/>
              <a:defRPr/>
            </a:pPr>
            <a:r>
              <a:rPr lang="zh-TW" altLang="en-US" sz="2400" dirty="0">
                <a:latin typeface="Arial" pitchFamily="34" charset="0"/>
                <a:ea typeface="標楷體" pitchFamily="65" charset="-120"/>
                <a:cs typeface="Arial" pitchFamily="34" charset="0"/>
              </a:rPr>
              <a:t>所有資料庫交易必須符合 </a:t>
            </a:r>
            <a:r>
              <a:rPr lang="en-US" altLang="zh-TW" sz="2400" dirty="0">
                <a:latin typeface="Arial" pitchFamily="34" charset="0"/>
                <a:ea typeface="標楷體" pitchFamily="65" charset="-120"/>
                <a:cs typeface="Arial" pitchFamily="34" charset="0"/>
              </a:rPr>
              <a:t>ACID</a:t>
            </a:r>
            <a:r>
              <a:rPr lang="zh-TW" altLang="en-US" sz="2400" dirty="0">
                <a:latin typeface="Arial" pitchFamily="34" charset="0"/>
                <a:ea typeface="標楷體" pitchFamily="65" charset="-120"/>
                <a:cs typeface="Arial" pitchFamily="34" charset="0"/>
              </a:rPr>
              <a:t>，即不可分割性 </a:t>
            </a:r>
            <a:r>
              <a:rPr lang="en-US" altLang="zh-TW" sz="2400" dirty="0">
                <a:latin typeface="Arial" pitchFamily="34" charset="0"/>
                <a:ea typeface="標楷體" pitchFamily="65" charset="-120"/>
                <a:cs typeface="Arial" pitchFamily="34" charset="0"/>
              </a:rPr>
              <a:t>(Atomic)</a:t>
            </a:r>
            <a:r>
              <a:rPr lang="zh-TW" altLang="en-US" sz="2400" dirty="0">
                <a:latin typeface="Arial" pitchFamily="34" charset="0"/>
                <a:ea typeface="標楷體" pitchFamily="65" charset="-120"/>
                <a:cs typeface="Arial" pitchFamily="34" charset="0"/>
              </a:rPr>
              <a:t>、一致性 </a:t>
            </a:r>
            <a:r>
              <a:rPr lang="en-US" altLang="zh-TW" sz="2400" dirty="0">
                <a:latin typeface="Arial" pitchFamily="34" charset="0"/>
                <a:ea typeface="標楷體" pitchFamily="65" charset="-120"/>
                <a:cs typeface="Arial" pitchFamily="34" charset="0"/>
              </a:rPr>
              <a:t>(Consistent)</a:t>
            </a:r>
            <a:r>
              <a:rPr lang="zh-TW" altLang="en-US" sz="2400" dirty="0">
                <a:latin typeface="Arial" pitchFamily="34" charset="0"/>
                <a:ea typeface="標楷體" pitchFamily="65" charset="-120"/>
                <a:cs typeface="Arial" pitchFamily="34" charset="0"/>
              </a:rPr>
              <a:t>、獨立性 </a:t>
            </a:r>
            <a:r>
              <a:rPr lang="en-US" altLang="zh-TW" sz="2400" dirty="0">
                <a:latin typeface="Arial" pitchFamily="34" charset="0"/>
                <a:ea typeface="標楷體" pitchFamily="65" charset="-120"/>
                <a:cs typeface="Arial" pitchFamily="34" charset="0"/>
              </a:rPr>
              <a:t>(Isolated) </a:t>
            </a:r>
            <a:r>
              <a:rPr lang="zh-TW" altLang="en-US" sz="2400" dirty="0">
                <a:latin typeface="Arial" pitchFamily="34" charset="0"/>
                <a:ea typeface="標楷體" pitchFamily="65" charset="-120"/>
                <a:cs typeface="Arial" pitchFamily="34" charset="0"/>
              </a:rPr>
              <a:t>和耐用性 </a:t>
            </a:r>
            <a:r>
              <a:rPr lang="en-US" altLang="zh-TW" sz="2400" dirty="0">
                <a:latin typeface="Arial" pitchFamily="34" charset="0"/>
                <a:ea typeface="標楷體" pitchFamily="65" charset="-120"/>
                <a:cs typeface="Arial" pitchFamily="34" charset="0"/>
              </a:rPr>
              <a:t>(Durable)</a:t>
            </a:r>
            <a:r>
              <a:rPr lang="zh-TW" altLang="en-US" sz="2400" dirty="0">
                <a:latin typeface="Arial" pitchFamily="34" charset="0"/>
                <a:ea typeface="標楷體" pitchFamily="65" charset="-120"/>
                <a:cs typeface="Arial" pitchFamily="34" charset="0"/>
              </a:rPr>
              <a:t>，以確保資料完整性。</a:t>
            </a:r>
            <a:endParaRPr lang="en-US" altLang="zh-TW" sz="2400" dirty="0">
              <a:latin typeface="Arial" pitchFamily="34" charset="0"/>
              <a:ea typeface="標楷體" pitchFamily="65" charset="-120"/>
              <a:cs typeface="Arial" pitchFamily="34" charset="0"/>
            </a:endParaRPr>
          </a:p>
          <a:p>
            <a:pPr marL="487363" lvl="1" indent="-217488">
              <a:spcBef>
                <a:spcPts val="0"/>
              </a:spcBef>
              <a:spcAft>
                <a:spcPts val="600"/>
              </a:spcAft>
              <a:buFont typeface="Times New Roman" panose="02020603050405020304" pitchFamily="18" charset="0"/>
              <a:buChar char="−"/>
              <a:defRPr/>
            </a:pPr>
            <a:r>
              <a:rPr lang="zh-TW" altLang="en-US" sz="2400" dirty="0">
                <a:solidFill>
                  <a:srgbClr val="FF0000"/>
                </a:solidFill>
                <a:latin typeface="Arial" pitchFamily="34" charset="0"/>
                <a:ea typeface="標楷體" pitchFamily="65" charset="-120"/>
                <a:cs typeface="Arial" pitchFamily="34" charset="0"/>
              </a:rPr>
              <a:t>不可分割性</a:t>
            </a:r>
            <a:r>
              <a:rPr lang="zh-TW" altLang="en-US" sz="2400" dirty="0">
                <a:latin typeface="Arial" pitchFamily="34" charset="0"/>
                <a:ea typeface="標楷體" pitchFamily="65" charset="-120"/>
                <a:cs typeface="Arial" pitchFamily="34" charset="0"/>
              </a:rPr>
              <a:t>要求交易必須整體成功執行，若是交易有一部分操作失敗，整個交易都會失效。</a:t>
            </a:r>
            <a:endParaRPr lang="en-US" altLang="zh-TW" sz="2400" dirty="0">
              <a:latin typeface="Arial" pitchFamily="34" charset="0"/>
              <a:ea typeface="標楷體" pitchFamily="65" charset="-120"/>
              <a:cs typeface="Arial" pitchFamily="34" charset="0"/>
            </a:endParaRPr>
          </a:p>
          <a:p>
            <a:pPr marL="487363" lvl="1" indent="-217488">
              <a:spcBef>
                <a:spcPts val="0"/>
              </a:spcBef>
              <a:spcAft>
                <a:spcPts val="600"/>
              </a:spcAft>
              <a:buFont typeface="Times New Roman" panose="02020603050405020304" pitchFamily="18" charset="0"/>
              <a:buChar char="−"/>
              <a:defRPr/>
            </a:pPr>
            <a:r>
              <a:rPr lang="zh-TW" altLang="en-US" sz="2400" dirty="0">
                <a:solidFill>
                  <a:srgbClr val="FF0000"/>
                </a:solidFill>
                <a:latin typeface="Arial" pitchFamily="34" charset="0"/>
                <a:ea typeface="標楷體" pitchFamily="65" charset="-120"/>
                <a:cs typeface="Arial" pitchFamily="34" charset="0"/>
              </a:rPr>
              <a:t>一致性</a:t>
            </a:r>
            <a:r>
              <a:rPr lang="zh-TW" altLang="en-US" sz="2400" dirty="0">
                <a:latin typeface="Arial" pitchFamily="34" charset="0"/>
                <a:ea typeface="標楷體" pitchFamily="65" charset="-120"/>
                <a:cs typeface="Arial" pitchFamily="34" charset="0"/>
              </a:rPr>
              <a:t>要求做為交易的一部分寫入資料庫的資料，必須遵守所有明定規則以及約束，包括限制條件、級聯、觸發。</a:t>
            </a:r>
            <a:endParaRPr lang="en-US" altLang="zh-TW" sz="2400" dirty="0">
              <a:latin typeface="Arial" pitchFamily="34" charset="0"/>
              <a:ea typeface="標楷體" pitchFamily="65" charset="-120"/>
              <a:cs typeface="Arial" pitchFamily="34" charset="0"/>
            </a:endParaRPr>
          </a:p>
          <a:p>
            <a:pPr marL="487363" lvl="1" indent="-217488">
              <a:spcBef>
                <a:spcPts val="0"/>
              </a:spcBef>
              <a:spcAft>
                <a:spcPts val="600"/>
              </a:spcAft>
              <a:buFont typeface="Times New Roman" panose="02020603050405020304" pitchFamily="18" charset="0"/>
              <a:buChar char="−"/>
              <a:defRPr/>
            </a:pPr>
            <a:r>
              <a:rPr lang="zh-TW" altLang="en-US" sz="2400" dirty="0">
                <a:solidFill>
                  <a:srgbClr val="FF0000"/>
                </a:solidFill>
                <a:latin typeface="Arial" pitchFamily="34" charset="0"/>
                <a:ea typeface="標楷體" pitchFamily="65" charset="-120"/>
                <a:cs typeface="Arial" pitchFamily="34" charset="0"/>
              </a:rPr>
              <a:t>獨立性</a:t>
            </a:r>
            <a:r>
              <a:rPr lang="zh-TW" altLang="en-US" sz="2400" dirty="0">
                <a:latin typeface="Arial" pitchFamily="34" charset="0"/>
                <a:ea typeface="標楷體" pitchFamily="65" charset="-120"/>
                <a:cs typeface="Arial" pitchFamily="34" charset="0"/>
              </a:rPr>
              <a:t>是達成並行控制的重要關鍵，可以確保每一個交易都是獨立的。</a:t>
            </a:r>
            <a:endParaRPr lang="en-US" altLang="zh-TW" sz="2400" dirty="0">
              <a:latin typeface="Arial" pitchFamily="34" charset="0"/>
              <a:ea typeface="標楷體" pitchFamily="65" charset="-120"/>
              <a:cs typeface="Arial" pitchFamily="34" charset="0"/>
            </a:endParaRPr>
          </a:p>
          <a:p>
            <a:pPr marL="487363" lvl="1" indent="-217488">
              <a:spcBef>
                <a:spcPts val="0"/>
              </a:spcBef>
              <a:spcAft>
                <a:spcPts val="600"/>
              </a:spcAft>
              <a:buFont typeface="Times New Roman" panose="02020603050405020304" pitchFamily="18" charset="0"/>
              <a:buChar char="−"/>
              <a:defRPr/>
            </a:pPr>
            <a:r>
              <a:rPr lang="zh-TW" altLang="en-US" sz="2400" dirty="0">
                <a:solidFill>
                  <a:srgbClr val="FF0000"/>
                </a:solidFill>
                <a:latin typeface="Arial" pitchFamily="34" charset="0"/>
                <a:ea typeface="標楷體" pitchFamily="65" charset="-120"/>
                <a:cs typeface="Arial" pitchFamily="34" charset="0"/>
              </a:rPr>
              <a:t>持久性</a:t>
            </a:r>
            <a:r>
              <a:rPr lang="zh-TW" altLang="en-US" sz="2400" dirty="0">
                <a:latin typeface="Arial" pitchFamily="34" charset="0"/>
                <a:ea typeface="標楷體" pitchFamily="65" charset="-120"/>
                <a:cs typeface="Arial" pitchFamily="34" charset="0"/>
              </a:rPr>
              <a:t>要求在一個交易成功完成後，對資料庫所做的變更都是永久性的。</a:t>
            </a:r>
            <a:endParaRPr lang="en-US" altLang="zh-TW" sz="2400" dirty="0">
              <a:latin typeface="Arial" pitchFamily="34" charset="0"/>
              <a:ea typeface="標楷體" pitchFamily="65" charset="-120"/>
              <a:cs typeface="Arial" pitchFamily="34" charset="0"/>
            </a:endParaRPr>
          </a:p>
          <a:p>
            <a:pPr marL="266700" lvl="1" indent="-266700">
              <a:spcBef>
                <a:spcPts val="0"/>
              </a:spcBef>
              <a:spcAft>
                <a:spcPts val="600"/>
              </a:spcAft>
              <a:buFont typeface="Wingdings" panose="05000000000000000000" pitchFamily="2" charset="2"/>
              <a:buChar char="l"/>
              <a:defRPr/>
            </a:pPr>
            <a:endParaRPr lang="en-US" altLang="zh-TW" sz="2400" dirty="0">
              <a:latin typeface="Arial" pitchFamily="34" charset="0"/>
              <a:ea typeface="標楷體" pitchFamily="65" charset="-120"/>
              <a:cs typeface="Arial" pitchFamily="34" charset="0"/>
            </a:endParaRPr>
          </a:p>
        </p:txBody>
      </p:sp>
    </p:spTree>
    <p:extLst>
      <p:ext uri="{BB962C8B-B14F-4D97-AF65-F5344CB8AC3E}">
        <p14:creationId xmlns:p14="http://schemas.microsoft.com/office/powerpoint/2010/main" xmlns="" val="1647903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佈景主題1  test">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佈景主題1  test" id="{33013AD3-2242-4C6A-BF32-39021E6D1347}" vid="{AF988E1A-5ED1-4E84-8322-64C3BB91F74D}"/>
    </a:ext>
  </a:extLst>
</a:theme>
</file>

<file path=ppt/theme/theme3.xml><?xml version="1.0" encoding="utf-8"?>
<a:theme xmlns:a="http://schemas.openxmlformats.org/drawingml/2006/main" name="1_佈景主題1  test">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佈景主題1  test" id="{33013AD3-2242-4C6A-BF32-39021E6D1347}" vid="{AF988E1A-5ED1-4E84-8322-64C3BB91F74D}"/>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9096</TotalTime>
  <Words>5902</Words>
  <Application>Microsoft Office PowerPoint</Application>
  <PresentationFormat>自訂</PresentationFormat>
  <Paragraphs>1285</Paragraphs>
  <Slides>80</Slides>
  <Notes>1</Notes>
  <HiddenSlides>0</HiddenSlides>
  <MMClips>0</MMClips>
  <ScaleCrop>false</ScaleCrop>
  <HeadingPairs>
    <vt:vector size="4" baseType="variant">
      <vt:variant>
        <vt:lpstr>佈景主題</vt:lpstr>
      </vt:variant>
      <vt:variant>
        <vt:i4>3</vt:i4>
      </vt:variant>
      <vt:variant>
        <vt:lpstr>投影片標題</vt:lpstr>
      </vt:variant>
      <vt:variant>
        <vt:i4>80</vt:i4>
      </vt:variant>
    </vt:vector>
  </HeadingPairs>
  <TitlesOfParts>
    <vt:vector size="83" baseType="lpstr">
      <vt:lpstr>1_Office 佈景主題</vt:lpstr>
      <vt:lpstr>佈景主題1  test</vt:lpstr>
      <vt:lpstr>1_佈景主題1  test</vt:lpstr>
      <vt:lpstr>投影片 1</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lpstr>投影片 24</vt:lpstr>
      <vt:lpstr>投影片 25</vt:lpstr>
      <vt:lpstr>投影片 26</vt:lpstr>
      <vt:lpstr>投影片 27</vt:lpstr>
      <vt:lpstr>投影片 28</vt:lpstr>
      <vt:lpstr>投影片 29</vt:lpstr>
      <vt:lpstr>投影片 30</vt:lpstr>
      <vt:lpstr>投影片 31</vt:lpstr>
      <vt:lpstr>投影片 32</vt:lpstr>
      <vt:lpstr>投影片 33</vt:lpstr>
      <vt:lpstr>投影片 34</vt:lpstr>
      <vt:lpstr>投影片 35</vt:lpstr>
      <vt:lpstr>投影片 36</vt:lpstr>
      <vt:lpstr>投影片 37</vt:lpstr>
      <vt:lpstr>投影片 38</vt:lpstr>
      <vt:lpstr>投影片 39</vt:lpstr>
      <vt:lpstr>投影片 40</vt:lpstr>
      <vt:lpstr>投影片 41</vt:lpstr>
      <vt:lpstr>投影片 42</vt:lpstr>
      <vt:lpstr>投影片 43</vt:lpstr>
      <vt:lpstr>投影片 44</vt:lpstr>
      <vt:lpstr>投影片 45</vt:lpstr>
      <vt:lpstr>投影片 46</vt:lpstr>
      <vt:lpstr>投影片 47</vt:lpstr>
      <vt:lpstr>投影片 48</vt:lpstr>
      <vt:lpstr>投影片 49</vt:lpstr>
      <vt:lpstr>投影片 50</vt:lpstr>
      <vt:lpstr>投影片 51</vt:lpstr>
      <vt:lpstr>投影片 52</vt:lpstr>
      <vt:lpstr>投影片 53</vt:lpstr>
      <vt:lpstr>投影片 54</vt:lpstr>
      <vt:lpstr>投影片 55</vt:lpstr>
      <vt:lpstr>投影片 56</vt:lpstr>
      <vt:lpstr>投影片 57</vt:lpstr>
      <vt:lpstr>投影片 58</vt:lpstr>
      <vt:lpstr>投影片 59</vt:lpstr>
      <vt:lpstr>投影片 60</vt:lpstr>
      <vt:lpstr>投影片 61</vt:lpstr>
      <vt:lpstr>投影片 62</vt:lpstr>
      <vt:lpstr>投影片 63</vt:lpstr>
      <vt:lpstr>投影片 64</vt:lpstr>
      <vt:lpstr>投影片 65</vt:lpstr>
      <vt:lpstr>投影片 66</vt:lpstr>
      <vt:lpstr>投影片 67</vt:lpstr>
      <vt:lpstr>投影片 68</vt:lpstr>
      <vt:lpstr>投影片 69</vt:lpstr>
      <vt:lpstr>投影片 70</vt:lpstr>
      <vt:lpstr>投影片 71</vt:lpstr>
      <vt:lpstr>投影片 72</vt:lpstr>
      <vt:lpstr>投影片 73</vt:lpstr>
      <vt:lpstr>投影片 74</vt:lpstr>
      <vt:lpstr>投影片 75</vt:lpstr>
      <vt:lpstr>投影片 76</vt:lpstr>
      <vt:lpstr>投影片 77</vt:lpstr>
      <vt:lpstr>投影片 78</vt:lpstr>
      <vt:lpstr>投影片 79</vt:lpstr>
      <vt:lpstr>投影片 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彭筠容</dc:creator>
  <cp:lastModifiedBy>KuoHM</cp:lastModifiedBy>
  <cp:revision>100</cp:revision>
  <dcterms:created xsi:type="dcterms:W3CDTF">2020-05-27T00:34:46Z</dcterms:created>
  <dcterms:modified xsi:type="dcterms:W3CDTF">2020-09-24T08:53:18Z</dcterms:modified>
</cp:coreProperties>
</file>