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837" r:id="rId4"/>
    <p:sldId id="838" r:id="rId5"/>
    <p:sldId id="839" r:id="rId6"/>
    <p:sldId id="840" r:id="rId7"/>
    <p:sldId id="841" r:id="rId8"/>
    <p:sldId id="842" r:id="rId9"/>
    <p:sldId id="843" r:id="rId10"/>
    <p:sldId id="844" r:id="rId11"/>
    <p:sldId id="845" r:id="rId12"/>
    <p:sldId id="846" r:id="rId13"/>
    <p:sldId id="847" r:id="rId14"/>
    <p:sldId id="848" r:id="rId15"/>
    <p:sldId id="849" r:id="rId16"/>
    <p:sldId id="850" r:id="rId17"/>
    <p:sldId id="851" r:id="rId18"/>
    <p:sldId id="852" r:id="rId19"/>
    <p:sldId id="853" r:id="rId20"/>
    <p:sldId id="854" r:id="rId21"/>
    <p:sldId id="855" r:id="rId22"/>
    <p:sldId id="856" r:id="rId23"/>
    <p:sldId id="857" r:id="rId24"/>
    <p:sldId id="858" r:id="rId25"/>
    <p:sldId id="859" r:id="rId26"/>
    <p:sldId id="860" r:id="rId27"/>
    <p:sldId id="861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Bannijohn@naver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kim@daum.net" TargetMode="External"/><Relationship Id="rId2" Type="http://schemas.openxmlformats.org/officeDocument/2006/relationships/hyperlink" Target="mailto:john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uji@naver.com" TargetMode="External"/><Relationship Id="rId5" Type="http://schemas.openxmlformats.org/officeDocument/2006/relationships/hyperlink" Target="mailto:park@gmail.com" TargetMode="External"/><Relationship Id="rId4" Type="http://schemas.openxmlformats.org/officeDocument/2006/relationships/hyperlink" Target="mailto:lee@paran.co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828584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23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 err="1">
                <a:latin typeface="+mj-ea"/>
                <a:ea typeface="+mj-ea"/>
              </a:rPr>
              <a:t>파이썬과</a:t>
            </a:r>
            <a:r>
              <a:rPr lang="ko-KR" altLang="en-US" sz="4000" dirty="0">
                <a:latin typeface="+mj-ea"/>
                <a:ea typeface="+mj-ea"/>
              </a:rPr>
              <a:t> 데이터베이스 연동</a:t>
            </a:r>
            <a:endParaRPr lang="en-US" altLang="ko-KR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데이터베이스의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데이터베이스 관련 용어와 기본 개념을 익혔다면 이제 아래 그림과 같은 과정을 따라서 데이터베이스를 </a:t>
            </a:r>
            <a:r>
              <a:rPr lang="en-US" altLang="ko-KR" sz="1600" dirty="0">
                <a:latin typeface="+mj-ea"/>
                <a:ea typeface="+mj-ea"/>
              </a:rPr>
              <a:t>SQLite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에서 구축해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이는 </a:t>
            </a:r>
            <a:r>
              <a:rPr lang="en-US" altLang="ko-KR" sz="1600" dirty="0">
                <a:latin typeface="+mj-ea"/>
                <a:ea typeface="+mj-ea"/>
              </a:rPr>
              <a:t>SQLite</a:t>
            </a:r>
            <a:r>
              <a:rPr lang="ko-KR" altLang="en-US" sz="1600" dirty="0">
                <a:latin typeface="+mj-ea"/>
                <a:ea typeface="+mj-ea"/>
              </a:rPr>
              <a:t>에만 적용되는 사항이 아니라 일반적인 관계형 </a:t>
            </a:r>
            <a:r>
              <a:rPr lang="en-US" altLang="ko-KR" sz="1600" dirty="0">
                <a:latin typeface="+mj-ea"/>
                <a:ea typeface="+mj-ea"/>
              </a:rPr>
              <a:t>DBMS</a:t>
            </a:r>
            <a:r>
              <a:rPr lang="ko-KR" altLang="en-US" sz="1600" dirty="0">
                <a:latin typeface="+mj-ea"/>
                <a:ea typeface="+mj-ea"/>
              </a:rPr>
              <a:t>에 공통으로 적용되는 사항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그런데 </a:t>
            </a:r>
            <a:r>
              <a:rPr lang="ko-KR" altLang="en-US" sz="1600" dirty="0" err="1">
                <a:latin typeface="+mj-ea"/>
                <a:ea typeface="+mj-ea"/>
              </a:rPr>
              <a:t>파이썬에는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SQLite</a:t>
            </a:r>
            <a:r>
              <a:rPr lang="ko-KR" altLang="en-US" sz="1600" dirty="0">
                <a:latin typeface="+mj-ea"/>
                <a:ea typeface="+mj-ea"/>
              </a:rPr>
              <a:t>가 내장되어 있으므로 따로 설치할 필요가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여기서는 단지 데이터베이스 환경을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구축하고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데이터베이스 언어인 </a:t>
            </a:r>
            <a:r>
              <a:rPr lang="en-US" altLang="ko-KR" sz="1600" dirty="0">
                <a:latin typeface="+mj-ea"/>
                <a:ea typeface="+mj-ea"/>
              </a:rPr>
              <a:t>SQL</a:t>
            </a:r>
            <a:r>
              <a:rPr lang="ko-KR" altLang="en-US" sz="1600" dirty="0">
                <a:latin typeface="+mj-ea"/>
                <a:ea typeface="+mj-ea"/>
              </a:rPr>
              <a:t>문을 연습하려고 </a:t>
            </a:r>
            <a:r>
              <a:rPr lang="en-US" altLang="ko-KR" sz="1600" dirty="0">
                <a:latin typeface="+mj-ea"/>
                <a:ea typeface="+mj-ea"/>
              </a:rPr>
              <a:t>PC</a:t>
            </a:r>
            <a:r>
              <a:rPr lang="ko-KR" altLang="en-US" sz="1600" dirty="0">
                <a:latin typeface="+mj-ea"/>
                <a:ea typeface="+mj-ea"/>
              </a:rPr>
              <a:t>용 </a:t>
            </a:r>
            <a:r>
              <a:rPr lang="en-US" altLang="ko-KR" sz="1600" dirty="0">
                <a:latin typeface="+mj-ea"/>
                <a:ea typeface="+mj-ea"/>
              </a:rPr>
              <a:t>SQLite</a:t>
            </a:r>
            <a:r>
              <a:rPr lang="ko-KR" altLang="en-US" sz="1600" dirty="0">
                <a:latin typeface="+mj-ea"/>
                <a:ea typeface="+mj-ea"/>
              </a:rPr>
              <a:t>를 설치하는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42E35B-AD12-4A8E-96AE-3F079ED8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070632"/>
            <a:ext cx="5727656" cy="3086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588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데이터베이스의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1</a:t>
            </a:r>
            <a:r>
              <a:rPr lang="ko-KR" altLang="en-US" sz="1600" b="1" dirty="0">
                <a:latin typeface="+mj-ea"/>
                <a:ea typeface="+mj-ea"/>
              </a:rPr>
              <a:t>단계 </a:t>
            </a:r>
            <a:r>
              <a:rPr lang="en-US" altLang="ko-KR" sz="1600" b="1" dirty="0">
                <a:latin typeface="+mj-ea"/>
                <a:ea typeface="+mj-ea"/>
              </a:rPr>
              <a:t>: DBMS </a:t>
            </a:r>
            <a:r>
              <a:rPr lang="ko-KR" altLang="en-US" sz="1600" b="1" dirty="0">
                <a:latin typeface="+mj-ea"/>
                <a:ea typeface="+mj-ea"/>
              </a:rPr>
              <a:t>설치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데이터베이스를 구축하려면 먼저 </a:t>
            </a:r>
            <a:r>
              <a:rPr lang="en-US" altLang="ko-KR" sz="1600" dirty="0">
                <a:latin typeface="+mj-ea"/>
                <a:ea typeface="+mj-ea"/>
              </a:rPr>
              <a:t>SQLite</a:t>
            </a:r>
            <a:r>
              <a:rPr lang="ko-KR" altLang="en-US" sz="1600" dirty="0">
                <a:latin typeface="+mj-ea"/>
                <a:ea typeface="+mj-ea"/>
              </a:rPr>
              <a:t>를 설치해야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아래 그림과 같이 </a:t>
            </a:r>
            <a:r>
              <a:rPr lang="en-US" altLang="ko-KR" sz="1600" dirty="0">
                <a:latin typeface="+mj-ea"/>
                <a:ea typeface="+mj-ea"/>
              </a:rPr>
              <a:t>http://www.sqlite.org/download.ht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ml</a:t>
            </a:r>
            <a:r>
              <a:rPr lang="ko-KR" altLang="en-US" sz="1600" dirty="0">
                <a:latin typeface="+mj-ea"/>
                <a:ea typeface="+mj-ea"/>
              </a:rPr>
              <a:t>에 접속한다</a:t>
            </a:r>
            <a:r>
              <a:rPr lang="en-US" altLang="ko-KR" sz="1600" dirty="0">
                <a:latin typeface="+mj-ea"/>
                <a:ea typeface="+mj-ea"/>
              </a:rPr>
              <a:t>. 'Precompiled Binaries for Windows' </a:t>
            </a:r>
            <a:r>
              <a:rPr lang="ko-KR" altLang="en-US" sz="1600" dirty="0">
                <a:latin typeface="+mj-ea"/>
                <a:ea typeface="+mj-ea"/>
              </a:rPr>
              <a:t>항목에서 </a:t>
            </a:r>
            <a:r>
              <a:rPr lang="en-US" altLang="ko-KR" sz="1600" dirty="0" err="1">
                <a:latin typeface="+mj-ea"/>
                <a:ea typeface="+mj-ea"/>
              </a:rPr>
              <a:t>sqlite</a:t>
            </a:r>
            <a:r>
              <a:rPr lang="en-US" altLang="ko-KR" sz="1600" dirty="0">
                <a:latin typeface="+mj-ea"/>
                <a:ea typeface="+mj-ea"/>
              </a:rPr>
              <a:t>-tools win32-x86-</a:t>
            </a:r>
            <a:r>
              <a:rPr lang="ko-KR" altLang="en-US" sz="1600" dirty="0">
                <a:latin typeface="+mj-ea"/>
                <a:ea typeface="+mj-ea"/>
              </a:rPr>
              <a:t>버전</a:t>
            </a:r>
            <a:r>
              <a:rPr lang="en-US" altLang="ko-KR" sz="1600" dirty="0">
                <a:latin typeface="+mj-ea"/>
                <a:ea typeface="+mj-ea"/>
              </a:rPr>
              <a:t>.zip </a:t>
            </a:r>
            <a:r>
              <a:rPr lang="ko-KR" altLang="en-US" sz="1600" dirty="0">
                <a:latin typeface="+mj-ea"/>
                <a:ea typeface="+mj-ea"/>
              </a:rPr>
              <a:t>파일을 클릭해 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운로드</a:t>
            </a:r>
            <a:r>
              <a:rPr lang="ko-KR" altLang="en-US" sz="1600" dirty="0">
                <a:latin typeface="+mj-ea"/>
                <a:ea typeface="+mj-ea"/>
              </a:rPr>
              <a:t>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그림과 같이 다운로드한 파일</a:t>
            </a:r>
            <a:r>
              <a:rPr lang="en-US" altLang="ko-KR" sz="1600" dirty="0">
                <a:latin typeface="+mj-ea"/>
                <a:ea typeface="+mj-ea"/>
              </a:rPr>
              <a:t>(sqlite-tools-win32-x86-3130000.zip)</a:t>
            </a:r>
            <a:r>
              <a:rPr lang="ko-KR" altLang="en-US" sz="1600" dirty="0">
                <a:latin typeface="+mj-ea"/>
                <a:ea typeface="+mj-ea"/>
              </a:rPr>
              <a:t>의 압축을 풀고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폴더명을 </a:t>
            </a:r>
            <a:r>
              <a:rPr lang="en-US" altLang="ko-KR" sz="1600" dirty="0" err="1">
                <a:latin typeface="+mj-ea"/>
                <a:ea typeface="+mj-ea"/>
              </a:rPr>
              <a:t>sqlite</a:t>
            </a:r>
            <a:r>
              <a:rPr lang="ko-KR" altLang="en-US" sz="1600" dirty="0">
                <a:latin typeface="+mj-ea"/>
                <a:ea typeface="+mj-ea"/>
              </a:rPr>
              <a:t>로 변경한다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본 강사는 </a:t>
            </a:r>
            <a:r>
              <a:rPr lang="en-US" altLang="ko-KR" sz="1600" dirty="0">
                <a:latin typeface="+mj-ea"/>
                <a:ea typeface="+mj-ea"/>
              </a:rPr>
              <a:t>C:\sqlite\ </a:t>
            </a:r>
            <a:r>
              <a:rPr lang="ko-KR" altLang="en-US" sz="1600" dirty="0">
                <a:latin typeface="+mj-ea"/>
                <a:ea typeface="+mj-ea"/>
              </a:rPr>
              <a:t>폴더로 옮겨 이름을 변경했다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그림과 같이 </a:t>
            </a:r>
            <a:r>
              <a:rPr lang="en-US" altLang="ko-KR" sz="1600" dirty="0">
                <a:latin typeface="+mj-ea"/>
                <a:ea typeface="+mj-ea"/>
              </a:rPr>
              <a:t>C:\sqlite\ </a:t>
            </a:r>
            <a:r>
              <a:rPr lang="ko-KR" altLang="en-US" sz="1600" dirty="0">
                <a:latin typeface="+mj-ea"/>
                <a:ea typeface="+mj-ea"/>
              </a:rPr>
              <a:t>폴더 아래에 파일이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개 있으면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F9E04-BBD4-4C3C-8269-F745FA70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56" y="3326847"/>
            <a:ext cx="5946380" cy="3414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98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데이터베이스의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2</a:t>
            </a:r>
            <a:r>
              <a:rPr lang="ko-KR" altLang="en-US" sz="1600" b="1" dirty="0">
                <a:latin typeface="+mj-ea"/>
                <a:ea typeface="+mj-ea"/>
              </a:rPr>
              <a:t>단계 </a:t>
            </a:r>
            <a:r>
              <a:rPr lang="en-US" altLang="ko-KR" sz="1600" b="1" dirty="0">
                <a:latin typeface="+mj-ea"/>
                <a:ea typeface="+mj-ea"/>
              </a:rPr>
              <a:t>: </a:t>
            </a:r>
            <a:r>
              <a:rPr lang="ko-KR" altLang="en-US" sz="1600" b="1" dirty="0">
                <a:latin typeface="+mj-ea"/>
                <a:ea typeface="+mj-ea"/>
              </a:rPr>
              <a:t>데이터베이스 구축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데이터베이스를 구축하려면 먼저 </a:t>
            </a:r>
            <a:r>
              <a:rPr lang="en-US" altLang="ko-KR" sz="1600" dirty="0">
                <a:latin typeface="+mj-ea"/>
                <a:ea typeface="+mj-ea"/>
              </a:rPr>
              <a:t>SQLite</a:t>
            </a:r>
            <a:r>
              <a:rPr lang="ko-KR" altLang="en-US" sz="1600" dirty="0">
                <a:latin typeface="+mj-ea"/>
                <a:ea typeface="+mj-ea"/>
              </a:rPr>
              <a:t>에 접속해야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그림과 같이 파일 탐색기에서 </a:t>
            </a:r>
            <a:r>
              <a:rPr lang="en-US" altLang="ko-KR" sz="1600" dirty="0">
                <a:latin typeface="+mj-ea"/>
                <a:ea typeface="+mj-ea"/>
              </a:rPr>
              <a:t>sqlite3.exe </a:t>
            </a:r>
            <a:r>
              <a:rPr lang="ko-KR" altLang="en-US" sz="1600" dirty="0">
                <a:latin typeface="+mj-ea"/>
                <a:ea typeface="+mj-ea"/>
              </a:rPr>
              <a:t>파일을 더블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클릭해 실행하면 명령 프롬프트창이 열리면서 </a:t>
            </a:r>
            <a:r>
              <a:rPr lang="en-US" altLang="ko-KR" sz="1600" dirty="0" err="1">
                <a:latin typeface="+mj-ea"/>
                <a:ea typeface="+mj-ea"/>
              </a:rPr>
              <a:t>sqlite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  <a:r>
              <a:rPr lang="ko-KR" altLang="en-US" sz="1600" dirty="0">
                <a:latin typeface="+mj-ea"/>
                <a:ea typeface="+mj-ea"/>
              </a:rPr>
              <a:t>로 표시된다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SQLite</a:t>
            </a:r>
            <a:r>
              <a:rPr lang="ko-KR" altLang="en-US" sz="1600" dirty="0">
                <a:latin typeface="+mj-ea"/>
                <a:ea typeface="+mj-ea"/>
              </a:rPr>
              <a:t>가 실행되었으므로 이제 </a:t>
            </a:r>
            <a:r>
              <a:rPr lang="en-US" altLang="ko-KR" sz="1600" dirty="0">
                <a:latin typeface="+mj-ea"/>
                <a:ea typeface="+mj-ea"/>
              </a:rPr>
              <a:t>DBMS</a:t>
            </a:r>
            <a:r>
              <a:rPr lang="ko-KR" altLang="en-US" sz="1600" dirty="0">
                <a:latin typeface="+mj-ea"/>
                <a:ea typeface="+mj-ea"/>
              </a:rPr>
              <a:t>가 이해하는 </a:t>
            </a:r>
            <a:r>
              <a:rPr lang="en-US" altLang="ko-KR" sz="1600" dirty="0">
                <a:latin typeface="+mj-ea"/>
                <a:ea typeface="+mj-ea"/>
              </a:rPr>
              <a:t>SQL </a:t>
            </a:r>
            <a:r>
              <a:rPr lang="ko-KR" altLang="en-US" sz="1600" dirty="0">
                <a:latin typeface="+mj-ea"/>
                <a:ea typeface="+mj-ea"/>
              </a:rPr>
              <a:t>언어를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DD55EF-D783-4818-9CA4-FB2E1003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204865"/>
            <a:ext cx="6048672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52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데이터베이스의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[</a:t>
            </a:r>
            <a:r>
              <a:rPr lang="ko-KR" altLang="en-US" sz="1600" b="1" dirty="0">
                <a:latin typeface="+mj-ea"/>
                <a:ea typeface="+mj-ea"/>
              </a:rPr>
              <a:t>프로그램 </a:t>
            </a:r>
            <a:r>
              <a:rPr lang="en-US" altLang="ko-KR" sz="1600" b="1" dirty="0">
                <a:latin typeface="+mj-ea"/>
                <a:ea typeface="+mj-ea"/>
              </a:rPr>
              <a:t>1] </a:t>
            </a:r>
            <a:r>
              <a:rPr lang="ko-KR" altLang="en-US" sz="1600" b="1" dirty="0">
                <a:latin typeface="+mj-ea"/>
                <a:ea typeface="+mj-ea"/>
              </a:rPr>
              <a:t>완성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[</a:t>
            </a:r>
            <a:r>
              <a:rPr lang="ko-KR" altLang="en-US" sz="1600" dirty="0">
                <a:latin typeface="+mj-ea"/>
                <a:ea typeface="+mj-ea"/>
              </a:rPr>
              <a:t>프로그램 </a:t>
            </a:r>
            <a:r>
              <a:rPr lang="en-US" altLang="ko-KR" sz="1600" dirty="0">
                <a:latin typeface="+mj-ea"/>
                <a:ea typeface="+mj-ea"/>
              </a:rPr>
              <a:t>1]</a:t>
            </a:r>
            <a:r>
              <a:rPr lang="ko-KR" altLang="en-US" sz="1600" dirty="0">
                <a:latin typeface="+mj-ea"/>
                <a:ea typeface="+mj-ea"/>
              </a:rPr>
              <a:t>은 파이썬 코드를 작성하는 것이 아니라</a:t>
            </a:r>
            <a:r>
              <a:rPr lang="en-US" altLang="ko-KR" sz="1600" dirty="0">
                <a:latin typeface="+mj-ea"/>
                <a:ea typeface="+mj-ea"/>
              </a:rPr>
              <a:t>, SQLite</a:t>
            </a:r>
            <a:r>
              <a:rPr lang="ko-KR" altLang="en-US" sz="1600" dirty="0">
                <a:latin typeface="+mj-ea"/>
                <a:ea typeface="+mj-ea"/>
              </a:rPr>
              <a:t>에서 다음 데이터베이스를 완성하는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그림과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같이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단계를 차례로 진행하면 완성된다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① 데이터베이스 생성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; </a:t>
            </a:r>
            <a:r>
              <a:rPr lang="ko-KR" altLang="en-US" sz="1600" dirty="0">
                <a:latin typeface="+mj-ea"/>
                <a:ea typeface="+mj-ea"/>
              </a:rPr>
              <a:t>데이터베이스를 생성하거나 열려면 </a:t>
            </a:r>
            <a:r>
              <a:rPr lang="en-US" altLang="ko-KR" sz="1600" dirty="0">
                <a:latin typeface="+mj-ea"/>
                <a:ea typeface="+mj-ea"/>
              </a:rPr>
              <a:t>‘open </a:t>
            </a:r>
            <a:r>
              <a:rPr lang="ko-KR" altLang="en-US" sz="1600" dirty="0">
                <a:latin typeface="+mj-ea"/>
                <a:ea typeface="+mj-ea"/>
              </a:rPr>
              <a:t>데이터베이스이름</a:t>
            </a:r>
            <a:r>
              <a:rPr lang="en-US" altLang="ko-KR" sz="1600" dirty="0">
                <a:latin typeface="+mj-ea"/>
                <a:ea typeface="+mj-ea"/>
              </a:rPr>
              <a:t>’</a:t>
            </a:r>
            <a:r>
              <a:rPr lang="ko-KR" altLang="en-US" sz="1600" dirty="0">
                <a:latin typeface="+mj-ea"/>
                <a:ea typeface="+mj-ea"/>
              </a:rPr>
              <a:t> 명령어를 실행한다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명령어는 데이터베이스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</a:t>
            </a:r>
            <a:r>
              <a:rPr lang="ko-KR" altLang="en-US" sz="1600" dirty="0">
                <a:latin typeface="+mj-ea"/>
                <a:ea typeface="+mj-ea"/>
              </a:rPr>
              <a:t>가 있다면 열어 주고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없다면 새로 생성한다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명령어를 실행하면 네이버 데이터베이스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이름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en-US" altLang="ko-KR" sz="1600" dirty="0" err="1">
                <a:latin typeface="+mj-ea"/>
                <a:ea typeface="+mj-ea"/>
              </a:rPr>
              <a:t>naverDB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     가 생성된다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물론 </a:t>
            </a:r>
            <a:r>
              <a:rPr lang="en-US" altLang="ko-KR" sz="1600" dirty="0" err="1">
                <a:latin typeface="+mj-ea"/>
                <a:ea typeface="+mj-ea"/>
              </a:rPr>
              <a:t>naverDB</a:t>
            </a:r>
            <a:r>
              <a:rPr lang="ko-KR" altLang="en-US" sz="1600" dirty="0">
                <a:latin typeface="+mj-ea"/>
                <a:ea typeface="+mj-ea"/>
              </a:rPr>
              <a:t>의 내부는 아직 비어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5D699E-EB53-4F6F-B2CD-78BA0427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83" y="2204864"/>
            <a:ext cx="5504805" cy="2185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1645B2-A5DE-4B05-978E-9C0B542B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283" y="5863132"/>
            <a:ext cx="6817333" cy="8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데이터베이스의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[</a:t>
            </a:r>
            <a:r>
              <a:rPr lang="ko-KR" altLang="en-US" sz="1600" b="1" dirty="0">
                <a:latin typeface="+mj-ea"/>
                <a:ea typeface="+mj-ea"/>
              </a:rPr>
              <a:t>프로그램 </a:t>
            </a:r>
            <a:r>
              <a:rPr lang="en-US" altLang="ko-KR" sz="1600" b="1" dirty="0">
                <a:latin typeface="+mj-ea"/>
                <a:ea typeface="+mj-ea"/>
              </a:rPr>
              <a:t>1] </a:t>
            </a:r>
            <a:r>
              <a:rPr lang="ko-KR" altLang="en-US" sz="1600" b="1" dirty="0">
                <a:latin typeface="+mj-ea"/>
                <a:ea typeface="+mj-ea"/>
              </a:rPr>
              <a:t>완성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Tip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♠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자주 사용하는 </a:t>
            </a:r>
            <a:r>
              <a:rPr lang="en-US" altLang="ko-KR" sz="1600" dirty="0" err="1">
                <a:latin typeface="+mj-ea"/>
                <a:ea typeface="+mj-ea"/>
              </a:rPr>
              <a:t>sqlite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명령어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• .table : </a:t>
            </a:r>
            <a:r>
              <a:rPr lang="ko-KR" altLang="en-US" sz="1600" dirty="0">
                <a:latin typeface="+mj-ea"/>
                <a:ea typeface="+mj-ea"/>
              </a:rPr>
              <a:t>현재 데이터베이스의 테이블 목록을 보여 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• .schema </a:t>
            </a:r>
            <a:r>
              <a:rPr lang="ko-KR" altLang="en-US" sz="1600" dirty="0">
                <a:latin typeface="+mj-ea"/>
                <a:ea typeface="+mj-ea"/>
              </a:rPr>
              <a:t>테이블이름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테이블의 열 및 데이터 형식 등 정보를 보여 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• .header on : SELECT </a:t>
            </a:r>
            <a:r>
              <a:rPr lang="ko-KR" altLang="en-US" sz="1600" dirty="0">
                <a:latin typeface="+mj-ea"/>
                <a:ea typeface="+mj-ea"/>
              </a:rPr>
              <a:t>문으로 출력할 때 헤더를 보여 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• .mode column : SELECT </a:t>
            </a:r>
            <a:r>
              <a:rPr lang="ko-KR" altLang="en-US" sz="1600" dirty="0">
                <a:latin typeface="+mj-ea"/>
                <a:ea typeface="+mj-ea"/>
              </a:rPr>
              <a:t>문으로 출력할 때 컬럼 모드로 출력한다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• .quit : SQLite </a:t>
            </a:r>
            <a:r>
              <a:rPr lang="ko-KR" altLang="en-US" sz="1600" dirty="0">
                <a:latin typeface="+mj-ea"/>
                <a:ea typeface="+mj-ea"/>
              </a:rPr>
              <a:t>를 종료한다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• SELECT </a:t>
            </a:r>
            <a:r>
              <a:rPr lang="ko-KR" altLang="en-US" sz="1600" dirty="0">
                <a:latin typeface="+mj-ea"/>
                <a:ea typeface="+mj-ea"/>
              </a:rPr>
              <a:t>문 사용 전 ‘</a:t>
            </a:r>
            <a:r>
              <a:rPr lang="en-US" altLang="ko-KR" sz="1600" dirty="0">
                <a:latin typeface="+mj-ea"/>
                <a:ea typeface="+mj-ea"/>
              </a:rPr>
              <a:t>.header on ’, ‘.mode column ’ </a:t>
            </a:r>
            <a:r>
              <a:rPr lang="ko-KR" altLang="en-US" sz="1600" dirty="0">
                <a:latin typeface="+mj-ea"/>
                <a:ea typeface="+mj-ea"/>
              </a:rPr>
              <a:t>을 설정하면 결과 화면 보기 좋게 출력된다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② 테이블 생성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; </a:t>
            </a:r>
            <a:r>
              <a:rPr lang="ko-KR" altLang="en-US" sz="1600" dirty="0">
                <a:latin typeface="+mj-ea"/>
                <a:ea typeface="+mj-ea"/>
              </a:rPr>
              <a:t>앞에서 만든 </a:t>
            </a:r>
            <a:r>
              <a:rPr lang="en-US" altLang="ko-KR" sz="1600" dirty="0" err="1">
                <a:latin typeface="+mj-ea"/>
                <a:ea typeface="+mj-ea"/>
              </a:rPr>
              <a:t>naverDB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안에 테이블을 생성해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테이블을 생성하는 </a:t>
            </a:r>
            <a:r>
              <a:rPr lang="en-US" altLang="ko-KR" sz="1600" dirty="0">
                <a:latin typeface="+mj-ea"/>
                <a:ea typeface="+mj-ea"/>
              </a:rPr>
              <a:t>SQL </a:t>
            </a:r>
            <a:r>
              <a:rPr lang="ko-KR" altLang="en-US" sz="1600" dirty="0">
                <a:latin typeface="+mj-ea"/>
                <a:ea typeface="+mj-ea"/>
              </a:rPr>
              <a:t>문의 형식은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• CREATE TABLE </a:t>
            </a:r>
            <a:r>
              <a:rPr lang="ko-KR" altLang="en-US" sz="1600" dirty="0">
                <a:latin typeface="+mj-ea"/>
                <a:ea typeface="+mj-ea"/>
              </a:rPr>
              <a:t>테이블이름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 err="1">
                <a:latin typeface="+mj-ea"/>
                <a:ea typeface="+mj-ea"/>
              </a:rPr>
              <a:t>열이름</a:t>
            </a:r>
            <a:r>
              <a:rPr lang="en-US" altLang="ko-KR" sz="1600" dirty="0">
                <a:latin typeface="+mj-ea"/>
                <a:ea typeface="+mj-ea"/>
              </a:rPr>
              <a:t>1 </a:t>
            </a:r>
            <a:r>
              <a:rPr lang="ko-KR" altLang="en-US" sz="1600" dirty="0">
                <a:latin typeface="+mj-ea"/>
                <a:ea typeface="+mj-ea"/>
              </a:rPr>
              <a:t>데이터형식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열이름</a:t>
            </a:r>
            <a:r>
              <a:rPr lang="en-US" altLang="ko-KR" sz="1600" dirty="0">
                <a:latin typeface="+mj-ea"/>
                <a:ea typeface="+mj-ea"/>
              </a:rPr>
              <a:t>2 </a:t>
            </a:r>
            <a:r>
              <a:rPr lang="ko-KR" altLang="en-US" sz="1600" dirty="0">
                <a:latin typeface="+mj-ea"/>
                <a:ea typeface="+mj-ea"/>
              </a:rPr>
              <a:t>데이터형식</a:t>
            </a:r>
            <a:r>
              <a:rPr lang="en-US" altLang="ko-KR" sz="1600" dirty="0">
                <a:latin typeface="+mj-ea"/>
                <a:ea typeface="+mj-ea"/>
              </a:rPr>
              <a:t>, …);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0A0123-50D8-4A63-A076-87185843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5476907"/>
            <a:ext cx="5250414" cy="1250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1196A-92C4-4462-850A-93BDC84716FE}"/>
              </a:ext>
            </a:extLst>
          </p:cNvPr>
          <p:cNvSpPr txBox="1"/>
          <p:nvPr/>
        </p:nvSpPr>
        <p:spPr>
          <a:xfrm>
            <a:off x="7311358" y="5502917"/>
            <a:ext cx="4041226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생성된 테이블을 삭제하려면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'DROP TABLE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테이블이름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'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형식을 사용한다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데이터베이스의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[</a:t>
            </a:r>
            <a:r>
              <a:rPr lang="ko-KR" altLang="en-US" sz="1600" b="1" dirty="0">
                <a:latin typeface="+mj-ea"/>
                <a:ea typeface="+mj-ea"/>
              </a:rPr>
              <a:t>프로그램 </a:t>
            </a:r>
            <a:r>
              <a:rPr lang="en-US" altLang="ko-KR" sz="1600" b="1" dirty="0">
                <a:latin typeface="+mj-ea"/>
                <a:ea typeface="+mj-ea"/>
              </a:rPr>
              <a:t>1] </a:t>
            </a:r>
            <a:r>
              <a:rPr lang="ko-KR" altLang="en-US" sz="1600" b="1" dirty="0">
                <a:latin typeface="+mj-ea"/>
                <a:ea typeface="+mj-ea"/>
              </a:rPr>
              <a:t>완성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③ 테이블에 데이터 입력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; </a:t>
            </a:r>
            <a:r>
              <a:rPr lang="ko-KR" altLang="en-US" sz="1600" dirty="0">
                <a:latin typeface="+mj-ea"/>
                <a:ea typeface="+mj-ea"/>
              </a:rPr>
              <a:t>이제는 생성한 회원 테이블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userTable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에 행 데이터를 입력할 차례이다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행 데이터를 입력하는 </a:t>
            </a:r>
            <a:r>
              <a:rPr lang="en-US" altLang="ko-KR" sz="1600" dirty="0">
                <a:latin typeface="+mj-ea"/>
                <a:ea typeface="+mj-ea"/>
              </a:rPr>
              <a:t>SQL </a:t>
            </a:r>
            <a:r>
              <a:rPr lang="ko-KR" altLang="en-US" sz="1600" dirty="0">
                <a:latin typeface="+mj-ea"/>
                <a:ea typeface="+mj-ea"/>
              </a:rPr>
              <a:t>문의 형식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</a:t>
            </a:r>
            <a:r>
              <a:rPr lang="ko-KR" altLang="en-US" sz="1600" dirty="0">
                <a:latin typeface="+mj-ea"/>
                <a:ea typeface="+mj-ea"/>
              </a:rPr>
              <a:t>은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• INSERT INTO </a:t>
            </a:r>
            <a:r>
              <a:rPr lang="ko-KR" altLang="en-US" sz="1600" dirty="0">
                <a:latin typeface="+mj-ea"/>
                <a:ea typeface="+mj-ea"/>
              </a:rPr>
              <a:t>테이블이름 </a:t>
            </a:r>
            <a:r>
              <a:rPr lang="en-US" altLang="ko-KR" sz="1600" dirty="0">
                <a:latin typeface="+mj-ea"/>
                <a:ea typeface="+mj-ea"/>
              </a:rPr>
              <a:t>VALUES(</a:t>
            </a:r>
            <a:r>
              <a:rPr lang="ko-KR" altLang="en-US" sz="1600" dirty="0">
                <a:latin typeface="+mj-ea"/>
                <a:ea typeface="+mj-ea"/>
              </a:rPr>
              <a:t>값</a:t>
            </a:r>
            <a:r>
              <a:rPr lang="en-US" altLang="ko-KR" sz="1600" dirty="0">
                <a:latin typeface="+mj-ea"/>
                <a:ea typeface="+mj-ea"/>
              </a:rPr>
              <a:t>1, </a:t>
            </a:r>
            <a:r>
              <a:rPr lang="ko-KR" altLang="en-US" sz="1600" dirty="0">
                <a:latin typeface="+mj-ea"/>
                <a:ea typeface="+mj-ea"/>
              </a:rPr>
              <a:t>값</a:t>
            </a:r>
            <a:r>
              <a:rPr lang="en-US" altLang="ko-KR" sz="1600" dirty="0">
                <a:latin typeface="+mj-ea"/>
                <a:ea typeface="+mj-ea"/>
              </a:rPr>
              <a:t>2, …);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• </a:t>
            </a:r>
            <a:r>
              <a:rPr lang="ko-KR" altLang="en-US" sz="1600" dirty="0">
                <a:latin typeface="+mj-ea"/>
                <a:ea typeface="+mj-ea"/>
              </a:rPr>
              <a:t>행 데이터를 삭제하려면 ‘</a:t>
            </a:r>
            <a:r>
              <a:rPr lang="en-US" altLang="ko-KR" sz="1600" dirty="0">
                <a:latin typeface="+mj-ea"/>
                <a:ea typeface="+mj-ea"/>
              </a:rPr>
              <a:t>DELETE FROM </a:t>
            </a:r>
            <a:r>
              <a:rPr lang="ko-KR" altLang="en-US" sz="1600" dirty="0">
                <a:latin typeface="+mj-ea"/>
                <a:ea typeface="+mj-ea"/>
              </a:rPr>
              <a:t>테이블이름 </a:t>
            </a:r>
            <a:r>
              <a:rPr lang="en-US" altLang="ko-KR" sz="1600" dirty="0">
                <a:latin typeface="+mj-ea"/>
                <a:ea typeface="+mj-ea"/>
              </a:rPr>
              <a:t>WHERE </a:t>
            </a:r>
            <a:r>
              <a:rPr lang="ko-KR" altLang="en-US" sz="1600" dirty="0" err="1">
                <a:latin typeface="+mj-ea"/>
                <a:ea typeface="+mj-ea"/>
              </a:rPr>
              <a:t>열이름</a:t>
            </a:r>
            <a:r>
              <a:rPr lang="en-US" altLang="ko-KR" sz="1600" dirty="0">
                <a:latin typeface="+mj-ea"/>
                <a:ea typeface="+mj-ea"/>
              </a:rPr>
              <a:t>=</a:t>
            </a:r>
            <a:r>
              <a:rPr lang="ko-KR" altLang="en-US" sz="1600" dirty="0">
                <a:latin typeface="+mj-ea"/>
                <a:ea typeface="+mj-ea"/>
              </a:rPr>
              <a:t>값</a:t>
            </a:r>
            <a:r>
              <a:rPr lang="en-US" altLang="ko-KR" sz="1600" dirty="0">
                <a:latin typeface="+mj-ea"/>
                <a:ea typeface="+mj-ea"/>
              </a:rPr>
              <a:t>;’ </a:t>
            </a:r>
            <a:r>
              <a:rPr lang="ko-KR" altLang="en-US" sz="1600" dirty="0">
                <a:latin typeface="+mj-ea"/>
                <a:ea typeface="+mj-ea"/>
              </a:rPr>
              <a:t>형식을 사용하자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• </a:t>
            </a:r>
            <a:r>
              <a:rPr lang="ko-KR" altLang="en-US" sz="1600" dirty="0">
                <a:latin typeface="+mj-ea"/>
                <a:ea typeface="+mj-ea"/>
              </a:rPr>
              <a:t>행 데이터의 값 수정하려면 ‘</a:t>
            </a:r>
            <a:r>
              <a:rPr lang="en-US" altLang="ko-KR" sz="1600" dirty="0">
                <a:latin typeface="+mj-ea"/>
                <a:ea typeface="+mj-ea"/>
              </a:rPr>
              <a:t>UPDATE </a:t>
            </a:r>
            <a:r>
              <a:rPr lang="ko-KR" altLang="en-US" sz="1600" dirty="0">
                <a:latin typeface="+mj-ea"/>
                <a:ea typeface="+mj-ea"/>
              </a:rPr>
              <a:t>테이블이름 </a:t>
            </a:r>
            <a:r>
              <a:rPr lang="en-US" altLang="ko-KR" sz="1600" dirty="0">
                <a:latin typeface="+mj-ea"/>
                <a:ea typeface="+mj-ea"/>
              </a:rPr>
              <a:t>SET </a:t>
            </a:r>
            <a:r>
              <a:rPr lang="ko-KR" altLang="en-US" sz="1600" dirty="0" err="1">
                <a:latin typeface="+mj-ea"/>
                <a:ea typeface="+mj-ea"/>
              </a:rPr>
              <a:t>열이름</a:t>
            </a:r>
            <a:r>
              <a:rPr lang="en-US" altLang="ko-KR" sz="1600" dirty="0">
                <a:latin typeface="+mj-ea"/>
                <a:ea typeface="+mj-ea"/>
              </a:rPr>
              <a:t>=</a:t>
            </a:r>
            <a:r>
              <a:rPr lang="ko-KR" altLang="en-US" sz="1600" dirty="0" err="1">
                <a:latin typeface="+mj-ea"/>
                <a:ea typeface="+mj-ea"/>
              </a:rPr>
              <a:t>새값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WHERE </a:t>
            </a:r>
            <a:r>
              <a:rPr lang="ko-KR" altLang="en-US" sz="1600" dirty="0" err="1">
                <a:latin typeface="+mj-ea"/>
                <a:ea typeface="+mj-ea"/>
              </a:rPr>
              <a:t>열이름</a:t>
            </a:r>
            <a:r>
              <a:rPr lang="en-US" altLang="ko-KR" sz="1600" dirty="0">
                <a:latin typeface="+mj-ea"/>
                <a:ea typeface="+mj-ea"/>
              </a:rPr>
              <a:t>=</a:t>
            </a:r>
            <a:r>
              <a:rPr lang="ko-KR" altLang="en-US" sz="1600" dirty="0">
                <a:latin typeface="+mj-ea"/>
                <a:ea typeface="+mj-ea"/>
              </a:rPr>
              <a:t>값</a:t>
            </a:r>
            <a:r>
              <a:rPr lang="en-US" altLang="ko-KR" sz="1600" dirty="0">
                <a:latin typeface="+mj-ea"/>
                <a:ea typeface="+mj-ea"/>
              </a:rPr>
              <a:t>;’ </a:t>
            </a:r>
            <a:r>
              <a:rPr lang="ko-KR" altLang="en-US" sz="1600" dirty="0">
                <a:latin typeface="+mj-ea"/>
                <a:ea typeface="+mj-ea"/>
              </a:rPr>
              <a:t>형식 사용하자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FB771-1B17-4AC3-B568-3853A4CE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2924944"/>
            <a:ext cx="6193398" cy="2160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218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데이터베이스의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[</a:t>
            </a:r>
            <a:r>
              <a:rPr lang="ko-KR" altLang="en-US" sz="1600" b="1" dirty="0">
                <a:latin typeface="+mj-ea"/>
                <a:ea typeface="+mj-ea"/>
              </a:rPr>
              <a:t>프로그램 </a:t>
            </a:r>
            <a:r>
              <a:rPr lang="en-US" altLang="ko-KR" sz="1600" b="1" dirty="0">
                <a:latin typeface="+mj-ea"/>
                <a:ea typeface="+mj-ea"/>
              </a:rPr>
              <a:t>1] </a:t>
            </a:r>
            <a:r>
              <a:rPr lang="ko-KR" altLang="en-US" sz="1600" b="1" dirty="0">
                <a:latin typeface="+mj-ea"/>
                <a:ea typeface="+mj-ea"/>
              </a:rPr>
              <a:t>완성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④ 데이터 조회 및 활용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; </a:t>
            </a:r>
            <a:r>
              <a:rPr lang="ko-KR" altLang="en-US" sz="1600" dirty="0">
                <a:latin typeface="+mj-ea"/>
                <a:ea typeface="+mj-ea"/>
              </a:rPr>
              <a:t>데이터를 조회 및 활용하는 </a:t>
            </a:r>
            <a:r>
              <a:rPr lang="en-US" altLang="ko-KR" sz="1600" dirty="0">
                <a:latin typeface="+mj-ea"/>
                <a:ea typeface="+mj-ea"/>
              </a:rPr>
              <a:t>SQL </a:t>
            </a:r>
            <a:r>
              <a:rPr lang="ko-KR" altLang="en-US" sz="1600" dirty="0">
                <a:latin typeface="+mj-ea"/>
                <a:ea typeface="+mj-ea"/>
              </a:rPr>
              <a:t>문은 </a:t>
            </a:r>
            <a:r>
              <a:rPr lang="en-US" altLang="ko-KR" sz="1600" dirty="0">
                <a:latin typeface="+mj-ea"/>
                <a:ea typeface="+mj-ea"/>
              </a:rPr>
              <a:t>SELECT</a:t>
            </a:r>
            <a:r>
              <a:rPr lang="ko-KR" altLang="en-US" sz="1600" dirty="0">
                <a:latin typeface="+mj-ea"/>
                <a:ea typeface="+mj-ea"/>
              </a:rPr>
              <a:t>로 일반적인 형식은 다음과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결과로 데이터가 </a:t>
            </a:r>
            <a:r>
              <a:rPr lang="en-US" altLang="ko-KR" sz="1600" dirty="0">
                <a:latin typeface="+mj-ea"/>
                <a:ea typeface="+mj-ea"/>
              </a:rPr>
              <a:t>4</a:t>
            </a:r>
            <a:r>
              <a:rPr lang="ko-KR" altLang="en-US" sz="1600" dirty="0">
                <a:latin typeface="+mj-ea"/>
                <a:ea typeface="+mj-ea"/>
              </a:rPr>
              <a:t>건 </a:t>
            </a:r>
            <a:r>
              <a:rPr lang="ko-KR" altLang="en-US" sz="1600" dirty="0" err="1">
                <a:latin typeface="+mj-ea"/>
                <a:ea typeface="+mj-ea"/>
              </a:rPr>
              <a:t>확인되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</a:t>
            </a:r>
            <a:r>
              <a:rPr lang="ko-KR" altLang="en-US" sz="1600" dirty="0" err="1">
                <a:latin typeface="+mj-ea"/>
                <a:ea typeface="+mj-ea"/>
              </a:rPr>
              <a:t>었으므로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[</a:t>
            </a:r>
            <a:r>
              <a:rPr lang="ko-KR" altLang="en-US" sz="1600" dirty="0">
                <a:latin typeface="+mj-ea"/>
                <a:ea typeface="+mj-ea"/>
              </a:rPr>
              <a:t>프로그램 </a:t>
            </a:r>
            <a:r>
              <a:rPr lang="en-US" altLang="ko-KR" sz="1600" dirty="0">
                <a:latin typeface="+mj-ea"/>
                <a:ea typeface="+mj-ea"/>
              </a:rPr>
              <a:t>1]</a:t>
            </a:r>
            <a:r>
              <a:rPr lang="ko-KR" altLang="en-US" sz="1600" dirty="0">
                <a:latin typeface="+mj-ea"/>
                <a:ea typeface="+mj-ea"/>
              </a:rPr>
              <a:t>을 성공적으로 마친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• SELECT FROM </a:t>
            </a:r>
            <a:r>
              <a:rPr lang="ko-KR" altLang="en-US" sz="1600" dirty="0">
                <a:latin typeface="+mj-ea"/>
                <a:ea typeface="+mj-ea"/>
              </a:rPr>
              <a:t>테이블이름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A9948-9A0E-492E-85CF-D774567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65" y="2924944"/>
            <a:ext cx="6505840" cy="26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5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>
                <a:latin typeface="+mj-ea"/>
              </a:rPr>
              <a:t>데이터베이스의 구축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[</a:t>
            </a:r>
            <a:r>
              <a:rPr lang="ko-KR" altLang="en-US" sz="1600" b="1" dirty="0">
                <a:latin typeface="+mj-ea"/>
                <a:ea typeface="+mj-ea"/>
              </a:rPr>
              <a:t>프로그램 </a:t>
            </a:r>
            <a:r>
              <a:rPr lang="en-US" altLang="ko-KR" sz="1600" b="1" dirty="0">
                <a:latin typeface="+mj-ea"/>
                <a:ea typeface="+mj-ea"/>
              </a:rPr>
              <a:t>1] </a:t>
            </a:r>
            <a:r>
              <a:rPr lang="ko-KR" altLang="en-US" sz="1600" b="1" dirty="0">
                <a:latin typeface="+mj-ea"/>
                <a:ea typeface="+mj-ea"/>
              </a:rPr>
              <a:t>완성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SELECT </a:t>
            </a:r>
            <a:r>
              <a:rPr lang="ko-KR" altLang="en-US" sz="1600" dirty="0">
                <a:latin typeface="+mj-ea"/>
                <a:ea typeface="+mj-ea"/>
              </a:rPr>
              <a:t>문을 </a:t>
            </a:r>
            <a:r>
              <a:rPr lang="en-US" altLang="ko-KR" sz="1600" dirty="0">
                <a:latin typeface="+mj-ea"/>
                <a:ea typeface="+mj-ea"/>
              </a:rPr>
              <a:t>WHERE </a:t>
            </a:r>
            <a:r>
              <a:rPr lang="ko-KR" altLang="en-US" sz="1600" dirty="0">
                <a:latin typeface="+mj-ea"/>
                <a:ea typeface="+mj-ea"/>
              </a:rPr>
              <a:t>조건과 함께 사용할 수도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형식은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• SELECT </a:t>
            </a:r>
            <a:r>
              <a:rPr lang="ko-KR" altLang="en-US" sz="1600" dirty="0" err="1">
                <a:latin typeface="+mj-ea"/>
                <a:ea typeface="+mj-ea"/>
              </a:rPr>
              <a:t>열이름</a:t>
            </a:r>
            <a:r>
              <a:rPr lang="en-US" altLang="ko-KR" sz="1600" dirty="0">
                <a:latin typeface="+mj-ea"/>
                <a:ea typeface="+mj-ea"/>
              </a:rPr>
              <a:t>1, </a:t>
            </a:r>
            <a:r>
              <a:rPr lang="ko-KR" altLang="en-US" sz="1600" dirty="0" err="1">
                <a:latin typeface="+mj-ea"/>
                <a:ea typeface="+mj-ea"/>
              </a:rPr>
              <a:t>열이름</a:t>
            </a:r>
            <a:r>
              <a:rPr lang="en-US" altLang="ko-KR" sz="1600" dirty="0">
                <a:latin typeface="+mj-ea"/>
                <a:ea typeface="+mj-ea"/>
              </a:rPr>
              <a:t>2, FROM </a:t>
            </a:r>
            <a:r>
              <a:rPr lang="ko-KR" altLang="en-US" sz="1600" dirty="0">
                <a:latin typeface="+mj-ea"/>
                <a:ea typeface="+mj-ea"/>
              </a:rPr>
              <a:t>테이블이름 </a:t>
            </a:r>
            <a:r>
              <a:rPr lang="en-US" altLang="ko-KR" sz="1600" dirty="0">
                <a:latin typeface="+mj-ea"/>
                <a:ea typeface="+mj-ea"/>
              </a:rPr>
              <a:t>WHERE </a:t>
            </a:r>
            <a:r>
              <a:rPr lang="ko-KR" altLang="en-US" sz="1600" dirty="0">
                <a:latin typeface="+mj-ea"/>
                <a:ea typeface="+mj-ea"/>
              </a:rPr>
              <a:t>조건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몇 가지 예를 들면 다음과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①은 </a:t>
            </a:r>
            <a:r>
              <a:rPr lang="en-US" altLang="ko-KR" sz="1600" dirty="0">
                <a:latin typeface="+mj-ea"/>
                <a:ea typeface="+mj-ea"/>
              </a:rPr>
              <a:t>1990</a:t>
            </a:r>
            <a:r>
              <a:rPr lang="ko-KR" altLang="en-US" sz="1600" dirty="0">
                <a:latin typeface="+mj-ea"/>
                <a:ea typeface="+mj-ea"/>
              </a:rPr>
              <a:t>년 이전에 태어난 사람의 아이디와 출생연도를 확인한다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②</a:t>
            </a:r>
            <a:r>
              <a:rPr lang="ko-KR" altLang="en-US" sz="1600" dirty="0">
                <a:latin typeface="+mj-ea"/>
                <a:ea typeface="+mj-ea"/>
              </a:rPr>
              <a:t>는 아이디가 </a:t>
            </a:r>
            <a:r>
              <a:rPr lang="en-US" altLang="ko-KR" sz="1600" dirty="0">
                <a:latin typeface="+mj-ea"/>
                <a:ea typeface="+mj-ea"/>
              </a:rPr>
              <a:t>‘lee’</a:t>
            </a:r>
            <a:r>
              <a:rPr lang="ko-KR" altLang="en-US" sz="1600" dirty="0">
                <a:latin typeface="+mj-ea"/>
                <a:ea typeface="+mj-ea"/>
              </a:rPr>
              <a:t>인 사람의 모든 정보를 조회하는데 여기서는 모든 열을 의미한다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③은 조회한 결과를 정렬하려고 </a:t>
            </a:r>
            <a:r>
              <a:rPr lang="en-US" altLang="ko-KR" sz="1600" dirty="0">
                <a:latin typeface="+mj-ea"/>
                <a:ea typeface="+mj-ea"/>
              </a:rPr>
              <a:t>ORDER BY </a:t>
            </a:r>
            <a:r>
              <a:rPr lang="ko-KR" altLang="en-US" sz="1600" dirty="0">
                <a:latin typeface="+mj-ea"/>
                <a:ea typeface="+mj-ea"/>
              </a:rPr>
              <a:t>문을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전체 테이블을 출생연도가 작은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오름차순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순서로 정렬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</a:t>
            </a:r>
            <a:r>
              <a:rPr lang="ko-KR" altLang="en-US" sz="1600" dirty="0">
                <a:latin typeface="+mj-ea"/>
                <a:ea typeface="+mj-ea"/>
              </a:rPr>
              <a:t>하려면 다음과 같이 조회할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반대로 큰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내림차순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순서부터 조회하려면 맨 뒤에 </a:t>
            </a:r>
            <a:r>
              <a:rPr lang="en-US" altLang="ko-KR" sz="1600" dirty="0">
                <a:latin typeface="+mj-ea"/>
                <a:ea typeface="+mj-ea"/>
              </a:rPr>
              <a:t>DESC</a:t>
            </a:r>
            <a:r>
              <a:rPr lang="ko-KR" altLang="en-US" sz="1600" dirty="0">
                <a:latin typeface="+mj-ea"/>
                <a:ea typeface="+mj-ea"/>
              </a:rPr>
              <a:t>를 붙인다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④는 작업이 모두 끝나 </a:t>
            </a:r>
            <a:r>
              <a:rPr lang="en-US" altLang="ko-KR" sz="1600" dirty="0">
                <a:latin typeface="+mj-ea"/>
                <a:ea typeface="+mj-ea"/>
              </a:rPr>
              <a:t>SQLite</a:t>
            </a:r>
            <a:r>
              <a:rPr lang="ko-KR" altLang="en-US" sz="1600" dirty="0">
                <a:latin typeface="+mj-ea"/>
                <a:ea typeface="+mj-ea"/>
              </a:rPr>
              <a:t>를 종료한다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63F26-9BDA-4DC4-949F-D108CE46B67F}"/>
              </a:ext>
            </a:extLst>
          </p:cNvPr>
          <p:cNvSpPr txBox="1"/>
          <p:nvPr/>
        </p:nvSpPr>
        <p:spPr>
          <a:xfrm>
            <a:off x="1598016" y="4437112"/>
            <a:ext cx="6370192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sqlite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&gt; SELECT id,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birthYear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FROM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WHERE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birthYear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&lt;=1990;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①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john 1990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lee 1988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park 1980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sqlite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 SELECT * FROM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WHERE id = ‘lee’; ② 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lee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Lee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Pal lee@paran.com  1998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sqlite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&gt; SELECT * FROM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ORDER BY birthyear;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③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park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Park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Su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park@gmail.com 1980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lee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Lee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Pal lee@paran.com 1988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john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John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  <a:hlinkClick r:id="rId2"/>
              </a:rPr>
              <a:t>Bannijohn@naver.com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1990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kim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Kim Chi kim@daum.net 1992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sqlite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&gt;.quit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④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4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데이터의 입력과 조회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ea"/>
                <a:ea typeface="+mj-ea"/>
              </a:rPr>
              <a:t>앞에서 데이터베이스 개념과 명령 프롬프트에서 </a:t>
            </a:r>
            <a:r>
              <a:rPr lang="en-US" altLang="ko-KR" sz="1600" b="1" dirty="0">
                <a:latin typeface="+mj-ea"/>
                <a:ea typeface="+mj-ea"/>
              </a:rPr>
              <a:t>SQLite</a:t>
            </a:r>
            <a:r>
              <a:rPr lang="ko-KR" altLang="en-US" sz="1600" b="1" dirty="0">
                <a:latin typeface="+mj-ea"/>
                <a:ea typeface="+mj-ea"/>
              </a:rPr>
              <a:t>에 접속해 사용하는 방법을 배웠다</a:t>
            </a:r>
            <a:r>
              <a:rPr lang="en-US" altLang="ko-KR" sz="1600" b="1" dirty="0">
                <a:latin typeface="+mj-ea"/>
                <a:ea typeface="+mj-ea"/>
              </a:rPr>
              <a:t>. </a:t>
            </a:r>
            <a:r>
              <a:rPr lang="ko-KR" altLang="en-US" sz="1600" b="1" dirty="0">
                <a:latin typeface="+mj-ea"/>
                <a:ea typeface="+mj-ea"/>
              </a:rPr>
              <a:t>이번에는 직접 파이썬 코드에서 </a:t>
            </a:r>
            <a:r>
              <a:rPr lang="en-US" altLang="ko-KR" sz="1600" b="1" dirty="0">
                <a:latin typeface="+mj-ea"/>
                <a:ea typeface="+mj-ea"/>
              </a:rPr>
              <a:t>SQLite</a:t>
            </a:r>
            <a:r>
              <a:rPr lang="ko-KR" altLang="en-US" sz="1600" b="1" dirty="0">
                <a:latin typeface="+mj-ea"/>
                <a:ea typeface="+mj-ea"/>
              </a:rPr>
              <a:t>를 활용해 데이터를 입력하고 조회하는 방법을 살펴본다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 err="1">
                <a:latin typeface="+mj-ea"/>
                <a:ea typeface="+mj-ea"/>
              </a:rPr>
              <a:t>파이썬에서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>
                <a:latin typeface="+mj-ea"/>
                <a:ea typeface="+mj-ea"/>
              </a:rPr>
              <a:t>데이터를 입력하는 </a:t>
            </a:r>
            <a:r>
              <a:rPr lang="ko-KR" altLang="en-US" sz="1600" b="1" dirty="0">
                <a:latin typeface="+mj-ea"/>
                <a:ea typeface="+mj-ea"/>
              </a:rPr>
              <a:t>코딩 순서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데이터를 입력하려면 다음 단계를 거쳐야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단계가 좀 많아 보이지만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거의 고정되어서 사용하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</a:t>
            </a:r>
            <a:r>
              <a:rPr lang="ko-KR" altLang="en-US" sz="1600" dirty="0">
                <a:latin typeface="+mj-ea"/>
                <a:ea typeface="+mj-ea"/>
              </a:rPr>
              <a:t>므로 </a:t>
            </a:r>
            <a:r>
              <a:rPr lang="en-US" altLang="ko-KR" sz="1600" dirty="0">
                <a:latin typeface="+mj-ea"/>
                <a:ea typeface="+mj-ea"/>
              </a:rPr>
              <a:t>1~2</a:t>
            </a:r>
            <a:r>
              <a:rPr lang="ko-KR" altLang="en-US" sz="1600" dirty="0">
                <a:latin typeface="+mj-ea"/>
                <a:ea typeface="+mj-ea"/>
              </a:rPr>
              <a:t>번 보다 보면 금세 익숙해질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40E90A-219C-479B-8511-D5EB2E65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33" y="2894742"/>
            <a:ext cx="4690467" cy="38760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63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데이터의 입력과 조회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 err="1">
                <a:latin typeface="+mj-ea"/>
                <a:ea typeface="+mj-ea"/>
              </a:rPr>
              <a:t>파이썬에서</a:t>
            </a:r>
            <a:r>
              <a:rPr lang="ko-KR" altLang="en-US" sz="1600" b="1" dirty="0">
                <a:latin typeface="+mj-ea"/>
                <a:ea typeface="+mj-ea"/>
              </a:rPr>
              <a:t> 데이터를 입력하는 코딩 순서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- </a:t>
            </a:r>
            <a:r>
              <a:rPr lang="ko-KR" altLang="en-US" sz="1600" dirty="0">
                <a:latin typeface="+mj-ea"/>
                <a:ea typeface="+mj-ea"/>
              </a:rPr>
              <a:t>앞의 그림의 순서대로 </a:t>
            </a:r>
            <a:r>
              <a:rPr lang="en-US" altLang="ko-KR" sz="1600" dirty="0">
                <a:latin typeface="+mj-ea"/>
                <a:ea typeface="+mj-ea"/>
              </a:rPr>
              <a:t>[</a:t>
            </a:r>
            <a:r>
              <a:rPr lang="ko-KR" altLang="en-US" sz="1600" dirty="0">
                <a:latin typeface="+mj-ea"/>
                <a:ea typeface="+mj-ea"/>
              </a:rPr>
              <a:t>프로그램 </a:t>
            </a:r>
            <a:r>
              <a:rPr lang="en-US" altLang="ko-KR" sz="1600" dirty="0">
                <a:latin typeface="+mj-ea"/>
                <a:ea typeface="+mj-ea"/>
              </a:rPr>
              <a:t>1]</a:t>
            </a:r>
            <a:r>
              <a:rPr lang="ko-KR" altLang="en-US" sz="1600" dirty="0">
                <a:latin typeface="+mj-ea"/>
                <a:ea typeface="+mj-ea"/>
              </a:rPr>
              <a:t>에서 진행한 네이버 데이터베이스를 동일하게 구축해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①데이터베이스 연결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SQLite</a:t>
            </a:r>
            <a:r>
              <a:rPr lang="ko-KR" altLang="en-US" sz="1600" dirty="0">
                <a:latin typeface="+mj-ea"/>
                <a:ea typeface="+mj-ea"/>
              </a:rPr>
              <a:t>를 사용하려면 먼저 관련 모듈인 </a:t>
            </a:r>
            <a:r>
              <a:rPr lang="en-US" altLang="ko-KR" sz="1600" dirty="0">
                <a:latin typeface="+mj-ea"/>
                <a:ea typeface="+mj-ea"/>
              </a:rPr>
              <a:t>sqlite3</a:t>
            </a:r>
            <a:r>
              <a:rPr lang="ko-KR" altLang="en-US" sz="1600" dirty="0">
                <a:latin typeface="+mj-ea"/>
                <a:ea typeface="+mj-ea"/>
              </a:rPr>
              <a:t>를 임포트한 후 </a:t>
            </a:r>
            <a:r>
              <a:rPr lang="en-US" altLang="ko-KR" sz="1600" dirty="0">
                <a:latin typeface="+mj-ea"/>
                <a:ea typeface="+mj-ea"/>
              </a:rPr>
              <a:t>sqlite3.connect("DB</a:t>
            </a:r>
            <a:r>
              <a:rPr lang="ko-KR" altLang="en-US" sz="1600" dirty="0">
                <a:latin typeface="+mj-ea"/>
                <a:ea typeface="+mj-ea"/>
              </a:rPr>
              <a:t>이름</a:t>
            </a:r>
            <a:r>
              <a:rPr lang="en-US" altLang="ko-KR" sz="1600" dirty="0">
                <a:latin typeface="+mj-ea"/>
                <a:ea typeface="+mj-ea"/>
              </a:rPr>
              <a:t>")</a:t>
            </a:r>
            <a:r>
              <a:rPr lang="ko-KR" altLang="en-US" sz="1600" dirty="0">
                <a:latin typeface="+mj-ea"/>
                <a:ea typeface="+mj-ea"/>
              </a:rPr>
              <a:t>으로 </a:t>
            </a:r>
            <a:r>
              <a:rPr lang="ko-KR" altLang="en-US" sz="1600" dirty="0" err="1">
                <a:latin typeface="+mj-ea"/>
                <a:ea typeface="+mj-ea"/>
              </a:rPr>
              <a:t>데이터베이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</a:t>
            </a:r>
            <a:r>
              <a:rPr lang="ko-KR" altLang="en-US" sz="1600" dirty="0" err="1">
                <a:latin typeface="+mj-ea"/>
                <a:ea typeface="+mj-ea"/>
              </a:rPr>
              <a:t>스와</a:t>
            </a:r>
            <a:r>
              <a:rPr lang="ko-KR" altLang="en-US" sz="1600" dirty="0">
                <a:latin typeface="+mj-ea"/>
                <a:ea typeface="+mj-ea"/>
              </a:rPr>
              <a:t> 연결해야 한다</a:t>
            </a:r>
            <a:r>
              <a:rPr lang="en-US" altLang="ko-KR" sz="1600" dirty="0">
                <a:latin typeface="+mj-ea"/>
                <a:ea typeface="+mj-ea"/>
              </a:rPr>
              <a:t>. DB</a:t>
            </a:r>
            <a:r>
              <a:rPr lang="ko-KR" altLang="en-US" sz="1600" dirty="0">
                <a:latin typeface="+mj-ea"/>
                <a:ea typeface="+mj-ea"/>
              </a:rPr>
              <a:t>이름이 기존에 있다면 </a:t>
            </a:r>
            <a:r>
              <a:rPr lang="en-US" altLang="ko-KR" sz="1600" dirty="0">
                <a:latin typeface="+mj-ea"/>
                <a:ea typeface="+mj-ea"/>
              </a:rPr>
              <a:t>DB</a:t>
            </a:r>
            <a:r>
              <a:rPr lang="ko-KR" altLang="en-US" sz="1600" dirty="0">
                <a:latin typeface="+mj-ea"/>
                <a:ea typeface="+mj-ea"/>
              </a:rPr>
              <a:t>에 연결되고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기존에 없다면 새로 생성한후 연결된다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</a:t>
            </a:r>
            <a:r>
              <a:rPr lang="ko-KR" altLang="en-US" sz="1600" dirty="0">
                <a:latin typeface="+mj-ea"/>
                <a:ea typeface="+mj-ea"/>
              </a:rPr>
              <a:t>결에 성공하면 아무런 메시지도 표시하지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본 강사는 </a:t>
            </a:r>
            <a:r>
              <a:rPr lang="en-US" altLang="ko-KR" sz="1600" dirty="0">
                <a:latin typeface="+mj-ea"/>
                <a:ea typeface="+mj-ea"/>
              </a:rPr>
              <a:t>con</a:t>
            </a:r>
            <a:r>
              <a:rPr lang="ko-KR" altLang="en-US" sz="1600" dirty="0">
                <a:latin typeface="+mj-ea"/>
                <a:ea typeface="+mj-ea"/>
              </a:rPr>
              <a:t>이라는 변수를 데이터베이스와 연결된 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</a:t>
            </a:r>
            <a:r>
              <a:rPr lang="ko-KR" altLang="en-US" sz="1600" dirty="0" err="1">
                <a:latin typeface="+mj-ea"/>
                <a:ea typeface="+mj-ea"/>
              </a:rPr>
              <a:t>결자로</a:t>
            </a:r>
            <a:r>
              <a:rPr lang="ko-KR" altLang="en-US" sz="1600" dirty="0">
                <a:latin typeface="+mj-ea"/>
                <a:ea typeface="+mj-ea"/>
              </a:rPr>
              <a:t> 사용했다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② 커서 생성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</a:t>
            </a:r>
            <a:r>
              <a:rPr lang="ko-KR" altLang="en-US" sz="1600" dirty="0">
                <a:latin typeface="+mj-ea"/>
                <a:ea typeface="+mj-ea"/>
              </a:rPr>
              <a:t>커서</a:t>
            </a:r>
            <a:r>
              <a:rPr lang="en-US" altLang="ko-KR" sz="1600" dirty="0">
                <a:latin typeface="+mj-ea"/>
                <a:ea typeface="+mj-ea"/>
              </a:rPr>
              <a:t>(Cursor)</a:t>
            </a:r>
            <a:r>
              <a:rPr lang="ko-KR" altLang="en-US" sz="1600" dirty="0">
                <a:latin typeface="+mj-ea"/>
                <a:ea typeface="+mj-ea"/>
              </a:rPr>
              <a:t>는 데이터베이스에 </a:t>
            </a:r>
            <a:r>
              <a:rPr lang="en-US" altLang="ko-KR" sz="1600" dirty="0">
                <a:latin typeface="+mj-ea"/>
                <a:ea typeface="+mj-ea"/>
              </a:rPr>
              <a:t>SQL </a:t>
            </a:r>
            <a:r>
              <a:rPr lang="ko-KR" altLang="en-US" sz="1600" dirty="0">
                <a:latin typeface="+mj-ea"/>
                <a:ea typeface="+mj-ea"/>
              </a:rPr>
              <a:t>문을 실행하거나 실행된 결과를 돌려받는 통로라고 생각하면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</a:t>
            </a:r>
            <a:r>
              <a:rPr lang="ko-KR" altLang="en-US" sz="1600" dirty="0">
                <a:latin typeface="+mj-ea"/>
                <a:ea typeface="+mj-ea"/>
              </a:rPr>
              <a:t>①에서 연결한 연결자에 커서를 만들어야 한다</a:t>
            </a:r>
            <a:r>
              <a:rPr lang="en-US" altLang="ko-KR" sz="1600" dirty="0">
                <a:latin typeface="+mj-ea"/>
                <a:ea typeface="+mj-ea"/>
              </a:rPr>
              <a:t>. cur</a:t>
            </a:r>
            <a:r>
              <a:rPr lang="ko-KR" altLang="en-US" sz="1600" dirty="0">
                <a:latin typeface="+mj-ea"/>
                <a:ea typeface="+mj-ea"/>
              </a:rPr>
              <a:t>라는 변수를 커서로 사용했다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4954B-27ED-4464-9AF6-B9592EAFE445}"/>
              </a:ext>
            </a:extLst>
          </p:cNvPr>
          <p:cNvSpPr txBox="1"/>
          <p:nvPr/>
        </p:nvSpPr>
        <p:spPr>
          <a:xfrm>
            <a:off x="2063552" y="3645024"/>
            <a:ext cx="8064896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sqlite3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con = sqlite3.connect("C:/PythonDB/naverDB")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소스 코드가 저장된 폴더에 생성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아무것도 나오지 않음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508C5-8FBD-43C5-8A21-56F1728DF71E}"/>
              </a:ext>
            </a:extLst>
          </p:cNvPr>
          <p:cNvSpPr txBox="1"/>
          <p:nvPr/>
        </p:nvSpPr>
        <p:spPr>
          <a:xfrm>
            <a:off x="2060208" y="4531089"/>
            <a:ext cx="965241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혼란스러울 수 있어서 다시 한 번 설명하지만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지금 사용하는 파이썬 내부의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SQLite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는 앞에서 다운로드해서 설치한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SOLite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와는 별개이다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그러므로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프로그램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1]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에서 실습했던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naverDB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는 파이썬 내부의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SQLite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에는 없으므로 파이썬 내부에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naverDB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가 새로 만들어지는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B917E-2D6A-4BD0-A158-13A325C6BE41}"/>
              </a:ext>
            </a:extLst>
          </p:cNvPr>
          <p:cNvSpPr txBox="1"/>
          <p:nvPr/>
        </p:nvSpPr>
        <p:spPr>
          <a:xfrm>
            <a:off x="2063552" y="6199992"/>
            <a:ext cx="8064896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cur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con.cursor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아무것도 나오지 않음</a:t>
            </a:r>
          </a:p>
        </p:txBody>
      </p:sp>
    </p:spTree>
    <p:extLst>
      <p:ext uri="{BB962C8B-B14F-4D97-AF65-F5344CB8AC3E}">
        <p14:creationId xmlns:p14="http://schemas.microsoft.com/office/powerpoint/2010/main" val="324153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이 장에서 만들 프로그램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데이터베이스에서 다루는 분량은 상당한데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많은 반복 학습을 해야 어느 정도 사용이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그래서 이 번장에서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+mj-ea"/>
                <a:ea typeface="+mj-ea"/>
              </a:rPr>
              <a:t>는데이터베이스</a:t>
            </a:r>
            <a:r>
              <a:rPr lang="ko-KR" altLang="en-US" sz="1600" dirty="0">
                <a:latin typeface="+mj-ea"/>
                <a:ea typeface="+mj-ea"/>
              </a:rPr>
              <a:t> 전체를 다루기는 어렵다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이번 장에서는 데이터베이스의 기본 개념과 작동 방법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데이터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베이스를 활용하는 방법 위주로 살펴보도록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[</a:t>
            </a:r>
            <a:r>
              <a:rPr lang="ko-KR" altLang="en-US" sz="1600" b="1" dirty="0">
                <a:latin typeface="+mj-ea"/>
                <a:ea typeface="+mj-ea"/>
              </a:rPr>
              <a:t>프로그램 </a:t>
            </a:r>
            <a:r>
              <a:rPr lang="en-US" altLang="ko-KR" sz="1600" b="1" dirty="0">
                <a:latin typeface="+mj-ea"/>
                <a:ea typeface="+mj-ea"/>
              </a:rPr>
              <a:t>1] </a:t>
            </a:r>
            <a:r>
              <a:rPr lang="ko-KR" altLang="en-US" sz="1600" b="1" dirty="0">
                <a:latin typeface="+mj-ea"/>
                <a:ea typeface="+mj-ea"/>
              </a:rPr>
              <a:t>데이터베이스 기본 운영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첫 번째는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파이썬으로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작성하지 않고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SQLite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데이터베이스를 조회하는 프로그램이다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아직은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SQLite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 데이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터베이스가 무엇인지 잘 모르겠지만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이후 실습을 진행하면서 좀 더 자세히 살펴보도록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여기서 </a:t>
            </a:r>
            <a:r>
              <a:rPr lang="en-US" altLang="ko-KR" sz="1600" dirty="0">
                <a:latin typeface="+mj-ea"/>
                <a:ea typeface="+mj-ea"/>
              </a:rPr>
              <a:t>.header on </a:t>
            </a:r>
            <a:r>
              <a:rPr lang="ko-KR" altLang="en-US" sz="1600" dirty="0">
                <a:latin typeface="+mj-ea"/>
                <a:ea typeface="+mj-ea"/>
              </a:rPr>
              <a:t>은 헤더를 </a:t>
            </a:r>
            <a:r>
              <a:rPr lang="ko-KR" altLang="en-US" sz="1600" dirty="0" err="1">
                <a:latin typeface="+mj-ea"/>
                <a:ea typeface="+mj-ea"/>
              </a:rPr>
              <a:t>표식하라는</a:t>
            </a:r>
            <a:r>
              <a:rPr lang="ko-KR" altLang="en-US" sz="1600" dirty="0">
                <a:latin typeface="+mj-ea"/>
                <a:ea typeface="+mj-ea"/>
              </a:rPr>
              <a:t> 것이고</a:t>
            </a:r>
            <a:r>
              <a:rPr lang="en-US" altLang="ko-KR" sz="1600" dirty="0">
                <a:latin typeface="+mj-ea"/>
                <a:ea typeface="+mj-ea"/>
              </a:rPr>
              <a:t>, .mode column</a:t>
            </a:r>
            <a:r>
              <a:rPr lang="ko-KR" altLang="en-US" sz="1600" dirty="0">
                <a:latin typeface="+mj-ea"/>
                <a:ea typeface="+mj-ea"/>
              </a:rPr>
              <a:t>은 컬럼의 줄을 맞추라는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B403C1-0238-4AA9-8C13-4878B36E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83" y="3345272"/>
            <a:ext cx="6296893" cy="25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데이터의 입력과 조회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 err="1">
                <a:latin typeface="+mj-ea"/>
                <a:ea typeface="+mj-ea"/>
              </a:rPr>
              <a:t>파이썬에서</a:t>
            </a:r>
            <a:r>
              <a:rPr lang="ko-KR" altLang="en-US" sz="1600" b="1" dirty="0">
                <a:latin typeface="+mj-ea"/>
                <a:ea typeface="+mj-ea"/>
              </a:rPr>
              <a:t> 데이터를 입력하는 코딩 순서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③ 테이블 만들기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</a:t>
            </a:r>
            <a:r>
              <a:rPr lang="ko-KR" altLang="en-US" sz="1600" dirty="0">
                <a:latin typeface="+mj-ea"/>
                <a:ea typeface="+mj-ea"/>
              </a:rPr>
              <a:t>①에서 데이터베이스를 처음 만들었다면 당연히 테이블도 없으므로 이번 단계를 실행해야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</a:t>
            </a:r>
            <a:r>
              <a:rPr lang="ko-KR" altLang="en-US" sz="1600" dirty="0">
                <a:latin typeface="+mj-ea"/>
                <a:ea typeface="+mj-ea"/>
              </a:rPr>
              <a:t>①에서 기존 데이터베이스에 만든 테이블에 다시 값을 입력한다면 이번 단계는 생략할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테이블을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</a:t>
            </a:r>
            <a:r>
              <a:rPr lang="ko-KR" altLang="en-US" sz="1600" dirty="0">
                <a:latin typeface="+mj-ea"/>
                <a:ea typeface="+mj-ea"/>
              </a:rPr>
              <a:t>만드는 </a:t>
            </a:r>
            <a:r>
              <a:rPr lang="en-US" altLang="ko-KR" sz="1600" dirty="0">
                <a:latin typeface="+mj-ea"/>
                <a:ea typeface="+mj-ea"/>
              </a:rPr>
              <a:t>SQL </a:t>
            </a:r>
            <a:r>
              <a:rPr lang="ko-KR" altLang="en-US" sz="1600" dirty="0">
                <a:latin typeface="+mj-ea"/>
                <a:ea typeface="+mj-ea"/>
              </a:rPr>
              <a:t>문을 커서이름</a:t>
            </a:r>
            <a:r>
              <a:rPr lang="en-US" altLang="ko-KR" sz="1600" dirty="0">
                <a:latin typeface="+mj-ea"/>
                <a:ea typeface="+mj-ea"/>
              </a:rPr>
              <a:t>.execute() </a:t>
            </a:r>
            <a:r>
              <a:rPr lang="ko-KR" altLang="en-US" sz="1600" dirty="0">
                <a:latin typeface="+mj-ea"/>
                <a:ea typeface="+mj-ea"/>
              </a:rPr>
              <a:t>함수의 매개변수로 넘겨주면 </a:t>
            </a:r>
            <a:r>
              <a:rPr lang="en-US" altLang="ko-KR" sz="1600" dirty="0">
                <a:latin typeface="+mj-ea"/>
                <a:ea typeface="+mj-ea"/>
              </a:rPr>
              <a:t>SQL</a:t>
            </a:r>
            <a:r>
              <a:rPr lang="ko-KR" altLang="en-US" sz="1600" dirty="0">
                <a:latin typeface="+mj-ea"/>
                <a:ea typeface="+mj-ea"/>
              </a:rPr>
              <a:t>문이 데이터베이스에 실행된다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④ 데이터 입력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</a:t>
            </a:r>
            <a:r>
              <a:rPr lang="ko-KR" altLang="en-US" sz="1600" dirty="0">
                <a:latin typeface="+mj-ea"/>
                <a:ea typeface="+mj-ea"/>
              </a:rPr>
              <a:t>데이터는 필요한 만큼 반복해서 입력하면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데이터 입력도 </a:t>
            </a:r>
            <a:r>
              <a:rPr lang="en-US" altLang="ko-KR" sz="1600" dirty="0">
                <a:latin typeface="+mj-ea"/>
                <a:ea typeface="+mj-ea"/>
              </a:rPr>
              <a:t>SQL </a:t>
            </a:r>
            <a:r>
              <a:rPr lang="ko-KR" altLang="en-US" sz="1600" dirty="0">
                <a:latin typeface="+mj-ea"/>
                <a:ea typeface="+mj-ea"/>
              </a:rPr>
              <a:t>문을 사용해야 하므로 커서이름</a:t>
            </a:r>
            <a:r>
              <a:rPr lang="en-US" altLang="ko-KR" sz="1600" dirty="0">
                <a:latin typeface="+mj-ea"/>
                <a:ea typeface="+mj-ea"/>
              </a:rPr>
              <a:t>.exec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  </a:t>
            </a:r>
            <a:r>
              <a:rPr lang="en-US" altLang="ko-KR" sz="1600" dirty="0" err="1">
                <a:latin typeface="+mj-ea"/>
                <a:ea typeface="+mj-ea"/>
              </a:rPr>
              <a:t>ute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함수를 이용한다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4954B-27ED-4464-9AF6-B9592EAFE445}"/>
              </a:ext>
            </a:extLst>
          </p:cNvPr>
          <p:cNvSpPr txBox="1"/>
          <p:nvPr/>
        </p:nvSpPr>
        <p:spPr>
          <a:xfrm>
            <a:off x="2063552" y="4748951"/>
            <a:ext cx="8064896" cy="120032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cur.execute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("INSERT INTO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VALUES('john', 'John Bann', 'john@naver.com', 1990)")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cur.execute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("INSERT INTO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VALUES('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kim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', 'Kim Chi', 'kim@daum.net', 1992)")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cur.execute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("INSERT INTO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VALUES('lee', 'Lee Pal', 'lee@paran.com', 1988)")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cur.execute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("INSERT INTO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VALUES('park', 'Park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Su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', 'park@gmail.com', 1980)")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sqlite3.Cursor object at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개체번호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가 각각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4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회 출력됨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D09A3-C00E-47BC-9067-1CB1A0823DFD}"/>
              </a:ext>
            </a:extLst>
          </p:cNvPr>
          <p:cNvSpPr txBox="1"/>
          <p:nvPr/>
        </p:nvSpPr>
        <p:spPr>
          <a:xfrm>
            <a:off x="2063552" y="2919610"/>
            <a:ext cx="8064896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cur.execute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("CREATE TABLE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(id char(4),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userName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char(15), email char(15),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birthYear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int)")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&lt;sqlite3.Cursor object at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개체번호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1033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데이터의 입력과 조회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 err="1">
                <a:latin typeface="+mj-ea"/>
                <a:ea typeface="+mj-ea"/>
              </a:rPr>
              <a:t>파이썬에서</a:t>
            </a:r>
            <a:r>
              <a:rPr lang="ko-KR" altLang="en-US" sz="1600" b="1" dirty="0">
                <a:latin typeface="+mj-ea"/>
                <a:ea typeface="+mj-ea"/>
              </a:rPr>
              <a:t> 데이터를 입력하는 코딩 순서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⑤ 입력한 데이터 저장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</a:t>
            </a:r>
            <a:r>
              <a:rPr lang="ko-KR" altLang="en-US" sz="1600" dirty="0">
                <a:latin typeface="+mj-ea"/>
                <a:ea typeface="+mj-ea"/>
              </a:rPr>
              <a:t>④에서 입력한 데이터 </a:t>
            </a:r>
            <a:r>
              <a:rPr lang="en-US" altLang="ko-KR" sz="1600" dirty="0">
                <a:latin typeface="+mj-ea"/>
                <a:ea typeface="+mj-ea"/>
              </a:rPr>
              <a:t>4</a:t>
            </a:r>
            <a:r>
              <a:rPr lang="ko-KR" altLang="en-US" sz="1600" dirty="0">
                <a:latin typeface="+mj-ea"/>
                <a:ea typeface="+mj-ea"/>
              </a:rPr>
              <a:t>건은 아직 데이터베이스에 완전히 저장한 것이 아닌 임시로 저장된 상태이다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   </a:t>
            </a:r>
            <a:r>
              <a:rPr lang="ko-KR" altLang="en-US" sz="1600" dirty="0">
                <a:latin typeface="+mj-ea"/>
                <a:ea typeface="+mj-ea"/>
              </a:rPr>
              <a:t>를 확실하게 저장하는 것을 </a:t>
            </a:r>
            <a:r>
              <a:rPr lang="ko-KR" altLang="en-US" sz="1600" dirty="0" err="1">
                <a:latin typeface="+mj-ea"/>
                <a:ea typeface="+mj-ea"/>
              </a:rPr>
              <a:t>커밋</a:t>
            </a:r>
            <a:r>
              <a:rPr lang="en-US" altLang="ko-KR" sz="1600" dirty="0">
                <a:latin typeface="+mj-ea"/>
                <a:ea typeface="+mj-ea"/>
              </a:rPr>
              <a:t>(commit)</a:t>
            </a:r>
            <a:r>
              <a:rPr lang="ko-KR" altLang="en-US" sz="1600" dirty="0">
                <a:latin typeface="+mj-ea"/>
                <a:ea typeface="+mj-ea"/>
              </a:rPr>
              <a:t>이라고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⑥ 데이터베이스 닫기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	; </a:t>
            </a:r>
            <a:r>
              <a:rPr lang="ko-KR" altLang="en-US" sz="1600" dirty="0">
                <a:latin typeface="+mj-ea"/>
                <a:ea typeface="+mj-ea"/>
              </a:rPr>
              <a:t>데이터베이스도 리소스이므로 모두 사용했다면 ①에서 연결한 데이터베이스를 닫아야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데이터 입력 프로그램의 구현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이번에는 사용자가 반복해서 데이터를 입력하는 코드를 작성해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앞에서 생성한 </a:t>
            </a:r>
            <a:r>
              <a:rPr lang="en-US" altLang="ko-KR" sz="1600" dirty="0" err="1">
                <a:latin typeface="+mj-ea"/>
                <a:ea typeface="+mj-ea"/>
              </a:rPr>
              <a:t>naverDB</a:t>
            </a:r>
            <a:r>
              <a:rPr lang="ko-KR" altLang="en-US" sz="1600" dirty="0">
                <a:latin typeface="+mj-ea"/>
                <a:ea typeface="+mj-ea"/>
              </a:rPr>
              <a:t>의 </a:t>
            </a:r>
            <a:r>
              <a:rPr lang="en-US" altLang="ko-KR" sz="1600" dirty="0" err="1">
                <a:latin typeface="+mj-ea"/>
                <a:ea typeface="+mj-ea"/>
              </a:rPr>
              <a:t>userTable</a:t>
            </a:r>
            <a:r>
              <a:rPr lang="ko-KR" altLang="en-US" sz="1600" dirty="0">
                <a:latin typeface="+mj-ea"/>
                <a:ea typeface="+mj-ea"/>
              </a:rPr>
              <a:t>에  엔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터키를 입력하기 전까지 반복해서 한 </a:t>
            </a:r>
            <a:r>
              <a:rPr lang="ko-KR" altLang="en-US" sz="1600" dirty="0" err="1">
                <a:latin typeface="+mj-ea"/>
                <a:ea typeface="+mj-ea"/>
              </a:rPr>
              <a:t>행씩</a:t>
            </a:r>
            <a:r>
              <a:rPr lang="ko-KR" altLang="en-US" sz="1600" dirty="0">
                <a:latin typeface="+mj-ea"/>
                <a:ea typeface="+mj-ea"/>
              </a:rPr>
              <a:t> 데이터를 입력해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다음 슬라이드에서 보도록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4954B-27ED-4464-9AF6-B9592EAFE445}"/>
              </a:ext>
            </a:extLst>
          </p:cNvPr>
          <p:cNvSpPr txBox="1"/>
          <p:nvPr/>
        </p:nvSpPr>
        <p:spPr>
          <a:xfrm>
            <a:off x="2063552" y="4005064"/>
            <a:ext cx="8064896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  <a:cs typeface="Arial" panose="020B0604020202020204" pitchFamily="34" charset="0"/>
              </a:rPr>
              <a:t>con.close()</a:t>
            </a:r>
          </a:p>
          <a:p>
            <a:r>
              <a:rPr lang="ko-KR" altLang="en-US" sz="120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</a:p>
          <a:p>
            <a:r>
              <a:rPr lang="ko-KR" altLang="en-US" sz="1200">
                <a:latin typeface="+mj-ea"/>
                <a:ea typeface="+mj-ea"/>
                <a:cs typeface="Arial" panose="020B0604020202020204" pitchFamily="34" charset="0"/>
              </a:rPr>
              <a:t>아무것도 나오지 않음</a:t>
            </a:r>
            <a:endParaRPr lang="ko-KR" altLang="en-US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D09A3-C00E-47BC-9067-1CB1A0823DFD}"/>
              </a:ext>
            </a:extLst>
          </p:cNvPr>
          <p:cNvSpPr txBox="1"/>
          <p:nvPr/>
        </p:nvSpPr>
        <p:spPr>
          <a:xfrm>
            <a:off x="2063552" y="2563234"/>
            <a:ext cx="8064896" cy="64633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  <a:cs typeface="Arial" panose="020B0604020202020204" pitchFamily="34" charset="0"/>
              </a:rPr>
              <a:t>con.commit()</a:t>
            </a:r>
          </a:p>
          <a:p>
            <a:r>
              <a:rPr lang="ko-KR" altLang="en-US" sz="120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</a:p>
          <a:p>
            <a:r>
              <a:rPr lang="ko-KR" altLang="en-US" sz="1200">
                <a:latin typeface="+mj-ea"/>
                <a:ea typeface="+mj-ea"/>
                <a:cs typeface="Arial" panose="020B0604020202020204" pitchFamily="34" charset="0"/>
              </a:rPr>
              <a:t>아무것도 나오지 않음</a:t>
            </a:r>
            <a:endParaRPr lang="ko-KR" altLang="en-US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0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데이터의 입력과 조회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데이터 입력 프로그램의 구현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D09A3-C00E-47BC-9067-1CB1A0823DFD}"/>
              </a:ext>
            </a:extLst>
          </p:cNvPr>
          <p:cNvSpPr txBox="1"/>
          <p:nvPr/>
        </p:nvSpPr>
        <p:spPr>
          <a:xfrm>
            <a:off x="1271464" y="1516600"/>
            <a:ext cx="7344816" cy="415498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sqlite3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변수 선언 부분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con, cur = None, None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data1, data2, data3, data4 = "", "", "", "“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sql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="“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메인 코드 부분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con = sqlite3.connect("C:/PythonDB/naverDB")  	# DB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가 저장된 폴더까지 지정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cur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con.cursor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					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커서 준비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while (True) :							#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무한루프 돌면서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data1~data4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까지 </a:t>
            </a:r>
            <a:r>
              <a:rPr lang="ko-KR" altLang="en-US" sz="1200" dirty="0" err="1">
                <a:latin typeface="+mj-ea"/>
                <a:ea typeface="+mj-ea"/>
                <a:cs typeface="Arial" panose="020B0604020202020204" pitchFamily="34" charset="0"/>
              </a:rPr>
              <a:t>입력받음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data1 = input(＂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ID ==&gt; ＂)		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입력한 데이터를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insert into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문으로 문자열 생성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if data1 == ""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break;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data2 = input("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사용자이름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==&gt; 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data3 = input("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이메일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==&gt; 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data4 = input("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출생연도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==&gt; 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sql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"INSERT INTO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VALUES('" + data1 + "','" + data2 + "','" + data3 + "'," + data4 + ")"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cur.execute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sql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con.commit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						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입력한 데이터 저장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con.close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							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연결된 데이터베이스 닫음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169BA-011E-4CCD-B0E0-DF0FEF513C7A}"/>
              </a:ext>
            </a:extLst>
          </p:cNvPr>
          <p:cNvSpPr txBox="1"/>
          <p:nvPr/>
        </p:nvSpPr>
        <p:spPr>
          <a:xfrm>
            <a:off x="8709144" y="1505788"/>
            <a:ext cx="2520280" cy="138499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ID ==&gt;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su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사용자이름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==&gt;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Su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Ji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이메일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==&gt; suji@naver.com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출생연도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==&gt; 1994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반복해서 입력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  <a:endParaRPr lang="ko-KR" altLang="en-US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ID ==&gt; Enter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종료됨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7DBB7-540C-4D8F-A206-B8CF6912F305}"/>
              </a:ext>
            </a:extLst>
          </p:cNvPr>
          <p:cNvSpPr txBox="1"/>
          <p:nvPr/>
        </p:nvSpPr>
        <p:spPr>
          <a:xfrm>
            <a:off x="1271464" y="5654541"/>
            <a:ext cx="9652415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먼저 사용할 변수를 선언한다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data1~data4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는 입력할 사용자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ID,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사용자이름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이메일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출생연도를 입력 받을 변수이다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sql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변수는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‘INSERT 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INTO~’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문을 입력한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data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값과 함께 문자열로 생성할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그리고 데이터베이스를 연결하고 커서를 준비한다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테이블은 이미 생성되어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있으므로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'CREATE TABLE~'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문은 생략한다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while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문으로 무한 반복하면서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data1~data4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까지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입력받는다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data1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에서는 아무것도 입력하지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않고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Enter]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를 누르면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while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문을 빠져나간다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그리고 입력한 데이터를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INSERT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문으로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sql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변수에 문자열로 만든다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주의할 점은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data1~ d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ata3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까지는 작은따옴표로 묶어야 하고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마지막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data4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는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정수이므로 작은따옴표로 묶으면 안된다는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sql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변수에 생성한 문자열을 가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지고 실행해서 데이터를 입력한다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입력한 데이터를 저장하고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연결된 데이터베이스를 닫는다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23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데이터의 입력과 조회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</a:t>
            </a:r>
            <a:r>
              <a:rPr lang="ko-KR" altLang="en-US" sz="1600" b="1" dirty="0" err="1">
                <a:latin typeface="+mj-ea"/>
                <a:ea typeface="+mj-ea"/>
              </a:rPr>
              <a:t>파이썬에서</a:t>
            </a:r>
            <a:r>
              <a:rPr lang="ko-KR" altLang="en-US" sz="1600" b="1" dirty="0">
                <a:latin typeface="+mj-ea"/>
                <a:ea typeface="+mj-ea"/>
              </a:rPr>
              <a:t> 데이터를 조회하는 코딩 순서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데이터를 조회하려면 다음 단계를 거쳐야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아래 그림의 순서데로 하면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데이터를 조회하는 순서는 데이터 입력 순서와 거의 동일하며 ③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④ 만 다르다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③에서는 커서에 </a:t>
            </a:r>
            <a:r>
              <a:rPr lang="en-US" altLang="ko-KR" sz="1600" dirty="0">
                <a:latin typeface="+mj-ea"/>
                <a:ea typeface="+mj-ea"/>
              </a:rPr>
              <a:t>SELECT </a:t>
            </a:r>
            <a:r>
              <a:rPr lang="ko-KR" altLang="en-US" sz="1600" dirty="0">
                <a:latin typeface="+mj-ea"/>
                <a:ea typeface="+mj-ea"/>
              </a:rPr>
              <a:t>문으로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조회한 결과를 한꺼번에 저장해 놓는다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④에서 조회한 데이터를 한 </a:t>
            </a:r>
            <a:r>
              <a:rPr lang="ko-KR" altLang="en-US" sz="1600" dirty="0" err="1">
                <a:latin typeface="+mj-ea"/>
                <a:ea typeface="+mj-ea"/>
              </a:rPr>
              <a:t>행씩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fetchone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함수로 접근한 후 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력한다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조회하는 것은 데이터를 입력하거나 변경 하는 것이 아니므로 굳이 </a:t>
            </a:r>
            <a:r>
              <a:rPr lang="en-US" altLang="ko-KR" sz="1600" dirty="0">
                <a:latin typeface="+mj-ea"/>
                <a:ea typeface="+mj-ea"/>
              </a:rPr>
              <a:t>commit()</a:t>
            </a:r>
            <a:r>
              <a:rPr lang="ko-KR" altLang="en-US" sz="1600" dirty="0">
                <a:latin typeface="+mj-ea"/>
                <a:ea typeface="+mj-ea"/>
              </a:rPr>
              <a:t>할 필요가 없다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E1D2FC-FBE8-4893-A389-8B9AEBE3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1844675"/>
            <a:ext cx="5832648" cy="3194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2464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데이터의 입력과 조회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 </a:t>
            </a:r>
            <a:r>
              <a:rPr lang="ko-KR" altLang="en-US" sz="1600" b="1" dirty="0">
                <a:latin typeface="+mj-ea"/>
                <a:ea typeface="+mj-ea"/>
              </a:rPr>
              <a:t>데이터 조회 프로그램의 구현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D09A3-C00E-47BC-9067-1CB1A0823DFD}"/>
              </a:ext>
            </a:extLst>
          </p:cNvPr>
          <p:cNvSpPr txBox="1"/>
          <p:nvPr/>
        </p:nvSpPr>
        <p:spPr>
          <a:xfrm>
            <a:off x="407368" y="1426168"/>
            <a:ext cx="7344816" cy="415498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sqlite3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변수 선언 부분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con, cur = None, None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data1, data2, data3, data4 = "", "", "", ""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row=None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메인 코드 부분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con = sqlite3.connect(“C:/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PythonDB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naverDB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cur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con.cursor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cur.execute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("SELECT * FROM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ID   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사용자이름    이메일            출생연도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print("--------------------------------------------------------")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while True: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row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cur.fetchone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if row == None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break;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data1 = row[0]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data2 = row[1]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data3 = row[2]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data4 = row[3]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print("%5s   %15s   %15s   %5d" % (data1, data2, data3, data4))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con.close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169BA-011E-4CCD-B0E0-DF0FEF513C7A}"/>
              </a:ext>
            </a:extLst>
          </p:cNvPr>
          <p:cNvSpPr txBox="1"/>
          <p:nvPr/>
        </p:nvSpPr>
        <p:spPr>
          <a:xfrm>
            <a:off x="7796109" y="1430774"/>
            <a:ext cx="4204547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출력 결과</a:t>
            </a: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ID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사용자이름    이메일                  출생연도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----------------------------------------------------------------</a:t>
            </a:r>
            <a:endParaRPr lang="ko-KR" altLang="en-US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john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John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Bann   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  <a:hlinkClick r:id="rId2"/>
              </a:rPr>
              <a:t>john@naver.com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1990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kim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    Kim Chi       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  <a:hlinkClick r:id="rId3"/>
              </a:rPr>
              <a:t>kim@daum.net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1992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lee 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Lee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Pal        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  <a:hlinkClick r:id="rId4"/>
              </a:rPr>
              <a:t>lee@paran.com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1988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park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Park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Su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  <a:hlinkClick r:id="rId5"/>
              </a:rPr>
              <a:t>park@gmail.com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1980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su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Su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Ji          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  <a:hlinkClick r:id="rId6"/>
              </a:rPr>
              <a:t>suji@naver.com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1994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7DBB7-540C-4D8F-A206-B8CF6912F305}"/>
              </a:ext>
            </a:extLst>
          </p:cNvPr>
          <p:cNvSpPr txBox="1"/>
          <p:nvPr/>
        </p:nvSpPr>
        <p:spPr>
          <a:xfrm>
            <a:off x="397321" y="5554061"/>
            <a:ext cx="9652415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다른 점 몇 가지는 다음과 같다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다른 것은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SELECT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문으로 테이블을 조회한다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조회한 결과는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cur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변수에 들어간다고 생각하면 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그리고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그 결과를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fetchone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함수로 한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행씩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추출하는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while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문 안에 있으므로 무한 반복된다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즉 조회한 결과의 모든 행을 추출한다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단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조회한 결과가 없으면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None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값을 반환하므로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while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문을 빠져나온다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fetchone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함수로 조회된 결과가 저장된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row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변수는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튜플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형식으로 각 행 데이터를 저장한다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예를 들어 첫 번째 행은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(john", "John Bann", "john @naver.com", 1990)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형식으로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지장되어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있다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그래서 첫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번째는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datal,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두 번째는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data2, …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방식으로 추출해 한 줄로 출력한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결과는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cur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에 내부적으로 전체 행이 저장된다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cur.execute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("SELECT * FROM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userTable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")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이후에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rows=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cur.fetchall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을 수행하면 각 행은 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튜플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형태로 저장되는데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rows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에는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튜플리스트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형태로 저장될 것이다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17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데이터의 입력과 조회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 [</a:t>
            </a:r>
            <a:r>
              <a:rPr lang="ko-KR" altLang="en-US" sz="1600" b="1" dirty="0">
                <a:latin typeface="+mj-ea"/>
                <a:ea typeface="+mj-ea"/>
              </a:rPr>
              <a:t>프로그램 </a:t>
            </a:r>
            <a:r>
              <a:rPr lang="en-US" altLang="ko-KR" sz="1600" b="1" dirty="0">
                <a:latin typeface="+mj-ea"/>
                <a:ea typeface="+mj-ea"/>
              </a:rPr>
              <a:t>2]</a:t>
            </a:r>
            <a:r>
              <a:rPr lang="ko-KR" altLang="en-US" sz="1600" b="1" dirty="0">
                <a:latin typeface="+mj-ea"/>
                <a:ea typeface="+mj-ea"/>
              </a:rPr>
              <a:t>의 완성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[</a:t>
            </a:r>
            <a:r>
              <a:rPr lang="ko-KR" altLang="en-US" sz="1600" dirty="0">
                <a:latin typeface="+mj-ea"/>
                <a:ea typeface="+mj-ea"/>
              </a:rPr>
              <a:t>프로그램 </a:t>
            </a:r>
            <a:r>
              <a:rPr lang="en-US" altLang="ko-KR" sz="1600" dirty="0">
                <a:latin typeface="+mj-ea"/>
                <a:ea typeface="+mj-ea"/>
              </a:rPr>
              <a:t>2]</a:t>
            </a:r>
            <a:r>
              <a:rPr lang="ko-KR" altLang="en-US" sz="1600" dirty="0">
                <a:latin typeface="+mj-ea"/>
                <a:ea typeface="+mj-ea"/>
              </a:rPr>
              <a:t>는 다음 </a:t>
            </a:r>
            <a:r>
              <a:rPr lang="en-US" altLang="ko-KR" sz="1600" dirty="0">
                <a:latin typeface="+mj-ea"/>
                <a:ea typeface="+mj-ea"/>
              </a:rPr>
              <a:t>GUI </a:t>
            </a:r>
            <a:r>
              <a:rPr lang="ko-KR" altLang="en-US" sz="1600" dirty="0">
                <a:latin typeface="+mj-ea"/>
                <a:ea typeface="+mj-ea"/>
              </a:rPr>
              <a:t>화면에서 데이터를 입력하고 수정할 수 있게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앞에서 배운 내용과 비슷하므로 어렵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지 않게 코드를 이해할 수 있을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그림이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모듈과 </a:t>
            </a:r>
            <a:r>
              <a:rPr lang="en-US" altLang="ko-KR" sz="1600" dirty="0">
                <a:latin typeface="+mj-ea"/>
                <a:ea typeface="+mj-ea"/>
              </a:rPr>
              <a:t>sqlite3 </a:t>
            </a:r>
            <a:r>
              <a:rPr lang="ko-KR" altLang="en-US" sz="1600" dirty="0">
                <a:latin typeface="+mj-ea"/>
                <a:ea typeface="+mj-ea"/>
              </a:rPr>
              <a:t>모듈을 이용하여 만든 프로그램이다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다음 슬라이드에서 소스를 살펴보도록 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1D98DE-167F-4EBC-9284-B40DC910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35" y="2206957"/>
            <a:ext cx="7735901" cy="3330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058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데이터의 입력과 조회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 [</a:t>
            </a:r>
            <a:r>
              <a:rPr lang="ko-KR" altLang="en-US" sz="1600" b="1" dirty="0">
                <a:latin typeface="+mj-ea"/>
                <a:ea typeface="+mj-ea"/>
              </a:rPr>
              <a:t>프로그램 </a:t>
            </a:r>
            <a:r>
              <a:rPr lang="en-US" altLang="ko-KR" sz="1600" b="1" dirty="0">
                <a:latin typeface="+mj-ea"/>
                <a:ea typeface="+mj-ea"/>
              </a:rPr>
              <a:t>2]</a:t>
            </a:r>
            <a:r>
              <a:rPr lang="ko-KR" altLang="en-US" sz="1600" b="1" dirty="0">
                <a:latin typeface="+mj-ea"/>
                <a:ea typeface="+mj-ea"/>
              </a:rPr>
              <a:t>의 완성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D09A3-C00E-47BC-9067-1CB1A0823DFD}"/>
              </a:ext>
            </a:extLst>
          </p:cNvPr>
          <p:cNvSpPr txBox="1"/>
          <p:nvPr/>
        </p:nvSpPr>
        <p:spPr>
          <a:xfrm>
            <a:off x="1055440" y="1426168"/>
            <a:ext cx="5976664" cy="53640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메인 코드 부분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 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window.geometry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("600x300")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window.title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("GUI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데이터 입력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edtFrame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Frame(window);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edtFrame.pack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listFrame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Frame(window)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listFrame.pack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(side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BOTTOM,fill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=BOTH, expand=1)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edt1= Entry(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edtFrame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width = 10); edt1.pack(side = LEFT,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pady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edt2= Entry(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edtFrame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width = 10); edt2.pack(side = LEFT,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pady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edt3= Entry(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edtFrame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width = 10); edt3.pack(side = LEFT,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pady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edt4= Entry(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edtFrame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width = 10); edt4.pack(side = LEFT,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pady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10)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btnInsert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Button(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edtFrame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text = 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입력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", command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insertData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btnInsert.pack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(side = LEFT,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pady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btnSelect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Button(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edtFrame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text = 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조회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", command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selectData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btnSelect.pack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(side = LEFT,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padx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pady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10)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listData1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Listbox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listFrame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bg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'yellow’);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왼쪽 정렬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할당된 공간 양쪽을 다 채우고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할당되지 않은 미사용 공간을 현재 위젯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의 할당된 공간으로 변경한다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listData1.pack(side = LEFT, fill = BOTH, expand = 1)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listData2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Listbox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listFrame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bg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'yellow')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listData2.pack(side = LEFT, fill = BOTH, expand = 1)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listData3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Listbox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listFrame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bg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'yellow')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listData3.pack(side = LEFT, fill = BOTH, expand = 1)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listData4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Listbox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listFrame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bg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'yellow')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listData4.pack(side = LEFT, fill = BOTH, expand = 1)</a:t>
            </a:r>
          </a:p>
          <a:p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3992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 </a:t>
            </a:r>
            <a:r>
              <a:rPr lang="ko-KR" altLang="en-US" sz="2800" b="1" dirty="0">
                <a:latin typeface="+mj-ea"/>
              </a:rPr>
              <a:t>데이터의 입력과 조회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 [</a:t>
            </a:r>
            <a:r>
              <a:rPr lang="ko-KR" altLang="en-US" sz="1600" b="1" dirty="0">
                <a:latin typeface="+mj-ea"/>
                <a:ea typeface="+mj-ea"/>
              </a:rPr>
              <a:t>프로그램 </a:t>
            </a:r>
            <a:r>
              <a:rPr lang="en-US" altLang="ko-KR" sz="1600" b="1" dirty="0">
                <a:latin typeface="+mj-ea"/>
                <a:ea typeface="+mj-ea"/>
              </a:rPr>
              <a:t>2]</a:t>
            </a:r>
            <a:r>
              <a:rPr lang="ko-KR" altLang="en-US" sz="1600" b="1" dirty="0">
                <a:latin typeface="+mj-ea"/>
                <a:ea typeface="+mj-ea"/>
              </a:rPr>
              <a:t>의 완성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D09A3-C00E-47BC-9067-1CB1A0823DFD}"/>
              </a:ext>
            </a:extLst>
          </p:cNvPr>
          <p:cNvSpPr txBox="1"/>
          <p:nvPr/>
        </p:nvSpPr>
        <p:spPr>
          <a:xfrm>
            <a:off x="407368" y="1426168"/>
            <a:ext cx="5688632" cy="452431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import sqlite3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import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messagebox</a:t>
            </a:r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## 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함수 선언 부분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insertData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con, cur = None, None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data1, data2, data3, data4 = "", "", "", ""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sql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=""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con = sqlite3.connect("C:/PythonDB/naverDB")</a:t>
            </a:r>
            <a:endParaRPr lang="ko-KR" altLang="en-US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cur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con.cursor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data1 = edt1.get(); data2 = edt2.get(); data3 = edt3.get(); data4 = edt4.get()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try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sql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= "INSERT INTO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VALUES('" + data1 + "','" + data2 + "',’” 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	+ data3 + "'," + data4 + ")“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cur.execute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sql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except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messagebox.showerror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('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오류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데이터 입력 오류가 발생함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else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messagebox.showinfo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('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성공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', '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데이터 입력 성공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')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con.commit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con.close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1BF8A-45DA-4141-BE9A-13B2FFC59023}"/>
              </a:ext>
            </a:extLst>
          </p:cNvPr>
          <p:cNvSpPr txBox="1"/>
          <p:nvPr/>
        </p:nvSpPr>
        <p:spPr>
          <a:xfrm>
            <a:off x="6240016" y="1426168"/>
            <a:ext cx="5688632" cy="415498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selectData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strData1, strData2, strData3, strData4 = [], [], [], []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con = sqlite3.connect("C:/CookPython/naverDB")</a:t>
            </a:r>
            <a:endParaRPr lang="ko-KR" altLang="en-US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cur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con.cursor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cur.execute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("SELECT * FROM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userTable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strData1.append("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ID") 		strData2.append("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사용자이름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strData3.append("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이메일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") 		strData4.append("</a:t>
            </a:r>
            <a:r>
              <a:rPr lang="ko-KR" altLang="en-US" sz="1200" dirty="0">
                <a:latin typeface="+mj-ea"/>
                <a:ea typeface="+mj-ea"/>
                <a:cs typeface="Arial" panose="020B0604020202020204" pitchFamily="34" charset="0"/>
              </a:rPr>
              <a:t>출생연도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strData1.append("-----------") 	strData2.append("-----------")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strData3.append("-----------") 	strData4.append("-----------")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while (True)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row =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cur.fetchone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if row== None 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    break;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strData1.append(row[0]); 		strData2.append(row[1])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strData3.append(row[2]); 		strData4.append(row[3])</a:t>
            </a:r>
          </a:p>
          <a:p>
            <a:endParaRPr lang="en-US" altLang="ko-KR" sz="12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listData1.delete(0, listData1.size() - 1); listData2.delete(0, listData2.size() - 1)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listData3.delete(0, listData3.size() - 1); listData4.delete(0, listData4.size() - 1)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for item1, item2, item3, item4 in zip(strData1, strData2, strData3, strData4):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listData1.insert(END, item1); listData2.insert(END, item2)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    listData3.insert(END, item3); listData4.insert(END, item4)</a:t>
            </a:r>
          </a:p>
          <a:p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latin typeface="+mj-ea"/>
                <a:ea typeface="+mj-ea"/>
                <a:cs typeface="Arial" panose="020B0604020202020204" pitchFamily="34" charset="0"/>
              </a:rPr>
              <a:t>con.close</a:t>
            </a:r>
            <a:r>
              <a:rPr lang="en-US" altLang="ko-KR" sz="1200" dirty="0">
                <a:latin typeface="+mj-ea"/>
                <a:ea typeface="+mj-ea"/>
                <a:cs typeface="Arial" panose="020B0604020202020204" pitchFamily="34" charset="0"/>
              </a:rPr>
              <a:t>()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7457E-B9E6-410E-BD66-0B1EF180E924}"/>
              </a:ext>
            </a:extLst>
          </p:cNvPr>
          <p:cNvSpPr txBox="1"/>
          <p:nvPr/>
        </p:nvSpPr>
        <p:spPr>
          <a:xfrm>
            <a:off x="335361" y="5950483"/>
            <a:ext cx="590465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insertData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함수에서는 입력버튼을 누를 때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실행되는 함수로 데이터를 입력하는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기능을 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화면에 있는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개의 텍스트 박스에서 값을 가져온다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그리고 그 데이터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를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가지고 쿼리문을 생성하여 실행하는데 예외처리를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해두었기에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예외가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발생하더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라도 프로그램이 정상 종료된다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1F6FC-84FD-4C5F-A5D0-AC8D91548366}"/>
              </a:ext>
            </a:extLst>
          </p:cNvPr>
          <p:cNvSpPr txBox="1"/>
          <p:nvPr/>
        </p:nvSpPr>
        <p:spPr>
          <a:xfrm>
            <a:off x="6240016" y="5590912"/>
            <a:ext cx="590465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selectData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함수에서는 조회버튼을 누를 때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실행되는 함수로 데이터를 출력하는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기능을 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strDatal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은 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‘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ID'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열의 결과를 리스트박스에 출력하는 리스트이다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제목을 리스트에 추가한 후 모든 사용자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ID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를 추가한다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결국 </a:t>
            </a:r>
            <a:r>
              <a:rPr lang="en-US" altLang="ko-KR" sz="1200" b="1" dirty="0" err="1">
                <a:solidFill>
                  <a:srgbClr val="FF0000"/>
                </a:solidFill>
                <a:latin typeface="+mj-ea"/>
                <a:ea typeface="+mj-ea"/>
              </a:rPr>
              <a:t>strDatal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에는 “사용자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I</a:t>
            </a:r>
          </a:p>
          <a:p>
            <a:pPr>
              <a:defRPr/>
            </a:pP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D", “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ID”, “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사용자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ID", …]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형식으로 값이 저장된다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 strData2~4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도 마찬가지</a:t>
            </a:r>
            <a:endParaRPr lang="en-US" altLang="ko-KR" sz="12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로 “사용자이름”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“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이메일”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“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출생연도”에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해당되는 데이터가 저장된다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defRPr/>
            </a:pP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그리고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리스트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box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의 내용을 모두 </a:t>
            </a:r>
            <a:r>
              <a:rPr lang="ko-KR" altLang="en-US" sz="1200" b="1" dirty="0" err="1">
                <a:solidFill>
                  <a:srgbClr val="FF0000"/>
                </a:solidFill>
                <a:latin typeface="+mj-ea"/>
                <a:ea typeface="+mj-ea"/>
              </a:rPr>
              <a:t>지운후</a:t>
            </a:r>
            <a:r>
              <a:rPr lang="ko-KR" altLang="en-US" sz="1200" b="1" dirty="0">
                <a:solidFill>
                  <a:srgbClr val="FF0000"/>
                </a:solidFill>
                <a:latin typeface="+mj-ea"/>
                <a:ea typeface="+mj-ea"/>
              </a:rPr>
              <a:t> 리스트 박스에 모든 데이터가 조회된다</a:t>
            </a:r>
            <a:r>
              <a:rPr lang="en-US" altLang="ko-KR" sz="1200" b="1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505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이 장에서 만들 프로그램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[</a:t>
            </a:r>
            <a:r>
              <a:rPr lang="ko-KR" altLang="en-US" sz="1600" b="1" dirty="0">
                <a:latin typeface="+mj-ea"/>
                <a:ea typeface="+mj-ea"/>
              </a:rPr>
              <a:t>프로그램 </a:t>
            </a:r>
            <a:r>
              <a:rPr lang="en-US" altLang="ko-KR" sz="1600" b="1" dirty="0">
                <a:latin typeface="+mj-ea"/>
                <a:ea typeface="+mj-ea"/>
              </a:rPr>
              <a:t>2] </a:t>
            </a:r>
            <a:r>
              <a:rPr lang="ko-KR" altLang="en-US" sz="1600" b="1" dirty="0" err="1">
                <a:latin typeface="+mj-ea"/>
                <a:ea typeface="+mj-ea"/>
              </a:rPr>
              <a:t>파이썬에서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SQLite </a:t>
            </a:r>
            <a:r>
              <a:rPr lang="ko-KR" altLang="en-US" sz="1600" b="1" dirty="0">
                <a:latin typeface="+mj-ea"/>
                <a:ea typeface="+mj-ea"/>
              </a:rPr>
              <a:t>활용</a:t>
            </a:r>
            <a:r>
              <a:rPr lang="ko-KR" altLang="en-US" sz="1600" dirty="0">
                <a:latin typeface="+mj-ea"/>
                <a:ea typeface="+mj-ea"/>
              </a:rPr>
              <a:t>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두 번째는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파이썬에서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데이터베이스를 입력하고 조회하는 프로그램이다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다음과 같이 윈도우창이 있는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GUI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활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용해서 작성해 보도록 하자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5D7A11-1DB9-41E2-8AA0-B8C7E07E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78" y="2203741"/>
            <a:ext cx="6233982" cy="270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데이터베이스의 기본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데이터베이스의 개념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그동안 컴퓨터에 별로 관심이 없었다고 해도 데이터베이스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(Database)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라는 말은 뉴스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SNS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등에서 종종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접했을 것이다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데이터베이스는 모바일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서버 컴퓨터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 환경에서 없어서는 안 될 요소이다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지금까지 파이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썬 프로그램을 여러 개 작성해 보았다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데이터의 입력이 필요한 프로그램에서는 실행될 때 키보드로 입력했고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시 실행하면 또 데이터를 입력해야 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 데이터가 저장되지 않았다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이를 해결하려고 앞서 파일 처리를 학습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파일에 데이터를 입력해 놓으면 다음에 다시 입력하지 않아도 파일의 내용을 불러와 사용하는 방법도 배웠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-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파일 처리는 데이터를 저장하기 좋은 방법으로 데이터 양이 적을 때 적합한 형태이다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대량의 데이터가 발생하는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현대 사회에서 파일 처리로는 한계가 있는데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이를 해결할 있는 방법이 바로 데이터베이스이다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데이터베이스를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사용한다면 수천수만 건의 데이터를 저장하고 무리 없이 운영할 수 있다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그런데 문제는 이 데이터베이스를 사용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방법만 배우는 데도 상당한 시간이 소요된다는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장에서 다룰 내용보다 훨씬 두꺼운 책을 여러 권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공부해야 어느 정도 데이터베이스를 이해할 수 있을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그러므로 여기서는 데이터베이스의 모든 것을 다루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기보다는 데이터베이스의 핵심 개념을 이해하고 활용하는 방법 정도만 배우도록 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68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데이터베이스의 기본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80269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 </a:t>
            </a:r>
            <a:r>
              <a:rPr lang="ko-KR" altLang="en-US" sz="1600" b="1" dirty="0">
                <a:latin typeface="+mj-ea"/>
                <a:ea typeface="+mj-ea"/>
              </a:rPr>
              <a:t>데이터베이스의 개념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 프로그래밍을 익히려고 파이썬 소프트웨어를 설치하고 살펴보았듯이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데이터베이스를 익히려면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데이터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베이스 소프트웨어를 설치해야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데이터베이스 소프트웨어를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DBMS(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DataBase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Management System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ataBase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Management Software)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라고도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DBMS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제품의 종류는 다양하다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대표적으로 오라클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(Oracle), SQL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(SQL Server), MySQL,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액세스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(Access), SQLite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등이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중에서 가볍고 활용하기 쉬운 데이터베이스 툴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SQLite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제품을 사용해서 진행하도록 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- SQLite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이해하려면 적어도 데이터베이스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특히 관계형 데이터베이스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(RDBMS))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기본 개념과 용어는 파악하고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있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어야 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SQLite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운영하는 최소한의 내용 정도는 알아 두어야 한다는 말이다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-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데이터베이스 용어는 이제 모든 분야에서 널리 사용한다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현대 정보화 사회에서 대부분의 생활과 업무는 데이터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베이스와 직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간접적으로 연관되어 있다고 해도 과언이 아니다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예를 들어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SNS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메시지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지하철이나 버스에서 사용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교통카드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편의점에서 산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바나나맛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우유 등의 정보도 모두 데이터베이스에 저장된다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이렇게 다양한 형태의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지속적이고 대량으로 발생되는 </a:t>
            </a:r>
            <a:r>
              <a:rPr lang="ko-KR" altLang="en-US" sz="16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징보를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보관하려면 앞서 배운 파일 입출력 같은 기존 파일 시스템으로는 한계가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있다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그래서 고안된 것이 바로 데이터를 보관하고 관리하는 데이터베이스 시스템이다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-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데이터베이스는 대량의 데이터를 체계적으로 저장해 놓은 것 정도로 간단히 정의할 수 있다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또 데이터베이스는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여러 사용자나 시스템이 서로 공유할 수 있어야 한다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데이터베이스 관리 시스템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(DBMS)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은 이 데이터베이스를 관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리해 주는 시스템 또는 소프트웨어이다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1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데이터베이스의 기본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 </a:t>
            </a:r>
            <a:r>
              <a:rPr lang="ko-KR" altLang="en-US" sz="1600" b="1" dirty="0">
                <a:latin typeface="+mj-ea"/>
                <a:ea typeface="+mj-ea"/>
              </a:rPr>
              <a:t>관계형 데이터베이스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DBMS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크게 계층형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(Hierarchical) DBMS,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망형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(Network) DBMS,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관계형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(Relational)DBMS,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객체지향형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(Object-O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riented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DBMS,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객체관계형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(Object-Relational) DBMS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등으로 나눈다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관계형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DBMS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가장 많이 사용하며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일부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멀티미디어 분야에서는 객체지향형이나 객체관계형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DBMS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활용하는 추세이다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앞에서 잠깐 소개한 오라클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QL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서버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액세스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MySQL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등은 모두 관계형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DBMS(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줄여서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RDBMS)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 할 수 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 이 장에서 다루는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SQLite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 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관계형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DBMS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속한다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-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관계형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DBMS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가장 큰 단점은 시스템 자원을 많이 차지해서 속도가 전반적으로 느리다는 것이다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그러나 최근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하드웨어가 급속하게 발전하면서 예전에 비해서 많이 나아졌다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장에서 사용하는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SQLite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도 다른 관계형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DBM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S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처럼 표준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SQL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이나 개념 등은 동일하게 적용되면서도 그보다는 훨씬 가볍게 작동하기 때문에 컴퓨터 성능에는 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거의 영향을 미치지 않는다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</a:t>
            </a:r>
            <a:r>
              <a:rPr lang="ko-KR" altLang="en-US" sz="1600" b="1" dirty="0">
                <a:latin typeface="+mj-ea"/>
                <a:ea typeface="+mj-ea"/>
              </a:rPr>
              <a:t>데이터베이스 관련 용어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건물을 지으려면 먼저 설계도를 그려야 </a:t>
            </a:r>
            <a:r>
              <a:rPr lang="ko-KR" altLang="en-US" sz="1600" dirty="0" err="1">
                <a:latin typeface="+mj-ea"/>
                <a:ea typeface="+mj-ea"/>
              </a:rPr>
              <a:t>하듯이</a:t>
            </a:r>
            <a:r>
              <a:rPr lang="ko-KR" altLang="en-US" sz="1600" dirty="0">
                <a:latin typeface="+mj-ea"/>
                <a:ea typeface="+mj-ea"/>
              </a:rPr>
              <a:t> 데이터베이스도 구축하려면 데이터베이스 모델링이라는 작업이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필요하다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데이터베이스 모델링은 현실 세계에서 사용되는 데이터를 </a:t>
            </a:r>
            <a:r>
              <a:rPr lang="en-US" altLang="ko-KR" sz="1600" dirty="0">
                <a:latin typeface="+mj-ea"/>
                <a:ea typeface="+mj-ea"/>
              </a:rPr>
              <a:t>DBMS </a:t>
            </a:r>
            <a:r>
              <a:rPr lang="ko-KR" altLang="en-US" sz="1600" dirty="0">
                <a:latin typeface="+mj-ea"/>
                <a:ea typeface="+mj-ea"/>
              </a:rPr>
              <a:t>에 어떻게 옮겨 놓을지 결정하는 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정이다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en-US" altLang="ko-KR" sz="160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72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데이터베이스의 기본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</a:t>
            </a:r>
            <a:r>
              <a:rPr lang="ko-KR" altLang="en-US" sz="1600" b="1" dirty="0">
                <a:latin typeface="+mj-ea"/>
                <a:ea typeface="+mj-ea"/>
              </a:rPr>
              <a:t>데이터베이스 관련 용어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네이버나 카카오 등 포털사이트의 회원가입 절차를 생각해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포털사이트에는 회원이 필요하며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사람들이 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원으로 가입한다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그렇다면 이 </a:t>
            </a:r>
            <a:r>
              <a:rPr lang="en-US" altLang="ko-KR" sz="1600" dirty="0">
                <a:latin typeface="+mj-ea"/>
                <a:ea typeface="+mj-ea"/>
              </a:rPr>
              <a:t>'</a:t>
            </a:r>
            <a:r>
              <a:rPr lang="ko-KR" altLang="en-US" sz="1600" dirty="0">
                <a:latin typeface="+mj-ea"/>
                <a:ea typeface="+mj-ea"/>
              </a:rPr>
              <a:t>회원</a:t>
            </a:r>
            <a:r>
              <a:rPr lang="en-US" altLang="ko-KR" sz="1600" dirty="0">
                <a:latin typeface="+mj-ea"/>
                <a:ea typeface="+mj-ea"/>
              </a:rPr>
              <a:t>'</a:t>
            </a:r>
            <a:r>
              <a:rPr lang="ko-KR" altLang="en-US" sz="1600" dirty="0">
                <a:latin typeface="+mj-ea"/>
                <a:ea typeface="+mj-ea"/>
              </a:rPr>
              <a:t>을 어떻게 </a:t>
            </a:r>
            <a:r>
              <a:rPr lang="en-US" altLang="ko-KR" sz="1600" dirty="0">
                <a:latin typeface="+mj-ea"/>
                <a:ea typeface="+mj-ea"/>
              </a:rPr>
              <a:t>DBMS</a:t>
            </a:r>
            <a:r>
              <a:rPr lang="ko-KR" altLang="en-US" sz="1600" dirty="0">
                <a:latin typeface="+mj-ea"/>
                <a:ea typeface="+mj-ea"/>
              </a:rPr>
              <a:t>에 넣을 것인가를 고민해야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회원인 사람의 몸을 </a:t>
            </a:r>
            <a:r>
              <a:rPr lang="ko-KR" altLang="en-US" sz="1600" dirty="0" err="1">
                <a:latin typeface="+mj-ea"/>
                <a:ea typeface="+mj-ea"/>
              </a:rPr>
              <a:t>컴퓨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터에 넣을 수는 없기 때문에 회원을 나타낼 수 있는 특성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또는 속성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을 추출해서 그 특성을 </a:t>
            </a:r>
            <a:r>
              <a:rPr lang="en-US" altLang="ko-KR" sz="1600" dirty="0">
                <a:latin typeface="+mj-ea"/>
                <a:ea typeface="+mj-ea"/>
              </a:rPr>
              <a:t>DBMS</a:t>
            </a:r>
            <a:r>
              <a:rPr lang="ko-KR" altLang="en-US" sz="1600" dirty="0">
                <a:latin typeface="+mj-ea"/>
                <a:ea typeface="+mj-ea"/>
              </a:rPr>
              <a:t>에 데이터로 </a:t>
            </a:r>
            <a:r>
              <a:rPr lang="ko-KR" altLang="en-US" sz="1600" dirty="0" err="1">
                <a:latin typeface="+mj-ea"/>
                <a:ea typeface="+mj-ea"/>
              </a:rPr>
              <a:t>넣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어야 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회원의 신분을 나타내는 정보 중 대표적인 이름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생년월일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이메일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주소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연락처 등 정보를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DBMS</a:t>
            </a:r>
            <a:r>
              <a:rPr lang="ko-KR" altLang="en-US" sz="1600" dirty="0">
                <a:latin typeface="+mj-ea"/>
                <a:ea typeface="+mj-ea"/>
              </a:rPr>
              <a:t>에 저장해야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이런 정보를 그냥 단편적으로 저장하는 것이 아니라 테이블</a:t>
            </a:r>
            <a:r>
              <a:rPr lang="en-US" altLang="ko-KR" sz="1600" dirty="0">
                <a:latin typeface="+mj-ea"/>
                <a:ea typeface="+mj-ea"/>
              </a:rPr>
              <a:t>(Table)</a:t>
            </a:r>
            <a:r>
              <a:rPr lang="ko-KR" altLang="en-US" sz="1600" dirty="0">
                <a:latin typeface="+mj-ea"/>
                <a:ea typeface="+mj-ea"/>
              </a:rPr>
              <a:t>이라는 표 형태의 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에 맞추어서 넣어야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98D1A2-15EB-42BA-902E-E2821043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3699183"/>
            <a:ext cx="5616624" cy="3071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643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데이터베이스의 기본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970221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</a:t>
            </a:r>
            <a:r>
              <a:rPr lang="ko-KR" altLang="en-US" sz="1600" b="1" dirty="0">
                <a:latin typeface="+mj-ea"/>
                <a:ea typeface="+mj-ea"/>
              </a:rPr>
              <a:t>데이터베이스 관련 용어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용어들 리스트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▶데이터 </a:t>
            </a:r>
            <a:r>
              <a:rPr lang="en-US" altLang="ko-KR" sz="1600" dirty="0">
                <a:latin typeface="+mj-ea"/>
                <a:ea typeface="+mj-ea"/>
              </a:rPr>
              <a:t>: john, lee@paran.com, 1980 </a:t>
            </a:r>
            <a:r>
              <a:rPr lang="ko-KR" altLang="en-US" sz="1600" dirty="0">
                <a:latin typeface="+mj-ea"/>
                <a:ea typeface="+mj-ea"/>
              </a:rPr>
              <a:t>등 하나하나의 단편적인 정보를 의미한다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 테이블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회원 데이터가 표 형태로 표현된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지금은 네이버 데이터베이스를 구현하려고 회원정보를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</a:t>
            </a:r>
            <a:r>
              <a:rPr lang="ko-KR" altLang="en-US" sz="1600" dirty="0">
                <a:latin typeface="+mj-ea"/>
                <a:ea typeface="+mj-ea"/>
              </a:rPr>
              <a:t>보관할 회원 테이블을 만들었다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 데이터베이스</a:t>
            </a:r>
            <a:r>
              <a:rPr lang="en-US" altLang="ko-KR" sz="1600" dirty="0">
                <a:latin typeface="+mj-ea"/>
                <a:ea typeface="+mj-ea"/>
              </a:rPr>
              <a:t>(DB) : </a:t>
            </a:r>
            <a:r>
              <a:rPr lang="ko-KR" altLang="en-US" sz="1600" dirty="0">
                <a:latin typeface="+mj-ea"/>
                <a:ea typeface="+mj-ea"/>
              </a:rPr>
              <a:t>테이블이 저장되는 저장소로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주로 원통 모양으로 표현한다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네이버 데이터베이스</a:t>
            </a:r>
            <a:r>
              <a:rPr lang="en-US" altLang="ko-KR" sz="1600" dirty="0">
                <a:latin typeface="+mj-ea"/>
                <a:ea typeface="+mj-ea"/>
              </a:rPr>
              <a:t>, A </a:t>
            </a:r>
            <a:r>
              <a:rPr lang="ko-KR" altLang="en-US" sz="1600" dirty="0">
                <a:latin typeface="+mj-ea"/>
                <a:ea typeface="+mj-ea"/>
              </a:rPr>
              <a:t>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</a:t>
            </a:r>
            <a:r>
              <a:rPr lang="ko-KR" altLang="en-US" sz="1600" dirty="0" err="1">
                <a:latin typeface="+mj-ea"/>
                <a:ea typeface="+mj-ea"/>
              </a:rPr>
              <a:t>이터베이스</a:t>
            </a:r>
            <a:r>
              <a:rPr lang="en-US" altLang="ko-KR" sz="1600" dirty="0">
                <a:latin typeface="+mj-ea"/>
                <a:ea typeface="+mj-ea"/>
              </a:rPr>
              <a:t>, B </a:t>
            </a:r>
            <a:r>
              <a:rPr lang="ko-KR" altLang="en-US" sz="1600" dirty="0">
                <a:latin typeface="+mj-ea"/>
                <a:ea typeface="+mj-ea"/>
              </a:rPr>
              <a:t>데이터베이스 총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개가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각 데이터베이스에는 고유한 이름이 있어야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여기서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</a:t>
            </a:r>
            <a:r>
              <a:rPr lang="ko-KR" altLang="en-US" sz="1600" dirty="0">
                <a:latin typeface="+mj-ea"/>
                <a:ea typeface="+mj-ea"/>
              </a:rPr>
              <a:t>하는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또는 생성하는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데이터베이스의 이름은 네이버 데이터베이스이다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 ▶ </a:t>
            </a:r>
            <a:r>
              <a:rPr lang="en-US" altLang="ko-KR" sz="1600" dirty="0">
                <a:latin typeface="+mj-ea"/>
                <a:ea typeface="+mj-ea"/>
              </a:rPr>
              <a:t>DBMS(</a:t>
            </a:r>
            <a:r>
              <a:rPr lang="en-US" altLang="ko-KR" sz="1600" dirty="0" err="1">
                <a:latin typeface="+mj-ea"/>
                <a:ea typeface="+mj-ea"/>
              </a:rPr>
              <a:t>DataBase</a:t>
            </a:r>
            <a:r>
              <a:rPr lang="en-US" altLang="ko-KR" sz="1600" dirty="0">
                <a:latin typeface="+mj-ea"/>
                <a:ea typeface="+mj-ea"/>
              </a:rPr>
              <a:t> Management System) : </a:t>
            </a:r>
            <a:r>
              <a:rPr lang="ko-KR" altLang="en-US" sz="1600" dirty="0">
                <a:latin typeface="+mj-ea"/>
                <a:ea typeface="+mj-ea"/>
              </a:rPr>
              <a:t>데이터베이스를 관리하는 시스템 또는 소프트웨어를 의미한다</a:t>
            </a:r>
            <a:r>
              <a:rPr lang="en-US" altLang="ko-KR" sz="1600" dirty="0">
                <a:latin typeface="+mj-ea"/>
                <a:ea typeface="+mj-ea"/>
              </a:rPr>
              <a:t>. S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</a:t>
            </a:r>
            <a:r>
              <a:rPr lang="en-US" altLang="ko-KR" sz="1600" dirty="0" err="1">
                <a:latin typeface="+mj-ea"/>
                <a:ea typeface="+mj-ea"/>
              </a:rPr>
              <a:t>QLite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소프트웨어가 이에 해당된다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 ▶ 열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컬럼 또는 필드</a:t>
            </a:r>
            <a:r>
              <a:rPr lang="en-US" altLang="ko-KR" sz="1600" dirty="0">
                <a:latin typeface="+mj-ea"/>
                <a:ea typeface="+mj-ea"/>
              </a:rPr>
              <a:t>) : </a:t>
            </a:r>
            <a:r>
              <a:rPr lang="ko-KR" altLang="en-US" sz="1600" dirty="0">
                <a:latin typeface="+mj-ea"/>
                <a:ea typeface="+mj-ea"/>
              </a:rPr>
              <a:t>각 테이블은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개 이상의 열로 구성된다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회원 테이블은 아이디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회원이름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이메일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출생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</a:t>
            </a:r>
            <a:r>
              <a:rPr lang="ko-KR" altLang="en-US" sz="1600" dirty="0">
                <a:latin typeface="+mj-ea"/>
                <a:ea typeface="+mj-ea"/>
              </a:rPr>
              <a:t>연도 등 열 </a:t>
            </a:r>
            <a:r>
              <a:rPr lang="en-US" altLang="ko-KR" sz="1600" dirty="0">
                <a:latin typeface="+mj-ea"/>
                <a:ea typeface="+mj-ea"/>
              </a:rPr>
              <a:t>4</a:t>
            </a:r>
            <a:r>
              <a:rPr lang="ko-KR" altLang="en-US" sz="1600" dirty="0">
                <a:latin typeface="+mj-ea"/>
                <a:ea typeface="+mj-ea"/>
              </a:rPr>
              <a:t>개로 구성되어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 ▶ 열 이름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각 열을 구분하는 이름이다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열 이름은 각 테이블 안에서 중복되지 않아야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 ▶ 데이터 형식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열의 데이터 형식으로 테이블을 생성할 때 열 이름과 함께 지정해야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회원 테이블의 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 </a:t>
            </a:r>
            <a:r>
              <a:rPr lang="ko-KR" altLang="en-US" sz="1600" dirty="0">
                <a:latin typeface="+mj-ea"/>
                <a:ea typeface="+mj-ea"/>
              </a:rPr>
              <a:t>원이름 열은 당연히 숫자 형식이 아닌 문자 형식이어야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출생연도는 숫자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특히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정수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형식이어야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       할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출생연도에는 </a:t>
            </a:r>
            <a:r>
              <a:rPr lang="en-US" altLang="ko-KR" sz="1600" dirty="0">
                <a:latin typeface="+mj-ea"/>
                <a:ea typeface="+mj-ea"/>
              </a:rPr>
              <a:t>'</a:t>
            </a:r>
            <a:r>
              <a:rPr lang="ko-KR" altLang="en-US" sz="1600" dirty="0">
                <a:latin typeface="+mj-ea"/>
                <a:ea typeface="+mj-ea"/>
              </a:rPr>
              <a:t>빠른</a:t>
            </a:r>
            <a:r>
              <a:rPr lang="en-US" altLang="ko-KR" sz="1600" dirty="0">
                <a:latin typeface="+mj-ea"/>
                <a:ea typeface="+mj-ea"/>
              </a:rPr>
              <a:t>88' </a:t>
            </a:r>
            <a:r>
              <a:rPr lang="ko-KR" altLang="en-US" sz="1600" dirty="0">
                <a:latin typeface="+mj-ea"/>
                <a:ea typeface="+mj-ea"/>
              </a:rPr>
              <a:t>같은 글자를 입력하면 안 되기 때문이다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4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데이터베이스의 기본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50605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 </a:t>
            </a:r>
            <a:r>
              <a:rPr lang="ko-KR" altLang="en-US" sz="1600" b="1" dirty="0">
                <a:latin typeface="+mj-ea"/>
                <a:ea typeface="+mj-ea"/>
              </a:rPr>
              <a:t>데이터베이스 관련 용어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용어들 리스트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 행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로우</a:t>
            </a:r>
            <a:r>
              <a:rPr lang="en-US" altLang="ko-KR" sz="1600" dirty="0">
                <a:latin typeface="+mj-ea"/>
                <a:ea typeface="+mj-ea"/>
              </a:rPr>
              <a:t>) : </a:t>
            </a:r>
            <a:r>
              <a:rPr lang="ko-KR" altLang="en-US" sz="1600" dirty="0">
                <a:latin typeface="+mj-ea"/>
                <a:ea typeface="+mj-ea"/>
              </a:rPr>
              <a:t>실질적인 데이터로</a:t>
            </a:r>
            <a:r>
              <a:rPr lang="en-US" altLang="ko-KR" sz="1600" dirty="0">
                <a:latin typeface="+mj-ea"/>
                <a:ea typeface="+mj-ea"/>
              </a:rPr>
              <a:t>, ‘john/John Bann/john @naver.com/1990＇</a:t>
            </a:r>
            <a:r>
              <a:rPr lang="ko-KR" altLang="en-US" sz="1600" dirty="0">
                <a:latin typeface="+mj-ea"/>
                <a:ea typeface="+mj-ea"/>
              </a:rPr>
              <a:t>은 하나의 행 데이터이다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 </a:t>
            </a:r>
            <a:r>
              <a:rPr lang="en-US" altLang="ko-KR" sz="1600" dirty="0">
                <a:latin typeface="+mj-ea"/>
                <a:ea typeface="+mj-ea"/>
              </a:rPr>
              <a:t>SQL(Structured Query Language : </a:t>
            </a:r>
            <a:r>
              <a:rPr lang="ko-KR" altLang="en-US" sz="1600" dirty="0">
                <a:latin typeface="+mj-ea"/>
                <a:ea typeface="+mj-ea"/>
              </a:rPr>
              <a:t>구조화된 질의 언어</a:t>
            </a:r>
            <a:r>
              <a:rPr lang="en-US" altLang="ko-KR" sz="1600" dirty="0">
                <a:latin typeface="+mj-ea"/>
                <a:ea typeface="+mj-ea"/>
              </a:rPr>
              <a:t>) : DBMS(SQLite)</a:t>
            </a:r>
            <a:r>
              <a:rPr lang="ko-KR" altLang="en-US" sz="1600" dirty="0">
                <a:latin typeface="+mj-ea"/>
                <a:ea typeface="+mj-ea"/>
              </a:rPr>
              <a:t>에서 어떤 작업을 하고 싶다면 </a:t>
            </a:r>
            <a:r>
              <a:rPr lang="en-US" altLang="ko-KR" sz="1600" dirty="0">
                <a:latin typeface="+mj-ea"/>
                <a:ea typeface="+mj-ea"/>
              </a:rPr>
              <a:t>DBM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  S</a:t>
            </a:r>
            <a:r>
              <a:rPr lang="ko-KR" altLang="en-US" sz="1600" dirty="0">
                <a:latin typeface="+mj-ea"/>
                <a:ea typeface="+mj-ea"/>
              </a:rPr>
              <a:t>가 알아듣는 말로 지시해야 한다</a:t>
            </a:r>
            <a:r>
              <a:rPr lang="en-US" altLang="ko-KR" sz="1600" dirty="0">
                <a:latin typeface="+mj-ea"/>
                <a:ea typeface="+mj-ea"/>
              </a:rPr>
              <a:t>. SQL</a:t>
            </a:r>
            <a:r>
              <a:rPr lang="ko-KR" altLang="en-US" sz="1600" dirty="0">
                <a:latin typeface="+mj-ea"/>
                <a:ea typeface="+mj-ea"/>
              </a:rPr>
              <a:t>은 사용자와 </a:t>
            </a:r>
            <a:r>
              <a:rPr lang="en-US" altLang="ko-KR" sz="1600" dirty="0">
                <a:latin typeface="+mj-ea"/>
                <a:ea typeface="+mj-ea"/>
              </a:rPr>
              <a:t>DBMS</a:t>
            </a:r>
            <a:r>
              <a:rPr lang="ko-KR" altLang="en-US" sz="1600" dirty="0">
                <a:latin typeface="+mj-ea"/>
                <a:ea typeface="+mj-ea"/>
              </a:rPr>
              <a:t>가 소통하는 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언어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일부 용어는 </a:t>
            </a:r>
            <a:r>
              <a:rPr lang="en-US" altLang="ko-KR" sz="1600" dirty="0">
                <a:latin typeface="+mj-ea"/>
                <a:ea typeface="+mj-ea"/>
              </a:rPr>
              <a:t>SQL </a:t>
            </a:r>
            <a:r>
              <a:rPr lang="ko-KR" altLang="en-US" sz="1600" dirty="0">
                <a:latin typeface="+mj-ea"/>
                <a:ea typeface="+mj-ea"/>
              </a:rPr>
              <a:t>내용만으로도 책 한 권으로는 부족하다</a:t>
            </a:r>
            <a:r>
              <a:rPr lang="en-US" altLang="ko-KR" sz="1600" dirty="0">
                <a:latin typeface="+mj-ea"/>
                <a:ea typeface="+mj-ea"/>
              </a:rPr>
              <a:t>. SQLite</a:t>
            </a:r>
            <a:r>
              <a:rPr lang="ko-KR" altLang="en-US" sz="1600" dirty="0">
                <a:latin typeface="+mj-ea"/>
                <a:ea typeface="+mj-ea"/>
              </a:rPr>
              <a:t>를 사용하려면 기본적으로 </a:t>
            </a:r>
            <a:r>
              <a:rPr lang="en-US" altLang="ko-KR" sz="1600" dirty="0">
                <a:latin typeface="+mj-ea"/>
                <a:ea typeface="+mj-ea"/>
              </a:rPr>
              <a:t>DBMS</a:t>
            </a:r>
            <a:r>
              <a:rPr lang="ko-KR" altLang="en-US" sz="1600" dirty="0">
                <a:latin typeface="+mj-ea"/>
                <a:ea typeface="+mj-ea"/>
              </a:rPr>
              <a:t>의 기본 개념과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용어 정도는 숙지하고 있어야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이제 </a:t>
            </a:r>
            <a:r>
              <a:rPr lang="en-US" altLang="ko-KR" sz="1600" dirty="0">
                <a:latin typeface="+mj-ea"/>
                <a:ea typeface="+mj-ea"/>
              </a:rPr>
              <a:t>SQL </a:t>
            </a:r>
            <a:r>
              <a:rPr lang="ko-KR" altLang="en-US" sz="1600" dirty="0">
                <a:latin typeface="+mj-ea"/>
                <a:ea typeface="+mj-ea"/>
              </a:rPr>
              <a:t>문법과 사용 방법을 알아보자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3206469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16351</TotalTime>
  <Words>4617</Words>
  <Application>Microsoft Office PowerPoint</Application>
  <PresentationFormat>와이드스크린</PresentationFormat>
  <Paragraphs>476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맑은 고딕</vt:lpstr>
      <vt:lpstr>Arial</vt:lpstr>
      <vt:lpstr>Calibri</vt:lpstr>
      <vt:lpstr>Calibri Light</vt:lpstr>
      <vt:lpstr>027TGp_edu_biz_gr</vt:lpstr>
      <vt:lpstr>PowerPoint 프레젠테이션</vt:lpstr>
      <vt:lpstr>1. 이 장에서 만들 프로그램</vt:lpstr>
      <vt:lpstr>1. 이 장에서 만들 프로그램</vt:lpstr>
      <vt:lpstr>2. 데이터베이스의 기본</vt:lpstr>
      <vt:lpstr>2. 데이터베이스의 기본</vt:lpstr>
      <vt:lpstr>2. 데이터베이스의 기본</vt:lpstr>
      <vt:lpstr>2. 데이터베이스의 기본</vt:lpstr>
      <vt:lpstr>2. 데이터베이스의 기본</vt:lpstr>
      <vt:lpstr>2. 데이터베이스의 기본</vt:lpstr>
      <vt:lpstr>3. 데이터베이스의 구축</vt:lpstr>
      <vt:lpstr>3. 데이터베이스의 구축</vt:lpstr>
      <vt:lpstr>3. 데이터베이스의 구축</vt:lpstr>
      <vt:lpstr>3. 데이터베이스의 구축</vt:lpstr>
      <vt:lpstr>3. 데이터베이스의 구축</vt:lpstr>
      <vt:lpstr>3. 데이터베이스의 구축</vt:lpstr>
      <vt:lpstr>3. 데이터베이스의 구축</vt:lpstr>
      <vt:lpstr>3. 데이터베이스의 구축</vt:lpstr>
      <vt:lpstr>4. 데이터의 입력과 조회</vt:lpstr>
      <vt:lpstr>4. 데이터의 입력과 조회</vt:lpstr>
      <vt:lpstr>4. 데이터의 입력과 조회</vt:lpstr>
      <vt:lpstr>4. 데이터의 입력과 조회</vt:lpstr>
      <vt:lpstr>4. 데이터의 입력과 조회</vt:lpstr>
      <vt:lpstr>4. 데이터의 입력과 조회</vt:lpstr>
      <vt:lpstr>4. 데이터의 입력과 조회</vt:lpstr>
      <vt:lpstr>4. 데이터의 입력과 조회</vt:lpstr>
      <vt:lpstr>4. 데이터의 입력과 조회</vt:lpstr>
      <vt:lpstr>4. 데이터의 입력과 조회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2986</cp:revision>
  <dcterms:created xsi:type="dcterms:W3CDTF">2019-09-27T03:30:23Z</dcterms:created>
  <dcterms:modified xsi:type="dcterms:W3CDTF">2021-05-21T00:20:37Z</dcterms:modified>
</cp:coreProperties>
</file>