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84" r:id="rId6"/>
    <p:sldId id="285" r:id="rId7"/>
    <p:sldId id="272" r:id="rId8"/>
    <p:sldId id="286" r:id="rId9"/>
    <p:sldId id="287" r:id="rId10"/>
    <p:sldId id="288" r:id="rId11"/>
    <p:sldId id="273" r:id="rId12"/>
    <p:sldId id="290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83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81" d="100"/>
          <a:sy n="81" d="100"/>
        </p:scale>
        <p:origin x="30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3/27/2025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012" y="584200"/>
            <a:ext cx="9371489" cy="200025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Arduino-Based Weather Station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81437" y="3200400"/>
            <a:ext cx="9295289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Real- time environmental monitoring system with </a:t>
            </a:r>
            <a:r>
              <a:rPr lang="en-US" dirty="0" err="1">
                <a:latin typeface="Arial Rounded MT Bold" panose="020F0704030504030204" pitchFamily="34" charset="0"/>
              </a:rPr>
              <a:t>blynk</a:t>
            </a:r>
            <a:r>
              <a:rPr lang="en-US" dirty="0">
                <a:latin typeface="Arial Rounded MT Bold" panose="020F0704030504030204" pitchFamily="34" charset="0"/>
              </a:rPr>
              <a:t> integration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Group 10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D140-4697-9183-0696-99803973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Software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149C-555C-4F5E-6D50-A8611CE9D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3" y="838200"/>
            <a:ext cx="10590372" cy="5867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Libraries Used: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DHT (sensor reading)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LiquidCrystal_I2C (display control)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</a:t>
            </a:r>
            <a:r>
              <a:rPr lang="en-US" dirty="0" err="1">
                <a:latin typeface="Arial Rounded MT Bold" panose="020F0704030504030204" pitchFamily="34" charset="0"/>
              </a:rPr>
              <a:t>WiFi</a:t>
            </a:r>
            <a:r>
              <a:rPr lang="en-US" dirty="0">
                <a:latin typeface="Arial Rounded MT Bold" panose="020F0704030504030204" pitchFamily="34" charset="0"/>
              </a:rPr>
              <a:t> &amp; BlynkSimpleEsp32 (cloud connectivity)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Key Software Features: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1.	Data Collection: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o	Read temperature and humidity from DHT22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o	Simulate pressure readings using potentiometer values (900-1100 </a:t>
            </a:r>
            <a:r>
              <a:rPr lang="en-US" dirty="0" err="1">
                <a:latin typeface="Arial Rounded MT Bold" panose="020F0704030504030204" pitchFamily="34" charset="0"/>
              </a:rPr>
              <a:t>hPa</a:t>
            </a:r>
            <a:r>
              <a:rPr lang="en-US" dirty="0">
                <a:latin typeface="Arial Rounded MT Bold" panose="020F0704030504030204" pitchFamily="34" charset="0"/>
              </a:rPr>
              <a:t> range)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2.	Display Control: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o	Use the push button to toggle between data views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3.	Alert System: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o	Multi-parameter monitoring with visual and audio alerts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4.	Cloud Connectivity: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o	</a:t>
            </a:r>
            <a:r>
              <a:rPr lang="en-US" dirty="0" err="1">
                <a:latin typeface="Arial Rounded MT Bold" panose="020F0704030504030204" pitchFamily="34" charset="0"/>
              </a:rPr>
              <a:t>WiFi</a:t>
            </a:r>
            <a:r>
              <a:rPr lang="en-US" dirty="0">
                <a:latin typeface="Arial Rounded MT Bold" panose="020F0704030504030204" pitchFamily="34" charset="0"/>
              </a:rPr>
              <a:t> connectivity &amp; Blynk integration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5.	Power Management: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o	Optimizations for efficient operation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0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33CA-5EFF-383E-AF6A-4CBDD313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1BA0-035F-1A22-5881-AA8F59402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990600"/>
            <a:ext cx="5078677" cy="545592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200" dirty="0">
                <a:latin typeface="Arial Rounded MT Bold" panose="020F0704030504030204" pitchFamily="34" charset="0"/>
              </a:rPr>
              <a:t>// Initialization Phase</a:t>
            </a:r>
          </a:p>
          <a:p>
            <a:pPr marL="0" indent="0">
              <a:buNone/>
            </a:pPr>
            <a:r>
              <a:rPr lang="en-US" sz="5200" dirty="0">
                <a:latin typeface="Arial Rounded MT Bold" panose="020F0704030504030204" pitchFamily="34" charset="0"/>
              </a:rPr>
              <a:t>void setup() {</a:t>
            </a:r>
          </a:p>
          <a:p>
            <a:pPr marL="0" indent="0">
              <a:buNone/>
            </a:pPr>
            <a:r>
              <a:rPr lang="en-US" sz="5200" dirty="0">
                <a:latin typeface="Arial Rounded MT Bold" panose="020F0704030504030204" pitchFamily="34" charset="0"/>
              </a:rPr>
              <a:t>  // Initialize sensors, display, pins</a:t>
            </a:r>
          </a:p>
          <a:p>
            <a:pPr marL="0" indent="0">
              <a:buNone/>
            </a:pPr>
            <a:r>
              <a:rPr lang="en-US" sz="5200" dirty="0">
                <a:latin typeface="Arial Rounded MT Bold" panose="020F0704030504030204" pitchFamily="34" charset="0"/>
              </a:rPr>
              <a:t>  // Connect to </a:t>
            </a:r>
            <a:r>
              <a:rPr lang="en-US" sz="5200" dirty="0" err="1">
                <a:latin typeface="Arial Rounded MT Bold" panose="020F0704030504030204" pitchFamily="34" charset="0"/>
              </a:rPr>
              <a:t>WiFi</a:t>
            </a:r>
            <a:r>
              <a:rPr lang="en-US" sz="5200" dirty="0">
                <a:latin typeface="Arial Rounded MT Bold" panose="020F0704030504030204" pitchFamily="34" charset="0"/>
              </a:rPr>
              <a:t> and Blynk</a:t>
            </a:r>
          </a:p>
          <a:p>
            <a:pPr marL="0" indent="0">
              <a:buNone/>
            </a:pPr>
            <a:r>
              <a:rPr lang="en-US" sz="5200" dirty="0">
                <a:latin typeface="Arial Rounded MT Bold" panose="020F0704030504030204" pitchFamily="34" charset="0"/>
              </a:rPr>
              <a:t>}</a:t>
            </a:r>
          </a:p>
          <a:p>
            <a:pPr marL="0" indent="0">
              <a:buNone/>
            </a:pPr>
            <a:endParaRPr lang="en-US" sz="52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5200" dirty="0">
                <a:latin typeface="Arial Rounded MT Bold" panose="020F0704030504030204" pitchFamily="34" charset="0"/>
              </a:rPr>
              <a:t>// Main Execution Loop</a:t>
            </a:r>
          </a:p>
          <a:p>
            <a:pPr marL="0" indent="0">
              <a:buNone/>
            </a:pPr>
            <a:r>
              <a:rPr lang="en-US" sz="5200" dirty="0">
                <a:latin typeface="Arial Rounded MT Bold" panose="020F0704030504030204" pitchFamily="34" charset="0"/>
              </a:rPr>
              <a:t>void loop() {</a:t>
            </a:r>
          </a:p>
          <a:p>
            <a:pPr marL="0" indent="0">
              <a:buNone/>
            </a:pPr>
            <a:r>
              <a:rPr lang="en-US" sz="5200" dirty="0">
                <a:latin typeface="Arial Rounded MT Bold" panose="020F0704030504030204" pitchFamily="34" charset="0"/>
              </a:rPr>
              <a:t>  // Read sensor data</a:t>
            </a:r>
          </a:p>
          <a:p>
            <a:pPr marL="0" indent="0">
              <a:buNone/>
            </a:pPr>
            <a:r>
              <a:rPr lang="en-US" sz="5200" dirty="0">
                <a:latin typeface="Arial Rounded MT Bold" panose="020F0704030504030204" pitchFamily="34" charset="0"/>
              </a:rPr>
              <a:t>  // Convert potentiometer reading to pressure value (900-1100 </a:t>
            </a:r>
            <a:r>
              <a:rPr lang="en-US" sz="5200" dirty="0" err="1">
                <a:latin typeface="Arial Rounded MT Bold" panose="020F0704030504030204" pitchFamily="34" charset="0"/>
              </a:rPr>
              <a:t>hPa</a:t>
            </a:r>
            <a:r>
              <a:rPr lang="en-US" sz="5200" dirty="0">
                <a:latin typeface="Arial Rounded MT Bold" panose="020F07040305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5200" dirty="0">
                <a:latin typeface="Arial Rounded MT Bold" panose="020F0704030504030204" pitchFamily="34" charset="0"/>
              </a:rPr>
              <a:t>  // Update display based on mode</a:t>
            </a:r>
          </a:p>
          <a:p>
            <a:pPr marL="0" indent="0">
              <a:buNone/>
            </a:pPr>
            <a:r>
              <a:rPr lang="en-US" sz="5200" dirty="0">
                <a:latin typeface="Arial Rounded MT Bold" panose="020F0704030504030204" pitchFamily="34" charset="0"/>
              </a:rPr>
              <a:t>  // Check for alert conditions</a:t>
            </a:r>
          </a:p>
          <a:p>
            <a:pPr marL="0" indent="0">
              <a:buNone/>
            </a:pPr>
            <a:r>
              <a:rPr lang="en-US" sz="5200" dirty="0">
                <a:latin typeface="Arial Rounded MT Bold" panose="020F0704030504030204" pitchFamily="34" charset="0"/>
              </a:rPr>
              <a:t>  // Send data to Blynk cloud</a:t>
            </a:r>
          </a:p>
          <a:p>
            <a:pPr marL="0" indent="0">
              <a:buNone/>
            </a:pPr>
            <a:r>
              <a:rPr lang="en-US" sz="5200" dirty="0">
                <a:latin typeface="Arial Rounded MT Bold" panose="020F0704030504030204" pitchFamily="34" charset="0"/>
              </a:rPr>
              <a:t>  // Handle button presses</a:t>
            </a:r>
          </a:p>
          <a:p>
            <a:pPr marL="0" indent="0">
              <a:buNone/>
            </a:pPr>
            <a:r>
              <a:rPr lang="en-US" sz="5200" dirty="0">
                <a:latin typeface="Arial Rounded MT Bold" panose="020F0704030504030204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2BEA5-A17F-1FE0-2AF6-853A65906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295400"/>
            <a:ext cx="5078677" cy="4876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200" dirty="0">
                <a:latin typeface="Arial Rounded MT Bold" panose="020F0704030504030204" pitchFamily="34" charset="0"/>
              </a:rPr>
              <a:t>// Helper Functions</a:t>
            </a:r>
          </a:p>
          <a:p>
            <a:pPr marL="0" indent="0">
              <a:buNone/>
            </a:pPr>
            <a:r>
              <a:rPr lang="en-US" sz="5200" dirty="0">
                <a:latin typeface="Arial Rounded MT Bold" panose="020F0704030504030204" pitchFamily="34" charset="0"/>
              </a:rPr>
              <a:t>void </a:t>
            </a:r>
            <a:r>
              <a:rPr lang="en-US" sz="5200" dirty="0" err="1">
                <a:latin typeface="Arial Rounded MT Bold" panose="020F0704030504030204" pitchFamily="34" charset="0"/>
              </a:rPr>
              <a:t>updateDisplay</a:t>
            </a:r>
            <a:r>
              <a:rPr lang="en-US" sz="5200" dirty="0">
                <a:latin typeface="Arial Rounded MT Bold" panose="020F0704030504030204" pitchFamily="34" charset="0"/>
              </a:rPr>
              <a:t>() { /* Display logic */ }</a:t>
            </a:r>
          </a:p>
          <a:p>
            <a:pPr marL="0" indent="0">
              <a:buNone/>
            </a:pPr>
            <a:r>
              <a:rPr lang="en-US" sz="5200" dirty="0">
                <a:latin typeface="Arial Rounded MT Bold" panose="020F0704030504030204" pitchFamily="34" charset="0"/>
              </a:rPr>
              <a:t>void </a:t>
            </a:r>
            <a:r>
              <a:rPr lang="en-US" sz="5200" dirty="0" err="1">
                <a:latin typeface="Arial Rounded MT Bold" panose="020F0704030504030204" pitchFamily="34" charset="0"/>
              </a:rPr>
              <a:t>checkAlerts</a:t>
            </a:r>
            <a:r>
              <a:rPr lang="en-US" sz="5200" dirty="0">
                <a:latin typeface="Arial Rounded MT Bold" panose="020F0704030504030204" pitchFamily="34" charset="0"/>
              </a:rPr>
              <a:t>() { /* Alert system logic */ }</a:t>
            </a:r>
          </a:p>
          <a:p>
            <a:pPr marL="0" indent="0">
              <a:buNone/>
            </a:pPr>
            <a:r>
              <a:rPr lang="en-US" sz="5200" dirty="0">
                <a:latin typeface="Arial Rounded MT Bold" panose="020F0704030504030204" pitchFamily="34" charset="0"/>
              </a:rPr>
              <a:t>void </a:t>
            </a:r>
            <a:r>
              <a:rPr lang="en-US" sz="5200" dirty="0" err="1">
                <a:latin typeface="Arial Rounded MT Bold" panose="020F0704030504030204" pitchFamily="34" charset="0"/>
              </a:rPr>
              <a:t>readPressure</a:t>
            </a:r>
            <a:r>
              <a:rPr lang="en-US" sz="5200" dirty="0">
                <a:latin typeface="Arial Rounded MT Bold" panose="020F0704030504030204" pitchFamily="34" charset="0"/>
              </a:rPr>
              <a:t>() { /* Convert analog reading to simulated pressure */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2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D7B6-F803-BF17-D237-8CD676AD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Blynk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9170D-7C7C-1E39-3681-CBC3204DF6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Blynk Dashboard Features: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Real-time data visualization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Historical data tracking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Remote monitoring capabilities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Alert notifications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Virtual pin configuration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Led widget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0E0265-7824-3071-A382-40FBA2382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2736433"/>
            <a:ext cx="5078412" cy="2405897"/>
          </a:xfrm>
        </p:spPr>
      </p:pic>
    </p:spTree>
    <p:extLst>
      <p:ext uri="{BB962C8B-B14F-4D97-AF65-F5344CB8AC3E}">
        <p14:creationId xmlns:p14="http://schemas.microsoft.com/office/powerpoint/2010/main" val="16921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329E-8223-0F78-2A55-3630A5DD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System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83DF-AD70-5DE4-EE26-D01E5EBE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4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59EE-F0AD-5661-A07E-C97F43C7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602" y="228600"/>
            <a:ext cx="10360501" cy="122396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Challenges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A656C-14DF-448C-17D8-758D17B08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3" y="1701796"/>
            <a:ext cx="10666572" cy="50038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Technical Challenges: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Lack of actual pressure sensor </a:t>
            </a:r>
            <a:r>
              <a:rPr lang="en-US">
                <a:latin typeface="Arial Rounded MT Bold" panose="020F0704030504030204" pitchFamily="34" charset="0"/>
              </a:rPr>
              <a:t>in simulators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</a:t>
            </a:r>
            <a:r>
              <a:rPr lang="en-US" dirty="0" err="1">
                <a:latin typeface="Arial Rounded MT Bold" panose="020F0704030504030204" pitchFamily="34" charset="0"/>
              </a:rPr>
              <a:t>WiFi</a:t>
            </a:r>
            <a:r>
              <a:rPr lang="en-US" dirty="0">
                <a:latin typeface="Arial Rounded MT Bold" panose="020F0704030504030204" pitchFamily="34" charset="0"/>
              </a:rPr>
              <a:t> connectivity stability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Button debouncing implementation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Solutions Implemented: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Used potentiometer to simulate pressure readings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Applied software conversion from analog values to </a:t>
            </a:r>
            <a:r>
              <a:rPr lang="en-US" dirty="0" err="1">
                <a:latin typeface="Arial Rounded MT Bold" panose="020F0704030504030204" pitchFamily="34" charset="0"/>
              </a:rPr>
              <a:t>hPa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Created calibration routine for more accurate simulation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Implemented debouncing for reliable button operation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Optimized </a:t>
            </a:r>
            <a:r>
              <a:rPr lang="en-US" dirty="0" err="1">
                <a:latin typeface="Arial Rounded MT Bold" panose="020F0704030504030204" pitchFamily="34" charset="0"/>
              </a:rPr>
              <a:t>WiFi</a:t>
            </a:r>
            <a:r>
              <a:rPr lang="en-US" dirty="0">
                <a:latin typeface="Arial Rounded MT Bold" panose="020F0704030504030204" pitchFamily="34" charset="0"/>
              </a:rPr>
              <a:t> connection parameters for stability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D96A-0EA8-45F7-317A-DD4D1B0A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62EA-5066-6C23-341C-269603B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Key Achievements: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Successful multi-parameter monitoring system.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Local and remote interfaces.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Real-time alert system.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Learning Outcomes: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Microcontroller programming.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IoT implementation.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Sensor integration.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2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C94E-552C-4745-18E2-90F82FA5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7715-CA86-27A8-03ED-B0A71D3B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1" y="1701796"/>
            <a:ext cx="10590373" cy="50038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Hardware Enhancements: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•Replace potentiometer with real barometric pressure sensor (e.g., BMP280)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•Additional environmental sensors (e.g., CO2 levels)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•Solar power integration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•Custom PCB design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Software Improvements: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•Weather prediction algorithms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•Data logging capabilities for long-term analysis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•Customizable alert thresholds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•Push notifications to mobile devices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•Advanced power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6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04F98-4122-24FD-61DF-C35C5367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026" y="2895600"/>
            <a:ext cx="9980772" cy="323443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	</a:t>
            </a:r>
            <a:r>
              <a:rPr lang="en-US" sz="7200" dirty="0">
                <a:latin typeface="Arial Rounded MT Bold" panose="020F0704030504030204" pitchFamily="34" charset="0"/>
              </a:rPr>
              <a:t>THANK YOU</a:t>
            </a:r>
            <a:r>
              <a:rPr lang="en-US" dirty="0">
                <a:latin typeface="Arial Rounded MT Bold" panose="020F0704030504030204" pitchFamily="34" charset="0"/>
              </a:rPr>
              <a:t>	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961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210E-5360-C616-A896-A390BE17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625C-F1C7-C2D9-FED0-F6CB06BA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latin typeface="Arial Rounded MT Bold" panose="020F0704030504030204" pitchFamily="34" charset="0"/>
              </a:rPr>
              <a:t>Ahorlu Precious Abra </a:t>
            </a:r>
            <a:r>
              <a:rPr lang="en-US" dirty="0" err="1">
                <a:latin typeface="Arial Rounded MT Bold" panose="020F0704030504030204" pitchFamily="34" charset="0"/>
              </a:rPr>
              <a:t>Dakpe</a:t>
            </a:r>
            <a:r>
              <a:rPr lang="en-US" dirty="0">
                <a:latin typeface="Arial Rounded MT Bold" panose="020F0704030504030204" pitchFamily="34" charset="0"/>
              </a:rPr>
              <a:t> - 1815022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Arial Rounded MT Bold" panose="020F0704030504030204" pitchFamily="34" charset="0"/>
              </a:rPr>
              <a:t>Asiedu Wisdom - 1818622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Arial Rounded MT Bold" panose="020F0704030504030204" pitchFamily="34" charset="0"/>
              </a:rPr>
              <a:t>Oppong-Boateng Kweku Kyei - 1826122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Arial Rounded MT Bold" panose="020F0704030504030204" pitchFamily="34" charset="0"/>
              </a:rPr>
              <a:t>Issac </a:t>
            </a:r>
            <a:r>
              <a:rPr lang="en-US" dirty="0" err="1">
                <a:latin typeface="Arial Rounded MT Bold" panose="020F0704030504030204" pitchFamily="34" charset="0"/>
              </a:rPr>
              <a:t>Hevi</a:t>
            </a:r>
            <a:r>
              <a:rPr lang="en-US" dirty="0">
                <a:latin typeface="Arial Rounded MT Bold" panose="020F0704030504030204" pitchFamily="34" charset="0"/>
              </a:rPr>
              <a:t>  - 1822622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latin typeface="Arial Rounded MT Bold" panose="020F0704030504030204" pitchFamily="34" charset="0"/>
              </a:rPr>
              <a:t>Sampah</a:t>
            </a:r>
            <a:r>
              <a:rPr lang="en-US" dirty="0">
                <a:latin typeface="Arial Rounded MT Bold" panose="020F0704030504030204" pitchFamily="34" charset="0"/>
              </a:rPr>
              <a:t> Allen </a:t>
            </a:r>
            <a:r>
              <a:rPr lang="en-US" dirty="0" err="1">
                <a:latin typeface="Arial Rounded MT Bold" panose="020F0704030504030204" pitchFamily="34" charset="0"/>
              </a:rPr>
              <a:t>Ekyem</a:t>
            </a:r>
            <a:r>
              <a:rPr lang="en-US" dirty="0">
                <a:latin typeface="Arial Rounded MT Bold" panose="020F0704030504030204" pitchFamily="34" charset="0"/>
              </a:rPr>
              <a:t> - 1827822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Arial Rounded MT Bold" panose="020F0704030504030204" pitchFamily="34" charset="0"/>
              </a:rPr>
              <a:t>Bernard </a:t>
            </a:r>
            <a:r>
              <a:rPr lang="en-US" dirty="0" err="1">
                <a:latin typeface="Arial Rounded MT Bold" panose="020F0704030504030204" pitchFamily="34" charset="0"/>
              </a:rPr>
              <a:t>Mamphey</a:t>
            </a:r>
            <a:r>
              <a:rPr lang="en-US" dirty="0">
                <a:latin typeface="Arial Rounded MT Bold" panose="020F0704030504030204" pitchFamily="34" charset="0"/>
              </a:rPr>
              <a:t> - 1824222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Arial Rounded MT Bold" panose="020F0704030504030204" pitchFamily="34" charset="0"/>
              </a:rPr>
              <a:t>Owusu Obed Afriyie - 1827022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Arial Rounded MT Bold" panose="020F0704030504030204" pitchFamily="34" charset="0"/>
              </a:rPr>
              <a:t>Appiah Peter Kwame - 1817622</a:t>
            </a:r>
          </a:p>
          <a:p>
            <a:pPr>
              <a:buClr>
                <a:schemeClr val="tx1"/>
              </a:buClr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16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E785-A78C-6D01-D4F3-745AE22E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F642-D896-E9CF-9121-E165AE6D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838200"/>
            <a:ext cx="10360501" cy="5745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1.	Introduction &amp; Problem Statement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2.	Objectives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3.	System Architecture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4.	Hardware Components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5.	Circuit Design &amp; Connections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6.	Software Implementation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7.	Code Structure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8.	Enhanced Blynk Integration (New Section)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9.	System Demonstration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10.	Challenges &amp; Solutions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11.	Conclusion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12.	Future Improvements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13.	Q&amp;A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8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CF6D-2D0D-B819-3A3A-C8CE24B4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181" y="145449"/>
            <a:ext cx="7923372" cy="76895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9BA4-E6A5-4A78-9704-22DB6F1C3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3" y="990600"/>
            <a:ext cx="10590372" cy="5562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Problem: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Environmental monitoring is essential but traditional solutions are expensive and lack flexibility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Limited remote accessibility of environmental data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Need for real-time alerts for abnormal conditions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Our Solution: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Affordable Arduino-based weather station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Multiple sensor integration with local display and alerts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Cloud connectivity for remote monitoring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User-friendly interface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Why This Project?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Real-time monitoring of environmental conditions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Remote access using IoT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Enhancing technical and programming skills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7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6C4F-4461-4694-C426-6685B7B0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28600"/>
            <a:ext cx="10360501" cy="122396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47842-1BFB-367B-7CBF-47C14A4B0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Design and implement a weather station that monitors: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o	Temperature (°C)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o	Humidity (%)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o	Air Pressure (</a:t>
            </a:r>
            <a:r>
              <a:rPr lang="en-US" dirty="0" err="1">
                <a:latin typeface="Arial Rounded MT Bold" panose="020F0704030504030204" pitchFamily="34" charset="0"/>
              </a:rPr>
              <a:t>hPa</a:t>
            </a:r>
            <a:r>
              <a:rPr lang="en-US" dirty="0">
                <a:latin typeface="Arial Rounded MT Bold" panose="020F0704030504030204" pitchFamily="34" charset="0"/>
              </a:rPr>
              <a:t> – simulated via potentiometer)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Develop a user interface with toggle display functionality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Create a visual and audio alert system for abnormal conditions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Enable real-time monitoring through the Blynk IoT platform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	Optimize for performance and power efficiency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6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7863-D275-40EC-8D8E-EBCBBA58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Block Diagram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0B5A405-CE95-8EFD-18C3-AB3990263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666" y="1828800"/>
            <a:ext cx="823949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4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8C10-A681-3683-5AF3-782646AD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B7116-3715-09FB-C331-91AE0623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8990329" cy="44653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Block Diagram: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•Input: DHT22 Sensor, Potentiometer (Pressure), Push Button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•Processing: ESP32 Microcontroller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•Output: LCD Display, LEDs, Buzzer, Blynk Cloud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7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CDBC-835D-264A-E3F2-9332B1C7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8"/>
            <a:ext cx="10360501" cy="757238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Components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91F8-DA02-A6FE-DBA5-00D6FEF33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289051"/>
            <a:ext cx="10360501" cy="54165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Arial Rounded MT Bold" panose="020F0704030504030204" pitchFamily="34" charset="0"/>
              </a:rPr>
              <a:t>•	ESP32 Microcontroller</a:t>
            </a:r>
          </a:p>
          <a:p>
            <a:pPr marL="0" indent="0">
              <a:buNone/>
            </a:pPr>
            <a:r>
              <a:rPr lang="en-US" sz="2600" dirty="0">
                <a:latin typeface="Arial Rounded MT Bold" panose="020F0704030504030204" pitchFamily="34" charset="0"/>
              </a:rPr>
              <a:t>•	DHT22 Temperature &amp; Humidity Sensor</a:t>
            </a:r>
          </a:p>
          <a:p>
            <a:pPr marL="0" indent="0">
              <a:buNone/>
            </a:pPr>
            <a:r>
              <a:rPr lang="en-US" sz="2600" dirty="0">
                <a:latin typeface="Arial Rounded MT Bold" panose="020F0704030504030204" pitchFamily="34" charset="0"/>
              </a:rPr>
              <a:t>•	16x2 I2C LCD Display</a:t>
            </a:r>
          </a:p>
          <a:p>
            <a:pPr marL="0" indent="0">
              <a:buNone/>
            </a:pPr>
            <a:r>
              <a:rPr lang="en-US" sz="2600" dirty="0">
                <a:latin typeface="Arial Rounded MT Bold" panose="020F0704030504030204" pitchFamily="34" charset="0"/>
              </a:rPr>
              <a:t>•	Potentiometer (for pressure simulation) </a:t>
            </a:r>
          </a:p>
          <a:p>
            <a:pPr marL="0" indent="0">
              <a:buNone/>
            </a:pPr>
            <a:r>
              <a:rPr lang="en-US" sz="2600" dirty="0">
                <a:latin typeface="Arial Rounded MT Bold" panose="020F0704030504030204" pitchFamily="34" charset="0"/>
              </a:rPr>
              <a:t>o	Note: Due to unavailability of actual pressure sensors in the EDAS lab, we substituted with a potentiometer to simulate pressure readings</a:t>
            </a:r>
          </a:p>
          <a:p>
            <a:pPr marL="0" indent="0">
              <a:buNone/>
            </a:pPr>
            <a:r>
              <a:rPr lang="en-US" sz="2600" dirty="0">
                <a:latin typeface="Arial Rounded MT Bold" panose="020F0704030504030204" pitchFamily="34" charset="0"/>
              </a:rPr>
              <a:t>•	LEDs (Green, Yellow, Red)</a:t>
            </a:r>
          </a:p>
          <a:p>
            <a:pPr marL="0" indent="0">
              <a:buNone/>
            </a:pPr>
            <a:r>
              <a:rPr lang="en-US" sz="2600" dirty="0">
                <a:latin typeface="Arial Rounded MT Bold" panose="020F0704030504030204" pitchFamily="34" charset="0"/>
              </a:rPr>
              <a:t>•	Buzzer</a:t>
            </a:r>
          </a:p>
          <a:p>
            <a:pPr marL="0" indent="0">
              <a:buNone/>
            </a:pPr>
            <a:r>
              <a:rPr lang="en-US" sz="2600" dirty="0">
                <a:latin typeface="Arial Rounded MT Bold" panose="020F0704030504030204" pitchFamily="34" charset="0"/>
              </a:rPr>
              <a:t>•	Push Button</a:t>
            </a:r>
          </a:p>
          <a:p>
            <a:pPr marL="0" indent="0">
              <a:buNone/>
            </a:pPr>
            <a:r>
              <a:rPr lang="en-US" sz="2600" dirty="0">
                <a:latin typeface="Arial Rounded MT Bold" panose="020F0704030504030204" pitchFamily="34" charset="0"/>
              </a:rPr>
              <a:t>•	Resistors &amp; Connecting Wires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27AF82-BC4F-0FCD-C0D9-A5B8B2FAE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1746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5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57AC-CC5F-F0F4-91E5-5EA0F82A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Design &amp; Connections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D59096-7B90-422C-C7EA-E9A8890C0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09" y="1701800"/>
            <a:ext cx="7472406" cy="4462463"/>
          </a:xfrm>
        </p:spPr>
      </p:pic>
    </p:spTree>
    <p:extLst>
      <p:ext uri="{BB962C8B-B14F-4D97-AF65-F5344CB8AC3E}">
        <p14:creationId xmlns:p14="http://schemas.microsoft.com/office/powerpoint/2010/main" val="200074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890</TotalTime>
  <Words>857</Words>
  <Application>Microsoft Office PowerPoint</Application>
  <PresentationFormat>Custom</PresentationFormat>
  <Paragraphs>147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Rounded MT Bold</vt:lpstr>
      <vt:lpstr>Calibri</vt:lpstr>
      <vt:lpstr>Tech 16x9</vt:lpstr>
      <vt:lpstr>Arduino-Based Weather Station Project</vt:lpstr>
      <vt:lpstr>GROUP MEMBERS</vt:lpstr>
      <vt:lpstr>TABLE OF CONTENTS</vt:lpstr>
      <vt:lpstr>INTRODUCTION</vt:lpstr>
      <vt:lpstr>Objectives</vt:lpstr>
      <vt:lpstr>Block Diagram</vt:lpstr>
      <vt:lpstr>System Architecture</vt:lpstr>
      <vt:lpstr>Components Used</vt:lpstr>
      <vt:lpstr>Circuit Design &amp; Connections</vt:lpstr>
      <vt:lpstr>Software Implementation</vt:lpstr>
      <vt:lpstr>Code Structure</vt:lpstr>
      <vt:lpstr>Blynk Integration</vt:lpstr>
      <vt:lpstr>System Demonstration</vt:lpstr>
      <vt:lpstr>Challenges Encountered</vt:lpstr>
      <vt:lpstr>Conclusion</vt:lpstr>
      <vt:lpstr>Future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Kweku Oppong-Boateng</dc:creator>
  <cp:lastModifiedBy>Kweku Oppong-Boateng</cp:lastModifiedBy>
  <cp:revision>18</cp:revision>
  <dcterms:created xsi:type="dcterms:W3CDTF">2025-03-21T10:20:37Z</dcterms:created>
  <dcterms:modified xsi:type="dcterms:W3CDTF">2025-03-27T15:56:37Z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