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 id="2147483656" r:id="rId3"/>
    <p:sldMasterId id="2147483657" r:id="rId4"/>
  </p:sldMasterIdLst>
  <p:notesMasterIdLst>
    <p:notesMasterId r:id="rId22"/>
  </p:notesMasterIdLst>
  <p:sldIdLst>
    <p:sldId id="256" r:id="rId5"/>
    <p:sldId id="257" r:id="rId6"/>
    <p:sldId id="258" r:id="rId7"/>
    <p:sldId id="266" r:id="rId8"/>
    <p:sldId id="268" r:id="rId9"/>
    <p:sldId id="267" r:id="rId10"/>
    <p:sldId id="269" r:id="rId11"/>
    <p:sldId id="270" r:id="rId12"/>
    <p:sldId id="271" r:id="rId13"/>
    <p:sldId id="278" r:id="rId14"/>
    <p:sldId id="279" r:id="rId15"/>
    <p:sldId id="272" r:id="rId16"/>
    <p:sldId id="273" r:id="rId17"/>
    <p:sldId id="276" r:id="rId18"/>
    <p:sldId id="277" r:id="rId19"/>
    <p:sldId id="275" r:id="rId20"/>
    <p:sldId id="265"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a:srgbClr val="FF99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7D413D-B00D-496F-BE02-EAFEF3978131}">
  <a:tblStyle styleId="{E17D413D-B00D-496F-BE02-EAFEF397813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Estilo com Tema 1 - Destaqu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68" d="100"/>
          <a:sy n="68" d="100"/>
        </p:scale>
        <p:origin x="69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2003194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 name="Google Shape;5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0443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47949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8140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41045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48585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97012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00427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6" name="Google Shape;1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01386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26453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13202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44598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829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72935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1125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1301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61890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p:cSld name="Slide de título">
    <p:spTree>
      <p:nvGrpSpPr>
        <p:cNvPr id="1" name="Shape 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ide de título">
  <p:cSld name="Slide de título">
    <p:spTree>
      <p:nvGrpSpPr>
        <p:cNvPr id="1" name="Shape 1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21"/>
        <p:cNvGrpSpPr/>
        <p:nvPr/>
      </p:nvGrpSpPr>
      <p:grpSpPr>
        <a:xfrm>
          <a:off x="0" y="0"/>
          <a:ext cx="0" cy="0"/>
          <a:chOff x="0" y="0"/>
          <a:chExt cx="0" cy="0"/>
        </a:xfrm>
      </p:grpSpPr>
      <p:sp>
        <p:nvSpPr>
          <p:cNvPr id="22" name="Google Shape;22;p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 name="Google Shape;23;p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4" name="Google Shape;24;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Slide de título">
  <p:cSld name="2_Slide de título">
    <p:spTree>
      <p:nvGrpSpPr>
        <p:cNvPr id="1" name="Shape 27"/>
        <p:cNvGrpSpPr/>
        <p:nvPr/>
      </p:nvGrpSpPr>
      <p:grpSpPr>
        <a:xfrm>
          <a:off x="0" y="0"/>
          <a:ext cx="0" cy="0"/>
          <a:chOff x="0" y="0"/>
          <a:chExt cx="0" cy="0"/>
        </a:xfrm>
      </p:grpSpPr>
      <p:sp>
        <p:nvSpPr>
          <p:cNvPr id="28" name="Google Shape;28;p7"/>
          <p:cNvSpPr>
            <a:spLocks noGrp="1"/>
          </p:cNvSpPr>
          <p:nvPr>
            <p:ph type="pic" idx="2"/>
          </p:nvPr>
        </p:nvSpPr>
        <p:spPr>
          <a:xfrm>
            <a:off x="6751500" y="2124971"/>
            <a:ext cx="2880000" cy="2880000"/>
          </a:xfrm>
          <a:prstGeom prst="rect">
            <a:avLst/>
          </a:prstGeom>
          <a:noFill/>
          <a:ln>
            <a:noFill/>
          </a:ln>
        </p:spPr>
      </p:sp>
      <p:sp>
        <p:nvSpPr>
          <p:cNvPr id="29" name="Google Shape;29;p7"/>
          <p:cNvSpPr>
            <a:spLocks noGrp="1"/>
          </p:cNvSpPr>
          <p:nvPr>
            <p:ph type="pic" idx="3"/>
          </p:nvPr>
        </p:nvSpPr>
        <p:spPr>
          <a:xfrm>
            <a:off x="7743825" y="600626"/>
            <a:ext cx="4438650" cy="592869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Slide de título">
  <p:cSld name="3_Slide de título">
    <p:spTree>
      <p:nvGrpSpPr>
        <p:cNvPr id="1" name="Shape 30"/>
        <p:cNvGrpSpPr/>
        <p:nvPr/>
      </p:nvGrpSpPr>
      <p:grpSpPr>
        <a:xfrm>
          <a:off x="0" y="0"/>
          <a:ext cx="0" cy="0"/>
          <a:chOff x="0" y="0"/>
          <a:chExt cx="0" cy="0"/>
        </a:xfrm>
      </p:grpSpPr>
      <p:sp>
        <p:nvSpPr>
          <p:cNvPr id="31" name="Google Shape;31;p8"/>
          <p:cNvSpPr/>
          <p:nvPr/>
        </p:nvSpPr>
        <p:spPr>
          <a:xfrm>
            <a:off x="4068000" y="625435"/>
            <a:ext cx="2034000" cy="14724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 name="Google Shape;32;p8"/>
          <p:cNvSpPr/>
          <p:nvPr/>
        </p:nvSpPr>
        <p:spPr>
          <a:xfrm>
            <a:off x="4068000" y="2097835"/>
            <a:ext cx="2034000" cy="1472400"/>
          </a:xfrm>
          <a:prstGeom prst="rect">
            <a:avLst/>
          </a:prstGeom>
          <a:solidFill>
            <a:srgbClr val="1549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 name="Google Shape;33;p8"/>
          <p:cNvSpPr/>
          <p:nvPr/>
        </p:nvSpPr>
        <p:spPr>
          <a:xfrm>
            <a:off x="2034000" y="3570235"/>
            <a:ext cx="2034000" cy="14724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 name="Google Shape;34;p8"/>
          <p:cNvSpPr/>
          <p:nvPr/>
        </p:nvSpPr>
        <p:spPr>
          <a:xfrm>
            <a:off x="8136000" y="3570235"/>
            <a:ext cx="2034000" cy="14724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 name="Google Shape;35;p8"/>
          <p:cNvSpPr/>
          <p:nvPr/>
        </p:nvSpPr>
        <p:spPr>
          <a:xfrm>
            <a:off x="10170000" y="3570235"/>
            <a:ext cx="2034000" cy="1472400"/>
          </a:xfrm>
          <a:prstGeom prst="rect">
            <a:avLst/>
          </a:prstGeom>
          <a:solidFill>
            <a:srgbClr val="1549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 name="Google Shape;36;p8"/>
          <p:cNvSpPr/>
          <p:nvPr/>
        </p:nvSpPr>
        <p:spPr>
          <a:xfrm>
            <a:off x="0" y="5042635"/>
            <a:ext cx="2034000" cy="14724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 name="Google Shape;37;p8"/>
          <p:cNvSpPr/>
          <p:nvPr/>
        </p:nvSpPr>
        <p:spPr>
          <a:xfrm>
            <a:off x="4068000" y="5042635"/>
            <a:ext cx="2034000" cy="1472400"/>
          </a:xfrm>
          <a:prstGeom prst="rect">
            <a:avLst/>
          </a:prstGeom>
          <a:solidFill>
            <a:srgbClr val="1549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 name="Google Shape;38;p8"/>
          <p:cNvSpPr/>
          <p:nvPr/>
        </p:nvSpPr>
        <p:spPr>
          <a:xfrm>
            <a:off x="6102000" y="5042635"/>
            <a:ext cx="2034000" cy="14724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 name="Google Shape;39;p8"/>
          <p:cNvSpPr/>
          <p:nvPr/>
        </p:nvSpPr>
        <p:spPr>
          <a:xfrm>
            <a:off x="10170000" y="5042635"/>
            <a:ext cx="2034000" cy="14724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 name="Google Shape;40;p8"/>
          <p:cNvSpPr>
            <a:spLocks noGrp="1"/>
          </p:cNvSpPr>
          <p:nvPr>
            <p:ph type="pic" idx="2"/>
          </p:nvPr>
        </p:nvSpPr>
        <p:spPr>
          <a:xfrm>
            <a:off x="0" y="625475"/>
            <a:ext cx="4068763" cy="2944813"/>
          </a:xfrm>
          <a:prstGeom prst="rect">
            <a:avLst/>
          </a:prstGeom>
          <a:noFill/>
          <a:ln>
            <a:noFill/>
          </a:ln>
        </p:spPr>
      </p:sp>
      <p:sp>
        <p:nvSpPr>
          <p:cNvPr id="41" name="Google Shape;41;p8"/>
          <p:cNvSpPr>
            <a:spLocks noGrp="1"/>
          </p:cNvSpPr>
          <p:nvPr>
            <p:ph type="pic" idx="3"/>
          </p:nvPr>
        </p:nvSpPr>
        <p:spPr>
          <a:xfrm>
            <a:off x="6102350" y="625475"/>
            <a:ext cx="6089650" cy="2944813"/>
          </a:xfrm>
          <a:prstGeom prst="rect">
            <a:avLst/>
          </a:prstGeom>
          <a:noFill/>
          <a:ln>
            <a:noFill/>
          </a:ln>
        </p:spPr>
      </p:sp>
      <p:sp>
        <p:nvSpPr>
          <p:cNvPr id="42" name="Google Shape;42;p8"/>
          <p:cNvSpPr>
            <a:spLocks noGrp="1"/>
          </p:cNvSpPr>
          <p:nvPr>
            <p:ph type="pic" idx="4"/>
          </p:nvPr>
        </p:nvSpPr>
        <p:spPr>
          <a:xfrm>
            <a:off x="4068763" y="3570288"/>
            <a:ext cx="4067175" cy="1471612"/>
          </a:xfrm>
          <a:prstGeom prst="rect">
            <a:avLst/>
          </a:prstGeom>
          <a:noFill/>
          <a:ln>
            <a:noFill/>
          </a:ln>
        </p:spPr>
      </p:sp>
      <p:sp>
        <p:nvSpPr>
          <p:cNvPr id="43" name="Google Shape;43;p8"/>
          <p:cNvSpPr>
            <a:spLocks noGrp="1"/>
          </p:cNvSpPr>
          <p:nvPr>
            <p:ph type="pic" idx="5"/>
          </p:nvPr>
        </p:nvSpPr>
        <p:spPr>
          <a:xfrm>
            <a:off x="-11999" y="3570288"/>
            <a:ext cx="2034000" cy="1471612"/>
          </a:xfrm>
          <a:prstGeom prst="rect">
            <a:avLst/>
          </a:prstGeom>
          <a:noFill/>
          <a:ln>
            <a:noFill/>
          </a:ln>
        </p:spPr>
      </p:sp>
      <p:sp>
        <p:nvSpPr>
          <p:cNvPr id="44" name="Google Shape;44;p8"/>
          <p:cNvSpPr>
            <a:spLocks noGrp="1"/>
          </p:cNvSpPr>
          <p:nvPr>
            <p:ph type="pic" idx="6"/>
          </p:nvPr>
        </p:nvSpPr>
        <p:spPr>
          <a:xfrm>
            <a:off x="2016001" y="5041900"/>
            <a:ext cx="2034000" cy="1471612"/>
          </a:xfrm>
          <a:prstGeom prst="rect">
            <a:avLst/>
          </a:prstGeom>
          <a:noFill/>
          <a:ln>
            <a:noFill/>
          </a:ln>
        </p:spPr>
      </p:sp>
      <p:sp>
        <p:nvSpPr>
          <p:cNvPr id="45" name="Google Shape;45;p8"/>
          <p:cNvSpPr>
            <a:spLocks noGrp="1"/>
          </p:cNvSpPr>
          <p:nvPr>
            <p:ph type="pic" idx="7"/>
          </p:nvPr>
        </p:nvSpPr>
        <p:spPr>
          <a:xfrm>
            <a:off x="8118001" y="5041900"/>
            <a:ext cx="2034000" cy="1471612"/>
          </a:xfrm>
          <a:prstGeom prst="rect">
            <a:avLst/>
          </a:prstGeom>
          <a:noFill/>
          <a:ln>
            <a:noFill/>
          </a:ln>
        </p:spPr>
      </p:sp>
      <p:sp>
        <p:nvSpPr>
          <p:cNvPr id="46" name="Google Shape;46;p8"/>
          <p:cNvSpPr txBox="1">
            <a:spLocks noGrp="1"/>
          </p:cNvSpPr>
          <p:nvPr>
            <p:ph type="body" idx="1"/>
          </p:nvPr>
        </p:nvSpPr>
        <p:spPr>
          <a:xfrm>
            <a:off x="4068763" y="2097088"/>
            <a:ext cx="2033587" cy="14732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000"/>
              </a:spcBef>
              <a:spcAft>
                <a:spcPts val="0"/>
              </a:spcAft>
              <a:buClr>
                <a:schemeClr val="dk1"/>
              </a:buClr>
              <a:buSzPts val="2000"/>
              <a:buFont typeface="Arial"/>
              <a:buChar char="•"/>
              <a:defRPr sz="2000" b="0" i="0" u="none" strike="noStrike" cap="none">
                <a:solidFill>
                  <a:schemeClr val="dk1"/>
                </a:solidFill>
                <a:latin typeface="Twentieth Century"/>
                <a:ea typeface="Twentieth Century"/>
                <a:cs typeface="Twentieth Century"/>
                <a:sym typeface="Twentieth Centur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wentieth Century"/>
                <a:ea typeface="Twentieth Century"/>
                <a:cs typeface="Twentieth Century"/>
                <a:sym typeface="Twentieth Century"/>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wentieth Century"/>
                <a:ea typeface="Twentieth Century"/>
                <a:cs typeface="Twentieth Century"/>
                <a:sym typeface="Twentieth Century"/>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7" name="Google Shape;47;p8"/>
          <p:cNvSpPr txBox="1">
            <a:spLocks noGrp="1"/>
          </p:cNvSpPr>
          <p:nvPr>
            <p:ph type="body" idx="8"/>
          </p:nvPr>
        </p:nvSpPr>
        <p:spPr>
          <a:xfrm>
            <a:off x="4068763" y="5041900"/>
            <a:ext cx="2033587" cy="1471613"/>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000"/>
              </a:spcBef>
              <a:spcAft>
                <a:spcPts val="0"/>
              </a:spcAft>
              <a:buClr>
                <a:schemeClr val="dk1"/>
              </a:buClr>
              <a:buSzPts val="2000"/>
              <a:buFont typeface="Arial"/>
              <a:buChar char="•"/>
              <a:defRPr sz="2000" b="0" i="0" u="none" strike="noStrike" cap="none">
                <a:solidFill>
                  <a:schemeClr val="dk1"/>
                </a:solidFill>
                <a:latin typeface="Twentieth Century"/>
                <a:ea typeface="Twentieth Century"/>
                <a:cs typeface="Twentieth Century"/>
                <a:sym typeface="Twentieth Centur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wentieth Century"/>
                <a:ea typeface="Twentieth Century"/>
                <a:cs typeface="Twentieth Century"/>
                <a:sym typeface="Twentieth Century"/>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wentieth Century"/>
                <a:ea typeface="Twentieth Century"/>
                <a:cs typeface="Twentieth Century"/>
                <a:sym typeface="Twentieth Century"/>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8" name="Google Shape;48;p8"/>
          <p:cNvSpPr txBox="1">
            <a:spLocks noGrp="1"/>
          </p:cNvSpPr>
          <p:nvPr>
            <p:ph type="body" idx="9"/>
          </p:nvPr>
        </p:nvSpPr>
        <p:spPr>
          <a:xfrm>
            <a:off x="10169525" y="3570288"/>
            <a:ext cx="2022475" cy="1471612"/>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000"/>
              </a:spcBef>
              <a:spcAft>
                <a:spcPts val="0"/>
              </a:spcAft>
              <a:buClr>
                <a:schemeClr val="dk1"/>
              </a:buClr>
              <a:buSzPts val="2000"/>
              <a:buFont typeface="Arial"/>
              <a:buChar char="•"/>
              <a:defRPr sz="2000" b="0" i="0" u="none" strike="noStrike" cap="none">
                <a:solidFill>
                  <a:schemeClr val="dk1"/>
                </a:solidFill>
                <a:latin typeface="Twentieth Century"/>
                <a:ea typeface="Twentieth Century"/>
                <a:cs typeface="Twentieth Century"/>
                <a:sym typeface="Twentieth Centur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apositivo de título" type="title">
  <p:cSld name="TITLE">
    <p:spTree>
      <p:nvGrpSpPr>
        <p:cNvPr id="1" name="Shape 50"/>
        <p:cNvGrpSpPr/>
        <p:nvPr/>
      </p:nvGrpSpPr>
      <p:grpSpPr>
        <a:xfrm>
          <a:off x="0" y="0"/>
          <a:ext cx="0" cy="0"/>
          <a:chOff x="0" y="0"/>
          <a:chExt cx="0" cy="0"/>
        </a:xfrm>
      </p:grpSpPr>
      <p:sp>
        <p:nvSpPr>
          <p:cNvPr id="51" name="Google Shape;51;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2" name="Google Shape;52;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53" name="Google Shape;5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PT"/>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7"/>
        <p:cNvGrpSpPr/>
        <p:nvPr/>
      </p:nvGrpSpPr>
      <p:grpSpPr>
        <a:xfrm>
          <a:off x="0" y="0"/>
          <a:ext cx="0" cy="0"/>
          <a:chOff x="0" y="0"/>
          <a:chExt cx="0" cy="0"/>
        </a:xfrm>
      </p:grpSpPr>
      <p:sp>
        <p:nvSpPr>
          <p:cNvPr id="8" name="Google Shape;8;p3"/>
          <p:cNvSpPr/>
          <p:nvPr/>
        </p:nvSpPr>
        <p:spPr>
          <a:xfrm>
            <a:off x="0" y="244771"/>
            <a:ext cx="12192000" cy="738909"/>
          </a:xfrm>
          <a:prstGeom prst="rect">
            <a:avLst/>
          </a:prstGeom>
          <a:solidFill>
            <a:srgbClr val="1167A4"/>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9;p3"/>
          <p:cNvSpPr/>
          <p:nvPr/>
        </p:nvSpPr>
        <p:spPr>
          <a:xfrm>
            <a:off x="5491018" y="9243"/>
            <a:ext cx="1209964" cy="1209964"/>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 name="Google Shape;10;p3"/>
          <p:cNvPicPr preferRelativeResize="0"/>
          <p:nvPr/>
        </p:nvPicPr>
        <p:blipFill rotWithShape="1">
          <a:blip r:embed="rId3">
            <a:alphaModFix/>
          </a:blip>
          <a:srcRect l="2728" t="9105" r="5159" b="14820"/>
          <a:stretch/>
        </p:blipFill>
        <p:spPr>
          <a:xfrm>
            <a:off x="5553449" y="235375"/>
            <a:ext cx="1085102" cy="757701"/>
          </a:xfrm>
          <a:prstGeom prst="rect">
            <a:avLst/>
          </a:prstGeom>
          <a:noFill/>
          <a:ln>
            <a:noFill/>
          </a:ln>
        </p:spPr>
      </p:pic>
      <p:grpSp>
        <p:nvGrpSpPr>
          <p:cNvPr id="11" name="Google Shape;11;p3"/>
          <p:cNvGrpSpPr/>
          <p:nvPr/>
        </p:nvGrpSpPr>
        <p:grpSpPr>
          <a:xfrm>
            <a:off x="0" y="6520988"/>
            <a:ext cx="12192000" cy="292388"/>
            <a:chOff x="0" y="6520988"/>
            <a:chExt cx="12192000" cy="292388"/>
          </a:xfrm>
        </p:grpSpPr>
        <p:sp>
          <p:nvSpPr>
            <p:cNvPr id="12" name="Google Shape;12;p3"/>
            <p:cNvSpPr/>
            <p:nvPr/>
          </p:nvSpPr>
          <p:spPr>
            <a:xfrm>
              <a:off x="0" y="6526383"/>
              <a:ext cx="12192000" cy="281599"/>
            </a:xfrm>
            <a:prstGeom prst="rect">
              <a:avLst/>
            </a:prstGeom>
            <a:solidFill>
              <a:srgbClr val="1167A4"/>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 name="Google Shape;13;p3"/>
            <p:cNvSpPr txBox="1"/>
            <p:nvPr/>
          </p:nvSpPr>
          <p:spPr>
            <a:xfrm>
              <a:off x="0" y="6520988"/>
              <a:ext cx="12192000" cy="2923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pt-PT" sz="1300" b="1" i="0" u="none" strike="noStrike" cap="none">
                  <a:solidFill>
                    <a:schemeClr val="lt1"/>
                  </a:solidFill>
                  <a:latin typeface="Calibri"/>
                  <a:ea typeface="Calibri"/>
                  <a:cs typeface="Calibri"/>
                  <a:sym typeface="Calibri"/>
                </a:rPr>
                <a:t>Instituto de Telecomunicações | Bairro dos CTTs,  Km7 – Luanda/Angola | Tel.: 940747200 | E-mail: itel.geral@gmail.com | www.itel.gov.ao</a:t>
              </a:r>
              <a:endParaRPr sz="1300" b="1" i="0" u="none" strike="noStrike" cap="none">
                <a:solidFill>
                  <a:schemeClr val="lt1"/>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
        <p:nvSpPr>
          <p:cNvPr id="16" name="Google Shape;16;p5"/>
          <p:cNvSpPr/>
          <p:nvPr/>
        </p:nvSpPr>
        <p:spPr>
          <a:xfrm>
            <a:off x="0" y="152636"/>
            <a:ext cx="12192000" cy="432048"/>
          </a:xfrm>
          <a:prstGeom prst="rect">
            <a:avLst/>
          </a:prstGeom>
          <a:solidFill>
            <a:srgbClr val="1268A5"/>
          </a:solidFill>
          <a:ln w="12700" cap="flat" cmpd="sng">
            <a:solidFill>
              <a:srgbClr val="1369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 name="Google Shape;17;p5"/>
          <p:cNvSpPr/>
          <p:nvPr/>
        </p:nvSpPr>
        <p:spPr>
          <a:xfrm>
            <a:off x="767408" y="-27384"/>
            <a:ext cx="792088" cy="792088"/>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8" name="Google Shape;18;p5"/>
          <p:cNvPicPr preferRelativeResize="0"/>
          <p:nvPr/>
        </p:nvPicPr>
        <p:blipFill rotWithShape="1">
          <a:blip r:embed="rId5">
            <a:alphaModFix/>
          </a:blip>
          <a:srcRect/>
          <a:stretch/>
        </p:blipFill>
        <p:spPr>
          <a:xfrm>
            <a:off x="786455" y="55211"/>
            <a:ext cx="753993" cy="637485"/>
          </a:xfrm>
          <a:prstGeom prst="rect">
            <a:avLst/>
          </a:prstGeom>
          <a:noFill/>
          <a:ln>
            <a:noFill/>
          </a:ln>
        </p:spPr>
      </p:pic>
      <p:sp>
        <p:nvSpPr>
          <p:cNvPr id="19" name="Google Shape;19;p5"/>
          <p:cNvSpPr/>
          <p:nvPr/>
        </p:nvSpPr>
        <p:spPr>
          <a:xfrm>
            <a:off x="0" y="6541182"/>
            <a:ext cx="12192000" cy="252000"/>
          </a:xfrm>
          <a:prstGeom prst="rect">
            <a:avLst/>
          </a:prstGeom>
          <a:solidFill>
            <a:srgbClr val="1268A5"/>
          </a:solidFill>
          <a:ln w="12700" cap="flat" cmpd="sng">
            <a:solidFill>
              <a:srgbClr val="1268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 name="Google Shape;20;p5"/>
          <p:cNvSpPr txBox="1"/>
          <p:nvPr/>
        </p:nvSpPr>
        <p:spPr>
          <a:xfrm>
            <a:off x="0" y="6520988"/>
            <a:ext cx="12192000" cy="2923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pt-PT" sz="1300" b="1" i="0" u="none" strike="noStrike" cap="none">
                <a:solidFill>
                  <a:schemeClr val="lt1"/>
                </a:solidFill>
                <a:latin typeface="Calibri"/>
                <a:ea typeface="Calibri"/>
                <a:cs typeface="Calibri"/>
                <a:sym typeface="Calibri"/>
              </a:rPr>
              <a:t>Instituto de Telecomunicações | Bairro dos CTTs,  Km7 – Luanda/Angola | Tel.: 940747200 | E-mail: itel.geral@gmail.com | www.itel.gov.ao</a:t>
            </a:r>
            <a:endParaRPr sz="1300" b="1"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3.png"/><Relationship Id="rId11" Type="http://schemas.openxmlformats.org/officeDocument/2006/relationships/image" Target="../media/image18.jpg"/><Relationship Id="rId5" Type="http://schemas.openxmlformats.org/officeDocument/2006/relationships/image" Target="../media/image12.png"/><Relationship Id="rId10" Type="http://schemas.openxmlformats.org/officeDocument/2006/relationships/image" Target="../media/image17.jpeg"/><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1"/>
          <p:cNvSpPr txBox="1">
            <a:spLocks noGrp="1"/>
          </p:cNvSpPr>
          <p:nvPr>
            <p:ph type="ctrTitle"/>
          </p:nvPr>
        </p:nvSpPr>
        <p:spPr>
          <a:xfrm>
            <a:off x="365468" y="2385188"/>
            <a:ext cx="7761102" cy="2109540"/>
          </a:xfrm>
          <a:prstGeom prst="rect">
            <a:avLst/>
          </a:prstGeom>
          <a:noFill/>
          <a:ln>
            <a:noFill/>
          </a:ln>
        </p:spPr>
        <p:txBody>
          <a:bodyPr spcFirstLastPara="1" wrap="square" lIns="91425" tIns="45700" rIns="91425" bIns="45700" anchor="t" anchorCtr="0">
            <a:noAutofit/>
          </a:bodyPr>
          <a:lstStyle/>
          <a:p>
            <a:pPr lvl="0" algn="ctr">
              <a:lnSpc>
                <a:spcPct val="90000"/>
              </a:lnSpc>
              <a:buClr>
                <a:srgbClr val="1167A4"/>
              </a:buClr>
              <a:buSzPts val="5400"/>
            </a:pPr>
            <a:br>
              <a:rPr lang="pt-PT" sz="4800" dirty="0">
                <a:solidFill>
                  <a:srgbClr val="1167A4"/>
                </a:solidFill>
                <a:latin typeface="+mn-lt"/>
                <a:ea typeface="Roboto"/>
                <a:cs typeface="Roboto"/>
                <a:sym typeface="Roboto"/>
              </a:rPr>
            </a:br>
            <a:r>
              <a:rPr lang="pt-PT" sz="2000" b="1" dirty="0"/>
              <a:t> </a:t>
            </a:r>
            <a:r>
              <a:rPr lang="pt-PT" sz="4400" b="1" dirty="0">
                <a:solidFill>
                  <a:schemeClr val="accent1">
                    <a:lumMod val="75000"/>
                  </a:schemeClr>
                </a:solidFill>
              </a:rPr>
              <a:t>Sistema de Gestão de Seguros de Automóveis</a:t>
            </a:r>
            <a:endParaRPr sz="4400" b="1" i="0" u="none" strike="noStrike" cap="none" dirty="0">
              <a:solidFill>
                <a:schemeClr val="accent1">
                  <a:lumMod val="75000"/>
                </a:schemeClr>
              </a:solidFill>
              <a:latin typeface="+mn-lt"/>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3"/>
          <p:cNvSpPr txBox="1">
            <a:spLocks noGrp="1"/>
          </p:cNvSpPr>
          <p:nvPr>
            <p:ph type="subTitle" idx="1"/>
          </p:nvPr>
        </p:nvSpPr>
        <p:spPr>
          <a:xfrm>
            <a:off x="2866289" y="222751"/>
            <a:ext cx="6310262" cy="33799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200"/>
              <a:buNone/>
            </a:pPr>
            <a:r>
              <a:rPr lang="pt-PT" sz="3600" dirty="0">
                <a:solidFill>
                  <a:schemeClr val="lt1"/>
                </a:solidFill>
                <a:latin typeface="+mj-lt"/>
                <a:ea typeface="Twentieth Century"/>
                <a:cs typeface="Twentieth Century"/>
                <a:sym typeface="Twentieth Century"/>
              </a:rPr>
              <a:t>Diagrama de caso de uso</a:t>
            </a:r>
          </a:p>
        </p:txBody>
      </p:sp>
      <p:sp>
        <p:nvSpPr>
          <p:cNvPr id="75" name="Google Shape;75;p13"/>
          <p:cNvSpPr txBox="1">
            <a:spLocks noGrp="1"/>
          </p:cNvSpPr>
          <p:nvPr>
            <p:ph type="ctrTitle"/>
          </p:nvPr>
        </p:nvSpPr>
        <p:spPr>
          <a:xfrm>
            <a:off x="583659" y="741145"/>
            <a:ext cx="10825239" cy="5462707"/>
          </a:xfrm>
          <a:prstGeom prst="rect">
            <a:avLst/>
          </a:prstGeom>
          <a:noFill/>
          <a:ln>
            <a:noFill/>
          </a:ln>
        </p:spPr>
        <p:txBody>
          <a:bodyPr spcFirstLastPara="1" wrap="square" lIns="91425" tIns="45700" rIns="91425" bIns="45700" numCol="1" anchor="t" anchorCtr="0">
            <a:noAutofit/>
          </a:bodyPr>
          <a:lstStyle/>
          <a:p>
            <a:pPr algn="just">
              <a:lnSpc>
                <a:spcPct val="100000"/>
              </a:lnSpc>
            </a:pPr>
            <a:r>
              <a:rPr lang="pt-PT" sz="3000" dirty="0">
                <a:solidFill>
                  <a:schemeClr val="tx1"/>
                </a:solidFill>
                <a:latin typeface="Roboto" panose="020B0604020202020204" charset="0"/>
                <a:ea typeface="Roboto" panose="020B0604020202020204" charset="0"/>
                <a:cs typeface="Twentieth Century"/>
                <a:sym typeface="Twentieth Century"/>
              </a:rPr>
              <a:t>	</a:t>
            </a:r>
            <a:r>
              <a:rPr lang="pt-PT" sz="3200" dirty="0">
                <a:solidFill>
                  <a:schemeClr val="tx1"/>
                </a:solidFill>
                <a:latin typeface="Roboto" panose="020B0604020202020204" charset="0"/>
                <a:ea typeface="Roboto" panose="020B0604020202020204" charset="0"/>
                <a:cs typeface="Twentieth Century"/>
                <a:sym typeface="Twentieth Century"/>
              </a:rPr>
              <a:t>	</a:t>
            </a:r>
            <a:endParaRPr sz="3000" b="0" i="0" u="none" strike="noStrike" cap="none" dirty="0">
              <a:solidFill>
                <a:schemeClr val="tx1"/>
              </a:solidFill>
              <a:latin typeface="Roboto" panose="020B0604020202020204" charset="0"/>
              <a:ea typeface="Roboto" panose="020B0604020202020204" charset="0"/>
              <a:cs typeface="Twentieth Century"/>
              <a:sym typeface="Twentieth Century"/>
            </a:endParaRPr>
          </a:p>
        </p:txBody>
      </p:sp>
      <p:pic>
        <p:nvPicPr>
          <p:cNvPr id="3" name="Imagem 2">
            <a:extLst>
              <a:ext uri="{FF2B5EF4-FFF2-40B4-BE49-F238E27FC236}">
                <a16:creationId xmlns:a16="http://schemas.microsoft.com/office/drawing/2014/main" id="{874BF508-643A-4CB2-A039-C93D4462C39B}"/>
              </a:ext>
            </a:extLst>
          </p:cNvPr>
          <p:cNvPicPr>
            <a:picLocks noChangeAspect="1"/>
          </p:cNvPicPr>
          <p:nvPr/>
        </p:nvPicPr>
        <p:blipFill>
          <a:blip r:embed="rId3"/>
          <a:stretch>
            <a:fillRect/>
          </a:stretch>
        </p:blipFill>
        <p:spPr>
          <a:xfrm>
            <a:off x="1885071" y="942975"/>
            <a:ext cx="7582486" cy="4972050"/>
          </a:xfrm>
          <a:prstGeom prst="rect">
            <a:avLst/>
          </a:prstGeom>
        </p:spPr>
      </p:pic>
    </p:spTree>
    <p:extLst>
      <p:ext uri="{BB962C8B-B14F-4D97-AF65-F5344CB8AC3E}">
        <p14:creationId xmlns:p14="http://schemas.microsoft.com/office/powerpoint/2010/main" val="3468521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3"/>
          <p:cNvSpPr txBox="1">
            <a:spLocks noGrp="1"/>
          </p:cNvSpPr>
          <p:nvPr>
            <p:ph type="subTitle" idx="1"/>
          </p:nvPr>
        </p:nvSpPr>
        <p:spPr>
          <a:xfrm>
            <a:off x="2866289" y="222751"/>
            <a:ext cx="6310262" cy="33799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200"/>
              <a:buNone/>
            </a:pPr>
            <a:r>
              <a:rPr lang="pt-PT" sz="3600" dirty="0">
                <a:solidFill>
                  <a:schemeClr val="lt1"/>
                </a:solidFill>
                <a:latin typeface="+mj-lt"/>
                <a:ea typeface="Twentieth Century"/>
                <a:cs typeface="Twentieth Century"/>
                <a:sym typeface="Twentieth Century"/>
              </a:rPr>
              <a:t>Diagrama de Multicamada</a:t>
            </a:r>
          </a:p>
        </p:txBody>
      </p:sp>
      <p:sp>
        <p:nvSpPr>
          <p:cNvPr id="75" name="Google Shape;75;p13"/>
          <p:cNvSpPr txBox="1">
            <a:spLocks noGrp="1"/>
          </p:cNvSpPr>
          <p:nvPr>
            <p:ph type="ctrTitle"/>
          </p:nvPr>
        </p:nvSpPr>
        <p:spPr>
          <a:xfrm>
            <a:off x="583659" y="741145"/>
            <a:ext cx="10825239" cy="5462707"/>
          </a:xfrm>
          <a:prstGeom prst="rect">
            <a:avLst/>
          </a:prstGeom>
          <a:noFill/>
          <a:ln>
            <a:noFill/>
          </a:ln>
        </p:spPr>
        <p:txBody>
          <a:bodyPr spcFirstLastPara="1" wrap="square" lIns="91425" tIns="45700" rIns="91425" bIns="45700" numCol="1" anchor="t" anchorCtr="0">
            <a:noAutofit/>
          </a:bodyPr>
          <a:lstStyle/>
          <a:p>
            <a:pPr algn="just">
              <a:lnSpc>
                <a:spcPct val="100000"/>
              </a:lnSpc>
            </a:pPr>
            <a:r>
              <a:rPr lang="pt-PT" sz="3000" dirty="0">
                <a:solidFill>
                  <a:schemeClr val="tx1"/>
                </a:solidFill>
                <a:latin typeface="Roboto" panose="020B0604020202020204" charset="0"/>
                <a:ea typeface="Roboto" panose="020B0604020202020204" charset="0"/>
                <a:cs typeface="Twentieth Century"/>
                <a:sym typeface="Twentieth Century"/>
              </a:rPr>
              <a:t>	</a:t>
            </a:r>
            <a:r>
              <a:rPr lang="pt-PT" sz="3200" dirty="0">
                <a:solidFill>
                  <a:schemeClr val="tx1"/>
                </a:solidFill>
                <a:latin typeface="Roboto" panose="020B0604020202020204" charset="0"/>
                <a:ea typeface="Roboto" panose="020B0604020202020204" charset="0"/>
                <a:cs typeface="Twentieth Century"/>
                <a:sym typeface="Twentieth Century"/>
              </a:rPr>
              <a:t>	</a:t>
            </a:r>
            <a:endParaRPr sz="3000" b="0" i="0" u="none" strike="noStrike" cap="none" dirty="0">
              <a:solidFill>
                <a:schemeClr val="tx1"/>
              </a:solidFill>
              <a:latin typeface="Roboto" panose="020B0604020202020204" charset="0"/>
              <a:ea typeface="Roboto" panose="020B0604020202020204" charset="0"/>
              <a:cs typeface="Twentieth Century"/>
              <a:sym typeface="Twentieth Century"/>
            </a:endParaRPr>
          </a:p>
        </p:txBody>
      </p:sp>
      <p:pic>
        <p:nvPicPr>
          <p:cNvPr id="4" name="Imagem 3">
            <a:extLst>
              <a:ext uri="{FF2B5EF4-FFF2-40B4-BE49-F238E27FC236}">
                <a16:creationId xmlns:a16="http://schemas.microsoft.com/office/drawing/2014/main" id="{013D7682-8E76-4978-B4BE-8338941DAB2E}"/>
              </a:ext>
            </a:extLst>
          </p:cNvPr>
          <p:cNvPicPr>
            <a:picLocks noChangeAspect="1"/>
          </p:cNvPicPr>
          <p:nvPr/>
        </p:nvPicPr>
        <p:blipFill>
          <a:blip r:embed="rId3"/>
          <a:stretch>
            <a:fillRect/>
          </a:stretch>
        </p:blipFill>
        <p:spPr>
          <a:xfrm>
            <a:off x="3049170" y="1495392"/>
            <a:ext cx="5982288" cy="4088305"/>
          </a:xfrm>
          <a:prstGeom prst="rect">
            <a:avLst/>
          </a:prstGeom>
        </p:spPr>
      </p:pic>
    </p:spTree>
    <p:extLst>
      <p:ext uri="{BB962C8B-B14F-4D97-AF65-F5344CB8AC3E}">
        <p14:creationId xmlns:p14="http://schemas.microsoft.com/office/powerpoint/2010/main" val="3509032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3"/>
          <p:cNvSpPr txBox="1">
            <a:spLocks noGrp="1"/>
          </p:cNvSpPr>
          <p:nvPr>
            <p:ph type="subTitle" idx="1"/>
          </p:nvPr>
        </p:nvSpPr>
        <p:spPr>
          <a:xfrm>
            <a:off x="3726873" y="178790"/>
            <a:ext cx="6310262" cy="33799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200"/>
              <a:buNone/>
            </a:pPr>
            <a:r>
              <a:rPr lang="pt-PT" sz="3600" dirty="0">
                <a:solidFill>
                  <a:schemeClr val="lt1"/>
                </a:solidFill>
                <a:latin typeface="+mj-lt"/>
                <a:ea typeface="Twentieth Century"/>
                <a:cs typeface="Twentieth Century"/>
                <a:sym typeface="Twentieth Century"/>
              </a:rPr>
              <a:t>Diagrama de classes</a:t>
            </a:r>
            <a:endParaRPr sz="3600" dirty="0">
              <a:solidFill>
                <a:schemeClr val="lt1"/>
              </a:solidFill>
              <a:latin typeface="+mj-lt"/>
              <a:ea typeface="Twentieth Century"/>
              <a:cs typeface="Twentieth Century"/>
              <a:sym typeface="Twentieth Century"/>
            </a:endParaRPr>
          </a:p>
        </p:txBody>
      </p:sp>
      <p:sp>
        <p:nvSpPr>
          <p:cNvPr id="75" name="Google Shape;75;p13"/>
          <p:cNvSpPr txBox="1">
            <a:spLocks noGrp="1"/>
          </p:cNvSpPr>
          <p:nvPr>
            <p:ph type="ctrTitle"/>
          </p:nvPr>
        </p:nvSpPr>
        <p:spPr>
          <a:xfrm>
            <a:off x="583659" y="741145"/>
            <a:ext cx="10875523" cy="5505651"/>
          </a:xfrm>
          <a:prstGeom prst="rect">
            <a:avLst/>
          </a:prstGeom>
          <a:noFill/>
          <a:ln>
            <a:noFill/>
          </a:ln>
        </p:spPr>
        <p:txBody>
          <a:bodyPr spcFirstLastPara="1" wrap="square" lIns="91425" tIns="45700" rIns="91425" bIns="45700" numCol="1" anchor="t" anchorCtr="0">
            <a:noAutofit/>
          </a:bodyPr>
          <a:lstStyle/>
          <a:p>
            <a:pPr algn="just">
              <a:lnSpc>
                <a:spcPct val="100000"/>
              </a:lnSpc>
            </a:pPr>
            <a:r>
              <a:rPr lang="pt-PT" sz="3000" dirty="0">
                <a:solidFill>
                  <a:schemeClr val="tx1"/>
                </a:solidFill>
                <a:latin typeface="Roboto" panose="020B0604020202020204" charset="0"/>
                <a:ea typeface="Roboto" panose="020B0604020202020204" charset="0"/>
                <a:cs typeface="Twentieth Century"/>
                <a:sym typeface="Twentieth Century"/>
              </a:rPr>
              <a:t>	</a:t>
            </a:r>
            <a:r>
              <a:rPr lang="pt-PT" sz="3200" dirty="0">
                <a:solidFill>
                  <a:schemeClr val="tx1"/>
                </a:solidFill>
                <a:latin typeface="Roboto" panose="020B0604020202020204" charset="0"/>
                <a:ea typeface="Roboto" panose="020B0604020202020204" charset="0"/>
                <a:cs typeface="Twentieth Century"/>
                <a:sym typeface="Twentieth Century"/>
              </a:rPr>
              <a:t>	</a:t>
            </a:r>
            <a:endParaRPr sz="3000" b="0" i="0" u="none" strike="noStrike" cap="none" dirty="0">
              <a:solidFill>
                <a:schemeClr val="tx1"/>
              </a:solidFill>
              <a:latin typeface="Roboto" panose="020B0604020202020204" charset="0"/>
              <a:ea typeface="Roboto" panose="020B0604020202020204" charset="0"/>
              <a:cs typeface="Twentieth Century"/>
              <a:sym typeface="Twentieth Century"/>
            </a:endParaRPr>
          </a:p>
        </p:txBody>
      </p:sp>
      <p:pic>
        <p:nvPicPr>
          <p:cNvPr id="5" name="Imagem 4"/>
          <p:cNvPicPr/>
          <p:nvPr/>
        </p:nvPicPr>
        <p:blipFill>
          <a:blip r:embed="rId3">
            <a:extLst>
              <a:ext uri="{28A0092B-C50C-407E-A947-70E740481C1C}">
                <a14:useLocalDpi xmlns:a14="http://schemas.microsoft.com/office/drawing/2010/main" val="0"/>
              </a:ext>
            </a:extLst>
          </a:blip>
          <a:stretch>
            <a:fillRect/>
          </a:stretch>
        </p:blipFill>
        <p:spPr>
          <a:xfrm>
            <a:off x="1188720" y="897939"/>
            <a:ext cx="9902951" cy="5192061"/>
          </a:xfrm>
          <a:prstGeom prst="rect">
            <a:avLst/>
          </a:prstGeom>
        </p:spPr>
      </p:pic>
    </p:spTree>
    <p:extLst>
      <p:ext uri="{BB962C8B-B14F-4D97-AF65-F5344CB8AC3E}">
        <p14:creationId xmlns:p14="http://schemas.microsoft.com/office/powerpoint/2010/main" val="2793171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3"/>
          <p:cNvSpPr txBox="1">
            <a:spLocks noGrp="1"/>
          </p:cNvSpPr>
          <p:nvPr>
            <p:ph type="subTitle" idx="1"/>
          </p:nvPr>
        </p:nvSpPr>
        <p:spPr>
          <a:xfrm>
            <a:off x="2866289" y="222751"/>
            <a:ext cx="6310262" cy="33799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200"/>
              <a:buNone/>
            </a:pPr>
            <a:r>
              <a:rPr lang="pt-PT" sz="3600" dirty="0">
                <a:solidFill>
                  <a:schemeClr val="lt1"/>
                </a:solidFill>
                <a:latin typeface="+mj-lt"/>
                <a:ea typeface="Twentieth Century"/>
                <a:cs typeface="Twentieth Century"/>
                <a:sym typeface="Twentieth Century"/>
              </a:rPr>
              <a:t>Diagrama de base de dados</a:t>
            </a:r>
            <a:endParaRPr sz="3600" dirty="0">
              <a:solidFill>
                <a:schemeClr val="lt1"/>
              </a:solidFill>
              <a:latin typeface="+mj-lt"/>
              <a:ea typeface="Twentieth Century"/>
              <a:cs typeface="Twentieth Century"/>
              <a:sym typeface="Twentieth Century"/>
            </a:endParaRPr>
          </a:p>
        </p:txBody>
      </p:sp>
      <p:sp>
        <p:nvSpPr>
          <p:cNvPr id="75" name="Google Shape;75;p13"/>
          <p:cNvSpPr txBox="1">
            <a:spLocks noGrp="1"/>
          </p:cNvSpPr>
          <p:nvPr>
            <p:ph type="ctrTitle"/>
          </p:nvPr>
        </p:nvSpPr>
        <p:spPr>
          <a:xfrm>
            <a:off x="583659" y="741145"/>
            <a:ext cx="10875523" cy="5505651"/>
          </a:xfrm>
          <a:prstGeom prst="rect">
            <a:avLst/>
          </a:prstGeom>
          <a:noFill/>
          <a:ln>
            <a:noFill/>
          </a:ln>
        </p:spPr>
        <p:txBody>
          <a:bodyPr spcFirstLastPara="1" wrap="square" lIns="91425" tIns="45700" rIns="91425" bIns="45700" numCol="1" anchor="t" anchorCtr="0">
            <a:noAutofit/>
          </a:bodyPr>
          <a:lstStyle/>
          <a:p>
            <a:pPr algn="just">
              <a:lnSpc>
                <a:spcPct val="100000"/>
              </a:lnSpc>
            </a:pPr>
            <a:r>
              <a:rPr lang="pt-PT" sz="3000" dirty="0">
                <a:solidFill>
                  <a:schemeClr val="tx1"/>
                </a:solidFill>
                <a:latin typeface="Roboto" panose="020B0604020202020204" charset="0"/>
                <a:ea typeface="Roboto" panose="020B0604020202020204" charset="0"/>
                <a:cs typeface="Twentieth Century"/>
                <a:sym typeface="Twentieth Century"/>
              </a:rPr>
              <a:t>	</a:t>
            </a:r>
            <a:r>
              <a:rPr lang="pt-PT" sz="3200" dirty="0">
                <a:solidFill>
                  <a:schemeClr val="tx1"/>
                </a:solidFill>
                <a:latin typeface="Roboto" panose="020B0604020202020204" charset="0"/>
                <a:ea typeface="Roboto" panose="020B0604020202020204" charset="0"/>
                <a:cs typeface="Twentieth Century"/>
                <a:sym typeface="Twentieth Century"/>
              </a:rPr>
              <a:t>	</a:t>
            </a:r>
            <a:endParaRPr sz="3000" b="0" i="0" u="none" strike="noStrike" cap="none" dirty="0">
              <a:solidFill>
                <a:schemeClr val="tx1"/>
              </a:solidFill>
              <a:latin typeface="Roboto" panose="020B0604020202020204" charset="0"/>
              <a:ea typeface="Roboto" panose="020B0604020202020204" charset="0"/>
              <a:cs typeface="Twentieth Century"/>
              <a:sym typeface="Twentieth Century"/>
            </a:endParaRPr>
          </a:p>
        </p:txBody>
      </p:sp>
      <p:pic>
        <p:nvPicPr>
          <p:cNvPr id="5" name="Imagem 4"/>
          <p:cNvPicPr/>
          <p:nvPr/>
        </p:nvPicPr>
        <p:blipFill>
          <a:blip r:embed="rId3">
            <a:extLst>
              <a:ext uri="{28A0092B-C50C-407E-A947-70E740481C1C}">
                <a14:useLocalDpi xmlns:a14="http://schemas.microsoft.com/office/drawing/2010/main" val="0"/>
              </a:ext>
            </a:extLst>
          </a:blip>
          <a:stretch>
            <a:fillRect/>
          </a:stretch>
        </p:blipFill>
        <p:spPr>
          <a:xfrm>
            <a:off x="1335374" y="741145"/>
            <a:ext cx="9875170" cy="5752365"/>
          </a:xfrm>
          <a:prstGeom prst="rect">
            <a:avLst/>
          </a:prstGeom>
        </p:spPr>
      </p:pic>
    </p:spTree>
    <p:extLst>
      <p:ext uri="{BB962C8B-B14F-4D97-AF65-F5344CB8AC3E}">
        <p14:creationId xmlns:p14="http://schemas.microsoft.com/office/powerpoint/2010/main" val="4063362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3"/>
          <p:cNvSpPr txBox="1">
            <a:spLocks noGrp="1"/>
          </p:cNvSpPr>
          <p:nvPr>
            <p:ph type="subTitle" idx="1"/>
          </p:nvPr>
        </p:nvSpPr>
        <p:spPr>
          <a:xfrm>
            <a:off x="2866289" y="222751"/>
            <a:ext cx="6310262" cy="33799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200"/>
              <a:buNone/>
            </a:pPr>
            <a:r>
              <a:rPr lang="pt-PT" sz="3600" dirty="0">
                <a:solidFill>
                  <a:schemeClr val="lt1"/>
                </a:solidFill>
                <a:latin typeface="+mj-lt"/>
                <a:ea typeface="Twentieth Century"/>
                <a:cs typeface="Twentieth Century"/>
                <a:sym typeface="Twentieth Century"/>
              </a:rPr>
              <a:t>Diagrama de Negócio</a:t>
            </a:r>
            <a:endParaRPr sz="3600" dirty="0">
              <a:solidFill>
                <a:schemeClr val="lt1"/>
              </a:solidFill>
              <a:latin typeface="+mj-lt"/>
              <a:ea typeface="Twentieth Century"/>
              <a:cs typeface="Twentieth Century"/>
              <a:sym typeface="Twentieth Century"/>
            </a:endParaRPr>
          </a:p>
        </p:txBody>
      </p:sp>
      <p:sp>
        <p:nvSpPr>
          <p:cNvPr id="75" name="Google Shape;75;p13"/>
          <p:cNvSpPr txBox="1">
            <a:spLocks noGrp="1"/>
          </p:cNvSpPr>
          <p:nvPr>
            <p:ph type="ctrTitle"/>
          </p:nvPr>
        </p:nvSpPr>
        <p:spPr>
          <a:xfrm>
            <a:off x="583659" y="741145"/>
            <a:ext cx="10875523" cy="5505651"/>
          </a:xfrm>
          <a:prstGeom prst="rect">
            <a:avLst/>
          </a:prstGeom>
          <a:noFill/>
          <a:ln>
            <a:noFill/>
          </a:ln>
        </p:spPr>
        <p:txBody>
          <a:bodyPr spcFirstLastPara="1" wrap="square" lIns="91425" tIns="45700" rIns="91425" bIns="45700" numCol="1" anchor="t" anchorCtr="0">
            <a:noAutofit/>
          </a:bodyPr>
          <a:lstStyle/>
          <a:p>
            <a:pPr algn="just">
              <a:lnSpc>
                <a:spcPct val="100000"/>
              </a:lnSpc>
            </a:pPr>
            <a:r>
              <a:rPr lang="pt-PT" sz="3000" dirty="0">
                <a:solidFill>
                  <a:schemeClr val="tx1"/>
                </a:solidFill>
                <a:latin typeface="Roboto" panose="020B0604020202020204" charset="0"/>
                <a:ea typeface="Roboto" panose="020B0604020202020204" charset="0"/>
                <a:cs typeface="Twentieth Century"/>
                <a:sym typeface="Twentieth Century"/>
              </a:rPr>
              <a:t>	</a:t>
            </a:r>
            <a:r>
              <a:rPr lang="pt-PT" sz="3200" dirty="0">
                <a:solidFill>
                  <a:schemeClr val="tx1"/>
                </a:solidFill>
                <a:latin typeface="Roboto" panose="020B0604020202020204" charset="0"/>
                <a:ea typeface="Roboto" panose="020B0604020202020204" charset="0"/>
                <a:cs typeface="Twentieth Century"/>
                <a:sym typeface="Twentieth Century"/>
              </a:rPr>
              <a:t>	</a:t>
            </a:r>
            <a:endParaRPr sz="3000" b="0" i="0" u="none" strike="noStrike" cap="none" dirty="0">
              <a:solidFill>
                <a:schemeClr val="tx1"/>
              </a:solidFill>
              <a:latin typeface="Roboto" panose="020B0604020202020204" charset="0"/>
              <a:ea typeface="Roboto" panose="020B0604020202020204" charset="0"/>
              <a:cs typeface="Twentieth Century"/>
              <a:sym typeface="Twentieth Century"/>
            </a:endParaRPr>
          </a:p>
        </p:txBody>
      </p:sp>
      <p:pic>
        <p:nvPicPr>
          <p:cNvPr id="6" name="Imagem 5"/>
          <p:cNvPicPr/>
          <p:nvPr/>
        </p:nvPicPr>
        <p:blipFill>
          <a:blip r:embed="rId3">
            <a:extLst>
              <a:ext uri="{28A0092B-C50C-407E-A947-70E740481C1C}">
                <a14:useLocalDpi xmlns:a14="http://schemas.microsoft.com/office/drawing/2010/main" val="0"/>
              </a:ext>
            </a:extLst>
          </a:blip>
          <a:stretch>
            <a:fillRect/>
          </a:stretch>
        </p:blipFill>
        <p:spPr>
          <a:xfrm>
            <a:off x="1565374" y="850392"/>
            <a:ext cx="9893808" cy="5056632"/>
          </a:xfrm>
          <a:prstGeom prst="rect">
            <a:avLst/>
          </a:prstGeom>
        </p:spPr>
      </p:pic>
    </p:spTree>
    <p:extLst>
      <p:ext uri="{BB962C8B-B14F-4D97-AF65-F5344CB8AC3E}">
        <p14:creationId xmlns:p14="http://schemas.microsoft.com/office/powerpoint/2010/main" val="359597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3"/>
          <p:cNvSpPr txBox="1">
            <a:spLocks noGrp="1"/>
          </p:cNvSpPr>
          <p:nvPr>
            <p:ph type="subTitle" idx="1"/>
          </p:nvPr>
        </p:nvSpPr>
        <p:spPr>
          <a:xfrm>
            <a:off x="2866289" y="222751"/>
            <a:ext cx="6310262" cy="33799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200"/>
              <a:buNone/>
            </a:pPr>
            <a:r>
              <a:rPr lang="pt-PT" sz="3600" dirty="0">
                <a:solidFill>
                  <a:schemeClr val="lt1"/>
                </a:solidFill>
                <a:latin typeface="+mj-lt"/>
                <a:ea typeface="Twentieth Century"/>
                <a:cs typeface="Twentieth Century"/>
                <a:sym typeface="Twentieth Century"/>
              </a:rPr>
              <a:t>Arquitetura  Física</a:t>
            </a:r>
            <a:endParaRPr sz="3600" dirty="0">
              <a:solidFill>
                <a:schemeClr val="lt1"/>
              </a:solidFill>
              <a:latin typeface="+mj-lt"/>
              <a:ea typeface="Twentieth Century"/>
              <a:cs typeface="Twentieth Century"/>
              <a:sym typeface="Twentieth Century"/>
            </a:endParaRPr>
          </a:p>
        </p:txBody>
      </p:sp>
      <p:sp>
        <p:nvSpPr>
          <p:cNvPr id="75" name="Google Shape;75;p13"/>
          <p:cNvSpPr txBox="1">
            <a:spLocks noGrp="1"/>
          </p:cNvSpPr>
          <p:nvPr>
            <p:ph type="ctrTitle"/>
          </p:nvPr>
        </p:nvSpPr>
        <p:spPr>
          <a:xfrm>
            <a:off x="583659" y="900332"/>
            <a:ext cx="10875523" cy="5216523"/>
          </a:xfrm>
          <a:prstGeom prst="rect">
            <a:avLst/>
          </a:prstGeom>
          <a:noFill/>
          <a:ln>
            <a:noFill/>
          </a:ln>
        </p:spPr>
        <p:txBody>
          <a:bodyPr spcFirstLastPara="1" wrap="square" lIns="91425" tIns="45700" rIns="91425" bIns="45700" numCol="1" anchor="t" anchorCtr="0">
            <a:noAutofit/>
          </a:bodyPr>
          <a:lstStyle/>
          <a:p>
            <a:pPr algn="just">
              <a:lnSpc>
                <a:spcPct val="100000"/>
              </a:lnSpc>
            </a:pPr>
            <a:r>
              <a:rPr lang="pt-PT" sz="3000" dirty="0">
                <a:solidFill>
                  <a:schemeClr val="tx1"/>
                </a:solidFill>
                <a:latin typeface="Roboto" panose="020B0604020202020204" charset="0"/>
                <a:ea typeface="Roboto" panose="020B0604020202020204" charset="0"/>
                <a:cs typeface="Twentieth Century"/>
                <a:sym typeface="Twentieth Century"/>
              </a:rPr>
              <a:t>	</a:t>
            </a:r>
            <a:r>
              <a:rPr lang="pt-PT" sz="3200" dirty="0">
                <a:solidFill>
                  <a:schemeClr val="tx1"/>
                </a:solidFill>
                <a:latin typeface="Roboto" panose="020B0604020202020204" charset="0"/>
                <a:ea typeface="Roboto" panose="020B0604020202020204" charset="0"/>
                <a:cs typeface="Twentieth Century"/>
                <a:sym typeface="Twentieth Century"/>
              </a:rPr>
              <a:t>	</a:t>
            </a:r>
            <a:endParaRPr sz="3000" b="0" i="0" u="none" strike="noStrike" cap="none" dirty="0">
              <a:solidFill>
                <a:schemeClr val="tx1"/>
              </a:solidFill>
              <a:latin typeface="Roboto" panose="020B0604020202020204" charset="0"/>
              <a:ea typeface="Roboto" panose="020B0604020202020204" charset="0"/>
              <a:cs typeface="Twentieth Century"/>
              <a:sym typeface="Twentieth Century"/>
            </a:endParaRPr>
          </a:p>
        </p:txBody>
      </p:sp>
      <p:pic>
        <p:nvPicPr>
          <p:cNvPr id="3" name="Imagem 2">
            <a:extLst>
              <a:ext uri="{FF2B5EF4-FFF2-40B4-BE49-F238E27FC236}">
                <a16:creationId xmlns:a16="http://schemas.microsoft.com/office/drawing/2014/main" id="{8B8C1EA1-FE8E-4EBE-9DFE-BCAAA4D63829}"/>
              </a:ext>
            </a:extLst>
          </p:cNvPr>
          <p:cNvPicPr>
            <a:picLocks noChangeAspect="1"/>
          </p:cNvPicPr>
          <p:nvPr/>
        </p:nvPicPr>
        <p:blipFill>
          <a:blip r:embed="rId3"/>
          <a:stretch>
            <a:fillRect/>
          </a:stretch>
        </p:blipFill>
        <p:spPr>
          <a:xfrm>
            <a:off x="1784443" y="900332"/>
            <a:ext cx="8907003" cy="5216523"/>
          </a:xfrm>
          <a:prstGeom prst="rect">
            <a:avLst/>
          </a:prstGeom>
        </p:spPr>
      </p:pic>
    </p:spTree>
    <p:extLst>
      <p:ext uri="{BB962C8B-B14F-4D97-AF65-F5344CB8AC3E}">
        <p14:creationId xmlns:p14="http://schemas.microsoft.com/office/powerpoint/2010/main" val="15269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3"/>
          <p:cNvSpPr txBox="1">
            <a:spLocks noGrp="1"/>
          </p:cNvSpPr>
          <p:nvPr>
            <p:ph type="subTitle" idx="1"/>
          </p:nvPr>
        </p:nvSpPr>
        <p:spPr>
          <a:xfrm>
            <a:off x="3041387" y="222751"/>
            <a:ext cx="6310262" cy="33799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200"/>
              <a:buNone/>
            </a:pPr>
            <a:r>
              <a:rPr lang="pt-PT" sz="3600" dirty="0">
                <a:solidFill>
                  <a:schemeClr val="lt1"/>
                </a:solidFill>
                <a:latin typeface="+mj-lt"/>
                <a:ea typeface="Twentieth Century"/>
                <a:cs typeface="Twentieth Century"/>
                <a:sym typeface="Twentieth Century"/>
              </a:rPr>
              <a:t>Conclusão</a:t>
            </a:r>
            <a:endParaRPr sz="3600" dirty="0">
              <a:solidFill>
                <a:schemeClr val="lt1"/>
              </a:solidFill>
              <a:latin typeface="+mj-lt"/>
              <a:ea typeface="Twentieth Century"/>
              <a:cs typeface="Twentieth Century"/>
              <a:sym typeface="Twentieth Century"/>
            </a:endParaRPr>
          </a:p>
        </p:txBody>
      </p:sp>
      <p:sp>
        <p:nvSpPr>
          <p:cNvPr id="75" name="Google Shape;75;p13"/>
          <p:cNvSpPr txBox="1">
            <a:spLocks noGrp="1"/>
          </p:cNvSpPr>
          <p:nvPr>
            <p:ph type="ctrTitle"/>
          </p:nvPr>
        </p:nvSpPr>
        <p:spPr>
          <a:xfrm>
            <a:off x="6196518" y="741145"/>
            <a:ext cx="5262663" cy="5505651"/>
          </a:xfrm>
          <a:prstGeom prst="rect">
            <a:avLst/>
          </a:prstGeom>
          <a:noFill/>
          <a:ln>
            <a:noFill/>
          </a:ln>
        </p:spPr>
        <p:txBody>
          <a:bodyPr spcFirstLastPara="1" wrap="square" lIns="91425" tIns="45700" rIns="91425" bIns="45700" numCol="1" anchor="t" anchorCtr="0">
            <a:noAutofit/>
          </a:bodyPr>
          <a:lstStyle/>
          <a:p>
            <a:pPr algn="just">
              <a:lnSpc>
                <a:spcPct val="100000"/>
              </a:lnSpc>
            </a:pPr>
            <a:r>
              <a:rPr lang="pt-PT" sz="3000" dirty="0">
                <a:solidFill>
                  <a:schemeClr val="tx1"/>
                </a:solidFill>
                <a:latin typeface="Roboto" panose="020B0604020202020204" charset="0"/>
                <a:ea typeface="Roboto" panose="020B0604020202020204" charset="0"/>
                <a:cs typeface="Twentieth Century"/>
                <a:sym typeface="Twentieth Century"/>
              </a:rPr>
              <a:t>	</a:t>
            </a:r>
            <a:r>
              <a:rPr lang="pt-PT" sz="3200" dirty="0">
                <a:solidFill>
                  <a:schemeClr val="tx1"/>
                </a:solidFill>
                <a:latin typeface="Roboto" panose="020B0604020202020204" charset="0"/>
                <a:ea typeface="Roboto" panose="020B0604020202020204" charset="0"/>
                <a:cs typeface="Twentieth Century"/>
                <a:sym typeface="Twentieth Century"/>
              </a:rPr>
              <a:t>	</a:t>
            </a:r>
            <a:endParaRPr sz="3000" b="0" i="0" u="none" strike="noStrike" cap="none" dirty="0">
              <a:solidFill>
                <a:schemeClr val="tx1"/>
              </a:solidFill>
              <a:latin typeface="Roboto" panose="020B0604020202020204" charset="0"/>
              <a:ea typeface="Roboto" panose="020B0604020202020204" charset="0"/>
              <a:cs typeface="Twentieth Century"/>
              <a:sym typeface="Twentieth Century"/>
            </a:endParaRPr>
          </a:p>
        </p:txBody>
      </p:sp>
      <p:sp>
        <p:nvSpPr>
          <p:cNvPr id="2" name="CaixaDeTexto 1"/>
          <p:cNvSpPr txBox="1"/>
          <p:nvPr/>
        </p:nvSpPr>
        <p:spPr>
          <a:xfrm>
            <a:off x="1149935" y="1804874"/>
            <a:ext cx="4961107" cy="4093428"/>
          </a:xfrm>
          <a:prstGeom prst="rect">
            <a:avLst/>
          </a:prstGeom>
          <a:noFill/>
        </p:spPr>
        <p:txBody>
          <a:bodyPr wrap="square" rtlCol="0">
            <a:spAutoFit/>
          </a:bodyPr>
          <a:lstStyle/>
          <a:p>
            <a:pPr algn="just"/>
            <a:r>
              <a:rPr lang="pt-BR" sz="2000" dirty="0">
                <a:solidFill>
                  <a:schemeClr val="bg2"/>
                </a:solidFill>
              </a:rPr>
              <a:t>Hoje em dia não importa a frequência com que você usa o carro, é importante sempre estar preparado para pequenos ou grandes imprevistos envolvendo seu veículo porque incidentes ocorrem até mesmo com condutores precavidos; nesse caso, o fato é que dirigir sempre nos deixa expostos a riscos e, por isso, é tão importante preocupar-se com a proteção e as condições do seu veículo condições estas que a “AutoSeguro” proporcionará.</a:t>
            </a:r>
            <a:endParaRPr lang="pt-PT" sz="2000" dirty="0">
              <a:solidFill>
                <a:schemeClr val="bg2"/>
              </a:solidFill>
            </a:endParaRPr>
          </a:p>
          <a:p>
            <a:pPr algn="just"/>
            <a:endParaRPr lang="pt-PT" sz="2000" dirty="0">
              <a:solidFill>
                <a:schemeClr val="bg2"/>
              </a:solidFill>
            </a:endParaRPr>
          </a:p>
        </p:txBody>
      </p:sp>
      <p:pic>
        <p:nvPicPr>
          <p:cNvPr id="4100" name="Picture 4" descr="conceito de lista de verificação de conclusão de tarefa 2108125 Vetor no  Vecteez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7469" y="635638"/>
            <a:ext cx="5262663" cy="5262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107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2"/>
          <p:cNvSpPr txBox="1"/>
          <p:nvPr/>
        </p:nvSpPr>
        <p:spPr>
          <a:xfrm>
            <a:off x="1206393" y="1219453"/>
            <a:ext cx="6877291" cy="707846"/>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4000"/>
              <a:buFont typeface="Arial"/>
              <a:buNone/>
            </a:pPr>
            <a:r>
              <a:rPr lang="pt-PT" sz="4000" b="1" dirty="0">
                <a:solidFill>
                  <a:srgbClr val="1167A4"/>
                </a:solidFill>
                <a:latin typeface="+mj-lt"/>
                <a:sym typeface="Twentieth Century"/>
              </a:rPr>
              <a:t>Índice</a:t>
            </a:r>
            <a:endParaRPr sz="1400" b="0" i="0" u="none" strike="noStrike" cap="none" dirty="0">
              <a:solidFill>
                <a:srgbClr val="000000"/>
              </a:solidFill>
              <a:latin typeface="+mj-lt"/>
              <a:sym typeface="Arial"/>
            </a:endParaRPr>
          </a:p>
        </p:txBody>
      </p:sp>
      <p:grpSp>
        <p:nvGrpSpPr>
          <p:cNvPr id="66" name="Google Shape;66;p12"/>
          <p:cNvGrpSpPr/>
          <p:nvPr/>
        </p:nvGrpSpPr>
        <p:grpSpPr>
          <a:xfrm>
            <a:off x="680746" y="1927299"/>
            <a:ext cx="10684205" cy="4328801"/>
            <a:chOff x="935" y="1647"/>
            <a:chExt cx="4014" cy="566"/>
          </a:xfrm>
        </p:grpSpPr>
        <p:sp>
          <p:nvSpPr>
            <p:cNvPr id="67" name="Google Shape;67;p12"/>
            <p:cNvSpPr/>
            <p:nvPr/>
          </p:nvSpPr>
          <p:spPr>
            <a:xfrm>
              <a:off x="1105" y="1647"/>
              <a:ext cx="3844" cy="566"/>
            </a:xfrm>
            <a:prstGeom prst="rect">
              <a:avLst/>
            </a:prstGeom>
            <a:solidFill>
              <a:srgbClr val="1167A4"/>
            </a:solidFill>
            <a:ln w="19050" cap="flat" cmpd="sng">
              <a:solidFill>
                <a:srgbClr val="FFFFFF"/>
              </a:solidFill>
              <a:prstDash val="solid"/>
              <a:miter lim="800000"/>
              <a:headEnd type="none" w="sm" len="sm"/>
              <a:tailEnd type="none" w="sm" len="sm"/>
            </a:ln>
          </p:spPr>
          <p:txBody>
            <a:bodyPr spcFirstLastPara="1" wrap="square" lIns="72000" tIns="72000" rIns="180000" bIns="72000" anchor="ctr" anchorCtr="0">
              <a:noAutofit/>
            </a:bodyPr>
            <a:lstStyle/>
            <a:p>
              <a:pPr marL="0" marR="0" lvl="0" indent="0" algn="l" rtl="0">
                <a:lnSpc>
                  <a:spcPct val="100000"/>
                </a:lnSpc>
                <a:spcBef>
                  <a:spcPts val="0"/>
                </a:spcBef>
                <a:spcAft>
                  <a:spcPts val="0"/>
                </a:spcAft>
                <a:buClr>
                  <a:srgbClr val="FFFF99"/>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68" name="Google Shape;68;p12"/>
            <p:cNvSpPr/>
            <p:nvPr/>
          </p:nvSpPr>
          <p:spPr>
            <a:xfrm>
              <a:off x="935" y="1651"/>
              <a:ext cx="126" cy="562"/>
            </a:xfrm>
            <a:prstGeom prst="rect">
              <a:avLst/>
            </a:prstGeom>
            <a:solidFill>
              <a:srgbClr val="1167A4"/>
            </a:solidFill>
            <a:ln w="19050" cap="flat" cmpd="sng">
              <a:solidFill>
                <a:srgbClr val="FFFFFF"/>
              </a:solidFill>
              <a:prstDash val="solid"/>
              <a:miter lim="800000"/>
              <a:headEnd type="none" w="sm" len="sm"/>
              <a:tailEnd type="none" w="sm" len="sm"/>
            </a:ln>
          </p:spPr>
          <p:txBody>
            <a:bodyPr spcFirstLastPara="1" wrap="square" lIns="72000" tIns="72000" rIns="180000" bIns="72000" anchor="ctr" anchorCtr="0">
              <a:noAutofit/>
            </a:bodyPr>
            <a:lstStyle/>
            <a:p>
              <a:pPr marL="0" marR="0" lvl="0" indent="0" algn="l" rtl="0">
                <a:lnSpc>
                  <a:spcPct val="100000"/>
                </a:lnSpc>
                <a:spcBef>
                  <a:spcPts val="0"/>
                </a:spcBef>
                <a:spcAft>
                  <a:spcPts val="0"/>
                </a:spcAft>
                <a:buClr>
                  <a:srgbClr val="FFFF99"/>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69" name="Google Shape;69;p12"/>
          <p:cNvSpPr txBox="1"/>
          <p:nvPr/>
        </p:nvSpPr>
        <p:spPr>
          <a:xfrm>
            <a:off x="6111982" y="2242369"/>
            <a:ext cx="7449900" cy="3269400"/>
          </a:xfrm>
          <a:prstGeom prst="rect">
            <a:avLst/>
          </a:prstGeom>
          <a:noFill/>
          <a:ln>
            <a:noFill/>
          </a:ln>
        </p:spPr>
        <p:txBody>
          <a:bodyPr spcFirstLastPara="1" wrap="square" lIns="91425" tIns="45700" rIns="91425" bIns="45700" anchor="t" anchorCtr="0">
            <a:noAutofit/>
          </a:bodyPr>
          <a:lstStyle/>
          <a:p>
            <a:pPr marL="914400" marR="0" lvl="0" indent="-457200" algn="l" rtl="0">
              <a:lnSpc>
                <a:spcPct val="90000"/>
              </a:lnSpc>
              <a:spcBef>
                <a:spcPts val="2400"/>
              </a:spcBef>
              <a:spcAft>
                <a:spcPts val="0"/>
              </a:spcAft>
              <a:buFont typeface="Wingdings" panose="05000000000000000000" pitchFamily="2" charset="2"/>
              <a:buChar char="q"/>
            </a:pPr>
            <a:r>
              <a:rPr lang="pt-PT" sz="2000" dirty="0">
                <a:solidFill>
                  <a:schemeClr val="lt1"/>
                </a:solidFill>
                <a:latin typeface="Twentieth Century"/>
                <a:ea typeface="Twentieth Century"/>
                <a:cs typeface="Twentieth Century"/>
                <a:sym typeface="Twentieth Century"/>
              </a:rPr>
              <a:t>DIAGRAMA DE CASO DE USO</a:t>
            </a:r>
          </a:p>
          <a:p>
            <a:pPr marL="914400" marR="0" lvl="0" indent="-457200" algn="l" rtl="0">
              <a:lnSpc>
                <a:spcPct val="90000"/>
              </a:lnSpc>
              <a:spcBef>
                <a:spcPts val="2400"/>
              </a:spcBef>
              <a:spcAft>
                <a:spcPts val="0"/>
              </a:spcAft>
              <a:buFont typeface="Wingdings" panose="05000000000000000000" pitchFamily="2" charset="2"/>
              <a:buChar char="q"/>
            </a:pPr>
            <a:r>
              <a:rPr lang="pt-PT" sz="2000" dirty="0">
                <a:solidFill>
                  <a:schemeClr val="lt1"/>
                </a:solidFill>
                <a:latin typeface="Twentieth Century"/>
                <a:ea typeface="Twentieth Century"/>
                <a:cs typeface="Twentieth Century"/>
                <a:sym typeface="Twentieth Century"/>
              </a:rPr>
              <a:t>DIAGRAMA DE BASE DE DADOS</a:t>
            </a:r>
          </a:p>
          <a:p>
            <a:pPr marL="914400" marR="0" lvl="0" indent="-457200" algn="l" rtl="0">
              <a:lnSpc>
                <a:spcPct val="90000"/>
              </a:lnSpc>
              <a:spcBef>
                <a:spcPts val="2400"/>
              </a:spcBef>
              <a:spcAft>
                <a:spcPts val="0"/>
              </a:spcAft>
              <a:buFont typeface="Wingdings" panose="05000000000000000000" pitchFamily="2" charset="2"/>
              <a:buChar char="q"/>
            </a:pPr>
            <a:r>
              <a:rPr lang="pt-PT" sz="2000" dirty="0">
                <a:solidFill>
                  <a:schemeClr val="lt1"/>
                </a:solidFill>
                <a:latin typeface="Twentieth Century"/>
                <a:ea typeface="Twentieth Century"/>
                <a:cs typeface="Twentieth Century"/>
                <a:sym typeface="Twentieth Century"/>
              </a:rPr>
              <a:t>DIAGRAMA DE CLASSES</a:t>
            </a:r>
          </a:p>
          <a:p>
            <a:pPr marL="914400" marR="0" lvl="0" indent="-457200" algn="l" rtl="0">
              <a:lnSpc>
                <a:spcPct val="90000"/>
              </a:lnSpc>
              <a:spcBef>
                <a:spcPts val="2400"/>
              </a:spcBef>
              <a:spcAft>
                <a:spcPts val="0"/>
              </a:spcAft>
              <a:buFont typeface="Wingdings" panose="05000000000000000000" pitchFamily="2" charset="2"/>
              <a:buChar char="q"/>
            </a:pPr>
            <a:r>
              <a:rPr lang="pt-PT" sz="2000" dirty="0">
                <a:solidFill>
                  <a:schemeClr val="lt1"/>
                </a:solidFill>
                <a:latin typeface="Twentieth Century"/>
                <a:ea typeface="Twentieth Century"/>
                <a:cs typeface="Twentieth Century"/>
                <a:sym typeface="Twentieth Century"/>
              </a:rPr>
              <a:t>DIAGRAMA DE NEGÓCIO</a:t>
            </a:r>
          </a:p>
          <a:p>
            <a:pPr marL="914400" marR="0" lvl="0" indent="-457200" algn="l" rtl="0">
              <a:lnSpc>
                <a:spcPct val="90000"/>
              </a:lnSpc>
              <a:spcBef>
                <a:spcPts val="2400"/>
              </a:spcBef>
              <a:spcAft>
                <a:spcPts val="0"/>
              </a:spcAft>
              <a:buFont typeface="Wingdings" panose="05000000000000000000" pitchFamily="2" charset="2"/>
              <a:buChar char="q"/>
            </a:pPr>
            <a:r>
              <a:rPr lang="pt-PT" sz="2000" dirty="0">
                <a:solidFill>
                  <a:schemeClr val="lt1"/>
                </a:solidFill>
                <a:latin typeface="Twentieth Century"/>
                <a:ea typeface="Twentieth Century"/>
                <a:cs typeface="Twentieth Century"/>
                <a:sym typeface="Twentieth Century"/>
              </a:rPr>
              <a:t>ARQUITETURA FÍSICA</a:t>
            </a:r>
          </a:p>
          <a:p>
            <a:pPr marL="914400" marR="0" lvl="0" indent="-457200" algn="l" rtl="0">
              <a:lnSpc>
                <a:spcPct val="90000"/>
              </a:lnSpc>
              <a:spcBef>
                <a:spcPts val="2400"/>
              </a:spcBef>
              <a:spcAft>
                <a:spcPts val="0"/>
              </a:spcAft>
              <a:buFont typeface="Wingdings" panose="05000000000000000000" pitchFamily="2" charset="2"/>
              <a:buChar char="q"/>
            </a:pPr>
            <a:r>
              <a:rPr lang="pt-PT" sz="2000" dirty="0">
                <a:solidFill>
                  <a:schemeClr val="lt1"/>
                </a:solidFill>
                <a:latin typeface="Twentieth Century"/>
                <a:ea typeface="Twentieth Century"/>
                <a:cs typeface="Twentieth Century"/>
                <a:sym typeface="Twentieth Century"/>
              </a:rPr>
              <a:t>CONCLUSÃO</a:t>
            </a:r>
            <a:endParaRPr sz="2000" dirty="0">
              <a:solidFill>
                <a:schemeClr val="lt1"/>
              </a:solidFill>
              <a:latin typeface="Twentieth Century"/>
              <a:ea typeface="Twentieth Century"/>
              <a:cs typeface="Twentieth Century"/>
              <a:sym typeface="Twentieth Century"/>
            </a:endParaRPr>
          </a:p>
        </p:txBody>
      </p:sp>
      <p:sp>
        <p:nvSpPr>
          <p:cNvPr id="7" name="Google Shape;69;p12"/>
          <p:cNvSpPr txBox="1"/>
          <p:nvPr/>
        </p:nvSpPr>
        <p:spPr>
          <a:xfrm>
            <a:off x="1396168" y="2242369"/>
            <a:ext cx="7449900" cy="3269400"/>
          </a:xfrm>
          <a:prstGeom prst="rect">
            <a:avLst/>
          </a:prstGeom>
          <a:noFill/>
          <a:ln>
            <a:noFill/>
          </a:ln>
        </p:spPr>
        <p:txBody>
          <a:bodyPr spcFirstLastPara="1" wrap="square" lIns="91425" tIns="45700" rIns="91425" bIns="45700" anchor="t" anchorCtr="0">
            <a:noAutofit/>
          </a:bodyPr>
          <a:lstStyle/>
          <a:p>
            <a:pPr marL="914400" marR="0" lvl="0" indent="-457200" algn="l" rtl="0">
              <a:lnSpc>
                <a:spcPct val="90000"/>
              </a:lnSpc>
              <a:spcBef>
                <a:spcPts val="2400"/>
              </a:spcBef>
              <a:spcAft>
                <a:spcPts val="0"/>
              </a:spcAft>
              <a:buFont typeface="Wingdings" panose="05000000000000000000" pitchFamily="2" charset="2"/>
              <a:buChar char="q"/>
            </a:pPr>
            <a:r>
              <a:rPr lang="pt-PT" sz="2000" dirty="0">
                <a:solidFill>
                  <a:schemeClr val="lt1"/>
                </a:solidFill>
                <a:latin typeface="Twentieth Century"/>
                <a:ea typeface="Twentieth Century"/>
                <a:cs typeface="Twentieth Century"/>
                <a:sym typeface="Twentieth Century"/>
              </a:rPr>
              <a:t>INTRODUÇÃO</a:t>
            </a:r>
          </a:p>
          <a:p>
            <a:pPr marL="914400" marR="0" lvl="0" indent="-457200" algn="l" rtl="0">
              <a:lnSpc>
                <a:spcPct val="90000"/>
              </a:lnSpc>
              <a:spcBef>
                <a:spcPts val="2400"/>
              </a:spcBef>
              <a:spcAft>
                <a:spcPts val="0"/>
              </a:spcAft>
              <a:buFont typeface="Wingdings" panose="05000000000000000000" pitchFamily="2" charset="2"/>
              <a:buChar char="q"/>
            </a:pPr>
            <a:r>
              <a:rPr lang="pt-PT" sz="2000" dirty="0">
                <a:solidFill>
                  <a:schemeClr val="lt1"/>
                </a:solidFill>
                <a:latin typeface="Twentieth Century"/>
                <a:ea typeface="Twentieth Century"/>
                <a:cs typeface="Twentieth Century"/>
                <a:sym typeface="Twentieth Century"/>
              </a:rPr>
              <a:t>PROBLEMÁTICA</a:t>
            </a:r>
          </a:p>
          <a:p>
            <a:pPr marL="914400" marR="0" lvl="0" indent="-457200" algn="l" rtl="0">
              <a:lnSpc>
                <a:spcPct val="90000"/>
              </a:lnSpc>
              <a:spcBef>
                <a:spcPts val="2400"/>
              </a:spcBef>
              <a:spcAft>
                <a:spcPts val="0"/>
              </a:spcAft>
              <a:buFont typeface="Wingdings" panose="05000000000000000000" pitchFamily="2" charset="2"/>
              <a:buChar char="q"/>
            </a:pPr>
            <a:r>
              <a:rPr lang="pt-PT" sz="2000" dirty="0">
                <a:solidFill>
                  <a:schemeClr val="lt1"/>
                </a:solidFill>
                <a:latin typeface="Twentieth Century"/>
                <a:ea typeface="Twentieth Century"/>
                <a:cs typeface="Twentieth Century"/>
                <a:sym typeface="Twentieth Century"/>
              </a:rPr>
              <a:t>OBJECTIVO</a:t>
            </a:r>
          </a:p>
          <a:p>
            <a:pPr marL="914400" marR="0" lvl="0" indent="-457200" algn="l" rtl="0">
              <a:lnSpc>
                <a:spcPct val="90000"/>
              </a:lnSpc>
              <a:spcBef>
                <a:spcPts val="2400"/>
              </a:spcBef>
              <a:spcAft>
                <a:spcPts val="0"/>
              </a:spcAft>
              <a:buFont typeface="Wingdings" panose="05000000000000000000" pitchFamily="2" charset="2"/>
              <a:buChar char="q"/>
            </a:pPr>
            <a:r>
              <a:rPr lang="pt-PT" sz="2000" dirty="0">
                <a:solidFill>
                  <a:schemeClr val="lt1"/>
                </a:solidFill>
                <a:latin typeface="Twentieth Century"/>
                <a:ea typeface="Twentieth Century"/>
                <a:cs typeface="Twentieth Century"/>
                <a:sym typeface="Twentieth Century"/>
              </a:rPr>
              <a:t>JUSTIFICATÍVA</a:t>
            </a:r>
          </a:p>
          <a:p>
            <a:pPr marL="914400" marR="0" lvl="0" indent="-457200" algn="l" rtl="0">
              <a:lnSpc>
                <a:spcPct val="90000"/>
              </a:lnSpc>
              <a:spcBef>
                <a:spcPts val="2400"/>
              </a:spcBef>
              <a:spcAft>
                <a:spcPts val="0"/>
              </a:spcAft>
              <a:buFont typeface="Wingdings" panose="05000000000000000000" pitchFamily="2" charset="2"/>
              <a:buChar char="q"/>
            </a:pPr>
            <a:r>
              <a:rPr lang="pt-PT" sz="2000" dirty="0">
                <a:solidFill>
                  <a:schemeClr val="lt1"/>
                </a:solidFill>
                <a:latin typeface="Twentieth Century"/>
                <a:ea typeface="Twentieth Century"/>
                <a:cs typeface="Twentieth Century"/>
                <a:sym typeface="Twentieth Century"/>
              </a:rPr>
              <a:t>TECNOLOGIA E FERRAMENTAS</a:t>
            </a:r>
            <a:endParaRPr sz="2000" dirty="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3"/>
          <p:cNvSpPr txBox="1">
            <a:spLocks noGrp="1"/>
          </p:cNvSpPr>
          <p:nvPr>
            <p:ph type="subTitle" idx="1"/>
          </p:nvPr>
        </p:nvSpPr>
        <p:spPr>
          <a:xfrm>
            <a:off x="3726873" y="178790"/>
            <a:ext cx="5370945" cy="42487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200"/>
              <a:buNone/>
            </a:pPr>
            <a:r>
              <a:rPr lang="pt-PT" sz="3600" dirty="0">
                <a:solidFill>
                  <a:schemeClr val="lt1"/>
                </a:solidFill>
                <a:latin typeface="+mj-lt"/>
                <a:ea typeface="Twentieth Century"/>
                <a:cs typeface="Twentieth Century"/>
                <a:sym typeface="Twentieth Century"/>
              </a:rPr>
              <a:t>Introdução</a:t>
            </a:r>
            <a:endParaRPr sz="3600" dirty="0">
              <a:solidFill>
                <a:schemeClr val="lt1"/>
              </a:solidFill>
              <a:latin typeface="+mj-lt"/>
              <a:ea typeface="Twentieth Century"/>
              <a:cs typeface="Twentieth Century"/>
              <a:sym typeface="Twentieth Century"/>
            </a:endParaRPr>
          </a:p>
        </p:txBody>
      </p:sp>
      <p:sp>
        <p:nvSpPr>
          <p:cNvPr id="75" name="Google Shape;75;p13"/>
          <p:cNvSpPr txBox="1">
            <a:spLocks noGrp="1"/>
          </p:cNvSpPr>
          <p:nvPr>
            <p:ph type="ctrTitle"/>
          </p:nvPr>
        </p:nvSpPr>
        <p:spPr>
          <a:xfrm>
            <a:off x="583660" y="741145"/>
            <a:ext cx="10875523" cy="5505651"/>
          </a:xfrm>
          <a:prstGeom prst="rect">
            <a:avLst/>
          </a:prstGeom>
          <a:noFill/>
          <a:ln>
            <a:noFill/>
          </a:ln>
        </p:spPr>
        <p:txBody>
          <a:bodyPr spcFirstLastPara="1" wrap="square" lIns="91425" tIns="45700" rIns="91425" bIns="45700" numCol="1" anchor="t" anchorCtr="0">
            <a:noAutofit/>
          </a:bodyPr>
          <a:lstStyle/>
          <a:p>
            <a:pPr algn="just">
              <a:lnSpc>
                <a:spcPct val="100000"/>
              </a:lnSpc>
            </a:pPr>
            <a:r>
              <a:rPr lang="pt-PT" sz="3000" dirty="0">
                <a:solidFill>
                  <a:schemeClr val="tx1"/>
                </a:solidFill>
                <a:latin typeface="Roboto" panose="020B0604020202020204" charset="0"/>
                <a:ea typeface="Roboto" panose="020B0604020202020204" charset="0"/>
                <a:cs typeface="Twentieth Century"/>
                <a:sym typeface="Twentieth Century"/>
              </a:rPr>
              <a:t>	</a:t>
            </a:r>
            <a:r>
              <a:rPr lang="pt-PT" sz="3200" dirty="0">
                <a:solidFill>
                  <a:schemeClr val="tx1"/>
                </a:solidFill>
                <a:latin typeface="Roboto" panose="020B0604020202020204" charset="0"/>
                <a:ea typeface="Roboto" panose="020B0604020202020204" charset="0"/>
                <a:cs typeface="Twentieth Century"/>
                <a:sym typeface="Twentieth Century"/>
              </a:rPr>
              <a:t>	</a:t>
            </a:r>
            <a:endParaRPr sz="3000" b="0" i="0" u="none" strike="noStrike" cap="none" dirty="0">
              <a:solidFill>
                <a:schemeClr val="tx1"/>
              </a:solidFill>
              <a:latin typeface="Roboto" panose="020B0604020202020204" charset="0"/>
              <a:ea typeface="Roboto" panose="020B0604020202020204" charset="0"/>
              <a:cs typeface="Twentieth Century"/>
              <a:sym typeface="Twentieth Century"/>
            </a:endParaRPr>
          </a:p>
        </p:txBody>
      </p:sp>
      <p:sp>
        <p:nvSpPr>
          <p:cNvPr id="2" name="Retângulo 1"/>
          <p:cNvSpPr/>
          <p:nvPr/>
        </p:nvSpPr>
        <p:spPr>
          <a:xfrm>
            <a:off x="1348310" y="1268684"/>
            <a:ext cx="9346222" cy="1569660"/>
          </a:xfrm>
          <a:prstGeom prst="rect">
            <a:avLst/>
          </a:prstGeom>
        </p:spPr>
        <p:txBody>
          <a:bodyPr wrap="square">
            <a:spAutoFit/>
          </a:bodyPr>
          <a:lstStyle/>
          <a:p>
            <a:pPr algn="just"/>
            <a:r>
              <a:rPr lang="pt-BR" sz="2400" dirty="0">
                <a:solidFill>
                  <a:schemeClr val="bg2"/>
                </a:solidFill>
                <a:latin typeface="+mj-lt"/>
                <a:ea typeface="Times New Roman" panose="02020603050405020304" pitchFamily="18" charset="0"/>
                <a:cs typeface="Calibri" panose="020F0502020204030204" pitchFamily="34" charset="0"/>
              </a:rPr>
              <a:t>O Seguro Automóvel é um dos seguros mais populares em qualquer parte do mundo e visa proteger o seu automóvel de vários riscos, sendo os mais comuns, o choque, a colisão, o incêndio, o furto ou roubo. </a:t>
            </a:r>
            <a:endParaRPr lang="pt-PT" sz="2400" dirty="0">
              <a:solidFill>
                <a:schemeClr val="bg2"/>
              </a:solidFill>
              <a:latin typeface="+mj-lt"/>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74;p13"/>
          <p:cNvSpPr txBox="1">
            <a:spLocks/>
          </p:cNvSpPr>
          <p:nvPr/>
        </p:nvSpPr>
        <p:spPr>
          <a:xfrm>
            <a:off x="3726873" y="178790"/>
            <a:ext cx="5370945" cy="42487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lt1"/>
              </a:buClr>
              <a:buSzPts val="3200"/>
            </a:pPr>
            <a:r>
              <a:rPr lang="pt-PT" sz="3600" dirty="0">
                <a:solidFill>
                  <a:schemeClr val="lt1"/>
                </a:solidFill>
                <a:latin typeface="+mj-lt"/>
                <a:ea typeface="Twentieth Century"/>
                <a:cs typeface="Twentieth Century"/>
                <a:sym typeface="Twentieth Century"/>
              </a:rPr>
              <a:t>Problemática</a:t>
            </a: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4993" y="0"/>
            <a:ext cx="6123077" cy="6515100"/>
          </a:xfrm>
          <a:prstGeom prst="rect">
            <a:avLst/>
          </a:prstGeom>
        </p:spPr>
      </p:pic>
      <p:sp>
        <p:nvSpPr>
          <p:cNvPr id="5" name="CaixaDeTexto 4"/>
          <p:cNvSpPr txBox="1"/>
          <p:nvPr/>
        </p:nvSpPr>
        <p:spPr>
          <a:xfrm>
            <a:off x="641838" y="1672500"/>
            <a:ext cx="4642339" cy="3170099"/>
          </a:xfrm>
          <a:prstGeom prst="rect">
            <a:avLst/>
          </a:prstGeom>
          <a:noFill/>
        </p:spPr>
        <p:txBody>
          <a:bodyPr wrap="square" rtlCol="0">
            <a:spAutoFit/>
          </a:bodyPr>
          <a:lstStyle/>
          <a:p>
            <a:pPr algn="just"/>
            <a:r>
              <a:rPr lang="pt-BR" sz="2000" dirty="0">
                <a:solidFill>
                  <a:schemeClr val="bg2"/>
                </a:solidFill>
              </a:rPr>
              <a:t>A probabilidade de haver sinistros, ou seja, assidentes de viação, tem sido muito recorrente no nosso dia a dia.</a:t>
            </a:r>
          </a:p>
          <a:p>
            <a:pPr algn="just"/>
            <a:r>
              <a:rPr lang="pt-BR" sz="2000" dirty="0">
                <a:solidFill>
                  <a:schemeClr val="bg2"/>
                </a:solidFill>
              </a:rPr>
              <a:t>Sendo o automóvel um bem indispensável da vida moderna, é crucial que o automóvel tenha uma boa protecção contra terceiros e contra danos próprios.</a:t>
            </a:r>
          </a:p>
          <a:p>
            <a:pPr algn="just"/>
            <a:endParaRPr lang="pt-PT" sz="2000" dirty="0">
              <a:solidFill>
                <a:schemeClr val="bg2"/>
              </a:solidFill>
            </a:endParaRPr>
          </a:p>
          <a:p>
            <a:pPr algn="just"/>
            <a:endParaRPr lang="pt-PT" sz="2000" dirty="0">
              <a:solidFill>
                <a:schemeClr val="bg2"/>
              </a:solidFill>
            </a:endParaRPr>
          </a:p>
        </p:txBody>
      </p:sp>
    </p:spTree>
    <p:extLst>
      <p:ext uri="{BB962C8B-B14F-4D97-AF65-F5344CB8AC3E}">
        <p14:creationId xmlns:p14="http://schemas.microsoft.com/office/powerpoint/2010/main" val="903780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3"/>
          <p:cNvSpPr txBox="1">
            <a:spLocks noGrp="1"/>
          </p:cNvSpPr>
          <p:nvPr>
            <p:ph type="subTitle" idx="1"/>
          </p:nvPr>
        </p:nvSpPr>
        <p:spPr>
          <a:xfrm>
            <a:off x="3726873" y="178790"/>
            <a:ext cx="5370945" cy="42487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200"/>
              <a:buNone/>
            </a:pPr>
            <a:r>
              <a:rPr lang="pt-PT" sz="3600" dirty="0">
                <a:solidFill>
                  <a:schemeClr val="lt1"/>
                </a:solidFill>
                <a:latin typeface="+mj-lt"/>
                <a:ea typeface="Twentieth Century"/>
                <a:cs typeface="Twentieth Century"/>
                <a:sym typeface="Twentieth Century"/>
              </a:rPr>
              <a:t>Objectivo Geral</a:t>
            </a:r>
            <a:endParaRPr sz="3600" dirty="0">
              <a:solidFill>
                <a:schemeClr val="lt1"/>
              </a:solidFill>
              <a:latin typeface="+mj-lt"/>
              <a:ea typeface="Twentieth Century"/>
              <a:cs typeface="Twentieth Century"/>
              <a:sym typeface="Twentieth Century"/>
            </a:endParaRPr>
          </a:p>
        </p:txBody>
      </p:sp>
      <p:sp>
        <p:nvSpPr>
          <p:cNvPr id="75" name="Google Shape;75;p13"/>
          <p:cNvSpPr txBox="1">
            <a:spLocks noGrp="1"/>
          </p:cNvSpPr>
          <p:nvPr>
            <p:ph type="ctrTitle"/>
          </p:nvPr>
        </p:nvSpPr>
        <p:spPr>
          <a:xfrm>
            <a:off x="583660" y="741145"/>
            <a:ext cx="10875523" cy="5505651"/>
          </a:xfrm>
          <a:prstGeom prst="rect">
            <a:avLst/>
          </a:prstGeom>
          <a:noFill/>
          <a:ln>
            <a:noFill/>
          </a:ln>
        </p:spPr>
        <p:txBody>
          <a:bodyPr spcFirstLastPara="1" wrap="square" lIns="91425" tIns="45700" rIns="91425" bIns="45700" numCol="1" anchor="t" anchorCtr="0">
            <a:noAutofit/>
          </a:bodyPr>
          <a:lstStyle/>
          <a:p>
            <a:pPr algn="just">
              <a:lnSpc>
                <a:spcPct val="100000"/>
              </a:lnSpc>
            </a:pPr>
            <a:r>
              <a:rPr lang="pt-PT" sz="3000" dirty="0">
                <a:solidFill>
                  <a:schemeClr val="tx1"/>
                </a:solidFill>
                <a:latin typeface="Roboto" panose="020B0604020202020204" charset="0"/>
                <a:ea typeface="Roboto" panose="020B0604020202020204" charset="0"/>
                <a:cs typeface="Twentieth Century"/>
                <a:sym typeface="Twentieth Century"/>
              </a:rPr>
              <a:t>	</a:t>
            </a:r>
            <a:r>
              <a:rPr lang="pt-PT" sz="3200" dirty="0">
                <a:solidFill>
                  <a:schemeClr val="tx1"/>
                </a:solidFill>
                <a:latin typeface="Roboto" panose="020B0604020202020204" charset="0"/>
                <a:ea typeface="Roboto" panose="020B0604020202020204" charset="0"/>
                <a:cs typeface="Twentieth Century"/>
                <a:sym typeface="Twentieth Century"/>
              </a:rPr>
              <a:t>	</a:t>
            </a:r>
            <a:endParaRPr sz="3000" b="0" i="0" u="none" strike="noStrike" cap="none" dirty="0">
              <a:solidFill>
                <a:schemeClr val="tx1"/>
              </a:solidFill>
              <a:latin typeface="Roboto" panose="020B0604020202020204" charset="0"/>
              <a:ea typeface="Roboto" panose="020B0604020202020204" charset="0"/>
              <a:cs typeface="Twentieth Century"/>
              <a:sym typeface="Twentieth Century"/>
            </a:endParaRPr>
          </a:p>
        </p:txBody>
      </p:sp>
      <p:sp>
        <p:nvSpPr>
          <p:cNvPr id="4" name="CaixaDeTexto 3"/>
          <p:cNvSpPr txBox="1"/>
          <p:nvPr/>
        </p:nvSpPr>
        <p:spPr>
          <a:xfrm>
            <a:off x="878001" y="2375726"/>
            <a:ext cx="5037992" cy="1600438"/>
          </a:xfrm>
          <a:prstGeom prst="rect">
            <a:avLst/>
          </a:prstGeom>
          <a:noFill/>
        </p:spPr>
        <p:txBody>
          <a:bodyPr wrap="square" rtlCol="0">
            <a:spAutoFit/>
          </a:bodyPr>
          <a:lstStyle/>
          <a:p>
            <a:pPr marL="457200" indent="-457200">
              <a:buFont typeface="Arial" panose="020B0604020202020204" pitchFamily="34" charset="0"/>
              <a:buChar char="•"/>
            </a:pPr>
            <a:r>
              <a:rPr lang="pt-PT" sz="2800" dirty="0">
                <a:solidFill>
                  <a:schemeClr val="bg2"/>
                </a:solidFill>
                <a:cs typeface="Calibri" panose="020F0502020204030204" pitchFamily="34" charset="0"/>
              </a:rPr>
              <a:t>Desenvolver um Sistema de Gestão de Seguros de Automóveis</a:t>
            </a:r>
          </a:p>
          <a:p>
            <a:endParaRPr lang="pt-PT" dirty="0"/>
          </a:p>
        </p:txBody>
      </p:sp>
      <p:pic>
        <p:nvPicPr>
          <p:cNvPr id="2050" name="Picture 2" descr="Car Insurance Concept With Car, Contract Paper And People Characters.  Modern Vector Illustration In Flat Style For Landing Page, Mobile App,  Banner, Web, Backgrounds, Infographics, Hero Images. Royalty Free SVG,  Cliparts, Vect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0334" y="603664"/>
            <a:ext cx="5474081" cy="5144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684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3"/>
          <p:cNvSpPr txBox="1">
            <a:spLocks noGrp="1"/>
          </p:cNvSpPr>
          <p:nvPr>
            <p:ph type="subTitle" idx="1"/>
          </p:nvPr>
        </p:nvSpPr>
        <p:spPr>
          <a:xfrm>
            <a:off x="3726873" y="178790"/>
            <a:ext cx="5370945" cy="42487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200"/>
              <a:buNone/>
            </a:pPr>
            <a:r>
              <a:rPr lang="pt-PT" sz="3600" dirty="0" err="1">
                <a:solidFill>
                  <a:schemeClr val="lt1"/>
                </a:solidFill>
                <a:latin typeface="+mj-lt"/>
                <a:ea typeface="Twentieth Century"/>
                <a:cs typeface="Twentieth Century"/>
                <a:sym typeface="Twentieth Century"/>
              </a:rPr>
              <a:t>Objectivos</a:t>
            </a:r>
            <a:r>
              <a:rPr lang="pt-PT" sz="3600" dirty="0">
                <a:solidFill>
                  <a:schemeClr val="lt1"/>
                </a:solidFill>
                <a:latin typeface="+mj-lt"/>
                <a:ea typeface="Twentieth Century"/>
                <a:cs typeface="Twentieth Century"/>
                <a:sym typeface="Twentieth Century"/>
              </a:rPr>
              <a:t> Específicos</a:t>
            </a:r>
            <a:endParaRPr sz="3600" dirty="0">
              <a:solidFill>
                <a:schemeClr val="lt1"/>
              </a:solidFill>
              <a:latin typeface="+mj-lt"/>
              <a:ea typeface="Twentieth Century"/>
              <a:cs typeface="Twentieth Century"/>
              <a:sym typeface="Twentieth Century"/>
            </a:endParaRPr>
          </a:p>
        </p:txBody>
      </p:sp>
      <p:sp>
        <p:nvSpPr>
          <p:cNvPr id="75" name="Google Shape;75;p13"/>
          <p:cNvSpPr txBox="1">
            <a:spLocks noGrp="1"/>
          </p:cNvSpPr>
          <p:nvPr>
            <p:ph type="ctrTitle"/>
          </p:nvPr>
        </p:nvSpPr>
        <p:spPr>
          <a:xfrm>
            <a:off x="583660" y="741145"/>
            <a:ext cx="10875523" cy="5505651"/>
          </a:xfrm>
          <a:prstGeom prst="rect">
            <a:avLst/>
          </a:prstGeom>
          <a:noFill/>
          <a:ln>
            <a:noFill/>
          </a:ln>
        </p:spPr>
        <p:txBody>
          <a:bodyPr spcFirstLastPara="1" wrap="square" lIns="91425" tIns="45700" rIns="91425" bIns="45700" numCol="1" anchor="t" anchorCtr="0">
            <a:noAutofit/>
          </a:bodyPr>
          <a:lstStyle/>
          <a:p>
            <a:pPr algn="just">
              <a:lnSpc>
                <a:spcPct val="100000"/>
              </a:lnSpc>
            </a:pPr>
            <a:r>
              <a:rPr lang="pt-PT" sz="3000" dirty="0">
                <a:solidFill>
                  <a:schemeClr val="tx1"/>
                </a:solidFill>
                <a:latin typeface="Roboto" panose="020B0604020202020204" charset="0"/>
                <a:ea typeface="Roboto" panose="020B0604020202020204" charset="0"/>
                <a:cs typeface="Twentieth Century"/>
                <a:sym typeface="Twentieth Century"/>
              </a:rPr>
              <a:t>	</a:t>
            </a:r>
            <a:r>
              <a:rPr lang="pt-PT" sz="3200" dirty="0">
                <a:solidFill>
                  <a:schemeClr val="tx1"/>
                </a:solidFill>
                <a:latin typeface="Roboto" panose="020B0604020202020204" charset="0"/>
                <a:ea typeface="Roboto" panose="020B0604020202020204" charset="0"/>
                <a:cs typeface="Twentieth Century"/>
                <a:sym typeface="Twentieth Century"/>
              </a:rPr>
              <a:t>	</a:t>
            </a:r>
            <a:endParaRPr sz="3000" b="0" i="0" u="none" strike="noStrike" cap="none" dirty="0">
              <a:solidFill>
                <a:schemeClr val="tx1"/>
              </a:solidFill>
              <a:latin typeface="Roboto" panose="020B0604020202020204" charset="0"/>
              <a:ea typeface="Roboto" panose="020B0604020202020204" charset="0"/>
              <a:cs typeface="Twentieth Century"/>
              <a:sym typeface="Twentieth Century"/>
            </a:endParaRPr>
          </a:p>
        </p:txBody>
      </p:sp>
      <p:sp>
        <p:nvSpPr>
          <p:cNvPr id="3" name="Retângulo 2"/>
          <p:cNvSpPr/>
          <p:nvPr/>
        </p:nvSpPr>
        <p:spPr>
          <a:xfrm>
            <a:off x="1139053" y="1845826"/>
            <a:ext cx="7688424" cy="286232"/>
          </a:xfrm>
          <a:prstGeom prst="rect">
            <a:avLst/>
          </a:prstGeom>
        </p:spPr>
        <p:txBody>
          <a:bodyPr wrap="square">
            <a:spAutoFit/>
          </a:bodyPr>
          <a:lstStyle/>
          <a:p>
            <a:pPr marL="457200" lvl="0">
              <a:lnSpc>
                <a:spcPct val="90000"/>
              </a:lnSpc>
              <a:spcBef>
                <a:spcPts val="2400"/>
              </a:spcBef>
            </a:pPr>
            <a:endParaRPr lang="pt-PT" dirty="0">
              <a:solidFill>
                <a:schemeClr val="bg2"/>
              </a:solidFill>
              <a:latin typeface="Twentieth Century"/>
              <a:ea typeface="Twentieth Century"/>
              <a:cs typeface="Twentieth Century"/>
              <a:sym typeface="Twentieth Century"/>
            </a:endParaRPr>
          </a:p>
        </p:txBody>
      </p:sp>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9746" y="1155392"/>
            <a:ext cx="4236143" cy="4236143"/>
          </a:xfrm>
          <a:prstGeom prst="rect">
            <a:avLst/>
          </a:prstGeom>
        </p:spPr>
      </p:pic>
      <p:sp>
        <p:nvSpPr>
          <p:cNvPr id="4" name="CaixaDeTexto 3"/>
          <p:cNvSpPr txBox="1"/>
          <p:nvPr/>
        </p:nvSpPr>
        <p:spPr>
          <a:xfrm>
            <a:off x="940777" y="1389185"/>
            <a:ext cx="5503985" cy="4924425"/>
          </a:xfrm>
          <a:prstGeom prst="rect">
            <a:avLst/>
          </a:prstGeom>
          <a:noFill/>
        </p:spPr>
        <p:txBody>
          <a:bodyPr wrap="square" rtlCol="0">
            <a:spAutoFit/>
          </a:bodyPr>
          <a:lstStyle/>
          <a:p>
            <a:pPr marL="342900" lvl="0" indent="-342900">
              <a:buFont typeface="Arial" panose="020B0604020202020204" pitchFamily="34" charset="0"/>
              <a:buChar char="•"/>
            </a:pPr>
            <a:r>
              <a:rPr lang="pt-BR" sz="2000" dirty="0">
                <a:solidFill>
                  <a:schemeClr val="bg2"/>
                </a:solidFill>
              </a:rPr>
              <a:t>Construir um sistema deste o Front-end até ao Back-end;</a:t>
            </a:r>
            <a:endParaRPr lang="pt-PT" sz="2000" dirty="0">
              <a:solidFill>
                <a:schemeClr val="bg2"/>
              </a:solidFill>
            </a:endParaRPr>
          </a:p>
          <a:p>
            <a:pPr marL="342900" lvl="0" indent="-342900">
              <a:buFont typeface="Arial" panose="020B0604020202020204" pitchFamily="34" charset="0"/>
              <a:buChar char="•"/>
            </a:pPr>
            <a:r>
              <a:rPr lang="pt-BR" sz="2000" dirty="0">
                <a:solidFill>
                  <a:schemeClr val="bg2"/>
                </a:solidFill>
              </a:rPr>
              <a:t>Construir um sistema seguro e confiável.</a:t>
            </a:r>
            <a:endParaRPr lang="pt-PT" sz="2000" dirty="0">
              <a:solidFill>
                <a:schemeClr val="bg2"/>
              </a:solidFill>
            </a:endParaRPr>
          </a:p>
          <a:p>
            <a:pPr marL="342900" lvl="0" indent="-342900">
              <a:buFont typeface="Arial" panose="020B0604020202020204" pitchFamily="34" charset="0"/>
              <a:buChar char="•"/>
            </a:pPr>
            <a:r>
              <a:rPr lang="pt-BR" sz="2000" dirty="0">
                <a:solidFill>
                  <a:schemeClr val="bg2"/>
                </a:solidFill>
              </a:rPr>
              <a:t>Criar os actores que interagem com o sistema;</a:t>
            </a:r>
            <a:endParaRPr lang="pt-PT" sz="2000" dirty="0">
              <a:solidFill>
                <a:schemeClr val="bg2"/>
              </a:solidFill>
            </a:endParaRPr>
          </a:p>
          <a:p>
            <a:pPr marL="342900" lvl="0" indent="-342900">
              <a:buFont typeface="Arial" panose="020B0604020202020204" pitchFamily="34" charset="0"/>
              <a:buChar char="•"/>
            </a:pPr>
            <a:r>
              <a:rPr lang="pt-BR" sz="2000" dirty="0">
                <a:solidFill>
                  <a:schemeClr val="bg2"/>
                </a:solidFill>
              </a:rPr>
              <a:t>Criar os módulos do sistema;</a:t>
            </a:r>
            <a:endParaRPr lang="pt-PT" sz="2000" dirty="0">
              <a:solidFill>
                <a:schemeClr val="bg2"/>
              </a:solidFill>
            </a:endParaRPr>
          </a:p>
          <a:p>
            <a:pPr marL="342900" lvl="0" indent="-342900">
              <a:buFont typeface="Arial" panose="020B0604020202020204" pitchFamily="34" charset="0"/>
              <a:buChar char="•"/>
            </a:pPr>
            <a:r>
              <a:rPr lang="pt-BR" sz="2000" dirty="0">
                <a:solidFill>
                  <a:schemeClr val="bg2"/>
                </a:solidFill>
              </a:rPr>
              <a:t>Descrever as tecnologias e ferramentas usadas para construção do sistema;</a:t>
            </a:r>
            <a:endParaRPr lang="pt-PT" sz="2000" dirty="0">
              <a:solidFill>
                <a:schemeClr val="bg2"/>
              </a:solidFill>
            </a:endParaRPr>
          </a:p>
          <a:p>
            <a:pPr marL="342900" lvl="0" indent="-342900">
              <a:buFont typeface="Arial" panose="020B0604020202020204" pitchFamily="34" charset="0"/>
              <a:buChar char="•"/>
            </a:pPr>
            <a:r>
              <a:rPr lang="pt-BR" sz="2000" dirty="0">
                <a:solidFill>
                  <a:schemeClr val="bg2"/>
                </a:solidFill>
              </a:rPr>
              <a:t>Fazer a modelagem do sistema;</a:t>
            </a:r>
            <a:endParaRPr lang="pt-PT" sz="2000" dirty="0">
              <a:solidFill>
                <a:schemeClr val="bg2"/>
              </a:solidFill>
            </a:endParaRPr>
          </a:p>
          <a:p>
            <a:pPr marL="342900" lvl="0" indent="-342900">
              <a:buFont typeface="Arial" panose="020B0604020202020204" pitchFamily="34" charset="0"/>
              <a:buChar char="•"/>
            </a:pPr>
            <a:r>
              <a:rPr lang="pt-BR" sz="2000" dirty="0">
                <a:solidFill>
                  <a:schemeClr val="bg2"/>
                </a:solidFill>
              </a:rPr>
              <a:t>Fazer o estudo do caso do sistema;</a:t>
            </a:r>
            <a:endParaRPr lang="pt-PT" sz="2000" dirty="0">
              <a:solidFill>
                <a:schemeClr val="bg2"/>
              </a:solidFill>
            </a:endParaRPr>
          </a:p>
          <a:p>
            <a:pPr marL="342900" lvl="0" indent="-342900">
              <a:buFont typeface="Arial" panose="020B0604020202020204" pitchFamily="34" charset="0"/>
              <a:buChar char="•"/>
            </a:pPr>
            <a:r>
              <a:rPr lang="pt-BR" sz="2000" dirty="0">
                <a:solidFill>
                  <a:schemeClr val="bg2"/>
                </a:solidFill>
              </a:rPr>
              <a:t>Fazer os requisitos do sistema;</a:t>
            </a:r>
            <a:endParaRPr lang="pt-PT" sz="2000" dirty="0">
              <a:solidFill>
                <a:schemeClr val="bg2"/>
              </a:solidFill>
            </a:endParaRPr>
          </a:p>
          <a:p>
            <a:pPr marL="342900" lvl="0" indent="-342900">
              <a:buFont typeface="Arial" panose="020B0604020202020204" pitchFamily="34" charset="0"/>
              <a:buChar char="•"/>
            </a:pPr>
            <a:r>
              <a:rPr lang="pt-BR" sz="2000" dirty="0">
                <a:solidFill>
                  <a:schemeClr val="bg2"/>
                </a:solidFill>
              </a:rPr>
              <a:t>Implementar as tecnologias de desenvolvimento web;</a:t>
            </a:r>
            <a:endParaRPr lang="pt-PT" sz="2000" dirty="0">
              <a:solidFill>
                <a:schemeClr val="bg2"/>
              </a:solidFill>
            </a:endParaRPr>
          </a:p>
          <a:p>
            <a:pPr marL="342900" lvl="0" indent="-342900">
              <a:buFont typeface="Arial" panose="020B0604020202020204" pitchFamily="34" charset="0"/>
              <a:buChar char="•"/>
            </a:pPr>
            <a:r>
              <a:rPr lang="pt-BR" sz="2000" dirty="0">
                <a:solidFill>
                  <a:schemeClr val="bg2"/>
                </a:solidFill>
              </a:rPr>
              <a:t>Implementar conteúdos relevantes ao sistema;</a:t>
            </a:r>
            <a:endParaRPr lang="pt-PT" sz="2000" dirty="0">
              <a:solidFill>
                <a:schemeClr val="bg2"/>
              </a:solidFill>
            </a:endParaRPr>
          </a:p>
          <a:p>
            <a:endParaRPr lang="pt-PT" dirty="0"/>
          </a:p>
        </p:txBody>
      </p:sp>
    </p:spTree>
    <p:extLst>
      <p:ext uri="{BB962C8B-B14F-4D97-AF65-F5344CB8AC3E}">
        <p14:creationId xmlns:p14="http://schemas.microsoft.com/office/powerpoint/2010/main" val="111918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3"/>
          <p:cNvSpPr txBox="1">
            <a:spLocks noGrp="1"/>
          </p:cNvSpPr>
          <p:nvPr>
            <p:ph type="subTitle" idx="4294967295"/>
          </p:nvPr>
        </p:nvSpPr>
        <p:spPr>
          <a:xfrm>
            <a:off x="3662381" y="150415"/>
            <a:ext cx="5370512" cy="4238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200"/>
              <a:buNone/>
            </a:pPr>
            <a:r>
              <a:rPr lang="pt-PT" sz="3600" dirty="0">
                <a:solidFill>
                  <a:schemeClr val="lt1"/>
                </a:solidFill>
                <a:latin typeface="+mj-lt"/>
                <a:ea typeface="Twentieth Century"/>
                <a:cs typeface="Twentieth Century"/>
                <a:sym typeface="Twentieth Century"/>
              </a:rPr>
              <a:t>Justificativa</a:t>
            </a:r>
            <a:endParaRPr sz="3600" dirty="0">
              <a:solidFill>
                <a:schemeClr val="lt1"/>
              </a:solidFill>
              <a:latin typeface="+mj-lt"/>
              <a:ea typeface="Twentieth Century"/>
              <a:cs typeface="Twentieth Century"/>
              <a:sym typeface="Twentieth Century"/>
            </a:endParaRPr>
          </a:p>
        </p:txBody>
      </p:sp>
      <p:sp>
        <p:nvSpPr>
          <p:cNvPr id="3" name="Retângulo 2"/>
          <p:cNvSpPr/>
          <p:nvPr/>
        </p:nvSpPr>
        <p:spPr>
          <a:xfrm>
            <a:off x="1679944" y="651672"/>
            <a:ext cx="9335386" cy="307777"/>
          </a:xfrm>
          <a:prstGeom prst="rect">
            <a:avLst/>
          </a:prstGeom>
        </p:spPr>
        <p:txBody>
          <a:bodyPr wrap="square">
            <a:spAutoFit/>
          </a:bodyPr>
          <a:lstStyle/>
          <a:p>
            <a:r>
              <a:rPr lang="pt-PT" dirty="0">
                <a:solidFill>
                  <a:schemeClr val="tx1">
                    <a:lumMod val="75000"/>
                    <a:lumOff val="25000"/>
                  </a:schemeClr>
                </a:solidFill>
              </a:rPr>
              <a:t>.</a:t>
            </a:r>
          </a:p>
        </p:txBody>
      </p:sp>
      <p:pic>
        <p:nvPicPr>
          <p:cNvPr id="3074" name="Picture 2" descr="duvidas sobre seguros - Dascoli corretora de segur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5315" y="574277"/>
            <a:ext cx="4769314" cy="373673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0479" y="3091961"/>
            <a:ext cx="3598985" cy="3598985"/>
          </a:xfrm>
          <a:prstGeom prst="rect">
            <a:avLst/>
          </a:prstGeom>
        </p:spPr>
      </p:pic>
      <p:sp>
        <p:nvSpPr>
          <p:cNvPr id="5" name="CaixaDeTexto 4"/>
          <p:cNvSpPr txBox="1"/>
          <p:nvPr/>
        </p:nvSpPr>
        <p:spPr>
          <a:xfrm>
            <a:off x="1016015" y="1776046"/>
            <a:ext cx="5829300" cy="3170099"/>
          </a:xfrm>
          <a:prstGeom prst="rect">
            <a:avLst/>
          </a:prstGeom>
          <a:noFill/>
        </p:spPr>
        <p:txBody>
          <a:bodyPr wrap="square" rtlCol="0">
            <a:spAutoFit/>
          </a:bodyPr>
          <a:lstStyle/>
          <a:p>
            <a:pPr algn="just"/>
            <a:r>
              <a:rPr lang="pt-PT" sz="2000" dirty="0">
                <a:solidFill>
                  <a:schemeClr val="bg2"/>
                </a:solidFill>
              </a:rPr>
              <a:t>A circulação de veículos automóveis constitui uma fonte inesgotável de geração de responsabilidade civil extracontratual e consequentemente de obrigação de indemnizar. Efetivamente, são constantes os acidentes causados por veículos e, aliás, por tal razão, é obrigatório perante a lei que todos os veículos em circulação possuam um seguro de automóvel, de modo a garantir a reparação de danos causados pelos mesmos.</a:t>
            </a:r>
          </a:p>
        </p:txBody>
      </p:sp>
    </p:spTree>
    <p:extLst>
      <p:ext uri="{BB962C8B-B14F-4D97-AF65-F5344CB8AC3E}">
        <p14:creationId xmlns:p14="http://schemas.microsoft.com/office/powerpoint/2010/main" val="1412709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3"/>
          <p:cNvSpPr txBox="1">
            <a:spLocks noGrp="1"/>
          </p:cNvSpPr>
          <p:nvPr>
            <p:ph type="subTitle" idx="1"/>
          </p:nvPr>
        </p:nvSpPr>
        <p:spPr>
          <a:xfrm>
            <a:off x="3726873" y="178790"/>
            <a:ext cx="6310262" cy="33799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200"/>
              <a:buNone/>
            </a:pPr>
            <a:r>
              <a:rPr lang="pt-PT" sz="3600" dirty="0">
                <a:solidFill>
                  <a:schemeClr val="lt1"/>
                </a:solidFill>
                <a:latin typeface="+mj-lt"/>
                <a:ea typeface="Twentieth Century"/>
                <a:cs typeface="Twentieth Century"/>
                <a:sym typeface="Twentieth Century"/>
              </a:rPr>
              <a:t>Tecnologias e Ferramentas</a:t>
            </a:r>
            <a:endParaRPr sz="3600" dirty="0">
              <a:solidFill>
                <a:schemeClr val="lt1"/>
              </a:solidFill>
              <a:latin typeface="+mj-lt"/>
              <a:ea typeface="Twentieth Century"/>
              <a:cs typeface="Twentieth Century"/>
              <a:sym typeface="Twentieth Century"/>
            </a:endParaRPr>
          </a:p>
        </p:txBody>
      </p:sp>
      <p:sp>
        <p:nvSpPr>
          <p:cNvPr id="75" name="Google Shape;75;p13"/>
          <p:cNvSpPr txBox="1">
            <a:spLocks noGrp="1"/>
          </p:cNvSpPr>
          <p:nvPr>
            <p:ph type="ctrTitle"/>
          </p:nvPr>
        </p:nvSpPr>
        <p:spPr>
          <a:xfrm>
            <a:off x="583659" y="741145"/>
            <a:ext cx="10875523" cy="5505651"/>
          </a:xfrm>
          <a:prstGeom prst="rect">
            <a:avLst/>
          </a:prstGeom>
          <a:noFill/>
          <a:ln>
            <a:noFill/>
          </a:ln>
        </p:spPr>
        <p:txBody>
          <a:bodyPr spcFirstLastPara="1" wrap="square" lIns="91425" tIns="45700" rIns="91425" bIns="45700" numCol="1" anchor="t" anchorCtr="0">
            <a:noAutofit/>
          </a:bodyPr>
          <a:lstStyle/>
          <a:p>
            <a:pPr algn="just">
              <a:lnSpc>
                <a:spcPct val="100000"/>
              </a:lnSpc>
            </a:pPr>
            <a:r>
              <a:rPr lang="pt-PT" sz="3000" dirty="0">
                <a:solidFill>
                  <a:schemeClr val="tx1"/>
                </a:solidFill>
                <a:latin typeface="Roboto" panose="020B0604020202020204" charset="0"/>
                <a:ea typeface="Roboto" panose="020B0604020202020204" charset="0"/>
                <a:cs typeface="Twentieth Century"/>
                <a:sym typeface="Twentieth Century"/>
              </a:rPr>
              <a:t>	</a:t>
            </a:r>
            <a:r>
              <a:rPr lang="pt-PT" sz="3200" dirty="0">
                <a:solidFill>
                  <a:schemeClr val="tx1"/>
                </a:solidFill>
                <a:latin typeface="Roboto" panose="020B0604020202020204" charset="0"/>
                <a:ea typeface="Roboto" panose="020B0604020202020204" charset="0"/>
                <a:cs typeface="Twentieth Century"/>
                <a:sym typeface="Twentieth Century"/>
              </a:rPr>
              <a:t>	</a:t>
            </a:r>
            <a:endParaRPr sz="3000" b="0" i="0" u="none" strike="noStrike" cap="none" dirty="0">
              <a:solidFill>
                <a:schemeClr val="tx1"/>
              </a:solidFill>
              <a:latin typeface="Roboto" panose="020B0604020202020204" charset="0"/>
              <a:ea typeface="Roboto" panose="020B0604020202020204" charset="0"/>
              <a:cs typeface="Twentieth Century"/>
              <a:sym typeface="Twentieth Century"/>
            </a:endParaRPr>
          </a:p>
        </p:txBody>
      </p:sp>
      <p:pic>
        <p:nvPicPr>
          <p:cNvPr id="1026" name="Picture 2" descr="Node.js - O que é, como funciona e quais as vantagens | OP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268" y="741145"/>
            <a:ext cx="2012745" cy="120764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xpress - Node.js web application framewor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775" y="1882805"/>
            <a:ext cx="2472588" cy="892406"/>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8" descr="Javascript Programming - Home | Faceboo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PT"/>
          </a:p>
        </p:txBody>
      </p:sp>
      <p:sp>
        <p:nvSpPr>
          <p:cNvPr id="4" name="AutoShape 12" descr="Javascript Programming - Home | Faceboo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PT"/>
          </a:p>
        </p:txBody>
      </p:sp>
      <p:pic>
        <p:nvPicPr>
          <p:cNvPr id="1038" name="Picture 14" descr="JavaScript.com - Home | Faceboo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6639" y="2904846"/>
            <a:ext cx="1108302" cy="110830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rso de MySQL - Curso Online com Certificado - iP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27" y="4110407"/>
            <a:ext cx="1978126" cy="116755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eidiSQL | Download [19.2 M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72220" y="638934"/>
            <a:ext cx="2286962" cy="2286962"/>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10102893" y="2831501"/>
            <a:ext cx="1356289" cy="39321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a:p>
        </p:txBody>
      </p:sp>
      <p:pic>
        <p:nvPicPr>
          <p:cNvPr id="1044" name="Picture 20" descr="File:Visual Studio Code 1.18 icon.svg - Wikimedia Common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29644" y="2476380"/>
            <a:ext cx="1233671" cy="1228188"/>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draw.io – Diagrams for Confluence and Jira - draw.i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84673" y="3912716"/>
            <a:ext cx="1036078" cy="1036079"/>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Node.js Express (4.x) EJS — Como usar funções durante a renderização | by  Marcelo Vismari | Medium"/>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3596" y="5399941"/>
            <a:ext cx="1494387" cy="7311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m 5">
            <a:extLst>
              <a:ext uri="{FF2B5EF4-FFF2-40B4-BE49-F238E27FC236}">
                <a16:creationId xmlns:a16="http://schemas.microsoft.com/office/drawing/2014/main" id="{16622F95-448B-4A20-A3EE-1575EE599E8E}"/>
              </a:ext>
            </a:extLst>
          </p:cNvPr>
          <p:cNvPicPr>
            <a:picLocks noChangeAspect="1"/>
          </p:cNvPicPr>
          <p:nvPr/>
        </p:nvPicPr>
        <p:blipFill>
          <a:blip r:embed="rId11"/>
          <a:stretch>
            <a:fillRect/>
          </a:stretch>
        </p:blipFill>
        <p:spPr>
          <a:xfrm>
            <a:off x="9784673" y="5085504"/>
            <a:ext cx="1078642" cy="1045619"/>
          </a:xfrm>
          <a:prstGeom prst="rect">
            <a:avLst/>
          </a:prstGeom>
        </p:spPr>
      </p:pic>
    </p:spTree>
    <p:extLst>
      <p:ext uri="{BB962C8B-B14F-4D97-AF65-F5344CB8AC3E}">
        <p14:creationId xmlns:p14="http://schemas.microsoft.com/office/powerpoint/2010/main" val="2102231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3"/>
          <p:cNvSpPr txBox="1">
            <a:spLocks noGrp="1"/>
          </p:cNvSpPr>
          <p:nvPr>
            <p:ph type="subTitle" idx="1"/>
          </p:nvPr>
        </p:nvSpPr>
        <p:spPr>
          <a:xfrm>
            <a:off x="3068505" y="201815"/>
            <a:ext cx="6310262" cy="33799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200"/>
              <a:buNone/>
            </a:pPr>
            <a:r>
              <a:rPr lang="pt-PT" sz="3600" dirty="0">
                <a:solidFill>
                  <a:schemeClr val="lt1"/>
                </a:solidFill>
                <a:latin typeface="+mj-lt"/>
                <a:ea typeface="Twentieth Century"/>
                <a:cs typeface="Twentieth Century"/>
                <a:sym typeface="Twentieth Century"/>
              </a:rPr>
              <a:t>Diagrama de caso de uso</a:t>
            </a:r>
            <a:endParaRPr sz="3600" dirty="0">
              <a:solidFill>
                <a:schemeClr val="lt1"/>
              </a:solidFill>
              <a:latin typeface="+mj-lt"/>
              <a:ea typeface="Twentieth Century"/>
              <a:cs typeface="Twentieth Century"/>
              <a:sym typeface="Twentieth Century"/>
            </a:endParaRPr>
          </a:p>
        </p:txBody>
      </p:sp>
      <p:sp>
        <p:nvSpPr>
          <p:cNvPr id="75" name="Google Shape;75;p13"/>
          <p:cNvSpPr txBox="1">
            <a:spLocks noGrp="1"/>
          </p:cNvSpPr>
          <p:nvPr>
            <p:ph type="ctrTitle"/>
          </p:nvPr>
        </p:nvSpPr>
        <p:spPr>
          <a:xfrm>
            <a:off x="583659" y="741145"/>
            <a:ext cx="10875523" cy="5505651"/>
          </a:xfrm>
          <a:prstGeom prst="rect">
            <a:avLst/>
          </a:prstGeom>
          <a:noFill/>
          <a:ln>
            <a:noFill/>
          </a:ln>
        </p:spPr>
        <p:txBody>
          <a:bodyPr spcFirstLastPara="1" wrap="square" lIns="91425" tIns="45700" rIns="91425" bIns="45700" numCol="1" anchor="t" anchorCtr="0">
            <a:noAutofit/>
          </a:bodyPr>
          <a:lstStyle/>
          <a:p>
            <a:pPr algn="just">
              <a:lnSpc>
                <a:spcPct val="100000"/>
              </a:lnSpc>
            </a:pPr>
            <a:r>
              <a:rPr lang="pt-PT" sz="3000" dirty="0">
                <a:solidFill>
                  <a:schemeClr val="tx1"/>
                </a:solidFill>
                <a:latin typeface="Roboto" panose="020B0604020202020204" charset="0"/>
                <a:ea typeface="Roboto" panose="020B0604020202020204" charset="0"/>
                <a:cs typeface="Twentieth Century"/>
                <a:sym typeface="Twentieth Century"/>
              </a:rPr>
              <a:t>	</a:t>
            </a:r>
            <a:r>
              <a:rPr lang="pt-PT" sz="3200" dirty="0">
                <a:solidFill>
                  <a:schemeClr val="tx1"/>
                </a:solidFill>
                <a:latin typeface="Roboto" panose="020B0604020202020204" charset="0"/>
                <a:ea typeface="Roboto" panose="020B0604020202020204" charset="0"/>
                <a:cs typeface="Twentieth Century"/>
                <a:sym typeface="Twentieth Century"/>
              </a:rPr>
              <a:t>	</a:t>
            </a:r>
            <a:endParaRPr sz="3000" b="0" i="0" u="none" strike="noStrike" cap="none" dirty="0">
              <a:solidFill>
                <a:schemeClr val="tx1"/>
              </a:solidFill>
              <a:latin typeface="Roboto" panose="020B0604020202020204" charset="0"/>
              <a:ea typeface="Roboto" panose="020B0604020202020204" charset="0"/>
              <a:cs typeface="Twentieth Century"/>
              <a:sym typeface="Twentieth Century"/>
            </a:endParaRPr>
          </a:p>
        </p:txBody>
      </p:sp>
      <p:pic>
        <p:nvPicPr>
          <p:cNvPr id="6" name="Imagem 5">
            <a:extLst>
              <a:ext uri="{FF2B5EF4-FFF2-40B4-BE49-F238E27FC236}">
                <a16:creationId xmlns:a16="http://schemas.microsoft.com/office/drawing/2014/main" id="{5731ABDD-FB28-4682-8CBB-B2023D647DAB}"/>
              </a:ext>
            </a:extLst>
          </p:cNvPr>
          <p:cNvPicPr>
            <a:picLocks noChangeAspect="1"/>
          </p:cNvPicPr>
          <p:nvPr/>
        </p:nvPicPr>
        <p:blipFill>
          <a:blip r:embed="rId3"/>
          <a:stretch>
            <a:fillRect/>
          </a:stretch>
        </p:blipFill>
        <p:spPr>
          <a:xfrm>
            <a:off x="2466975" y="611204"/>
            <a:ext cx="7258050" cy="5916205"/>
          </a:xfrm>
          <a:prstGeom prst="rect">
            <a:avLst/>
          </a:prstGeom>
        </p:spPr>
      </p:pic>
    </p:spTree>
    <p:extLst>
      <p:ext uri="{BB962C8B-B14F-4D97-AF65-F5344CB8AC3E}">
        <p14:creationId xmlns:p14="http://schemas.microsoft.com/office/powerpoint/2010/main" val="1778115183"/>
      </p:ext>
    </p:extLst>
  </p:cSld>
  <p:clrMapOvr>
    <a:masterClrMapping/>
  </p:clrMapOvr>
</p:sld>
</file>

<file path=ppt/theme/theme1.xml><?xml version="1.0" encoding="utf-8"?>
<a:theme xmlns:a="http://schemas.openxmlformats.org/drawingml/2006/main" name="Tema do Office">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ersonalizar design">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Personalizar design">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Modelo de apresentação personalizado">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1567</TotalTime>
  <Words>420</Words>
  <Application>Microsoft Office PowerPoint</Application>
  <PresentationFormat>Widescreen</PresentationFormat>
  <Paragraphs>56</Paragraphs>
  <Slides>17</Slides>
  <Notes>16</Notes>
  <HiddenSlides>0</HiddenSlides>
  <MMClips>0</MMClips>
  <ScaleCrop>false</ScaleCrop>
  <HeadingPairs>
    <vt:vector size="6" baseType="variant">
      <vt:variant>
        <vt:lpstr>Fontes usadas</vt:lpstr>
      </vt:variant>
      <vt:variant>
        <vt:i4>5</vt:i4>
      </vt:variant>
      <vt:variant>
        <vt:lpstr>Tema</vt:lpstr>
      </vt:variant>
      <vt:variant>
        <vt:i4>4</vt:i4>
      </vt:variant>
      <vt:variant>
        <vt:lpstr>Títulos de slides</vt:lpstr>
      </vt:variant>
      <vt:variant>
        <vt:i4>17</vt:i4>
      </vt:variant>
    </vt:vector>
  </HeadingPairs>
  <TitlesOfParts>
    <vt:vector size="26" baseType="lpstr">
      <vt:lpstr>Wingdings</vt:lpstr>
      <vt:lpstr>Twentieth Century</vt:lpstr>
      <vt:lpstr>Roboto</vt:lpstr>
      <vt:lpstr>Arial</vt:lpstr>
      <vt:lpstr>Calibri</vt:lpstr>
      <vt:lpstr>Tema do Office</vt:lpstr>
      <vt:lpstr>Personalizar design</vt:lpstr>
      <vt:lpstr>1_Personalizar design</vt:lpstr>
      <vt:lpstr>Modelo de apresentação personalizado</vt:lpstr>
      <vt:lpstr>  Sistema de Gestão de Seguros de Automóveis</vt:lpstr>
      <vt:lpstr>Apresentação do PowerPoint</vt:lpstr>
      <vt:lpstr>  </vt:lpstr>
      <vt:lpstr>Apresentação do PowerPoint</vt:lpstr>
      <vt:lpstr>  </vt:lpstr>
      <vt:lpstr>  </vt:lpstr>
      <vt:lpstr>Apresentação do PowerPoint</vt:lpstr>
      <vt:lpstr>  </vt:lpstr>
      <vt:lpstr>  </vt:lpstr>
      <vt:lpstr>  </vt:lpstr>
      <vt:lpstr>  </vt:lpstr>
      <vt:lpstr>  </vt:lpstr>
      <vt:lpstr>  </vt:lpstr>
      <vt:lpstr>  </vt:lpstr>
      <vt:lpstr>  </vt:lpstr>
      <vt:lpstr>  </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Plataforma de  Gestão Agrícola</dc:title>
  <dc:creator>Dr.Maria</dc:creator>
  <cp:lastModifiedBy>Isaac</cp:lastModifiedBy>
  <cp:revision>79</cp:revision>
  <dcterms:modified xsi:type="dcterms:W3CDTF">2022-05-25T09:01:50Z</dcterms:modified>
</cp:coreProperties>
</file>