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57" r:id="rId4"/>
    <p:sldId id="265" r:id="rId5"/>
    <p:sldId id="267" r:id="rId6"/>
    <p:sldId id="262" r:id="rId7"/>
    <p:sldId id="261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e.es/prensa/ipc_prensa.htm" TargetMode="External"/><Relationship Id="rId1" Type="http://schemas.openxmlformats.org/officeDocument/2006/relationships/hyperlink" Target="file:///C:\Users\Usuario\Desktop\Proyectos\2025\spain\Inflation_in_real_time\docs\anexo_ecoicop.pdf" TargetMode="External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e.es/prensa/ipc_prensa.htm" TargetMode="External"/><Relationship Id="rId1" Type="http://schemas.openxmlformats.org/officeDocument/2006/relationships/hyperlink" Target="file:///C:\Users\Usuario\Desktop\Proyectos\2025\spain\Inflation_in_real_time\docs\anexo_ecoicop.pdf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A9A702-2D83-4FE6-BEA8-6DE2168A48AC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ca-ES"/>
        </a:p>
      </dgm:t>
    </dgm:pt>
    <dgm:pt modelId="{B94D1ABB-0EBD-4066-A8B9-1E9F9880AF72}">
      <dgm:prSet phldrT="[Texto]"/>
      <dgm:spPr/>
      <dgm:t>
        <a:bodyPr/>
        <a:lstStyle/>
        <a:p>
          <a:r>
            <a:rPr lang="ca-ES" b="1" noProof="0" dirty="0">
              <a:latin typeface="+mj-lt"/>
            </a:rPr>
            <a:t>Definició de la cistella de la compra (3.5)</a:t>
          </a:r>
        </a:p>
      </dgm:t>
    </dgm:pt>
    <dgm:pt modelId="{68E5BB92-6CD3-4CF8-BECE-24C26F60C13E}" type="parTrans" cxnId="{ACEE01B0-95BE-469E-BA6F-5F8B91B22871}">
      <dgm:prSet/>
      <dgm:spPr/>
      <dgm:t>
        <a:bodyPr/>
        <a:lstStyle/>
        <a:p>
          <a:endParaRPr lang="ca-ES">
            <a:latin typeface="+mj-lt"/>
          </a:endParaRPr>
        </a:p>
      </dgm:t>
    </dgm:pt>
    <dgm:pt modelId="{159776DB-798C-4E9B-921C-8D946ABB23CB}" type="sibTrans" cxnId="{ACEE01B0-95BE-469E-BA6F-5F8B91B22871}">
      <dgm:prSet/>
      <dgm:spPr/>
      <dgm:t>
        <a:bodyPr/>
        <a:lstStyle/>
        <a:p>
          <a:endParaRPr lang="ca-ES" noProof="0" dirty="0">
            <a:latin typeface="+mj-lt"/>
          </a:endParaRPr>
        </a:p>
      </dgm:t>
    </dgm:pt>
    <dgm:pt modelId="{D950DA74-C26B-4690-995F-5C9F375DF867}">
      <dgm:prSet phldrT="[Texto]" custT="1"/>
      <dgm:spPr/>
      <dgm:t>
        <a:bodyPr/>
        <a:lstStyle/>
        <a:p>
          <a:r>
            <a:rPr lang="ca-ES" sz="1100" noProof="0" dirty="0">
              <a:latin typeface="+mj-lt"/>
            </a:rPr>
            <a:t>L’INE defineix una “cistella de la compra” representativa dels hàbits de consum de les llars mitjançant l’EPF  i els classifica amb la classificació </a:t>
          </a:r>
          <a:r>
            <a:rPr lang="ca-ES" sz="1100" noProof="0" dirty="0">
              <a:latin typeface="+mj-lt"/>
              <a:hlinkClick xmlns:r="http://schemas.openxmlformats.org/officeDocument/2006/relationships" r:id="rId1"/>
            </a:rPr>
            <a:t>ECOICOP</a:t>
          </a:r>
          <a:r>
            <a:rPr lang="ca-ES" sz="1100" noProof="0" dirty="0">
              <a:latin typeface="+mj-lt"/>
            </a:rPr>
            <a:t>.</a:t>
          </a:r>
        </a:p>
      </dgm:t>
    </dgm:pt>
    <dgm:pt modelId="{463A93BC-8528-4D86-BDF2-DBCEF93ACF02}" type="parTrans" cxnId="{8382AF63-E1A1-4849-8BFB-DA75D2C24E1B}">
      <dgm:prSet/>
      <dgm:spPr/>
      <dgm:t>
        <a:bodyPr/>
        <a:lstStyle/>
        <a:p>
          <a:endParaRPr lang="ca-ES">
            <a:latin typeface="+mj-lt"/>
          </a:endParaRPr>
        </a:p>
      </dgm:t>
    </dgm:pt>
    <dgm:pt modelId="{51D915A9-D64C-48F2-B1A3-5284C8BA5E75}" type="sibTrans" cxnId="{8382AF63-E1A1-4849-8BFB-DA75D2C24E1B}">
      <dgm:prSet/>
      <dgm:spPr/>
      <dgm:t>
        <a:bodyPr/>
        <a:lstStyle/>
        <a:p>
          <a:endParaRPr lang="ca-ES">
            <a:latin typeface="+mj-lt"/>
          </a:endParaRPr>
        </a:p>
      </dgm:t>
    </dgm:pt>
    <dgm:pt modelId="{4938FF6C-FC71-4458-BD96-5D256CFDFE68}">
      <dgm:prSet phldrT="[Texto]"/>
      <dgm:spPr/>
      <dgm:t>
        <a:bodyPr/>
        <a:lstStyle/>
        <a:p>
          <a:pPr>
            <a:buNone/>
          </a:pPr>
          <a:r>
            <a:rPr lang="ca-ES" b="1" i="0" u="none" noProof="0" dirty="0">
              <a:latin typeface="+mj-lt"/>
            </a:rPr>
            <a:t>Assignació de ponderacions</a:t>
          </a:r>
          <a:endParaRPr lang="ca-ES" noProof="0" dirty="0">
            <a:latin typeface="+mj-lt"/>
          </a:endParaRPr>
        </a:p>
      </dgm:t>
    </dgm:pt>
    <dgm:pt modelId="{5F2BFFDA-BCCF-49C5-AE9F-432EF35F500F}" type="parTrans" cxnId="{671DD40F-A342-4B7A-8CE3-87B1189DB0F2}">
      <dgm:prSet/>
      <dgm:spPr/>
      <dgm:t>
        <a:bodyPr/>
        <a:lstStyle/>
        <a:p>
          <a:endParaRPr lang="ca-ES">
            <a:latin typeface="+mj-lt"/>
          </a:endParaRPr>
        </a:p>
      </dgm:t>
    </dgm:pt>
    <dgm:pt modelId="{0A2D7665-2FBF-422C-883A-8ADB22E78187}" type="sibTrans" cxnId="{671DD40F-A342-4B7A-8CE3-87B1189DB0F2}">
      <dgm:prSet/>
      <dgm:spPr/>
      <dgm:t>
        <a:bodyPr/>
        <a:lstStyle/>
        <a:p>
          <a:endParaRPr lang="ca-ES" noProof="0" dirty="0">
            <a:latin typeface="+mj-lt"/>
          </a:endParaRPr>
        </a:p>
      </dgm:t>
    </dgm:pt>
    <dgm:pt modelId="{45044902-ADEB-413A-8991-667904902EF6}">
      <dgm:prSet phldrT="[Texto]"/>
      <dgm:spPr/>
      <dgm:t>
        <a:bodyPr/>
        <a:lstStyle/>
        <a:p>
          <a:r>
            <a:rPr lang="ca-ES" noProof="0" dirty="0">
              <a:latin typeface="+mj-lt"/>
            </a:rPr>
            <a:t>A cada producte o servei se li assigna un pes (ponderació) segons el percentatge que representa dins del consum total de les llars definit amb l’EPF.</a:t>
          </a:r>
        </a:p>
      </dgm:t>
    </dgm:pt>
    <dgm:pt modelId="{704A4752-0BEB-4445-BC3F-506ACBF43FEB}" type="parTrans" cxnId="{EA191927-780F-4178-A0D0-133775B9F7FC}">
      <dgm:prSet/>
      <dgm:spPr/>
      <dgm:t>
        <a:bodyPr/>
        <a:lstStyle/>
        <a:p>
          <a:endParaRPr lang="ca-ES">
            <a:latin typeface="+mj-lt"/>
          </a:endParaRPr>
        </a:p>
      </dgm:t>
    </dgm:pt>
    <dgm:pt modelId="{15CE15D7-749D-43DE-8136-4593C0DD3797}" type="sibTrans" cxnId="{EA191927-780F-4178-A0D0-133775B9F7FC}">
      <dgm:prSet/>
      <dgm:spPr/>
      <dgm:t>
        <a:bodyPr/>
        <a:lstStyle/>
        <a:p>
          <a:endParaRPr lang="ca-ES">
            <a:latin typeface="+mj-lt"/>
          </a:endParaRPr>
        </a:p>
      </dgm:t>
    </dgm:pt>
    <dgm:pt modelId="{3EC6BD09-CA06-4C12-9064-7F0DE74615DF}">
      <dgm:prSet phldrT="[Texto]"/>
      <dgm:spPr/>
      <dgm:t>
        <a:bodyPr/>
        <a:lstStyle/>
        <a:p>
          <a:pPr>
            <a:buNone/>
          </a:pPr>
          <a:r>
            <a:rPr lang="ca-ES" b="1" i="0" u="none" noProof="0" dirty="0">
              <a:latin typeface="+mj-lt"/>
            </a:rPr>
            <a:t>Recollida de preus</a:t>
          </a:r>
          <a:endParaRPr lang="ca-ES" noProof="0" dirty="0">
            <a:latin typeface="+mj-lt"/>
          </a:endParaRPr>
        </a:p>
      </dgm:t>
    </dgm:pt>
    <dgm:pt modelId="{E1EF9EF5-E1C6-4D20-A4EA-BF9D95013ECB}" type="parTrans" cxnId="{BCF7871B-EF7C-4425-8594-96EA2440B42C}">
      <dgm:prSet/>
      <dgm:spPr/>
      <dgm:t>
        <a:bodyPr/>
        <a:lstStyle/>
        <a:p>
          <a:endParaRPr lang="ca-ES">
            <a:latin typeface="+mj-lt"/>
          </a:endParaRPr>
        </a:p>
      </dgm:t>
    </dgm:pt>
    <dgm:pt modelId="{FB9290CC-20F5-4331-991B-A3A492C0065C}" type="sibTrans" cxnId="{BCF7871B-EF7C-4425-8594-96EA2440B42C}">
      <dgm:prSet/>
      <dgm:spPr/>
      <dgm:t>
        <a:bodyPr/>
        <a:lstStyle/>
        <a:p>
          <a:endParaRPr lang="ca-ES" noProof="0" dirty="0">
            <a:latin typeface="+mj-lt"/>
          </a:endParaRPr>
        </a:p>
      </dgm:t>
    </dgm:pt>
    <dgm:pt modelId="{669236FD-BA38-4E98-9472-AFD054AA440B}">
      <dgm:prSet phldrT="[Texto]"/>
      <dgm:spPr/>
      <dgm:t>
        <a:bodyPr/>
        <a:lstStyle/>
        <a:p>
          <a:pPr>
            <a:buNone/>
          </a:pPr>
          <a:r>
            <a:rPr lang="ca-ES" b="1" i="0" u="none" noProof="0" dirty="0">
              <a:latin typeface="+mj-lt"/>
            </a:rPr>
            <a:t>Càlcul de l’índex amb una</a:t>
          </a:r>
          <a:r>
            <a:rPr lang="ca-ES" b="0" i="0" u="none" noProof="0" dirty="0">
              <a:latin typeface="+mj-lt"/>
            </a:rPr>
            <a:t> </a:t>
          </a:r>
          <a:r>
            <a:rPr lang="ca-ES" b="1" i="0" u="none" noProof="0" dirty="0">
              <a:latin typeface="+mj-lt"/>
            </a:rPr>
            <a:t>mitjana ponderada</a:t>
          </a:r>
          <a:r>
            <a:rPr lang="ca-ES" b="0" i="0" u="none" noProof="0" dirty="0">
              <a:latin typeface="+mj-lt"/>
            </a:rPr>
            <a:t> dels canvis de preus per obtenir l’IPC.</a:t>
          </a:r>
          <a:endParaRPr lang="ca-ES" noProof="0" dirty="0">
            <a:latin typeface="+mj-lt"/>
          </a:endParaRPr>
        </a:p>
      </dgm:t>
    </dgm:pt>
    <dgm:pt modelId="{2D04AEEC-AB9E-475D-8FA3-9BF223E22EB8}" type="parTrans" cxnId="{374431DE-03F1-4B77-9288-1D5A5396244C}">
      <dgm:prSet/>
      <dgm:spPr/>
      <dgm:t>
        <a:bodyPr/>
        <a:lstStyle/>
        <a:p>
          <a:endParaRPr lang="ca-ES">
            <a:latin typeface="+mj-lt"/>
          </a:endParaRPr>
        </a:p>
      </dgm:t>
    </dgm:pt>
    <dgm:pt modelId="{61D138EA-6893-440D-A764-080A5B15FCC2}" type="sibTrans" cxnId="{374431DE-03F1-4B77-9288-1D5A5396244C}">
      <dgm:prSet/>
      <dgm:spPr/>
      <dgm:t>
        <a:bodyPr/>
        <a:lstStyle/>
        <a:p>
          <a:endParaRPr lang="ca-ES" noProof="0" dirty="0">
            <a:latin typeface="+mj-lt"/>
          </a:endParaRPr>
        </a:p>
      </dgm:t>
    </dgm:pt>
    <dgm:pt modelId="{28782789-7C99-4D0A-9E3B-1530933BB8E1}">
      <dgm:prSet phldrT="[Texto]"/>
      <dgm:spPr/>
      <dgm:t>
        <a:bodyPr/>
        <a:lstStyle/>
        <a:p>
          <a:r>
            <a:rPr lang="ca-ES" noProof="0" dirty="0">
              <a:latin typeface="+mj-lt"/>
            </a:rPr>
            <a:t>Segons la </a:t>
          </a:r>
          <a:r>
            <a:rPr lang="ca-ES" noProof="0" dirty="0">
              <a:latin typeface="+mj-lt"/>
              <a:hlinkClick xmlns:r="http://schemas.openxmlformats.org/officeDocument/2006/relationships" r:id="rId2"/>
            </a:rPr>
            <a:t>web del INE </a:t>
          </a:r>
          <a:r>
            <a:rPr lang="ca-ES" noProof="0" dirty="0">
              <a:latin typeface="+mj-lt"/>
            </a:rPr>
            <a:t>Per calcular IPC es recull un total de 955 productes a 29.000 establiments de 177 municipis. </a:t>
          </a:r>
        </a:p>
      </dgm:t>
    </dgm:pt>
    <dgm:pt modelId="{4BB3FC87-CC4F-4E33-8D23-73EFFEBC3925}" type="parTrans" cxnId="{1F8956FB-9186-4D1A-9418-D1F6206A51F8}">
      <dgm:prSet/>
      <dgm:spPr/>
      <dgm:t>
        <a:bodyPr/>
        <a:lstStyle/>
        <a:p>
          <a:endParaRPr lang="ca-ES">
            <a:latin typeface="+mj-lt"/>
          </a:endParaRPr>
        </a:p>
      </dgm:t>
    </dgm:pt>
    <dgm:pt modelId="{81583122-A388-4D06-91BF-DFB7B85039FE}" type="sibTrans" cxnId="{1F8956FB-9186-4D1A-9418-D1F6206A51F8}">
      <dgm:prSet/>
      <dgm:spPr/>
      <dgm:t>
        <a:bodyPr/>
        <a:lstStyle/>
        <a:p>
          <a:endParaRPr lang="ca-ES">
            <a:latin typeface="+mj-lt"/>
          </a:endParaRPr>
        </a:p>
      </dgm:t>
    </dgm:pt>
    <dgm:pt modelId="{A5A55AD4-0C2B-4765-9D31-5DE149B87129}">
      <dgm:prSet phldrT="[Texto]"/>
      <dgm:spPr/>
      <dgm:t>
        <a:bodyPr/>
        <a:lstStyle/>
        <a:p>
          <a:pPr>
            <a:buNone/>
          </a:pPr>
          <a:r>
            <a:rPr lang="ca-ES" noProof="0" dirty="0">
              <a:latin typeface="+mj-lt"/>
            </a:rPr>
            <a:t>  Es publica cada mes, generalment entre el 12 i el 15 del mes següent al mes que es mesura </a:t>
          </a:r>
        </a:p>
      </dgm:t>
    </dgm:pt>
    <dgm:pt modelId="{62433D87-1421-491C-8642-E37EC3879191}" type="parTrans" cxnId="{BBBF7284-D57F-4B3B-A90E-1F112077B6C9}">
      <dgm:prSet/>
      <dgm:spPr/>
      <dgm:t>
        <a:bodyPr/>
        <a:lstStyle/>
        <a:p>
          <a:endParaRPr lang="ca-ES">
            <a:latin typeface="+mj-lt"/>
          </a:endParaRPr>
        </a:p>
      </dgm:t>
    </dgm:pt>
    <dgm:pt modelId="{EC4E7B27-F3AF-46A6-9350-37A880EFDA7A}" type="sibTrans" cxnId="{BBBF7284-D57F-4B3B-A90E-1F112077B6C9}">
      <dgm:prSet/>
      <dgm:spPr/>
      <dgm:t>
        <a:bodyPr/>
        <a:lstStyle/>
        <a:p>
          <a:endParaRPr lang="ca-ES">
            <a:latin typeface="+mj-lt"/>
          </a:endParaRPr>
        </a:p>
      </dgm:t>
    </dgm:pt>
    <dgm:pt modelId="{41728B1D-2446-4574-81A2-86968D6827BF}">
      <dgm:prSet phldrT="[Texto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ca-ES" noProof="0" dirty="0">
              <a:latin typeface="+mj-lt"/>
            </a:rPr>
            <a:t> Forma tradicional (visites) 462 articles. </a:t>
          </a:r>
        </a:p>
      </dgm:t>
    </dgm:pt>
    <dgm:pt modelId="{DC2EA3D8-4AFC-40B0-9422-5551F27FE61E}" type="parTrans" cxnId="{81C250E1-2DEB-45B7-8364-DC4C71795CB7}">
      <dgm:prSet/>
      <dgm:spPr/>
      <dgm:t>
        <a:bodyPr/>
        <a:lstStyle/>
        <a:p>
          <a:endParaRPr lang="ca-ES"/>
        </a:p>
      </dgm:t>
    </dgm:pt>
    <dgm:pt modelId="{7C0969A8-9907-490A-ACB9-65217632E0D1}" type="sibTrans" cxnId="{81C250E1-2DEB-45B7-8364-DC4C71795CB7}">
      <dgm:prSet/>
      <dgm:spPr/>
      <dgm:t>
        <a:bodyPr/>
        <a:lstStyle/>
        <a:p>
          <a:endParaRPr lang="ca-ES"/>
        </a:p>
      </dgm:t>
    </dgm:pt>
    <dgm:pt modelId="{FE30957B-64E8-4524-976F-ABC1E99A6CEC}">
      <dgm:prSet phldrT="[Texto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noProof="0" dirty="0">
              <a:latin typeface="+mj-lt"/>
            </a:rPr>
            <a:t>Automatizada (scanner data + web </a:t>
          </a:r>
          <a:r>
            <a:rPr lang="pt-BR" noProof="0" dirty="0" err="1">
              <a:latin typeface="+mj-lt"/>
            </a:rPr>
            <a:t>scraping</a:t>
          </a:r>
          <a:r>
            <a:rPr lang="pt-BR" noProof="0" dirty="0">
              <a:latin typeface="+mj-lt"/>
            </a:rPr>
            <a:t>) 493 artículos.</a:t>
          </a:r>
          <a:endParaRPr lang="ca-ES" noProof="0" dirty="0">
            <a:latin typeface="+mj-lt"/>
          </a:endParaRPr>
        </a:p>
      </dgm:t>
    </dgm:pt>
    <dgm:pt modelId="{478E6FB9-CE62-42F0-A3AC-2B1F2906F6F7}" type="parTrans" cxnId="{E1F3E9F8-47FF-482F-A5D4-21E5226B24D6}">
      <dgm:prSet/>
      <dgm:spPr/>
      <dgm:t>
        <a:bodyPr/>
        <a:lstStyle/>
        <a:p>
          <a:endParaRPr lang="ca-ES"/>
        </a:p>
      </dgm:t>
    </dgm:pt>
    <dgm:pt modelId="{BE828564-7929-4343-9FC0-301631E1675E}" type="sibTrans" cxnId="{E1F3E9F8-47FF-482F-A5D4-21E5226B24D6}">
      <dgm:prSet/>
      <dgm:spPr/>
      <dgm:t>
        <a:bodyPr/>
        <a:lstStyle/>
        <a:p>
          <a:endParaRPr lang="ca-ES"/>
        </a:p>
      </dgm:t>
    </dgm:pt>
    <dgm:pt modelId="{745345B2-F137-411A-8F45-3C5034354D32}" type="pres">
      <dgm:prSet presAssocID="{E7A9A702-2D83-4FE6-BEA8-6DE2168A48AC}" presName="linearFlow" presStyleCnt="0">
        <dgm:presLayoutVars>
          <dgm:dir/>
          <dgm:animLvl val="lvl"/>
          <dgm:resizeHandles val="exact"/>
        </dgm:presLayoutVars>
      </dgm:prSet>
      <dgm:spPr/>
    </dgm:pt>
    <dgm:pt modelId="{5E9D3D8F-2A9F-4A60-A307-59AB286DF354}" type="pres">
      <dgm:prSet presAssocID="{B94D1ABB-0EBD-4066-A8B9-1E9F9880AF72}" presName="composite" presStyleCnt="0"/>
      <dgm:spPr/>
    </dgm:pt>
    <dgm:pt modelId="{C5E41AAF-2D86-490E-9D63-B987C1E94FB9}" type="pres">
      <dgm:prSet presAssocID="{B94D1ABB-0EBD-4066-A8B9-1E9F9880AF72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574ACCB-9CB6-4603-AE44-FC396C531A03}" type="pres">
      <dgm:prSet presAssocID="{B94D1ABB-0EBD-4066-A8B9-1E9F9880AF72}" presName="parSh" presStyleLbl="node1" presStyleIdx="0" presStyleCnt="4"/>
      <dgm:spPr/>
    </dgm:pt>
    <dgm:pt modelId="{B2A6C8AB-8F3B-4679-B722-C316DFFB4136}" type="pres">
      <dgm:prSet presAssocID="{B94D1ABB-0EBD-4066-A8B9-1E9F9880AF72}" presName="desTx" presStyleLbl="fgAcc1" presStyleIdx="0" presStyleCnt="4">
        <dgm:presLayoutVars>
          <dgm:bulletEnabled val="1"/>
        </dgm:presLayoutVars>
      </dgm:prSet>
      <dgm:spPr/>
    </dgm:pt>
    <dgm:pt modelId="{3186EC16-21E4-4DDB-BE11-63E8F11D619F}" type="pres">
      <dgm:prSet presAssocID="{159776DB-798C-4E9B-921C-8D946ABB23CB}" presName="sibTrans" presStyleLbl="sibTrans2D1" presStyleIdx="0" presStyleCnt="3"/>
      <dgm:spPr/>
    </dgm:pt>
    <dgm:pt modelId="{F1DBD0B2-19AA-43F6-B46F-2FEEFF7DA8E8}" type="pres">
      <dgm:prSet presAssocID="{159776DB-798C-4E9B-921C-8D946ABB23CB}" presName="connTx" presStyleLbl="sibTrans2D1" presStyleIdx="0" presStyleCnt="3"/>
      <dgm:spPr/>
    </dgm:pt>
    <dgm:pt modelId="{6F0AC16B-824F-4AA5-B7CB-644E87EE1E35}" type="pres">
      <dgm:prSet presAssocID="{4938FF6C-FC71-4458-BD96-5D256CFDFE68}" presName="composite" presStyleCnt="0"/>
      <dgm:spPr/>
    </dgm:pt>
    <dgm:pt modelId="{E6A7EDF5-E81F-43CB-8C8E-1F03472D2B17}" type="pres">
      <dgm:prSet presAssocID="{4938FF6C-FC71-4458-BD96-5D256CFDFE68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F1A4D63-B7C8-451E-BD5A-6F86D760F593}" type="pres">
      <dgm:prSet presAssocID="{4938FF6C-FC71-4458-BD96-5D256CFDFE68}" presName="parSh" presStyleLbl="node1" presStyleIdx="1" presStyleCnt="4"/>
      <dgm:spPr/>
    </dgm:pt>
    <dgm:pt modelId="{1BE9C955-045C-4A20-8C4D-7498C1F7900D}" type="pres">
      <dgm:prSet presAssocID="{4938FF6C-FC71-4458-BD96-5D256CFDFE68}" presName="desTx" presStyleLbl="fgAcc1" presStyleIdx="1" presStyleCnt="4">
        <dgm:presLayoutVars>
          <dgm:bulletEnabled val="1"/>
        </dgm:presLayoutVars>
      </dgm:prSet>
      <dgm:spPr/>
    </dgm:pt>
    <dgm:pt modelId="{AADF0BB4-F0A8-4B5C-94E5-F4EA535335E7}" type="pres">
      <dgm:prSet presAssocID="{0A2D7665-2FBF-422C-883A-8ADB22E78187}" presName="sibTrans" presStyleLbl="sibTrans2D1" presStyleIdx="1" presStyleCnt="3"/>
      <dgm:spPr/>
    </dgm:pt>
    <dgm:pt modelId="{3F897ECB-8EC3-4904-B24D-0820E51546A1}" type="pres">
      <dgm:prSet presAssocID="{0A2D7665-2FBF-422C-883A-8ADB22E78187}" presName="connTx" presStyleLbl="sibTrans2D1" presStyleIdx="1" presStyleCnt="3"/>
      <dgm:spPr/>
    </dgm:pt>
    <dgm:pt modelId="{C7E1DF93-F12C-42C2-ACD5-F54B9E87987A}" type="pres">
      <dgm:prSet presAssocID="{3EC6BD09-CA06-4C12-9064-7F0DE74615DF}" presName="composite" presStyleCnt="0"/>
      <dgm:spPr/>
    </dgm:pt>
    <dgm:pt modelId="{7772F372-C4E9-45F2-86CD-79E9F89C6568}" type="pres">
      <dgm:prSet presAssocID="{3EC6BD09-CA06-4C12-9064-7F0DE74615DF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1F8B8E6-728D-44BF-A148-6E0989D6F685}" type="pres">
      <dgm:prSet presAssocID="{3EC6BD09-CA06-4C12-9064-7F0DE74615DF}" presName="parSh" presStyleLbl="node1" presStyleIdx="2" presStyleCnt="4"/>
      <dgm:spPr/>
    </dgm:pt>
    <dgm:pt modelId="{1248DBE8-FAC1-403D-813E-ED39903D3E0C}" type="pres">
      <dgm:prSet presAssocID="{3EC6BD09-CA06-4C12-9064-7F0DE74615DF}" presName="desTx" presStyleLbl="fgAcc1" presStyleIdx="2" presStyleCnt="4">
        <dgm:presLayoutVars>
          <dgm:bulletEnabled val="1"/>
        </dgm:presLayoutVars>
      </dgm:prSet>
      <dgm:spPr/>
    </dgm:pt>
    <dgm:pt modelId="{7D6D24DB-14B2-44C9-A9CC-AF770F701DFA}" type="pres">
      <dgm:prSet presAssocID="{FB9290CC-20F5-4331-991B-A3A492C0065C}" presName="sibTrans" presStyleLbl="sibTrans2D1" presStyleIdx="2" presStyleCnt="3"/>
      <dgm:spPr/>
    </dgm:pt>
    <dgm:pt modelId="{88B4C1C6-6FB7-40B5-8704-E385D8ADA5F3}" type="pres">
      <dgm:prSet presAssocID="{FB9290CC-20F5-4331-991B-A3A492C0065C}" presName="connTx" presStyleLbl="sibTrans2D1" presStyleIdx="2" presStyleCnt="3"/>
      <dgm:spPr/>
    </dgm:pt>
    <dgm:pt modelId="{848FFB50-8BCF-480E-91AA-E00A4B68D95D}" type="pres">
      <dgm:prSet presAssocID="{669236FD-BA38-4E98-9472-AFD054AA440B}" presName="composite" presStyleCnt="0"/>
      <dgm:spPr/>
    </dgm:pt>
    <dgm:pt modelId="{4A4CEC45-EC27-4AFE-8DCD-A553FD110B31}" type="pres">
      <dgm:prSet presAssocID="{669236FD-BA38-4E98-9472-AFD054AA440B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1E58DE2-9809-4850-AF53-3B982919747F}" type="pres">
      <dgm:prSet presAssocID="{669236FD-BA38-4E98-9472-AFD054AA440B}" presName="parSh" presStyleLbl="node1" presStyleIdx="3" presStyleCnt="4"/>
      <dgm:spPr/>
    </dgm:pt>
    <dgm:pt modelId="{1E6D7283-1E22-4F39-A1D1-EAE67C91E2D8}" type="pres">
      <dgm:prSet presAssocID="{669236FD-BA38-4E98-9472-AFD054AA440B}" presName="desTx" presStyleLbl="fgAcc1" presStyleIdx="3" presStyleCnt="4">
        <dgm:presLayoutVars>
          <dgm:bulletEnabled val="1"/>
        </dgm:presLayoutVars>
      </dgm:prSet>
      <dgm:spPr/>
    </dgm:pt>
  </dgm:ptLst>
  <dgm:cxnLst>
    <dgm:cxn modelId="{4753B609-D2BB-4796-AC25-CAD0C950D423}" type="presOf" srcId="{159776DB-798C-4E9B-921C-8D946ABB23CB}" destId="{3186EC16-21E4-4DDB-BE11-63E8F11D619F}" srcOrd="0" destOrd="0" presId="urn:microsoft.com/office/officeart/2005/8/layout/process3"/>
    <dgm:cxn modelId="{671DD40F-A342-4B7A-8CE3-87B1189DB0F2}" srcId="{E7A9A702-2D83-4FE6-BEA8-6DE2168A48AC}" destId="{4938FF6C-FC71-4458-BD96-5D256CFDFE68}" srcOrd="1" destOrd="0" parTransId="{5F2BFFDA-BCCF-49C5-AE9F-432EF35F500F}" sibTransId="{0A2D7665-2FBF-422C-883A-8ADB22E78187}"/>
    <dgm:cxn modelId="{B1524711-9C7D-4F34-9024-A0B22B607891}" type="presOf" srcId="{D950DA74-C26B-4690-995F-5C9F375DF867}" destId="{B2A6C8AB-8F3B-4679-B722-C316DFFB4136}" srcOrd="0" destOrd="0" presId="urn:microsoft.com/office/officeart/2005/8/layout/process3"/>
    <dgm:cxn modelId="{BEF83C18-CEA3-4768-B201-0B187D05CBC2}" type="presOf" srcId="{A5A55AD4-0C2B-4765-9D31-5DE149B87129}" destId="{1E6D7283-1E22-4F39-A1D1-EAE67C91E2D8}" srcOrd="0" destOrd="0" presId="urn:microsoft.com/office/officeart/2005/8/layout/process3"/>
    <dgm:cxn modelId="{BCF7871B-EF7C-4425-8594-96EA2440B42C}" srcId="{E7A9A702-2D83-4FE6-BEA8-6DE2168A48AC}" destId="{3EC6BD09-CA06-4C12-9064-7F0DE74615DF}" srcOrd="2" destOrd="0" parTransId="{E1EF9EF5-E1C6-4D20-A4EA-BF9D95013ECB}" sibTransId="{FB9290CC-20F5-4331-991B-A3A492C0065C}"/>
    <dgm:cxn modelId="{EA191927-780F-4178-A0D0-133775B9F7FC}" srcId="{4938FF6C-FC71-4458-BD96-5D256CFDFE68}" destId="{45044902-ADEB-413A-8991-667904902EF6}" srcOrd="0" destOrd="0" parTransId="{704A4752-0BEB-4445-BC3F-506ACBF43FEB}" sibTransId="{15CE15D7-749D-43DE-8136-4593C0DD3797}"/>
    <dgm:cxn modelId="{D4E0BC33-312C-421C-9C46-A48E66F530E1}" type="presOf" srcId="{3EC6BD09-CA06-4C12-9064-7F0DE74615DF}" destId="{C1F8B8E6-728D-44BF-A148-6E0989D6F685}" srcOrd="1" destOrd="0" presId="urn:microsoft.com/office/officeart/2005/8/layout/process3"/>
    <dgm:cxn modelId="{68192C5D-3D0E-4DE6-AF0E-144395F73F7A}" type="presOf" srcId="{E7A9A702-2D83-4FE6-BEA8-6DE2168A48AC}" destId="{745345B2-F137-411A-8F45-3C5034354D32}" srcOrd="0" destOrd="0" presId="urn:microsoft.com/office/officeart/2005/8/layout/process3"/>
    <dgm:cxn modelId="{EFA30B43-73F3-493F-9CA8-70060342D130}" type="presOf" srcId="{159776DB-798C-4E9B-921C-8D946ABB23CB}" destId="{F1DBD0B2-19AA-43F6-B46F-2FEEFF7DA8E8}" srcOrd="1" destOrd="0" presId="urn:microsoft.com/office/officeart/2005/8/layout/process3"/>
    <dgm:cxn modelId="{8382AF63-E1A1-4849-8BFB-DA75D2C24E1B}" srcId="{B94D1ABB-0EBD-4066-A8B9-1E9F9880AF72}" destId="{D950DA74-C26B-4690-995F-5C9F375DF867}" srcOrd="0" destOrd="0" parTransId="{463A93BC-8528-4D86-BDF2-DBCEF93ACF02}" sibTransId="{51D915A9-D64C-48F2-B1A3-5284C8BA5E75}"/>
    <dgm:cxn modelId="{9271B24B-70F1-4BAE-9C7C-30E0FA89590A}" type="presOf" srcId="{FB9290CC-20F5-4331-991B-A3A492C0065C}" destId="{7D6D24DB-14B2-44C9-A9CC-AF770F701DFA}" srcOrd="0" destOrd="0" presId="urn:microsoft.com/office/officeart/2005/8/layout/process3"/>
    <dgm:cxn modelId="{E58D0F7B-41D2-4AE3-90F6-76A08ED7E7A5}" type="presOf" srcId="{0A2D7665-2FBF-422C-883A-8ADB22E78187}" destId="{AADF0BB4-F0A8-4B5C-94E5-F4EA535335E7}" srcOrd="0" destOrd="0" presId="urn:microsoft.com/office/officeart/2005/8/layout/process3"/>
    <dgm:cxn modelId="{27378F83-F155-4F97-9A3B-66F9D0698E75}" type="presOf" srcId="{3EC6BD09-CA06-4C12-9064-7F0DE74615DF}" destId="{7772F372-C4E9-45F2-86CD-79E9F89C6568}" srcOrd="0" destOrd="0" presId="urn:microsoft.com/office/officeart/2005/8/layout/process3"/>
    <dgm:cxn modelId="{BBBF7284-D57F-4B3B-A90E-1F112077B6C9}" srcId="{669236FD-BA38-4E98-9472-AFD054AA440B}" destId="{A5A55AD4-0C2B-4765-9D31-5DE149B87129}" srcOrd="0" destOrd="0" parTransId="{62433D87-1421-491C-8642-E37EC3879191}" sibTransId="{EC4E7B27-F3AF-46A6-9350-37A880EFDA7A}"/>
    <dgm:cxn modelId="{0C801198-3154-4507-B5D0-7903854CE12F}" type="presOf" srcId="{669236FD-BA38-4E98-9472-AFD054AA440B}" destId="{4A4CEC45-EC27-4AFE-8DCD-A553FD110B31}" srcOrd="0" destOrd="0" presId="urn:microsoft.com/office/officeart/2005/8/layout/process3"/>
    <dgm:cxn modelId="{4E3C359A-9618-4DD3-B220-0D26181DE2C1}" type="presOf" srcId="{0A2D7665-2FBF-422C-883A-8ADB22E78187}" destId="{3F897ECB-8EC3-4904-B24D-0820E51546A1}" srcOrd="1" destOrd="0" presId="urn:microsoft.com/office/officeart/2005/8/layout/process3"/>
    <dgm:cxn modelId="{E4178E9F-717B-4034-B308-6E5BD89DFEAA}" type="presOf" srcId="{4938FF6C-FC71-4458-BD96-5D256CFDFE68}" destId="{E6A7EDF5-E81F-43CB-8C8E-1F03472D2B17}" srcOrd="0" destOrd="0" presId="urn:microsoft.com/office/officeart/2005/8/layout/process3"/>
    <dgm:cxn modelId="{B4BE75A1-0B29-4CD8-B331-6CE7E46C007A}" type="presOf" srcId="{FE30957B-64E8-4524-976F-ABC1E99A6CEC}" destId="{1248DBE8-FAC1-403D-813E-ED39903D3E0C}" srcOrd="0" destOrd="2" presId="urn:microsoft.com/office/officeart/2005/8/layout/process3"/>
    <dgm:cxn modelId="{E738CEA6-E186-49B8-855E-3D3FEC551E9B}" type="presOf" srcId="{669236FD-BA38-4E98-9472-AFD054AA440B}" destId="{41E58DE2-9809-4850-AF53-3B982919747F}" srcOrd="1" destOrd="0" presId="urn:microsoft.com/office/officeart/2005/8/layout/process3"/>
    <dgm:cxn modelId="{ACEE01B0-95BE-469E-BA6F-5F8B91B22871}" srcId="{E7A9A702-2D83-4FE6-BEA8-6DE2168A48AC}" destId="{B94D1ABB-0EBD-4066-A8B9-1E9F9880AF72}" srcOrd="0" destOrd="0" parTransId="{68E5BB92-6CD3-4CF8-BECE-24C26F60C13E}" sibTransId="{159776DB-798C-4E9B-921C-8D946ABB23CB}"/>
    <dgm:cxn modelId="{AF433AB1-5F41-4352-94A3-4AFE2D696650}" type="presOf" srcId="{B94D1ABB-0EBD-4066-A8B9-1E9F9880AF72}" destId="{B574ACCB-9CB6-4603-AE44-FC396C531A03}" srcOrd="1" destOrd="0" presId="urn:microsoft.com/office/officeart/2005/8/layout/process3"/>
    <dgm:cxn modelId="{84DBB2CB-3445-44D8-ABCA-E048274BB8CC}" type="presOf" srcId="{4938FF6C-FC71-4458-BD96-5D256CFDFE68}" destId="{2F1A4D63-B7C8-451E-BD5A-6F86D760F593}" srcOrd="1" destOrd="0" presId="urn:microsoft.com/office/officeart/2005/8/layout/process3"/>
    <dgm:cxn modelId="{374431DE-03F1-4B77-9288-1D5A5396244C}" srcId="{E7A9A702-2D83-4FE6-BEA8-6DE2168A48AC}" destId="{669236FD-BA38-4E98-9472-AFD054AA440B}" srcOrd="3" destOrd="0" parTransId="{2D04AEEC-AB9E-475D-8FA3-9BF223E22EB8}" sibTransId="{61D138EA-6893-440D-A764-080A5B15FCC2}"/>
    <dgm:cxn modelId="{81C250E1-2DEB-45B7-8364-DC4C71795CB7}" srcId="{3EC6BD09-CA06-4C12-9064-7F0DE74615DF}" destId="{41728B1D-2446-4574-81A2-86968D6827BF}" srcOrd="1" destOrd="0" parTransId="{DC2EA3D8-4AFC-40B0-9422-5551F27FE61E}" sibTransId="{7C0969A8-9907-490A-ACB9-65217632E0D1}"/>
    <dgm:cxn modelId="{1D9487ED-14E1-46DA-9BE9-5B34894A426B}" type="presOf" srcId="{45044902-ADEB-413A-8991-667904902EF6}" destId="{1BE9C955-045C-4A20-8C4D-7498C1F7900D}" srcOrd="0" destOrd="0" presId="urn:microsoft.com/office/officeart/2005/8/layout/process3"/>
    <dgm:cxn modelId="{D21443F3-FAB6-42C6-ABC5-E4E47285B41A}" type="presOf" srcId="{FB9290CC-20F5-4331-991B-A3A492C0065C}" destId="{88B4C1C6-6FB7-40B5-8704-E385D8ADA5F3}" srcOrd="1" destOrd="0" presId="urn:microsoft.com/office/officeart/2005/8/layout/process3"/>
    <dgm:cxn modelId="{0EB17FF4-3B23-4C11-8158-F9C19F22E6EF}" type="presOf" srcId="{41728B1D-2446-4574-81A2-86968D6827BF}" destId="{1248DBE8-FAC1-403D-813E-ED39903D3E0C}" srcOrd="0" destOrd="1" presId="urn:microsoft.com/office/officeart/2005/8/layout/process3"/>
    <dgm:cxn modelId="{831654F5-D914-41E7-9ED2-DBC1AA669A04}" type="presOf" srcId="{B94D1ABB-0EBD-4066-A8B9-1E9F9880AF72}" destId="{C5E41AAF-2D86-490E-9D63-B987C1E94FB9}" srcOrd="0" destOrd="0" presId="urn:microsoft.com/office/officeart/2005/8/layout/process3"/>
    <dgm:cxn modelId="{E1F3E9F8-47FF-482F-A5D4-21E5226B24D6}" srcId="{3EC6BD09-CA06-4C12-9064-7F0DE74615DF}" destId="{FE30957B-64E8-4524-976F-ABC1E99A6CEC}" srcOrd="2" destOrd="0" parTransId="{478E6FB9-CE62-42F0-A3AC-2B1F2906F6F7}" sibTransId="{BE828564-7929-4343-9FC0-301631E1675E}"/>
    <dgm:cxn modelId="{1F8956FB-9186-4D1A-9418-D1F6206A51F8}" srcId="{3EC6BD09-CA06-4C12-9064-7F0DE74615DF}" destId="{28782789-7C99-4D0A-9E3B-1530933BB8E1}" srcOrd="0" destOrd="0" parTransId="{4BB3FC87-CC4F-4E33-8D23-73EFFEBC3925}" sibTransId="{81583122-A388-4D06-91BF-DFB7B85039FE}"/>
    <dgm:cxn modelId="{EEF5F6FF-10EB-4360-AF08-8D2EC32988D5}" type="presOf" srcId="{28782789-7C99-4D0A-9E3B-1530933BB8E1}" destId="{1248DBE8-FAC1-403D-813E-ED39903D3E0C}" srcOrd="0" destOrd="0" presId="urn:microsoft.com/office/officeart/2005/8/layout/process3"/>
    <dgm:cxn modelId="{2F7C16A5-BAF0-4DD0-A926-74595BFA6456}" type="presParOf" srcId="{745345B2-F137-411A-8F45-3C5034354D32}" destId="{5E9D3D8F-2A9F-4A60-A307-59AB286DF354}" srcOrd="0" destOrd="0" presId="urn:microsoft.com/office/officeart/2005/8/layout/process3"/>
    <dgm:cxn modelId="{AE7E86CD-6495-4DBB-8F12-F1B6B89D687C}" type="presParOf" srcId="{5E9D3D8F-2A9F-4A60-A307-59AB286DF354}" destId="{C5E41AAF-2D86-490E-9D63-B987C1E94FB9}" srcOrd="0" destOrd="0" presId="urn:microsoft.com/office/officeart/2005/8/layout/process3"/>
    <dgm:cxn modelId="{53A58D39-F6C6-4BEF-9966-6E3D6A4EA16E}" type="presParOf" srcId="{5E9D3D8F-2A9F-4A60-A307-59AB286DF354}" destId="{B574ACCB-9CB6-4603-AE44-FC396C531A03}" srcOrd="1" destOrd="0" presId="urn:microsoft.com/office/officeart/2005/8/layout/process3"/>
    <dgm:cxn modelId="{6A4A3BDB-22C7-43B4-B85A-240B8F806FCE}" type="presParOf" srcId="{5E9D3D8F-2A9F-4A60-A307-59AB286DF354}" destId="{B2A6C8AB-8F3B-4679-B722-C316DFFB4136}" srcOrd="2" destOrd="0" presId="urn:microsoft.com/office/officeart/2005/8/layout/process3"/>
    <dgm:cxn modelId="{5041E266-7202-48A6-A0DE-FEC2D41B5EC2}" type="presParOf" srcId="{745345B2-F137-411A-8F45-3C5034354D32}" destId="{3186EC16-21E4-4DDB-BE11-63E8F11D619F}" srcOrd="1" destOrd="0" presId="urn:microsoft.com/office/officeart/2005/8/layout/process3"/>
    <dgm:cxn modelId="{EB36A101-A9CE-4727-B577-DBC7F1140283}" type="presParOf" srcId="{3186EC16-21E4-4DDB-BE11-63E8F11D619F}" destId="{F1DBD0B2-19AA-43F6-B46F-2FEEFF7DA8E8}" srcOrd="0" destOrd="0" presId="urn:microsoft.com/office/officeart/2005/8/layout/process3"/>
    <dgm:cxn modelId="{4FD14E58-3E5D-4E06-9ACF-7CE10B892F73}" type="presParOf" srcId="{745345B2-F137-411A-8F45-3C5034354D32}" destId="{6F0AC16B-824F-4AA5-B7CB-644E87EE1E35}" srcOrd="2" destOrd="0" presId="urn:microsoft.com/office/officeart/2005/8/layout/process3"/>
    <dgm:cxn modelId="{F1CC7B36-F99E-41DD-9F95-DD5378458DB4}" type="presParOf" srcId="{6F0AC16B-824F-4AA5-B7CB-644E87EE1E35}" destId="{E6A7EDF5-E81F-43CB-8C8E-1F03472D2B17}" srcOrd="0" destOrd="0" presId="urn:microsoft.com/office/officeart/2005/8/layout/process3"/>
    <dgm:cxn modelId="{C8B62E2E-A169-4BD4-A62D-AC1846988B3D}" type="presParOf" srcId="{6F0AC16B-824F-4AA5-B7CB-644E87EE1E35}" destId="{2F1A4D63-B7C8-451E-BD5A-6F86D760F593}" srcOrd="1" destOrd="0" presId="urn:microsoft.com/office/officeart/2005/8/layout/process3"/>
    <dgm:cxn modelId="{38574859-198F-4390-8945-5E1661F8A863}" type="presParOf" srcId="{6F0AC16B-824F-4AA5-B7CB-644E87EE1E35}" destId="{1BE9C955-045C-4A20-8C4D-7498C1F7900D}" srcOrd="2" destOrd="0" presId="urn:microsoft.com/office/officeart/2005/8/layout/process3"/>
    <dgm:cxn modelId="{62A588CC-7725-4645-87A7-46AAD335D5F2}" type="presParOf" srcId="{745345B2-F137-411A-8F45-3C5034354D32}" destId="{AADF0BB4-F0A8-4B5C-94E5-F4EA535335E7}" srcOrd="3" destOrd="0" presId="urn:microsoft.com/office/officeart/2005/8/layout/process3"/>
    <dgm:cxn modelId="{73BF8BB8-E9BE-46A6-9E01-39A09ABF4497}" type="presParOf" srcId="{AADF0BB4-F0A8-4B5C-94E5-F4EA535335E7}" destId="{3F897ECB-8EC3-4904-B24D-0820E51546A1}" srcOrd="0" destOrd="0" presId="urn:microsoft.com/office/officeart/2005/8/layout/process3"/>
    <dgm:cxn modelId="{B17FB147-3357-4B69-BED3-E9CAF2FCF3D3}" type="presParOf" srcId="{745345B2-F137-411A-8F45-3C5034354D32}" destId="{C7E1DF93-F12C-42C2-ACD5-F54B9E87987A}" srcOrd="4" destOrd="0" presId="urn:microsoft.com/office/officeart/2005/8/layout/process3"/>
    <dgm:cxn modelId="{988D34F3-EECE-4702-93D1-040FA222D1EA}" type="presParOf" srcId="{C7E1DF93-F12C-42C2-ACD5-F54B9E87987A}" destId="{7772F372-C4E9-45F2-86CD-79E9F89C6568}" srcOrd="0" destOrd="0" presId="urn:microsoft.com/office/officeart/2005/8/layout/process3"/>
    <dgm:cxn modelId="{2AF8413E-9192-40D3-9588-785648FA702D}" type="presParOf" srcId="{C7E1DF93-F12C-42C2-ACD5-F54B9E87987A}" destId="{C1F8B8E6-728D-44BF-A148-6E0989D6F685}" srcOrd="1" destOrd="0" presId="urn:microsoft.com/office/officeart/2005/8/layout/process3"/>
    <dgm:cxn modelId="{5C46CEC1-95CC-4BA7-9F14-1EF149BBFB6A}" type="presParOf" srcId="{C7E1DF93-F12C-42C2-ACD5-F54B9E87987A}" destId="{1248DBE8-FAC1-403D-813E-ED39903D3E0C}" srcOrd="2" destOrd="0" presId="urn:microsoft.com/office/officeart/2005/8/layout/process3"/>
    <dgm:cxn modelId="{BA8A5BE6-2ED5-4B3A-A4E7-C03F6CC89A8A}" type="presParOf" srcId="{745345B2-F137-411A-8F45-3C5034354D32}" destId="{7D6D24DB-14B2-44C9-A9CC-AF770F701DFA}" srcOrd="5" destOrd="0" presId="urn:microsoft.com/office/officeart/2005/8/layout/process3"/>
    <dgm:cxn modelId="{525FC9FA-E5E5-4AC6-97A5-D031C847DD3A}" type="presParOf" srcId="{7D6D24DB-14B2-44C9-A9CC-AF770F701DFA}" destId="{88B4C1C6-6FB7-40B5-8704-E385D8ADA5F3}" srcOrd="0" destOrd="0" presId="urn:microsoft.com/office/officeart/2005/8/layout/process3"/>
    <dgm:cxn modelId="{0F369136-6372-4D27-B78B-0B98C10C0CD5}" type="presParOf" srcId="{745345B2-F137-411A-8F45-3C5034354D32}" destId="{848FFB50-8BCF-480E-91AA-E00A4B68D95D}" srcOrd="6" destOrd="0" presId="urn:microsoft.com/office/officeart/2005/8/layout/process3"/>
    <dgm:cxn modelId="{CC0AD0E5-CC6B-4EB3-BED3-8C4110698F9B}" type="presParOf" srcId="{848FFB50-8BCF-480E-91AA-E00A4B68D95D}" destId="{4A4CEC45-EC27-4AFE-8DCD-A553FD110B31}" srcOrd="0" destOrd="0" presId="urn:microsoft.com/office/officeart/2005/8/layout/process3"/>
    <dgm:cxn modelId="{8B0875FA-C8D6-4BBF-B7B1-3811B4FC129D}" type="presParOf" srcId="{848FFB50-8BCF-480E-91AA-E00A4B68D95D}" destId="{41E58DE2-9809-4850-AF53-3B982919747F}" srcOrd="1" destOrd="0" presId="urn:microsoft.com/office/officeart/2005/8/layout/process3"/>
    <dgm:cxn modelId="{08C03F5E-859A-4A14-8ECA-707CB4E95325}" type="presParOf" srcId="{848FFB50-8BCF-480E-91AA-E00A4B68D95D}" destId="{1E6D7283-1E22-4F39-A1D1-EAE67C91E2D8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74ACCB-9CB6-4603-AE44-FC396C531A03}">
      <dsp:nvSpPr>
        <dsp:cNvPr id="0" name=""/>
        <dsp:cNvSpPr/>
      </dsp:nvSpPr>
      <dsp:spPr>
        <a:xfrm>
          <a:off x="1388" y="44407"/>
          <a:ext cx="1745163" cy="10038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000" b="1" kern="1200" noProof="0" dirty="0">
              <a:latin typeface="+mj-lt"/>
            </a:rPr>
            <a:t>Definició de la cistella de la compra (3.5)</a:t>
          </a:r>
        </a:p>
      </dsp:txBody>
      <dsp:txXfrm>
        <a:off x="1388" y="44407"/>
        <a:ext cx="1745163" cy="669232"/>
      </dsp:txXfrm>
    </dsp:sp>
    <dsp:sp modelId="{B2A6C8AB-8F3B-4679-B722-C316DFFB4136}">
      <dsp:nvSpPr>
        <dsp:cNvPr id="0" name=""/>
        <dsp:cNvSpPr/>
      </dsp:nvSpPr>
      <dsp:spPr>
        <a:xfrm>
          <a:off x="358831" y="713639"/>
          <a:ext cx="1745163" cy="19687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a-ES" sz="1100" kern="1200" noProof="0" dirty="0">
              <a:latin typeface="+mj-lt"/>
            </a:rPr>
            <a:t>L’INE defineix una “cistella de la compra” representativa dels hàbits de consum de les llars mitjançant l’EPF  i els classifica amb la classificació </a:t>
          </a:r>
          <a:r>
            <a:rPr lang="ca-ES" sz="1100" kern="1200" noProof="0" dirty="0">
              <a:latin typeface="+mj-lt"/>
              <a:hlinkClick xmlns:r="http://schemas.openxmlformats.org/officeDocument/2006/relationships" r:id="rId1"/>
            </a:rPr>
            <a:t>ECOICOP</a:t>
          </a:r>
          <a:r>
            <a:rPr lang="ca-ES" sz="1100" kern="1200" noProof="0" dirty="0">
              <a:latin typeface="+mj-lt"/>
            </a:rPr>
            <a:t>.</a:t>
          </a:r>
        </a:p>
      </dsp:txBody>
      <dsp:txXfrm>
        <a:off x="409945" y="764753"/>
        <a:ext cx="1642935" cy="1866522"/>
      </dsp:txXfrm>
    </dsp:sp>
    <dsp:sp modelId="{3186EC16-21E4-4DDB-BE11-63E8F11D619F}">
      <dsp:nvSpPr>
        <dsp:cNvPr id="0" name=""/>
        <dsp:cNvSpPr/>
      </dsp:nvSpPr>
      <dsp:spPr>
        <a:xfrm>
          <a:off x="2011112" y="161775"/>
          <a:ext cx="560868" cy="43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a-ES" sz="800" kern="1200" noProof="0" dirty="0">
            <a:latin typeface="+mj-lt"/>
          </a:endParaRPr>
        </a:p>
      </dsp:txBody>
      <dsp:txXfrm>
        <a:off x="2011112" y="248674"/>
        <a:ext cx="430520" cy="260697"/>
      </dsp:txXfrm>
    </dsp:sp>
    <dsp:sp modelId="{2F1A4D63-B7C8-451E-BD5A-6F86D760F593}">
      <dsp:nvSpPr>
        <dsp:cNvPr id="0" name=""/>
        <dsp:cNvSpPr/>
      </dsp:nvSpPr>
      <dsp:spPr>
        <a:xfrm>
          <a:off x="2804794" y="44407"/>
          <a:ext cx="1745163" cy="10038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000" b="1" i="0" u="none" kern="1200" noProof="0" dirty="0">
              <a:latin typeface="+mj-lt"/>
            </a:rPr>
            <a:t>Assignació de ponderacions</a:t>
          </a:r>
          <a:endParaRPr lang="ca-ES" sz="1000" kern="1200" noProof="0" dirty="0">
            <a:latin typeface="+mj-lt"/>
          </a:endParaRPr>
        </a:p>
      </dsp:txBody>
      <dsp:txXfrm>
        <a:off x="2804794" y="44407"/>
        <a:ext cx="1745163" cy="669232"/>
      </dsp:txXfrm>
    </dsp:sp>
    <dsp:sp modelId="{1BE9C955-045C-4A20-8C4D-7498C1F7900D}">
      <dsp:nvSpPr>
        <dsp:cNvPr id="0" name=""/>
        <dsp:cNvSpPr/>
      </dsp:nvSpPr>
      <dsp:spPr>
        <a:xfrm>
          <a:off x="3162237" y="713639"/>
          <a:ext cx="1745163" cy="19687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a-ES" sz="1000" kern="1200" noProof="0" dirty="0">
              <a:latin typeface="+mj-lt"/>
            </a:rPr>
            <a:t>A cada producte o servei se li assigna un pes (ponderació) segons el percentatge que representa dins del consum total de les llars definit amb l’EPF.</a:t>
          </a:r>
        </a:p>
      </dsp:txBody>
      <dsp:txXfrm>
        <a:off x="3213351" y="764753"/>
        <a:ext cx="1642935" cy="1866522"/>
      </dsp:txXfrm>
    </dsp:sp>
    <dsp:sp modelId="{AADF0BB4-F0A8-4B5C-94E5-F4EA535335E7}">
      <dsp:nvSpPr>
        <dsp:cNvPr id="0" name=""/>
        <dsp:cNvSpPr/>
      </dsp:nvSpPr>
      <dsp:spPr>
        <a:xfrm>
          <a:off x="4814517" y="161775"/>
          <a:ext cx="560868" cy="43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a-ES" sz="800" kern="1200" noProof="0" dirty="0">
            <a:latin typeface="+mj-lt"/>
          </a:endParaRPr>
        </a:p>
      </dsp:txBody>
      <dsp:txXfrm>
        <a:off x="4814517" y="248674"/>
        <a:ext cx="430520" cy="260697"/>
      </dsp:txXfrm>
    </dsp:sp>
    <dsp:sp modelId="{C1F8B8E6-728D-44BF-A148-6E0989D6F685}">
      <dsp:nvSpPr>
        <dsp:cNvPr id="0" name=""/>
        <dsp:cNvSpPr/>
      </dsp:nvSpPr>
      <dsp:spPr>
        <a:xfrm>
          <a:off x="5608199" y="44407"/>
          <a:ext cx="1745163" cy="10038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000" b="1" i="0" u="none" kern="1200" noProof="0" dirty="0">
              <a:latin typeface="+mj-lt"/>
            </a:rPr>
            <a:t>Recollida de preus</a:t>
          </a:r>
          <a:endParaRPr lang="ca-ES" sz="1000" kern="1200" noProof="0" dirty="0">
            <a:latin typeface="+mj-lt"/>
          </a:endParaRPr>
        </a:p>
      </dsp:txBody>
      <dsp:txXfrm>
        <a:off x="5608199" y="44407"/>
        <a:ext cx="1745163" cy="669232"/>
      </dsp:txXfrm>
    </dsp:sp>
    <dsp:sp modelId="{1248DBE8-FAC1-403D-813E-ED39903D3E0C}">
      <dsp:nvSpPr>
        <dsp:cNvPr id="0" name=""/>
        <dsp:cNvSpPr/>
      </dsp:nvSpPr>
      <dsp:spPr>
        <a:xfrm>
          <a:off x="5965642" y="713639"/>
          <a:ext cx="1745163" cy="19687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a-ES" sz="1000" kern="1200" noProof="0" dirty="0">
              <a:latin typeface="+mj-lt"/>
            </a:rPr>
            <a:t>Segons la </a:t>
          </a:r>
          <a:r>
            <a:rPr lang="ca-ES" sz="1000" kern="1200" noProof="0" dirty="0">
              <a:latin typeface="+mj-lt"/>
              <a:hlinkClick xmlns:r="http://schemas.openxmlformats.org/officeDocument/2006/relationships" r:id="rId2"/>
            </a:rPr>
            <a:t>web del INE </a:t>
          </a:r>
          <a:r>
            <a:rPr lang="ca-ES" sz="1000" kern="1200" noProof="0" dirty="0">
              <a:latin typeface="+mj-lt"/>
            </a:rPr>
            <a:t>Per calcular IPC es recull un total de 955 productes a 29.000 establiments de 177 municipis.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ca-ES" sz="1000" kern="1200" noProof="0" dirty="0">
              <a:latin typeface="+mj-lt"/>
            </a:rPr>
            <a:t> Forma tradicional (visites) 462 articles.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000" kern="1200" noProof="0" dirty="0">
              <a:latin typeface="+mj-lt"/>
            </a:rPr>
            <a:t>Automatizada (scanner data + web </a:t>
          </a:r>
          <a:r>
            <a:rPr lang="pt-BR" sz="1000" kern="1200" noProof="0" dirty="0" err="1">
              <a:latin typeface="+mj-lt"/>
            </a:rPr>
            <a:t>scraping</a:t>
          </a:r>
          <a:r>
            <a:rPr lang="pt-BR" sz="1000" kern="1200" noProof="0" dirty="0">
              <a:latin typeface="+mj-lt"/>
            </a:rPr>
            <a:t>) 493 artículos.</a:t>
          </a:r>
          <a:endParaRPr lang="ca-ES" sz="1000" kern="1200" noProof="0" dirty="0">
            <a:latin typeface="+mj-lt"/>
          </a:endParaRPr>
        </a:p>
      </dsp:txBody>
      <dsp:txXfrm>
        <a:off x="6016756" y="764753"/>
        <a:ext cx="1642935" cy="1866522"/>
      </dsp:txXfrm>
    </dsp:sp>
    <dsp:sp modelId="{7D6D24DB-14B2-44C9-A9CC-AF770F701DFA}">
      <dsp:nvSpPr>
        <dsp:cNvPr id="0" name=""/>
        <dsp:cNvSpPr/>
      </dsp:nvSpPr>
      <dsp:spPr>
        <a:xfrm>
          <a:off x="7617923" y="161775"/>
          <a:ext cx="560868" cy="4344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a-ES" sz="800" kern="1200" noProof="0" dirty="0">
            <a:latin typeface="+mj-lt"/>
          </a:endParaRPr>
        </a:p>
      </dsp:txBody>
      <dsp:txXfrm>
        <a:off x="7617923" y="248674"/>
        <a:ext cx="430520" cy="260697"/>
      </dsp:txXfrm>
    </dsp:sp>
    <dsp:sp modelId="{41E58DE2-9809-4850-AF53-3B982919747F}">
      <dsp:nvSpPr>
        <dsp:cNvPr id="0" name=""/>
        <dsp:cNvSpPr/>
      </dsp:nvSpPr>
      <dsp:spPr>
        <a:xfrm>
          <a:off x="8411604" y="44407"/>
          <a:ext cx="1745163" cy="10038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1000" b="1" i="0" u="none" kern="1200" noProof="0" dirty="0">
              <a:latin typeface="+mj-lt"/>
            </a:rPr>
            <a:t>Càlcul de l’índex amb una</a:t>
          </a:r>
          <a:r>
            <a:rPr lang="ca-ES" sz="1000" b="0" i="0" u="none" kern="1200" noProof="0" dirty="0">
              <a:latin typeface="+mj-lt"/>
            </a:rPr>
            <a:t> </a:t>
          </a:r>
          <a:r>
            <a:rPr lang="ca-ES" sz="1000" b="1" i="0" u="none" kern="1200" noProof="0" dirty="0">
              <a:latin typeface="+mj-lt"/>
            </a:rPr>
            <a:t>mitjana ponderada</a:t>
          </a:r>
          <a:r>
            <a:rPr lang="ca-ES" sz="1000" b="0" i="0" u="none" kern="1200" noProof="0" dirty="0">
              <a:latin typeface="+mj-lt"/>
            </a:rPr>
            <a:t> dels canvis de preus per obtenir l’IPC.</a:t>
          </a:r>
          <a:endParaRPr lang="ca-ES" sz="1000" kern="1200" noProof="0" dirty="0">
            <a:latin typeface="+mj-lt"/>
          </a:endParaRPr>
        </a:p>
      </dsp:txBody>
      <dsp:txXfrm>
        <a:off x="8411604" y="44407"/>
        <a:ext cx="1745163" cy="669232"/>
      </dsp:txXfrm>
    </dsp:sp>
    <dsp:sp modelId="{1E6D7283-1E22-4F39-A1D1-EAE67C91E2D8}">
      <dsp:nvSpPr>
        <dsp:cNvPr id="0" name=""/>
        <dsp:cNvSpPr/>
      </dsp:nvSpPr>
      <dsp:spPr>
        <a:xfrm>
          <a:off x="8769047" y="713639"/>
          <a:ext cx="1745163" cy="19687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ca-ES" sz="1000" kern="1200" noProof="0" dirty="0">
              <a:latin typeface="+mj-lt"/>
            </a:rPr>
            <a:t>  Es publica cada mes, generalment entre el 12 i el 15 del mes següent al mes que es mesura </a:t>
          </a:r>
        </a:p>
      </dsp:txBody>
      <dsp:txXfrm>
        <a:off x="8820161" y="764753"/>
        <a:ext cx="1642935" cy="18665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BADEE-7FB1-49C0-B245-1FAEEE1BEF6B}" type="datetimeFigureOut">
              <a:rPr lang="ca-ES" smtClean="0"/>
              <a:t>26/7/2025</a:t>
            </a:fld>
            <a:endParaRPr lang="ca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564BB-C42A-42DE-AB8A-5CB12996A0CB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799479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8564BB-C42A-42DE-AB8A-5CB12996A0CB}" type="slidenum">
              <a:rPr lang="ca-ES" smtClean="0"/>
              <a:t>1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457852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8564BB-C42A-42DE-AB8A-5CB12996A0CB}" type="slidenum">
              <a:rPr lang="ca-ES" smtClean="0"/>
              <a:t>5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032310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84C4E4-0B3D-4F47-50DF-F961DB3A7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72E82E-F749-08CC-3C44-65B24D21C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D01478-8D46-8529-2860-535ADE208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EE5D-B36A-49E3-9491-E01FEA3E4F48}" type="datetimeFigureOut">
              <a:rPr lang="es-ES" smtClean="0"/>
              <a:t>26/07/2025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4CF1D2-18E8-AA80-7895-1C1E3B6B2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D7AFB2-7156-F602-218B-5482C94AA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DF64-CA28-41D4-8E24-949FB42B61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734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3B3705-5E49-54CB-F215-566202807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CDB8692-6E42-3C73-E22F-2404698E3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125D33-D16F-E210-9BAD-074919209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EE5D-B36A-49E3-9491-E01FEA3E4F48}" type="datetimeFigureOut">
              <a:rPr lang="es-ES" smtClean="0"/>
              <a:t>26/07/2025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5E8427-10CF-C676-4FAC-0DF294E7B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526BB3-B071-328F-3C55-5217CD2E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DF64-CA28-41D4-8E24-949FB42B61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2149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9780A65-B8D8-D600-6E2E-1B85B9DD35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73228FD-4217-55F9-2B15-F27CE6F25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315DB4-C37D-D02B-6D39-09846EAF5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EE5D-B36A-49E3-9491-E01FEA3E4F48}" type="datetimeFigureOut">
              <a:rPr lang="es-ES" smtClean="0"/>
              <a:t>26/07/2025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B44E86-3710-975F-9F47-E120B3C76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76AE39-CF55-A46B-D518-1F8BA09C8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DF64-CA28-41D4-8E24-949FB42B61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1022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22AC6-DCA1-1F5C-8574-D00716D6B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AF6E4D-6B91-CE1D-D5AF-D34AA8D88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43FA3C-BC95-7925-B6B8-CF473F7A8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B88AF-F851-489D-837D-3DE516769CF3}" type="datetimeFigureOut">
              <a:rPr lang="ca-ES" smtClean="0"/>
              <a:t>26/7/2025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4E743C-C195-1EF7-A6B2-E6586AC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C3F7B5-5A8E-AF27-4B15-28378D14F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7384-4CAA-4F66-BE34-23A05A0C32D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01163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ED3B36-13DA-6234-895C-6D5E4BEFE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957EA3-495F-D683-A249-5FCC9D43D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DD7C1C-0509-3721-936B-EC1B1C51C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B88AF-F851-489D-837D-3DE516769CF3}" type="datetimeFigureOut">
              <a:rPr lang="ca-ES" smtClean="0"/>
              <a:t>26/7/2025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FA6BC1-608E-31E1-BD16-31AB0342B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7FAD04-C1F4-4419-51BE-770E0367B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7384-4CAA-4F66-BE34-23A05A0C32D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058685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F5529E-A732-2FE9-892E-3465D0D01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BB0515-B32B-C695-5501-F4335CE3D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2DD92E-0FFB-491F-7DC6-0C7F8CC9C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B88AF-F851-489D-837D-3DE516769CF3}" type="datetimeFigureOut">
              <a:rPr lang="ca-ES" smtClean="0"/>
              <a:t>26/7/2025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75FD06-8176-1099-B668-EA496B893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A0176E-BACE-AFD0-57AB-FAB763348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7384-4CAA-4F66-BE34-23A05A0C32D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836269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E7C291-4A4D-3E50-8238-6C157FB59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6A89A6-A7B0-2746-C11D-3894F0290C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BF0DA9C-CC39-21D5-E7EA-C7849DF6E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17A4DD3-8A29-D313-9990-D72DB5435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B88AF-F851-489D-837D-3DE516769CF3}" type="datetimeFigureOut">
              <a:rPr lang="ca-ES" smtClean="0"/>
              <a:t>26/7/2025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91E189-FFB3-C9D2-0448-11C8D06B3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DFC3AA-DC57-4E62-EB61-0E85F8644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7384-4CAA-4F66-BE34-23A05A0C32D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08486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3AD7C-DD5F-E53E-1AE8-7EFC8E45C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CD7C2B-767A-BFAB-A1D3-846CC1FCA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06AA09F-F12E-AE97-FA8D-E8EF035A6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8DD4C7C-05D9-EF14-896F-D05B141778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7E81B4A-4B64-4E81-A18F-1B1B7DC4B6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CE19585-2B55-1E44-F615-48CB985B9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B88AF-F851-489D-837D-3DE516769CF3}" type="datetimeFigureOut">
              <a:rPr lang="ca-ES" smtClean="0"/>
              <a:t>26/7/2025</a:t>
            </a:fld>
            <a:endParaRPr lang="ca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0E4A12E-286F-E546-B445-9750AFFA0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94A289A-302E-AB48-16B3-0E7B8C169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7384-4CAA-4F66-BE34-23A05A0C32D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8946591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5311D7-6D7C-6510-8216-50B8B45EF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A8F69B1-3C6F-341D-563C-E7C3EE22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B88AF-F851-489D-837D-3DE516769CF3}" type="datetimeFigureOut">
              <a:rPr lang="ca-ES" smtClean="0"/>
              <a:t>26/7/2025</a:t>
            </a:fld>
            <a:endParaRPr lang="ca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714404C-B4E1-2CC3-BE92-CE84FC6C6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D5A44E9-CB28-6E08-88B3-BF42C4F65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7384-4CAA-4F66-BE34-23A05A0C32D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1557678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7A8981A-BE7E-BC49-E859-91AE683D2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B88AF-F851-489D-837D-3DE516769CF3}" type="datetimeFigureOut">
              <a:rPr lang="ca-ES" smtClean="0"/>
              <a:t>26/7/2025</a:t>
            </a:fld>
            <a:endParaRPr lang="ca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27E1AA4-3D45-A866-E38E-84A552DCB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62BC393-89A3-F7E1-1823-ECF36221F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7384-4CAA-4F66-BE34-23A05A0C32D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9018272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61C13F-7968-AB98-5B21-C8DD66B2B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FF3690-1573-4AE3-6255-936E79288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9A63290-B7E1-01AD-42D8-B76814217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3ACB48-1184-CD28-DEF6-264942501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B88AF-F851-489D-837D-3DE516769CF3}" type="datetimeFigureOut">
              <a:rPr lang="ca-ES" smtClean="0"/>
              <a:t>26/7/2025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78B8BB0-EA82-8D1D-CD22-0DC657F9C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441594-45DE-9ABB-2DCD-4160BFD7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7384-4CAA-4F66-BE34-23A05A0C32D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55035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51D24-8617-3214-719F-45FEAD1C1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81481D-DE93-4C6A-6287-B4ACBEA83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A7E25F-B199-1ED8-2BD3-0C5AF6A6F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EE5D-B36A-49E3-9491-E01FEA3E4F48}" type="datetimeFigureOut">
              <a:rPr lang="es-ES" smtClean="0"/>
              <a:t>26/07/2025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F135B9-2801-CD7F-8065-EE5149ED5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44540F-0063-4F6B-69EE-8C03EE6A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DF64-CA28-41D4-8E24-949FB42B61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42997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7086D4-7D72-D388-0FD7-27AE09A8A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4656B01-FCE6-6B61-2AFF-76C2F640D1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E43E96E-A0C9-FE66-336B-E851AF30D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C1460B-B40D-6725-8C94-0B5C61A45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B88AF-F851-489D-837D-3DE516769CF3}" type="datetimeFigureOut">
              <a:rPr lang="ca-ES" smtClean="0"/>
              <a:t>26/7/2025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376A17-3B22-E81D-27D2-6F4F31EF4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1F409B3-C889-C6F8-BBE4-1258C71CB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7384-4CAA-4F66-BE34-23A05A0C32D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1572585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F5AC74-0B68-C96C-E443-113425E5F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3E10204-14D2-EB8D-717C-7DF31C8C2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3C378C-F2C1-9120-20E9-19E5FB7CF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B88AF-F851-489D-837D-3DE516769CF3}" type="datetimeFigureOut">
              <a:rPr lang="ca-ES" smtClean="0"/>
              <a:t>26/7/2025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93A980-DBCA-65A1-F2CC-7FB44F3E8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02B41D-06D6-8293-BB34-6F2000281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7384-4CAA-4F66-BE34-23A05A0C32D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715641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C324329-30C2-347F-8990-5DC0FB9052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3573F01-50D0-889E-EA80-68C427939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F17E2C-884D-FE6C-6506-59F01B41F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B88AF-F851-489D-837D-3DE516769CF3}" type="datetimeFigureOut">
              <a:rPr lang="ca-ES" smtClean="0"/>
              <a:t>26/7/2025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1848C8-90A1-5A15-938F-6D960B3F1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766245-0C61-6F89-F984-106CED1F5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E7384-4CAA-4F66-BE34-23A05A0C32D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58205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AAF31D-3CEC-3B70-2881-CEB4AA450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18C273-0B83-2645-8455-EE0DA7DDC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36D1F4-15E9-157A-44E5-1B7B75B01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EE5D-B36A-49E3-9491-E01FEA3E4F48}" type="datetimeFigureOut">
              <a:rPr lang="es-ES" smtClean="0"/>
              <a:t>26/07/2025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C210B2-B03F-919B-C67E-56312A3B6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EFB1B7-7A20-BBF9-B58E-87A14AA3C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DF64-CA28-41D4-8E24-949FB42B61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1207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4356D3-1741-BFF5-6754-099A15D2D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231BBB-ECFC-3098-36D1-FF75785FB2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36265DF-8AFD-271C-FBDF-1D5F1AF62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D762D0-AD1E-8635-5522-6E2A1181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EE5D-B36A-49E3-9491-E01FEA3E4F48}" type="datetimeFigureOut">
              <a:rPr lang="es-ES" smtClean="0"/>
              <a:t>26/07/2025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074614-20B5-A220-C687-BF9E380E8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6FFF42-226B-7DF5-A4B9-AD49D572F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DF64-CA28-41D4-8E24-949FB42B61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0047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DB3EEB-3048-610C-3161-A68E44239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476476-93EF-4469-367D-4EED571F6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DDCC086-F6C0-199A-8759-A23B76721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50E003D-51E5-1B86-DE83-A2BA5D7E89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2FA2C5B-F950-CF0C-1FFC-22CD414138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BBB7D57-462A-8B6F-9DDA-F08E5654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EE5D-B36A-49E3-9491-E01FEA3E4F48}" type="datetimeFigureOut">
              <a:rPr lang="es-ES" smtClean="0"/>
              <a:t>26/07/2025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EF9490C-787C-C3F3-3378-1F1D785B1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317E84F-E210-3DCE-6861-9D1EBEFC7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DF64-CA28-41D4-8E24-949FB42B61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9645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417CDD-CDA1-1BE3-1FB7-7122CA97B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6CF1193-9ACC-0FA0-E006-E5E30D4E9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EE5D-B36A-49E3-9491-E01FEA3E4F48}" type="datetimeFigureOut">
              <a:rPr lang="es-ES" smtClean="0"/>
              <a:t>26/07/2025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3070A09-776A-F220-E0D0-6877A66F5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0CAAA7E-F32D-77DD-D10A-423D57CC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DF64-CA28-41D4-8E24-949FB42B61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0167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B666AB1-F32C-559E-E91E-E642EFFC1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EE5D-B36A-49E3-9491-E01FEA3E4F48}" type="datetimeFigureOut">
              <a:rPr lang="es-ES" smtClean="0"/>
              <a:t>26/07/2025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96C3F34-1109-64D5-507F-D80502010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F9EB858-624C-9F25-0A71-BC5B7239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DF64-CA28-41D4-8E24-949FB42B61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900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DD945-207C-910D-FE6C-753EC98B1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AEDA32-96C3-12A4-2A78-0EA69B6CB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885358D-C674-A912-04C0-06D712D4E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8748BB-AFDD-67A5-5B67-4CEE7E635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EE5D-B36A-49E3-9491-E01FEA3E4F48}" type="datetimeFigureOut">
              <a:rPr lang="es-ES" smtClean="0"/>
              <a:t>26/07/2025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2A3026-A6D1-188B-D654-5C4DB9C82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6254B0-3BA3-A185-0B4D-8391A705C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DF64-CA28-41D4-8E24-949FB42B61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8216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4CA2-EB33-BC16-E9A2-D7E82C9BB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C362A1A-09E4-1561-7FAA-BA003AC673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157916-7721-4830-7362-3ADC2C27C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1F11DF5-1B2D-60CF-2713-1406F91EE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BEE5D-B36A-49E3-9491-E01FEA3E4F48}" type="datetimeFigureOut">
              <a:rPr lang="es-ES" smtClean="0"/>
              <a:t>26/07/2025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DCF186-BD18-79C5-9998-2C2AE9956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2EDA54-367A-8B12-ADCD-3D0B27021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4DF64-CA28-41D4-8E24-949FB42B61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76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9CD04A9-8EA8-8967-EBC7-BCBDBB46F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28B975-9AFF-595D-F1DE-D52AE8966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6A5839-9891-3AD8-8838-FF9B614216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3BEE5D-B36A-49E3-9491-E01FEA3E4F48}" type="datetimeFigureOut">
              <a:rPr lang="es-ES" smtClean="0"/>
              <a:t>26/07/2025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88FCEE-E44F-FBAA-1D74-1A6E426114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3750BC-DECA-597F-CFD4-96269FB38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B4DF64-CA28-41D4-8E24-949FB42B617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6186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7C25F4A-F364-EC0F-F0E0-BC86D7D11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11C1B4-3846-2DEF-897D-0AD711E1C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70DB38-3CB0-6561-D7D3-46ECE03318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2B88AF-F851-489D-837D-3DE516769CF3}" type="datetimeFigureOut">
              <a:rPr lang="ca-ES" smtClean="0"/>
              <a:t>26/7/2025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4D8707-97D0-05F0-0FAA-DB9E3EDC2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793E61-F819-909D-5619-4F7B2BCD3C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DE7384-4CAA-4F66-BE34-23A05A0C32D5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346103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image" Target="../media/image6.jpeg"/><Relationship Id="rId9" Type="http://schemas.openxmlformats.org/officeDocument/2006/relationships/hyperlink" Target="https://github.com/ScrapeGraphAI/Scrapegraph-ai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svg"/><Relationship Id="rId26" Type="http://schemas.openxmlformats.org/officeDocument/2006/relationships/image" Target="../media/image32.png"/><Relationship Id="rId3" Type="http://schemas.openxmlformats.org/officeDocument/2006/relationships/hyperlink" Target="INE_IPC_Descripci&#243;n_completa.pdf" TargetMode="External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17" Type="http://schemas.openxmlformats.org/officeDocument/2006/relationships/image" Target="../media/image26.png"/><Relationship Id="rId25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5.svg"/><Relationship Id="rId20" Type="http://schemas.openxmlformats.org/officeDocument/2006/relationships/image" Target="../media/image29.sv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hyperlink" Target="https://github.com/ScrapeGraphAI/Scrapegraph-ai" TargetMode="External"/><Relationship Id="rId5" Type="http://schemas.openxmlformats.org/officeDocument/2006/relationships/hyperlink" Target="https://especiales.datadista.com/interactivos/mapa-gasolineras-baratas-espana/" TargetMode="External"/><Relationship Id="rId15" Type="http://schemas.openxmlformats.org/officeDocument/2006/relationships/image" Target="../media/image24.png"/><Relationship Id="rId23" Type="http://schemas.openxmlformats.org/officeDocument/2006/relationships/image" Target="../media/image12.png"/><Relationship Id="rId28" Type="http://schemas.openxmlformats.org/officeDocument/2006/relationships/image" Target="../media/image34.sv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Relationship Id="rId14" Type="http://schemas.openxmlformats.org/officeDocument/2006/relationships/image" Target="../media/image23.svg"/><Relationship Id="rId22" Type="http://schemas.openxmlformats.org/officeDocument/2006/relationships/image" Target="../media/image31.svg"/><Relationship Id="rId27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noProof="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717B4F-1F2F-510F-381A-19C90DD87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01" t="6484" r="35966"/>
          <a:stretch>
            <a:fillRect/>
          </a:stretch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8" name="Rectangle 1037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0A298B-6FBD-8F8C-395C-9F3C61DBD4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4304331" cy="3204134"/>
          </a:xfrm>
        </p:spPr>
        <p:txBody>
          <a:bodyPr anchor="b">
            <a:normAutofit/>
          </a:bodyPr>
          <a:lstStyle/>
          <a:p>
            <a:pPr algn="l"/>
            <a:r>
              <a:rPr lang="ca-ES" sz="3600" b="1" noProof="0" dirty="0">
                <a:latin typeface="Montserrat" pitchFamily="2" charset="0"/>
              </a:rPr>
              <a:t>Taxa d’inflació en latència diària amb eines de Big Data / 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F3FC23-9832-8CCA-17CC-EB7CB0A8B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ca-ES" sz="1400" noProof="0" dirty="0">
                <a:latin typeface="Montserrat" pitchFamily="2" charset="0"/>
              </a:rPr>
              <a:t>Isaac Laaouaj </a:t>
            </a:r>
            <a:r>
              <a:rPr lang="ca-ES" sz="1400" noProof="0" dirty="0" err="1">
                <a:latin typeface="Montserrat" pitchFamily="2" charset="0"/>
              </a:rPr>
              <a:t>Madrouni</a:t>
            </a:r>
            <a:r>
              <a:rPr lang="ca-ES" sz="1400" noProof="0" dirty="0">
                <a:latin typeface="Montserrat" pitchFamily="2" charset="0"/>
              </a:rPr>
              <a:t> </a:t>
            </a:r>
          </a:p>
          <a:p>
            <a:pPr algn="l"/>
            <a:r>
              <a:rPr lang="ca-ES" sz="1400" noProof="0" dirty="0">
                <a:latin typeface="Montserrat" pitchFamily="2" charset="0"/>
              </a:rPr>
              <a:t>4t </a:t>
            </a:r>
            <a:r>
              <a:rPr lang="ca-ES" sz="1400" noProof="0" dirty="0" err="1">
                <a:latin typeface="Montserrat" pitchFamily="2" charset="0"/>
              </a:rPr>
              <a:t>Grado</a:t>
            </a:r>
            <a:r>
              <a:rPr lang="ca-ES" sz="1400" noProof="0" dirty="0">
                <a:latin typeface="Montserrat" pitchFamily="2" charset="0"/>
              </a:rPr>
              <a:t> en </a:t>
            </a:r>
            <a:r>
              <a:rPr lang="ca-ES" sz="1400" noProof="0" dirty="0" err="1">
                <a:latin typeface="Montserrat" pitchFamily="2" charset="0"/>
              </a:rPr>
              <a:t>Ciencia</a:t>
            </a:r>
            <a:r>
              <a:rPr lang="ca-ES" sz="1400" noProof="0" dirty="0">
                <a:latin typeface="Montserrat" pitchFamily="2" charset="0"/>
              </a:rPr>
              <a:t> de </a:t>
            </a:r>
            <a:r>
              <a:rPr lang="ca-ES" sz="1400" noProof="0" dirty="0" err="1">
                <a:latin typeface="Montserrat" pitchFamily="2" charset="0"/>
              </a:rPr>
              <a:t>Datos</a:t>
            </a:r>
            <a:r>
              <a:rPr lang="ca-ES" sz="1400" noProof="0" dirty="0">
                <a:latin typeface="Montserrat" pitchFamily="2" charset="0"/>
              </a:rPr>
              <a:t> e IA, </a:t>
            </a:r>
          </a:p>
          <a:p>
            <a:pPr algn="l"/>
            <a:r>
              <a:rPr lang="ca-ES" sz="1400" noProof="0" dirty="0" err="1">
                <a:latin typeface="Montserrat" pitchFamily="2" charset="0"/>
              </a:rPr>
              <a:t>Universidad</a:t>
            </a:r>
            <a:r>
              <a:rPr lang="ca-ES" sz="1400" noProof="0" dirty="0">
                <a:latin typeface="Montserrat" pitchFamily="2" charset="0"/>
              </a:rPr>
              <a:t> Alfonso X el </a:t>
            </a:r>
            <a:r>
              <a:rPr lang="ca-ES" sz="1400" noProof="0" dirty="0" err="1">
                <a:latin typeface="Montserrat" pitchFamily="2" charset="0"/>
              </a:rPr>
              <a:t>Sabio</a:t>
            </a:r>
            <a:endParaRPr lang="ca-ES" sz="1400" noProof="0" dirty="0">
              <a:latin typeface="Montserrat" pitchFamily="2" charset="0"/>
            </a:endParaRPr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a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99086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noProof="0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a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a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911FEA-6DC9-37CD-70A4-F9D1AD2B6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7" y="548640"/>
            <a:ext cx="10669463" cy="1179576"/>
          </a:xfrm>
        </p:spPr>
        <p:txBody>
          <a:bodyPr>
            <a:normAutofit fontScale="90000"/>
          </a:bodyPr>
          <a:lstStyle/>
          <a:p>
            <a:r>
              <a:rPr lang="ca-ES" sz="4000" b="1" noProof="0" dirty="0">
                <a:latin typeface="Montserrat" pitchFamily="2" charset="0"/>
              </a:rPr>
              <a:t>Actualitat, mètode actual del càlcul del IPC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2A8C80F1-E586-D2CC-6A97-B5D0B42CCE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0346524"/>
              </p:ext>
            </p:extLst>
          </p:nvPr>
        </p:nvGraphicFramePr>
        <p:xfrm>
          <a:off x="838200" y="2011680"/>
          <a:ext cx="10515600" cy="27267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2" name="Picture 4">
            <a:extLst>
              <a:ext uri="{FF2B5EF4-FFF2-40B4-BE49-F238E27FC236}">
                <a16:creationId xmlns:a16="http://schemas.microsoft.com/office/drawing/2014/main" id="{AA06187E-14AE-735E-786F-062775788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596" y="4590289"/>
            <a:ext cx="3371702" cy="215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F1EB978-2EFD-A69B-CB81-CBA0B078B8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4493548"/>
            <a:ext cx="1298608" cy="231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3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23B22-1026-D208-A0E1-E1B35E727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41C67-43B2-0FEE-1A9E-74E29CDC1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ca-ES" sz="4000" b="1" noProof="0" dirty="0"/>
              <a:t>Objectiu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FC5D97-485D-63BC-2661-4C0D5E4DD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65" y="1793780"/>
            <a:ext cx="11167446" cy="10015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ca-ES" sz="1400" noProof="0" dirty="0">
                <a:latin typeface="+mj-lt"/>
              </a:rPr>
              <a:t>Desenvolupar una aplicació web interactiva que permeti visualitzar en </a:t>
            </a:r>
            <a:r>
              <a:rPr lang="ca-ES" sz="1400" dirty="0">
                <a:latin typeface="+mj-lt"/>
              </a:rPr>
              <a:t>temps real </a:t>
            </a:r>
            <a:r>
              <a:rPr lang="ca-ES" sz="1400" noProof="0" dirty="0">
                <a:latin typeface="+mj-lt"/>
              </a:rPr>
              <a:t>l’evolució estimada de la inflació mitjançant una cistella digital de productes i serveis representatius del consum de les llars. </a:t>
            </a:r>
          </a:p>
          <a:p>
            <a:pPr marL="0" indent="0" algn="just">
              <a:buNone/>
            </a:pPr>
            <a:r>
              <a:rPr lang="ca-ES" sz="1400" noProof="0" dirty="0">
                <a:latin typeface="+mj-lt"/>
              </a:rPr>
              <a:t>Aquesta cistella incorpora les ponderacions definides de l’INE.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1E5BB29B-B456-34FB-4BAF-5B81F6A6284E}"/>
              </a:ext>
            </a:extLst>
          </p:cNvPr>
          <p:cNvSpPr/>
          <p:nvPr/>
        </p:nvSpPr>
        <p:spPr>
          <a:xfrm>
            <a:off x="507165" y="3034413"/>
            <a:ext cx="11186001" cy="342035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noProof="0" dirty="0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385E1E0-139F-BD7B-55A3-781EED4BAD74}"/>
              </a:ext>
            </a:extLst>
          </p:cNvPr>
          <p:cNvGrpSpPr/>
          <p:nvPr/>
        </p:nvGrpSpPr>
        <p:grpSpPr>
          <a:xfrm>
            <a:off x="1385411" y="3705539"/>
            <a:ext cx="2784822" cy="2550937"/>
            <a:chOff x="525720" y="3274318"/>
            <a:chExt cx="3673275" cy="3226527"/>
          </a:xfrm>
        </p:grpSpPr>
        <p:pic>
          <p:nvPicPr>
            <p:cNvPr id="1026" name="Picture 2" descr="Los supermercados más caros y más baratos de España: busca el tuyo |  Economía y negocios | Actualidad | Cadena SER">
              <a:extLst>
                <a:ext uri="{FF2B5EF4-FFF2-40B4-BE49-F238E27FC236}">
                  <a16:creationId xmlns:a16="http://schemas.microsoft.com/office/drawing/2014/main" id="{F50AFAEB-C75C-E802-4FC2-04F1F72E00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030" y="3274318"/>
              <a:ext cx="2789482" cy="163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DCD3EB0D-F1FE-FB6B-764F-B4D2311209D3}"/>
                </a:ext>
              </a:extLst>
            </p:cNvPr>
            <p:cNvGrpSpPr/>
            <p:nvPr/>
          </p:nvGrpSpPr>
          <p:grpSpPr>
            <a:xfrm>
              <a:off x="525720" y="4657260"/>
              <a:ext cx="1646246" cy="1843585"/>
              <a:chOff x="6593305" y="3963505"/>
              <a:chExt cx="2654609" cy="2550230"/>
            </a:xfrm>
          </p:grpSpPr>
          <p:pic>
            <p:nvPicPr>
              <p:cNvPr id="5" name="Imagen 4">
                <a:extLst>
                  <a:ext uri="{FF2B5EF4-FFF2-40B4-BE49-F238E27FC236}">
                    <a16:creationId xmlns:a16="http://schemas.microsoft.com/office/drawing/2014/main" id="{35343617-B862-4133-AC76-DBB5292252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9183" y="4241009"/>
                <a:ext cx="2548731" cy="227272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190500" cap="rnd">
                <a:solidFill>
                  <a:srgbClr val="FFFFFF"/>
                </a:solidFill>
              </a:ln>
              <a:effectLst>
                <a:outerShdw blurRad="50000" algn="tl" rotWithShape="0">
                  <a:srgbClr val="000000">
                    <a:alpha val="41000"/>
                  </a:srgbClr>
                </a:outerShdw>
              </a:effectLst>
              <a:scene3d>
                <a:camera prst="orthographicFront"/>
                <a:lightRig rig="twoPt" dir="t">
                  <a:rot lat="0" lon="0" rev="7800000"/>
                </a:lightRig>
              </a:scene3d>
              <a:sp3d contourW="6350">
                <a:bevelT w="50800" h="16510"/>
                <a:contourClr>
                  <a:srgbClr val="C0C0C0"/>
                </a:contourClr>
              </a:sp3d>
            </p:spPr>
          </p:pic>
          <p:pic>
            <p:nvPicPr>
              <p:cNvPr id="1028" name="Picture 4" descr="Dieselogasolina.com">
                <a:extLst>
                  <a:ext uri="{FF2B5EF4-FFF2-40B4-BE49-F238E27FC236}">
                    <a16:creationId xmlns:a16="http://schemas.microsoft.com/office/drawing/2014/main" id="{7747801F-A5FF-0B9A-2FBF-2ED04A8A41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93305" y="3963505"/>
                <a:ext cx="555007" cy="5550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30" name="Picture 6" descr="El fondo sueco EQT compra Idealista por 1.321 millones - Forbes España">
              <a:extLst>
                <a:ext uri="{FF2B5EF4-FFF2-40B4-BE49-F238E27FC236}">
                  <a16:creationId xmlns:a16="http://schemas.microsoft.com/office/drawing/2014/main" id="{F26C978F-98C4-D802-F34E-2BB3E8EE5D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2759" y="4842952"/>
              <a:ext cx="2026236" cy="7737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Nueva imagen de Fotocasa – Graficatessen">
              <a:extLst>
                <a:ext uri="{FF2B5EF4-FFF2-40B4-BE49-F238E27FC236}">
                  <a16:creationId xmlns:a16="http://schemas.microsoft.com/office/drawing/2014/main" id="{4696D6BF-6C4D-A57C-1CD4-34415D2F2F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276" y="5445899"/>
              <a:ext cx="1212719" cy="6982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D5ADCF50-2ECD-487B-9B31-0136CADA0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135909" y="5973405"/>
              <a:ext cx="1771542" cy="433520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34330F5-8E24-536B-F87A-534A3B183785}"/>
              </a:ext>
            </a:extLst>
          </p:cNvPr>
          <p:cNvSpPr txBox="1"/>
          <p:nvPr/>
        </p:nvSpPr>
        <p:spPr>
          <a:xfrm>
            <a:off x="5382433" y="4220519"/>
            <a:ext cx="226055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400" b="1" dirty="0" err="1">
                <a:latin typeface="+mj-lt"/>
              </a:rPr>
              <a:t>Scanner</a:t>
            </a:r>
            <a:r>
              <a:rPr lang="ca-ES" sz="1400" b="1" dirty="0">
                <a:latin typeface="+mj-lt"/>
              </a:rPr>
              <a:t> Data (</a:t>
            </a:r>
            <a:r>
              <a:rPr lang="ca-ES" sz="1400" b="1" dirty="0" err="1">
                <a:latin typeface="+mj-lt"/>
              </a:rPr>
              <a:t>API’s</a:t>
            </a:r>
            <a:r>
              <a:rPr lang="ca-ES" sz="1400" b="1" dirty="0">
                <a:latin typeface="+mj-lt"/>
              </a:rPr>
              <a:t>) +</a:t>
            </a:r>
          </a:p>
          <a:p>
            <a:r>
              <a:rPr lang="ca-ES" sz="1400" b="1" dirty="0">
                <a:latin typeface="+mj-lt"/>
              </a:rPr>
              <a:t>Web </a:t>
            </a:r>
            <a:r>
              <a:rPr lang="ca-ES" sz="1400" b="1" dirty="0" err="1">
                <a:latin typeface="+mj-lt"/>
              </a:rPr>
              <a:t>Scrapping</a:t>
            </a:r>
            <a:endParaRPr lang="ca-ES" sz="1400" b="1" dirty="0">
              <a:latin typeface="+mj-lt"/>
            </a:endParaRPr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682EEC87-198E-790A-74EA-4993CA980E6E}"/>
              </a:ext>
            </a:extLst>
          </p:cNvPr>
          <p:cNvGrpSpPr/>
          <p:nvPr/>
        </p:nvGrpSpPr>
        <p:grpSpPr>
          <a:xfrm>
            <a:off x="4388118" y="4706102"/>
            <a:ext cx="683864" cy="210955"/>
            <a:chOff x="2011112" y="161775"/>
            <a:chExt cx="560868" cy="434495"/>
          </a:xfrm>
        </p:grpSpPr>
        <p:sp>
          <p:nvSpPr>
            <p:cNvPr id="17" name="Flecha: a la derecha 16">
              <a:extLst>
                <a:ext uri="{FF2B5EF4-FFF2-40B4-BE49-F238E27FC236}">
                  <a16:creationId xmlns:a16="http://schemas.microsoft.com/office/drawing/2014/main" id="{41C4FAC8-A568-2341-17FC-078C7CEFD5DB}"/>
                </a:ext>
              </a:extLst>
            </p:cNvPr>
            <p:cNvSpPr/>
            <p:nvPr/>
          </p:nvSpPr>
          <p:spPr>
            <a:xfrm>
              <a:off x="2011112" y="161775"/>
              <a:ext cx="560868" cy="43449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ca-ES"/>
            </a:p>
          </p:txBody>
        </p:sp>
        <p:sp>
          <p:nvSpPr>
            <p:cNvPr id="18" name="Flecha: a la derecha 4">
              <a:extLst>
                <a:ext uri="{FF2B5EF4-FFF2-40B4-BE49-F238E27FC236}">
                  <a16:creationId xmlns:a16="http://schemas.microsoft.com/office/drawing/2014/main" id="{188C042C-5993-49A3-988C-A6AF67F40C8D}"/>
                </a:ext>
              </a:extLst>
            </p:cNvPr>
            <p:cNvSpPr txBox="1"/>
            <p:nvPr/>
          </p:nvSpPr>
          <p:spPr>
            <a:xfrm>
              <a:off x="2011112" y="248674"/>
              <a:ext cx="430520" cy="2606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ca-ES" sz="800" kern="1200" noProof="0" dirty="0">
                <a:latin typeface="+mj-lt"/>
              </a:endParaRPr>
            </a:p>
          </p:txBody>
        </p:sp>
      </p:grpSp>
      <p:sp>
        <p:nvSpPr>
          <p:cNvPr id="24" name="CuadroTexto 23">
            <a:extLst>
              <a:ext uri="{FF2B5EF4-FFF2-40B4-BE49-F238E27FC236}">
                <a16:creationId xmlns:a16="http://schemas.microsoft.com/office/drawing/2014/main" id="{B94A5E79-A826-57FD-4352-CBD34B6EE4C1}"/>
              </a:ext>
            </a:extLst>
          </p:cNvPr>
          <p:cNvSpPr txBox="1"/>
          <p:nvPr/>
        </p:nvSpPr>
        <p:spPr>
          <a:xfrm>
            <a:off x="1478115" y="3358666"/>
            <a:ext cx="227017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100" b="1" dirty="0">
                <a:latin typeface="+mj-lt"/>
              </a:rPr>
              <a:t>Creació d’una cistella digital</a:t>
            </a:r>
            <a:endParaRPr lang="ca-ES" b="1" dirty="0">
              <a:latin typeface="+mj-lt"/>
            </a:endParaRP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4EF98041-6220-D673-45CB-A663F90F245F}"/>
              </a:ext>
            </a:extLst>
          </p:cNvPr>
          <p:cNvSpPr/>
          <p:nvPr/>
        </p:nvSpPr>
        <p:spPr>
          <a:xfrm>
            <a:off x="6539160" y="4712975"/>
            <a:ext cx="2207656" cy="77442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noProof="0" dirty="0"/>
          </a:p>
        </p:txBody>
      </p:sp>
      <p:pic>
        <p:nvPicPr>
          <p:cNvPr id="26" name="Picture 4">
            <a:extLst>
              <a:ext uri="{FF2B5EF4-FFF2-40B4-BE49-F238E27FC236}">
                <a16:creationId xmlns:a16="http://schemas.microsoft.com/office/drawing/2014/main" id="{F34103D1-3B3E-0DCD-F6CF-31F128C76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945" y="4861768"/>
            <a:ext cx="500693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Beautiful Soup: Introduction to web scraping with Python">
            <a:extLst>
              <a:ext uri="{FF2B5EF4-FFF2-40B4-BE49-F238E27FC236}">
                <a16:creationId xmlns:a16="http://schemas.microsoft.com/office/drawing/2014/main" id="{20580A62-3BD7-4DCC-768B-3C4EF7EC9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523" y="4868964"/>
            <a:ext cx="1104634" cy="473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upo 3">
            <a:extLst>
              <a:ext uri="{FF2B5EF4-FFF2-40B4-BE49-F238E27FC236}">
                <a16:creationId xmlns:a16="http://schemas.microsoft.com/office/drawing/2014/main" id="{AB58013C-D286-94C3-1B74-F97DB4A389DD}"/>
              </a:ext>
            </a:extLst>
          </p:cNvPr>
          <p:cNvGrpSpPr/>
          <p:nvPr/>
        </p:nvGrpSpPr>
        <p:grpSpPr>
          <a:xfrm>
            <a:off x="9110166" y="4607497"/>
            <a:ext cx="683864" cy="210955"/>
            <a:chOff x="2011112" y="161775"/>
            <a:chExt cx="560868" cy="434495"/>
          </a:xfrm>
        </p:grpSpPr>
        <p:sp>
          <p:nvSpPr>
            <p:cNvPr id="7" name="Flecha: a la derecha 6">
              <a:extLst>
                <a:ext uri="{FF2B5EF4-FFF2-40B4-BE49-F238E27FC236}">
                  <a16:creationId xmlns:a16="http://schemas.microsoft.com/office/drawing/2014/main" id="{28976C46-2D51-05FD-26F9-158B4910B16F}"/>
                </a:ext>
              </a:extLst>
            </p:cNvPr>
            <p:cNvSpPr/>
            <p:nvPr/>
          </p:nvSpPr>
          <p:spPr>
            <a:xfrm>
              <a:off x="2011112" y="161775"/>
              <a:ext cx="560868" cy="43449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ca-ES"/>
            </a:p>
          </p:txBody>
        </p:sp>
        <p:sp>
          <p:nvSpPr>
            <p:cNvPr id="9" name="Flecha: a la derecha 4">
              <a:extLst>
                <a:ext uri="{FF2B5EF4-FFF2-40B4-BE49-F238E27FC236}">
                  <a16:creationId xmlns:a16="http://schemas.microsoft.com/office/drawing/2014/main" id="{74522F4F-4576-7787-1F03-8570561923A7}"/>
                </a:ext>
              </a:extLst>
            </p:cNvPr>
            <p:cNvSpPr txBox="1"/>
            <p:nvPr/>
          </p:nvSpPr>
          <p:spPr>
            <a:xfrm>
              <a:off x="2011112" y="248674"/>
              <a:ext cx="430520" cy="2606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ca-ES" sz="800" kern="1200" noProof="0" dirty="0">
                <a:latin typeface="+mj-lt"/>
              </a:endParaRPr>
            </a:p>
          </p:txBody>
        </p:sp>
      </p:grpSp>
      <p:sp>
        <p:nvSpPr>
          <p:cNvPr id="34" name="CuadroTexto 33">
            <a:extLst>
              <a:ext uri="{FF2B5EF4-FFF2-40B4-BE49-F238E27FC236}">
                <a16:creationId xmlns:a16="http://schemas.microsoft.com/office/drawing/2014/main" id="{A8345204-778E-54C4-9CB3-305B9365730E}"/>
              </a:ext>
            </a:extLst>
          </p:cNvPr>
          <p:cNvSpPr txBox="1"/>
          <p:nvPr/>
        </p:nvSpPr>
        <p:spPr>
          <a:xfrm>
            <a:off x="10155554" y="4535324"/>
            <a:ext cx="107112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400" b="1" dirty="0" err="1">
                <a:latin typeface="+mj-lt"/>
              </a:rPr>
              <a:t>Raw</a:t>
            </a:r>
            <a:r>
              <a:rPr lang="ca-ES" sz="1400" b="1" dirty="0">
                <a:latin typeface="+mj-lt"/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2769961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BBD331-9A93-44C9-128F-4FE0F5F58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98CC5-C89B-895F-EF79-0ED9B7B86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ca-ES" sz="4000" b="1" noProof="0" dirty="0"/>
              <a:t>Objectiu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7884EA-618A-5058-58A0-E6EDF134A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65" y="1793780"/>
            <a:ext cx="11167446" cy="10015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ca-ES" sz="1400" noProof="0" dirty="0">
                <a:latin typeface="+mj-lt"/>
              </a:rPr>
              <a:t>Desenvolupar una aplicació web interactiva que permeti visualitzar en </a:t>
            </a:r>
            <a:r>
              <a:rPr lang="ca-ES" sz="1400" dirty="0">
                <a:latin typeface="+mj-lt"/>
              </a:rPr>
              <a:t>temps real </a:t>
            </a:r>
            <a:r>
              <a:rPr lang="ca-ES" sz="1400" noProof="0" dirty="0">
                <a:latin typeface="+mj-lt"/>
              </a:rPr>
              <a:t>l’evolució estimada de la inflació mitjançant una cistella digital de productes i serveis representatius del consum de les llars. </a:t>
            </a:r>
          </a:p>
          <a:p>
            <a:pPr marL="0" indent="0" algn="just">
              <a:buNone/>
            </a:pPr>
            <a:r>
              <a:rPr lang="ca-ES" sz="1400" noProof="0" dirty="0">
                <a:latin typeface="+mj-lt"/>
              </a:rPr>
              <a:t>Aquesta cistella incorpora les ponderacions definides de l’INE.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17FE9DFE-50A2-B9D0-C816-1121F0B3980C}"/>
              </a:ext>
            </a:extLst>
          </p:cNvPr>
          <p:cNvSpPr/>
          <p:nvPr/>
        </p:nvSpPr>
        <p:spPr>
          <a:xfrm>
            <a:off x="507165" y="3034413"/>
            <a:ext cx="11186001" cy="342035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noProof="0" dirty="0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F0AB6280-22B9-2F99-6ADF-6B3A9DDBA26B}"/>
              </a:ext>
            </a:extLst>
          </p:cNvPr>
          <p:cNvGrpSpPr/>
          <p:nvPr/>
        </p:nvGrpSpPr>
        <p:grpSpPr>
          <a:xfrm>
            <a:off x="1385411" y="3705539"/>
            <a:ext cx="2784822" cy="2550937"/>
            <a:chOff x="525720" y="3274318"/>
            <a:chExt cx="3673275" cy="3226527"/>
          </a:xfrm>
        </p:grpSpPr>
        <p:pic>
          <p:nvPicPr>
            <p:cNvPr id="1026" name="Picture 2" descr="Los supermercados más caros y más baratos de España: busca el tuyo |  Economía y negocios | Actualidad | Cadena SER">
              <a:extLst>
                <a:ext uri="{FF2B5EF4-FFF2-40B4-BE49-F238E27FC236}">
                  <a16:creationId xmlns:a16="http://schemas.microsoft.com/office/drawing/2014/main" id="{91028CBD-461D-8D7C-9684-95E2F30113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030" y="3274318"/>
              <a:ext cx="2789482" cy="1630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66B35C59-27E7-29FD-865F-180162DDB118}"/>
                </a:ext>
              </a:extLst>
            </p:cNvPr>
            <p:cNvGrpSpPr/>
            <p:nvPr/>
          </p:nvGrpSpPr>
          <p:grpSpPr>
            <a:xfrm>
              <a:off x="525720" y="4657260"/>
              <a:ext cx="1646246" cy="1843585"/>
              <a:chOff x="6593305" y="3963505"/>
              <a:chExt cx="2654609" cy="2550230"/>
            </a:xfrm>
          </p:grpSpPr>
          <p:pic>
            <p:nvPicPr>
              <p:cNvPr id="5" name="Imagen 4">
                <a:extLst>
                  <a:ext uri="{FF2B5EF4-FFF2-40B4-BE49-F238E27FC236}">
                    <a16:creationId xmlns:a16="http://schemas.microsoft.com/office/drawing/2014/main" id="{BE9DE98D-7C77-C882-0F93-02E402A982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9183" y="4241009"/>
                <a:ext cx="2548731" cy="2272726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190500" cap="rnd">
                <a:solidFill>
                  <a:srgbClr val="FFFFFF"/>
                </a:solidFill>
              </a:ln>
              <a:effectLst>
                <a:outerShdw blurRad="50000" algn="tl" rotWithShape="0">
                  <a:srgbClr val="000000">
                    <a:alpha val="41000"/>
                  </a:srgbClr>
                </a:outerShdw>
              </a:effectLst>
              <a:scene3d>
                <a:camera prst="orthographicFront"/>
                <a:lightRig rig="twoPt" dir="t">
                  <a:rot lat="0" lon="0" rev="7800000"/>
                </a:lightRig>
              </a:scene3d>
              <a:sp3d contourW="6350">
                <a:bevelT w="50800" h="16510"/>
                <a:contourClr>
                  <a:srgbClr val="C0C0C0"/>
                </a:contourClr>
              </a:sp3d>
            </p:spPr>
          </p:pic>
          <p:pic>
            <p:nvPicPr>
              <p:cNvPr id="1028" name="Picture 4" descr="Dieselogasolina.com">
                <a:extLst>
                  <a:ext uri="{FF2B5EF4-FFF2-40B4-BE49-F238E27FC236}">
                    <a16:creationId xmlns:a16="http://schemas.microsoft.com/office/drawing/2014/main" id="{E370C7CD-50FF-1047-85B2-B306933D54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93305" y="3963505"/>
                <a:ext cx="555007" cy="5550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30" name="Picture 6" descr="El fondo sueco EQT compra Idealista por 1.321 millones - Forbes España">
              <a:extLst>
                <a:ext uri="{FF2B5EF4-FFF2-40B4-BE49-F238E27FC236}">
                  <a16:creationId xmlns:a16="http://schemas.microsoft.com/office/drawing/2014/main" id="{94B994D3-3CFF-308B-C09F-5E37F78F25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2759" y="4842952"/>
              <a:ext cx="2026236" cy="7737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Nueva imagen de Fotocasa – Graficatessen">
              <a:extLst>
                <a:ext uri="{FF2B5EF4-FFF2-40B4-BE49-F238E27FC236}">
                  <a16:creationId xmlns:a16="http://schemas.microsoft.com/office/drawing/2014/main" id="{363C66F4-888D-054B-9EE5-741F8605D3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6276" y="5445899"/>
              <a:ext cx="1212719" cy="6982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571FE4BB-414B-E20F-8900-ADC5F80AF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135909" y="5973405"/>
              <a:ext cx="1771542" cy="433520"/>
            </a:xfrm>
            <a:prstGeom prst="rect">
              <a:avLst/>
            </a:prstGeom>
          </p:spPr>
        </p:pic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A480194C-0AAB-CE5D-52DC-916E986F83DF}"/>
              </a:ext>
            </a:extLst>
          </p:cNvPr>
          <p:cNvGrpSpPr/>
          <p:nvPr/>
        </p:nvGrpSpPr>
        <p:grpSpPr>
          <a:xfrm>
            <a:off x="4388118" y="4706102"/>
            <a:ext cx="683864" cy="210955"/>
            <a:chOff x="2011112" y="161775"/>
            <a:chExt cx="560868" cy="434495"/>
          </a:xfrm>
        </p:grpSpPr>
        <p:sp>
          <p:nvSpPr>
            <p:cNvPr id="17" name="Flecha: a la derecha 16">
              <a:extLst>
                <a:ext uri="{FF2B5EF4-FFF2-40B4-BE49-F238E27FC236}">
                  <a16:creationId xmlns:a16="http://schemas.microsoft.com/office/drawing/2014/main" id="{25A2342E-22EA-C81A-A540-EE25869123C1}"/>
                </a:ext>
              </a:extLst>
            </p:cNvPr>
            <p:cNvSpPr/>
            <p:nvPr/>
          </p:nvSpPr>
          <p:spPr>
            <a:xfrm>
              <a:off x="2011112" y="161775"/>
              <a:ext cx="560868" cy="43449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ca-ES"/>
            </a:p>
          </p:txBody>
        </p:sp>
        <p:sp>
          <p:nvSpPr>
            <p:cNvPr id="18" name="Flecha: a la derecha 4">
              <a:extLst>
                <a:ext uri="{FF2B5EF4-FFF2-40B4-BE49-F238E27FC236}">
                  <a16:creationId xmlns:a16="http://schemas.microsoft.com/office/drawing/2014/main" id="{A8B85F37-71D5-C279-59FD-14699ED38C9D}"/>
                </a:ext>
              </a:extLst>
            </p:cNvPr>
            <p:cNvSpPr txBox="1"/>
            <p:nvPr/>
          </p:nvSpPr>
          <p:spPr>
            <a:xfrm>
              <a:off x="2011112" y="248674"/>
              <a:ext cx="430520" cy="2606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ca-ES" sz="800" kern="1200" noProof="0" dirty="0">
                <a:latin typeface="+mj-lt"/>
              </a:endParaRPr>
            </a:p>
          </p:txBody>
        </p:sp>
      </p:grp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AB6BC05-DF0A-048F-0BC6-4AC174BFE180}"/>
              </a:ext>
            </a:extLst>
          </p:cNvPr>
          <p:cNvSpPr txBox="1"/>
          <p:nvPr/>
        </p:nvSpPr>
        <p:spPr>
          <a:xfrm>
            <a:off x="1478115" y="3358666"/>
            <a:ext cx="2270173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100" b="1" dirty="0">
                <a:latin typeface="+mj-lt"/>
              </a:rPr>
              <a:t>Creació d’una cistella digital</a:t>
            </a:r>
            <a:endParaRPr lang="ca-ES" b="1" dirty="0">
              <a:latin typeface="+mj-lt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753ACB68-5C97-00AD-3F0A-E27F1D01D661}"/>
              </a:ext>
            </a:extLst>
          </p:cNvPr>
          <p:cNvGrpSpPr/>
          <p:nvPr/>
        </p:nvGrpSpPr>
        <p:grpSpPr>
          <a:xfrm>
            <a:off x="9110166" y="4607497"/>
            <a:ext cx="683864" cy="210955"/>
            <a:chOff x="2011112" y="161775"/>
            <a:chExt cx="560868" cy="434495"/>
          </a:xfrm>
        </p:grpSpPr>
        <p:sp>
          <p:nvSpPr>
            <p:cNvPr id="7" name="Flecha: a la derecha 6">
              <a:extLst>
                <a:ext uri="{FF2B5EF4-FFF2-40B4-BE49-F238E27FC236}">
                  <a16:creationId xmlns:a16="http://schemas.microsoft.com/office/drawing/2014/main" id="{44FCB5AD-6939-2EF6-FEB7-04E9C960D1CE}"/>
                </a:ext>
              </a:extLst>
            </p:cNvPr>
            <p:cNvSpPr/>
            <p:nvPr/>
          </p:nvSpPr>
          <p:spPr>
            <a:xfrm>
              <a:off x="2011112" y="161775"/>
              <a:ext cx="560868" cy="43449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ca-ES"/>
            </a:p>
          </p:txBody>
        </p:sp>
        <p:sp>
          <p:nvSpPr>
            <p:cNvPr id="9" name="Flecha: a la derecha 4">
              <a:extLst>
                <a:ext uri="{FF2B5EF4-FFF2-40B4-BE49-F238E27FC236}">
                  <a16:creationId xmlns:a16="http://schemas.microsoft.com/office/drawing/2014/main" id="{26B5D942-62BB-04BA-33A1-417E1A2D44D1}"/>
                </a:ext>
              </a:extLst>
            </p:cNvPr>
            <p:cNvSpPr txBox="1"/>
            <p:nvPr/>
          </p:nvSpPr>
          <p:spPr>
            <a:xfrm>
              <a:off x="2011112" y="248674"/>
              <a:ext cx="430520" cy="2606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ca-ES" sz="800" kern="1200" noProof="0" dirty="0">
                <a:latin typeface="+mj-lt"/>
              </a:endParaRPr>
            </a:p>
          </p:txBody>
        </p:sp>
      </p:grpSp>
      <p:sp>
        <p:nvSpPr>
          <p:cNvPr id="34" name="CuadroTexto 33">
            <a:extLst>
              <a:ext uri="{FF2B5EF4-FFF2-40B4-BE49-F238E27FC236}">
                <a16:creationId xmlns:a16="http://schemas.microsoft.com/office/drawing/2014/main" id="{EE7CA26A-6953-69BC-9CCA-F9B7DBCBC705}"/>
              </a:ext>
            </a:extLst>
          </p:cNvPr>
          <p:cNvSpPr txBox="1"/>
          <p:nvPr/>
        </p:nvSpPr>
        <p:spPr>
          <a:xfrm>
            <a:off x="10155554" y="4535324"/>
            <a:ext cx="107112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a-ES" sz="1400" b="1" dirty="0" err="1">
                <a:latin typeface="+mj-lt"/>
              </a:rPr>
              <a:t>Raw</a:t>
            </a:r>
            <a:r>
              <a:rPr lang="ca-ES" sz="1400" b="1" dirty="0">
                <a:latin typeface="+mj-lt"/>
              </a:rPr>
              <a:t> data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4BA78C77-87C6-70A6-87DF-ED05D89C7F87}"/>
              </a:ext>
            </a:extLst>
          </p:cNvPr>
          <p:cNvSpPr/>
          <p:nvPr/>
        </p:nvSpPr>
        <p:spPr>
          <a:xfrm>
            <a:off x="5685493" y="3034413"/>
            <a:ext cx="3000571" cy="342035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noProof="0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129BD0A2-B90B-9B89-A05A-8B0F4D6B63BC}"/>
              </a:ext>
            </a:extLst>
          </p:cNvPr>
          <p:cNvGrpSpPr/>
          <p:nvPr/>
        </p:nvGrpSpPr>
        <p:grpSpPr>
          <a:xfrm>
            <a:off x="5902258" y="4683575"/>
            <a:ext cx="1012781" cy="927642"/>
            <a:chOff x="8840251" y="4742392"/>
            <a:chExt cx="1298753" cy="1189574"/>
          </a:xfrm>
        </p:grpSpPr>
        <p:pic>
          <p:nvPicPr>
            <p:cNvPr id="19" name="Picture 12" descr="Overview - ScrapeGraphAI documentation">
              <a:extLst>
                <a:ext uri="{FF2B5EF4-FFF2-40B4-BE49-F238E27FC236}">
                  <a16:creationId xmlns:a16="http://schemas.microsoft.com/office/drawing/2014/main" id="{3C8D1539-A87F-E8F8-B258-0CE557CADB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67089" y="4742392"/>
              <a:ext cx="1071915" cy="910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0D49D06C-29C2-41C1-BCE3-E8B3272D7F52}"/>
                </a:ext>
              </a:extLst>
            </p:cNvPr>
            <p:cNvSpPr txBox="1"/>
            <p:nvPr/>
          </p:nvSpPr>
          <p:spPr>
            <a:xfrm>
              <a:off x="8840251" y="5670356"/>
              <a:ext cx="1298753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ca-ES" sz="1100" dirty="0">
                  <a:latin typeface="+mj-lt"/>
                  <a:hlinkClick r:id="rId9"/>
                </a:rPr>
                <a:t>ScrapeGraphAI</a:t>
              </a:r>
              <a:endParaRPr lang="ca-ES" dirty="0">
                <a:latin typeface="+mj-lt"/>
              </a:endParaRPr>
            </a:p>
          </p:txBody>
        </p:sp>
      </p:grpSp>
      <p:pic>
        <p:nvPicPr>
          <p:cNvPr id="21" name="Imagen 20">
            <a:extLst>
              <a:ext uri="{FF2B5EF4-FFF2-40B4-BE49-F238E27FC236}">
                <a16:creationId xmlns:a16="http://schemas.microsoft.com/office/drawing/2014/main" id="{DE970BA9-D52F-54E8-E88F-457DF621246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05803" y="4996058"/>
            <a:ext cx="1409280" cy="400451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A8310FA4-9F48-37A5-BBA7-B81614153A0C}"/>
              </a:ext>
            </a:extLst>
          </p:cNvPr>
          <p:cNvSpPr txBox="1"/>
          <p:nvPr/>
        </p:nvSpPr>
        <p:spPr>
          <a:xfrm>
            <a:off x="5788385" y="4012104"/>
            <a:ext cx="278794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ca-ES" sz="1400" b="1" dirty="0" err="1">
                <a:latin typeface="+mj-lt"/>
              </a:rPr>
              <a:t>Scanner</a:t>
            </a:r>
            <a:r>
              <a:rPr lang="ca-ES" sz="1400" b="1" dirty="0">
                <a:latin typeface="+mj-lt"/>
              </a:rPr>
              <a:t> Data (</a:t>
            </a:r>
            <a:r>
              <a:rPr lang="ca-ES" sz="1400" b="1" dirty="0" err="1">
                <a:latin typeface="+mj-lt"/>
              </a:rPr>
              <a:t>API’s</a:t>
            </a:r>
            <a:r>
              <a:rPr lang="ca-ES" sz="1400" b="1" dirty="0">
                <a:latin typeface="+mj-lt"/>
              </a:rPr>
              <a:t>) +</a:t>
            </a:r>
          </a:p>
          <a:p>
            <a:r>
              <a:rPr lang="ca-ES" sz="1400" b="1" dirty="0">
                <a:latin typeface="+mj-lt"/>
              </a:rPr>
              <a:t>LLM </a:t>
            </a:r>
            <a:r>
              <a:rPr lang="ca-ES" sz="1400" b="1" dirty="0" err="1">
                <a:latin typeface="+mj-lt"/>
              </a:rPr>
              <a:t>Scraping</a:t>
            </a:r>
            <a:endParaRPr lang="ca-ES" sz="1400" b="1" dirty="0">
              <a:latin typeface="+mj-lt"/>
            </a:endParaRP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8DCD1B1A-C986-B1FD-AF6B-47D1408A9514}"/>
              </a:ext>
            </a:extLst>
          </p:cNvPr>
          <p:cNvSpPr/>
          <p:nvPr/>
        </p:nvSpPr>
        <p:spPr>
          <a:xfrm>
            <a:off x="6800301" y="3013500"/>
            <a:ext cx="1905787" cy="52322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noProof="0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4FBAFA6-C667-4EDC-F1BD-7C9A5C69E44F}"/>
              </a:ext>
            </a:extLst>
          </p:cNvPr>
          <p:cNvSpPr txBox="1"/>
          <p:nvPr/>
        </p:nvSpPr>
        <p:spPr>
          <a:xfrm>
            <a:off x="7002348" y="3128547"/>
            <a:ext cx="181619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ca-ES" sz="1400" b="1" dirty="0">
                <a:latin typeface="+mj-lt"/>
              </a:rPr>
              <a:t>IA Generativa </a:t>
            </a:r>
          </a:p>
        </p:txBody>
      </p:sp>
    </p:spTree>
    <p:extLst>
      <p:ext uri="{BB962C8B-B14F-4D97-AF65-F5344CB8AC3E}">
        <p14:creationId xmlns:p14="http://schemas.microsoft.com/office/powerpoint/2010/main" val="2928903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DE4713-3DA7-C76D-7DD6-C34981C26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EF879F-CE16-6FDE-BBAC-0F330CD90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178" y="548640"/>
            <a:ext cx="11061518" cy="1179576"/>
          </a:xfrm>
        </p:spPr>
        <p:txBody>
          <a:bodyPr>
            <a:normAutofit/>
          </a:bodyPr>
          <a:lstStyle/>
          <a:p>
            <a:r>
              <a:rPr lang="ca-ES" sz="4000" b="1" noProof="0" dirty="0"/>
              <a:t>Arquitectura del ETL </a:t>
            </a:r>
            <a:r>
              <a:rPr lang="ca-ES" sz="4000" noProof="0" dirty="0"/>
              <a:t>(alt nivell)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CF7354B4-5071-0BB1-2538-7BDBAE0645B8}"/>
              </a:ext>
            </a:extLst>
          </p:cNvPr>
          <p:cNvSpPr/>
          <p:nvPr/>
        </p:nvSpPr>
        <p:spPr>
          <a:xfrm>
            <a:off x="222178" y="2255296"/>
            <a:ext cx="11747644" cy="27918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noProof="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9F214A0-8256-46D5-CBE0-885A57025DAF}"/>
              </a:ext>
            </a:extLst>
          </p:cNvPr>
          <p:cNvSpPr txBox="1"/>
          <p:nvPr/>
        </p:nvSpPr>
        <p:spPr>
          <a:xfrm>
            <a:off x="294428" y="2677922"/>
            <a:ext cx="2466291" cy="161582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ca-ES" sz="1100" b="1" noProof="0" dirty="0">
                <a:latin typeface="+mj-lt"/>
              </a:rPr>
              <a:t>Capta de dades (data </a:t>
            </a:r>
            <a:r>
              <a:rPr lang="ca-ES" sz="1100" b="1" noProof="0" dirty="0" err="1">
                <a:latin typeface="+mj-lt"/>
              </a:rPr>
              <a:t>ingestion</a:t>
            </a:r>
            <a:r>
              <a:rPr lang="ca-ES" sz="1100" b="1" noProof="0" dirty="0">
                <a:latin typeface="+mj-lt"/>
              </a:rPr>
              <a:t>): </a:t>
            </a:r>
            <a:r>
              <a:rPr lang="ca-ES" sz="1100" noProof="0" dirty="0">
                <a:latin typeface="+mj-lt"/>
              </a:rPr>
              <a:t>Capturar preus horàriament de fonts online per a cada ítem de la cistella digital.</a:t>
            </a:r>
          </a:p>
          <a:p>
            <a:endParaRPr lang="ca-ES" sz="1100" noProof="0" dirty="0"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ca-ES" sz="1100" noProof="0" dirty="0" err="1">
                <a:latin typeface="+mj-lt"/>
              </a:rPr>
              <a:t>APIs</a:t>
            </a:r>
            <a:endParaRPr lang="ca-ES" sz="1100" noProof="0" dirty="0"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ca-ES" sz="1100" noProof="0" dirty="0"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ca-ES" sz="1100" noProof="0" dirty="0">
                <a:latin typeface="+mj-lt"/>
              </a:rPr>
              <a:t>LLM </a:t>
            </a:r>
            <a:r>
              <a:rPr lang="ca-ES" sz="1100" noProof="0" dirty="0" err="1">
                <a:latin typeface="+mj-lt"/>
              </a:rPr>
              <a:t>Scaping</a:t>
            </a:r>
            <a:endParaRPr lang="ca-ES" sz="1100" noProof="0" dirty="0"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ca-ES" sz="1100" noProof="0" dirty="0">
              <a:latin typeface="+mj-lt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B4DB2CA-0C00-0A97-BE83-57A1A2816312}"/>
              </a:ext>
            </a:extLst>
          </p:cNvPr>
          <p:cNvSpPr txBox="1"/>
          <p:nvPr/>
        </p:nvSpPr>
        <p:spPr>
          <a:xfrm>
            <a:off x="3034901" y="2699915"/>
            <a:ext cx="2441448" cy="195438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ca-ES" sz="1100" b="1" noProof="0" dirty="0">
                <a:latin typeface="+mj-lt"/>
              </a:rPr>
              <a:t>Transformació i normalització</a:t>
            </a:r>
            <a:r>
              <a:rPr lang="ca-ES" sz="1100" noProof="0" dirty="0">
                <a:latin typeface="+mj-lt"/>
              </a:rPr>
              <a:t>: Convertir preus bruts en valors comparables.</a:t>
            </a:r>
          </a:p>
          <a:p>
            <a:endParaRPr lang="ca-ES" sz="1100" noProof="0" dirty="0"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ca-ES" sz="1100" noProof="0" dirty="0">
                <a:latin typeface="+mj-lt"/>
              </a:rPr>
              <a:t>(€/litre, €/kWh, Conversió d’unitats €/kg…)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ca-ES" sz="1100" noProof="0" dirty="0">
                <a:latin typeface="+mj-lt"/>
              </a:rPr>
              <a:t>Eliminació d’ofertes i valors anòmals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ca-ES" sz="1100" noProof="0" dirty="0">
                <a:latin typeface="+mj-lt"/>
              </a:rPr>
              <a:t>Conversió de formats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ca-ES" sz="1100" noProof="0" dirty="0"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ca-ES" sz="1100" noProof="0" dirty="0">
                <a:latin typeface="+mj-lt"/>
              </a:rPr>
              <a:t>Etc.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BAC6CEC-943D-19CE-C9AD-BA691081A89A}"/>
              </a:ext>
            </a:extLst>
          </p:cNvPr>
          <p:cNvSpPr txBox="1"/>
          <p:nvPr/>
        </p:nvSpPr>
        <p:spPr>
          <a:xfrm>
            <a:off x="5607292" y="3439670"/>
            <a:ext cx="1645200" cy="43088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ca-ES" sz="1100" b="1" noProof="0" dirty="0">
                <a:latin typeface="+mj-lt"/>
              </a:rPr>
              <a:t>Base de dades (persistència)</a:t>
            </a:r>
            <a:endParaRPr lang="ca-ES" sz="1100" noProof="0" dirty="0">
              <a:latin typeface="+mj-lt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5423F7F-6526-E114-6161-68934BE12D87}"/>
              </a:ext>
            </a:extLst>
          </p:cNvPr>
          <p:cNvSpPr txBox="1"/>
          <p:nvPr/>
        </p:nvSpPr>
        <p:spPr>
          <a:xfrm>
            <a:off x="7436908" y="2310463"/>
            <a:ext cx="2347775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ca-ES" sz="1100" b="1" dirty="0">
                <a:latin typeface="+mj-lt"/>
                <a:hlinkClick r:id="rId3" action="ppaction://hlinkfile"/>
              </a:rPr>
              <a:t>Càlcul de l’IPC interdiària</a:t>
            </a:r>
            <a:endParaRPr lang="ca-ES" sz="1100" b="1" noProof="0" dirty="0">
              <a:latin typeface="+mj-lt"/>
            </a:endParaRP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6752FC38-9113-152A-CADE-169F7CA3F559}"/>
              </a:ext>
            </a:extLst>
          </p:cNvPr>
          <p:cNvGrpSpPr/>
          <p:nvPr/>
        </p:nvGrpSpPr>
        <p:grpSpPr>
          <a:xfrm>
            <a:off x="7534880" y="3989063"/>
            <a:ext cx="2337380" cy="900007"/>
            <a:chOff x="7451800" y="5592603"/>
            <a:chExt cx="2321750" cy="822216"/>
          </a:xfrm>
        </p:grpSpPr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21D7BB7E-6AF6-736A-1D62-BF7D8ECFAFB7}"/>
                </a:ext>
              </a:extLst>
            </p:cNvPr>
            <p:cNvSpPr txBox="1"/>
            <p:nvPr/>
          </p:nvSpPr>
          <p:spPr>
            <a:xfrm>
              <a:off x="7451800" y="5592603"/>
              <a:ext cx="1846790" cy="238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a-ES" sz="1100" b="1" noProof="0" dirty="0">
                  <a:latin typeface="+mj-lt"/>
                </a:rPr>
                <a:t>Càlcul de la inflació</a:t>
              </a:r>
            </a:p>
          </p:txBody>
        </p:sp>
        <p:pic>
          <p:nvPicPr>
            <p:cNvPr id="22" name="Imagen 21">
              <a:extLst>
                <a:ext uri="{FF2B5EF4-FFF2-40B4-BE49-F238E27FC236}">
                  <a16:creationId xmlns:a16="http://schemas.microsoft.com/office/drawing/2014/main" id="{F6E440AC-ABCA-0411-382B-6789E9316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57881" y="5985300"/>
              <a:ext cx="2315669" cy="429519"/>
            </a:xfrm>
            <a:prstGeom prst="rect">
              <a:avLst/>
            </a:prstGeom>
          </p:spPr>
        </p:pic>
      </p:grp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C6E87F5-8721-59E0-D49D-E333A24F3F96}"/>
              </a:ext>
            </a:extLst>
          </p:cNvPr>
          <p:cNvSpPr txBox="1"/>
          <p:nvPr/>
        </p:nvSpPr>
        <p:spPr>
          <a:xfrm>
            <a:off x="10090155" y="3468881"/>
            <a:ext cx="1229666" cy="2616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ca-ES" sz="1100" b="1" noProof="0" dirty="0">
                <a:latin typeface="+mj-lt"/>
                <a:hlinkClick r:id="rId5"/>
              </a:rPr>
              <a:t>Visualització</a:t>
            </a:r>
            <a:endParaRPr lang="ca-ES" sz="1100" b="1" noProof="0" dirty="0">
              <a:latin typeface="+mj-lt"/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87060662-2AEF-BB9B-5D6B-23B93989A0F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760719" y="3485836"/>
            <a:ext cx="274182" cy="191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E5DFCDEA-36BC-D011-8EE0-27C22FABD85B}"/>
              </a:ext>
            </a:extLst>
          </p:cNvPr>
          <p:cNvCxnSpPr>
            <a:cxnSpLocks/>
          </p:cNvCxnSpPr>
          <p:nvPr/>
        </p:nvCxnSpPr>
        <p:spPr>
          <a:xfrm>
            <a:off x="5464053" y="3677105"/>
            <a:ext cx="1432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CF11579B-BD1E-C5D8-2472-52122C93AB8F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 flipV="1">
            <a:off x="7252492" y="2441268"/>
            <a:ext cx="184416" cy="12138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D2F19E02-5A26-7166-EF16-0F8084328A50}"/>
              </a:ext>
            </a:extLst>
          </p:cNvPr>
          <p:cNvCxnSpPr>
            <a:cxnSpLocks/>
          </p:cNvCxnSpPr>
          <p:nvPr/>
        </p:nvCxnSpPr>
        <p:spPr>
          <a:xfrm>
            <a:off x="8430290" y="3539946"/>
            <a:ext cx="0" cy="293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4F32AE42-2D25-93A2-7301-1E5062A435AA}"/>
              </a:ext>
            </a:extLst>
          </p:cNvPr>
          <p:cNvCxnSpPr>
            <a:cxnSpLocks/>
          </p:cNvCxnSpPr>
          <p:nvPr/>
        </p:nvCxnSpPr>
        <p:spPr>
          <a:xfrm flipV="1">
            <a:off x="9842064" y="3701430"/>
            <a:ext cx="220858" cy="775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892FA3EF-9875-B236-488E-5912577FD9C2}"/>
              </a:ext>
            </a:extLst>
          </p:cNvPr>
          <p:cNvSpPr/>
          <p:nvPr/>
        </p:nvSpPr>
        <p:spPr>
          <a:xfrm>
            <a:off x="1143913" y="4498175"/>
            <a:ext cx="1747749" cy="54693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noProof="0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F161B36A-61B9-F04C-B41D-87CC9C82757C}"/>
              </a:ext>
            </a:extLst>
          </p:cNvPr>
          <p:cNvSpPr/>
          <p:nvPr/>
        </p:nvSpPr>
        <p:spPr>
          <a:xfrm>
            <a:off x="3684576" y="4484627"/>
            <a:ext cx="2100573" cy="47015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noProof="0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AFAB80B8-A52D-8F17-4791-39D8D0054C2C}"/>
              </a:ext>
            </a:extLst>
          </p:cNvPr>
          <p:cNvSpPr/>
          <p:nvPr/>
        </p:nvSpPr>
        <p:spPr>
          <a:xfrm>
            <a:off x="6560897" y="3833537"/>
            <a:ext cx="752555" cy="41688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noProof="0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C793C71E-63C4-CF93-9D47-FC9079142291}"/>
              </a:ext>
            </a:extLst>
          </p:cNvPr>
          <p:cNvSpPr/>
          <p:nvPr/>
        </p:nvSpPr>
        <p:spPr>
          <a:xfrm>
            <a:off x="10832959" y="3677105"/>
            <a:ext cx="752555" cy="41688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noProof="0" dirty="0"/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163358C8-2AE8-5554-A595-93263C510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373" y="4537100"/>
            <a:ext cx="703941" cy="351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Getting started with Spark Structured Streaming and Kafka – Software  Development Tutorials">
            <a:extLst>
              <a:ext uri="{FF2B5EF4-FFF2-40B4-BE49-F238E27FC236}">
                <a16:creationId xmlns:a16="http://schemas.microsoft.com/office/drawing/2014/main" id="{4BBCBE7C-2FE3-2B78-708E-C8278D5545B6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4851220" y="4476884"/>
            <a:ext cx="635727" cy="47015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6F9C5DFB-486F-B2A1-250A-8D2B958AA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655" y="3975473"/>
            <a:ext cx="629038" cy="17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Plotly - Wikipedia">
            <a:extLst>
              <a:ext uri="{FF2B5EF4-FFF2-40B4-BE49-F238E27FC236}">
                <a16:creationId xmlns:a16="http://schemas.microsoft.com/office/drawing/2014/main" id="{3BD34F3B-91BC-27F2-4697-EDA11C25C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559" y="3728246"/>
            <a:ext cx="943060" cy="31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57925578-955F-E915-F901-35BBF51C5BF0}"/>
              </a:ext>
            </a:extLst>
          </p:cNvPr>
          <p:cNvSpPr/>
          <p:nvPr/>
        </p:nvSpPr>
        <p:spPr>
          <a:xfrm>
            <a:off x="180556" y="5119596"/>
            <a:ext cx="11830888" cy="54735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noProof="0" dirty="0"/>
          </a:p>
        </p:txBody>
      </p:sp>
      <p:pic>
        <p:nvPicPr>
          <p:cNvPr id="3088" name="Picture 16" descr="Introducción a Docker y la Contenerización | Docker | Chuck's Academy">
            <a:extLst>
              <a:ext uri="{FF2B5EF4-FFF2-40B4-BE49-F238E27FC236}">
                <a16:creationId xmlns:a16="http://schemas.microsoft.com/office/drawing/2014/main" id="{15E4FF10-09E4-58D7-112C-C4B91A56F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389" y="5266405"/>
            <a:ext cx="987016" cy="25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Gráfico 29" descr="Insignia 6 con relleno sólido">
            <a:extLst>
              <a:ext uri="{FF2B5EF4-FFF2-40B4-BE49-F238E27FC236}">
                <a16:creationId xmlns:a16="http://schemas.microsoft.com/office/drawing/2014/main" id="{4F3ADB00-E975-4779-E9BA-C1BFC8C8B8C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117741" y="3101205"/>
            <a:ext cx="527080" cy="527080"/>
          </a:xfrm>
          <a:prstGeom prst="rect">
            <a:avLst/>
          </a:prstGeom>
        </p:spPr>
      </p:pic>
      <p:pic>
        <p:nvPicPr>
          <p:cNvPr id="34" name="Gráfico 33" descr="Insignia 5 con relleno sólido">
            <a:extLst>
              <a:ext uri="{FF2B5EF4-FFF2-40B4-BE49-F238E27FC236}">
                <a16:creationId xmlns:a16="http://schemas.microsoft.com/office/drawing/2014/main" id="{CB4EBAC1-B32A-A4DE-79EA-B208D6FC138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030590" y="3819889"/>
            <a:ext cx="416889" cy="416889"/>
          </a:xfrm>
          <a:prstGeom prst="rect">
            <a:avLst/>
          </a:prstGeom>
        </p:spPr>
      </p:pic>
      <p:pic>
        <p:nvPicPr>
          <p:cNvPr id="37" name="Gráfico 36" descr="Insignia 4 con relleno sólido">
            <a:extLst>
              <a:ext uri="{FF2B5EF4-FFF2-40B4-BE49-F238E27FC236}">
                <a16:creationId xmlns:a16="http://schemas.microsoft.com/office/drawing/2014/main" id="{6F12C386-5B87-A736-F2DD-C6AA7D1A8C5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576456" y="2237474"/>
            <a:ext cx="416453" cy="416453"/>
          </a:xfrm>
          <a:prstGeom prst="rect">
            <a:avLst/>
          </a:prstGeom>
        </p:spPr>
      </p:pic>
      <p:pic>
        <p:nvPicPr>
          <p:cNvPr id="39" name="Gráfico 38" descr="Insignia 3 con relleno sólido">
            <a:extLst>
              <a:ext uri="{FF2B5EF4-FFF2-40B4-BE49-F238E27FC236}">
                <a16:creationId xmlns:a16="http://schemas.microsoft.com/office/drawing/2014/main" id="{6E7786B5-C39C-D2F8-CB5F-969EEE67FC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896490" y="3181392"/>
            <a:ext cx="512629" cy="512629"/>
          </a:xfrm>
          <a:prstGeom prst="rect">
            <a:avLst/>
          </a:prstGeom>
        </p:spPr>
      </p:pic>
      <p:pic>
        <p:nvPicPr>
          <p:cNvPr id="42" name="Gráfico 41" descr="Insignia con relleno sólido">
            <a:extLst>
              <a:ext uri="{FF2B5EF4-FFF2-40B4-BE49-F238E27FC236}">
                <a16:creationId xmlns:a16="http://schemas.microsoft.com/office/drawing/2014/main" id="{256DD67A-410D-F01C-AA72-37074032A01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261519" y="2478393"/>
            <a:ext cx="529968" cy="529968"/>
          </a:xfrm>
          <a:prstGeom prst="rect">
            <a:avLst/>
          </a:prstGeom>
        </p:spPr>
      </p:pic>
      <p:pic>
        <p:nvPicPr>
          <p:cNvPr id="44" name="Gráfico 43" descr="Insignia 1 con relleno sólido">
            <a:extLst>
              <a:ext uri="{FF2B5EF4-FFF2-40B4-BE49-F238E27FC236}">
                <a16:creationId xmlns:a16="http://schemas.microsoft.com/office/drawing/2014/main" id="{433BEEBA-E418-0842-2740-FE5C2611082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422440" y="2467519"/>
            <a:ext cx="540842" cy="540842"/>
          </a:xfrm>
          <a:prstGeom prst="rect">
            <a:avLst/>
          </a:prstGeom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40FCE85C-DCA6-6A46-1CFC-B7386A0A3DE1}"/>
              </a:ext>
            </a:extLst>
          </p:cNvPr>
          <p:cNvGrpSpPr/>
          <p:nvPr/>
        </p:nvGrpSpPr>
        <p:grpSpPr>
          <a:xfrm>
            <a:off x="1143913" y="4492170"/>
            <a:ext cx="864339" cy="552936"/>
            <a:chOff x="8938262" y="4805558"/>
            <a:chExt cx="1108398" cy="709066"/>
          </a:xfrm>
        </p:grpSpPr>
        <p:pic>
          <p:nvPicPr>
            <p:cNvPr id="8" name="Picture 12" descr="Overview - ScrapeGraphAI documentation">
              <a:extLst>
                <a:ext uri="{FF2B5EF4-FFF2-40B4-BE49-F238E27FC236}">
                  <a16:creationId xmlns:a16="http://schemas.microsoft.com/office/drawing/2014/main" id="{5CBD0668-6499-1026-FF41-97307BD03F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9179" y="4805558"/>
              <a:ext cx="542149" cy="4605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41B6EF4E-B389-D47F-97BC-81F122EB5AB9}"/>
                </a:ext>
              </a:extLst>
            </p:cNvPr>
            <p:cNvSpPr txBox="1"/>
            <p:nvPr/>
          </p:nvSpPr>
          <p:spPr>
            <a:xfrm>
              <a:off x="8938262" y="5258080"/>
              <a:ext cx="1108398" cy="2565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ca-ES" sz="700" dirty="0">
                  <a:latin typeface="+mj-lt"/>
                  <a:hlinkClick r:id="rId24"/>
                </a:rPr>
                <a:t>ScrapeGraphAI</a:t>
              </a:r>
              <a:endParaRPr lang="ca-ES" sz="1050" dirty="0">
                <a:latin typeface="+mj-lt"/>
              </a:endParaRPr>
            </a:p>
          </p:txBody>
        </p:sp>
      </p:grpSp>
      <p:pic>
        <p:nvPicPr>
          <p:cNvPr id="12" name="Imagen 11">
            <a:extLst>
              <a:ext uri="{FF2B5EF4-FFF2-40B4-BE49-F238E27FC236}">
                <a16:creationId xmlns:a16="http://schemas.microsoft.com/office/drawing/2014/main" id="{E9ACF7DA-D002-1AE3-076E-7EFB6D46A470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964439" y="4625037"/>
            <a:ext cx="867899" cy="246616"/>
          </a:xfrm>
          <a:prstGeom prst="rect">
            <a:avLst/>
          </a:prstGeom>
        </p:spPr>
      </p:pic>
      <p:pic>
        <p:nvPicPr>
          <p:cNvPr id="3080" name="Picture 8" descr="Apache Airflow - Wikipedia, la enciclopedia libre">
            <a:extLst>
              <a:ext uri="{FF2B5EF4-FFF2-40B4-BE49-F238E27FC236}">
                <a16:creationId xmlns:a16="http://schemas.microsoft.com/office/drawing/2014/main" id="{4CF09589-95FB-1D20-B0C3-70F6255E8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809" y="5222723"/>
            <a:ext cx="822273" cy="31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áfico 16" descr="Agregar con relleno sólido">
            <a:extLst>
              <a:ext uri="{FF2B5EF4-FFF2-40B4-BE49-F238E27FC236}">
                <a16:creationId xmlns:a16="http://schemas.microsoft.com/office/drawing/2014/main" id="{A75A031B-D4CA-30C1-F04A-4A581B0C92E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5713537" y="5305463"/>
            <a:ext cx="143224" cy="143224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6F1F9258-0B23-6430-2CA1-D45726B7E438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7918094" y="2902624"/>
            <a:ext cx="1092799" cy="57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92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8BCB1-D2E3-3907-2B77-E3BE896E5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0AADA7-3DF5-9D22-BEA0-99AFC2E7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ca-ES" sz="4000" b="1" noProof="0" dirty="0"/>
              <a:t>Avantatges i Desavantatges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3B57F5A4-64E0-A1B0-7C5B-A6122872E1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097685"/>
              </p:ext>
            </p:extLst>
          </p:nvPr>
        </p:nvGraphicFramePr>
        <p:xfrm>
          <a:off x="1115567" y="2337821"/>
          <a:ext cx="9760980" cy="3846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0490">
                  <a:extLst>
                    <a:ext uri="{9D8B030D-6E8A-4147-A177-3AD203B41FA5}">
                      <a16:colId xmlns:a16="http://schemas.microsoft.com/office/drawing/2014/main" val="3697899537"/>
                    </a:ext>
                  </a:extLst>
                </a:gridCol>
                <a:gridCol w="4880490">
                  <a:extLst>
                    <a:ext uri="{9D8B030D-6E8A-4147-A177-3AD203B41FA5}">
                      <a16:colId xmlns:a16="http://schemas.microsoft.com/office/drawing/2014/main" val="1073183769"/>
                    </a:ext>
                  </a:extLst>
                </a:gridCol>
              </a:tblGrid>
              <a:tr h="584658">
                <a:tc>
                  <a:txBody>
                    <a:bodyPr/>
                    <a:lstStyle/>
                    <a:p>
                      <a:r>
                        <a:rPr lang="ca-ES" sz="1800" noProof="0" dirty="0">
                          <a:latin typeface="+mj-lt"/>
                        </a:rPr>
                        <a:t>Avantatges</a:t>
                      </a:r>
                      <a:endParaRPr lang="ca-ES" noProof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a-ES" sz="1800" noProof="0" dirty="0">
                          <a:latin typeface="+mj-lt"/>
                        </a:rPr>
                        <a:t>Desavantatges</a:t>
                      </a:r>
                      <a:endParaRPr lang="ca-ES" noProof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572013"/>
                  </a:ext>
                </a:extLst>
              </a:tr>
              <a:tr h="187410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ca-ES" sz="1600" noProof="0" dirty="0">
                          <a:latin typeface="+mj-lt"/>
                        </a:rPr>
                        <a:t>Millora la capacitat de prendre decisions.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ca-ES" sz="1600" noProof="0" dirty="0">
                        <a:latin typeface="+mj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ca-ES" sz="1600" noProof="0" dirty="0">
                          <a:latin typeface="+mj-lt"/>
                        </a:rPr>
                        <a:t>Reducció de latència, podríem </a:t>
                      </a:r>
                      <a:r>
                        <a:rPr lang="es-ES" sz="1600" noProof="0" dirty="0" err="1">
                          <a:latin typeface="+mj-lt"/>
                        </a:rPr>
                        <a:t>optimitzar</a:t>
                      </a:r>
                      <a:r>
                        <a:rPr lang="es-ES" sz="1600" noProof="0" dirty="0">
                          <a:latin typeface="+mj-lt"/>
                        </a:rPr>
                        <a:t>  les polítiques </a:t>
                      </a:r>
                      <a:r>
                        <a:rPr lang="es-ES" sz="1600" noProof="0" dirty="0" err="1">
                          <a:latin typeface="+mj-lt"/>
                        </a:rPr>
                        <a:t>monetàries</a:t>
                      </a:r>
                      <a:r>
                        <a:rPr lang="es-ES" sz="1600" noProof="0" dirty="0">
                          <a:latin typeface="+mj-lt"/>
                        </a:rPr>
                        <a:t> i </a:t>
                      </a:r>
                      <a:r>
                        <a:rPr lang="es-ES" sz="1600" noProof="0" dirty="0" err="1">
                          <a:latin typeface="+mj-lt"/>
                        </a:rPr>
                        <a:t>fiscals</a:t>
                      </a:r>
                      <a:r>
                        <a:rPr lang="es-ES" sz="1600" noProof="0" dirty="0">
                          <a:latin typeface="+mj-lt"/>
                        </a:rPr>
                        <a:t>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s-ES" sz="1600" noProof="0" dirty="0">
                        <a:latin typeface="+mj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600" noProof="0" dirty="0" err="1">
                          <a:latin typeface="+mj-lt"/>
                        </a:rPr>
                        <a:t>Millora</a:t>
                      </a:r>
                      <a:r>
                        <a:rPr lang="es-ES" sz="1600" noProof="0" dirty="0">
                          <a:latin typeface="+mj-lt"/>
                        </a:rPr>
                        <a:t> la </a:t>
                      </a:r>
                      <a:r>
                        <a:rPr lang="es-ES" sz="1600" noProof="0" dirty="0" err="1">
                          <a:latin typeface="+mj-lt"/>
                        </a:rPr>
                        <a:t>gestió</a:t>
                      </a:r>
                      <a:r>
                        <a:rPr lang="es-ES" sz="1600" noProof="0" dirty="0">
                          <a:latin typeface="+mj-lt"/>
                        </a:rPr>
                        <a:t> de riscos: Dades en </a:t>
                      </a:r>
                      <a:r>
                        <a:rPr lang="es-ES" sz="1600" noProof="0" dirty="0" err="1">
                          <a:latin typeface="+mj-lt"/>
                        </a:rPr>
                        <a:t>temps</a:t>
                      </a:r>
                      <a:r>
                        <a:rPr lang="es-ES" sz="1600" noProof="0" dirty="0">
                          <a:latin typeface="+mj-lt"/>
                        </a:rPr>
                        <a:t> real </a:t>
                      </a:r>
                      <a:r>
                        <a:rPr lang="es-ES" sz="1600" noProof="0" dirty="0" err="1">
                          <a:latin typeface="+mj-lt"/>
                        </a:rPr>
                        <a:t>ajuden</a:t>
                      </a:r>
                      <a:r>
                        <a:rPr lang="es-ES" sz="1600" noProof="0" dirty="0">
                          <a:latin typeface="+mj-lt"/>
                        </a:rPr>
                        <a:t> a anticipar i controlar riscos </a:t>
                      </a:r>
                      <a:r>
                        <a:rPr lang="es-ES" sz="1600" noProof="0" dirty="0" err="1">
                          <a:latin typeface="+mj-lt"/>
                        </a:rPr>
                        <a:t>inflacionistes</a:t>
                      </a:r>
                      <a:r>
                        <a:rPr lang="es-ES" sz="1600" noProof="0">
                          <a:latin typeface="+mj-lt"/>
                        </a:rPr>
                        <a:t>.</a:t>
                      </a:r>
                      <a:endParaRPr lang="es-ES" sz="1600" noProof="0" dirty="0">
                        <a:latin typeface="+mj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ca-ES" sz="1600" noProof="0" dirty="0">
                        <a:latin typeface="+mj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ca-ES" sz="1600" noProof="0" dirty="0">
                          <a:latin typeface="+mj-lt"/>
                        </a:rPr>
                        <a:t>Eina complementaria als informes de l’INE.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ca-ES" sz="1600" noProof="0" dirty="0">
                        <a:latin typeface="+mj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ca-ES" sz="1600" noProof="0" dirty="0">
                          <a:latin typeface="+mj-lt"/>
                        </a:rPr>
                        <a:t>Detall de l'historial complet de preus de tots els productes (prediccions amb ML)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ca-ES" sz="1600" noProof="0" dirty="0">
                          <a:latin typeface="+mj-lt"/>
                        </a:rPr>
                        <a:t>Volatilitat percebuda i reaccions exagerades.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ca-ES" sz="1600" noProof="0" dirty="0">
                        <a:latin typeface="+mj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ca-ES" sz="1600" noProof="0" dirty="0">
                          <a:latin typeface="+mj-lt"/>
                        </a:rPr>
                        <a:t>Dependència tecnològica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ca-ES" sz="1600" noProof="0" dirty="0">
                        <a:latin typeface="+mj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ca-ES" sz="1600" noProof="0" dirty="0">
                          <a:latin typeface="+mj-lt"/>
                        </a:rPr>
                        <a:t>Repte tècnic.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251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88389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ersonalizado 1">
      <a:majorFont>
        <a:latin typeface="Montserrat"/>
        <a:ea typeface=""/>
        <a:cs typeface=""/>
      </a:majorFont>
      <a:minorFont>
        <a:latin typeface="Apto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13217</TotalTime>
  <Words>461</Words>
  <Application>Microsoft Office PowerPoint</Application>
  <PresentationFormat>Panorámica</PresentationFormat>
  <Paragraphs>68</Paragraphs>
  <Slides>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Montserrat</vt:lpstr>
      <vt:lpstr>Tema de Office</vt:lpstr>
      <vt:lpstr>Diseño personalizado</vt:lpstr>
      <vt:lpstr>Taxa d’inflació en latència diària amb eines de Big Data / IA</vt:lpstr>
      <vt:lpstr>Actualitat, mètode actual del càlcul del IPC </vt:lpstr>
      <vt:lpstr>Objectiu</vt:lpstr>
      <vt:lpstr>Objectiu</vt:lpstr>
      <vt:lpstr>Arquitectura del ETL (alt nivell)</vt:lpstr>
      <vt:lpstr>Avantatges i Desavantatges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Mohamed Laaouaj</dc:creator>
  <cp:lastModifiedBy>Mohamed Laaouaj</cp:lastModifiedBy>
  <cp:revision>6</cp:revision>
  <dcterms:created xsi:type="dcterms:W3CDTF">2025-07-14T17:11:20Z</dcterms:created>
  <dcterms:modified xsi:type="dcterms:W3CDTF">2025-07-26T07:08:32Z</dcterms:modified>
</cp:coreProperties>
</file>