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20AAF-2C5A-52E4-7F8A-C60E34098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EF072F-349F-1114-8C5C-5180684E9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CB570E-B968-702C-5A41-E98B39F1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3DB87-C176-56B3-E250-9C8B6447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8CAFA-11DC-3FD1-B65A-CE6859F3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25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505D3-1F4D-6408-9CE2-EDB4A51A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C40474-9F00-9BF9-135C-4CA9EA03D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B0DFD2-D1EC-BCE1-8089-1A3FE23C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0827F4-378B-54E7-B378-16DD2765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B67A2-E82F-4405-4805-CC24D9C9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04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B9F603-742A-B0D8-1188-D3996CBBC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0CCC76-1A5A-1C8B-7579-FCD8B5452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953E7-7453-7C87-CC1D-FEBD8882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BF3CBB-F609-E6BD-F077-DD2B4080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A7229-85A2-AEB6-C9D4-59044DC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06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5994-8568-30F7-53E8-7D80A638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D1FB01-BD14-F303-616E-327CAB29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CA86E-16C0-BA5D-0D0B-029EB986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CC8C9A-DDDB-9CCD-957E-B1522188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A8A0E-4330-0A37-5FD9-062813F1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68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02431-AEBA-A1F6-426C-AE80366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4DD41-AED5-6BC7-4323-430D106C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33CCD-EACE-DADD-1367-9E629F4F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FE499-1088-73E5-B1C6-090A7D80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88C250-B0F2-B99B-AAB0-29D62B52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8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38279-36EB-750D-FBB3-DE7784A7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B5CD2E-8AA9-06CA-7E40-6B56418D4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C88C47-A3A6-6346-443B-806352B2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41DE39-D994-9124-6012-0E6B4CA6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2AA074-2C74-6B6C-FBF8-B11363B5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DDC411-C204-942D-BAC7-8733EE53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3CA59-CA81-3B7A-97A9-38C6AF22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C8F81-DB30-E1DA-56B8-78162C83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CF4B2F-4CBE-BCE6-7717-6B067F4B4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537110-F7E6-88C5-A4D2-05864870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3CAB3E-F370-BE25-C7D6-2867FDB76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F023D1-C537-6CDA-7C6F-BCF716A0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B03DC8-CDF8-864D-86B2-5E5B7699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DF2078-0D65-5916-703D-8008B46C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93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9D275-C0DF-BAA3-97C6-80A74209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4F1233-47C2-5F0B-CF95-0A34028B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C85750-3EE9-1318-217D-7D4B7848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3ED662-4600-5D8F-92CD-C1CC7137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27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999902-3D56-B130-DC6D-5EC84372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28F606-7212-739B-FD6F-D91FCA16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BBBC8A-42D2-12F0-8FE6-41602F73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1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51DBA-5C86-89FD-644D-5654369F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595E1-2071-04AF-4621-D2952F19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0EBC64-23DA-A359-1E22-D445D760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D67975-89E0-32E4-2AC9-582509D2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5EE1BD-399B-5D3B-CA81-04EB1C7E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95E98E-14F5-DFDE-4C1E-741407E1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47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8E6C7-6C73-4424-27E5-1F4743AE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86D9E4-0715-DB37-215C-E2054C5FC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F7CA59-D079-11DA-255B-2255A3C2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CCED4-F1AB-7CF0-9EDF-E91FA567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2017A6-3EFD-09FE-DDB7-B99FD71E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77843-457C-34CE-265E-5B0E1A88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5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4CDDE4-540E-9317-A694-ED87E5DB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53F0C0-AB4D-0CEE-8926-D20CDD83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1AEFF-313F-86A8-42C6-55D345316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36C7D-7B81-4152-8E62-333B40B689C8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FBD79-A94C-2299-3CA2-A92145BCA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38600-EB94-7638-0C5E-87E156D72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7DA50-4C9E-4292-93B4-70BC846B5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87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763A4-7F7B-CC45-D804-3D504BE8D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Montserrat" pitchFamily="2" charset="0"/>
              </a:rPr>
              <a:t>Temperatura y humedad de Madrid en tiempo real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29297-913A-A499-9C02-20F71D7DF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200" dirty="0">
                <a:latin typeface="Montserrat" pitchFamily="2" charset="0"/>
              </a:rPr>
              <a:t>Isaac Laaouaj – Grado en Ciencia de Datos e IA</a:t>
            </a:r>
          </a:p>
        </p:txBody>
      </p:sp>
    </p:spTree>
    <p:extLst>
      <p:ext uri="{BB962C8B-B14F-4D97-AF65-F5344CB8AC3E}">
        <p14:creationId xmlns:p14="http://schemas.microsoft.com/office/powerpoint/2010/main" val="338322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054">
            <a:extLst>
              <a:ext uri="{FF2B5EF4-FFF2-40B4-BE49-F238E27FC236}">
                <a16:creationId xmlns:a16="http://schemas.microsoft.com/office/drawing/2014/main" id="{0B11ED58-F280-F49F-4354-1D374C998866}"/>
              </a:ext>
            </a:extLst>
          </p:cNvPr>
          <p:cNvSpPr/>
          <p:nvPr/>
        </p:nvSpPr>
        <p:spPr>
          <a:xfrm>
            <a:off x="286508" y="1076952"/>
            <a:ext cx="11614507" cy="486110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2F2F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Rectángulo: esquinas redondeadas 29">
            <a:extLst>
              <a:ext uri="{FF2B5EF4-FFF2-40B4-BE49-F238E27FC236}">
                <a16:creationId xmlns:a16="http://schemas.microsoft.com/office/drawing/2014/main" id="{D9D884B6-B24F-46A6-C357-844C2D6F094F}"/>
              </a:ext>
            </a:extLst>
          </p:cNvPr>
          <p:cNvSpPr/>
          <p:nvPr/>
        </p:nvSpPr>
        <p:spPr>
          <a:xfrm>
            <a:off x="290980" y="6048097"/>
            <a:ext cx="11614507" cy="57267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2F2F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831AE64-F3A5-4737-84AD-3EB2593BD6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980" y="-11804"/>
            <a:ext cx="10224619" cy="1161580"/>
          </a:xfrm>
        </p:spPr>
        <p:txBody>
          <a:bodyPr/>
          <a:lstStyle/>
          <a:p>
            <a:pPr lvl="0"/>
            <a:r>
              <a:rPr lang="es-ES" sz="2800" dirty="0">
                <a:latin typeface="Montserrat" pitchFamily="2"/>
              </a:rPr>
              <a:t>Flujo a alto nivel</a:t>
            </a:r>
          </a:p>
        </p:txBody>
      </p:sp>
      <p:pic>
        <p:nvPicPr>
          <p:cNvPr id="10" name="Imagen 32" descr="Icono, Círculo&#10;&#10;Descripción generada automáticamente con confianza media">
            <a:extLst>
              <a:ext uri="{FF2B5EF4-FFF2-40B4-BE49-F238E27FC236}">
                <a16:creationId xmlns:a16="http://schemas.microsoft.com/office/drawing/2014/main" id="{95C4F64A-7361-A272-AECC-1F572808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148" y="2982417"/>
            <a:ext cx="446583" cy="4465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8" descr="Getting started with Spark Structured Streaming and Kafka – Software  Development Tutorials">
            <a:extLst>
              <a:ext uri="{FF2B5EF4-FFF2-40B4-BE49-F238E27FC236}">
                <a16:creationId xmlns:a16="http://schemas.microsoft.com/office/drawing/2014/main" id="{5F6BB58D-2932-A478-A35B-BCEFADE8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02919" y="2869690"/>
            <a:ext cx="826114" cy="6109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14" descr="Docker Logo, symbol, meaning, history, PNG, brand">
            <a:extLst>
              <a:ext uri="{FF2B5EF4-FFF2-40B4-BE49-F238E27FC236}">
                <a16:creationId xmlns:a16="http://schemas.microsoft.com/office/drawing/2014/main" id="{5A4B5BD2-11B3-72CA-C0CF-5FC967DF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76678" y="6086817"/>
            <a:ext cx="880411" cy="49522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6" name="Conector recto 53">
            <a:extLst>
              <a:ext uri="{FF2B5EF4-FFF2-40B4-BE49-F238E27FC236}">
                <a16:creationId xmlns:a16="http://schemas.microsoft.com/office/drawing/2014/main" id="{F3AF36C0-B4ED-165C-3B7A-31BE3823825B}"/>
              </a:ext>
            </a:extLst>
          </p:cNvPr>
          <p:cNvCxnSpPr>
            <a:cxnSpLocks/>
          </p:cNvCxnSpPr>
          <p:nvPr/>
        </p:nvCxnSpPr>
        <p:spPr>
          <a:xfrm>
            <a:off x="3032449" y="3196858"/>
            <a:ext cx="1117830" cy="0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miter/>
          </a:ln>
        </p:spPr>
      </p:cxnSp>
      <p:cxnSp>
        <p:nvCxnSpPr>
          <p:cNvPr id="17" name="Conector recto 56">
            <a:extLst>
              <a:ext uri="{FF2B5EF4-FFF2-40B4-BE49-F238E27FC236}">
                <a16:creationId xmlns:a16="http://schemas.microsoft.com/office/drawing/2014/main" id="{87DB4329-888B-DC77-2AEE-7C676D5B37F9}"/>
              </a:ext>
            </a:extLst>
          </p:cNvPr>
          <p:cNvCxnSpPr/>
          <p:nvPr/>
        </p:nvCxnSpPr>
        <p:spPr>
          <a:xfrm>
            <a:off x="4952471" y="3196858"/>
            <a:ext cx="901635" cy="0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miter/>
          </a:ln>
        </p:spPr>
      </p:cxnSp>
      <p:cxnSp>
        <p:nvCxnSpPr>
          <p:cNvPr id="18" name="Conector recto 1032">
            <a:extLst>
              <a:ext uri="{FF2B5EF4-FFF2-40B4-BE49-F238E27FC236}">
                <a16:creationId xmlns:a16="http://schemas.microsoft.com/office/drawing/2014/main" id="{659E2C3B-3634-7CAF-DCF2-5F5502CCC0F3}"/>
              </a:ext>
            </a:extLst>
          </p:cNvPr>
          <p:cNvCxnSpPr/>
          <p:nvPr/>
        </p:nvCxnSpPr>
        <p:spPr>
          <a:xfrm>
            <a:off x="6835486" y="3154792"/>
            <a:ext cx="999997" cy="0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miter/>
          </a:ln>
        </p:spPr>
      </p:cxnSp>
      <p:pic>
        <p:nvPicPr>
          <p:cNvPr id="1028" name="Picture 4" descr="OpenWeatherMap monitoring and integration with Zabbix">
            <a:extLst>
              <a:ext uri="{FF2B5EF4-FFF2-40B4-BE49-F238E27FC236}">
                <a16:creationId xmlns:a16="http://schemas.microsoft.com/office/drawing/2014/main" id="{05BB05B1-1EB3-D3EE-2772-FAEBC4ED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524" y="2916023"/>
            <a:ext cx="1181484" cy="51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sh Extensions">
            <a:extLst>
              <a:ext uri="{FF2B5EF4-FFF2-40B4-BE49-F238E27FC236}">
                <a16:creationId xmlns:a16="http://schemas.microsoft.com/office/drawing/2014/main" id="{24ECB8B0-6F4B-F699-EF94-FD874AC7B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483" y="2641447"/>
            <a:ext cx="3347902" cy="92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62863-3BCC-4E98-3853-3193D061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itchFamily="2" charset="0"/>
              </a:rPr>
              <a:t>Extracción de los 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4507B-F78B-01C6-61AC-48194183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dirty="0" err="1">
                <a:latin typeface="Montserrat" pitchFamily="2" charset="0"/>
              </a:rPr>
              <a:t>OpenWeatherMap</a:t>
            </a:r>
            <a:r>
              <a:rPr lang="es-ES" sz="1800" dirty="0">
                <a:latin typeface="Montserrat" pitchFamily="2" charset="0"/>
              </a:rPr>
              <a:t> es un servicio web que proporciona datos meteorológicos en tiempo real y pronósticos. La API es totalmente gratuita para fines académicos-</a:t>
            </a:r>
          </a:p>
        </p:txBody>
      </p:sp>
      <p:pic>
        <p:nvPicPr>
          <p:cNvPr id="5" name="Picture 4" descr="OpenWeatherMap monitoring and integration with Zabbix">
            <a:extLst>
              <a:ext uri="{FF2B5EF4-FFF2-40B4-BE49-F238E27FC236}">
                <a16:creationId xmlns:a16="http://schemas.microsoft.com/office/drawing/2014/main" id="{3E2B43F3-5B65-664A-4AE5-2361F719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79" y="3946850"/>
            <a:ext cx="1779664" cy="77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32" descr="Icono, Círculo&#10;&#10;Descripción generada automáticamente con confianza media">
            <a:extLst>
              <a:ext uri="{FF2B5EF4-FFF2-40B4-BE49-F238E27FC236}">
                <a16:creationId xmlns:a16="http://schemas.microsoft.com/office/drawing/2014/main" id="{F82661D0-2C5D-1861-0C87-21F10470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487" y="4040156"/>
            <a:ext cx="790350" cy="7903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Conector recto 53">
            <a:extLst>
              <a:ext uri="{FF2B5EF4-FFF2-40B4-BE49-F238E27FC236}">
                <a16:creationId xmlns:a16="http://schemas.microsoft.com/office/drawing/2014/main" id="{9B2E76C0-4DD7-CD77-44D6-494F7EC3F706}"/>
              </a:ext>
            </a:extLst>
          </p:cNvPr>
          <p:cNvCxnSpPr>
            <a:cxnSpLocks/>
          </p:cNvCxnSpPr>
          <p:nvPr/>
        </p:nvCxnSpPr>
        <p:spPr>
          <a:xfrm>
            <a:off x="4926563" y="4505057"/>
            <a:ext cx="1978304" cy="0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0969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949AE-8114-AAB4-69E6-C9894B458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AF4C5-52B6-0A38-3187-86E76BFA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itchFamily="2" charset="0"/>
              </a:rPr>
              <a:t>Apache Kafka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593BE-8278-3CB7-D1D5-C75D7B6A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dirty="0">
                <a:latin typeface="Montserrat" pitchFamily="2" charset="0"/>
              </a:rPr>
              <a:t>Kafka actúa como un intermediario para ingerir datos desde la API para ponerlos a disposición a como </a:t>
            </a:r>
            <a:r>
              <a:rPr lang="es-ES" sz="1800" dirty="0" err="1">
                <a:latin typeface="Montserrat" pitchFamily="2" charset="0"/>
              </a:rPr>
              <a:t>Spark</a:t>
            </a:r>
            <a:r>
              <a:rPr lang="es-ES" sz="1800" dirty="0">
                <a:latin typeface="Montserrat" pitchFamily="2" charset="0"/>
              </a:rPr>
              <a:t> </a:t>
            </a:r>
            <a:r>
              <a:rPr lang="es-ES" sz="1800" dirty="0" err="1">
                <a:latin typeface="Montserrat" pitchFamily="2" charset="0"/>
              </a:rPr>
              <a:t>Streaming</a:t>
            </a:r>
            <a:r>
              <a:rPr lang="es-ES" sz="1800" dirty="0">
                <a:latin typeface="Montserrat" pitchFamily="2" charset="0"/>
              </a:rPr>
              <a:t> y </a:t>
            </a:r>
            <a:r>
              <a:rPr lang="es-ES" sz="1800" dirty="0" err="1">
                <a:latin typeface="Montserrat" pitchFamily="2" charset="0"/>
              </a:rPr>
              <a:t>Dash</a:t>
            </a:r>
            <a:r>
              <a:rPr lang="es-ES" sz="1800" dirty="0">
                <a:latin typeface="Montserrat" pitchFamily="2" charset="0"/>
              </a:rPr>
              <a:t>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47A78C5-4C3E-02F5-AC6A-E0A4AB66CA0F}"/>
              </a:ext>
            </a:extLst>
          </p:cNvPr>
          <p:cNvGrpSpPr/>
          <p:nvPr/>
        </p:nvGrpSpPr>
        <p:grpSpPr>
          <a:xfrm>
            <a:off x="7827068" y="5748221"/>
            <a:ext cx="2510985" cy="857483"/>
            <a:chOff x="1043082" y="3572552"/>
            <a:chExt cx="2510985" cy="857483"/>
          </a:xfrm>
        </p:grpSpPr>
        <p:pic>
          <p:nvPicPr>
            <p:cNvPr id="6" name="Imagen 32" descr="Icono, Círculo&#10;&#10;Descripción generada automáticamente con confianza media">
              <a:extLst>
                <a:ext uri="{FF2B5EF4-FFF2-40B4-BE49-F238E27FC236}">
                  <a16:creationId xmlns:a16="http://schemas.microsoft.com/office/drawing/2014/main" id="{A898A5F2-0A4C-2FD2-5A89-88A80B81B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082" y="3606119"/>
              <a:ext cx="790350" cy="790350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7" name="Conector recto 53">
              <a:extLst>
                <a:ext uri="{FF2B5EF4-FFF2-40B4-BE49-F238E27FC236}">
                  <a16:creationId xmlns:a16="http://schemas.microsoft.com/office/drawing/2014/main" id="{1ABBDC9A-38FF-E04B-B686-C01CF2036AD5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981005"/>
              <a:ext cx="279918" cy="0"/>
            </a:xfrm>
            <a:prstGeom prst="straightConnector1">
              <a:avLst/>
            </a:prstGeom>
            <a:noFill/>
            <a:ln w="19046" cap="flat">
              <a:solidFill>
                <a:srgbClr val="156082"/>
              </a:solidFill>
              <a:prstDash val="solid"/>
              <a:miter/>
            </a:ln>
          </p:spPr>
        </p:cxnSp>
        <p:pic>
          <p:nvPicPr>
            <p:cNvPr id="4" name="Picture 8" descr="Getting started with Spark Structured Streaming and Kafka – Software  Development Tutorials">
              <a:extLst>
                <a:ext uri="{FF2B5EF4-FFF2-40B4-BE49-F238E27FC236}">
                  <a16:creationId xmlns:a16="http://schemas.microsoft.com/office/drawing/2014/main" id="{37559361-74B6-929A-A43F-E4B85EEE1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94608" y="3572552"/>
              <a:ext cx="1159459" cy="85748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60C7E4C-4547-5CED-DCF5-CA7DA3C0A1B1}"/>
              </a:ext>
            </a:extLst>
          </p:cNvPr>
          <p:cNvSpPr txBox="1">
            <a:spLocks/>
          </p:cNvSpPr>
          <p:nvPr/>
        </p:nvSpPr>
        <p:spPr>
          <a:xfrm>
            <a:off x="4517571" y="2817780"/>
            <a:ext cx="6539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ES" sz="1100" dirty="0">
                <a:latin typeface="Montserrat" pitchFamily="2" charset="0"/>
              </a:rPr>
              <a:t>Definimos el “</a:t>
            </a:r>
            <a:r>
              <a:rPr lang="es-ES" sz="1100" dirty="0" err="1">
                <a:latin typeface="Montserrat" pitchFamily="2" charset="0"/>
              </a:rPr>
              <a:t>producer</a:t>
            </a:r>
            <a:r>
              <a:rPr lang="es-ES" sz="1100" dirty="0">
                <a:latin typeface="Montserrat" pitchFamily="2" charset="0"/>
              </a:rPr>
              <a:t>”, que nos ayuda extraer los datos del clima que son enviados a un servidor Kafka.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ES" sz="1100" dirty="0">
                <a:latin typeface="Montserrat" pitchFamily="2" charset="0"/>
              </a:rPr>
              <a:t>Los datos los ponemos en formato JSON antes de ser enviados al servidor Kafka, lo que permite su almacenamiento y procesamiento posterior.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ES" sz="1100" dirty="0">
                <a:latin typeface="Montserrat" pitchFamily="2" charset="0"/>
              </a:rPr>
              <a:t>El script realiza una consulta a la API cada 60 segundos.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ES" sz="1100" dirty="0">
                <a:latin typeface="Montserrat" pitchFamily="2" charset="0"/>
              </a:rPr>
              <a:t>Los datos obtenidos se envían al </a:t>
            </a:r>
            <a:r>
              <a:rPr lang="es-ES" sz="1100" dirty="0" err="1">
                <a:latin typeface="Montserrat" pitchFamily="2" charset="0"/>
              </a:rPr>
              <a:t>topic</a:t>
            </a:r>
            <a:r>
              <a:rPr lang="es-ES" sz="1100" dirty="0">
                <a:latin typeface="Montserrat" pitchFamily="2" charset="0"/>
              </a:rPr>
              <a:t> </a:t>
            </a:r>
            <a:r>
              <a:rPr lang="es-ES" sz="1100" b="1" dirty="0" err="1">
                <a:latin typeface="Montserrat" pitchFamily="2" charset="0"/>
              </a:rPr>
              <a:t>weather_data</a:t>
            </a:r>
            <a:r>
              <a:rPr lang="es-ES" sz="1100" b="1" dirty="0">
                <a:latin typeface="Montserrat" pitchFamily="2" charset="0"/>
              </a:rPr>
              <a:t> </a:t>
            </a:r>
            <a:r>
              <a:rPr lang="es-ES" sz="1100" dirty="0">
                <a:latin typeface="Montserrat" pitchFamily="2" charset="0"/>
              </a:rPr>
              <a:t>en Kafka.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12555B6-8B45-2A39-A915-8B6F68F9F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49" y="2450411"/>
            <a:ext cx="4182622" cy="40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143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Montserrat</vt:lpstr>
      <vt:lpstr>Tema de Office</vt:lpstr>
      <vt:lpstr>Temperatura y humedad de Madrid en tiempo real</vt:lpstr>
      <vt:lpstr>Flujo a alto nivel</vt:lpstr>
      <vt:lpstr>Extracción de los datos </vt:lpstr>
      <vt:lpstr>Apache Kafka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Laaouaj</dc:creator>
  <cp:lastModifiedBy>Mohamed Laaouaj</cp:lastModifiedBy>
  <cp:revision>2</cp:revision>
  <dcterms:created xsi:type="dcterms:W3CDTF">2025-01-21T13:09:10Z</dcterms:created>
  <dcterms:modified xsi:type="dcterms:W3CDTF">2025-01-21T16:18:00Z</dcterms:modified>
</cp:coreProperties>
</file>