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4"/>
  </p:notesMasterIdLst>
  <p:sldIdLst>
    <p:sldId id="256" r:id="rId2"/>
    <p:sldId id="425" r:id="rId3"/>
    <p:sldId id="493" r:id="rId4"/>
    <p:sldId id="468" r:id="rId5"/>
    <p:sldId id="497" r:id="rId6"/>
    <p:sldId id="495" r:id="rId7"/>
    <p:sldId id="471" r:id="rId8"/>
    <p:sldId id="499" r:id="rId9"/>
    <p:sldId id="472" r:id="rId10"/>
    <p:sldId id="473" r:id="rId11"/>
    <p:sldId id="500" r:id="rId12"/>
    <p:sldId id="501" r:id="rId13"/>
    <p:sldId id="474" r:id="rId14"/>
    <p:sldId id="475" r:id="rId15"/>
    <p:sldId id="477" r:id="rId16"/>
    <p:sldId id="478" r:id="rId17"/>
    <p:sldId id="481" r:id="rId18"/>
    <p:sldId id="530" r:id="rId19"/>
    <p:sldId id="482" r:id="rId20"/>
    <p:sldId id="496" r:id="rId21"/>
    <p:sldId id="498" r:id="rId22"/>
    <p:sldId id="502" r:id="rId23"/>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92633"/>
  </p:normalViewPr>
  <p:slideViewPr>
    <p:cSldViewPr>
      <p:cViewPr varScale="1">
        <p:scale>
          <a:sx n="81" d="100"/>
          <a:sy n="81" d="100"/>
        </p:scale>
        <p:origin x="1627"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098F6-2FF4-D64E-BE58-0788302051F8}" type="datetimeFigureOut">
              <a:rPr kumimoji="1" lang="zh-TW" altLang="en-US" smtClean="0"/>
              <a:t>2022/8/9</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0CE05-D6CE-8242-A2F4-D3EAAE6171D8}" type="slidenum">
              <a:rPr kumimoji="1" lang="zh-TW" altLang="en-US" smtClean="0"/>
              <a:t>‹#›</a:t>
            </a:fld>
            <a:endParaRPr kumimoji="1" lang="zh-TW" altLang="en-US"/>
          </a:p>
        </p:txBody>
      </p:sp>
    </p:spTree>
    <p:extLst>
      <p:ext uri="{BB962C8B-B14F-4D97-AF65-F5344CB8AC3E}">
        <p14:creationId xmlns:p14="http://schemas.microsoft.com/office/powerpoint/2010/main" val="1441966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sp>
          <p:nvSpPr>
            <p:cNvPr id="6147"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0" lang="en-US" sz="2400">
                <a:latin typeface="Times New Roman" pitchFamily="18" charset="0"/>
              </a:endParaRPr>
            </a:p>
          </p:txBody>
        </p:sp>
        <p:sp>
          <p:nvSpPr>
            <p:cNvPr id="6148"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endParaRPr kumimoji="0" lang="en-US" sz="2400">
                <a:latin typeface="Times New Roman" pitchFamily="18" charset="0"/>
              </a:endParaRPr>
            </a:p>
          </p:txBody>
        </p:sp>
        <p:grpSp>
          <p:nvGrpSpPr>
            <p:cNvPr id="3" name="Group 5"/>
            <p:cNvGrpSpPr>
              <a:grpSpLocks/>
            </p:cNvGrpSpPr>
            <p:nvPr/>
          </p:nvGrpSpPr>
          <p:grpSpPr bwMode="auto">
            <a:xfrm>
              <a:off x="0" y="672"/>
              <a:ext cx="1806" cy="1989"/>
              <a:chOff x="0" y="672"/>
              <a:chExt cx="1806" cy="1989"/>
            </a:xfrm>
          </p:grpSpPr>
          <p:sp>
            <p:nvSpPr>
              <p:cNvPr id="6150"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endParaRPr kumimoji="0" lang="en-US" sz="2400">
                  <a:latin typeface="Times New Roman" pitchFamily="18" charset="0"/>
                </a:endParaRPr>
              </a:p>
            </p:txBody>
          </p:sp>
          <p:sp>
            <p:nvSpPr>
              <p:cNvPr id="6151"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endParaRPr kumimoji="0" lang="en-US" sz="2400">
                  <a:latin typeface="Times New Roman" pitchFamily="18" charset="0"/>
                </a:endParaRPr>
              </a:p>
            </p:txBody>
          </p:sp>
          <p:sp>
            <p:nvSpPr>
              <p:cNvPr id="6152"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endParaRPr kumimoji="0" lang="en-US" sz="2400">
                  <a:latin typeface="Times New Roman" pitchFamily="18" charset="0"/>
                </a:endParaRPr>
              </a:p>
            </p:txBody>
          </p:sp>
          <p:sp>
            <p:nvSpPr>
              <p:cNvPr id="6153"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endParaRPr kumimoji="0" lang="en-US" sz="2400">
                  <a:latin typeface="Times New Roman" pitchFamily="18" charset="0"/>
                </a:endParaRPr>
              </a:p>
            </p:txBody>
          </p:sp>
          <p:sp>
            <p:nvSpPr>
              <p:cNvPr id="6154"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endParaRPr kumimoji="0" lang="en-US" sz="2400">
                  <a:latin typeface="Times New Roman" pitchFamily="18" charset="0"/>
                </a:endParaRPr>
              </a:p>
            </p:txBody>
          </p:sp>
          <p:sp>
            <p:nvSpPr>
              <p:cNvPr id="6155"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endParaRPr kumimoji="0" lang="en-US" sz="2400">
                  <a:latin typeface="Times New Roman" pitchFamily="18" charset="0"/>
                </a:endParaRPr>
              </a:p>
            </p:txBody>
          </p:sp>
          <p:sp>
            <p:nvSpPr>
              <p:cNvPr id="6156"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endParaRPr kumimoji="0" lang="en-US" sz="2400">
                  <a:latin typeface="Times New Roman" pitchFamily="18" charset="0"/>
                </a:endParaRPr>
              </a:p>
            </p:txBody>
          </p:sp>
          <p:sp>
            <p:nvSpPr>
              <p:cNvPr id="6157"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endParaRPr kumimoji="0" lang="en-US" sz="2400">
                  <a:latin typeface="Times New Roman" pitchFamily="18" charset="0"/>
                </a:endParaRPr>
              </a:p>
            </p:txBody>
          </p:sp>
          <p:sp>
            <p:nvSpPr>
              <p:cNvPr id="6158"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endParaRPr kumimoji="0" lang="en-US" sz="2400">
                  <a:latin typeface="Times New Roman" pitchFamily="18" charset="0"/>
                </a:endParaRPr>
              </a:p>
            </p:txBody>
          </p:sp>
          <p:sp>
            <p:nvSpPr>
              <p:cNvPr id="6159"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endParaRPr kumimoji="0" lang="en-US" sz="2400">
                  <a:latin typeface="Times New Roman" pitchFamily="18" charset="0"/>
                </a:endParaRPr>
              </a:p>
            </p:txBody>
          </p:sp>
        </p:grpSp>
      </p:grpSp>
      <p:sp>
        <p:nvSpPr>
          <p:cNvPr id="6160"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TW"/>
          </a:p>
        </p:txBody>
      </p:sp>
      <p:sp>
        <p:nvSpPr>
          <p:cNvPr id="6161" name="Rectangle 17"/>
          <p:cNvSpPr>
            <a:spLocks noGrp="1" noChangeArrowheads="1"/>
          </p:cNvSpPr>
          <p:nvPr>
            <p:ph type="ftr" sz="quarter" idx="3"/>
          </p:nvPr>
        </p:nvSpPr>
        <p:spPr/>
        <p:txBody>
          <a:bodyPr/>
          <a:lstStyle>
            <a:lvl1pPr>
              <a:defRPr/>
            </a:lvl1pPr>
          </a:lstStyle>
          <a:p>
            <a:endParaRPr lang="en-US" altLang="zh-TW"/>
          </a:p>
        </p:txBody>
      </p:sp>
      <p:sp>
        <p:nvSpPr>
          <p:cNvPr id="6162" name="Rectangle 18"/>
          <p:cNvSpPr>
            <a:spLocks noGrp="1" noChangeArrowheads="1"/>
          </p:cNvSpPr>
          <p:nvPr>
            <p:ph type="sldNum" sz="quarter" idx="4"/>
          </p:nvPr>
        </p:nvSpPr>
        <p:spPr/>
        <p:txBody>
          <a:bodyPr/>
          <a:lstStyle>
            <a:lvl1pPr>
              <a:defRPr/>
            </a:lvl1pPr>
          </a:lstStyle>
          <a:p>
            <a:fld id="{3079209F-417A-446E-A6A2-4B4188B912BB}" type="slidenum">
              <a:rPr lang="en-US" altLang="zh-TW" smtClean="0"/>
              <a:pPr/>
              <a:t>‹#›</a:t>
            </a:fld>
            <a:endParaRPr lang="en-US" altLang="zh-TW"/>
          </a:p>
        </p:txBody>
      </p:sp>
      <p:sp>
        <p:nvSpPr>
          <p:cNvPr id="616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ltLang="zh-TW"/>
              <a:t>Click to edit Master title style</a:t>
            </a:r>
            <a:endParaRPr lang="zh-TW" altLang="en-US"/>
          </a:p>
        </p:txBody>
      </p:sp>
      <p:sp>
        <p:nvSpPr>
          <p:cNvPr id="61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ltLang="zh-TW"/>
              <a:t>Click to edit Master subtitle style</a:t>
            </a:r>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ltLang="zh-TW"/>
          </a:p>
        </p:txBody>
      </p:sp>
      <p:sp>
        <p:nvSpPr>
          <p:cNvPr id="5" name="Slide Number Placeholder 4"/>
          <p:cNvSpPr>
            <a:spLocks noGrp="1"/>
          </p:cNvSpPr>
          <p:nvPr>
            <p:ph type="sldNum" sz="quarter" idx="11"/>
          </p:nvPr>
        </p:nvSpPr>
        <p:spPr/>
        <p:txBody>
          <a:bodyPr/>
          <a:lstStyle>
            <a:lvl1pPr>
              <a:defRPr/>
            </a:lvl1pPr>
          </a:lstStyle>
          <a:p>
            <a:fld id="{8221412E-3DAB-4341-B23B-AC3EF303FB45}" type="slidenum">
              <a:rPr lang="en-US" altLang="zh-TW" smtClean="0"/>
              <a:pPr/>
              <a:t>‹#›</a:t>
            </a:fld>
            <a:endParaRPr lang="en-US" altLang="zh-TW"/>
          </a:p>
        </p:txBody>
      </p:sp>
      <p:sp>
        <p:nvSpPr>
          <p:cNvPr id="6" name="Date Placeholder 5"/>
          <p:cNvSpPr>
            <a:spLocks noGrp="1"/>
          </p:cNvSpPr>
          <p:nvPr>
            <p:ph type="dt" sz="half" idx="12"/>
          </p:nvPr>
        </p:nvSpPr>
        <p:spPr/>
        <p:txBody>
          <a:bodyPr/>
          <a:lstStyle>
            <a:lvl1pPr>
              <a:defRPr/>
            </a:lvl1pPr>
          </a:lstStyle>
          <a:p>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ltLang="zh-TW"/>
          </a:p>
        </p:txBody>
      </p:sp>
      <p:sp>
        <p:nvSpPr>
          <p:cNvPr id="5" name="Slide Number Placeholder 4"/>
          <p:cNvSpPr>
            <a:spLocks noGrp="1"/>
          </p:cNvSpPr>
          <p:nvPr>
            <p:ph type="sldNum" sz="quarter" idx="11"/>
          </p:nvPr>
        </p:nvSpPr>
        <p:spPr/>
        <p:txBody>
          <a:bodyPr/>
          <a:lstStyle>
            <a:lvl1pPr>
              <a:defRPr/>
            </a:lvl1pPr>
          </a:lstStyle>
          <a:p>
            <a:fld id="{D64CB2E8-B664-4FA9-A704-ED07FF633C2D}" type="slidenum">
              <a:rPr lang="en-US" altLang="zh-TW" smtClean="0"/>
              <a:pPr/>
              <a:t>‹#›</a:t>
            </a:fld>
            <a:endParaRPr lang="en-US" altLang="zh-TW"/>
          </a:p>
        </p:txBody>
      </p:sp>
      <p:sp>
        <p:nvSpPr>
          <p:cNvPr id="6" name="Date Placeholder 5"/>
          <p:cNvSpPr>
            <a:spLocks noGrp="1"/>
          </p:cNvSpPr>
          <p:nvPr>
            <p:ph type="dt" sz="half" idx="12"/>
          </p:nvPr>
        </p:nvSpPr>
        <p:spPr/>
        <p:txBody>
          <a:bodyPr/>
          <a:lstStyle>
            <a:lvl1pPr>
              <a:defRPr/>
            </a:lvl1pPr>
          </a:lstStyle>
          <a:p>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ltLang="zh-TW"/>
          </a:p>
        </p:txBody>
      </p:sp>
      <p:sp>
        <p:nvSpPr>
          <p:cNvPr id="5" name="Slide Number Placeholder 4"/>
          <p:cNvSpPr>
            <a:spLocks noGrp="1"/>
          </p:cNvSpPr>
          <p:nvPr>
            <p:ph type="sldNum" sz="quarter" idx="11"/>
          </p:nvPr>
        </p:nvSpPr>
        <p:spPr/>
        <p:txBody>
          <a:bodyPr/>
          <a:lstStyle>
            <a:lvl1pPr>
              <a:defRPr/>
            </a:lvl1pPr>
          </a:lstStyle>
          <a:p>
            <a:fld id="{81E0C439-7DF6-4549-B44A-478AD88B7919}" type="slidenum">
              <a:rPr lang="en-US" altLang="zh-TW" smtClean="0"/>
              <a:pPr/>
              <a:t>‹#›</a:t>
            </a:fld>
            <a:endParaRPr lang="en-US" altLang="zh-TW"/>
          </a:p>
        </p:txBody>
      </p:sp>
      <p:sp>
        <p:nvSpPr>
          <p:cNvPr id="6" name="Date Placeholder 5"/>
          <p:cNvSpPr>
            <a:spLocks noGrp="1"/>
          </p:cNvSpPr>
          <p:nvPr>
            <p:ph type="dt" sz="half" idx="12"/>
          </p:nvPr>
        </p:nvSpPr>
        <p:spPr/>
        <p:txBody>
          <a:bodyPr/>
          <a:lstStyle>
            <a:lvl1pPr>
              <a:defRPr/>
            </a:lvl1pPr>
          </a:lstStyle>
          <a:p>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US" altLang="zh-TW"/>
          </a:p>
        </p:txBody>
      </p:sp>
      <p:sp>
        <p:nvSpPr>
          <p:cNvPr id="5" name="Slide Number Placeholder 4"/>
          <p:cNvSpPr>
            <a:spLocks noGrp="1"/>
          </p:cNvSpPr>
          <p:nvPr>
            <p:ph type="sldNum" sz="quarter" idx="11"/>
          </p:nvPr>
        </p:nvSpPr>
        <p:spPr/>
        <p:txBody>
          <a:bodyPr/>
          <a:lstStyle>
            <a:lvl1pPr>
              <a:defRPr/>
            </a:lvl1pPr>
          </a:lstStyle>
          <a:p>
            <a:fld id="{E9E391EE-A468-4AEA-8293-3CDE7D5D8054}" type="slidenum">
              <a:rPr lang="en-US" altLang="zh-TW" smtClean="0"/>
              <a:pPr/>
              <a:t>‹#›</a:t>
            </a:fld>
            <a:endParaRPr lang="en-US" altLang="zh-TW"/>
          </a:p>
        </p:txBody>
      </p:sp>
      <p:sp>
        <p:nvSpPr>
          <p:cNvPr id="6" name="Date Placeholder 5"/>
          <p:cNvSpPr>
            <a:spLocks noGrp="1"/>
          </p:cNvSpPr>
          <p:nvPr>
            <p:ph type="dt" sz="half" idx="12"/>
          </p:nvPr>
        </p:nvSpPr>
        <p:spPr/>
        <p:txBody>
          <a:bodyPr/>
          <a:lstStyle>
            <a:lvl1pPr>
              <a:defRPr/>
            </a:lvl1pPr>
          </a:lstStyle>
          <a:p>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ltLang="zh-TW"/>
          </a:p>
        </p:txBody>
      </p:sp>
      <p:sp>
        <p:nvSpPr>
          <p:cNvPr id="6" name="Slide Number Placeholder 5"/>
          <p:cNvSpPr>
            <a:spLocks noGrp="1"/>
          </p:cNvSpPr>
          <p:nvPr>
            <p:ph type="sldNum" sz="quarter" idx="11"/>
          </p:nvPr>
        </p:nvSpPr>
        <p:spPr/>
        <p:txBody>
          <a:bodyPr/>
          <a:lstStyle>
            <a:lvl1pPr>
              <a:defRPr/>
            </a:lvl1pPr>
          </a:lstStyle>
          <a:p>
            <a:fld id="{FEFDD108-E1FA-40F3-9F75-C108C8EDCEE5}" type="slidenum">
              <a:rPr lang="en-US" altLang="zh-TW" smtClean="0"/>
              <a:pPr/>
              <a:t>‹#›</a:t>
            </a:fld>
            <a:endParaRPr lang="en-US" altLang="zh-TW"/>
          </a:p>
        </p:txBody>
      </p:sp>
      <p:sp>
        <p:nvSpPr>
          <p:cNvPr id="7" name="Date Placeholder 6"/>
          <p:cNvSpPr>
            <a:spLocks noGrp="1"/>
          </p:cNvSpPr>
          <p:nvPr>
            <p:ph type="dt" sz="half" idx="12"/>
          </p:nvPr>
        </p:nvSpPr>
        <p:spPr/>
        <p:txBody>
          <a:bodyPr/>
          <a:lstStyle>
            <a:lvl1pPr>
              <a:defRPr/>
            </a:lvl1pPr>
          </a:lstStyle>
          <a:p>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ltLang="zh-TW"/>
          </a:p>
        </p:txBody>
      </p:sp>
      <p:sp>
        <p:nvSpPr>
          <p:cNvPr id="8" name="Slide Number Placeholder 7"/>
          <p:cNvSpPr>
            <a:spLocks noGrp="1"/>
          </p:cNvSpPr>
          <p:nvPr>
            <p:ph type="sldNum" sz="quarter" idx="11"/>
          </p:nvPr>
        </p:nvSpPr>
        <p:spPr/>
        <p:txBody>
          <a:bodyPr/>
          <a:lstStyle>
            <a:lvl1pPr>
              <a:defRPr/>
            </a:lvl1pPr>
          </a:lstStyle>
          <a:p>
            <a:fld id="{EAB40F9A-F13D-40DC-A94F-DBE6454C9AD9}" type="slidenum">
              <a:rPr lang="en-US" altLang="zh-TW" smtClean="0"/>
              <a:pPr/>
              <a:t>‹#›</a:t>
            </a:fld>
            <a:endParaRPr lang="en-US" altLang="zh-TW"/>
          </a:p>
        </p:txBody>
      </p:sp>
      <p:sp>
        <p:nvSpPr>
          <p:cNvPr id="9" name="Date Placeholder 8"/>
          <p:cNvSpPr>
            <a:spLocks noGrp="1"/>
          </p:cNvSpPr>
          <p:nvPr>
            <p:ph type="dt" sz="half" idx="12"/>
          </p:nvPr>
        </p:nvSpPr>
        <p:spPr/>
        <p:txBody>
          <a:bodyPr/>
          <a:lstStyle>
            <a:lvl1pPr>
              <a:defRPr/>
            </a:lvl1pPr>
          </a:lstStyle>
          <a:p>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ltLang="zh-TW"/>
          </a:p>
        </p:txBody>
      </p:sp>
      <p:sp>
        <p:nvSpPr>
          <p:cNvPr id="4" name="Slide Number Placeholder 3"/>
          <p:cNvSpPr>
            <a:spLocks noGrp="1"/>
          </p:cNvSpPr>
          <p:nvPr>
            <p:ph type="sldNum" sz="quarter" idx="11"/>
          </p:nvPr>
        </p:nvSpPr>
        <p:spPr/>
        <p:txBody>
          <a:bodyPr/>
          <a:lstStyle>
            <a:lvl1pPr>
              <a:defRPr/>
            </a:lvl1pPr>
          </a:lstStyle>
          <a:p>
            <a:fld id="{FB572396-D676-4DB6-A461-81A0CFC0474B}" type="slidenum">
              <a:rPr lang="en-US" altLang="zh-TW" smtClean="0"/>
              <a:pPr/>
              <a:t>‹#›</a:t>
            </a:fld>
            <a:endParaRPr lang="en-US" altLang="zh-TW"/>
          </a:p>
        </p:txBody>
      </p:sp>
      <p:sp>
        <p:nvSpPr>
          <p:cNvPr id="5" name="Date Placeholder 4"/>
          <p:cNvSpPr>
            <a:spLocks noGrp="1"/>
          </p:cNvSpPr>
          <p:nvPr>
            <p:ph type="dt" sz="half" idx="12"/>
          </p:nvPr>
        </p:nvSpPr>
        <p:spPr/>
        <p:txBody>
          <a:bodyPr/>
          <a:lstStyle>
            <a:lvl1pPr>
              <a:defRPr/>
            </a:lvl1pPr>
          </a:lstStyle>
          <a:p>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zh-TW"/>
          </a:p>
        </p:txBody>
      </p:sp>
      <p:sp>
        <p:nvSpPr>
          <p:cNvPr id="3" name="Slide Number Placeholder 2"/>
          <p:cNvSpPr>
            <a:spLocks noGrp="1"/>
          </p:cNvSpPr>
          <p:nvPr>
            <p:ph type="sldNum" sz="quarter" idx="11"/>
          </p:nvPr>
        </p:nvSpPr>
        <p:spPr/>
        <p:txBody>
          <a:bodyPr/>
          <a:lstStyle>
            <a:lvl1pPr>
              <a:defRPr/>
            </a:lvl1pPr>
          </a:lstStyle>
          <a:p>
            <a:fld id="{AC6AF447-D4AC-42AF-9172-20E1235B0556}" type="slidenum">
              <a:rPr lang="en-US" altLang="zh-TW" smtClean="0"/>
              <a:pPr/>
              <a:t>‹#›</a:t>
            </a:fld>
            <a:endParaRPr lang="en-US" altLang="zh-TW"/>
          </a:p>
        </p:txBody>
      </p:sp>
      <p:sp>
        <p:nvSpPr>
          <p:cNvPr id="4" name="Date Placeholder 3"/>
          <p:cNvSpPr>
            <a:spLocks noGrp="1"/>
          </p:cNvSpPr>
          <p:nvPr>
            <p:ph type="dt" sz="half" idx="12"/>
          </p:nvPr>
        </p:nvSpPr>
        <p:spPr/>
        <p:txBody>
          <a:bodyPr/>
          <a:lstStyle>
            <a:lvl1pPr>
              <a:defRPr/>
            </a:lvl1pPr>
          </a:lstStyle>
          <a:p>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zh-TW"/>
          </a:p>
        </p:txBody>
      </p:sp>
      <p:sp>
        <p:nvSpPr>
          <p:cNvPr id="6" name="Slide Number Placeholder 5"/>
          <p:cNvSpPr>
            <a:spLocks noGrp="1"/>
          </p:cNvSpPr>
          <p:nvPr>
            <p:ph type="sldNum" sz="quarter" idx="11"/>
          </p:nvPr>
        </p:nvSpPr>
        <p:spPr/>
        <p:txBody>
          <a:bodyPr/>
          <a:lstStyle>
            <a:lvl1pPr>
              <a:defRPr/>
            </a:lvl1pPr>
          </a:lstStyle>
          <a:p>
            <a:fld id="{9401856B-C49B-4C7F-B9B0-29A4267A8BD2}" type="slidenum">
              <a:rPr lang="en-US" altLang="zh-TW" smtClean="0"/>
              <a:pPr/>
              <a:t>‹#›</a:t>
            </a:fld>
            <a:endParaRPr lang="en-US" altLang="zh-TW"/>
          </a:p>
        </p:txBody>
      </p:sp>
      <p:sp>
        <p:nvSpPr>
          <p:cNvPr id="7" name="Date Placeholder 6"/>
          <p:cNvSpPr>
            <a:spLocks noGrp="1"/>
          </p:cNvSpPr>
          <p:nvPr>
            <p:ph type="dt" sz="half" idx="12"/>
          </p:nvPr>
        </p:nvSpPr>
        <p:spPr/>
        <p:txBody>
          <a:bodyPr/>
          <a:lstStyle>
            <a:lvl1pPr>
              <a:defRPr/>
            </a:lvl1pPr>
          </a:lstStyle>
          <a:p>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zh-TW"/>
          </a:p>
        </p:txBody>
      </p:sp>
      <p:sp>
        <p:nvSpPr>
          <p:cNvPr id="6" name="Slide Number Placeholder 5"/>
          <p:cNvSpPr>
            <a:spLocks noGrp="1"/>
          </p:cNvSpPr>
          <p:nvPr>
            <p:ph type="sldNum" sz="quarter" idx="11"/>
          </p:nvPr>
        </p:nvSpPr>
        <p:spPr/>
        <p:txBody>
          <a:bodyPr/>
          <a:lstStyle>
            <a:lvl1pPr>
              <a:defRPr/>
            </a:lvl1pPr>
          </a:lstStyle>
          <a:p>
            <a:fld id="{A437F9C3-97F0-4484-AC15-E8ED9C4910A0}" type="slidenum">
              <a:rPr lang="en-US" altLang="zh-TW" smtClean="0"/>
              <a:pPr/>
              <a:t>‹#›</a:t>
            </a:fld>
            <a:endParaRPr lang="en-US" altLang="zh-TW"/>
          </a:p>
        </p:txBody>
      </p:sp>
      <p:sp>
        <p:nvSpPr>
          <p:cNvPr id="7" name="Date Placeholder 6"/>
          <p:cNvSpPr>
            <a:spLocks noGrp="1"/>
          </p:cNvSpPr>
          <p:nvPr>
            <p:ph type="dt" sz="half" idx="12"/>
          </p:nvPr>
        </p:nvSpPr>
        <p:spPr/>
        <p:txBody>
          <a:bodyPr/>
          <a:lstStyle>
            <a:lvl1pPr>
              <a:defRPr/>
            </a:lvl1pPr>
          </a:lstStyle>
          <a:p>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lvl1pPr>
          </a:lstStyle>
          <a:p>
            <a:endParaRPr lang="en-US" altLang="zh-TW"/>
          </a:p>
        </p:txBody>
      </p:sp>
      <p:sp>
        <p:nvSpPr>
          <p:cNvPr id="5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Black" pitchFamily="34" charset="0"/>
              </a:defRPr>
            </a:lvl1pPr>
          </a:lstStyle>
          <a:p>
            <a:fld id="{F8FE8036-9DD3-426F-A32C-ED29F4B31D9E}" type="slidenum">
              <a:rPr lang="en-US" altLang="zh-TW" smtClean="0"/>
              <a:pPr/>
              <a:t>‹#›</a:t>
            </a:fld>
            <a:endParaRPr lang="en-US" altLang="zh-TW"/>
          </a:p>
        </p:txBody>
      </p:sp>
      <p:grpSp>
        <p:nvGrpSpPr>
          <p:cNvPr id="2" name="Group 4"/>
          <p:cNvGrpSpPr>
            <a:grpSpLocks/>
          </p:cNvGrpSpPr>
          <p:nvPr/>
        </p:nvGrpSpPr>
        <p:grpSpPr bwMode="auto">
          <a:xfrm>
            <a:off x="0" y="0"/>
            <a:ext cx="9144000" cy="546100"/>
            <a:chOff x="0" y="0"/>
            <a:chExt cx="5760" cy="344"/>
          </a:xfrm>
        </p:grpSpPr>
        <p:sp>
          <p:nvSpPr>
            <p:cNvPr id="512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0" lang="en-US" sz="2400">
                <a:latin typeface="Times New Roman" pitchFamily="18" charset="0"/>
              </a:endParaRPr>
            </a:p>
          </p:txBody>
        </p:sp>
        <p:sp>
          <p:nvSpPr>
            <p:cNvPr id="512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endParaRPr kumimoji="0" lang="en-US" sz="2400">
                <a:latin typeface="Times New Roman" pitchFamily="18" charset="0"/>
              </a:endParaRPr>
            </a:p>
          </p:txBody>
        </p:sp>
        <p:sp>
          <p:nvSpPr>
            <p:cNvPr id="5127"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endParaRPr kumimoji="0" lang="en-US">
                <a:solidFill>
                  <a:schemeClr val="hlink"/>
                </a:solidFill>
              </a:endParaRPr>
            </a:p>
          </p:txBody>
        </p:sp>
        <p:sp>
          <p:nvSpPr>
            <p:cNvPr id="5128"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endParaRPr kumimoji="0" lang="en-US">
                <a:solidFill>
                  <a:schemeClr val="hlink"/>
                </a:solidFill>
              </a:endParaRPr>
            </a:p>
          </p:txBody>
        </p:sp>
        <p:sp>
          <p:nvSpPr>
            <p:cNvPr id="5129"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endParaRPr kumimoji="0" lang="en-US">
                <a:solidFill>
                  <a:schemeClr val="accent2"/>
                </a:solidFill>
              </a:endParaRPr>
            </a:p>
          </p:txBody>
        </p:sp>
        <p:sp>
          <p:nvSpPr>
            <p:cNvPr id="5130"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endParaRPr kumimoji="0" lang="en-US">
                <a:solidFill>
                  <a:schemeClr val="hlink"/>
                </a:solidFill>
              </a:endParaRPr>
            </a:p>
          </p:txBody>
        </p:sp>
        <p:sp>
          <p:nvSpPr>
            <p:cNvPr id="5131"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endParaRPr kumimoji="0" lang="en-US" sz="2400">
                <a:latin typeface="Times New Roman" pitchFamily="18" charset="0"/>
              </a:endParaRPr>
            </a:p>
          </p:txBody>
        </p:sp>
        <p:sp>
          <p:nvSpPr>
            <p:cNvPr id="5132"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endParaRPr kumimoji="0" lang="en-US">
                <a:solidFill>
                  <a:schemeClr val="accent2"/>
                </a:solidFill>
              </a:endParaRPr>
            </a:p>
          </p:txBody>
        </p:sp>
        <p:sp>
          <p:nvSpPr>
            <p:cNvPr id="5133"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endParaRPr kumimoji="0" lang="en-US">
                <a:solidFill>
                  <a:schemeClr val="accent2"/>
                </a:solidFill>
              </a:endParaRPr>
            </a:p>
          </p:txBody>
        </p:sp>
      </p:grpSp>
      <p:sp>
        <p:nvSpPr>
          <p:cNvPr id="5134"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5135"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136"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vl1pPr>
          </a:lstStyle>
          <a:p>
            <a:endParaRPr lang="en-US" altLang="zh-TW"/>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charset="0"/>
          <a:ea typeface="新細明體" pitchFamily="18" charset="-120"/>
        </a:defRPr>
      </a:lvl2pPr>
      <a:lvl3pPr algn="l" rtl="0" eaLnBrk="1" fontAlgn="base" hangingPunct="1">
        <a:spcBef>
          <a:spcPct val="0"/>
        </a:spcBef>
        <a:spcAft>
          <a:spcPct val="0"/>
        </a:spcAft>
        <a:defRPr kumimoji="1" sz="4400">
          <a:solidFill>
            <a:schemeClr val="tx1"/>
          </a:solidFill>
          <a:latin typeface="Arial" charset="0"/>
          <a:ea typeface="新細明體" pitchFamily="18" charset="-120"/>
        </a:defRPr>
      </a:lvl3pPr>
      <a:lvl4pPr algn="l" rtl="0" eaLnBrk="1" fontAlgn="base" hangingPunct="1">
        <a:spcBef>
          <a:spcPct val="0"/>
        </a:spcBef>
        <a:spcAft>
          <a:spcPct val="0"/>
        </a:spcAft>
        <a:defRPr kumimoji="1" sz="4400">
          <a:solidFill>
            <a:schemeClr val="tx1"/>
          </a:solidFill>
          <a:latin typeface="Arial" charset="0"/>
          <a:ea typeface="新細明體" pitchFamily="18" charset="-120"/>
        </a:defRPr>
      </a:lvl4pPr>
      <a:lvl5pPr algn="l" rtl="0" eaLnBrk="1" fontAlgn="base" hangingPunct="1">
        <a:spcBef>
          <a:spcPct val="0"/>
        </a:spcBef>
        <a:spcAft>
          <a:spcPct val="0"/>
        </a:spcAft>
        <a:defRPr kumimoji="1" sz="4400">
          <a:solidFill>
            <a:schemeClr val="tx1"/>
          </a:solidFill>
          <a:latin typeface="Arial" charset="0"/>
          <a:ea typeface="新細明體" pitchFamily="18" charset="-120"/>
        </a:defRPr>
      </a:lvl5pPr>
      <a:lvl6pPr marL="457200" algn="l" rtl="0" eaLnBrk="1" fontAlgn="base" hangingPunct="1">
        <a:spcBef>
          <a:spcPct val="0"/>
        </a:spcBef>
        <a:spcAft>
          <a:spcPct val="0"/>
        </a:spcAft>
        <a:defRPr kumimoji="1" sz="4400">
          <a:solidFill>
            <a:schemeClr val="tx1"/>
          </a:solidFill>
          <a:latin typeface="Arial"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charset="0"/>
          <a:ea typeface="新細明體" pitchFamily="18" charset="-12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843808" y="1828800"/>
            <a:ext cx="6019800" cy="2209800"/>
          </a:xfrm>
        </p:spPr>
        <p:txBody>
          <a:bodyPr/>
          <a:lstStyle/>
          <a:p>
            <a:r>
              <a:rPr lang="zh-TW" altLang="en-US" dirty="0" smtClean="0">
                <a:latin typeface="DFKai-SB" pitchFamily="65" charset="-120"/>
                <a:ea typeface="DFKai-SB" pitchFamily="65" charset="-120"/>
              </a:rPr>
              <a:t>中介變數、調和變數</a:t>
            </a:r>
            <a:endParaRPr lang="zh-TW" altLang="en-US" dirty="0">
              <a:latin typeface="DFKai-SB" pitchFamily="65" charset="-120"/>
              <a:ea typeface="DFKai-SB" pitchFamily="65" charset="-120"/>
            </a:endParaRPr>
          </a:p>
        </p:txBody>
      </p:sp>
      <p:sp>
        <p:nvSpPr>
          <p:cNvPr id="2051" name="Rectangle 3"/>
          <p:cNvSpPr>
            <a:spLocks noGrp="1" noChangeArrowheads="1"/>
          </p:cNvSpPr>
          <p:nvPr>
            <p:ph type="subTitle" idx="1"/>
          </p:nvPr>
        </p:nvSpPr>
        <p:spPr>
          <a:xfrm>
            <a:off x="2971800" y="4267200"/>
            <a:ext cx="6019800" cy="2258144"/>
          </a:xfrm>
        </p:spPr>
        <p:txBody>
          <a:bodyPr/>
          <a:lstStyle/>
          <a:p>
            <a:r>
              <a:rPr lang="zh-TW" altLang="en-US" dirty="0">
                <a:latin typeface="DFKai-SB" pitchFamily="65" charset="-120"/>
                <a:ea typeface="DFKai-SB" pitchFamily="65" charset="-120"/>
              </a:rPr>
              <a:t>課程名稱：政治學方法論</a:t>
            </a:r>
            <a:endParaRPr lang="en-US" altLang="zh-TW" dirty="0">
              <a:latin typeface="DFKai-SB" pitchFamily="65" charset="-120"/>
              <a:ea typeface="DFKai-SB" pitchFamily="65" charset="-120"/>
            </a:endParaRPr>
          </a:p>
          <a:p>
            <a:r>
              <a:rPr lang="zh-TW" altLang="en-US" dirty="0">
                <a:latin typeface="DFKai-SB" pitchFamily="65" charset="-120"/>
                <a:ea typeface="DFKai-SB" pitchFamily="65" charset="-120"/>
              </a:rPr>
              <a:t>授課老師：蘇彥斌</a:t>
            </a:r>
            <a:endParaRPr lang="en-US" altLang="zh-TW" dirty="0">
              <a:latin typeface="DFKai-SB" pitchFamily="65" charset="-120"/>
              <a:ea typeface="DFKai-SB" pitchFamily="65" charset="-120"/>
            </a:endParaRPr>
          </a:p>
          <a:p>
            <a:r>
              <a:rPr lang="zh-TW" altLang="en-US" dirty="0">
                <a:latin typeface="DFKai-SB" pitchFamily="65" charset="-120"/>
                <a:ea typeface="DFKai-SB" pitchFamily="65" charset="-120"/>
              </a:rPr>
              <a:t>授課日期：</a:t>
            </a:r>
            <a:r>
              <a:rPr lang="en-US" altLang="zh-TW" dirty="0" smtClean="0">
                <a:latin typeface="DFKai-SB" pitchFamily="65" charset="-120"/>
                <a:ea typeface="DFKai-SB" pitchFamily="65" charset="-120"/>
              </a:rPr>
              <a:t>2022/5/4</a:t>
            </a:r>
            <a:endParaRPr lang="en-US" altLang="zh-TW" dirty="0">
              <a:latin typeface="DFKai-SB" pitchFamily="65" charset="-120"/>
              <a:ea typeface="DFKai-SB" pitchFamily="65"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r>
              <a:rPr lang="zh-TW" altLang="en-US" dirty="0">
                <a:ea typeface="標楷體" pitchFamily="65" charset="-120"/>
              </a:rPr>
              <a:t>中介</a:t>
            </a:r>
            <a:r>
              <a:rPr lang="zh-TW" altLang="en-US" dirty="0" smtClean="0">
                <a:ea typeface="標楷體" pitchFamily="65" charset="-120"/>
              </a:rPr>
              <a:t>變數的實例分析</a:t>
            </a:r>
            <a:endParaRPr lang="zh-TW" altLang="en-US" dirty="0">
              <a:ea typeface="標楷體" pitchFamily="65" charset="-120"/>
            </a:endParaRPr>
          </a:p>
        </p:txBody>
      </p:sp>
      <p:sp>
        <p:nvSpPr>
          <p:cNvPr id="28675" name="Rectangle 3"/>
          <p:cNvSpPr>
            <a:spLocks noGrp="1" noChangeArrowheads="1"/>
          </p:cNvSpPr>
          <p:nvPr>
            <p:ph idx="1"/>
          </p:nvPr>
        </p:nvSpPr>
        <p:spPr>
          <a:xfrm>
            <a:off x="457200" y="1340768"/>
            <a:ext cx="8229600" cy="5112568"/>
          </a:xfrm>
        </p:spPr>
        <p:txBody>
          <a:bodyPr/>
          <a:lstStyle/>
          <a:p>
            <a:r>
              <a:rPr lang="en-US" altLang="zh-TW" dirty="0" smtClean="0">
                <a:latin typeface="Times New Roman" pitchFamily="18" charset="0"/>
                <a:ea typeface="標楷體" pitchFamily="65" charset="-120"/>
                <a:cs typeface="Times New Roman" pitchFamily="18" charset="0"/>
              </a:rPr>
              <a:t>Y: </a:t>
            </a:r>
            <a:r>
              <a:rPr lang="zh-TW" altLang="en-US" dirty="0" smtClean="0">
                <a:latin typeface="Times New Roman" pitchFamily="18" charset="0"/>
                <a:ea typeface="標楷體" pitchFamily="65" charset="-120"/>
                <a:cs typeface="Times New Roman" pitchFamily="18" charset="0"/>
              </a:rPr>
              <a:t>期末分數</a:t>
            </a:r>
            <a:endParaRPr lang="en-US" altLang="zh-TW" dirty="0" smtClean="0">
              <a:latin typeface="Times New Roman" pitchFamily="18" charset="0"/>
              <a:ea typeface="標楷體" pitchFamily="65" charset="-120"/>
              <a:cs typeface="Times New Roman" pitchFamily="18" charset="0"/>
            </a:endParaRPr>
          </a:p>
          <a:p>
            <a:r>
              <a:rPr lang="zh-TW" altLang="en-US" dirty="0" smtClean="0">
                <a:latin typeface="Times New Roman" pitchFamily="18" charset="0"/>
                <a:ea typeface="標楷體" pitchFamily="65" charset="-120"/>
                <a:cs typeface="Times New Roman" pitchFamily="18" charset="0"/>
              </a:rPr>
              <a:t>自變數</a:t>
            </a:r>
            <a:r>
              <a:rPr lang="en-US" altLang="zh-TW" dirty="0" smtClean="0">
                <a:latin typeface="Times New Roman" pitchFamily="18" charset="0"/>
                <a:ea typeface="標楷體" pitchFamily="65" charset="-120"/>
                <a:cs typeface="Times New Roman" pitchFamily="18" charset="0"/>
              </a:rPr>
              <a:t>X</a:t>
            </a:r>
            <a:r>
              <a:rPr lang="en-US" altLang="zh-TW" baseline="-25000" dirty="0" smtClean="0">
                <a:latin typeface="Times New Roman" pitchFamily="18" charset="0"/>
                <a:ea typeface="標楷體" pitchFamily="65" charset="-120"/>
                <a:cs typeface="Times New Roman" pitchFamily="18" charset="0"/>
              </a:rPr>
              <a:t>1</a:t>
            </a:r>
            <a:r>
              <a:rPr lang="en-US" altLang="zh-TW" dirty="0" smtClean="0">
                <a:latin typeface="Times New Roman" pitchFamily="18" charset="0"/>
                <a:ea typeface="標楷體" pitchFamily="65" charset="-120"/>
                <a:cs typeface="Times New Roman" pitchFamily="18" charset="0"/>
              </a:rPr>
              <a:t>=</a:t>
            </a:r>
            <a:r>
              <a:rPr lang="zh-TW" altLang="en-US" dirty="0" smtClean="0">
                <a:latin typeface="Times New Roman" pitchFamily="18" charset="0"/>
                <a:ea typeface="標楷體" pitchFamily="65" charset="-120"/>
                <a:cs typeface="Times New Roman" pitchFamily="18" charset="0"/>
              </a:rPr>
              <a:t>每日平均打工時數</a:t>
            </a:r>
            <a:endParaRPr lang="en-US" altLang="zh-TW" dirty="0" smtClean="0">
              <a:latin typeface="Times New Roman" pitchFamily="18" charset="0"/>
              <a:ea typeface="標楷體" pitchFamily="65" charset="-120"/>
              <a:cs typeface="Times New Roman" pitchFamily="18" charset="0"/>
            </a:endParaRPr>
          </a:p>
          <a:p>
            <a:r>
              <a:rPr lang="zh-TW" altLang="en-US" dirty="0" smtClean="0">
                <a:latin typeface="Times New Roman" pitchFamily="18" charset="0"/>
                <a:ea typeface="標楷體" pitchFamily="65" charset="-120"/>
                <a:cs typeface="Times New Roman" pitchFamily="18" charset="0"/>
              </a:rPr>
              <a:t>中介變數</a:t>
            </a:r>
            <a:r>
              <a:rPr lang="en-US" altLang="zh-TW" dirty="0" smtClean="0">
                <a:latin typeface="Times New Roman" pitchFamily="18" charset="0"/>
                <a:ea typeface="標楷體" pitchFamily="65" charset="-120"/>
                <a:cs typeface="Times New Roman" pitchFamily="18" charset="0"/>
              </a:rPr>
              <a:t>X</a:t>
            </a:r>
            <a:r>
              <a:rPr lang="en-US" altLang="zh-TW" baseline="-25000" dirty="0" smtClean="0">
                <a:latin typeface="Times New Roman" pitchFamily="18" charset="0"/>
                <a:ea typeface="標楷體" pitchFamily="65" charset="-120"/>
                <a:cs typeface="Times New Roman" pitchFamily="18" charset="0"/>
              </a:rPr>
              <a:t>2</a:t>
            </a:r>
            <a:r>
              <a:rPr lang="en-US" altLang="zh-TW" dirty="0" smtClean="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每日</a:t>
            </a:r>
            <a:r>
              <a:rPr lang="zh-TW" altLang="en-US" dirty="0" smtClean="0">
                <a:latin typeface="Times New Roman" pitchFamily="18" charset="0"/>
                <a:ea typeface="標楷體" pitchFamily="65" charset="-120"/>
                <a:cs typeface="Times New Roman" pitchFamily="18" charset="0"/>
              </a:rPr>
              <a:t>平均</a:t>
            </a:r>
            <a:r>
              <a:rPr lang="zh-TW" altLang="en-US" dirty="0">
                <a:latin typeface="Times New Roman" pitchFamily="18" charset="0"/>
                <a:ea typeface="標楷體" pitchFamily="65" charset="-120"/>
                <a:cs typeface="Times New Roman" pitchFamily="18" charset="0"/>
              </a:rPr>
              <a:t>睡眠</a:t>
            </a:r>
            <a:r>
              <a:rPr lang="zh-TW" altLang="en-US" dirty="0" smtClean="0">
                <a:latin typeface="Times New Roman" pitchFamily="18" charset="0"/>
                <a:ea typeface="標楷體" pitchFamily="65" charset="-120"/>
                <a:cs typeface="Times New Roman" pitchFamily="18" charset="0"/>
              </a:rPr>
              <a:t>時</a:t>
            </a:r>
            <a:r>
              <a:rPr lang="zh-TW" altLang="en-US" dirty="0">
                <a:latin typeface="Times New Roman" pitchFamily="18" charset="0"/>
                <a:ea typeface="標楷體" pitchFamily="65" charset="-120"/>
                <a:cs typeface="Times New Roman" pitchFamily="18" charset="0"/>
              </a:rPr>
              <a:t>數</a:t>
            </a:r>
            <a:endParaRPr lang="en-US" altLang="zh-TW"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3055839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r>
              <a:rPr lang="zh-TW" altLang="en-US" dirty="0" smtClean="0">
                <a:ea typeface="標楷體" pitchFamily="65" charset="-120"/>
              </a:rPr>
              <a:t>為何要估計中介效果模型？</a:t>
            </a:r>
            <a:endParaRPr lang="zh-TW" altLang="en-US" dirty="0">
              <a:ea typeface="標楷體" pitchFamily="65" charset="-120"/>
            </a:endParaRPr>
          </a:p>
        </p:txBody>
      </p:sp>
      <p:sp>
        <p:nvSpPr>
          <p:cNvPr id="28675" name="Rectangle 3"/>
          <p:cNvSpPr>
            <a:spLocks noGrp="1" noChangeArrowheads="1"/>
          </p:cNvSpPr>
          <p:nvPr>
            <p:ph idx="1"/>
          </p:nvPr>
        </p:nvSpPr>
        <p:spPr>
          <a:xfrm>
            <a:off x="457200" y="1196752"/>
            <a:ext cx="8229600" cy="5184576"/>
          </a:xfrm>
        </p:spPr>
        <p:txBody>
          <a:bodyPr/>
          <a:lstStyle/>
          <a:p>
            <a:r>
              <a:rPr lang="zh-TW" altLang="en-US" dirty="0" smtClean="0">
                <a:latin typeface="Times New Roman" pitchFamily="18" charset="0"/>
                <a:ea typeface="標楷體" pitchFamily="65" charset="-120"/>
                <a:cs typeface="Times New Roman" pitchFamily="18" charset="0"/>
              </a:rPr>
              <a:t>用來修正既有理論</a:t>
            </a:r>
            <a:endParaRPr lang="en-US" altLang="zh-TW" dirty="0">
              <a:latin typeface="Times New Roman" pitchFamily="18" charset="0"/>
              <a:ea typeface="標楷體" pitchFamily="65" charset="-120"/>
              <a:cs typeface="Times New Roman" pitchFamily="18" charset="0"/>
            </a:endParaRPr>
          </a:p>
          <a:p>
            <a:pPr lvl="1"/>
            <a:r>
              <a:rPr lang="zh-TW" altLang="en-US" dirty="0" smtClean="0">
                <a:latin typeface="Times New Roman" pitchFamily="18" charset="0"/>
                <a:ea typeface="標楷體" pitchFamily="65" charset="-120"/>
                <a:cs typeface="Times New Roman" pitchFamily="18" charset="0"/>
              </a:rPr>
              <a:t>問題意識：雖然既有文獻認為</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1</a:t>
            </a:r>
            <a:r>
              <a:rPr lang="zh-TW" altLang="en-US" dirty="0">
                <a:latin typeface="Times New Roman" pitchFamily="18" charset="0"/>
                <a:ea typeface="標楷體" pitchFamily="65" charset="-120"/>
                <a:cs typeface="Times New Roman" pitchFamily="18" charset="0"/>
              </a:rPr>
              <a:t>對於</a:t>
            </a:r>
            <a:r>
              <a:rPr lang="en-US" altLang="zh-TW" dirty="0" smtClean="0">
                <a:latin typeface="Times New Roman" pitchFamily="18" charset="0"/>
                <a:ea typeface="標楷體" pitchFamily="65" charset="-120"/>
                <a:cs typeface="Times New Roman" pitchFamily="18" charset="0"/>
              </a:rPr>
              <a:t>Y</a:t>
            </a:r>
            <a:r>
              <a:rPr lang="zh-TW" altLang="en-US" dirty="0" smtClean="0">
                <a:latin typeface="Times New Roman" pitchFamily="18" charset="0"/>
                <a:ea typeface="標楷體" pitchFamily="65" charset="-120"/>
                <a:cs typeface="Times New Roman" pitchFamily="18" charset="0"/>
              </a:rPr>
              <a:t>有效果，但事實上，這樣的效果其實可能被</a:t>
            </a:r>
            <a:r>
              <a:rPr lang="en-US" altLang="zh-TW" dirty="0" smtClean="0">
                <a:latin typeface="Times New Roman" pitchFamily="18" charset="0"/>
                <a:ea typeface="標楷體" pitchFamily="65" charset="-120"/>
                <a:cs typeface="Times New Roman" pitchFamily="18" charset="0"/>
              </a:rPr>
              <a:t>X</a:t>
            </a:r>
            <a:r>
              <a:rPr lang="en-US" altLang="zh-TW" baseline="-25000" dirty="0" smtClean="0">
                <a:latin typeface="Times New Roman" pitchFamily="18" charset="0"/>
                <a:ea typeface="標楷體" pitchFamily="65" charset="-120"/>
                <a:cs typeface="Times New Roman" pitchFamily="18" charset="0"/>
              </a:rPr>
              <a:t>2</a:t>
            </a:r>
            <a:r>
              <a:rPr lang="zh-TW" altLang="en-US" dirty="0">
                <a:latin typeface="Times New Roman" pitchFamily="18" charset="0"/>
                <a:ea typeface="標楷體" pitchFamily="65" charset="-120"/>
                <a:cs typeface="Times New Roman" pitchFamily="18" charset="0"/>
              </a:rPr>
              <a:t>所中介</a:t>
            </a:r>
          </a:p>
          <a:p>
            <a:pPr lvl="2"/>
            <a:r>
              <a:rPr lang="zh-TW" altLang="en-US" dirty="0" smtClean="0">
                <a:latin typeface="Times New Roman" pitchFamily="18" charset="0"/>
                <a:ea typeface="標楷體" pitchFamily="65" charset="-120"/>
                <a:cs typeface="Times New Roman" pitchFamily="18" charset="0"/>
              </a:rPr>
              <a:t>所以，為了補充既有文獻的不足，你主張</a:t>
            </a:r>
            <a:r>
              <a:rPr lang="en-US" altLang="zh-TW" dirty="0" smtClean="0">
                <a:latin typeface="Times New Roman" pitchFamily="18" charset="0"/>
                <a:ea typeface="標楷體" pitchFamily="65" charset="-120"/>
                <a:cs typeface="Times New Roman" pitchFamily="18" charset="0"/>
              </a:rPr>
              <a:t>X</a:t>
            </a:r>
            <a:r>
              <a:rPr lang="en-US" altLang="zh-TW" baseline="-25000" dirty="0" smtClean="0">
                <a:latin typeface="Times New Roman" pitchFamily="18" charset="0"/>
                <a:ea typeface="標楷體" pitchFamily="65" charset="-120"/>
                <a:cs typeface="Times New Roman" pitchFamily="18" charset="0"/>
              </a:rPr>
              <a:t>2</a:t>
            </a:r>
            <a:r>
              <a:rPr lang="zh-TW" altLang="en-US" dirty="0" smtClean="0">
                <a:latin typeface="Times New Roman" pitchFamily="18" charset="0"/>
                <a:ea typeface="標楷體" pitchFamily="65" charset="-120"/>
                <a:cs typeface="Times New Roman" pitchFamily="18" charset="0"/>
              </a:rPr>
              <a:t>是「</a:t>
            </a:r>
            <a:r>
              <a:rPr lang="en-US" altLang="zh-TW" dirty="0" smtClean="0">
                <a:latin typeface="Times New Roman" pitchFamily="18" charset="0"/>
                <a:ea typeface="標楷體" pitchFamily="65" charset="-120"/>
                <a:cs typeface="Times New Roman" pitchFamily="18" charset="0"/>
              </a:rPr>
              <a:t>X</a:t>
            </a:r>
            <a:r>
              <a:rPr lang="en-US" altLang="zh-TW" baseline="-25000" dirty="0" smtClean="0">
                <a:latin typeface="Times New Roman" pitchFamily="18" charset="0"/>
                <a:ea typeface="標楷體" pitchFamily="65" charset="-120"/>
                <a:cs typeface="Times New Roman" pitchFamily="18" charset="0"/>
              </a:rPr>
              <a:t>1</a:t>
            </a:r>
            <a:r>
              <a:rPr lang="zh-TW" altLang="en-US" dirty="0" smtClean="0">
                <a:latin typeface="Times New Roman" pitchFamily="18" charset="0"/>
                <a:ea typeface="標楷體" pitchFamily="65" charset="-120"/>
                <a:cs typeface="Times New Roman" pitchFamily="18" charset="0"/>
              </a:rPr>
              <a:t>與</a:t>
            </a:r>
            <a:r>
              <a:rPr lang="en-US" altLang="zh-TW" dirty="0" smtClean="0">
                <a:latin typeface="Times New Roman" pitchFamily="18" charset="0"/>
                <a:ea typeface="標楷體" pitchFamily="65" charset="-120"/>
                <a:cs typeface="Times New Roman" pitchFamily="18" charset="0"/>
              </a:rPr>
              <a:t>Y</a:t>
            </a:r>
            <a:r>
              <a:rPr lang="zh-TW" altLang="en-US" dirty="0" smtClean="0">
                <a:latin typeface="Times New Roman" pitchFamily="18" charset="0"/>
                <a:ea typeface="標楷體" pitchFamily="65" charset="-120"/>
                <a:cs typeface="Times New Roman" pitchFamily="18" charset="0"/>
              </a:rPr>
              <a:t>之間」的中介變數</a:t>
            </a:r>
            <a:endParaRPr lang="en-US" altLang="zh-TW" dirty="0" smtClean="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2966851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r>
              <a:rPr lang="zh-TW" altLang="en-US" dirty="0" smtClean="0">
                <a:ea typeface="標楷體" pitchFamily="65" charset="-120"/>
              </a:rPr>
              <a:t>為何要估計中介效果模型？</a:t>
            </a:r>
            <a:endParaRPr lang="zh-TW" altLang="en-US" dirty="0">
              <a:ea typeface="標楷體" pitchFamily="65" charset="-120"/>
            </a:endParaRPr>
          </a:p>
        </p:txBody>
      </p:sp>
      <p:sp>
        <p:nvSpPr>
          <p:cNvPr id="28675" name="Rectangle 3"/>
          <p:cNvSpPr>
            <a:spLocks noGrp="1" noChangeArrowheads="1"/>
          </p:cNvSpPr>
          <p:nvPr>
            <p:ph idx="1"/>
          </p:nvPr>
        </p:nvSpPr>
        <p:spPr>
          <a:xfrm>
            <a:off x="457200" y="1196752"/>
            <a:ext cx="8229600" cy="5184576"/>
          </a:xfrm>
        </p:spPr>
        <p:txBody>
          <a:bodyPr/>
          <a:lstStyle/>
          <a:p>
            <a:r>
              <a:rPr lang="zh-TW" altLang="en-US" dirty="0" smtClean="0">
                <a:latin typeface="Times New Roman" pitchFamily="18" charset="0"/>
                <a:ea typeface="標楷體" pitchFamily="65" charset="-120"/>
                <a:cs typeface="Times New Roman" pitchFamily="18" charset="0"/>
              </a:rPr>
              <a:t>爭議</a:t>
            </a:r>
            <a:endParaRPr lang="en-US" altLang="zh-TW" dirty="0" smtClean="0">
              <a:latin typeface="Times New Roman" pitchFamily="18" charset="0"/>
              <a:ea typeface="標楷體" pitchFamily="65" charset="-120"/>
              <a:cs typeface="Times New Roman" pitchFamily="18" charset="0"/>
            </a:endParaRPr>
          </a:p>
          <a:p>
            <a:pPr lvl="1"/>
            <a:r>
              <a:rPr lang="zh-TW" altLang="en-US" dirty="0" smtClean="0">
                <a:latin typeface="Times New Roman" pitchFamily="18" charset="0"/>
                <a:ea typeface="標楷體" pitchFamily="65" charset="-120"/>
                <a:cs typeface="Times New Roman" pitchFamily="18" charset="0"/>
              </a:rPr>
              <a:t>建立關於中介效果的假設，首先要確認</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1</a:t>
            </a:r>
            <a:r>
              <a:rPr lang="zh-TW" altLang="en-US" dirty="0">
                <a:latin typeface="Times New Roman" pitchFamily="18" charset="0"/>
                <a:ea typeface="標楷體" pitchFamily="65" charset="-120"/>
                <a:cs typeface="Times New Roman" pitchFamily="18" charset="0"/>
              </a:rPr>
              <a:t>對於</a:t>
            </a:r>
            <a:r>
              <a:rPr lang="en-US" altLang="zh-TW" dirty="0" smtClean="0">
                <a:latin typeface="Times New Roman" pitchFamily="18" charset="0"/>
                <a:ea typeface="標楷體" pitchFamily="65" charset="-120"/>
                <a:cs typeface="Times New Roman" pitchFamily="18" charset="0"/>
              </a:rPr>
              <a:t>Y</a:t>
            </a:r>
            <a:r>
              <a:rPr lang="zh-TW" altLang="en-US" dirty="0" smtClean="0">
                <a:latin typeface="Times New Roman" pitchFamily="18" charset="0"/>
                <a:ea typeface="標楷體" pitchFamily="65" charset="-120"/>
                <a:cs typeface="Times New Roman" pitchFamily="18" charset="0"/>
              </a:rPr>
              <a:t>的效果在絕大多數的既有文獻裡都是顯著的！</a:t>
            </a:r>
            <a:endParaRPr lang="en-US" altLang="zh-TW" dirty="0" smtClean="0">
              <a:latin typeface="Times New Roman" pitchFamily="18" charset="0"/>
              <a:ea typeface="標楷體" pitchFamily="65" charset="-120"/>
              <a:cs typeface="Times New Roman" pitchFamily="18" charset="0"/>
            </a:endParaRPr>
          </a:p>
          <a:p>
            <a:pPr lvl="2"/>
            <a:r>
              <a:rPr lang="zh-TW" altLang="en-US" dirty="0" smtClean="0">
                <a:latin typeface="Times New Roman" pitchFamily="18" charset="0"/>
                <a:ea typeface="標楷體" pitchFamily="65" charset="-120"/>
                <a:cs typeface="Times New Roman" pitchFamily="18" charset="0"/>
              </a:rPr>
              <a:t>這樣才能藉由提出</a:t>
            </a:r>
            <a:r>
              <a:rPr lang="en-US" altLang="zh-TW" dirty="0" smtClean="0">
                <a:latin typeface="Times New Roman" pitchFamily="18" charset="0"/>
                <a:ea typeface="標楷體" pitchFamily="65" charset="-120"/>
                <a:cs typeface="Times New Roman" pitchFamily="18" charset="0"/>
              </a:rPr>
              <a:t>X</a:t>
            </a:r>
            <a:r>
              <a:rPr lang="en-US" altLang="zh-TW" baseline="-25000" dirty="0" smtClean="0">
                <a:latin typeface="Times New Roman" pitchFamily="18" charset="0"/>
                <a:ea typeface="標楷體" pitchFamily="65" charset="-120"/>
                <a:cs typeface="Times New Roman" pitchFamily="18" charset="0"/>
              </a:rPr>
              <a:t>2</a:t>
            </a:r>
            <a:r>
              <a:rPr lang="zh-TW" altLang="en-US" dirty="0" smtClean="0">
                <a:latin typeface="Times New Roman" pitchFamily="18" charset="0"/>
                <a:ea typeface="標楷體" pitchFamily="65" charset="-120"/>
                <a:cs typeface="Times New Roman" pitchFamily="18" charset="0"/>
              </a:rPr>
              <a:t>主張其實</a:t>
            </a:r>
            <a:r>
              <a:rPr lang="en-US" altLang="zh-TW" dirty="0" smtClean="0">
                <a:latin typeface="Times New Roman" pitchFamily="18" charset="0"/>
                <a:ea typeface="標楷體" pitchFamily="65" charset="-120"/>
                <a:cs typeface="Times New Roman" pitchFamily="18" charset="0"/>
              </a:rPr>
              <a:t>X</a:t>
            </a:r>
            <a:r>
              <a:rPr lang="en-US" altLang="zh-TW" baseline="-25000" dirty="0" smtClean="0">
                <a:latin typeface="Times New Roman" pitchFamily="18" charset="0"/>
                <a:ea typeface="標楷體" pitchFamily="65" charset="-120"/>
                <a:cs typeface="Times New Roman" pitchFamily="18" charset="0"/>
              </a:rPr>
              <a:t>1</a:t>
            </a:r>
            <a:r>
              <a:rPr lang="zh-TW" altLang="en-US" dirty="0">
                <a:latin typeface="Times New Roman" pitchFamily="18" charset="0"/>
                <a:ea typeface="標楷體" pitchFamily="65" charset="-120"/>
                <a:cs typeface="Times New Roman" pitchFamily="18" charset="0"/>
              </a:rPr>
              <a:t>與</a:t>
            </a:r>
            <a:r>
              <a:rPr lang="en-US" altLang="zh-TW" dirty="0">
                <a:latin typeface="Times New Roman" pitchFamily="18" charset="0"/>
                <a:ea typeface="標楷體" pitchFamily="65" charset="-120"/>
                <a:cs typeface="Times New Roman" pitchFamily="18" charset="0"/>
              </a:rPr>
              <a:t>Y</a:t>
            </a:r>
            <a:r>
              <a:rPr lang="zh-TW" altLang="en-US" dirty="0" smtClean="0">
                <a:latin typeface="Times New Roman" pitchFamily="18" charset="0"/>
                <a:ea typeface="標楷體" pitchFamily="65" charset="-120"/>
                <a:cs typeface="Times New Roman" pitchFamily="18" charset="0"/>
              </a:rPr>
              <a:t>之間的關係並非直接的，而是被</a:t>
            </a:r>
            <a:r>
              <a:rPr lang="en-US" altLang="zh-TW" dirty="0" smtClean="0">
                <a:latin typeface="Times New Roman" pitchFamily="18" charset="0"/>
                <a:ea typeface="標楷體" pitchFamily="65" charset="-120"/>
                <a:cs typeface="Times New Roman" pitchFamily="18" charset="0"/>
              </a:rPr>
              <a:t>X</a:t>
            </a:r>
            <a:r>
              <a:rPr lang="en-US" altLang="zh-TW" baseline="-25000" dirty="0" smtClean="0">
                <a:latin typeface="Times New Roman" pitchFamily="18" charset="0"/>
                <a:ea typeface="標楷體" pitchFamily="65" charset="-120"/>
                <a:cs typeface="Times New Roman" pitchFamily="18" charset="0"/>
              </a:rPr>
              <a:t>2</a:t>
            </a:r>
            <a:r>
              <a:rPr lang="zh-TW" altLang="en-US" dirty="0" smtClean="0">
                <a:latin typeface="Times New Roman" pitchFamily="18" charset="0"/>
                <a:ea typeface="標楷體" pitchFamily="65" charset="-120"/>
                <a:cs typeface="Times New Roman" pitchFamily="18" charset="0"/>
              </a:rPr>
              <a:t>所中介</a:t>
            </a:r>
            <a:endParaRPr lang="en-US" altLang="zh-TW" dirty="0" smtClean="0">
              <a:latin typeface="Times New Roman" pitchFamily="18" charset="0"/>
              <a:ea typeface="標楷體" pitchFamily="65" charset="-120"/>
              <a:cs typeface="Times New Roman" pitchFamily="18" charset="0"/>
            </a:endParaRPr>
          </a:p>
          <a:p>
            <a:pPr lvl="2"/>
            <a:r>
              <a:rPr lang="zh-TW" altLang="en-US" dirty="0" smtClean="0">
                <a:latin typeface="Times New Roman" pitchFamily="18" charset="0"/>
                <a:ea typeface="標楷體" pitchFamily="65" charset="-120"/>
                <a:cs typeface="Times New Roman" pitchFamily="18" charset="0"/>
              </a:rPr>
              <a:t>如果</a:t>
            </a:r>
            <a:r>
              <a:rPr lang="en-US" altLang="zh-TW" dirty="0" smtClean="0">
                <a:latin typeface="Times New Roman" pitchFamily="18" charset="0"/>
                <a:ea typeface="標楷體" pitchFamily="65" charset="-120"/>
                <a:cs typeface="Times New Roman" pitchFamily="18" charset="0"/>
              </a:rPr>
              <a:t>X</a:t>
            </a:r>
            <a:r>
              <a:rPr lang="en-US" altLang="zh-TW" baseline="-25000" dirty="0" smtClean="0">
                <a:latin typeface="Times New Roman" pitchFamily="18" charset="0"/>
                <a:ea typeface="標楷體" pitchFamily="65" charset="-120"/>
                <a:cs typeface="Times New Roman" pitchFamily="18" charset="0"/>
              </a:rPr>
              <a:t>1</a:t>
            </a:r>
            <a:r>
              <a:rPr lang="zh-TW" altLang="en-US" dirty="0" smtClean="0">
                <a:latin typeface="Times New Roman" pitchFamily="18" charset="0"/>
                <a:ea typeface="標楷體" pitchFamily="65" charset="-120"/>
                <a:cs typeface="Times New Roman" pitchFamily="18" charset="0"/>
              </a:rPr>
              <a:t>在文獻中的效果其實不甚一致（有的發現正相關、有的發現負相關、有的發現關係不顯著），那麼就可以考量建立關於調節效果</a:t>
            </a:r>
            <a:r>
              <a:rPr lang="en-US" altLang="zh-TW" dirty="0" smtClean="0">
                <a:latin typeface="Times New Roman" pitchFamily="18" charset="0"/>
                <a:ea typeface="標楷體" pitchFamily="65" charset="-120"/>
                <a:cs typeface="Times New Roman" pitchFamily="18" charset="0"/>
              </a:rPr>
              <a:t>/</a:t>
            </a:r>
            <a:r>
              <a:rPr lang="zh-TW" altLang="en-US" dirty="0" smtClean="0">
                <a:latin typeface="Times New Roman" pitchFamily="18" charset="0"/>
                <a:ea typeface="標楷體" pitchFamily="65" charset="-120"/>
                <a:cs typeface="Times New Roman" pitchFamily="18" charset="0"/>
              </a:rPr>
              <a:t>干擾效果的假設</a:t>
            </a:r>
            <a:endParaRPr lang="en-US" altLang="zh-TW" dirty="0" smtClean="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2043195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r>
              <a:rPr lang="zh-TW" altLang="en-US" dirty="0">
                <a:ea typeface="標楷體" pitchFamily="65" charset="-120"/>
              </a:rPr>
              <a:t>調節變數</a:t>
            </a:r>
            <a:r>
              <a:rPr lang="en-US" altLang="zh-TW" dirty="0">
                <a:ea typeface="標楷體" pitchFamily="65" charset="-120"/>
              </a:rPr>
              <a:t>(moderating variable)</a:t>
            </a:r>
            <a:endParaRPr lang="zh-TW" altLang="en-US" dirty="0">
              <a:ea typeface="標楷體" pitchFamily="65" charset="-120"/>
            </a:endParaRPr>
          </a:p>
        </p:txBody>
      </p:sp>
      <p:sp>
        <p:nvSpPr>
          <p:cNvPr id="28675" name="Rectangle 3"/>
          <p:cNvSpPr>
            <a:spLocks noGrp="1" noChangeArrowheads="1"/>
          </p:cNvSpPr>
          <p:nvPr>
            <p:ph idx="1"/>
          </p:nvPr>
        </p:nvSpPr>
        <p:spPr>
          <a:xfrm>
            <a:off x="457200" y="1196752"/>
            <a:ext cx="8229600" cy="5184576"/>
          </a:xfrm>
        </p:spPr>
        <p:txBody>
          <a:bodyPr/>
          <a:lstStyle/>
          <a:p>
            <a:r>
              <a:rPr lang="zh-TW" altLang="en-US" dirty="0" smtClean="0">
                <a:latin typeface="Times New Roman" pitchFamily="18" charset="0"/>
                <a:ea typeface="標楷體" pitchFamily="65" charset="-120"/>
                <a:cs typeface="Times New Roman" pitchFamily="18" charset="0"/>
              </a:rPr>
              <a:t>當你相信自變數對於依變數的效果是「視情況而定」的，這裡的「情況」就是調節變數</a:t>
            </a:r>
            <a:r>
              <a:rPr lang="en-US" altLang="zh-TW" dirty="0" smtClean="0">
                <a:latin typeface="Times New Roman" pitchFamily="18" charset="0"/>
                <a:ea typeface="標楷體" pitchFamily="65" charset="-120"/>
                <a:cs typeface="Times New Roman" pitchFamily="18" charset="0"/>
              </a:rPr>
              <a:t>(</a:t>
            </a:r>
            <a:r>
              <a:rPr lang="zh-TW" altLang="en-US" dirty="0" smtClean="0">
                <a:latin typeface="Times New Roman" pitchFamily="18" charset="0"/>
                <a:ea typeface="標楷體" pitchFamily="65" charset="-120"/>
                <a:cs typeface="Times New Roman" pitchFamily="18" charset="0"/>
              </a:rPr>
              <a:t>或稱干擾變數</a:t>
            </a:r>
            <a:r>
              <a:rPr lang="en-US" altLang="zh-TW" dirty="0" smtClean="0">
                <a:latin typeface="Times New Roman" pitchFamily="18" charset="0"/>
                <a:ea typeface="標楷體" pitchFamily="65" charset="-120"/>
                <a:cs typeface="Times New Roman" pitchFamily="18" charset="0"/>
              </a:rPr>
              <a:t>)</a:t>
            </a:r>
          </a:p>
          <a:p>
            <a:pPr lvl="1"/>
            <a:r>
              <a:rPr lang="zh-TW" altLang="en-US" dirty="0" smtClean="0">
                <a:latin typeface="Times New Roman" pitchFamily="18" charset="0"/>
                <a:ea typeface="標楷體" pitchFamily="65" charset="-120"/>
                <a:cs typeface="Times New Roman" pitchFamily="18" charset="0"/>
              </a:rPr>
              <a:t>換言之，</a:t>
            </a:r>
            <a:r>
              <a:rPr lang="zh-TW" altLang="en-US" b="1" u="sng" dirty="0" smtClean="0">
                <a:latin typeface="Times New Roman" pitchFamily="18" charset="0"/>
                <a:ea typeface="標楷體" pitchFamily="65" charset="-120"/>
                <a:cs typeface="Times New Roman" pitchFamily="18" charset="0"/>
              </a:rPr>
              <a:t>自變數對於依變數的效果是有條件的</a:t>
            </a:r>
            <a:endParaRPr lang="en-US" altLang="zh-TW" dirty="0" smtClean="0">
              <a:latin typeface="Times New Roman" pitchFamily="18" charset="0"/>
              <a:ea typeface="標楷體" pitchFamily="65" charset="-120"/>
              <a:cs typeface="Times New Roman" pitchFamily="18" charset="0"/>
            </a:endParaRPr>
          </a:p>
          <a:p>
            <a:r>
              <a:rPr lang="zh-TW" altLang="en-US" dirty="0" smtClean="0">
                <a:latin typeface="Times New Roman" pitchFamily="18" charset="0"/>
                <a:ea typeface="標楷體" pitchFamily="65" charset="-120"/>
                <a:cs typeface="Times New Roman" pitchFamily="18" charset="0"/>
              </a:rPr>
              <a:t>調節變數也是一種自變數</a:t>
            </a:r>
            <a:endParaRPr lang="en-US" altLang="zh-TW" dirty="0" smtClean="0">
              <a:latin typeface="Times New Roman" pitchFamily="18" charset="0"/>
              <a:ea typeface="標楷體" pitchFamily="65" charset="-120"/>
              <a:cs typeface="Times New Roman" pitchFamily="18" charset="0"/>
            </a:endParaRPr>
          </a:p>
          <a:p>
            <a:pPr lvl="1"/>
            <a:r>
              <a:rPr lang="zh-TW" altLang="en-US" dirty="0" smtClean="0">
                <a:latin typeface="Times New Roman" pitchFamily="18" charset="0"/>
                <a:ea typeface="標楷體" pitchFamily="65" charset="-120"/>
                <a:cs typeface="Times New Roman" pitchFamily="18" charset="0"/>
              </a:rPr>
              <a:t>當你在模型中考量調節變數對於自變數與依變數間所造成的</a:t>
            </a:r>
            <a:r>
              <a:rPr lang="zh-TW" altLang="en-US" dirty="0" smtClean="0">
                <a:solidFill>
                  <a:srgbClr val="FF0000"/>
                </a:solidFill>
                <a:latin typeface="Times New Roman" pitchFamily="18" charset="0"/>
                <a:ea typeface="標楷體" pitchFamily="65" charset="-120"/>
                <a:cs typeface="Times New Roman" pitchFamily="18" charset="0"/>
              </a:rPr>
              <a:t>調節效果</a:t>
            </a:r>
            <a:r>
              <a:rPr lang="zh-TW" altLang="en-US" dirty="0" smtClean="0">
                <a:latin typeface="Times New Roman" pitchFamily="18" charset="0"/>
                <a:ea typeface="標楷體" pitchFamily="65" charset="-120"/>
                <a:cs typeface="Times New Roman" pitchFamily="18" charset="0"/>
              </a:rPr>
              <a:t>時，</a:t>
            </a:r>
            <a:r>
              <a:rPr lang="zh-TW" altLang="en-US" dirty="0">
                <a:latin typeface="Times New Roman" pitchFamily="18" charset="0"/>
                <a:ea typeface="標楷體" pitchFamily="65" charset="-120"/>
                <a:cs typeface="Times New Roman" pitchFamily="18" charset="0"/>
              </a:rPr>
              <a:t>則自變數的獨立效果可能會因為這個調節變數而有所改變</a:t>
            </a:r>
            <a:r>
              <a:rPr lang="zh-TW" altLang="en-US" dirty="0" smtClean="0">
                <a:latin typeface="Times New Roman" pitchFamily="18" charset="0"/>
                <a:ea typeface="標楷體" pitchFamily="65" charset="-120"/>
                <a:cs typeface="Times New Roman" pitchFamily="18" charset="0"/>
              </a:rPr>
              <a:t>。</a:t>
            </a:r>
            <a:endParaRPr lang="en-US" altLang="zh-TW"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3677150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r>
              <a:rPr lang="zh-TW" altLang="en-US" dirty="0">
                <a:ea typeface="標楷體" pitchFamily="65" charset="-120"/>
              </a:rPr>
              <a:t>調節效果模型</a:t>
            </a:r>
          </a:p>
        </p:txBody>
      </p:sp>
      <p:sp>
        <p:nvSpPr>
          <p:cNvPr id="28675" name="Rectangle 3"/>
          <p:cNvSpPr>
            <a:spLocks noGrp="1" noChangeArrowheads="1"/>
          </p:cNvSpPr>
          <p:nvPr>
            <p:ph idx="1"/>
          </p:nvPr>
        </p:nvSpPr>
        <p:spPr>
          <a:xfrm>
            <a:off x="457200" y="1196752"/>
            <a:ext cx="8229600" cy="5184576"/>
          </a:xfrm>
        </p:spPr>
        <p:txBody>
          <a:bodyPr/>
          <a:lstStyle/>
          <a:p>
            <a:r>
              <a:rPr lang="zh-TW" altLang="en-US" dirty="0">
                <a:latin typeface="Times New Roman" pitchFamily="18" charset="0"/>
                <a:ea typeface="標楷體" pitchFamily="65" charset="-120"/>
                <a:cs typeface="Times New Roman" pitchFamily="18" charset="0"/>
              </a:rPr>
              <a:t>調節效果就是自變數與調節變數</a:t>
            </a:r>
            <a:r>
              <a:rPr lang="zh-CN" altLang="en-US" dirty="0">
                <a:latin typeface="Times New Roman" pitchFamily="18" charset="0"/>
                <a:ea typeface="標楷體" pitchFamily="65" charset="-120"/>
                <a:cs typeface="Times New Roman" pitchFamily="18" charset="0"/>
              </a:rPr>
              <a:t>交</a:t>
            </a:r>
            <a:r>
              <a:rPr lang="zh-TW" altLang="en-US" dirty="0">
                <a:latin typeface="Times New Roman" pitchFamily="18" charset="0"/>
                <a:ea typeface="標楷體" pitchFamily="65" charset="-120"/>
                <a:cs typeface="Times New Roman" pitchFamily="18" charset="0"/>
              </a:rPr>
              <a:t>互作用</a:t>
            </a:r>
            <a:r>
              <a:rPr lang="zh-CN" altLang="en-US" dirty="0">
                <a:latin typeface="Times New Roman" pitchFamily="18" charset="0"/>
                <a:ea typeface="標楷體" pitchFamily="65" charset="-120"/>
                <a:cs typeface="Times New Roman" pitchFamily="18" charset="0"/>
              </a:rPr>
              <a:t>後</a:t>
            </a:r>
            <a:r>
              <a:rPr lang="en-US" altLang="zh-TW" dirty="0">
                <a:latin typeface="Times New Roman" pitchFamily="18" charset="0"/>
                <a:ea typeface="標楷體" pitchFamily="65" charset="-120"/>
                <a:cs typeface="Times New Roman" pitchFamily="18" charset="0"/>
              </a:rPr>
              <a:t>(</a:t>
            </a:r>
            <a:r>
              <a:rPr lang="zh-CN" altLang="en-US" dirty="0">
                <a:latin typeface="Times New Roman" pitchFamily="18" charset="0"/>
                <a:ea typeface="標楷體" pitchFamily="65" charset="-120"/>
                <a:cs typeface="Times New Roman" pitchFamily="18" charset="0"/>
              </a:rPr>
              <a:t>相乘</a:t>
            </a:r>
            <a:r>
              <a:rPr lang="en-US" altLang="zh-TW" dirty="0">
                <a:latin typeface="Times New Roman" pitchFamily="18" charset="0"/>
                <a:ea typeface="標楷體" pitchFamily="65" charset="-120"/>
                <a:cs typeface="Times New Roman" pitchFamily="18" charset="0"/>
              </a:rPr>
              <a:t>)</a:t>
            </a:r>
            <a:r>
              <a:rPr lang="zh-CN" altLang="en-US" dirty="0">
                <a:latin typeface="Times New Roman" pitchFamily="18" charset="0"/>
                <a:ea typeface="標楷體" pitchFamily="65" charset="-120"/>
                <a:cs typeface="Times New Roman" pitchFamily="18" charset="0"/>
              </a:rPr>
              <a:t>所產生的效果</a:t>
            </a:r>
            <a:endParaRPr lang="en-US" altLang="zh-CN" dirty="0">
              <a:latin typeface="Times New Roman" pitchFamily="18" charset="0"/>
              <a:ea typeface="標楷體" pitchFamily="65" charset="-120"/>
              <a:cs typeface="Times New Roman" pitchFamily="18" charset="0"/>
            </a:endParaRPr>
          </a:p>
          <a:p>
            <a:r>
              <a:rPr lang="en-US" altLang="zh-TW" dirty="0">
                <a:latin typeface="Times New Roman" pitchFamily="18" charset="0"/>
                <a:ea typeface="標楷體" pitchFamily="65" charset="-120"/>
                <a:cs typeface="Times New Roman" pitchFamily="18" charset="0"/>
              </a:rPr>
              <a:t>Y =</a:t>
            </a:r>
            <a:r>
              <a:rPr lang="zh-TW" altLang="en-US" dirty="0">
                <a:latin typeface="Times New Roman" pitchFamily="18" charset="0"/>
                <a:ea typeface="標楷體" pitchFamily="65" charset="-120"/>
                <a:cs typeface="Times New Roman" pitchFamily="18" charset="0"/>
              </a:rPr>
              <a:t>截距項</a:t>
            </a:r>
            <a:r>
              <a:rPr lang="en-US" altLang="zh-TW" dirty="0">
                <a:latin typeface="Times New Roman" pitchFamily="18" charset="0"/>
                <a:ea typeface="標楷體" pitchFamily="65" charset="-120"/>
                <a:cs typeface="Times New Roman" pitchFamily="18" charset="0"/>
              </a:rPr>
              <a:t> + a*X</a:t>
            </a:r>
            <a:r>
              <a:rPr lang="en-US" altLang="zh-TW" baseline="-25000" dirty="0">
                <a:latin typeface="Times New Roman" pitchFamily="18" charset="0"/>
                <a:ea typeface="標楷體" pitchFamily="65" charset="-120"/>
                <a:cs typeface="Times New Roman" pitchFamily="18" charset="0"/>
              </a:rPr>
              <a:t>1</a:t>
            </a:r>
            <a:r>
              <a:rPr lang="en-US" altLang="zh-TW" dirty="0">
                <a:latin typeface="Times New Roman" pitchFamily="18" charset="0"/>
                <a:ea typeface="標楷體" pitchFamily="65" charset="-120"/>
                <a:cs typeface="Times New Roman" pitchFamily="18" charset="0"/>
              </a:rPr>
              <a:t> + b*X</a:t>
            </a:r>
            <a:r>
              <a:rPr lang="en-US" altLang="zh-TW" baseline="-25000" dirty="0">
                <a:latin typeface="Times New Roman" pitchFamily="18" charset="0"/>
                <a:ea typeface="標楷體" pitchFamily="65" charset="-120"/>
                <a:cs typeface="Times New Roman" pitchFamily="18" charset="0"/>
              </a:rPr>
              <a:t>2  </a:t>
            </a:r>
            <a:r>
              <a:rPr lang="en-US" altLang="zh-TW" dirty="0">
                <a:latin typeface="Times New Roman" pitchFamily="18" charset="0"/>
                <a:ea typeface="標楷體" pitchFamily="65" charset="-120"/>
                <a:cs typeface="Times New Roman" pitchFamily="18" charset="0"/>
              </a:rPr>
              <a:t>+ </a:t>
            </a:r>
            <a:r>
              <a:rPr lang="en-US" altLang="zh-TW" dirty="0">
                <a:solidFill>
                  <a:srgbClr val="FF0000"/>
                </a:solidFill>
                <a:latin typeface="Times New Roman" pitchFamily="18" charset="0"/>
                <a:ea typeface="標楷體" pitchFamily="65" charset="-120"/>
                <a:cs typeface="Times New Roman" pitchFamily="18" charset="0"/>
              </a:rPr>
              <a:t>c*X</a:t>
            </a:r>
            <a:r>
              <a:rPr lang="en-US" altLang="zh-TW" baseline="-25000" dirty="0">
                <a:solidFill>
                  <a:srgbClr val="FF0000"/>
                </a:solidFill>
                <a:latin typeface="Times New Roman" pitchFamily="18" charset="0"/>
                <a:ea typeface="標楷體" pitchFamily="65" charset="-120"/>
                <a:cs typeface="Times New Roman" pitchFamily="18" charset="0"/>
              </a:rPr>
              <a:t>1</a:t>
            </a:r>
            <a:r>
              <a:rPr lang="en-US" altLang="zh-TW" dirty="0">
                <a:solidFill>
                  <a:srgbClr val="FF0000"/>
                </a:solidFill>
                <a:latin typeface="Times New Roman" pitchFamily="18" charset="0"/>
                <a:ea typeface="標楷體" pitchFamily="65" charset="-120"/>
                <a:cs typeface="Times New Roman" pitchFamily="18" charset="0"/>
              </a:rPr>
              <a:t>*X</a:t>
            </a:r>
            <a:r>
              <a:rPr lang="en-US" altLang="zh-TW" baseline="-25000" dirty="0">
                <a:solidFill>
                  <a:srgbClr val="FF0000"/>
                </a:solidFill>
                <a:latin typeface="Times New Roman" pitchFamily="18" charset="0"/>
                <a:ea typeface="標楷體" pitchFamily="65" charset="-120"/>
                <a:cs typeface="Times New Roman" pitchFamily="18" charset="0"/>
              </a:rPr>
              <a:t>2  </a:t>
            </a:r>
            <a:r>
              <a:rPr lang="en-US" altLang="zh-TW" dirty="0">
                <a:latin typeface="Times New Roman" pitchFamily="18" charset="0"/>
                <a:ea typeface="標楷體" pitchFamily="65" charset="-120"/>
                <a:cs typeface="Times New Roman" pitchFamily="18" charset="0"/>
              </a:rPr>
              <a:t>+ </a:t>
            </a:r>
            <a:r>
              <a:rPr lang="zh-TW" altLang="en-US" dirty="0">
                <a:latin typeface="Times New Roman" pitchFamily="18" charset="0"/>
                <a:ea typeface="標楷體" pitchFamily="65" charset="-120"/>
                <a:cs typeface="Times New Roman" pitchFamily="18" charset="0"/>
              </a:rPr>
              <a:t>殘差</a:t>
            </a:r>
            <a:endParaRPr lang="en-US" altLang="zh-TW" dirty="0">
              <a:latin typeface="Times New Roman" pitchFamily="18" charset="0"/>
              <a:ea typeface="標楷體" pitchFamily="65" charset="-120"/>
              <a:cs typeface="Times New Roman" pitchFamily="18" charset="0"/>
            </a:endParaRPr>
          </a:p>
          <a:p>
            <a:pPr lvl="1"/>
            <a:r>
              <a:rPr lang="zh-TW" altLang="en-US" dirty="0">
                <a:latin typeface="Times New Roman" pitchFamily="18" charset="0"/>
                <a:ea typeface="標楷體" pitchFamily="65" charset="-120"/>
                <a:cs typeface="Times New Roman" pitchFamily="18" charset="0"/>
              </a:rPr>
              <a:t>一般來說，上述模型中調節變數與自變數的交互變項</a:t>
            </a:r>
            <a:r>
              <a:rPr lang="en-US" altLang="zh-TW" dirty="0">
                <a:latin typeface="Times New Roman" pitchFamily="18" charset="0"/>
                <a:ea typeface="標楷體" pitchFamily="65" charset="-120"/>
                <a:cs typeface="Times New Roman" pitchFamily="18" charset="0"/>
              </a:rPr>
              <a:t>(interaction term)</a:t>
            </a:r>
            <a:r>
              <a:rPr lang="en-US" altLang="zh-TW" dirty="0">
                <a:solidFill>
                  <a:srgbClr val="FF0000"/>
                </a:solidFill>
                <a:latin typeface="Times New Roman" pitchFamily="18" charset="0"/>
                <a:ea typeface="標楷體" pitchFamily="65" charset="-120"/>
                <a:cs typeface="Times New Roman" pitchFamily="18" charset="0"/>
              </a:rPr>
              <a:t> X</a:t>
            </a:r>
            <a:r>
              <a:rPr lang="en-US" altLang="zh-TW" baseline="-25000" dirty="0">
                <a:solidFill>
                  <a:srgbClr val="FF0000"/>
                </a:solidFill>
                <a:latin typeface="Times New Roman" pitchFamily="18" charset="0"/>
                <a:ea typeface="標楷體" pitchFamily="65" charset="-120"/>
                <a:cs typeface="Times New Roman" pitchFamily="18" charset="0"/>
              </a:rPr>
              <a:t>1</a:t>
            </a:r>
            <a:r>
              <a:rPr lang="en-US" altLang="zh-TW" dirty="0">
                <a:solidFill>
                  <a:srgbClr val="FF0000"/>
                </a:solidFill>
                <a:latin typeface="Times New Roman" pitchFamily="18" charset="0"/>
                <a:ea typeface="標楷體" pitchFamily="65" charset="-120"/>
                <a:cs typeface="Times New Roman" pitchFamily="18" charset="0"/>
              </a:rPr>
              <a:t>*X</a:t>
            </a:r>
            <a:r>
              <a:rPr lang="en-US" altLang="zh-TW" baseline="-25000" dirty="0">
                <a:solidFill>
                  <a:srgbClr val="FF0000"/>
                </a:solidFill>
                <a:latin typeface="Times New Roman" pitchFamily="18" charset="0"/>
                <a:ea typeface="標楷體" pitchFamily="65" charset="-120"/>
                <a:cs typeface="Times New Roman" pitchFamily="18" charset="0"/>
              </a:rPr>
              <a:t>2</a:t>
            </a:r>
            <a:r>
              <a:rPr lang="zh-TW" altLang="en-US" dirty="0">
                <a:latin typeface="Times New Roman" pitchFamily="18" charset="0"/>
                <a:ea typeface="標楷體" pitchFamily="65" charset="-120"/>
                <a:cs typeface="Times New Roman" pitchFamily="18" charset="0"/>
              </a:rPr>
              <a:t>的係數</a:t>
            </a:r>
            <a:r>
              <a:rPr lang="en-US" altLang="zh-TW" dirty="0">
                <a:latin typeface="Times New Roman" pitchFamily="18" charset="0"/>
                <a:ea typeface="標楷體" pitchFamily="65" charset="-120"/>
                <a:cs typeface="Times New Roman" pitchFamily="18" charset="0"/>
              </a:rPr>
              <a:t>c</a:t>
            </a:r>
            <a:r>
              <a:rPr lang="zh-TW" altLang="en-US" dirty="0">
                <a:latin typeface="Times New Roman" pitchFamily="18" charset="0"/>
                <a:ea typeface="標楷體" pitchFamily="65" charset="-120"/>
                <a:cs typeface="Times New Roman" pitchFamily="18" charset="0"/>
              </a:rPr>
              <a:t>要達到統計上顯著，才算是有調節效果</a:t>
            </a:r>
            <a:endParaRPr lang="en-US" altLang="zh-TW" dirty="0">
              <a:latin typeface="Times New Roman" pitchFamily="18" charset="0"/>
              <a:ea typeface="標楷體" pitchFamily="65" charset="-120"/>
              <a:cs typeface="Times New Roman" pitchFamily="18" charset="0"/>
            </a:endParaRPr>
          </a:p>
          <a:p>
            <a:pPr lvl="2"/>
            <a:r>
              <a:rPr lang="zh-CN" altLang="en-US" dirty="0">
                <a:latin typeface="Times New Roman" pitchFamily="18" charset="0"/>
                <a:ea typeface="標楷體" pitchFamily="65" charset="-120"/>
                <a:cs typeface="Times New Roman" pitchFamily="18" charset="0"/>
              </a:rPr>
              <a:t>若有找到調節效果的話，就可以下結論：</a:t>
            </a:r>
            <a:r>
              <a:rPr lang="zh-CN" altLang="en-US" u="sng" dirty="0">
                <a:solidFill>
                  <a:srgbClr val="FF0000"/>
                </a:solidFill>
                <a:latin typeface="Times New Roman" pitchFamily="18" charset="0"/>
                <a:ea typeface="標楷體" pitchFamily="65" charset="-120"/>
                <a:cs typeface="Times New Roman" pitchFamily="18" charset="0"/>
              </a:rPr>
              <a:t>「自變數對於依變數的效果，會視調節變數</a:t>
            </a:r>
            <a:r>
              <a:rPr lang="zh-CN" altLang="en-US" u="sng" dirty="0" smtClean="0">
                <a:solidFill>
                  <a:srgbClr val="FF0000"/>
                </a:solidFill>
                <a:latin typeface="Times New Roman" pitchFamily="18" charset="0"/>
                <a:ea typeface="標楷體" pitchFamily="65" charset="-120"/>
                <a:cs typeface="Times New Roman" pitchFamily="18" charset="0"/>
              </a:rPr>
              <a:t>的</a:t>
            </a:r>
            <a:r>
              <a:rPr lang="zh-TW" altLang="en-US" u="sng" dirty="0" smtClean="0">
                <a:solidFill>
                  <a:srgbClr val="FF0000"/>
                </a:solidFill>
                <a:latin typeface="Times New Roman" pitchFamily="18" charset="0"/>
                <a:ea typeface="標楷體" pitchFamily="65" charset="-120"/>
                <a:cs typeface="Times New Roman" pitchFamily="18" charset="0"/>
              </a:rPr>
              <a:t>變化</a:t>
            </a:r>
            <a:r>
              <a:rPr lang="zh-CN" altLang="en-US" u="sng" dirty="0" smtClean="0">
                <a:solidFill>
                  <a:srgbClr val="FF0000"/>
                </a:solidFill>
                <a:latin typeface="Times New Roman" pitchFamily="18" charset="0"/>
                <a:ea typeface="標楷體" pitchFamily="65" charset="-120"/>
                <a:cs typeface="Times New Roman" pitchFamily="18" charset="0"/>
              </a:rPr>
              <a:t>而</a:t>
            </a:r>
            <a:r>
              <a:rPr lang="zh-CN" altLang="en-US" u="sng" dirty="0">
                <a:solidFill>
                  <a:srgbClr val="FF0000"/>
                </a:solidFill>
                <a:latin typeface="Times New Roman" pitchFamily="18" charset="0"/>
                <a:ea typeface="標楷體" pitchFamily="65" charset="-120"/>
                <a:cs typeface="Times New Roman" pitchFamily="18" charset="0"/>
              </a:rPr>
              <a:t>定」</a:t>
            </a:r>
            <a:endParaRPr lang="en-US" altLang="zh-TW"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876021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r>
              <a:rPr lang="zh-TW" altLang="en-US" dirty="0">
                <a:ea typeface="標楷體" pitchFamily="65" charset="-120"/>
              </a:rPr>
              <a:t>調節</a:t>
            </a:r>
            <a:r>
              <a:rPr lang="zh-TW" altLang="en-US" dirty="0" smtClean="0">
                <a:ea typeface="標楷體" pitchFamily="65" charset="-120"/>
              </a:rPr>
              <a:t>效果實例</a:t>
            </a:r>
            <a:endParaRPr lang="zh-TW" altLang="en-US" dirty="0">
              <a:ea typeface="標楷體" pitchFamily="65" charset="-120"/>
            </a:endParaRPr>
          </a:p>
        </p:txBody>
      </p:sp>
      <p:sp>
        <p:nvSpPr>
          <p:cNvPr id="28675" name="Rectangle 3"/>
          <p:cNvSpPr>
            <a:spLocks noGrp="1" noChangeArrowheads="1"/>
          </p:cNvSpPr>
          <p:nvPr>
            <p:ph idx="1"/>
          </p:nvPr>
        </p:nvSpPr>
        <p:spPr>
          <a:xfrm>
            <a:off x="457200" y="1196752"/>
            <a:ext cx="8291264" cy="5184576"/>
          </a:xfrm>
        </p:spPr>
        <p:txBody>
          <a:bodyPr/>
          <a:lstStyle/>
          <a:p>
            <a:pPr lvl="1"/>
            <a:r>
              <a:rPr lang="zh-TW" altLang="en-US" dirty="0" smtClean="0">
                <a:latin typeface="Times New Roman" pitchFamily="18" charset="0"/>
                <a:ea typeface="標楷體" pitchFamily="65" charset="-120"/>
                <a:cs typeface="Times New Roman" pitchFamily="18" charset="0"/>
              </a:rPr>
              <a:t>有</a:t>
            </a:r>
            <a:r>
              <a:rPr lang="zh-TW" altLang="en-US" dirty="0">
                <a:latin typeface="Times New Roman" pitchFamily="18" charset="0"/>
                <a:ea typeface="標楷體" pitchFamily="65" charset="-120"/>
                <a:cs typeface="Times New Roman" pitchFamily="18" charset="0"/>
              </a:rPr>
              <a:t>研究指出，國會中左派政黨議員的比例</a:t>
            </a:r>
            <a:r>
              <a:rPr lang="en-US" altLang="zh-TW" dirty="0">
                <a:latin typeface="Times New Roman" pitchFamily="18" charset="0"/>
                <a:ea typeface="標楷體" pitchFamily="65" charset="-120"/>
                <a:cs typeface="Times New Roman" pitchFamily="18" charset="0"/>
              </a:rPr>
              <a:t>(</a:t>
            </a:r>
            <a:r>
              <a:rPr lang="en-US" altLang="zh-TW" dirty="0" smtClean="0">
                <a:latin typeface="Times New Roman" pitchFamily="18" charset="0"/>
                <a:ea typeface="標楷體" pitchFamily="65" charset="-120"/>
                <a:cs typeface="Times New Roman" pitchFamily="18" charset="0"/>
              </a:rPr>
              <a:t>X</a:t>
            </a:r>
            <a:r>
              <a:rPr lang="en-US" altLang="zh-TW" baseline="-25000" dirty="0" smtClean="0">
                <a:latin typeface="Times New Roman" pitchFamily="18" charset="0"/>
                <a:ea typeface="標楷體" pitchFamily="65" charset="-120"/>
                <a:cs typeface="Times New Roman" pitchFamily="18" charset="0"/>
              </a:rPr>
              <a:t>1</a:t>
            </a:r>
            <a:r>
              <a:rPr lang="en-US" altLang="zh-TW" dirty="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愈高，則該國社福支出佔</a:t>
            </a:r>
            <a:r>
              <a:rPr lang="en-US" altLang="zh-TW" dirty="0">
                <a:latin typeface="Times New Roman" pitchFamily="18" charset="0"/>
                <a:ea typeface="標楷體" pitchFamily="65" charset="-120"/>
                <a:cs typeface="Times New Roman" pitchFamily="18" charset="0"/>
              </a:rPr>
              <a:t>GDP</a:t>
            </a:r>
            <a:r>
              <a:rPr lang="zh-TW" altLang="en-US" dirty="0">
                <a:latin typeface="Times New Roman" pitchFamily="18" charset="0"/>
                <a:ea typeface="標楷體" pitchFamily="65" charset="-120"/>
                <a:cs typeface="Times New Roman" pitchFamily="18" charset="0"/>
              </a:rPr>
              <a:t>的比例</a:t>
            </a:r>
            <a:r>
              <a:rPr lang="en-US" altLang="zh-TW" dirty="0">
                <a:latin typeface="Times New Roman" pitchFamily="18" charset="0"/>
                <a:ea typeface="標楷體" pitchFamily="65" charset="-120"/>
                <a:cs typeface="Times New Roman" pitchFamily="18" charset="0"/>
              </a:rPr>
              <a:t>(Y)</a:t>
            </a:r>
            <a:r>
              <a:rPr lang="zh-TW" altLang="en-US" dirty="0">
                <a:latin typeface="Times New Roman" pitchFamily="18" charset="0"/>
                <a:ea typeface="標楷體" pitchFamily="65" charset="-120"/>
                <a:cs typeface="Times New Roman" pitchFamily="18" charset="0"/>
              </a:rPr>
              <a:t>愈</a:t>
            </a:r>
            <a:r>
              <a:rPr lang="zh-TW" altLang="en-US" dirty="0" smtClean="0">
                <a:latin typeface="Times New Roman" pitchFamily="18" charset="0"/>
                <a:ea typeface="標楷體" pitchFamily="65" charset="-120"/>
                <a:cs typeface="Times New Roman" pitchFamily="18" charset="0"/>
              </a:rPr>
              <a:t>高；有些研究則顯示</a:t>
            </a:r>
            <a:r>
              <a:rPr lang="en-US" altLang="zh-TW" dirty="0" smtClean="0">
                <a:latin typeface="Times New Roman" pitchFamily="18" charset="0"/>
                <a:ea typeface="標楷體" pitchFamily="65" charset="-120"/>
                <a:cs typeface="Times New Roman" pitchFamily="18" charset="0"/>
              </a:rPr>
              <a:t>X</a:t>
            </a:r>
            <a:r>
              <a:rPr lang="en-US" altLang="zh-TW" baseline="-25000" dirty="0" smtClean="0">
                <a:latin typeface="Times New Roman" pitchFamily="18" charset="0"/>
                <a:ea typeface="標楷體" pitchFamily="65" charset="-120"/>
                <a:cs typeface="Times New Roman" pitchFamily="18" charset="0"/>
              </a:rPr>
              <a:t>1</a:t>
            </a:r>
            <a:r>
              <a:rPr lang="zh-TW" altLang="en-US" dirty="0" smtClean="0">
                <a:latin typeface="Times New Roman" pitchFamily="18" charset="0"/>
                <a:ea typeface="標楷體" pitchFamily="65" charset="-120"/>
                <a:cs typeface="Times New Roman" pitchFamily="18" charset="0"/>
              </a:rPr>
              <a:t>對</a:t>
            </a:r>
            <a:r>
              <a:rPr lang="en-US" altLang="zh-TW" dirty="0" smtClean="0">
                <a:latin typeface="Times New Roman" pitchFamily="18" charset="0"/>
                <a:ea typeface="標楷體" pitchFamily="65" charset="-120"/>
                <a:cs typeface="Times New Roman" pitchFamily="18" charset="0"/>
              </a:rPr>
              <a:t>Y</a:t>
            </a:r>
            <a:r>
              <a:rPr lang="zh-TW" altLang="en-US" dirty="0" smtClean="0">
                <a:latin typeface="Times New Roman" pitchFamily="18" charset="0"/>
                <a:ea typeface="標楷體" pitchFamily="65" charset="-120"/>
                <a:cs typeface="Times New Roman" pitchFamily="18" charset="0"/>
              </a:rPr>
              <a:t>的效果並不顯著</a:t>
            </a:r>
            <a:endParaRPr lang="en-US" altLang="zh-TW" dirty="0" smtClean="0">
              <a:latin typeface="Times New Roman" pitchFamily="18" charset="0"/>
              <a:ea typeface="標楷體" pitchFamily="65" charset="-120"/>
              <a:cs typeface="Times New Roman" pitchFamily="18" charset="0"/>
            </a:endParaRPr>
          </a:p>
          <a:p>
            <a:pPr lvl="1"/>
            <a:r>
              <a:rPr lang="zh-TW" altLang="en-US" dirty="0" smtClean="0">
                <a:latin typeface="Times New Roman" pitchFamily="18" charset="0"/>
                <a:ea typeface="標楷體" pitchFamily="65" charset="-120"/>
                <a:cs typeface="Times New Roman" pitchFamily="18" charset="0"/>
              </a:rPr>
              <a:t>問題意識：你相信</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1</a:t>
            </a:r>
            <a:r>
              <a:rPr lang="zh-TW" altLang="en-US" dirty="0">
                <a:latin typeface="Times New Roman" pitchFamily="18" charset="0"/>
                <a:ea typeface="標楷體" pitchFamily="65" charset="-120"/>
                <a:cs typeface="Times New Roman" pitchFamily="18" charset="0"/>
              </a:rPr>
              <a:t>對</a:t>
            </a:r>
            <a:r>
              <a:rPr lang="en-US" altLang="zh-TW" dirty="0" smtClean="0">
                <a:latin typeface="Times New Roman" pitchFamily="18" charset="0"/>
                <a:ea typeface="標楷體" pitchFamily="65" charset="-120"/>
                <a:cs typeface="Times New Roman" pitchFamily="18" charset="0"/>
              </a:rPr>
              <a:t>Y</a:t>
            </a:r>
            <a:r>
              <a:rPr lang="zh-TW" altLang="en-US" dirty="0" smtClean="0">
                <a:latin typeface="Times New Roman" pitchFamily="18" charset="0"/>
                <a:ea typeface="標楷體" pitchFamily="65" charset="-120"/>
                <a:cs typeface="Times New Roman" pitchFamily="18" charset="0"/>
              </a:rPr>
              <a:t>理論上應該還是有正向效果，只是這樣的效果可能「視情況而定」</a:t>
            </a:r>
            <a:endParaRPr lang="en-US" altLang="zh-TW" dirty="0" smtClean="0">
              <a:latin typeface="Times New Roman" pitchFamily="18" charset="0"/>
              <a:ea typeface="標楷體" pitchFamily="65" charset="-120"/>
              <a:cs typeface="Times New Roman" pitchFamily="18" charset="0"/>
            </a:endParaRPr>
          </a:p>
          <a:p>
            <a:pPr lvl="2"/>
            <a:r>
              <a:rPr lang="zh-TW" altLang="en-US" dirty="0" smtClean="0">
                <a:latin typeface="Times New Roman" pitchFamily="18" charset="0"/>
                <a:ea typeface="標楷體" pitchFamily="65" charset="-120"/>
                <a:cs typeface="Times New Roman" pitchFamily="18" charset="0"/>
              </a:rPr>
              <a:t>這時你突然想到，「</a:t>
            </a:r>
            <a:r>
              <a:rPr lang="zh-TW" altLang="en-US" dirty="0">
                <a:latin typeface="Times New Roman" pitchFamily="18" charset="0"/>
                <a:ea typeface="標楷體" pitchFamily="65" charset="-120"/>
                <a:cs typeface="Times New Roman" pitchFamily="18" charset="0"/>
              </a:rPr>
              <a:t>總統黨籍是否為左派政黨</a:t>
            </a:r>
            <a:r>
              <a:rPr lang="zh-TW" altLang="en-US" dirty="0" smtClean="0">
                <a:latin typeface="Times New Roman" pitchFamily="18" charset="0"/>
                <a:ea typeface="標楷體" pitchFamily="65" charset="-120"/>
                <a:cs typeface="Times New Roman" pitchFamily="18" charset="0"/>
              </a:rPr>
              <a:t>」</a:t>
            </a:r>
            <a:r>
              <a:rPr lang="en-US" altLang="zh-TW" dirty="0" smtClean="0">
                <a:latin typeface="Times New Roman" pitchFamily="18" charset="0"/>
                <a:ea typeface="標楷體" pitchFamily="65" charset="-120"/>
                <a:cs typeface="Times New Roman" pitchFamily="18" charset="0"/>
              </a:rPr>
              <a:t>(X</a:t>
            </a:r>
            <a:r>
              <a:rPr lang="en-US" altLang="zh-TW" baseline="-25000" dirty="0" smtClean="0">
                <a:latin typeface="Times New Roman" pitchFamily="18" charset="0"/>
                <a:ea typeface="標楷體" pitchFamily="65" charset="-120"/>
                <a:cs typeface="Times New Roman" pitchFamily="18" charset="0"/>
              </a:rPr>
              <a:t>2</a:t>
            </a:r>
            <a:r>
              <a:rPr lang="en-US" altLang="zh-TW" dirty="0" smtClean="0">
                <a:latin typeface="Times New Roman" pitchFamily="18" charset="0"/>
                <a:ea typeface="標楷體" pitchFamily="65" charset="-120"/>
                <a:cs typeface="Times New Roman" pitchFamily="18" charset="0"/>
              </a:rPr>
              <a:t>)</a:t>
            </a:r>
            <a:r>
              <a:rPr lang="zh-TW" altLang="en-US" dirty="0" smtClean="0">
                <a:latin typeface="Times New Roman" pitchFamily="18" charset="0"/>
                <a:ea typeface="標楷體" pitchFamily="65" charset="-120"/>
                <a:cs typeface="Times New Roman" pitchFamily="18" charset="0"/>
              </a:rPr>
              <a:t>有可能</a:t>
            </a:r>
            <a:r>
              <a:rPr lang="zh-TW" altLang="en-US" dirty="0">
                <a:latin typeface="Times New Roman" pitchFamily="18" charset="0"/>
                <a:ea typeface="標楷體" pitchFamily="65" charset="-120"/>
                <a:cs typeface="Times New Roman" pitchFamily="18" charset="0"/>
              </a:rPr>
              <a:t>是個影響</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1</a:t>
            </a:r>
            <a:r>
              <a:rPr lang="zh-CN" altLang="en-US" dirty="0">
                <a:latin typeface="Times New Roman" pitchFamily="18" charset="0"/>
                <a:ea typeface="標楷體" pitchFamily="65" charset="-120"/>
                <a:cs typeface="Times New Roman" pitchFamily="18" charset="0"/>
              </a:rPr>
              <a:t>與</a:t>
            </a:r>
            <a:r>
              <a:rPr lang="en-US" altLang="zh-CN" dirty="0">
                <a:latin typeface="Times New Roman" pitchFamily="18" charset="0"/>
                <a:ea typeface="標楷體" pitchFamily="65" charset="-120"/>
                <a:cs typeface="Times New Roman" pitchFamily="18" charset="0"/>
              </a:rPr>
              <a:t>Y</a:t>
            </a:r>
            <a:r>
              <a:rPr lang="zh-CN" altLang="en-US" dirty="0">
                <a:latin typeface="Times New Roman" pitchFamily="18" charset="0"/>
                <a:ea typeface="標楷體" pitchFamily="65" charset="-120"/>
                <a:cs typeface="Times New Roman" pitchFamily="18" charset="0"/>
              </a:rPr>
              <a:t>的關係的調節</a:t>
            </a:r>
            <a:r>
              <a:rPr lang="zh-CN" altLang="en-US" dirty="0" smtClean="0">
                <a:latin typeface="Times New Roman" pitchFamily="18" charset="0"/>
                <a:ea typeface="標楷體" pitchFamily="65" charset="-120"/>
                <a:cs typeface="Times New Roman" pitchFamily="18" charset="0"/>
              </a:rPr>
              <a:t>變數</a:t>
            </a:r>
            <a:endParaRPr lang="en-US" altLang="zh-CN" dirty="0" smtClean="0">
              <a:latin typeface="Times New Roman" pitchFamily="18" charset="0"/>
              <a:ea typeface="標楷體" pitchFamily="65" charset="-120"/>
              <a:cs typeface="Times New Roman" pitchFamily="18" charset="0"/>
            </a:endParaRPr>
          </a:p>
          <a:p>
            <a:pPr lvl="2"/>
            <a:r>
              <a:rPr lang="en-US" altLang="zh-TW" dirty="0" smtClean="0">
                <a:latin typeface="Times New Roman" pitchFamily="18" charset="0"/>
                <a:ea typeface="標楷體" pitchFamily="65" charset="-120"/>
                <a:cs typeface="Times New Roman" pitchFamily="18" charset="0"/>
              </a:rPr>
              <a:t>Y </a:t>
            </a:r>
            <a:r>
              <a:rPr lang="en-US" altLang="zh-TW" dirty="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截距項</a:t>
            </a:r>
            <a:r>
              <a:rPr lang="en-US" altLang="zh-TW" dirty="0">
                <a:latin typeface="Times New Roman" pitchFamily="18" charset="0"/>
                <a:ea typeface="標楷體" pitchFamily="65" charset="-120"/>
                <a:cs typeface="Times New Roman" pitchFamily="18" charset="0"/>
              </a:rPr>
              <a:t> + a*X</a:t>
            </a:r>
            <a:r>
              <a:rPr lang="en-US" altLang="zh-TW" baseline="-25000" dirty="0">
                <a:latin typeface="Times New Roman" pitchFamily="18" charset="0"/>
                <a:ea typeface="標楷體" pitchFamily="65" charset="-120"/>
                <a:cs typeface="Times New Roman" pitchFamily="18" charset="0"/>
              </a:rPr>
              <a:t>1</a:t>
            </a:r>
            <a:r>
              <a:rPr lang="en-US" altLang="zh-TW" dirty="0">
                <a:latin typeface="Times New Roman" pitchFamily="18" charset="0"/>
                <a:ea typeface="標楷體" pitchFamily="65" charset="-120"/>
                <a:cs typeface="Times New Roman" pitchFamily="18" charset="0"/>
              </a:rPr>
              <a:t> + b*X</a:t>
            </a:r>
            <a:r>
              <a:rPr lang="en-US" altLang="zh-TW" baseline="-25000" dirty="0">
                <a:latin typeface="Times New Roman" pitchFamily="18" charset="0"/>
                <a:ea typeface="標楷體" pitchFamily="65" charset="-120"/>
                <a:cs typeface="Times New Roman" pitchFamily="18" charset="0"/>
              </a:rPr>
              <a:t>2  </a:t>
            </a:r>
            <a:r>
              <a:rPr lang="en-US" altLang="zh-TW" dirty="0">
                <a:latin typeface="Times New Roman" pitchFamily="18" charset="0"/>
                <a:ea typeface="標楷體" pitchFamily="65" charset="-120"/>
                <a:cs typeface="Times New Roman" pitchFamily="18" charset="0"/>
              </a:rPr>
              <a:t>+ </a:t>
            </a:r>
            <a:r>
              <a:rPr lang="en-US" altLang="zh-TW" dirty="0">
                <a:solidFill>
                  <a:srgbClr val="FF0000"/>
                </a:solidFill>
                <a:latin typeface="Times New Roman" pitchFamily="18" charset="0"/>
                <a:ea typeface="標楷體" pitchFamily="65" charset="-120"/>
                <a:cs typeface="Times New Roman" pitchFamily="18" charset="0"/>
              </a:rPr>
              <a:t>c*X</a:t>
            </a:r>
            <a:r>
              <a:rPr lang="en-US" altLang="zh-TW" baseline="-25000" dirty="0">
                <a:solidFill>
                  <a:srgbClr val="FF0000"/>
                </a:solidFill>
                <a:latin typeface="Times New Roman" pitchFamily="18" charset="0"/>
                <a:ea typeface="標楷體" pitchFamily="65" charset="-120"/>
                <a:cs typeface="Times New Roman" pitchFamily="18" charset="0"/>
              </a:rPr>
              <a:t>1</a:t>
            </a:r>
            <a:r>
              <a:rPr lang="en-US" altLang="zh-TW" dirty="0">
                <a:solidFill>
                  <a:srgbClr val="FF0000"/>
                </a:solidFill>
                <a:latin typeface="Times New Roman" pitchFamily="18" charset="0"/>
                <a:ea typeface="標楷體" pitchFamily="65" charset="-120"/>
                <a:cs typeface="Times New Roman" pitchFamily="18" charset="0"/>
              </a:rPr>
              <a:t>*X</a:t>
            </a:r>
            <a:r>
              <a:rPr lang="en-US" altLang="zh-TW" baseline="-25000" dirty="0">
                <a:solidFill>
                  <a:srgbClr val="FF0000"/>
                </a:solidFill>
                <a:latin typeface="Times New Roman" pitchFamily="18" charset="0"/>
                <a:ea typeface="標楷體" pitchFamily="65" charset="-120"/>
                <a:cs typeface="Times New Roman" pitchFamily="18" charset="0"/>
              </a:rPr>
              <a:t>2  </a:t>
            </a:r>
            <a:r>
              <a:rPr lang="en-US" altLang="zh-TW" dirty="0">
                <a:latin typeface="Times New Roman" pitchFamily="18" charset="0"/>
                <a:ea typeface="標楷體" pitchFamily="65" charset="-120"/>
                <a:cs typeface="Times New Roman" pitchFamily="18" charset="0"/>
              </a:rPr>
              <a:t>+ </a:t>
            </a:r>
            <a:r>
              <a:rPr lang="zh-TW" altLang="en-US" dirty="0">
                <a:latin typeface="Times New Roman" pitchFamily="18" charset="0"/>
                <a:ea typeface="標楷體" pitchFamily="65" charset="-120"/>
                <a:cs typeface="Times New Roman" pitchFamily="18" charset="0"/>
              </a:rPr>
              <a:t>殘差項</a:t>
            </a:r>
            <a:endParaRPr lang="en-US" altLang="zh-TW" dirty="0">
              <a:latin typeface="Times New Roman" pitchFamily="18" charset="0"/>
              <a:ea typeface="標楷體" pitchFamily="65" charset="-120"/>
              <a:cs typeface="Times New Roman" pitchFamily="18" charset="0"/>
            </a:endParaRPr>
          </a:p>
          <a:p>
            <a:pPr lvl="2"/>
            <a:r>
              <a:rPr lang="zh-TW" altLang="en-US" dirty="0">
                <a:latin typeface="Times New Roman" pitchFamily="18" charset="0"/>
                <a:ea typeface="標楷體" pitchFamily="65" charset="-120"/>
                <a:cs typeface="Times New Roman" pitchFamily="18" charset="0"/>
              </a:rPr>
              <a:t>如果調節效果存在，則原先的理論</a:t>
            </a:r>
            <a:r>
              <a:rPr lang="zh-TW" altLang="en-US" dirty="0" smtClean="0">
                <a:latin typeface="Times New Roman" pitchFamily="18" charset="0"/>
                <a:ea typeface="標楷體" pitchFamily="65" charset="-120"/>
                <a:cs typeface="Times New Roman" pitchFamily="18" charset="0"/>
              </a:rPr>
              <a:t>主張可以</a:t>
            </a:r>
            <a:r>
              <a:rPr lang="zh-TW" altLang="en-US" dirty="0">
                <a:latin typeface="Times New Roman" pitchFamily="18" charset="0"/>
                <a:ea typeface="標楷體" pitchFamily="65" charset="-120"/>
                <a:cs typeface="Times New Roman" pitchFamily="18" charset="0"/>
              </a:rPr>
              <a:t>被修改為：「當一國的左派政黨議員比例愈高，</a:t>
            </a:r>
            <a:r>
              <a:rPr lang="zh-TW" altLang="en-US" dirty="0">
                <a:solidFill>
                  <a:srgbClr val="FF0000"/>
                </a:solidFill>
                <a:latin typeface="Times New Roman" pitchFamily="18" charset="0"/>
                <a:ea typeface="標楷體" pitchFamily="65" charset="-120"/>
                <a:cs typeface="Times New Roman" pitchFamily="18" charset="0"/>
              </a:rPr>
              <a:t>而且</a:t>
            </a:r>
            <a:r>
              <a:rPr lang="zh-TW" altLang="en-US" dirty="0">
                <a:latin typeface="Times New Roman" pitchFamily="18" charset="0"/>
                <a:ea typeface="標楷體" pitchFamily="65" charset="-120"/>
                <a:cs typeface="Times New Roman" pitchFamily="18" charset="0"/>
              </a:rPr>
              <a:t>總統所屬政黨是左派政黨，則該國社福支出佔</a:t>
            </a:r>
            <a:r>
              <a:rPr lang="en-US" altLang="zh-TW" dirty="0">
                <a:latin typeface="Times New Roman" pitchFamily="18" charset="0"/>
                <a:ea typeface="標楷體" pitchFamily="65" charset="-120"/>
                <a:cs typeface="Times New Roman" pitchFamily="18" charset="0"/>
              </a:rPr>
              <a:t>GDP</a:t>
            </a:r>
            <a:r>
              <a:rPr lang="zh-TW" altLang="en-US" dirty="0">
                <a:latin typeface="Times New Roman" pitchFamily="18" charset="0"/>
                <a:ea typeface="標楷體" pitchFamily="65" charset="-120"/>
                <a:cs typeface="Times New Roman" pitchFamily="18" charset="0"/>
              </a:rPr>
              <a:t>的比例就會更高」</a:t>
            </a:r>
            <a:endParaRPr lang="en-US" altLang="zh-TW"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2458017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r>
              <a:rPr lang="zh-TW" altLang="en-US" dirty="0">
                <a:ea typeface="標楷體" pitchFamily="65" charset="-120"/>
              </a:rPr>
              <a:t>調節效果的視覺化呈現</a:t>
            </a:r>
          </a:p>
        </p:txBody>
      </p:sp>
      <p:sp>
        <p:nvSpPr>
          <p:cNvPr id="28675" name="Rectangle 3"/>
          <p:cNvSpPr>
            <a:spLocks noGrp="1" noChangeArrowheads="1"/>
          </p:cNvSpPr>
          <p:nvPr>
            <p:ph idx="1"/>
          </p:nvPr>
        </p:nvSpPr>
        <p:spPr>
          <a:xfrm>
            <a:off x="457200" y="1196752"/>
            <a:ext cx="8229600" cy="5328592"/>
          </a:xfrm>
        </p:spPr>
        <p:txBody>
          <a:bodyPr/>
          <a:lstStyle/>
          <a:p>
            <a:pPr lvl="2"/>
            <a:r>
              <a:rPr lang="zh-TW" altLang="en-US" dirty="0" smtClean="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當左派政黨議員比例愈高，</a:t>
            </a:r>
            <a:r>
              <a:rPr lang="zh-TW" altLang="en-US" dirty="0">
                <a:solidFill>
                  <a:srgbClr val="FF0000"/>
                </a:solidFill>
                <a:latin typeface="Times New Roman" pitchFamily="18" charset="0"/>
                <a:ea typeface="標楷體" pitchFamily="65" charset="-120"/>
                <a:cs typeface="Times New Roman" pitchFamily="18" charset="0"/>
              </a:rPr>
              <a:t>而且</a:t>
            </a:r>
            <a:r>
              <a:rPr lang="zh-TW" altLang="en-US" dirty="0">
                <a:latin typeface="Times New Roman" pitchFamily="18" charset="0"/>
                <a:ea typeface="標楷體" pitchFamily="65" charset="-120"/>
                <a:cs typeface="Times New Roman" pitchFamily="18" charset="0"/>
              </a:rPr>
              <a:t>總統所屬政黨是左派政黨，則該國社福支出佔</a:t>
            </a:r>
            <a:r>
              <a:rPr lang="en-US" altLang="zh-TW" dirty="0">
                <a:latin typeface="Times New Roman" pitchFamily="18" charset="0"/>
                <a:ea typeface="標楷體" pitchFamily="65" charset="-120"/>
                <a:cs typeface="Times New Roman" pitchFamily="18" charset="0"/>
              </a:rPr>
              <a:t>GDP</a:t>
            </a:r>
            <a:r>
              <a:rPr lang="zh-TW" altLang="en-US" dirty="0">
                <a:latin typeface="Times New Roman" pitchFamily="18" charset="0"/>
                <a:ea typeface="標楷體" pitchFamily="65" charset="-120"/>
                <a:cs typeface="Times New Roman" pitchFamily="18" charset="0"/>
              </a:rPr>
              <a:t>的比例就會更高</a:t>
            </a:r>
            <a:r>
              <a:rPr lang="zh-TW" altLang="en-US" dirty="0" smtClean="0">
                <a:latin typeface="Times New Roman" pitchFamily="18" charset="0"/>
                <a:ea typeface="標楷體" pitchFamily="65" charset="-120"/>
                <a:cs typeface="Times New Roman" pitchFamily="18" charset="0"/>
              </a:rPr>
              <a:t>」</a:t>
            </a:r>
            <a:endParaRPr lang="en-US" altLang="zh-TW" dirty="0" smtClean="0">
              <a:latin typeface="Times New Roman" pitchFamily="18" charset="0"/>
              <a:ea typeface="標楷體" pitchFamily="65" charset="-120"/>
              <a:cs typeface="Times New Roman" pitchFamily="18" charset="0"/>
            </a:endParaRPr>
          </a:p>
          <a:p>
            <a:pPr lvl="2"/>
            <a:endParaRPr lang="en-US" altLang="zh-TW" dirty="0">
              <a:latin typeface="Times New Roman" pitchFamily="18" charset="0"/>
              <a:ea typeface="標楷體" pitchFamily="65" charset="-120"/>
              <a:cs typeface="Times New Roman" pitchFamily="18" charset="0"/>
            </a:endParaRPr>
          </a:p>
          <a:p>
            <a:pPr lvl="2"/>
            <a:endParaRPr lang="en-US" altLang="zh-TW" dirty="0" smtClean="0">
              <a:latin typeface="Times New Roman" pitchFamily="18" charset="0"/>
              <a:ea typeface="標楷體" pitchFamily="65" charset="-120"/>
              <a:cs typeface="Times New Roman" pitchFamily="18" charset="0"/>
            </a:endParaRPr>
          </a:p>
          <a:p>
            <a:pPr lvl="2"/>
            <a:endParaRPr lang="en-US" altLang="zh-TW" dirty="0">
              <a:latin typeface="Times New Roman" pitchFamily="18" charset="0"/>
              <a:ea typeface="標楷體" pitchFamily="65" charset="-120"/>
              <a:cs typeface="Times New Roman" pitchFamily="18" charset="0"/>
            </a:endParaRPr>
          </a:p>
          <a:p>
            <a:pPr lvl="2"/>
            <a:endParaRPr lang="en-US" altLang="zh-TW" dirty="0" smtClean="0">
              <a:latin typeface="Times New Roman" pitchFamily="18" charset="0"/>
              <a:ea typeface="標楷體" pitchFamily="65" charset="-120"/>
              <a:cs typeface="Times New Roman" pitchFamily="18" charset="0"/>
            </a:endParaRPr>
          </a:p>
          <a:p>
            <a:pPr lvl="2"/>
            <a:endParaRPr lang="en-US" altLang="zh-TW" dirty="0">
              <a:latin typeface="Times New Roman" pitchFamily="18" charset="0"/>
              <a:ea typeface="標楷體" pitchFamily="65" charset="-120"/>
              <a:cs typeface="Times New Roman" pitchFamily="18" charset="0"/>
            </a:endParaRPr>
          </a:p>
          <a:p>
            <a:pPr lvl="2"/>
            <a:endParaRPr lang="en-US" altLang="zh-TW" dirty="0" smtClean="0">
              <a:latin typeface="Times New Roman" pitchFamily="18" charset="0"/>
              <a:ea typeface="標楷體" pitchFamily="65" charset="-120"/>
              <a:cs typeface="Times New Roman" pitchFamily="18" charset="0"/>
            </a:endParaRPr>
          </a:p>
          <a:p>
            <a:pPr lvl="2"/>
            <a:endParaRPr lang="en-US" altLang="zh-TW" dirty="0">
              <a:latin typeface="Times New Roman" pitchFamily="18" charset="0"/>
              <a:ea typeface="標楷體" pitchFamily="65" charset="-120"/>
              <a:cs typeface="Times New Roman" pitchFamily="18" charset="0"/>
            </a:endParaRPr>
          </a:p>
          <a:p>
            <a:pPr lvl="2"/>
            <a:endParaRPr lang="en-US" altLang="zh-TW" dirty="0" smtClean="0">
              <a:latin typeface="Times New Roman" pitchFamily="18" charset="0"/>
              <a:ea typeface="標楷體" pitchFamily="65" charset="-120"/>
              <a:cs typeface="Times New Roman" pitchFamily="18" charset="0"/>
            </a:endParaRPr>
          </a:p>
          <a:p>
            <a:pPr lvl="3"/>
            <a:endParaRPr lang="en-US" altLang="zh-TW" dirty="0" smtClean="0">
              <a:latin typeface="Times New Roman" pitchFamily="18" charset="0"/>
              <a:ea typeface="標楷體" pitchFamily="65" charset="-120"/>
              <a:cs typeface="Times New Roman" pitchFamily="18" charset="0"/>
            </a:endParaRPr>
          </a:p>
          <a:p>
            <a:pPr lvl="3"/>
            <a:r>
              <a:rPr lang="zh-TW" altLang="en-US" dirty="0" smtClean="0">
                <a:latin typeface="Times New Roman" pitchFamily="18" charset="0"/>
                <a:ea typeface="標楷體" pitchFamily="65" charset="-120"/>
                <a:cs typeface="Times New Roman" pitchFamily="18" charset="0"/>
              </a:rPr>
              <a:t>深灰：總統為左派政黨</a:t>
            </a:r>
            <a:endParaRPr lang="en-US" altLang="zh-TW" dirty="0" smtClean="0">
              <a:latin typeface="Times New Roman" pitchFamily="18" charset="0"/>
              <a:ea typeface="標楷體" pitchFamily="65" charset="-120"/>
              <a:cs typeface="Times New Roman" pitchFamily="18" charset="0"/>
            </a:endParaRPr>
          </a:p>
          <a:p>
            <a:pPr lvl="3"/>
            <a:r>
              <a:rPr lang="zh-TW" altLang="en-US" dirty="0" smtClean="0">
                <a:latin typeface="Times New Roman" pitchFamily="18" charset="0"/>
                <a:ea typeface="標楷體" pitchFamily="65" charset="-120"/>
                <a:cs typeface="Times New Roman" pitchFamily="18" charset="0"/>
              </a:rPr>
              <a:t>淺灰：總統為非左派政黨</a:t>
            </a:r>
            <a:endParaRPr lang="en-US" altLang="zh-TW" dirty="0">
              <a:latin typeface="Times New Roman" pitchFamily="18" charset="0"/>
              <a:ea typeface="標楷體" pitchFamily="65" charset="-120"/>
              <a:cs typeface="Times New Roman" pitchFamily="18" charset="0"/>
            </a:endParaRPr>
          </a:p>
          <a:p>
            <a:pPr lvl="1"/>
            <a:endParaRPr lang="en-US" altLang="zh-TW" dirty="0">
              <a:latin typeface="Times New Roman" pitchFamily="18" charset="0"/>
              <a:ea typeface="標楷體" pitchFamily="65" charset="-120"/>
              <a:cs typeface="Times New Roman" pitchFamily="18" charset="0"/>
            </a:endParaRPr>
          </a:p>
        </p:txBody>
      </p:sp>
      <p:pic>
        <p:nvPicPr>
          <p:cNvPr id="3" name="圖片 2">
            <a:extLst>
              <a:ext uri="{FF2B5EF4-FFF2-40B4-BE49-F238E27FC236}">
                <a16:creationId xmlns:a16="http://schemas.microsoft.com/office/drawing/2014/main" id="{7F28DD0B-00B6-B34E-B2B4-3B159C4DE2DB}"/>
              </a:ext>
            </a:extLst>
          </p:cNvPr>
          <p:cNvPicPr>
            <a:picLocks noChangeAspect="1"/>
          </p:cNvPicPr>
          <p:nvPr/>
        </p:nvPicPr>
        <p:blipFill rotWithShape="1">
          <a:blip r:embed="rId2">
            <a:extLst>
              <a:ext uri="{28A0092B-C50C-407E-A947-70E740481C1C}">
                <a14:useLocalDpi xmlns:a14="http://schemas.microsoft.com/office/drawing/2010/main" val="0"/>
              </a:ext>
            </a:extLst>
          </a:blip>
          <a:srcRect l="5000" b="16466"/>
          <a:stretch/>
        </p:blipFill>
        <p:spPr>
          <a:xfrm>
            <a:off x="1619670" y="1988840"/>
            <a:ext cx="6187039" cy="3960440"/>
          </a:xfrm>
          <a:prstGeom prst="rect">
            <a:avLst/>
          </a:prstGeom>
        </p:spPr>
      </p:pic>
    </p:spTree>
    <p:extLst>
      <p:ext uri="{BB962C8B-B14F-4D97-AF65-F5344CB8AC3E}">
        <p14:creationId xmlns:p14="http://schemas.microsoft.com/office/powerpoint/2010/main" val="3149337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r>
              <a:rPr lang="zh-CN" altLang="en-US" dirty="0">
                <a:latin typeface="Times New Roman" pitchFamily="18" charset="0"/>
                <a:ea typeface="標楷體" pitchFamily="65" charset="-120"/>
                <a:cs typeface="Times New Roman" pitchFamily="18" charset="0"/>
              </a:rPr>
              <a:t>找出調節變數的應注意事項</a:t>
            </a:r>
            <a:endParaRPr lang="zh-TW" altLang="en-US" dirty="0">
              <a:ea typeface="標楷體" pitchFamily="65" charset="-120"/>
            </a:endParaRPr>
          </a:p>
        </p:txBody>
      </p:sp>
      <p:sp>
        <p:nvSpPr>
          <p:cNvPr id="28675" name="Rectangle 3"/>
          <p:cNvSpPr>
            <a:spLocks noGrp="1" noChangeArrowheads="1"/>
          </p:cNvSpPr>
          <p:nvPr>
            <p:ph idx="1"/>
          </p:nvPr>
        </p:nvSpPr>
        <p:spPr>
          <a:xfrm>
            <a:off x="457200" y="1196752"/>
            <a:ext cx="8229600" cy="5184576"/>
          </a:xfrm>
        </p:spPr>
        <p:txBody>
          <a:bodyPr/>
          <a:lstStyle/>
          <a:p>
            <a:pPr lvl="1"/>
            <a:r>
              <a:rPr lang="zh-CN" altLang="en-US" dirty="0">
                <a:latin typeface="Times New Roman" pitchFamily="18" charset="0"/>
                <a:ea typeface="標楷體" pitchFamily="65" charset="-120"/>
                <a:cs typeface="Times New Roman" pitchFamily="18" charset="0"/>
              </a:rPr>
              <a:t>找調節變數時，要確認調節變數與自變數對於依變數要有相同方向的效果</a:t>
            </a:r>
            <a:endParaRPr lang="en-US" altLang="zh-CN" dirty="0">
              <a:latin typeface="Times New Roman" pitchFamily="18" charset="0"/>
              <a:ea typeface="標楷體" pitchFamily="65" charset="-120"/>
              <a:cs typeface="Times New Roman" pitchFamily="18" charset="0"/>
            </a:endParaRPr>
          </a:p>
          <a:p>
            <a:pPr lvl="2"/>
            <a:r>
              <a:rPr lang="zh-CN" altLang="en-US" dirty="0">
                <a:latin typeface="Times New Roman" pitchFamily="18" charset="0"/>
                <a:ea typeface="標楷體" pitchFamily="65" charset="-120"/>
                <a:cs typeface="Times New Roman" pitchFamily="18" charset="0"/>
              </a:rPr>
              <a:t>也就是說</a:t>
            </a:r>
            <a:r>
              <a:rPr lang="zh-TW" altLang="en-US" dirty="0">
                <a:latin typeface="Times New Roman" pitchFamily="18" charset="0"/>
                <a:ea typeface="標楷體" pitchFamily="65" charset="-120"/>
                <a:cs typeface="Times New Roman" pitchFamily="18" charset="0"/>
              </a:rPr>
              <a:t>，自變數若對於依變數為正</a:t>
            </a:r>
            <a:r>
              <a:rPr lang="en-US" altLang="zh-TW" dirty="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負向效果，調節變數也要是正</a:t>
            </a:r>
            <a:r>
              <a:rPr lang="en-US" altLang="zh-TW" dirty="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負向</a:t>
            </a:r>
            <a:r>
              <a:rPr lang="zh-TW" altLang="en-US" dirty="0" smtClean="0">
                <a:latin typeface="Times New Roman" pitchFamily="18" charset="0"/>
                <a:ea typeface="標楷體" pitchFamily="65" charset="-120"/>
                <a:cs typeface="Times New Roman" pitchFamily="18" charset="0"/>
              </a:rPr>
              <a:t>效果</a:t>
            </a:r>
            <a:endParaRPr lang="en-US" altLang="zh-TW" dirty="0">
              <a:latin typeface="Times New Roman" pitchFamily="18" charset="0"/>
              <a:ea typeface="標楷體" pitchFamily="65" charset="-120"/>
              <a:cs typeface="Times New Roman" pitchFamily="18" charset="0"/>
            </a:endParaRPr>
          </a:p>
          <a:p>
            <a:pPr lvl="2"/>
            <a:r>
              <a:rPr lang="zh-TW" altLang="en-US" dirty="0" smtClean="0">
                <a:latin typeface="Times New Roman" pitchFamily="18" charset="0"/>
                <a:ea typeface="標楷體" pitchFamily="65" charset="-120"/>
                <a:cs typeface="Times New Roman" pitchFamily="18" charset="0"/>
              </a:rPr>
              <a:t>若自變數</a:t>
            </a:r>
            <a:r>
              <a:rPr lang="zh-CN" altLang="en-US" dirty="0" smtClean="0">
                <a:latin typeface="Times New Roman" pitchFamily="18" charset="0"/>
                <a:ea typeface="標楷體" pitchFamily="65" charset="-120"/>
                <a:cs typeface="Times New Roman" pitchFamily="18" charset="0"/>
              </a:rPr>
              <a:t>正</a:t>
            </a:r>
            <a:r>
              <a:rPr lang="zh-CN" altLang="en-US" dirty="0">
                <a:latin typeface="Times New Roman" pitchFamily="18" charset="0"/>
                <a:ea typeface="標楷體" pitchFamily="65" charset="-120"/>
                <a:cs typeface="Times New Roman" pitchFamily="18" charset="0"/>
              </a:rPr>
              <a:t>相關</a:t>
            </a:r>
            <a:r>
              <a:rPr lang="zh-CN" altLang="en-US" dirty="0" smtClean="0">
                <a:latin typeface="Times New Roman" pitchFamily="18" charset="0"/>
                <a:ea typeface="標楷體" pitchFamily="65" charset="-120"/>
                <a:cs typeface="Times New Roman" pitchFamily="18" charset="0"/>
              </a:rPr>
              <a:t>，</a:t>
            </a:r>
            <a:r>
              <a:rPr lang="zh-TW" altLang="en-US" dirty="0" smtClean="0">
                <a:latin typeface="Times New Roman" pitchFamily="18" charset="0"/>
                <a:ea typeface="標楷體" pitchFamily="65" charset="-120"/>
                <a:cs typeface="Times New Roman" pitchFamily="18" charset="0"/>
              </a:rPr>
              <a:t>調節變數</a:t>
            </a:r>
            <a:r>
              <a:rPr lang="zh-CN" altLang="en-US" dirty="0" smtClean="0">
                <a:latin typeface="Times New Roman" pitchFamily="18" charset="0"/>
                <a:ea typeface="標楷體" pitchFamily="65" charset="-120"/>
                <a:cs typeface="Times New Roman" pitchFamily="18" charset="0"/>
              </a:rPr>
              <a:t>負相關</a:t>
            </a:r>
            <a:r>
              <a:rPr lang="zh-TW" altLang="en-US" dirty="0" smtClean="0">
                <a:latin typeface="Times New Roman" pitchFamily="18" charset="0"/>
                <a:ea typeface="標楷體" pitchFamily="65" charset="-120"/>
                <a:cs typeface="Times New Roman" pitchFamily="18" charset="0"/>
              </a:rPr>
              <a:t>，會讓結果不好詮釋</a:t>
            </a:r>
            <a:endParaRPr lang="en-US" altLang="zh-CN" dirty="0">
              <a:latin typeface="Times New Roman" pitchFamily="18" charset="0"/>
              <a:ea typeface="標楷體" pitchFamily="65" charset="-120"/>
              <a:cs typeface="Times New Roman" pitchFamily="18" charset="0"/>
            </a:endParaRPr>
          </a:p>
          <a:p>
            <a:pPr lvl="1"/>
            <a:r>
              <a:rPr lang="zh-CN" altLang="en-US" dirty="0" smtClean="0">
                <a:latin typeface="Times New Roman" pitchFamily="18" charset="0"/>
                <a:ea typeface="標楷體" pitchFamily="65" charset="-120"/>
                <a:cs typeface="Times New Roman" pitchFamily="18" charset="0"/>
              </a:rPr>
              <a:t>在</a:t>
            </a:r>
            <a:r>
              <a:rPr lang="zh-TW" altLang="en-US" dirty="0" smtClean="0">
                <a:latin typeface="Times New Roman" pitchFamily="18" charset="0"/>
                <a:ea typeface="標楷體" pitchFamily="65" charset="-120"/>
                <a:cs typeface="Times New Roman" pitchFamily="18" charset="0"/>
              </a:rPr>
              <a:t>調節變數</a:t>
            </a:r>
            <a:r>
              <a:rPr lang="zh-CN" altLang="en-US" dirty="0" smtClean="0">
                <a:latin typeface="Times New Roman" pitchFamily="18" charset="0"/>
                <a:ea typeface="標楷體" pitchFamily="65" charset="-120"/>
                <a:cs typeface="Times New Roman" pitchFamily="18" charset="0"/>
              </a:rPr>
              <a:t>模型</a:t>
            </a:r>
            <a:r>
              <a:rPr lang="zh-CN" altLang="en-US" dirty="0">
                <a:latin typeface="Times New Roman" pitchFamily="18" charset="0"/>
                <a:ea typeface="標楷體" pitchFamily="65" charset="-120"/>
                <a:cs typeface="Times New Roman" pitchFamily="18" charset="0"/>
              </a:rPr>
              <a:t>裡，</a:t>
            </a:r>
            <a:r>
              <a:rPr lang="zh-TW" altLang="en-US" dirty="0">
                <a:latin typeface="Times New Roman" pitchFamily="18" charset="0"/>
                <a:ea typeface="標楷體" pitchFamily="65" charset="-120"/>
                <a:cs typeface="Times New Roman" pitchFamily="18" charset="0"/>
              </a:rPr>
              <a:t>一定要</a:t>
            </a:r>
            <a:r>
              <a:rPr lang="zh-TW" altLang="en-US" dirty="0" smtClean="0">
                <a:latin typeface="Times New Roman" pitchFamily="18" charset="0"/>
                <a:ea typeface="標楷體" pitchFamily="65" charset="-120"/>
                <a:cs typeface="Times New Roman" pitchFamily="18" charset="0"/>
              </a:rPr>
              <a:t>包含：</a:t>
            </a:r>
            <a:endParaRPr lang="en-US" altLang="zh-TW" dirty="0" smtClean="0">
              <a:latin typeface="Times New Roman" pitchFamily="18" charset="0"/>
              <a:ea typeface="標楷體" pitchFamily="65" charset="-120"/>
              <a:cs typeface="Times New Roman" pitchFamily="18" charset="0"/>
            </a:endParaRPr>
          </a:p>
          <a:p>
            <a:pPr lvl="2"/>
            <a:r>
              <a:rPr lang="zh-TW" altLang="en-US" dirty="0" smtClean="0">
                <a:latin typeface="Times New Roman" pitchFamily="18" charset="0"/>
                <a:ea typeface="標楷體" pitchFamily="65" charset="-120"/>
                <a:cs typeface="Times New Roman" pitchFamily="18" charset="0"/>
              </a:rPr>
              <a:t>自變數</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1</a:t>
            </a:r>
            <a:r>
              <a:rPr lang="en-US" altLang="zh-TW" dirty="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a:t>
            </a:r>
            <a:r>
              <a:rPr lang="zh-CN" altLang="en-US" dirty="0">
                <a:latin typeface="Times New Roman" pitchFamily="18" charset="0"/>
                <a:ea typeface="標楷體" pitchFamily="65" charset="-120"/>
                <a:cs typeface="Times New Roman" pitchFamily="18" charset="0"/>
              </a:rPr>
              <a:t>調節變數</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2</a:t>
            </a:r>
            <a:r>
              <a:rPr lang="en-US" altLang="zh-TW" dirty="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、交互作用項</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1</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2</a:t>
            </a:r>
            <a:r>
              <a:rPr lang="en-US" altLang="zh-TW" dirty="0" smtClean="0">
                <a:latin typeface="Times New Roman" pitchFamily="18" charset="0"/>
                <a:ea typeface="標楷體" pitchFamily="65" charset="-120"/>
                <a:cs typeface="Times New Roman" pitchFamily="18" charset="0"/>
              </a:rPr>
              <a:t>)</a:t>
            </a:r>
            <a:endParaRPr lang="en-US" altLang="zh-TW" dirty="0">
              <a:latin typeface="Times New Roman" pitchFamily="18" charset="0"/>
              <a:ea typeface="標楷體" pitchFamily="65" charset="-120"/>
              <a:cs typeface="Times New Roman" pitchFamily="18" charset="0"/>
            </a:endParaRPr>
          </a:p>
          <a:p>
            <a:pPr lvl="1"/>
            <a:r>
              <a:rPr lang="zh-TW" altLang="en-US" dirty="0" smtClean="0">
                <a:latin typeface="Times New Roman" pitchFamily="18" charset="0"/>
                <a:ea typeface="標楷體" pitchFamily="65" charset="-120"/>
                <a:cs typeface="Times New Roman" pitchFamily="18" charset="0"/>
              </a:rPr>
              <a:t>由於</a:t>
            </a:r>
            <a:r>
              <a:rPr lang="zh-TW" altLang="en-US" dirty="0">
                <a:latin typeface="Times New Roman" pitchFamily="18" charset="0"/>
                <a:ea typeface="標楷體" pitchFamily="65" charset="-120"/>
                <a:cs typeface="Times New Roman" pitchFamily="18" charset="0"/>
              </a:rPr>
              <a:t>調節效果是人為建構的，所以如果統計分析結果顯示沒有調節效果</a:t>
            </a:r>
            <a:r>
              <a:rPr lang="en-US" altLang="zh-TW" dirty="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亦即</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1</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2</a:t>
            </a:r>
            <a:r>
              <a:rPr lang="zh-TW" altLang="en-US" dirty="0">
                <a:latin typeface="Times New Roman" pitchFamily="18" charset="0"/>
                <a:ea typeface="標楷體" pitchFamily="65" charset="-120"/>
                <a:cs typeface="Times New Roman" pitchFamily="18" charset="0"/>
              </a:rPr>
              <a:t>的係數未達統計上顯著</a:t>
            </a:r>
            <a:r>
              <a:rPr lang="en-US" altLang="zh-TW" dirty="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，就沒有必要建構調節效果模型</a:t>
            </a:r>
            <a:endParaRPr lang="en-US" altLang="zh-TW"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2989023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endParaRPr lang="zh-TW" altLang="en-US" dirty="0">
              <a:ea typeface="標楷體" pitchFamily="65" charset="-120"/>
            </a:endParaRPr>
          </a:p>
        </p:txBody>
      </p:sp>
      <p:pic>
        <p:nvPicPr>
          <p:cNvPr id="2" name="內容版面配置區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224" y="116632"/>
            <a:ext cx="7787208" cy="6608336"/>
          </a:xfrm>
        </p:spPr>
      </p:pic>
    </p:spTree>
    <p:extLst>
      <p:ext uri="{BB962C8B-B14F-4D97-AF65-F5344CB8AC3E}">
        <p14:creationId xmlns:p14="http://schemas.microsoft.com/office/powerpoint/2010/main" val="1438129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r>
              <a:rPr lang="zh-CN" altLang="en-US" dirty="0">
                <a:latin typeface="Times New Roman" pitchFamily="18" charset="0"/>
                <a:ea typeface="標楷體" pitchFamily="65" charset="-120"/>
                <a:cs typeface="Times New Roman" pitchFamily="18" charset="0"/>
              </a:rPr>
              <a:t>練習想一想可能的調節變數</a:t>
            </a:r>
            <a:endParaRPr lang="zh-TW" altLang="en-US" dirty="0">
              <a:ea typeface="標楷體" pitchFamily="65" charset="-120"/>
            </a:endParaRPr>
          </a:p>
        </p:txBody>
      </p:sp>
      <p:sp>
        <p:nvSpPr>
          <p:cNvPr id="28675" name="Rectangle 3"/>
          <p:cNvSpPr>
            <a:spLocks noGrp="1" noChangeArrowheads="1"/>
          </p:cNvSpPr>
          <p:nvPr>
            <p:ph idx="1"/>
          </p:nvPr>
        </p:nvSpPr>
        <p:spPr>
          <a:xfrm>
            <a:off x="457200" y="1196752"/>
            <a:ext cx="8229600" cy="5184576"/>
          </a:xfrm>
        </p:spPr>
        <p:txBody>
          <a:bodyPr/>
          <a:lstStyle/>
          <a:p>
            <a:r>
              <a:rPr lang="en-US" altLang="zh-CN" dirty="0" smtClean="0">
                <a:latin typeface="Times New Roman" pitchFamily="18" charset="0"/>
                <a:ea typeface="標楷體" pitchFamily="65" charset="-120"/>
                <a:cs typeface="Times New Roman" pitchFamily="18" charset="0"/>
              </a:rPr>
              <a:t>1.</a:t>
            </a:r>
            <a:r>
              <a:rPr lang="zh-TW" altLang="en-US" dirty="0" smtClean="0">
                <a:latin typeface="Times New Roman" pitchFamily="18" charset="0"/>
                <a:ea typeface="標楷體" pitchFamily="65" charset="-120"/>
                <a:cs typeface="Times New Roman" pitchFamily="18" charset="0"/>
              </a:rPr>
              <a:t> </a:t>
            </a:r>
            <a:r>
              <a:rPr lang="zh-TW" altLang="en-US" dirty="0">
                <a:latin typeface="Times New Roman" pitchFamily="18" charset="0"/>
                <a:ea typeface="標楷體" pitchFamily="65" charset="-120"/>
                <a:cs typeface="Times New Roman" pitchFamily="18" charset="0"/>
              </a:rPr>
              <a:t>以人作為分析單位：</a:t>
            </a:r>
            <a:endParaRPr lang="en-US" altLang="zh-TW" dirty="0">
              <a:latin typeface="Times New Roman" pitchFamily="18" charset="0"/>
              <a:ea typeface="標楷體" pitchFamily="65" charset="-120"/>
              <a:cs typeface="Times New Roman" pitchFamily="18" charset="0"/>
            </a:endParaRPr>
          </a:p>
          <a:p>
            <a:pPr lvl="1"/>
            <a:r>
              <a:rPr lang="zh-TW" altLang="en-US" dirty="0">
                <a:latin typeface="Times New Roman" pitchFamily="18" charset="0"/>
                <a:ea typeface="標楷體" pitchFamily="65" charset="-120"/>
                <a:cs typeface="Times New Roman" pitchFamily="18" charset="0"/>
              </a:rPr>
              <a:t>有研究發現，若一個人養寵物的經驗</a:t>
            </a:r>
            <a:r>
              <a:rPr lang="en-US" altLang="zh-TW" dirty="0">
                <a:latin typeface="Times New Roman" pitchFamily="18" charset="0"/>
                <a:ea typeface="標楷體" pitchFamily="65" charset="-120"/>
                <a:cs typeface="Times New Roman" pitchFamily="18" charset="0"/>
              </a:rPr>
              <a:t>(</a:t>
            </a:r>
            <a:r>
              <a:rPr lang="en-US" altLang="zh-TW" dirty="0" smtClean="0">
                <a:latin typeface="Times New Roman" pitchFamily="18" charset="0"/>
                <a:ea typeface="標楷體" pitchFamily="65" charset="-120"/>
                <a:cs typeface="Times New Roman" pitchFamily="18" charset="0"/>
              </a:rPr>
              <a:t>X</a:t>
            </a:r>
            <a:r>
              <a:rPr lang="en-US" altLang="zh-TW" baseline="-25000" dirty="0" smtClean="0">
                <a:latin typeface="Times New Roman" pitchFamily="18" charset="0"/>
                <a:ea typeface="標楷體" pitchFamily="65" charset="-120"/>
                <a:cs typeface="Times New Roman" pitchFamily="18" charset="0"/>
              </a:rPr>
              <a:t>1</a:t>
            </a:r>
            <a:r>
              <a:rPr lang="en-US" altLang="zh-TW" dirty="0" smtClean="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愈長，愛護小動物的程度</a:t>
            </a:r>
            <a:r>
              <a:rPr lang="en-US" altLang="zh-TW" dirty="0">
                <a:latin typeface="Times New Roman" pitchFamily="18" charset="0"/>
                <a:ea typeface="標楷體" pitchFamily="65" charset="-120"/>
                <a:cs typeface="Times New Roman" pitchFamily="18" charset="0"/>
              </a:rPr>
              <a:t>(Y)</a:t>
            </a:r>
            <a:r>
              <a:rPr lang="zh-TW" altLang="en-US" dirty="0">
                <a:latin typeface="Times New Roman" pitchFamily="18" charset="0"/>
                <a:ea typeface="標楷體" pitchFamily="65" charset="-120"/>
                <a:cs typeface="Times New Roman" pitchFamily="18" charset="0"/>
              </a:rPr>
              <a:t>愈高</a:t>
            </a:r>
            <a:r>
              <a:rPr lang="en-US" altLang="zh-TW" dirty="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可能</a:t>
            </a:r>
            <a:r>
              <a:rPr lang="zh-TW" altLang="en-US" dirty="0" smtClean="0">
                <a:latin typeface="Times New Roman" pitchFamily="18" charset="0"/>
                <a:ea typeface="標楷體" pitchFamily="65" charset="-120"/>
                <a:cs typeface="Times New Roman" pitchFamily="18" charset="0"/>
              </a:rPr>
              <a:t>的</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2</a:t>
            </a:r>
            <a:r>
              <a:rPr lang="zh-TW" altLang="en-US" dirty="0" smtClean="0">
                <a:latin typeface="Times New Roman" pitchFamily="18" charset="0"/>
                <a:ea typeface="標楷體" pitchFamily="65" charset="-120"/>
                <a:cs typeface="Times New Roman" pitchFamily="18" charset="0"/>
              </a:rPr>
              <a:t>是什麼？</a:t>
            </a:r>
            <a:endParaRPr lang="en-US" altLang="zh-TW" dirty="0" smtClean="0">
              <a:latin typeface="Times New Roman" pitchFamily="18" charset="0"/>
              <a:ea typeface="標楷體" pitchFamily="65" charset="-120"/>
              <a:cs typeface="Times New Roman" pitchFamily="18" charset="0"/>
            </a:endParaRPr>
          </a:p>
          <a:p>
            <a:r>
              <a:rPr lang="en-US" altLang="zh-TW" dirty="0">
                <a:latin typeface="Times New Roman" pitchFamily="18" charset="0"/>
                <a:ea typeface="標楷體" pitchFamily="65" charset="-120"/>
                <a:cs typeface="Times New Roman" pitchFamily="18" charset="0"/>
              </a:rPr>
              <a:t>2.</a:t>
            </a:r>
            <a:r>
              <a:rPr lang="zh-TW" altLang="en-US" dirty="0">
                <a:latin typeface="Times New Roman" pitchFamily="18" charset="0"/>
                <a:ea typeface="標楷體" pitchFamily="65" charset="-120"/>
                <a:cs typeface="Times New Roman" pitchFamily="18" charset="0"/>
              </a:rPr>
              <a:t>以國家作為分析單位：</a:t>
            </a:r>
            <a:endParaRPr lang="en-US" altLang="zh-TW" dirty="0">
              <a:latin typeface="Times New Roman" pitchFamily="18" charset="0"/>
              <a:ea typeface="標楷體" pitchFamily="65" charset="-120"/>
              <a:cs typeface="Times New Roman" pitchFamily="18" charset="0"/>
            </a:endParaRPr>
          </a:p>
          <a:p>
            <a:pPr lvl="1"/>
            <a:r>
              <a:rPr lang="zh-TW" altLang="en-US" dirty="0">
                <a:latin typeface="Times New Roman" pitchFamily="18" charset="0"/>
                <a:ea typeface="標楷體" pitchFamily="65" charset="-120"/>
                <a:cs typeface="Times New Roman" pitchFamily="18" charset="0"/>
              </a:rPr>
              <a:t>有研究發現，若一個城市的人均收入</a:t>
            </a:r>
            <a:r>
              <a:rPr lang="en-US" altLang="zh-TW" dirty="0" smtClean="0">
                <a:latin typeface="Times New Roman" pitchFamily="18" charset="0"/>
                <a:ea typeface="標楷體" pitchFamily="65" charset="-120"/>
                <a:cs typeface="Times New Roman" pitchFamily="18" charset="0"/>
              </a:rPr>
              <a:t>(X</a:t>
            </a:r>
            <a:r>
              <a:rPr lang="en-US" altLang="zh-TW" baseline="-25000" dirty="0" smtClean="0">
                <a:latin typeface="Times New Roman" pitchFamily="18" charset="0"/>
                <a:ea typeface="標楷體" pitchFamily="65" charset="-120"/>
                <a:cs typeface="Times New Roman" pitchFamily="18" charset="0"/>
              </a:rPr>
              <a:t>1</a:t>
            </a:r>
            <a:r>
              <a:rPr lang="en-US" altLang="zh-TW" dirty="0" smtClean="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愈高，則謀殺率</a:t>
            </a:r>
            <a:r>
              <a:rPr lang="en-US" altLang="zh-TW" dirty="0">
                <a:latin typeface="Times New Roman" pitchFamily="18" charset="0"/>
                <a:ea typeface="標楷體" pitchFamily="65" charset="-120"/>
                <a:cs typeface="Times New Roman" pitchFamily="18" charset="0"/>
              </a:rPr>
              <a:t>(Y)</a:t>
            </a:r>
            <a:r>
              <a:rPr lang="zh-TW" altLang="en-US" dirty="0">
                <a:latin typeface="Times New Roman" pitchFamily="18" charset="0"/>
                <a:ea typeface="標楷體" pitchFamily="65" charset="-120"/>
                <a:cs typeface="Times New Roman" pitchFamily="18" charset="0"/>
              </a:rPr>
              <a:t>愈低</a:t>
            </a:r>
            <a:r>
              <a:rPr lang="en-US" altLang="zh-TW" dirty="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可能</a:t>
            </a:r>
            <a:r>
              <a:rPr lang="zh-TW" altLang="en-US" dirty="0" smtClean="0">
                <a:latin typeface="Times New Roman" pitchFamily="18" charset="0"/>
                <a:ea typeface="標楷體" pitchFamily="65" charset="-120"/>
                <a:cs typeface="Times New Roman" pitchFamily="18" charset="0"/>
              </a:rPr>
              <a:t>的</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2</a:t>
            </a:r>
            <a:r>
              <a:rPr lang="zh-TW" altLang="en-US" dirty="0" smtClean="0">
                <a:latin typeface="Times New Roman" pitchFamily="18" charset="0"/>
                <a:ea typeface="標楷體" pitchFamily="65" charset="-120"/>
                <a:cs typeface="Times New Roman" pitchFamily="18" charset="0"/>
              </a:rPr>
              <a:t>是什麼</a:t>
            </a:r>
            <a:r>
              <a:rPr lang="zh-TW" altLang="en-US" dirty="0">
                <a:latin typeface="Times New Roman" pitchFamily="18" charset="0"/>
                <a:ea typeface="標楷體" pitchFamily="65" charset="-120"/>
                <a:cs typeface="Times New Roman" pitchFamily="18" charset="0"/>
              </a:rPr>
              <a:t>？</a:t>
            </a:r>
            <a:endParaRPr lang="en-US" altLang="zh-TW"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102535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r>
              <a:rPr lang="zh-TW" altLang="en-US" dirty="0" smtClean="0">
                <a:ea typeface="標楷體" pitchFamily="65" charset="-120"/>
              </a:rPr>
              <a:t>上週回顧</a:t>
            </a:r>
            <a:endParaRPr lang="zh-TW" altLang="en-US" dirty="0">
              <a:ea typeface="標楷體" pitchFamily="65" charset="-120"/>
            </a:endParaRPr>
          </a:p>
        </p:txBody>
      </p:sp>
      <p:sp>
        <p:nvSpPr>
          <p:cNvPr id="28675" name="Rectangle 3"/>
          <p:cNvSpPr>
            <a:spLocks noGrp="1" noChangeArrowheads="1"/>
          </p:cNvSpPr>
          <p:nvPr>
            <p:ph idx="1"/>
          </p:nvPr>
        </p:nvSpPr>
        <p:spPr>
          <a:xfrm>
            <a:off x="457200" y="1340768"/>
            <a:ext cx="8229600" cy="5112568"/>
          </a:xfrm>
        </p:spPr>
        <p:txBody>
          <a:bodyPr/>
          <a:lstStyle/>
          <a:p>
            <a:r>
              <a:rPr lang="zh-TW" altLang="en-US" dirty="0" smtClean="0">
                <a:latin typeface="Times New Roman" pitchFamily="18" charset="0"/>
                <a:ea typeface="標楷體" pitchFamily="65" charset="-120"/>
                <a:cs typeface="Times New Roman" pitchFamily="18" charset="0"/>
              </a:rPr>
              <a:t>什麼是</a:t>
            </a:r>
            <a:r>
              <a:rPr lang="en-US" altLang="zh-TW" dirty="0" smtClean="0">
                <a:latin typeface="Times New Roman" pitchFamily="18" charset="0"/>
                <a:ea typeface="標楷體" pitchFamily="65" charset="-120"/>
                <a:cs typeface="Times New Roman" pitchFamily="18" charset="0"/>
              </a:rPr>
              <a:t>null hypothesis?</a:t>
            </a:r>
          </a:p>
          <a:p>
            <a:r>
              <a:rPr lang="zh-TW" altLang="en-US" dirty="0">
                <a:latin typeface="Times New Roman" pitchFamily="18" charset="0"/>
                <a:ea typeface="標楷體" pitchFamily="65" charset="-120"/>
                <a:cs typeface="Times New Roman" pitchFamily="18" charset="0"/>
              </a:rPr>
              <a:t>什麼</a:t>
            </a:r>
            <a:r>
              <a:rPr lang="zh-TW" altLang="en-US" dirty="0" smtClean="0">
                <a:latin typeface="Times New Roman" pitchFamily="18" charset="0"/>
                <a:ea typeface="標楷體" pitchFamily="65" charset="-120"/>
                <a:cs typeface="Times New Roman" pitchFamily="18" charset="0"/>
              </a:rPr>
              <a:t>是</a:t>
            </a:r>
            <a:r>
              <a:rPr lang="en-US" altLang="zh-TW" dirty="0" smtClean="0">
                <a:latin typeface="Times New Roman" pitchFamily="18" charset="0"/>
                <a:ea typeface="標楷體" pitchFamily="65" charset="-120"/>
                <a:cs typeface="Times New Roman" pitchFamily="18" charset="0"/>
              </a:rPr>
              <a:t>p value?</a:t>
            </a:r>
          </a:p>
          <a:p>
            <a:r>
              <a:rPr lang="zh-TW" altLang="en-US" dirty="0" smtClean="0">
                <a:latin typeface="Times New Roman" pitchFamily="18" charset="0"/>
                <a:ea typeface="標楷體" pitchFamily="65" charset="-120"/>
                <a:cs typeface="Times New Roman" pitchFamily="18" charset="0"/>
              </a:rPr>
              <a:t>如果解讀</a:t>
            </a:r>
            <a:r>
              <a:rPr lang="en-US" altLang="zh-TW" dirty="0" smtClean="0">
                <a:latin typeface="Times New Roman" pitchFamily="18" charset="0"/>
                <a:ea typeface="標楷體" pitchFamily="65" charset="-120"/>
                <a:cs typeface="Times New Roman" pitchFamily="18" charset="0"/>
              </a:rPr>
              <a:t>p=0.068?</a:t>
            </a:r>
            <a:endParaRPr lang="en-US" altLang="zh-TW" dirty="0">
              <a:latin typeface="Times New Roman" pitchFamily="18" charset="0"/>
              <a:ea typeface="標楷體" pitchFamily="65" charset="-120"/>
              <a:cs typeface="Times New Roman" pitchFamily="18" charset="0"/>
            </a:endParaRPr>
          </a:p>
          <a:p>
            <a:endParaRPr lang="en-US" altLang="zh-TW"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276303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r>
              <a:rPr lang="zh-TW" altLang="en-US" dirty="0" smtClean="0">
                <a:ea typeface="標楷體" pitchFamily="65" charset="-120"/>
              </a:rPr>
              <a:t>調節變數的實例分析</a:t>
            </a:r>
            <a:endParaRPr lang="zh-TW" altLang="en-US" dirty="0">
              <a:ea typeface="標楷體" pitchFamily="65" charset="-120"/>
            </a:endParaRPr>
          </a:p>
        </p:txBody>
      </p:sp>
      <p:sp>
        <p:nvSpPr>
          <p:cNvPr id="28675" name="Rectangle 3"/>
          <p:cNvSpPr>
            <a:spLocks noGrp="1" noChangeArrowheads="1"/>
          </p:cNvSpPr>
          <p:nvPr>
            <p:ph idx="1"/>
          </p:nvPr>
        </p:nvSpPr>
        <p:spPr>
          <a:xfrm>
            <a:off x="457200" y="1340768"/>
            <a:ext cx="8229600" cy="5112568"/>
          </a:xfrm>
        </p:spPr>
        <p:txBody>
          <a:bodyPr/>
          <a:lstStyle/>
          <a:p>
            <a:r>
              <a:rPr lang="en-US" altLang="zh-TW" dirty="0" smtClean="0">
                <a:latin typeface="Times New Roman" pitchFamily="18" charset="0"/>
                <a:ea typeface="標楷體" pitchFamily="65" charset="-120"/>
                <a:cs typeface="Times New Roman" pitchFamily="18" charset="0"/>
              </a:rPr>
              <a:t>Y: </a:t>
            </a:r>
            <a:r>
              <a:rPr lang="zh-TW" altLang="en-US" dirty="0" smtClean="0">
                <a:latin typeface="Times New Roman" pitchFamily="18" charset="0"/>
                <a:ea typeface="標楷體" pitchFamily="65" charset="-120"/>
                <a:cs typeface="Times New Roman" pitchFamily="18" charset="0"/>
              </a:rPr>
              <a:t>期末分數</a:t>
            </a:r>
            <a:endParaRPr lang="en-US" altLang="zh-TW" dirty="0" smtClean="0">
              <a:latin typeface="Times New Roman" pitchFamily="18" charset="0"/>
              <a:ea typeface="標楷體" pitchFamily="65" charset="-120"/>
              <a:cs typeface="Times New Roman" pitchFamily="18" charset="0"/>
            </a:endParaRPr>
          </a:p>
          <a:p>
            <a:r>
              <a:rPr lang="zh-TW" altLang="en-US" dirty="0" smtClean="0">
                <a:latin typeface="Times New Roman" pitchFamily="18" charset="0"/>
                <a:ea typeface="標楷體" pitchFamily="65" charset="-120"/>
                <a:cs typeface="Times New Roman" pitchFamily="18" charset="0"/>
              </a:rPr>
              <a:t>自變數</a:t>
            </a:r>
            <a:r>
              <a:rPr lang="en-US" altLang="zh-TW" dirty="0" smtClean="0">
                <a:latin typeface="Times New Roman" pitchFamily="18" charset="0"/>
                <a:ea typeface="標楷體" pitchFamily="65" charset="-120"/>
                <a:cs typeface="Times New Roman" pitchFamily="18" charset="0"/>
              </a:rPr>
              <a:t>X</a:t>
            </a:r>
            <a:r>
              <a:rPr lang="en-US" altLang="zh-TW" baseline="-25000" dirty="0" smtClean="0">
                <a:latin typeface="Times New Roman" pitchFamily="18" charset="0"/>
                <a:ea typeface="標楷體" pitchFamily="65" charset="-120"/>
                <a:cs typeface="Times New Roman" pitchFamily="18" charset="0"/>
              </a:rPr>
              <a:t>1</a:t>
            </a:r>
            <a:r>
              <a:rPr lang="en-US" altLang="zh-TW" dirty="0" smtClean="0">
                <a:latin typeface="Times New Roman" pitchFamily="18" charset="0"/>
                <a:ea typeface="標楷體" pitchFamily="65" charset="-120"/>
                <a:cs typeface="Times New Roman" pitchFamily="18" charset="0"/>
              </a:rPr>
              <a:t>=</a:t>
            </a:r>
            <a:r>
              <a:rPr lang="zh-TW" altLang="en-US" dirty="0" smtClean="0">
                <a:latin typeface="Times New Roman" pitchFamily="18" charset="0"/>
                <a:ea typeface="標楷體" pitchFamily="65" charset="-120"/>
                <a:cs typeface="Times New Roman" pitchFamily="18" charset="0"/>
              </a:rPr>
              <a:t>每日平均打工時數</a:t>
            </a:r>
            <a:endParaRPr lang="en-US" altLang="zh-TW" dirty="0" smtClean="0">
              <a:latin typeface="Times New Roman" pitchFamily="18" charset="0"/>
              <a:ea typeface="標楷體" pitchFamily="65" charset="-120"/>
              <a:cs typeface="Times New Roman" pitchFamily="18" charset="0"/>
            </a:endParaRPr>
          </a:p>
          <a:p>
            <a:r>
              <a:rPr lang="zh-TW" altLang="en-US" dirty="0" smtClean="0">
                <a:latin typeface="Times New Roman" pitchFamily="18" charset="0"/>
                <a:ea typeface="標楷體" pitchFamily="65" charset="-120"/>
                <a:cs typeface="Times New Roman" pitchFamily="18" charset="0"/>
              </a:rPr>
              <a:t>調節變數</a:t>
            </a:r>
            <a:r>
              <a:rPr lang="en-US" altLang="zh-TW" dirty="0" smtClean="0">
                <a:latin typeface="Times New Roman" pitchFamily="18" charset="0"/>
                <a:ea typeface="標楷體" pitchFamily="65" charset="-120"/>
                <a:cs typeface="Times New Roman" pitchFamily="18" charset="0"/>
              </a:rPr>
              <a:t>X</a:t>
            </a:r>
            <a:r>
              <a:rPr lang="en-US" altLang="zh-TW" baseline="-25000" dirty="0" smtClean="0">
                <a:latin typeface="Times New Roman" pitchFamily="18" charset="0"/>
                <a:ea typeface="標楷體" pitchFamily="65" charset="-120"/>
                <a:cs typeface="Times New Roman" pitchFamily="18" charset="0"/>
              </a:rPr>
              <a:t>2</a:t>
            </a:r>
            <a:r>
              <a:rPr lang="en-US" altLang="zh-TW" dirty="0" smtClean="0">
                <a:latin typeface="Times New Roman" pitchFamily="18" charset="0"/>
                <a:ea typeface="標楷體" pitchFamily="65" charset="-120"/>
                <a:cs typeface="Times New Roman" pitchFamily="18" charset="0"/>
              </a:rPr>
              <a:t>=</a:t>
            </a:r>
            <a:r>
              <a:rPr lang="zh-TW" altLang="en-US" dirty="0" smtClean="0">
                <a:latin typeface="Times New Roman" pitchFamily="18" charset="0"/>
                <a:ea typeface="標楷體" pitchFamily="65" charset="-120"/>
                <a:cs typeface="Times New Roman" pitchFamily="18" charset="0"/>
              </a:rPr>
              <a:t>感情狀態</a:t>
            </a:r>
            <a:r>
              <a:rPr lang="en-US" altLang="zh-TW" dirty="0" smtClean="0">
                <a:latin typeface="Times New Roman" pitchFamily="18" charset="0"/>
                <a:ea typeface="標楷體" pitchFamily="65" charset="-120"/>
                <a:cs typeface="Times New Roman" pitchFamily="18" charset="0"/>
              </a:rPr>
              <a:t>(</a:t>
            </a:r>
            <a:r>
              <a:rPr lang="zh-TW" altLang="en-US" dirty="0" smtClean="0">
                <a:latin typeface="Times New Roman" pitchFamily="18" charset="0"/>
                <a:ea typeface="標楷體" pitchFamily="65" charset="-120"/>
                <a:cs typeface="Times New Roman" pitchFamily="18" charset="0"/>
              </a:rPr>
              <a:t>死會</a:t>
            </a:r>
            <a:r>
              <a:rPr lang="en-US" altLang="zh-TW" dirty="0" smtClean="0">
                <a:latin typeface="Times New Roman" pitchFamily="18" charset="0"/>
                <a:ea typeface="標楷體" pitchFamily="65" charset="-120"/>
                <a:cs typeface="Times New Roman" pitchFamily="18" charset="0"/>
              </a:rPr>
              <a:t>=1)</a:t>
            </a:r>
            <a:endParaRPr lang="en-US" altLang="zh-TW"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2787693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r>
              <a:rPr lang="zh-TW" altLang="en-US" dirty="0" smtClean="0">
                <a:ea typeface="標楷體" pitchFamily="65" charset="-120"/>
              </a:rPr>
              <a:t>調節變數的實例分析</a:t>
            </a:r>
            <a:endParaRPr lang="zh-TW" altLang="en-US" dirty="0">
              <a:ea typeface="標楷體" pitchFamily="65" charset="-120"/>
            </a:endParaRPr>
          </a:p>
        </p:txBody>
      </p:sp>
      <p:pic>
        <p:nvPicPr>
          <p:cNvPr id="2" name="內容版面配置區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750" y="1341438"/>
            <a:ext cx="7026500" cy="5111750"/>
          </a:xfrm>
        </p:spPr>
      </p:pic>
    </p:spTree>
    <p:extLst>
      <p:ext uri="{BB962C8B-B14F-4D97-AF65-F5344CB8AC3E}">
        <p14:creationId xmlns:p14="http://schemas.microsoft.com/office/powerpoint/2010/main" val="1965229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r>
              <a:rPr lang="zh-TW" altLang="en-US" dirty="0" smtClean="0">
                <a:ea typeface="標楷體" pitchFamily="65" charset="-120"/>
              </a:rPr>
              <a:t>為何要估計調節效果模型？</a:t>
            </a:r>
            <a:endParaRPr lang="zh-TW" altLang="en-US" dirty="0">
              <a:ea typeface="標楷體" pitchFamily="65" charset="-120"/>
            </a:endParaRPr>
          </a:p>
        </p:txBody>
      </p:sp>
      <p:sp>
        <p:nvSpPr>
          <p:cNvPr id="28675" name="Rectangle 3"/>
          <p:cNvSpPr>
            <a:spLocks noGrp="1" noChangeArrowheads="1"/>
          </p:cNvSpPr>
          <p:nvPr>
            <p:ph idx="1"/>
          </p:nvPr>
        </p:nvSpPr>
        <p:spPr>
          <a:xfrm>
            <a:off x="457200" y="1196752"/>
            <a:ext cx="8229600" cy="5184576"/>
          </a:xfrm>
        </p:spPr>
        <p:txBody>
          <a:bodyPr/>
          <a:lstStyle/>
          <a:p>
            <a:r>
              <a:rPr lang="zh-TW" altLang="en-US" dirty="0" smtClean="0">
                <a:latin typeface="Times New Roman" pitchFamily="18" charset="0"/>
                <a:ea typeface="標楷體" pitchFamily="65" charset="-120"/>
                <a:cs typeface="Times New Roman" pitchFamily="18" charset="0"/>
              </a:rPr>
              <a:t>用來修正既有理論，讓理論更有趣</a:t>
            </a:r>
            <a:r>
              <a:rPr lang="zh-TW" altLang="en-US" dirty="0">
                <a:latin typeface="Times New Roman" pitchFamily="18" charset="0"/>
                <a:ea typeface="標楷體" pitchFamily="65" charset="-120"/>
                <a:cs typeface="Times New Roman" pitchFamily="18" charset="0"/>
              </a:rPr>
              <a:t>而豐富</a:t>
            </a:r>
          </a:p>
          <a:p>
            <a:pPr lvl="1"/>
            <a:r>
              <a:rPr lang="zh-TW" altLang="en-US" dirty="0" smtClean="0">
                <a:latin typeface="Times New Roman" pitchFamily="18" charset="0"/>
                <a:ea typeface="標楷體" pitchFamily="65" charset="-120"/>
                <a:cs typeface="Times New Roman" pitchFamily="18" charset="0"/>
              </a:rPr>
              <a:t>回顧既有文獻後，你發現：</a:t>
            </a:r>
            <a:endParaRPr lang="en-US" altLang="zh-TW" dirty="0" smtClean="0">
              <a:latin typeface="Times New Roman" pitchFamily="18" charset="0"/>
              <a:ea typeface="標楷體" pitchFamily="65" charset="-120"/>
              <a:cs typeface="Times New Roman" pitchFamily="18" charset="0"/>
            </a:endParaRPr>
          </a:p>
          <a:p>
            <a:pPr lvl="2"/>
            <a:r>
              <a:rPr lang="zh-TW" altLang="en-US" dirty="0" smtClean="0">
                <a:latin typeface="Times New Roman" pitchFamily="18" charset="0"/>
                <a:ea typeface="標楷體" pitchFamily="65" charset="-120"/>
                <a:cs typeface="Times New Roman" pitchFamily="18" charset="0"/>
              </a:rPr>
              <a:t>狀況</a:t>
            </a:r>
            <a:r>
              <a:rPr lang="en-US" altLang="zh-TW" dirty="0" smtClean="0">
                <a:latin typeface="Times New Roman" pitchFamily="18" charset="0"/>
                <a:ea typeface="標楷體" pitchFamily="65" charset="-120"/>
                <a:cs typeface="Times New Roman" pitchFamily="18" charset="0"/>
              </a:rPr>
              <a:t>1</a:t>
            </a:r>
            <a:r>
              <a:rPr lang="zh-TW" altLang="en-US" dirty="0" smtClean="0">
                <a:latin typeface="Times New Roman" pitchFamily="18" charset="0"/>
                <a:ea typeface="標楷體" pitchFamily="65" charset="-120"/>
                <a:cs typeface="Times New Roman" pitchFamily="18" charset="0"/>
              </a:rPr>
              <a:t>：有些研究顯示，自變數</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1</a:t>
            </a:r>
            <a:r>
              <a:rPr lang="zh-TW" altLang="en-US" dirty="0" smtClean="0">
                <a:latin typeface="Times New Roman" pitchFamily="18" charset="0"/>
                <a:ea typeface="標楷體" pitchFamily="65" charset="-120"/>
                <a:cs typeface="Times New Roman" pitchFamily="18" charset="0"/>
              </a:rPr>
              <a:t>對於</a:t>
            </a:r>
            <a:r>
              <a:rPr lang="en-US" altLang="zh-TW" dirty="0" smtClean="0">
                <a:latin typeface="Times New Roman" pitchFamily="18" charset="0"/>
                <a:ea typeface="標楷體" pitchFamily="65" charset="-120"/>
                <a:cs typeface="Times New Roman" pitchFamily="18" charset="0"/>
              </a:rPr>
              <a:t>Y</a:t>
            </a:r>
            <a:r>
              <a:rPr lang="zh-TW" altLang="en-US" dirty="0" smtClean="0">
                <a:latin typeface="Times New Roman" pitchFamily="18" charset="0"/>
                <a:ea typeface="標楷體" pitchFamily="65" charset="-120"/>
                <a:cs typeface="Times New Roman" pitchFamily="18" charset="0"/>
              </a:rPr>
              <a:t>有正向效果，有些研究則發現是負向效果</a:t>
            </a:r>
            <a:endParaRPr lang="en-US" altLang="zh-TW" dirty="0" smtClean="0">
              <a:latin typeface="Times New Roman" pitchFamily="18" charset="0"/>
              <a:ea typeface="標楷體" pitchFamily="65" charset="-120"/>
              <a:cs typeface="Times New Roman" pitchFamily="18" charset="0"/>
            </a:endParaRPr>
          </a:p>
          <a:p>
            <a:pPr lvl="2"/>
            <a:r>
              <a:rPr lang="zh-TW" altLang="en-US" dirty="0" smtClean="0">
                <a:latin typeface="Times New Roman" pitchFamily="18" charset="0"/>
                <a:ea typeface="標楷體" pitchFamily="65" charset="-120"/>
                <a:cs typeface="Times New Roman" pitchFamily="18" charset="0"/>
              </a:rPr>
              <a:t>狀況</a:t>
            </a:r>
            <a:r>
              <a:rPr lang="en-US" altLang="zh-TW" dirty="0" smtClean="0">
                <a:latin typeface="Times New Roman" pitchFamily="18" charset="0"/>
                <a:ea typeface="標楷體" pitchFamily="65" charset="-120"/>
                <a:cs typeface="Times New Roman" pitchFamily="18" charset="0"/>
              </a:rPr>
              <a:t>2</a:t>
            </a:r>
            <a:r>
              <a:rPr lang="zh-TW" altLang="en-US" dirty="0" smtClean="0">
                <a:latin typeface="Times New Roman" pitchFamily="18" charset="0"/>
                <a:ea typeface="標楷體" pitchFamily="65" charset="-120"/>
                <a:cs typeface="Times New Roman" pitchFamily="18" charset="0"/>
              </a:rPr>
              <a:t>：有研究顯示，自變數</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1</a:t>
            </a:r>
            <a:r>
              <a:rPr lang="zh-TW" altLang="en-US" dirty="0" smtClean="0">
                <a:latin typeface="Times New Roman" pitchFamily="18" charset="0"/>
                <a:ea typeface="標楷體" pitchFamily="65" charset="-120"/>
                <a:cs typeface="Times New Roman" pitchFamily="18" charset="0"/>
              </a:rPr>
              <a:t>對於</a:t>
            </a:r>
            <a:r>
              <a:rPr lang="en-US" altLang="zh-TW" dirty="0" smtClean="0">
                <a:latin typeface="Times New Roman" pitchFamily="18" charset="0"/>
                <a:ea typeface="標楷體" pitchFamily="65" charset="-120"/>
                <a:cs typeface="Times New Roman" pitchFamily="18" charset="0"/>
              </a:rPr>
              <a:t>Y</a:t>
            </a:r>
            <a:r>
              <a:rPr lang="zh-TW" altLang="en-US" dirty="0" smtClean="0">
                <a:latin typeface="Times New Roman" pitchFamily="18" charset="0"/>
                <a:ea typeface="標楷體" pitchFamily="65" charset="-120"/>
                <a:cs typeface="Times New Roman" pitchFamily="18" charset="0"/>
              </a:rPr>
              <a:t>有理論預期效果</a:t>
            </a:r>
            <a:r>
              <a:rPr lang="en-US" altLang="zh-TW" dirty="0" smtClean="0">
                <a:latin typeface="Times New Roman" pitchFamily="18" charset="0"/>
                <a:ea typeface="標楷體" pitchFamily="65" charset="-120"/>
                <a:cs typeface="Times New Roman" pitchFamily="18" charset="0"/>
              </a:rPr>
              <a:t>(</a:t>
            </a:r>
            <a:r>
              <a:rPr lang="zh-TW" altLang="en-US" dirty="0" smtClean="0">
                <a:latin typeface="Times New Roman" pitchFamily="18" charset="0"/>
                <a:ea typeface="標楷體" pitchFamily="65" charset="-120"/>
                <a:cs typeface="Times New Roman" pitchFamily="18" charset="0"/>
              </a:rPr>
              <a:t>正或負</a:t>
            </a:r>
            <a:r>
              <a:rPr lang="en-US" altLang="zh-TW" dirty="0" smtClean="0">
                <a:latin typeface="Times New Roman" pitchFamily="18" charset="0"/>
                <a:ea typeface="標楷體" pitchFamily="65" charset="-120"/>
                <a:cs typeface="Times New Roman" pitchFamily="18" charset="0"/>
              </a:rPr>
              <a:t>)</a:t>
            </a:r>
            <a:r>
              <a:rPr lang="zh-TW" altLang="en-US" dirty="0" smtClean="0">
                <a:latin typeface="Times New Roman" pitchFamily="18" charset="0"/>
                <a:ea typeface="標楷體" pitchFamily="65" charset="-120"/>
                <a:cs typeface="Times New Roman" pitchFamily="18" charset="0"/>
              </a:rPr>
              <a:t>，其他研究則發現沒顯著效果</a:t>
            </a:r>
            <a:endParaRPr lang="en-US" altLang="zh-TW" dirty="0" smtClean="0">
              <a:latin typeface="Times New Roman" pitchFamily="18" charset="0"/>
              <a:ea typeface="標楷體" pitchFamily="65" charset="-120"/>
              <a:cs typeface="Times New Roman" pitchFamily="18" charset="0"/>
            </a:endParaRPr>
          </a:p>
          <a:p>
            <a:pPr lvl="1"/>
            <a:r>
              <a:rPr lang="zh-TW" altLang="en-US" dirty="0" smtClean="0">
                <a:latin typeface="Times New Roman" pitchFamily="18" charset="0"/>
                <a:ea typeface="標楷體" pitchFamily="65" charset="-120"/>
                <a:cs typeface="Times New Roman" pitchFamily="18" charset="0"/>
              </a:rPr>
              <a:t>問題意識的產生：</a:t>
            </a:r>
            <a:r>
              <a:rPr lang="en-US" altLang="zh-TW" dirty="0">
                <a:solidFill>
                  <a:srgbClr val="FF0000"/>
                </a:solidFill>
                <a:latin typeface="Times New Roman" pitchFamily="18" charset="0"/>
                <a:ea typeface="標楷體" pitchFamily="65" charset="-120"/>
                <a:cs typeface="Times New Roman" pitchFamily="18" charset="0"/>
              </a:rPr>
              <a:t>X</a:t>
            </a:r>
            <a:r>
              <a:rPr lang="en-US" altLang="zh-TW" baseline="-25000" dirty="0">
                <a:solidFill>
                  <a:srgbClr val="FF0000"/>
                </a:solidFill>
                <a:latin typeface="Times New Roman" pitchFamily="18" charset="0"/>
                <a:ea typeface="標楷體" pitchFamily="65" charset="-120"/>
                <a:cs typeface="Times New Roman" pitchFamily="18" charset="0"/>
              </a:rPr>
              <a:t>1</a:t>
            </a:r>
            <a:r>
              <a:rPr lang="zh-TW" altLang="en-US" dirty="0" smtClean="0">
                <a:solidFill>
                  <a:srgbClr val="FF0000"/>
                </a:solidFill>
                <a:latin typeface="Times New Roman" pitchFamily="18" charset="0"/>
                <a:ea typeface="標楷體" pitchFamily="65" charset="-120"/>
                <a:cs typeface="Times New Roman" pitchFamily="18" charset="0"/>
              </a:rPr>
              <a:t>對於</a:t>
            </a:r>
            <a:r>
              <a:rPr lang="en-US" altLang="zh-TW" dirty="0" smtClean="0">
                <a:solidFill>
                  <a:srgbClr val="FF0000"/>
                </a:solidFill>
                <a:latin typeface="Times New Roman" pitchFamily="18" charset="0"/>
                <a:ea typeface="標楷體" pitchFamily="65" charset="-120"/>
                <a:cs typeface="Times New Roman" pitchFamily="18" charset="0"/>
              </a:rPr>
              <a:t>Y</a:t>
            </a:r>
            <a:r>
              <a:rPr lang="zh-TW" altLang="en-US" dirty="0" smtClean="0">
                <a:solidFill>
                  <a:srgbClr val="FF0000"/>
                </a:solidFill>
                <a:latin typeface="Times New Roman" pitchFamily="18" charset="0"/>
                <a:ea typeface="標楷體" pitchFamily="65" charset="-120"/>
                <a:cs typeface="Times New Roman" pitchFamily="18" charset="0"/>
              </a:rPr>
              <a:t>的理論效果在目前的實證研究中還沒有定論</a:t>
            </a:r>
            <a:r>
              <a:rPr lang="en-US" altLang="zh-TW" dirty="0" smtClean="0">
                <a:solidFill>
                  <a:srgbClr val="FF0000"/>
                </a:solidFill>
                <a:latin typeface="Times New Roman" pitchFamily="18" charset="0"/>
                <a:ea typeface="標楷體" pitchFamily="65" charset="-120"/>
                <a:cs typeface="Times New Roman" pitchFamily="18" charset="0"/>
              </a:rPr>
              <a:t>(inconclusive)</a:t>
            </a:r>
          </a:p>
          <a:p>
            <a:pPr lvl="2"/>
            <a:r>
              <a:rPr lang="zh-TW" altLang="en-US" dirty="0" smtClean="0">
                <a:latin typeface="Times New Roman" pitchFamily="18" charset="0"/>
                <a:ea typeface="標楷體" pitchFamily="65" charset="-120"/>
                <a:cs typeface="Times New Roman" pitchFamily="18" charset="0"/>
              </a:rPr>
              <a:t>這時就可以思考「</a:t>
            </a:r>
            <a:r>
              <a:rPr lang="en-US" altLang="zh-TW" dirty="0" smtClean="0">
                <a:latin typeface="Times New Roman" pitchFamily="18" charset="0"/>
                <a:ea typeface="標楷體" pitchFamily="65" charset="-120"/>
                <a:cs typeface="Times New Roman" pitchFamily="18" charset="0"/>
              </a:rPr>
              <a:t> </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1</a:t>
            </a:r>
            <a:r>
              <a:rPr lang="zh-TW" altLang="en-US" dirty="0">
                <a:latin typeface="Times New Roman" pitchFamily="18" charset="0"/>
                <a:ea typeface="標楷體" pitchFamily="65" charset="-120"/>
                <a:cs typeface="Times New Roman" pitchFamily="18" charset="0"/>
              </a:rPr>
              <a:t>對</a:t>
            </a:r>
            <a:r>
              <a:rPr lang="en-US" altLang="zh-TW" dirty="0" smtClean="0">
                <a:latin typeface="Times New Roman" pitchFamily="18" charset="0"/>
                <a:ea typeface="標楷體" pitchFamily="65" charset="-120"/>
                <a:cs typeface="Times New Roman" pitchFamily="18" charset="0"/>
              </a:rPr>
              <a:t>Y</a:t>
            </a:r>
            <a:r>
              <a:rPr lang="zh-TW" altLang="en-US" dirty="0" smtClean="0">
                <a:latin typeface="Times New Roman" pitchFamily="18" charset="0"/>
                <a:ea typeface="標楷體" pitchFamily="65" charset="-120"/>
                <a:cs typeface="Times New Roman" pitchFamily="18" charset="0"/>
              </a:rPr>
              <a:t>的影響</a:t>
            </a:r>
            <a:r>
              <a:rPr lang="zh-CN" altLang="en-US" dirty="0" smtClean="0">
                <a:latin typeface="Times New Roman" pitchFamily="18" charset="0"/>
                <a:ea typeface="標楷體" pitchFamily="65" charset="-120"/>
                <a:cs typeface="Times New Roman" pitchFamily="18" charset="0"/>
              </a:rPr>
              <a:t>是否</a:t>
            </a:r>
            <a:r>
              <a:rPr lang="zh-TW" altLang="en-US" dirty="0" smtClean="0">
                <a:latin typeface="Times New Roman" pitchFamily="18" charset="0"/>
                <a:ea typeface="標楷體" pitchFamily="65" charset="-120"/>
                <a:cs typeface="Times New Roman" pitchFamily="18" charset="0"/>
              </a:rPr>
              <a:t>會視情況而定」</a:t>
            </a:r>
            <a:endParaRPr lang="en-US" altLang="zh-TW" dirty="0" smtClean="0">
              <a:latin typeface="Times New Roman" pitchFamily="18" charset="0"/>
              <a:ea typeface="標楷體" pitchFamily="65" charset="-120"/>
              <a:cs typeface="Times New Roman" pitchFamily="18" charset="0"/>
            </a:endParaRPr>
          </a:p>
          <a:p>
            <a:pPr lvl="2"/>
            <a:r>
              <a:rPr lang="zh-TW" altLang="en-US" dirty="0" smtClean="0">
                <a:latin typeface="Times New Roman" pitchFamily="18" charset="0"/>
                <a:ea typeface="標楷體" pitchFamily="65" charset="-120"/>
                <a:cs typeface="Times New Roman" pitchFamily="18" charset="0"/>
              </a:rPr>
              <a:t>如果是，是什麼「情況」？這時就要找出</a:t>
            </a:r>
            <a:r>
              <a:rPr lang="zh-TW" altLang="en-US" dirty="0" smtClean="0">
                <a:solidFill>
                  <a:srgbClr val="FF0000"/>
                </a:solidFill>
                <a:latin typeface="Times New Roman" pitchFamily="18" charset="0"/>
                <a:ea typeface="標楷體" pitchFamily="65" charset="-120"/>
                <a:cs typeface="Times New Roman" pitchFamily="18" charset="0"/>
              </a:rPr>
              <a:t>調節變數</a:t>
            </a:r>
            <a:r>
              <a:rPr lang="zh-TW" altLang="en-US" dirty="0" smtClean="0">
                <a:latin typeface="Times New Roman" pitchFamily="18" charset="0"/>
                <a:ea typeface="標楷體" pitchFamily="65" charset="-120"/>
                <a:cs typeface="Times New Roman" pitchFamily="18" charset="0"/>
              </a:rPr>
              <a:t>！</a:t>
            </a:r>
            <a:endParaRPr lang="en-US" altLang="zh-TW" dirty="0" smtClean="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211947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r>
              <a:rPr lang="zh-TW" altLang="en-US" dirty="0" smtClean="0">
                <a:ea typeface="標楷體" pitchFamily="65" charset="-120"/>
              </a:rPr>
              <a:t>中介變數</a:t>
            </a:r>
            <a:r>
              <a:rPr lang="en-US" altLang="zh-TW" dirty="0">
                <a:ea typeface="標楷體" pitchFamily="65" charset="-120"/>
              </a:rPr>
              <a:t>(</a:t>
            </a:r>
            <a:r>
              <a:rPr lang="en-US" altLang="zh-TW" dirty="0" smtClean="0">
                <a:ea typeface="標楷體" pitchFamily="65" charset="-120"/>
              </a:rPr>
              <a:t>mediating </a:t>
            </a:r>
            <a:r>
              <a:rPr lang="en-US" altLang="zh-TW" dirty="0">
                <a:ea typeface="標楷體" pitchFamily="65" charset="-120"/>
              </a:rPr>
              <a:t>variable)</a:t>
            </a:r>
            <a:endParaRPr lang="zh-TW" altLang="en-US" dirty="0">
              <a:ea typeface="標楷體" pitchFamily="65" charset="-120"/>
            </a:endParaRPr>
          </a:p>
        </p:txBody>
      </p:sp>
      <p:sp>
        <p:nvSpPr>
          <p:cNvPr id="28675" name="Rectangle 3"/>
          <p:cNvSpPr>
            <a:spLocks noGrp="1" noChangeArrowheads="1"/>
          </p:cNvSpPr>
          <p:nvPr>
            <p:ph idx="1"/>
          </p:nvPr>
        </p:nvSpPr>
        <p:spPr>
          <a:xfrm>
            <a:off x="457200" y="1196752"/>
            <a:ext cx="8229600" cy="5184576"/>
          </a:xfrm>
        </p:spPr>
        <p:txBody>
          <a:bodyPr/>
          <a:lstStyle/>
          <a:p>
            <a:r>
              <a:rPr lang="zh-TW" altLang="en-US" dirty="0" smtClean="0">
                <a:latin typeface="Times New Roman" pitchFamily="18" charset="0"/>
                <a:ea typeface="標楷體" pitchFamily="65" charset="-120"/>
                <a:cs typeface="Times New Roman" pitchFamily="18" charset="0"/>
              </a:rPr>
              <a:t>當你相信自變數對於依變數的影響可能是透過另一個變數才產生效果的，這裡的「另一個變數」就是中介變數</a:t>
            </a:r>
            <a:endParaRPr lang="en-US" altLang="zh-TW" dirty="0" smtClean="0">
              <a:latin typeface="Times New Roman" pitchFamily="18" charset="0"/>
              <a:ea typeface="標楷體" pitchFamily="65" charset="-120"/>
              <a:cs typeface="Times New Roman" pitchFamily="18" charset="0"/>
            </a:endParaRPr>
          </a:p>
          <a:p>
            <a:pPr lvl="1"/>
            <a:r>
              <a:rPr lang="zh-TW" altLang="en-US" dirty="0" smtClean="0">
                <a:latin typeface="Times New Roman" pitchFamily="18" charset="0"/>
                <a:ea typeface="標楷體" pitchFamily="65" charset="-120"/>
                <a:cs typeface="Times New Roman" pitchFamily="18" charset="0"/>
              </a:rPr>
              <a:t>換言之，中介變數是理論上被忽視的環節</a:t>
            </a:r>
            <a:r>
              <a:rPr lang="en-US" altLang="zh-TW" dirty="0" smtClean="0">
                <a:latin typeface="Times New Roman" pitchFamily="18" charset="0"/>
                <a:ea typeface="標楷體" pitchFamily="65" charset="-120"/>
                <a:cs typeface="Times New Roman" pitchFamily="18" charset="0"/>
              </a:rPr>
              <a:t>(missing link)</a:t>
            </a:r>
          </a:p>
          <a:p>
            <a:r>
              <a:rPr lang="zh-TW" altLang="en-US" dirty="0" smtClean="0">
                <a:latin typeface="Times New Roman" pitchFamily="18" charset="0"/>
                <a:ea typeface="標楷體" pitchFamily="65" charset="-120"/>
                <a:cs typeface="Times New Roman" pitchFamily="18" charset="0"/>
              </a:rPr>
              <a:t>中介變數也是一種自變數</a:t>
            </a:r>
            <a:endParaRPr lang="en-US" altLang="zh-TW" dirty="0" smtClean="0">
              <a:latin typeface="Times New Roman" pitchFamily="18" charset="0"/>
              <a:ea typeface="標楷體" pitchFamily="65" charset="-120"/>
              <a:cs typeface="Times New Roman" pitchFamily="18" charset="0"/>
            </a:endParaRPr>
          </a:p>
          <a:p>
            <a:pPr lvl="1"/>
            <a:r>
              <a:rPr lang="zh-TW" altLang="en-US" dirty="0" smtClean="0">
                <a:latin typeface="Times New Roman" pitchFamily="18" charset="0"/>
                <a:ea typeface="標楷體" pitchFamily="65" charset="-120"/>
                <a:cs typeface="Times New Roman" pitchFamily="18" charset="0"/>
              </a:rPr>
              <a:t>當你在模型中考量中介變數對於自變數與依變數間所造成的</a:t>
            </a:r>
            <a:r>
              <a:rPr lang="zh-TW" altLang="en-US" dirty="0" smtClean="0">
                <a:solidFill>
                  <a:srgbClr val="FF0000"/>
                </a:solidFill>
                <a:latin typeface="Times New Roman" pitchFamily="18" charset="0"/>
                <a:ea typeface="標楷體" pitchFamily="65" charset="-120"/>
                <a:cs typeface="Times New Roman" pitchFamily="18" charset="0"/>
              </a:rPr>
              <a:t>中介效果</a:t>
            </a:r>
            <a:r>
              <a:rPr lang="zh-TW" altLang="en-US" dirty="0" smtClean="0">
                <a:latin typeface="Times New Roman" pitchFamily="18" charset="0"/>
                <a:ea typeface="標楷體" pitchFamily="65" charset="-120"/>
                <a:cs typeface="Times New Roman" pitchFamily="18" charset="0"/>
              </a:rPr>
              <a:t>時，</a:t>
            </a:r>
            <a:r>
              <a:rPr lang="zh-TW" altLang="en-US" dirty="0">
                <a:latin typeface="Times New Roman" pitchFamily="18" charset="0"/>
                <a:ea typeface="標楷體" pitchFamily="65" charset="-120"/>
                <a:cs typeface="Times New Roman" pitchFamily="18" charset="0"/>
              </a:rPr>
              <a:t>則自變數的獨立效果可能會因為這個調節變數而有所改變</a:t>
            </a:r>
            <a:r>
              <a:rPr lang="zh-TW" altLang="en-US" dirty="0" smtClean="0">
                <a:latin typeface="Times New Roman" pitchFamily="18" charset="0"/>
                <a:ea typeface="標楷體" pitchFamily="65" charset="-120"/>
                <a:cs typeface="Times New Roman" pitchFamily="18" charset="0"/>
              </a:rPr>
              <a:t>。</a:t>
            </a:r>
            <a:endParaRPr lang="en-US" altLang="zh-TW"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1802336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r>
              <a:rPr lang="zh-Hant" altLang="en-US" dirty="0">
                <a:ea typeface="標楷體" pitchFamily="65" charset="-120"/>
              </a:rPr>
              <a:t>中介變數</a:t>
            </a:r>
            <a:r>
              <a:rPr lang="en-US" altLang="zh-Hant" dirty="0">
                <a:ea typeface="標楷體" pitchFamily="65" charset="-120"/>
              </a:rPr>
              <a:t>(mediating variable</a:t>
            </a:r>
            <a:r>
              <a:rPr lang="en-US" altLang="zh-TW" dirty="0">
                <a:ea typeface="標楷體" pitchFamily="65" charset="-120"/>
              </a:rPr>
              <a:t>)</a:t>
            </a:r>
            <a:endParaRPr lang="zh-TW" altLang="en-US" dirty="0">
              <a:ea typeface="標楷體" pitchFamily="65" charset="-120"/>
            </a:endParaRPr>
          </a:p>
        </p:txBody>
      </p:sp>
      <p:sp>
        <p:nvSpPr>
          <p:cNvPr id="28675" name="Rectangle 3"/>
          <p:cNvSpPr>
            <a:spLocks noGrp="1" noChangeArrowheads="1"/>
          </p:cNvSpPr>
          <p:nvPr>
            <p:ph idx="1"/>
          </p:nvPr>
        </p:nvSpPr>
        <p:spPr>
          <a:xfrm>
            <a:off x="457200" y="1340768"/>
            <a:ext cx="8229600" cy="5112568"/>
          </a:xfrm>
        </p:spPr>
        <p:txBody>
          <a:bodyPr/>
          <a:lstStyle/>
          <a:p>
            <a:r>
              <a:rPr lang="zh-TW" altLang="en-US" dirty="0">
                <a:latin typeface="Times New Roman" pitchFamily="18" charset="0"/>
                <a:ea typeface="標楷體" pitchFamily="65" charset="-120"/>
                <a:cs typeface="Times New Roman" pitchFamily="18" charset="0"/>
              </a:rPr>
              <a:t>表面上自變數</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1</a:t>
            </a:r>
            <a:r>
              <a:rPr lang="en-US" altLang="zh-TW" dirty="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對於依變數</a:t>
            </a:r>
            <a:r>
              <a:rPr lang="en-US" altLang="zh-TW" dirty="0">
                <a:latin typeface="Times New Roman" pitchFamily="18" charset="0"/>
                <a:ea typeface="標楷體" pitchFamily="65" charset="-120"/>
                <a:cs typeface="Times New Roman" pitchFamily="18" charset="0"/>
              </a:rPr>
              <a:t>(Y)</a:t>
            </a:r>
            <a:r>
              <a:rPr lang="zh-TW" altLang="en-US" dirty="0">
                <a:latin typeface="Times New Roman" pitchFamily="18" charset="0"/>
                <a:ea typeface="標楷體" pitchFamily="65" charset="-120"/>
                <a:cs typeface="Times New Roman" pitchFamily="18" charset="0"/>
              </a:rPr>
              <a:t>有獨立效果，但實際上，自變數</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1</a:t>
            </a:r>
            <a:r>
              <a:rPr lang="en-US" altLang="zh-TW" dirty="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是先影響中介變數</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2</a:t>
            </a:r>
            <a:r>
              <a:rPr lang="en-US" altLang="zh-TW" dirty="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，中介變數</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2</a:t>
            </a:r>
            <a:r>
              <a:rPr lang="en-US" altLang="zh-TW" dirty="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再影響依變數</a:t>
            </a:r>
            <a:r>
              <a:rPr lang="en-US" altLang="zh-TW" dirty="0">
                <a:latin typeface="Times New Roman" pitchFamily="18" charset="0"/>
                <a:ea typeface="標楷體" pitchFamily="65" charset="-120"/>
                <a:cs typeface="Times New Roman" pitchFamily="18" charset="0"/>
              </a:rPr>
              <a:t>(Y)</a:t>
            </a:r>
            <a:endParaRPr lang="en-US" altLang="zh-TW" dirty="0">
              <a:solidFill>
                <a:srgbClr val="FF0000"/>
              </a:solidFill>
              <a:latin typeface="Times New Roman" pitchFamily="18" charset="0"/>
              <a:ea typeface="標楷體" pitchFamily="65" charset="-120"/>
              <a:cs typeface="Times New Roman" pitchFamily="18" charset="0"/>
            </a:endParaRPr>
          </a:p>
          <a:p>
            <a:pPr lvl="1"/>
            <a:endParaRPr lang="en-US" altLang="zh-TW" dirty="0">
              <a:solidFill>
                <a:srgbClr val="FF0000"/>
              </a:solidFill>
              <a:latin typeface="Times New Roman" pitchFamily="18" charset="0"/>
              <a:ea typeface="標楷體" pitchFamily="65" charset="-120"/>
              <a:cs typeface="Times New Roman" pitchFamily="18" charset="0"/>
            </a:endParaRPr>
          </a:p>
          <a:p>
            <a:pPr lvl="1"/>
            <a:endParaRPr lang="en-US" altLang="zh-TW" dirty="0">
              <a:solidFill>
                <a:srgbClr val="FF0000"/>
              </a:solidFill>
              <a:latin typeface="Times New Roman" pitchFamily="18" charset="0"/>
              <a:ea typeface="標楷體" pitchFamily="65" charset="-120"/>
              <a:cs typeface="Times New Roman" pitchFamily="18" charset="0"/>
            </a:endParaRPr>
          </a:p>
          <a:p>
            <a:pPr marL="457200" lvl="1" indent="0">
              <a:buNone/>
            </a:pPr>
            <a:endParaRPr lang="en-US" altLang="zh-TW" dirty="0">
              <a:latin typeface="Times New Roman" pitchFamily="18" charset="0"/>
              <a:ea typeface="標楷體" pitchFamily="65" charset="-120"/>
              <a:cs typeface="Times New Roman" pitchFamily="18" charset="0"/>
            </a:endParaRPr>
          </a:p>
          <a:p>
            <a:pPr lvl="1"/>
            <a:r>
              <a:rPr lang="zh-TW" altLang="en-US" dirty="0" smtClean="0">
                <a:latin typeface="Times New Roman" pitchFamily="18" charset="0"/>
                <a:ea typeface="標楷體" pitchFamily="65" charset="-120"/>
                <a:cs typeface="Times New Roman" pitchFamily="18" charset="0"/>
              </a:rPr>
              <a:t>如果</a:t>
            </a:r>
            <a:r>
              <a:rPr lang="zh-TW" altLang="en-US" dirty="0">
                <a:latin typeface="Times New Roman" pitchFamily="18" charset="0"/>
                <a:ea typeface="標楷體" pitchFamily="65" charset="-120"/>
                <a:cs typeface="Times New Roman" pitchFamily="18" charset="0"/>
              </a:rPr>
              <a:t>自變數與依變數中間確實存在一個中介變數，則在模型中控制這個變數後，自變數的獨立效果很可能會</a:t>
            </a:r>
            <a:r>
              <a:rPr lang="zh-TW" altLang="en-US" dirty="0">
                <a:solidFill>
                  <a:srgbClr val="FF0000"/>
                </a:solidFill>
                <a:latin typeface="Times New Roman" pitchFamily="18" charset="0"/>
                <a:ea typeface="標楷體" pitchFamily="65" charset="-120"/>
                <a:cs typeface="Times New Roman" pitchFamily="18" charset="0"/>
              </a:rPr>
              <a:t>變小</a:t>
            </a:r>
            <a:r>
              <a:rPr lang="zh-TW" altLang="en-US" dirty="0">
                <a:latin typeface="Times New Roman" pitchFamily="18" charset="0"/>
                <a:ea typeface="標楷體" pitchFamily="65" charset="-120"/>
                <a:cs typeface="Times New Roman" pitchFamily="18" charset="0"/>
              </a:rPr>
              <a:t>或變得</a:t>
            </a:r>
            <a:r>
              <a:rPr lang="zh-TW" altLang="en-US" dirty="0">
                <a:solidFill>
                  <a:srgbClr val="FF0000"/>
                </a:solidFill>
                <a:latin typeface="Times New Roman" pitchFamily="18" charset="0"/>
                <a:ea typeface="標楷體" pitchFamily="65" charset="-120"/>
                <a:cs typeface="Times New Roman" pitchFamily="18" charset="0"/>
              </a:rPr>
              <a:t>不顯著</a:t>
            </a:r>
            <a:endParaRPr lang="en-US" altLang="zh-TW" dirty="0">
              <a:solidFill>
                <a:srgbClr val="FF0000"/>
              </a:solidFill>
              <a:latin typeface="Times New Roman" pitchFamily="18" charset="0"/>
              <a:ea typeface="標楷體" pitchFamily="65" charset="-120"/>
              <a:cs typeface="Times New Roman" pitchFamily="18" charset="0"/>
            </a:endParaRPr>
          </a:p>
        </p:txBody>
      </p:sp>
      <p:pic>
        <p:nvPicPr>
          <p:cNvPr id="15" name="圖片 14">
            <a:extLst>
              <a:ext uri="{FF2B5EF4-FFF2-40B4-BE49-F238E27FC236}">
                <a16:creationId xmlns:a16="http://schemas.microsoft.com/office/drawing/2014/main" id="{D782474D-8458-7E4D-A71B-85C8D09B2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2852936"/>
            <a:ext cx="3347449" cy="1566540"/>
          </a:xfrm>
          <a:prstGeom prst="rect">
            <a:avLst/>
          </a:prstGeom>
        </p:spPr>
      </p:pic>
    </p:spTree>
    <p:extLst>
      <p:ext uri="{BB962C8B-B14F-4D97-AF65-F5344CB8AC3E}">
        <p14:creationId xmlns:p14="http://schemas.microsoft.com/office/powerpoint/2010/main" val="1957015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r>
              <a:rPr lang="zh-TW" altLang="en-US" dirty="0" smtClean="0">
                <a:ea typeface="標楷體" pitchFamily="65" charset="-120"/>
              </a:rPr>
              <a:t>中介效果模型的檢驗</a:t>
            </a:r>
            <a:endParaRPr lang="zh-TW" altLang="en-US" dirty="0">
              <a:ea typeface="標楷體" pitchFamily="65" charset="-120"/>
            </a:endParaRPr>
          </a:p>
        </p:txBody>
      </p:sp>
      <p:sp>
        <p:nvSpPr>
          <p:cNvPr id="28675" name="Rectangle 3"/>
          <p:cNvSpPr>
            <a:spLocks noGrp="1" noChangeArrowheads="1"/>
          </p:cNvSpPr>
          <p:nvPr>
            <p:ph idx="1"/>
          </p:nvPr>
        </p:nvSpPr>
        <p:spPr>
          <a:xfrm>
            <a:off x="457200" y="1196752"/>
            <a:ext cx="8229600" cy="5184576"/>
          </a:xfrm>
        </p:spPr>
        <p:txBody>
          <a:bodyPr/>
          <a:lstStyle/>
          <a:p>
            <a:r>
              <a:rPr lang="en-US" altLang="zh-TW" dirty="0">
                <a:latin typeface="Times New Roman" pitchFamily="18" charset="0"/>
                <a:ea typeface="標楷體" pitchFamily="65" charset="-120"/>
                <a:cs typeface="Times New Roman" pitchFamily="18" charset="0"/>
              </a:rPr>
              <a:t>Baron </a:t>
            </a:r>
            <a:r>
              <a:rPr lang="zh-TW" altLang="en-US" dirty="0">
                <a:latin typeface="Times New Roman" pitchFamily="18" charset="0"/>
                <a:ea typeface="標楷體" pitchFamily="65" charset="-120"/>
                <a:cs typeface="Times New Roman" pitchFamily="18" charset="0"/>
              </a:rPr>
              <a:t>與 </a:t>
            </a:r>
            <a:r>
              <a:rPr lang="en-US" altLang="zh-TW" dirty="0">
                <a:latin typeface="Times New Roman" pitchFamily="18" charset="0"/>
                <a:ea typeface="標楷體" pitchFamily="65" charset="-120"/>
                <a:cs typeface="Times New Roman" pitchFamily="18" charset="0"/>
              </a:rPr>
              <a:t>Kenny (1986)</a:t>
            </a:r>
            <a:r>
              <a:rPr lang="zh-TW" altLang="en-US" dirty="0">
                <a:latin typeface="Times New Roman" pitchFamily="18" charset="0"/>
                <a:ea typeface="標楷體" pitchFamily="65" charset="-120"/>
                <a:cs typeface="Times New Roman" pitchFamily="18" charset="0"/>
              </a:rPr>
              <a:t>指出中介效果之檢驗，需要滿足</a:t>
            </a:r>
            <a:r>
              <a:rPr lang="zh-TW" altLang="en-US" dirty="0" smtClean="0">
                <a:latin typeface="Times New Roman" pitchFamily="18" charset="0"/>
                <a:ea typeface="標楷體" pitchFamily="65" charset="-120"/>
                <a:cs typeface="Times New Roman" pitchFamily="18" charset="0"/>
              </a:rPr>
              <a:t>下列條件：</a:t>
            </a:r>
            <a:endParaRPr lang="en-US" altLang="zh-TW" dirty="0" smtClean="0">
              <a:latin typeface="Times New Roman" pitchFamily="18" charset="0"/>
              <a:ea typeface="標楷體" pitchFamily="65" charset="-120"/>
              <a:cs typeface="Times New Roman" pitchFamily="18" charset="0"/>
            </a:endParaRPr>
          </a:p>
          <a:p>
            <a:pPr lvl="1"/>
            <a:r>
              <a:rPr lang="zh-TW" altLang="en-US" dirty="0" smtClean="0">
                <a:latin typeface="Times New Roman" pitchFamily="18" charset="0"/>
                <a:ea typeface="標楷體" pitchFamily="65" charset="-120"/>
                <a:cs typeface="Times New Roman" pitchFamily="18" charset="0"/>
              </a:rPr>
              <a:t>自變數可以</a:t>
            </a:r>
            <a:r>
              <a:rPr lang="zh-TW" altLang="en-US" dirty="0">
                <a:latin typeface="Times New Roman" pitchFamily="18" charset="0"/>
                <a:ea typeface="標楷體" pitchFamily="65" charset="-120"/>
                <a:cs typeface="Times New Roman" pitchFamily="18" charset="0"/>
              </a:rPr>
              <a:t>顯著的預測中介變項與依</a:t>
            </a:r>
            <a:r>
              <a:rPr lang="zh-TW" altLang="en-US" dirty="0" smtClean="0">
                <a:latin typeface="Times New Roman" pitchFamily="18" charset="0"/>
                <a:ea typeface="標楷體" pitchFamily="65" charset="-120"/>
                <a:cs typeface="Times New Roman" pitchFamily="18" charset="0"/>
              </a:rPr>
              <a:t>變數</a:t>
            </a:r>
            <a:endParaRPr lang="en-US" altLang="zh-TW" dirty="0">
              <a:latin typeface="Times New Roman" pitchFamily="18" charset="0"/>
              <a:ea typeface="標楷體" pitchFamily="65" charset="-120"/>
              <a:cs typeface="Times New Roman" pitchFamily="18" charset="0"/>
            </a:endParaRPr>
          </a:p>
          <a:p>
            <a:pPr lvl="1"/>
            <a:r>
              <a:rPr lang="zh-TW" altLang="en-US" dirty="0" smtClean="0">
                <a:latin typeface="Times New Roman" pitchFamily="18" charset="0"/>
                <a:ea typeface="標楷體" pitchFamily="65" charset="-120"/>
                <a:cs typeface="Times New Roman" pitchFamily="18" charset="0"/>
              </a:rPr>
              <a:t>中介變數必須</a:t>
            </a:r>
            <a:r>
              <a:rPr lang="zh-TW" altLang="en-US" dirty="0">
                <a:latin typeface="Times New Roman" pitchFamily="18" charset="0"/>
                <a:ea typeface="標楷體" pitchFamily="65" charset="-120"/>
                <a:cs typeface="Times New Roman" pitchFamily="18" charset="0"/>
              </a:rPr>
              <a:t>顯著預測依</a:t>
            </a:r>
            <a:r>
              <a:rPr lang="zh-TW" altLang="en-US" dirty="0" smtClean="0">
                <a:latin typeface="Times New Roman" pitchFamily="18" charset="0"/>
                <a:ea typeface="標楷體" pitchFamily="65" charset="-120"/>
                <a:cs typeface="Times New Roman" pitchFamily="18" charset="0"/>
              </a:rPr>
              <a:t>變數</a:t>
            </a:r>
            <a:endParaRPr lang="en-US" altLang="zh-TW" dirty="0" smtClean="0">
              <a:latin typeface="Times New Roman" pitchFamily="18" charset="0"/>
              <a:ea typeface="標楷體" pitchFamily="65" charset="-120"/>
              <a:cs typeface="Times New Roman" pitchFamily="18" charset="0"/>
            </a:endParaRPr>
          </a:p>
          <a:p>
            <a:pPr lvl="1"/>
            <a:r>
              <a:rPr lang="zh-TW" altLang="en-US" dirty="0" smtClean="0">
                <a:latin typeface="Times New Roman" pitchFamily="18" charset="0"/>
                <a:ea typeface="標楷體" pitchFamily="65" charset="-120"/>
                <a:cs typeface="Times New Roman" pitchFamily="18" charset="0"/>
              </a:rPr>
              <a:t>當自變數與中介變數同時</a:t>
            </a:r>
            <a:r>
              <a:rPr lang="zh-TW" altLang="en-US" dirty="0">
                <a:latin typeface="Times New Roman" pitchFamily="18" charset="0"/>
                <a:ea typeface="標楷體" pitchFamily="65" charset="-120"/>
                <a:cs typeface="Times New Roman" pitchFamily="18" charset="0"/>
              </a:rPr>
              <a:t>預測依</a:t>
            </a:r>
            <a:r>
              <a:rPr lang="zh-TW" altLang="en-US" dirty="0" smtClean="0">
                <a:latin typeface="Times New Roman" pitchFamily="18" charset="0"/>
                <a:ea typeface="標楷體" pitchFamily="65" charset="-120"/>
                <a:cs typeface="Times New Roman" pitchFamily="18" charset="0"/>
              </a:rPr>
              <a:t>變數時</a:t>
            </a:r>
            <a:r>
              <a:rPr lang="zh-TW" altLang="en-US" dirty="0">
                <a:latin typeface="Times New Roman" pitchFamily="18" charset="0"/>
                <a:ea typeface="標楷體" pitchFamily="65" charset="-120"/>
                <a:cs typeface="Times New Roman" pitchFamily="18" charset="0"/>
              </a:rPr>
              <a:t>，</a:t>
            </a:r>
            <a:r>
              <a:rPr lang="zh-TW" altLang="en-US" dirty="0" smtClean="0">
                <a:latin typeface="Times New Roman" pitchFamily="18" charset="0"/>
                <a:ea typeface="標楷體" pitchFamily="65" charset="-120"/>
                <a:cs typeface="Times New Roman" pitchFamily="18" charset="0"/>
              </a:rPr>
              <a:t>自變數對</a:t>
            </a:r>
            <a:r>
              <a:rPr lang="zh-TW" altLang="en-US" dirty="0">
                <a:latin typeface="Times New Roman" pitchFamily="18" charset="0"/>
                <a:ea typeface="標楷體" pitchFamily="65" charset="-120"/>
                <a:cs typeface="Times New Roman" pitchFamily="18" charset="0"/>
              </a:rPr>
              <a:t>依</a:t>
            </a:r>
            <a:r>
              <a:rPr lang="zh-TW" altLang="en-US" dirty="0" smtClean="0">
                <a:latin typeface="Times New Roman" pitchFamily="18" charset="0"/>
                <a:ea typeface="標楷體" pitchFamily="65" charset="-120"/>
                <a:cs typeface="Times New Roman" pitchFamily="18" charset="0"/>
              </a:rPr>
              <a:t>變數的</a:t>
            </a:r>
            <a:r>
              <a:rPr lang="zh-TW" altLang="en-US" dirty="0">
                <a:latin typeface="Times New Roman" pitchFamily="18" charset="0"/>
                <a:ea typeface="標楷體" pitchFamily="65" charset="-120"/>
                <a:cs typeface="Times New Roman" pitchFamily="18" charset="0"/>
              </a:rPr>
              <a:t>關係會因為中介</a:t>
            </a:r>
            <a:r>
              <a:rPr lang="zh-TW" altLang="en-US" dirty="0" smtClean="0">
                <a:latin typeface="Times New Roman" pitchFamily="18" charset="0"/>
                <a:ea typeface="標楷體" pitchFamily="65" charset="-120"/>
                <a:cs typeface="Times New Roman" pitchFamily="18" charset="0"/>
              </a:rPr>
              <a:t>變數的</a:t>
            </a:r>
            <a:r>
              <a:rPr lang="zh-TW" altLang="en-US" dirty="0">
                <a:latin typeface="Times New Roman" pitchFamily="18" charset="0"/>
                <a:ea typeface="標楷體" pitchFamily="65" charset="-120"/>
                <a:cs typeface="Times New Roman" pitchFamily="18" charset="0"/>
              </a:rPr>
              <a:t>加入</a:t>
            </a:r>
            <a:r>
              <a:rPr lang="zh-TW" altLang="en-US" dirty="0" smtClean="0">
                <a:latin typeface="Times New Roman" pitchFamily="18" charset="0"/>
                <a:ea typeface="標楷體" pitchFamily="65" charset="-120"/>
                <a:cs typeface="Times New Roman" pitchFamily="18" charset="0"/>
              </a:rPr>
              <a:t>，變得不</a:t>
            </a:r>
            <a:r>
              <a:rPr lang="zh-TW" altLang="en-US" dirty="0">
                <a:latin typeface="Times New Roman" pitchFamily="18" charset="0"/>
                <a:ea typeface="標楷體" pitchFamily="65" charset="-120"/>
                <a:cs typeface="Times New Roman" pitchFamily="18" charset="0"/>
              </a:rPr>
              <a:t>顯著或</a:t>
            </a:r>
            <a:r>
              <a:rPr lang="zh-TW" altLang="en-US" dirty="0" smtClean="0">
                <a:latin typeface="Times New Roman" pitchFamily="18" charset="0"/>
                <a:ea typeface="標楷體" pitchFamily="65" charset="-120"/>
                <a:cs typeface="Times New Roman" pitchFamily="18" charset="0"/>
              </a:rPr>
              <a:t>降低</a:t>
            </a:r>
            <a:endParaRPr lang="en-US" altLang="zh-TW" dirty="0" smtClean="0">
              <a:latin typeface="Times New Roman" pitchFamily="18" charset="0"/>
              <a:ea typeface="標楷體" pitchFamily="65" charset="-120"/>
              <a:cs typeface="Times New Roman" pitchFamily="18" charset="0"/>
            </a:endParaRPr>
          </a:p>
          <a:p>
            <a:pPr lvl="2"/>
            <a:r>
              <a:rPr lang="zh-TW" altLang="en-US" dirty="0" smtClean="0">
                <a:latin typeface="Times New Roman" pitchFamily="18" charset="0"/>
                <a:ea typeface="標楷體" pitchFamily="65" charset="-120"/>
                <a:cs typeface="Times New Roman" pitchFamily="18" charset="0"/>
              </a:rPr>
              <a:t>如果</a:t>
            </a:r>
            <a:r>
              <a:rPr lang="zh-TW" altLang="en-US" dirty="0">
                <a:latin typeface="Times New Roman" pitchFamily="18" charset="0"/>
                <a:ea typeface="標楷體" pitchFamily="65" charset="-120"/>
                <a:cs typeface="Times New Roman" pitchFamily="18" charset="0"/>
              </a:rPr>
              <a:t>變成不顯著，即為完全中介</a:t>
            </a:r>
            <a:r>
              <a:rPr lang="zh-TW" altLang="en-US" dirty="0" smtClean="0">
                <a:latin typeface="Times New Roman" pitchFamily="18" charset="0"/>
                <a:ea typeface="標楷體" pitchFamily="65" charset="-120"/>
                <a:cs typeface="Times New Roman" pitchFamily="18" charset="0"/>
              </a:rPr>
              <a:t>效果</a:t>
            </a:r>
            <a:endParaRPr lang="en-US" altLang="zh-TW" dirty="0" smtClean="0">
              <a:latin typeface="Times New Roman" pitchFamily="18" charset="0"/>
              <a:ea typeface="標楷體" pitchFamily="65" charset="-120"/>
              <a:cs typeface="Times New Roman" pitchFamily="18" charset="0"/>
            </a:endParaRPr>
          </a:p>
          <a:p>
            <a:pPr lvl="2"/>
            <a:r>
              <a:rPr lang="zh-TW" altLang="en-US" dirty="0" smtClean="0">
                <a:latin typeface="Times New Roman" pitchFamily="18" charset="0"/>
                <a:ea typeface="標楷體" pitchFamily="65" charset="-120"/>
                <a:cs typeface="Times New Roman" pitchFamily="18" charset="0"/>
              </a:rPr>
              <a:t>若</a:t>
            </a:r>
            <a:r>
              <a:rPr lang="zh-TW" altLang="en-US" dirty="0">
                <a:latin typeface="Times New Roman" pitchFamily="18" charset="0"/>
                <a:ea typeface="標楷體" pitchFamily="65" charset="-120"/>
                <a:cs typeface="Times New Roman" pitchFamily="18" charset="0"/>
              </a:rPr>
              <a:t>只是關係降低，因為還是有顯著關係，必須再以 </a:t>
            </a:r>
            <a:r>
              <a:rPr lang="en-US" altLang="zh-TW" dirty="0">
                <a:latin typeface="Times New Roman" pitchFamily="18" charset="0"/>
                <a:ea typeface="標楷體" pitchFamily="65" charset="-120"/>
                <a:cs typeface="Times New Roman" pitchFamily="18" charset="0"/>
              </a:rPr>
              <a:t>Sobel </a:t>
            </a:r>
            <a:r>
              <a:rPr lang="zh-TW" altLang="en-US" dirty="0">
                <a:latin typeface="Times New Roman" pitchFamily="18" charset="0"/>
                <a:ea typeface="標楷體" pitchFamily="65" charset="-120"/>
                <a:cs typeface="Times New Roman" pitchFamily="18" charset="0"/>
              </a:rPr>
              <a:t>檢定進行事後比較，以確認降低的關係是否顯著，如為顯著即為部份中介</a:t>
            </a:r>
            <a:r>
              <a:rPr lang="zh-TW" altLang="en-US" dirty="0" smtClean="0">
                <a:latin typeface="Times New Roman" pitchFamily="18" charset="0"/>
                <a:ea typeface="標楷體" pitchFamily="65" charset="-120"/>
                <a:cs typeface="Times New Roman" pitchFamily="18" charset="0"/>
              </a:rPr>
              <a:t>效果</a:t>
            </a:r>
            <a:endParaRPr lang="en-US" altLang="zh-TW" dirty="0" smtClean="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281540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r>
              <a:rPr lang="zh-TW" altLang="en-US" dirty="0">
                <a:ea typeface="標楷體" pitchFamily="65" charset="-120"/>
              </a:rPr>
              <a:t>中介效果</a:t>
            </a:r>
            <a:r>
              <a:rPr lang="zh-TW" altLang="en-US" dirty="0" smtClean="0">
                <a:ea typeface="標楷體" pitchFamily="65" charset="-120"/>
              </a:rPr>
              <a:t>模型的組成與結果</a:t>
            </a:r>
            <a:endParaRPr lang="zh-TW" altLang="en-US" dirty="0">
              <a:ea typeface="標楷體" pitchFamily="65" charset="-120"/>
            </a:endParaRPr>
          </a:p>
        </p:txBody>
      </p:sp>
      <p:sp>
        <p:nvSpPr>
          <p:cNvPr id="28675" name="Rectangle 3"/>
          <p:cNvSpPr>
            <a:spLocks noGrp="1" noChangeArrowheads="1"/>
          </p:cNvSpPr>
          <p:nvPr>
            <p:ph idx="1"/>
          </p:nvPr>
        </p:nvSpPr>
        <p:spPr>
          <a:xfrm>
            <a:off x="457200" y="1340768"/>
            <a:ext cx="8229600" cy="5112568"/>
          </a:xfrm>
        </p:spPr>
        <p:txBody>
          <a:bodyPr/>
          <a:lstStyle/>
          <a:p>
            <a:pPr lvl="2"/>
            <a:r>
              <a:rPr lang="zh-TW" altLang="en-US" dirty="0" smtClean="0">
                <a:latin typeface="Times New Roman" pitchFamily="18" charset="0"/>
                <a:ea typeface="標楷體" pitchFamily="65" charset="-120"/>
                <a:cs typeface="Times New Roman" pitchFamily="18" charset="0"/>
              </a:rPr>
              <a:t>模型</a:t>
            </a:r>
            <a:r>
              <a:rPr lang="en-US" altLang="zh-TW" dirty="0">
                <a:latin typeface="Times New Roman" pitchFamily="18" charset="0"/>
                <a:ea typeface="標楷體" pitchFamily="65" charset="-120"/>
                <a:cs typeface="Times New Roman" pitchFamily="18" charset="0"/>
              </a:rPr>
              <a:t>1</a:t>
            </a:r>
            <a:r>
              <a:rPr lang="zh-TW" altLang="en-US" dirty="0">
                <a:latin typeface="Times New Roman" pitchFamily="18" charset="0"/>
                <a:ea typeface="標楷體" pitchFamily="65" charset="-120"/>
                <a:cs typeface="Times New Roman" pitchFamily="18" charset="0"/>
              </a:rPr>
              <a:t>：</a:t>
            </a:r>
            <a:r>
              <a:rPr lang="en-US" altLang="zh-TW" dirty="0">
                <a:latin typeface="Times New Roman" pitchFamily="18" charset="0"/>
                <a:ea typeface="標楷體" pitchFamily="65" charset="-120"/>
                <a:cs typeface="Times New Roman" pitchFamily="18" charset="0"/>
              </a:rPr>
              <a:t>Y = </a:t>
            </a:r>
            <a:r>
              <a:rPr lang="zh-TW" altLang="en-US" dirty="0">
                <a:latin typeface="Times New Roman" pitchFamily="18" charset="0"/>
                <a:ea typeface="標楷體" pitchFamily="65" charset="-120"/>
                <a:cs typeface="Times New Roman" pitchFamily="18" charset="0"/>
              </a:rPr>
              <a:t>截距項</a:t>
            </a:r>
            <a:r>
              <a:rPr lang="en-US" altLang="zh-TW" dirty="0">
                <a:latin typeface="Times New Roman" pitchFamily="18" charset="0"/>
                <a:ea typeface="標楷體" pitchFamily="65" charset="-120"/>
                <a:cs typeface="Times New Roman" pitchFamily="18" charset="0"/>
              </a:rPr>
              <a:t>1 + a*X</a:t>
            </a:r>
            <a:r>
              <a:rPr lang="en-US" altLang="zh-TW" baseline="-25000" dirty="0">
                <a:latin typeface="Times New Roman" pitchFamily="18" charset="0"/>
                <a:ea typeface="標楷體" pitchFamily="65" charset="-120"/>
                <a:cs typeface="Times New Roman" pitchFamily="18" charset="0"/>
              </a:rPr>
              <a:t>1</a:t>
            </a:r>
            <a:r>
              <a:rPr lang="en-US" altLang="zh-TW" dirty="0">
                <a:latin typeface="Times New Roman" pitchFamily="18" charset="0"/>
                <a:ea typeface="標楷體" pitchFamily="65" charset="-120"/>
                <a:cs typeface="Times New Roman" pitchFamily="18" charset="0"/>
              </a:rPr>
              <a:t> + </a:t>
            </a:r>
            <a:r>
              <a:rPr lang="zh-TW" altLang="en-US" dirty="0">
                <a:latin typeface="Times New Roman" pitchFamily="18" charset="0"/>
                <a:ea typeface="標楷體" pitchFamily="65" charset="-120"/>
                <a:cs typeface="Times New Roman" pitchFamily="18" charset="0"/>
              </a:rPr>
              <a:t>殘差項</a:t>
            </a:r>
            <a:r>
              <a:rPr lang="en-US" altLang="zh-TW" dirty="0">
                <a:latin typeface="Times New Roman" pitchFamily="18" charset="0"/>
                <a:ea typeface="標楷體" pitchFamily="65" charset="-120"/>
                <a:cs typeface="Times New Roman" pitchFamily="18" charset="0"/>
              </a:rPr>
              <a:t>1(</a:t>
            </a:r>
            <a:r>
              <a:rPr lang="zh-TW" altLang="en-US" dirty="0">
                <a:latin typeface="Times New Roman" pitchFamily="18" charset="0"/>
                <a:ea typeface="標楷體" pitchFamily="65" charset="-120"/>
                <a:cs typeface="Times New Roman" pitchFamily="18" charset="0"/>
              </a:rPr>
              <a:t>原模型</a:t>
            </a:r>
            <a:r>
              <a:rPr lang="en-US" altLang="zh-TW" dirty="0">
                <a:latin typeface="Times New Roman" pitchFamily="18" charset="0"/>
                <a:ea typeface="標楷體" pitchFamily="65" charset="-120"/>
                <a:cs typeface="Times New Roman" pitchFamily="18" charset="0"/>
              </a:rPr>
              <a:t>)</a:t>
            </a:r>
          </a:p>
          <a:p>
            <a:pPr lvl="2"/>
            <a:r>
              <a:rPr lang="zh-TW" altLang="en-US" dirty="0">
                <a:latin typeface="Times New Roman" pitchFamily="18" charset="0"/>
                <a:ea typeface="標楷體" pitchFamily="65" charset="-120"/>
                <a:cs typeface="Times New Roman" pitchFamily="18" charset="0"/>
              </a:rPr>
              <a:t>模型</a:t>
            </a:r>
            <a:r>
              <a:rPr lang="en-US" altLang="zh-TW" dirty="0">
                <a:latin typeface="Times New Roman" pitchFamily="18" charset="0"/>
                <a:ea typeface="標楷體" pitchFamily="65" charset="-120"/>
                <a:cs typeface="Times New Roman" pitchFamily="18" charset="0"/>
              </a:rPr>
              <a:t>2</a:t>
            </a:r>
            <a:r>
              <a:rPr lang="zh-TW" altLang="en-US" dirty="0" smtClean="0">
                <a:latin typeface="Times New Roman" pitchFamily="18" charset="0"/>
                <a:ea typeface="標楷體" pitchFamily="65" charset="-120"/>
                <a:cs typeface="Times New Roman" pitchFamily="18" charset="0"/>
              </a:rPr>
              <a:t>：</a:t>
            </a:r>
            <a:r>
              <a:rPr lang="en-US" altLang="zh-TW" dirty="0" smtClean="0">
                <a:latin typeface="Times New Roman" pitchFamily="18" charset="0"/>
                <a:ea typeface="標楷體" pitchFamily="65" charset="-120"/>
                <a:cs typeface="Times New Roman" pitchFamily="18" charset="0"/>
              </a:rPr>
              <a:t>Y </a:t>
            </a:r>
            <a:r>
              <a:rPr lang="en-US" altLang="zh-TW" dirty="0">
                <a:latin typeface="Times New Roman" pitchFamily="18" charset="0"/>
                <a:ea typeface="標楷體" pitchFamily="65" charset="-120"/>
                <a:cs typeface="Times New Roman" pitchFamily="18" charset="0"/>
              </a:rPr>
              <a:t>= </a:t>
            </a:r>
            <a:r>
              <a:rPr lang="zh-TW" altLang="en-US" dirty="0">
                <a:latin typeface="Times New Roman" pitchFamily="18" charset="0"/>
                <a:ea typeface="標楷體" pitchFamily="65" charset="-120"/>
                <a:cs typeface="Times New Roman" pitchFamily="18" charset="0"/>
              </a:rPr>
              <a:t>截距</a:t>
            </a:r>
            <a:r>
              <a:rPr lang="zh-TW" altLang="en-US" dirty="0" smtClean="0">
                <a:latin typeface="Times New Roman" pitchFamily="18" charset="0"/>
                <a:ea typeface="標楷體" pitchFamily="65" charset="-120"/>
                <a:cs typeface="Times New Roman" pitchFamily="18" charset="0"/>
              </a:rPr>
              <a:t>項</a:t>
            </a:r>
            <a:r>
              <a:rPr lang="en-US" altLang="zh-TW" dirty="0" smtClean="0">
                <a:latin typeface="Times New Roman" pitchFamily="18" charset="0"/>
                <a:ea typeface="標楷體" pitchFamily="65" charset="-120"/>
                <a:cs typeface="Times New Roman" pitchFamily="18" charset="0"/>
              </a:rPr>
              <a:t>2 </a:t>
            </a:r>
            <a:r>
              <a:rPr lang="en-US" altLang="zh-TW" dirty="0">
                <a:latin typeface="Times New Roman" pitchFamily="18" charset="0"/>
                <a:ea typeface="標楷體" pitchFamily="65" charset="-120"/>
                <a:cs typeface="Times New Roman" pitchFamily="18" charset="0"/>
              </a:rPr>
              <a:t>+ </a:t>
            </a:r>
            <a:r>
              <a:rPr lang="en-US" altLang="zh-TW" dirty="0" smtClean="0">
                <a:latin typeface="Times New Roman" pitchFamily="18" charset="0"/>
                <a:ea typeface="標楷體" pitchFamily="65" charset="-120"/>
                <a:cs typeface="Times New Roman" pitchFamily="18" charset="0"/>
              </a:rPr>
              <a:t>b*X</a:t>
            </a:r>
            <a:r>
              <a:rPr lang="en-US" altLang="zh-TW" baseline="-25000" dirty="0" smtClean="0">
                <a:latin typeface="Times New Roman" pitchFamily="18" charset="0"/>
                <a:ea typeface="標楷體" pitchFamily="65" charset="-120"/>
                <a:cs typeface="Times New Roman" pitchFamily="18" charset="0"/>
              </a:rPr>
              <a:t>2</a:t>
            </a:r>
            <a:r>
              <a:rPr lang="en-US" altLang="zh-TW" dirty="0" smtClean="0">
                <a:latin typeface="Times New Roman" pitchFamily="18" charset="0"/>
                <a:ea typeface="標楷體" pitchFamily="65" charset="-120"/>
                <a:cs typeface="Times New Roman" pitchFamily="18" charset="0"/>
              </a:rPr>
              <a:t> </a:t>
            </a:r>
            <a:r>
              <a:rPr lang="en-US" altLang="zh-TW" dirty="0">
                <a:latin typeface="Times New Roman" pitchFamily="18" charset="0"/>
                <a:ea typeface="標楷體" pitchFamily="65" charset="-120"/>
                <a:cs typeface="Times New Roman" pitchFamily="18" charset="0"/>
              </a:rPr>
              <a:t>+ </a:t>
            </a:r>
            <a:r>
              <a:rPr lang="zh-TW" altLang="en-US" dirty="0">
                <a:latin typeface="Times New Roman" pitchFamily="18" charset="0"/>
                <a:ea typeface="標楷體" pitchFamily="65" charset="-120"/>
                <a:cs typeface="Times New Roman" pitchFamily="18" charset="0"/>
              </a:rPr>
              <a:t>殘差</a:t>
            </a:r>
            <a:r>
              <a:rPr lang="zh-TW" altLang="en-US" dirty="0" smtClean="0">
                <a:latin typeface="Times New Roman" pitchFamily="18" charset="0"/>
                <a:ea typeface="標楷體" pitchFamily="65" charset="-120"/>
                <a:cs typeface="Times New Roman" pitchFamily="18" charset="0"/>
              </a:rPr>
              <a:t>項</a:t>
            </a:r>
            <a:r>
              <a:rPr lang="en-US" altLang="zh-TW" dirty="0" smtClean="0">
                <a:latin typeface="Times New Roman" pitchFamily="18" charset="0"/>
                <a:ea typeface="標楷體" pitchFamily="65" charset="-120"/>
                <a:cs typeface="Times New Roman" pitchFamily="18" charset="0"/>
              </a:rPr>
              <a:t>2</a:t>
            </a:r>
          </a:p>
          <a:p>
            <a:pPr lvl="2"/>
            <a:r>
              <a:rPr lang="zh-TW" altLang="en-US" dirty="0" smtClean="0">
                <a:latin typeface="Times New Roman" pitchFamily="18" charset="0"/>
                <a:ea typeface="標楷體" pitchFamily="65" charset="-120"/>
                <a:cs typeface="Times New Roman" pitchFamily="18" charset="0"/>
              </a:rPr>
              <a:t>模型</a:t>
            </a:r>
            <a:r>
              <a:rPr lang="en-US" altLang="zh-TW" dirty="0" smtClean="0">
                <a:latin typeface="Times New Roman" pitchFamily="18" charset="0"/>
                <a:ea typeface="標楷體" pitchFamily="65" charset="-120"/>
                <a:cs typeface="Times New Roman" pitchFamily="18" charset="0"/>
              </a:rPr>
              <a:t>3</a:t>
            </a:r>
            <a:r>
              <a:rPr lang="zh-TW" altLang="en-US" dirty="0" smtClean="0">
                <a:latin typeface="Times New Roman" pitchFamily="18" charset="0"/>
                <a:ea typeface="標楷體" pitchFamily="65" charset="-120"/>
                <a:cs typeface="Times New Roman" pitchFamily="18" charset="0"/>
              </a:rPr>
              <a:t>：</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2</a:t>
            </a:r>
            <a:r>
              <a:rPr lang="en-US" altLang="zh-TW" dirty="0">
                <a:latin typeface="Times New Roman" pitchFamily="18" charset="0"/>
                <a:ea typeface="標楷體" pitchFamily="65" charset="-120"/>
                <a:cs typeface="Times New Roman" pitchFamily="18" charset="0"/>
              </a:rPr>
              <a:t> =</a:t>
            </a:r>
            <a:r>
              <a:rPr lang="zh-TW" altLang="en-US" dirty="0">
                <a:latin typeface="Times New Roman" pitchFamily="18" charset="0"/>
                <a:ea typeface="標楷體" pitchFamily="65" charset="-120"/>
                <a:cs typeface="Times New Roman" pitchFamily="18" charset="0"/>
              </a:rPr>
              <a:t>截距</a:t>
            </a:r>
            <a:r>
              <a:rPr lang="zh-TW" altLang="en-US" dirty="0" smtClean="0">
                <a:latin typeface="Times New Roman" pitchFamily="18" charset="0"/>
                <a:ea typeface="標楷體" pitchFamily="65" charset="-120"/>
                <a:cs typeface="Times New Roman" pitchFamily="18" charset="0"/>
              </a:rPr>
              <a:t>項</a:t>
            </a:r>
            <a:r>
              <a:rPr lang="en-US" altLang="zh-TW" dirty="0" smtClean="0">
                <a:latin typeface="Times New Roman" pitchFamily="18" charset="0"/>
                <a:ea typeface="標楷體" pitchFamily="65" charset="-120"/>
                <a:cs typeface="Times New Roman" pitchFamily="18" charset="0"/>
              </a:rPr>
              <a:t>3 </a:t>
            </a:r>
            <a:r>
              <a:rPr lang="en-US" altLang="zh-TW" dirty="0">
                <a:latin typeface="Times New Roman" pitchFamily="18" charset="0"/>
                <a:ea typeface="標楷體" pitchFamily="65" charset="-120"/>
                <a:cs typeface="Times New Roman" pitchFamily="18" charset="0"/>
              </a:rPr>
              <a:t>+ </a:t>
            </a:r>
            <a:r>
              <a:rPr lang="en-US" altLang="zh-TW" dirty="0" smtClean="0">
                <a:latin typeface="Times New Roman" pitchFamily="18" charset="0"/>
                <a:ea typeface="標楷體" pitchFamily="65" charset="-120"/>
                <a:cs typeface="Times New Roman" pitchFamily="18" charset="0"/>
              </a:rPr>
              <a:t>c*X</a:t>
            </a:r>
            <a:r>
              <a:rPr lang="en-US" altLang="zh-TW" baseline="-25000" dirty="0" smtClean="0">
                <a:latin typeface="Times New Roman" pitchFamily="18" charset="0"/>
                <a:ea typeface="標楷體" pitchFamily="65" charset="-120"/>
                <a:cs typeface="Times New Roman" pitchFamily="18" charset="0"/>
              </a:rPr>
              <a:t>1</a:t>
            </a:r>
            <a:r>
              <a:rPr lang="en-US" altLang="zh-TW" dirty="0" smtClean="0">
                <a:latin typeface="Times New Roman" pitchFamily="18" charset="0"/>
                <a:ea typeface="標楷體" pitchFamily="65" charset="-120"/>
                <a:cs typeface="Times New Roman" pitchFamily="18" charset="0"/>
              </a:rPr>
              <a:t> </a:t>
            </a:r>
            <a:r>
              <a:rPr lang="en-US" altLang="zh-TW" dirty="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殘差</a:t>
            </a:r>
            <a:r>
              <a:rPr lang="zh-TW" altLang="en-US" dirty="0" smtClean="0">
                <a:latin typeface="Times New Roman" pitchFamily="18" charset="0"/>
                <a:ea typeface="標楷體" pitchFamily="65" charset="-120"/>
                <a:cs typeface="Times New Roman" pitchFamily="18" charset="0"/>
              </a:rPr>
              <a:t>項</a:t>
            </a:r>
            <a:r>
              <a:rPr lang="en-US" altLang="zh-TW" dirty="0" smtClean="0">
                <a:latin typeface="Times New Roman" pitchFamily="18" charset="0"/>
                <a:ea typeface="標楷體" pitchFamily="65" charset="-120"/>
                <a:cs typeface="Times New Roman" pitchFamily="18" charset="0"/>
              </a:rPr>
              <a:t>3</a:t>
            </a:r>
            <a:endParaRPr lang="en-US" altLang="zh-TW" dirty="0">
              <a:latin typeface="Times New Roman" pitchFamily="18" charset="0"/>
              <a:ea typeface="標楷體" pitchFamily="65" charset="-120"/>
              <a:cs typeface="Times New Roman" pitchFamily="18" charset="0"/>
            </a:endParaRPr>
          </a:p>
          <a:p>
            <a:pPr lvl="2"/>
            <a:r>
              <a:rPr lang="zh-TW" altLang="en-US" dirty="0" smtClean="0">
                <a:latin typeface="Times New Roman" pitchFamily="18" charset="0"/>
                <a:ea typeface="標楷體" pitchFamily="65" charset="-120"/>
                <a:cs typeface="Times New Roman" pitchFamily="18" charset="0"/>
              </a:rPr>
              <a:t>模型</a:t>
            </a:r>
            <a:r>
              <a:rPr lang="en-US" altLang="zh-TW" dirty="0">
                <a:latin typeface="Times New Roman" pitchFamily="18" charset="0"/>
                <a:ea typeface="標楷體" pitchFamily="65" charset="-120"/>
                <a:cs typeface="Times New Roman" pitchFamily="18" charset="0"/>
              </a:rPr>
              <a:t>4</a:t>
            </a:r>
            <a:r>
              <a:rPr lang="zh-TW" altLang="en-US" dirty="0" smtClean="0">
                <a:latin typeface="Times New Roman" pitchFamily="18" charset="0"/>
                <a:ea typeface="標楷體" pitchFamily="65" charset="-120"/>
                <a:cs typeface="Times New Roman" pitchFamily="18" charset="0"/>
              </a:rPr>
              <a:t>：</a:t>
            </a:r>
            <a:r>
              <a:rPr lang="en-US" altLang="zh-TW" dirty="0">
                <a:latin typeface="Times New Roman" pitchFamily="18" charset="0"/>
                <a:ea typeface="標楷體" pitchFamily="65" charset="-120"/>
                <a:cs typeface="Times New Roman" pitchFamily="18" charset="0"/>
              </a:rPr>
              <a:t>Y </a:t>
            </a:r>
            <a:r>
              <a:rPr lang="en-US" altLang="zh-TW" dirty="0" smtClean="0">
                <a:latin typeface="Times New Roman" pitchFamily="18" charset="0"/>
                <a:ea typeface="標楷體" pitchFamily="65" charset="-120"/>
                <a:cs typeface="Times New Roman" pitchFamily="18" charset="0"/>
              </a:rPr>
              <a:t>= </a:t>
            </a:r>
            <a:r>
              <a:rPr lang="zh-TW" altLang="en-US" dirty="0" smtClean="0">
                <a:latin typeface="Times New Roman" pitchFamily="18" charset="0"/>
                <a:ea typeface="標楷體" pitchFamily="65" charset="-120"/>
                <a:cs typeface="Times New Roman" pitchFamily="18" charset="0"/>
              </a:rPr>
              <a:t>截</a:t>
            </a:r>
            <a:r>
              <a:rPr lang="zh-TW" altLang="en-US" dirty="0">
                <a:latin typeface="Times New Roman" pitchFamily="18" charset="0"/>
                <a:ea typeface="標楷體" pitchFamily="65" charset="-120"/>
                <a:cs typeface="Times New Roman" pitchFamily="18" charset="0"/>
              </a:rPr>
              <a:t>距</a:t>
            </a:r>
            <a:r>
              <a:rPr lang="zh-TW" altLang="en-US" dirty="0" smtClean="0">
                <a:latin typeface="Times New Roman" pitchFamily="18" charset="0"/>
                <a:ea typeface="標楷體" pitchFamily="65" charset="-120"/>
                <a:cs typeface="Times New Roman" pitchFamily="18" charset="0"/>
              </a:rPr>
              <a:t>項</a:t>
            </a:r>
            <a:r>
              <a:rPr lang="en-US" altLang="zh-TW" dirty="0">
                <a:latin typeface="Times New Roman" pitchFamily="18" charset="0"/>
                <a:ea typeface="標楷體" pitchFamily="65" charset="-120"/>
                <a:cs typeface="Times New Roman" pitchFamily="18" charset="0"/>
              </a:rPr>
              <a:t>4</a:t>
            </a:r>
            <a:r>
              <a:rPr lang="en-US" altLang="zh-TW" dirty="0" smtClean="0">
                <a:latin typeface="Times New Roman" pitchFamily="18" charset="0"/>
                <a:ea typeface="標楷體" pitchFamily="65" charset="-120"/>
                <a:cs typeface="Times New Roman" pitchFamily="18" charset="0"/>
              </a:rPr>
              <a:t>+ </a:t>
            </a:r>
            <a:r>
              <a:rPr lang="en-US" altLang="zh-TW" dirty="0">
                <a:latin typeface="Times New Roman" pitchFamily="18" charset="0"/>
                <a:ea typeface="標楷體" pitchFamily="65" charset="-120"/>
                <a:cs typeface="Times New Roman" pitchFamily="18" charset="0"/>
              </a:rPr>
              <a:t>d</a:t>
            </a:r>
            <a:r>
              <a:rPr lang="en-US" altLang="zh-TW" dirty="0" smtClean="0">
                <a:latin typeface="Times New Roman" pitchFamily="18" charset="0"/>
                <a:ea typeface="標楷體" pitchFamily="65" charset="-120"/>
                <a:cs typeface="Times New Roman" pitchFamily="18" charset="0"/>
              </a:rPr>
              <a:t>*X</a:t>
            </a:r>
            <a:r>
              <a:rPr lang="en-US" altLang="zh-TW" baseline="-25000" dirty="0" smtClean="0">
                <a:latin typeface="Times New Roman" pitchFamily="18" charset="0"/>
                <a:ea typeface="標楷體" pitchFamily="65" charset="-120"/>
                <a:cs typeface="Times New Roman" pitchFamily="18" charset="0"/>
              </a:rPr>
              <a:t>1</a:t>
            </a:r>
            <a:r>
              <a:rPr lang="en-US" altLang="zh-TW" dirty="0" smtClean="0">
                <a:latin typeface="Times New Roman" pitchFamily="18" charset="0"/>
                <a:ea typeface="標楷體" pitchFamily="65" charset="-120"/>
                <a:cs typeface="Times New Roman" pitchFamily="18" charset="0"/>
              </a:rPr>
              <a:t> </a:t>
            </a:r>
            <a:r>
              <a:rPr lang="en-US" altLang="zh-TW" dirty="0">
                <a:latin typeface="Times New Roman" pitchFamily="18" charset="0"/>
                <a:ea typeface="標楷體" pitchFamily="65" charset="-120"/>
                <a:cs typeface="Times New Roman" pitchFamily="18" charset="0"/>
              </a:rPr>
              <a:t>+ </a:t>
            </a:r>
            <a:r>
              <a:rPr lang="en-US" altLang="zh-TW" dirty="0" smtClean="0">
                <a:latin typeface="Times New Roman" pitchFamily="18" charset="0"/>
                <a:ea typeface="標楷體" pitchFamily="65" charset="-120"/>
                <a:cs typeface="Times New Roman" pitchFamily="18" charset="0"/>
              </a:rPr>
              <a:t>e*X</a:t>
            </a:r>
            <a:r>
              <a:rPr lang="en-US" altLang="zh-TW" baseline="-25000" dirty="0" smtClean="0">
                <a:latin typeface="Times New Roman" pitchFamily="18" charset="0"/>
                <a:ea typeface="標楷體" pitchFamily="65" charset="-120"/>
                <a:cs typeface="Times New Roman" pitchFamily="18" charset="0"/>
              </a:rPr>
              <a:t>2  </a:t>
            </a:r>
            <a:r>
              <a:rPr lang="en-US" altLang="zh-TW" dirty="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殘差</a:t>
            </a:r>
            <a:r>
              <a:rPr lang="zh-TW" altLang="en-US" dirty="0" smtClean="0">
                <a:latin typeface="Times New Roman" pitchFamily="18" charset="0"/>
                <a:ea typeface="標楷體" pitchFamily="65" charset="-120"/>
                <a:cs typeface="Times New Roman" pitchFamily="18" charset="0"/>
              </a:rPr>
              <a:t>項</a:t>
            </a:r>
            <a:r>
              <a:rPr lang="en-US" altLang="zh-TW" dirty="0">
                <a:latin typeface="Times New Roman" pitchFamily="18" charset="0"/>
                <a:ea typeface="標楷體" pitchFamily="65" charset="-120"/>
                <a:cs typeface="Times New Roman" pitchFamily="18" charset="0"/>
              </a:rPr>
              <a:t>4</a:t>
            </a:r>
          </a:p>
          <a:p>
            <a:pPr lvl="2"/>
            <a:r>
              <a:rPr lang="en-US" altLang="zh-TW" b="1" u="sng" dirty="0" err="1" smtClean="0">
                <a:solidFill>
                  <a:srgbClr val="FF0000"/>
                </a:solidFill>
                <a:latin typeface="Times New Roman" pitchFamily="18" charset="0"/>
                <a:ea typeface="標楷體" pitchFamily="65" charset="-120"/>
                <a:cs typeface="Times New Roman" pitchFamily="18" charset="0"/>
              </a:rPr>
              <a:t>a,b,c,e</a:t>
            </a:r>
            <a:r>
              <a:rPr lang="zh-TW" altLang="en-US" b="1" u="sng" dirty="0" smtClean="0">
                <a:solidFill>
                  <a:srgbClr val="FF0000"/>
                </a:solidFill>
                <a:latin typeface="Times New Roman" pitchFamily="18" charset="0"/>
                <a:ea typeface="標楷體" pitchFamily="65" charset="-120"/>
                <a:cs typeface="Times New Roman" pitchFamily="18" charset="0"/>
              </a:rPr>
              <a:t>都</a:t>
            </a:r>
            <a:r>
              <a:rPr lang="zh-TW" altLang="en-US" b="1" u="sng" dirty="0">
                <a:solidFill>
                  <a:srgbClr val="FF0000"/>
                </a:solidFill>
                <a:latin typeface="Times New Roman" pitchFamily="18" charset="0"/>
                <a:ea typeface="標楷體" pitchFamily="65" charset="-120"/>
                <a:cs typeface="Times New Roman" pitchFamily="18" charset="0"/>
              </a:rPr>
              <a:t>要顯著</a:t>
            </a:r>
            <a:r>
              <a:rPr lang="zh-TW" altLang="en-US" dirty="0">
                <a:latin typeface="Times New Roman" pitchFamily="18" charset="0"/>
                <a:ea typeface="標楷體" pitchFamily="65" charset="-120"/>
                <a:cs typeface="Times New Roman" pitchFamily="18" charset="0"/>
              </a:rPr>
              <a:t>，才算找到中介效果！</a:t>
            </a:r>
            <a:endParaRPr lang="en-US" altLang="zh-TW" dirty="0">
              <a:latin typeface="Times New Roman" pitchFamily="18" charset="0"/>
              <a:ea typeface="標楷體" pitchFamily="65" charset="-120"/>
              <a:cs typeface="Times New Roman" pitchFamily="18" charset="0"/>
            </a:endParaRPr>
          </a:p>
          <a:p>
            <a:pPr lvl="1"/>
            <a:r>
              <a:rPr lang="zh-TW" altLang="en-US" dirty="0">
                <a:latin typeface="Times New Roman" pitchFamily="18" charset="0"/>
                <a:ea typeface="標楷體" pitchFamily="65" charset="-120"/>
                <a:cs typeface="Times New Roman" pitchFamily="18" charset="0"/>
              </a:rPr>
              <a:t>第一種可能的中介效果</a:t>
            </a:r>
            <a:endParaRPr lang="en-US" altLang="zh-TW" dirty="0">
              <a:latin typeface="Times New Roman" pitchFamily="18" charset="0"/>
              <a:ea typeface="標楷體" pitchFamily="65" charset="-120"/>
              <a:cs typeface="Times New Roman" pitchFamily="18" charset="0"/>
            </a:endParaRPr>
          </a:p>
          <a:p>
            <a:pPr lvl="2"/>
            <a:r>
              <a:rPr lang="zh-TW" altLang="en-US" dirty="0">
                <a:latin typeface="Times New Roman" pitchFamily="18" charset="0"/>
                <a:ea typeface="標楷體" pitchFamily="65" charset="-120"/>
                <a:cs typeface="Times New Roman" pitchFamily="18" charset="0"/>
              </a:rPr>
              <a:t>部分中介</a:t>
            </a:r>
            <a:r>
              <a:rPr lang="zh-TW" altLang="en-US" dirty="0" smtClean="0">
                <a:latin typeface="Times New Roman" pitchFamily="18" charset="0"/>
                <a:ea typeface="標楷體" pitchFamily="65" charset="-120"/>
                <a:cs typeface="Times New Roman" pitchFamily="18" charset="0"/>
              </a:rPr>
              <a:t>：</a:t>
            </a:r>
            <a:r>
              <a:rPr lang="en-US" altLang="zh-TW" dirty="0">
                <a:latin typeface="Times New Roman" pitchFamily="18" charset="0"/>
                <a:ea typeface="標楷體" pitchFamily="65" charset="-120"/>
                <a:cs typeface="Times New Roman" pitchFamily="18" charset="0"/>
              </a:rPr>
              <a:t>d</a:t>
            </a:r>
            <a:r>
              <a:rPr lang="zh-TW" altLang="en-US" dirty="0" smtClean="0">
                <a:latin typeface="Times New Roman" pitchFamily="18" charset="0"/>
                <a:ea typeface="標楷體" pitchFamily="65" charset="-120"/>
                <a:cs typeface="Times New Roman" pitchFamily="18" charset="0"/>
              </a:rPr>
              <a:t>比</a:t>
            </a:r>
            <a:r>
              <a:rPr lang="en-US" altLang="zh-TW" dirty="0">
                <a:latin typeface="Times New Roman" pitchFamily="18" charset="0"/>
                <a:ea typeface="標楷體" pitchFamily="65" charset="-120"/>
                <a:cs typeface="Times New Roman" pitchFamily="18" charset="0"/>
              </a:rPr>
              <a:t>a</a:t>
            </a:r>
            <a:r>
              <a:rPr lang="zh-TW" altLang="en-US" dirty="0">
                <a:latin typeface="Times New Roman" pitchFamily="18" charset="0"/>
                <a:ea typeface="標楷體" pitchFamily="65" charset="-120"/>
                <a:cs typeface="Times New Roman" pitchFamily="18" charset="0"/>
              </a:rPr>
              <a:t>小但仍顯著</a:t>
            </a:r>
            <a:endParaRPr lang="en-US" altLang="zh-TW" dirty="0">
              <a:latin typeface="Times New Roman" pitchFamily="18" charset="0"/>
              <a:ea typeface="標楷體" pitchFamily="65" charset="-120"/>
              <a:cs typeface="Times New Roman" pitchFamily="18" charset="0"/>
            </a:endParaRPr>
          </a:p>
          <a:p>
            <a:pPr lvl="2"/>
            <a:r>
              <a:rPr lang="zh-TW" altLang="en-US" dirty="0">
                <a:solidFill>
                  <a:srgbClr val="FF0000"/>
                </a:solidFill>
                <a:latin typeface="Times New Roman" pitchFamily="18" charset="0"/>
                <a:ea typeface="標楷體" pitchFamily="65" charset="-120"/>
                <a:cs typeface="Times New Roman" pitchFamily="18" charset="0"/>
              </a:rPr>
              <a:t>代表</a:t>
            </a:r>
            <a:r>
              <a:rPr lang="en-US" altLang="zh-TW" dirty="0">
                <a:solidFill>
                  <a:srgbClr val="FF0000"/>
                </a:solidFill>
                <a:latin typeface="Times New Roman" pitchFamily="18" charset="0"/>
                <a:ea typeface="標楷體" pitchFamily="65" charset="-120"/>
                <a:cs typeface="Times New Roman" pitchFamily="18" charset="0"/>
              </a:rPr>
              <a:t>X</a:t>
            </a:r>
            <a:r>
              <a:rPr lang="en-US" altLang="zh-TW" baseline="-25000" dirty="0">
                <a:solidFill>
                  <a:srgbClr val="FF0000"/>
                </a:solidFill>
                <a:latin typeface="Times New Roman" pitchFamily="18" charset="0"/>
                <a:ea typeface="標楷體" pitchFamily="65" charset="-120"/>
                <a:cs typeface="Times New Roman" pitchFamily="18" charset="0"/>
              </a:rPr>
              <a:t>1</a:t>
            </a:r>
            <a:r>
              <a:rPr lang="zh-TW" altLang="en-US" dirty="0">
                <a:solidFill>
                  <a:srgbClr val="FF0000"/>
                </a:solidFill>
                <a:latin typeface="Times New Roman" pitchFamily="18" charset="0"/>
                <a:ea typeface="標楷體" pitchFamily="65" charset="-120"/>
                <a:cs typeface="Times New Roman" pitchFamily="18" charset="0"/>
              </a:rPr>
              <a:t>對</a:t>
            </a:r>
            <a:r>
              <a:rPr lang="en-US" altLang="zh-TW" dirty="0">
                <a:solidFill>
                  <a:srgbClr val="FF0000"/>
                </a:solidFill>
                <a:latin typeface="Times New Roman" pitchFamily="18" charset="0"/>
                <a:ea typeface="標楷體" pitchFamily="65" charset="-120"/>
                <a:cs typeface="Times New Roman" pitchFamily="18" charset="0"/>
              </a:rPr>
              <a:t>Y</a:t>
            </a:r>
            <a:r>
              <a:rPr lang="zh-TW" altLang="en-US" dirty="0">
                <a:solidFill>
                  <a:srgbClr val="FF0000"/>
                </a:solidFill>
                <a:latin typeface="Times New Roman" pitchFamily="18" charset="0"/>
                <a:ea typeface="標楷體" pitchFamily="65" charset="-120"/>
                <a:cs typeface="Times New Roman" pitchFamily="18" charset="0"/>
              </a:rPr>
              <a:t>有直接效果</a:t>
            </a:r>
            <a:r>
              <a:rPr lang="en-US" altLang="zh-TW" dirty="0">
                <a:solidFill>
                  <a:srgbClr val="FF0000"/>
                </a:solidFill>
                <a:latin typeface="Times New Roman" pitchFamily="18" charset="0"/>
                <a:ea typeface="標楷體" pitchFamily="65" charset="-120"/>
                <a:cs typeface="Times New Roman" pitchFamily="18" charset="0"/>
              </a:rPr>
              <a:t>+</a:t>
            </a:r>
            <a:r>
              <a:rPr lang="zh-TW" altLang="en-US" dirty="0">
                <a:solidFill>
                  <a:srgbClr val="FF0000"/>
                </a:solidFill>
                <a:latin typeface="Times New Roman" pitchFamily="18" charset="0"/>
                <a:ea typeface="標楷體" pitchFamily="65" charset="-120"/>
                <a:cs typeface="Times New Roman" pitchFamily="18" charset="0"/>
              </a:rPr>
              <a:t>間接效果</a:t>
            </a:r>
            <a:endParaRPr lang="en-US" altLang="zh-TW" dirty="0">
              <a:solidFill>
                <a:srgbClr val="FF0000"/>
              </a:solidFill>
              <a:latin typeface="Times New Roman" pitchFamily="18" charset="0"/>
              <a:ea typeface="標楷體" pitchFamily="65" charset="-120"/>
              <a:cs typeface="Times New Roman" pitchFamily="18" charset="0"/>
            </a:endParaRPr>
          </a:p>
          <a:p>
            <a:pPr lvl="1"/>
            <a:r>
              <a:rPr lang="zh-TW" altLang="en-US" dirty="0">
                <a:latin typeface="Times New Roman" pitchFamily="18" charset="0"/>
                <a:ea typeface="標楷體" pitchFamily="65" charset="-120"/>
                <a:cs typeface="Times New Roman" pitchFamily="18" charset="0"/>
              </a:rPr>
              <a:t>第二種可能的中介效果</a:t>
            </a:r>
            <a:endParaRPr lang="en-US" altLang="zh-TW" dirty="0">
              <a:latin typeface="Times New Roman" pitchFamily="18" charset="0"/>
              <a:ea typeface="標楷體" pitchFamily="65" charset="-120"/>
              <a:cs typeface="Times New Roman" pitchFamily="18" charset="0"/>
            </a:endParaRPr>
          </a:p>
          <a:p>
            <a:pPr lvl="2"/>
            <a:r>
              <a:rPr lang="zh-TW" altLang="en-US" dirty="0">
                <a:latin typeface="Times New Roman" pitchFamily="18" charset="0"/>
                <a:ea typeface="標楷體" pitchFamily="65" charset="-120"/>
                <a:cs typeface="Times New Roman" pitchFamily="18" charset="0"/>
              </a:rPr>
              <a:t>完全中介</a:t>
            </a:r>
            <a:r>
              <a:rPr lang="zh-TW" altLang="en-US" dirty="0" smtClean="0">
                <a:latin typeface="Times New Roman" pitchFamily="18" charset="0"/>
                <a:ea typeface="標楷體" pitchFamily="65" charset="-120"/>
                <a:cs typeface="Times New Roman" pitchFamily="18" charset="0"/>
              </a:rPr>
              <a:t>：</a:t>
            </a:r>
            <a:r>
              <a:rPr lang="en-US" altLang="zh-TW" dirty="0">
                <a:latin typeface="Times New Roman" pitchFamily="18" charset="0"/>
                <a:ea typeface="標楷體" pitchFamily="65" charset="-120"/>
                <a:cs typeface="Times New Roman" pitchFamily="18" charset="0"/>
              </a:rPr>
              <a:t>d</a:t>
            </a:r>
            <a:r>
              <a:rPr lang="zh-TW" altLang="en-US" dirty="0" smtClean="0">
                <a:latin typeface="Times New Roman" pitchFamily="18" charset="0"/>
                <a:ea typeface="標楷體" pitchFamily="65" charset="-120"/>
                <a:cs typeface="Times New Roman" pitchFamily="18" charset="0"/>
              </a:rPr>
              <a:t>變</a:t>
            </a:r>
            <a:r>
              <a:rPr lang="zh-TW" altLang="en-US" dirty="0">
                <a:latin typeface="Times New Roman" pitchFamily="18" charset="0"/>
                <a:ea typeface="標楷體" pitchFamily="65" charset="-120"/>
                <a:cs typeface="Times New Roman" pitchFamily="18" charset="0"/>
              </a:rPr>
              <a:t>的不顯著</a:t>
            </a:r>
            <a:endParaRPr lang="en-US" altLang="zh-TW" dirty="0">
              <a:latin typeface="Times New Roman" pitchFamily="18" charset="0"/>
              <a:ea typeface="標楷體" pitchFamily="65" charset="-120"/>
              <a:cs typeface="Times New Roman" pitchFamily="18" charset="0"/>
            </a:endParaRPr>
          </a:p>
          <a:p>
            <a:pPr lvl="2"/>
            <a:r>
              <a:rPr lang="zh-TW" altLang="en-US" dirty="0">
                <a:solidFill>
                  <a:srgbClr val="FF0000"/>
                </a:solidFill>
                <a:latin typeface="Times New Roman" pitchFamily="18" charset="0"/>
                <a:ea typeface="標楷體" pitchFamily="65" charset="-120"/>
                <a:cs typeface="Times New Roman" pitchFamily="18" charset="0"/>
              </a:rPr>
              <a:t>代表</a:t>
            </a:r>
            <a:r>
              <a:rPr lang="en-US" altLang="zh-TW" dirty="0">
                <a:solidFill>
                  <a:srgbClr val="FF0000"/>
                </a:solidFill>
                <a:latin typeface="Times New Roman" pitchFamily="18" charset="0"/>
                <a:ea typeface="標楷體" pitchFamily="65" charset="-120"/>
                <a:cs typeface="Times New Roman" pitchFamily="18" charset="0"/>
              </a:rPr>
              <a:t>X</a:t>
            </a:r>
            <a:r>
              <a:rPr lang="en-US" altLang="zh-TW" baseline="-25000" dirty="0">
                <a:solidFill>
                  <a:srgbClr val="FF0000"/>
                </a:solidFill>
                <a:latin typeface="Times New Roman" pitchFamily="18" charset="0"/>
                <a:ea typeface="標楷體" pitchFamily="65" charset="-120"/>
                <a:cs typeface="Times New Roman" pitchFamily="18" charset="0"/>
              </a:rPr>
              <a:t>1</a:t>
            </a:r>
            <a:r>
              <a:rPr lang="zh-TW" altLang="en-US" dirty="0">
                <a:solidFill>
                  <a:srgbClr val="FF0000"/>
                </a:solidFill>
                <a:latin typeface="Times New Roman" pitchFamily="18" charset="0"/>
                <a:ea typeface="標楷體" pitchFamily="65" charset="-120"/>
                <a:cs typeface="Times New Roman" pitchFamily="18" charset="0"/>
              </a:rPr>
              <a:t>對</a:t>
            </a:r>
            <a:r>
              <a:rPr lang="en-US" altLang="zh-TW" dirty="0">
                <a:solidFill>
                  <a:srgbClr val="FF0000"/>
                </a:solidFill>
                <a:latin typeface="Times New Roman" pitchFamily="18" charset="0"/>
                <a:ea typeface="標楷體" pitchFamily="65" charset="-120"/>
                <a:cs typeface="Times New Roman" pitchFamily="18" charset="0"/>
              </a:rPr>
              <a:t>Y</a:t>
            </a:r>
            <a:r>
              <a:rPr lang="zh-TW" altLang="en-US" dirty="0">
                <a:solidFill>
                  <a:srgbClr val="FF0000"/>
                </a:solidFill>
                <a:latin typeface="Times New Roman" pitchFamily="18" charset="0"/>
                <a:ea typeface="標楷體" pitchFamily="65" charset="-120"/>
                <a:cs typeface="Times New Roman" pitchFamily="18" charset="0"/>
              </a:rPr>
              <a:t>只有間接效果</a:t>
            </a:r>
            <a:endParaRPr lang="en-US" altLang="zh-TW" dirty="0">
              <a:solidFill>
                <a:srgbClr val="FF0000"/>
              </a:solidFill>
              <a:latin typeface="Times New Roman" pitchFamily="18" charset="0"/>
              <a:ea typeface="標楷體" pitchFamily="65" charset="-120"/>
              <a:cs typeface="Times New Roman" pitchFamily="18" charset="0"/>
            </a:endParaRPr>
          </a:p>
        </p:txBody>
      </p:sp>
      <p:pic>
        <p:nvPicPr>
          <p:cNvPr id="3" name="圖片 2">
            <a:extLst>
              <a:ext uri="{FF2B5EF4-FFF2-40B4-BE49-F238E27FC236}">
                <a16:creationId xmlns:a16="http://schemas.microsoft.com/office/drawing/2014/main" id="{12343734-7214-3E43-94BF-B5AF2B22F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3501008"/>
            <a:ext cx="2552700" cy="1016000"/>
          </a:xfrm>
          <a:prstGeom prst="rect">
            <a:avLst/>
          </a:prstGeom>
        </p:spPr>
      </p:pic>
      <p:pic>
        <p:nvPicPr>
          <p:cNvPr id="5" name="圖片 4">
            <a:extLst>
              <a:ext uri="{FF2B5EF4-FFF2-40B4-BE49-F238E27FC236}">
                <a16:creationId xmlns:a16="http://schemas.microsoft.com/office/drawing/2014/main" id="{81706636-C626-3640-9C88-37ADEDB9C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708" y="5204420"/>
            <a:ext cx="2552700" cy="1104900"/>
          </a:xfrm>
          <a:prstGeom prst="rect">
            <a:avLst/>
          </a:prstGeom>
        </p:spPr>
      </p:pic>
    </p:spTree>
    <p:extLst>
      <p:ext uri="{BB962C8B-B14F-4D97-AF65-F5344CB8AC3E}">
        <p14:creationId xmlns:p14="http://schemas.microsoft.com/office/powerpoint/2010/main" val="2229141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r>
              <a:rPr lang="zh-TW" altLang="en-US" sz="4100" dirty="0" smtClean="0">
                <a:ea typeface="標楷體" pitchFamily="65" charset="-120"/>
              </a:rPr>
              <a:t>中介效果實例</a:t>
            </a:r>
            <a:endParaRPr lang="zh-TW" altLang="en-US" sz="4100" dirty="0">
              <a:ea typeface="標楷體" pitchFamily="65" charset="-120"/>
            </a:endParaRPr>
          </a:p>
        </p:txBody>
      </p:sp>
      <p:sp>
        <p:nvSpPr>
          <p:cNvPr id="28675" name="Rectangle 3"/>
          <p:cNvSpPr>
            <a:spLocks noGrp="1" noChangeArrowheads="1"/>
          </p:cNvSpPr>
          <p:nvPr>
            <p:ph idx="1"/>
          </p:nvPr>
        </p:nvSpPr>
        <p:spPr>
          <a:xfrm>
            <a:off x="457200" y="1124744"/>
            <a:ext cx="8229600" cy="5328592"/>
          </a:xfrm>
        </p:spPr>
        <p:txBody>
          <a:bodyPr/>
          <a:lstStyle/>
          <a:p>
            <a:r>
              <a:rPr lang="zh-TW" altLang="en-US" dirty="0" smtClean="0">
                <a:latin typeface="Times New Roman" pitchFamily="18" charset="0"/>
                <a:ea typeface="標楷體" pitchFamily="65" charset="-120"/>
                <a:cs typeface="Times New Roman" pitchFamily="18" charset="0"/>
              </a:rPr>
              <a:t>情緒智力</a:t>
            </a:r>
            <a:r>
              <a:rPr lang="en-US" altLang="zh-TW" dirty="0" smtClean="0">
                <a:latin typeface="Times New Roman" pitchFamily="18" charset="0"/>
                <a:ea typeface="標楷體" pitchFamily="65" charset="-120"/>
                <a:cs typeface="Times New Roman" pitchFamily="18" charset="0"/>
              </a:rPr>
              <a:t>(</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1</a:t>
            </a:r>
            <a:r>
              <a:rPr lang="en-US" altLang="zh-TW" dirty="0">
                <a:latin typeface="Times New Roman" pitchFamily="18" charset="0"/>
                <a:ea typeface="標楷體" pitchFamily="65" charset="-120"/>
                <a:cs typeface="Times New Roman" pitchFamily="18" charset="0"/>
              </a:rPr>
              <a:t>)</a:t>
            </a:r>
            <a:r>
              <a:rPr lang="zh-TW" altLang="en-US" dirty="0" smtClean="0">
                <a:latin typeface="Times New Roman" pitchFamily="18" charset="0"/>
                <a:ea typeface="標楷體" pitchFamily="65" charset="-120"/>
                <a:cs typeface="Times New Roman" pitchFamily="18" charset="0"/>
              </a:rPr>
              <a:t>、公共服務動機</a:t>
            </a:r>
            <a:r>
              <a:rPr lang="en-US" altLang="zh-CN" dirty="0" smtClean="0">
                <a:latin typeface="Times New Roman" pitchFamily="18" charset="0"/>
                <a:ea typeface="標楷體" pitchFamily="65" charset="-120"/>
                <a:cs typeface="Times New Roman" pitchFamily="18" charset="0"/>
              </a:rPr>
              <a:t>(</a:t>
            </a:r>
            <a:r>
              <a:rPr lang="en-US" altLang="zh-TW" dirty="0" smtClean="0">
                <a:latin typeface="Times New Roman" pitchFamily="18" charset="0"/>
                <a:ea typeface="標楷體" pitchFamily="65" charset="-120"/>
                <a:cs typeface="Times New Roman" pitchFamily="18" charset="0"/>
              </a:rPr>
              <a:t>X</a:t>
            </a:r>
            <a:r>
              <a:rPr lang="en-US" altLang="zh-TW" baseline="-25000" dirty="0" smtClean="0">
                <a:latin typeface="Times New Roman" pitchFamily="18" charset="0"/>
                <a:ea typeface="標楷體" pitchFamily="65" charset="-120"/>
                <a:cs typeface="Times New Roman" pitchFamily="18" charset="0"/>
              </a:rPr>
              <a:t>2</a:t>
            </a:r>
            <a:r>
              <a:rPr lang="en-US" altLang="zh-TW" dirty="0" smtClean="0">
                <a:latin typeface="Times New Roman" pitchFamily="18" charset="0"/>
                <a:ea typeface="標楷體" pitchFamily="65" charset="-120"/>
                <a:cs typeface="Times New Roman" pitchFamily="18" charset="0"/>
              </a:rPr>
              <a:t>)</a:t>
            </a:r>
            <a:r>
              <a:rPr lang="zh-TW" altLang="en-US" dirty="0" smtClean="0">
                <a:latin typeface="Times New Roman" pitchFamily="18" charset="0"/>
                <a:ea typeface="標楷體" pitchFamily="65" charset="-120"/>
                <a:cs typeface="Times New Roman" pitchFamily="18" charset="0"/>
              </a:rPr>
              <a:t>、</a:t>
            </a:r>
            <a:r>
              <a:rPr lang="zh-TW" altLang="en-US" dirty="0">
                <a:ea typeface="標楷體" pitchFamily="65" charset="-120"/>
              </a:rPr>
              <a:t>公務員工作滿意</a:t>
            </a:r>
            <a:r>
              <a:rPr lang="zh-TW" altLang="en-US" dirty="0" smtClean="0">
                <a:ea typeface="標楷體" pitchFamily="65" charset="-120"/>
              </a:rPr>
              <a:t>度</a:t>
            </a:r>
            <a:r>
              <a:rPr lang="en-US" altLang="zh-TW" dirty="0" smtClean="0">
                <a:ea typeface="標楷體" pitchFamily="65" charset="-120"/>
              </a:rPr>
              <a:t>(Y)</a:t>
            </a:r>
          </a:p>
          <a:p>
            <a:pPr lvl="1"/>
            <a:r>
              <a:rPr lang="en-US" altLang="zh-TW" dirty="0" smtClean="0">
                <a:latin typeface="Times New Roman" pitchFamily="18" charset="0"/>
                <a:ea typeface="標楷體" pitchFamily="65" charset="-120"/>
                <a:cs typeface="Times New Roman" pitchFamily="18" charset="0"/>
              </a:rPr>
              <a:t>X</a:t>
            </a:r>
            <a:r>
              <a:rPr lang="en-US" altLang="zh-TW" baseline="-25000" dirty="0" smtClean="0">
                <a:latin typeface="Times New Roman" pitchFamily="18" charset="0"/>
                <a:ea typeface="標楷體" pitchFamily="65" charset="-120"/>
                <a:cs typeface="Times New Roman" pitchFamily="18" charset="0"/>
              </a:rPr>
              <a:t>1</a:t>
            </a:r>
            <a:r>
              <a:rPr lang="en-US" altLang="zh-TW" dirty="0" smtClean="0">
                <a:latin typeface="Times New Roman" pitchFamily="18" charset="0"/>
                <a:ea typeface="標楷體" pitchFamily="65" charset="-120"/>
                <a:cs typeface="Times New Roman" pitchFamily="18" charset="0"/>
              </a:rPr>
              <a:t>: </a:t>
            </a:r>
            <a:r>
              <a:rPr lang="zh-TW" altLang="en-US" dirty="0" smtClean="0">
                <a:latin typeface="Times New Roman" pitchFamily="18" charset="0"/>
                <a:ea typeface="標楷體" pitchFamily="65" charset="-120"/>
                <a:cs typeface="Times New Roman" pitchFamily="18" charset="0"/>
              </a:rPr>
              <a:t>評估</a:t>
            </a:r>
            <a:r>
              <a:rPr lang="zh-TW" altLang="en-US" dirty="0">
                <a:latin typeface="Times New Roman" pitchFamily="18" charset="0"/>
                <a:ea typeface="標楷體" pitchFamily="65" charset="-120"/>
                <a:cs typeface="Times New Roman" pitchFamily="18" charset="0"/>
              </a:rPr>
              <a:t>、運用與管理情緒性訊息的</a:t>
            </a:r>
            <a:r>
              <a:rPr lang="zh-TW" altLang="en-US" dirty="0" smtClean="0">
                <a:latin typeface="Times New Roman" pitchFamily="18" charset="0"/>
                <a:ea typeface="標楷體" pitchFamily="65" charset="-120"/>
                <a:cs typeface="Times New Roman" pitchFamily="18" charset="0"/>
              </a:rPr>
              <a:t>能力</a:t>
            </a:r>
            <a:endParaRPr lang="en-US" altLang="zh-TW" dirty="0" smtClean="0">
              <a:latin typeface="Times New Roman" pitchFamily="18" charset="0"/>
              <a:ea typeface="標楷體" pitchFamily="65" charset="-120"/>
              <a:cs typeface="Times New Roman" pitchFamily="18" charset="0"/>
            </a:endParaRPr>
          </a:p>
          <a:p>
            <a:pPr lvl="1"/>
            <a:r>
              <a:rPr lang="en-US" altLang="zh-TW" smtClean="0">
                <a:latin typeface="Times New Roman" pitchFamily="18" charset="0"/>
                <a:ea typeface="標楷體" pitchFamily="65" charset="-120"/>
                <a:cs typeface="Times New Roman" pitchFamily="18" charset="0"/>
              </a:rPr>
              <a:t>X</a:t>
            </a:r>
            <a:r>
              <a:rPr lang="en-US" altLang="zh-TW" baseline="-25000" smtClean="0">
                <a:latin typeface="Times New Roman" pitchFamily="18" charset="0"/>
                <a:ea typeface="標楷體" pitchFamily="65" charset="-120"/>
                <a:cs typeface="Times New Roman" pitchFamily="18" charset="0"/>
              </a:rPr>
              <a:t>2</a:t>
            </a:r>
            <a:r>
              <a:rPr lang="en-US" altLang="zh-TW" smtClean="0">
                <a:latin typeface="Times New Roman" pitchFamily="18" charset="0"/>
                <a:ea typeface="標楷體" pitchFamily="65" charset="-120"/>
                <a:cs typeface="Times New Roman" pitchFamily="18" charset="0"/>
              </a:rPr>
              <a:t>: </a:t>
            </a:r>
            <a:r>
              <a:rPr lang="zh-TW" altLang="en-US" smtClean="0">
                <a:latin typeface="Times New Roman" pitchFamily="18" charset="0"/>
                <a:ea typeface="標楷體" pitchFamily="65" charset="-120"/>
                <a:cs typeface="Times New Roman" pitchFamily="18" charset="0"/>
              </a:rPr>
              <a:t>犧牲</a:t>
            </a:r>
            <a:r>
              <a:rPr lang="zh-TW" altLang="en-US" dirty="0">
                <a:latin typeface="Times New Roman" pitchFamily="18" charset="0"/>
                <a:ea typeface="標楷體" pitchFamily="65" charset="-120"/>
                <a:cs typeface="Times New Roman" pitchFamily="18" charset="0"/>
              </a:rPr>
              <a:t>奉獻</a:t>
            </a:r>
            <a:r>
              <a:rPr lang="zh-TW" altLang="en-US" dirty="0" smtClean="0">
                <a:latin typeface="Times New Roman" pitchFamily="18" charset="0"/>
                <a:ea typeface="標楷體" pitchFamily="65" charset="-120"/>
                <a:cs typeface="Times New Roman" pitchFamily="18" charset="0"/>
              </a:rPr>
              <a:t>、對</a:t>
            </a:r>
            <a:r>
              <a:rPr lang="zh-TW" altLang="en-US" dirty="0">
                <a:latin typeface="Times New Roman" pitchFamily="18" charset="0"/>
                <a:ea typeface="標楷體" pitchFamily="65" charset="-120"/>
                <a:cs typeface="Times New Roman" pitchFamily="18" charset="0"/>
              </a:rPr>
              <a:t>公眾服務的嚮往</a:t>
            </a:r>
            <a:r>
              <a:rPr lang="zh-TW" altLang="en-US" dirty="0" smtClean="0">
                <a:latin typeface="Times New Roman" pitchFamily="18" charset="0"/>
                <a:ea typeface="標楷體" pitchFamily="65" charset="-120"/>
                <a:cs typeface="Times New Roman" pitchFamily="18" charset="0"/>
              </a:rPr>
              <a:t>、同</a:t>
            </a:r>
            <a:r>
              <a:rPr lang="zh-TW" altLang="en-US" dirty="0">
                <a:latin typeface="Times New Roman" pitchFamily="18" charset="0"/>
                <a:ea typeface="標楷體" pitchFamily="65" charset="-120"/>
                <a:cs typeface="Times New Roman" pitchFamily="18" charset="0"/>
              </a:rPr>
              <a:t>理</a:t>
            </a:r>
            <a:r>
              <a:rPr lang="zh-TW" altLang="en-US" dirty="0" smtClean="0">
                <a:latin typeface="Times New Roman" pitchFamily="18" charset="0"/>
                <a:ea typeface="標楷體" pitchFamily="65" charset="-120"/>
                <a:cs typeface="Times New Roman" pitchFamily="18" charset="0"/>
              </a:rPr>
              <a:t>心</a:t>
            </a:r>
            <a:endParaRPr lang="en-US" altLang="zh-TW" dirty="0" smtClean="0">
              <a:latin typeface="Times New Roman" pitchFamily="18" charset="0"/>
              <a:ea typeface="標楷體" pitchFamily="65" charset="-120"/>
              <a:cs typeface="Times New Roman" pitchFamily="18" charset="0"/>
            </a:endParaRPr>
          </a:p>
          <a:p>
            <a:pPr lvl="1"/>
            <a:r>
              <a:rPr lang="zh-TW" altLang="en-US" dirty="0" smtClean="0">
                <a:latin typeface="Times New Roman" pitchFamily="18" charset="0"/>
                <a:ea typeface="標楷體" pitchFamily="65" charset="-120"/>
                <a:cs typeface="Times New Roman" pitchFamily="18" charset="0"/>
              </a:rPr>
              <a:t>資料來源：</a:t>
            </a:r>
            <a:endParaRPr lang="en-US" altLang="zh-TW" dirty="0" smtClean="0">
              <a:latin typeface="Times New Roman" pitchFamily="18" charset="0"/>
              <a:ea typeface="標楷體" pitchFamily="65" charset="-120"/>
              <a:cs typeface="Times New Roman" pitchFamily="18" charset="0"/>
            </a:endParaRPr>
          </a:p>
          <a:p>
            <a:pPr lvl="2"/>
            <a:r>
              <a:rPr lang="zh-TW" altLang="en-US" dirty="0">
                <a:latin typeface="Times New Roman" pitchFamily="18" charset="0"/>
                <a:ea typeface="標楷體" pitchFamily="65" charset="-120"/>
                <a:cs typeface="Times New Roman" pitchFamily="18" charset="0"/>
              </a:rPr>
              <a:t>董祥開、柳嘉</a:t>
            </a:r>
            <a:r>
              <a:rPr lang="zh-TW" altLang="en-US" dirty="0" smtClean="0">
                <a:latin typeface="Times New Roman" pitchFamily="18" charset="0"/>
                <a:ea typeface="標楷體" pitchFamily="65" charset="-120"/>
                <a:cs typeface="Times New Roman" pitchFamily="18" charset="0"/>
              </a:rPr>
              <a:t>蕙，</a:t>
            </a:r>
            <a:r>
              <a:rPr lang="en-US" altLang="zh-TW" dirty="0" smtClean="0">
                <a:latin typeface="Times New Roman" pitchFamily="18" charset="0"/>
                <a:ea typeface="標楷體" pitchFamily="65" charset="-120"/>
                <a:cs typeface="Times New Roman" pitchFamily="18" charset="0"/>
              </a:rPr>
              <a:t>2020</a:t>
            </a:r>
            <a:r>
              <a:rPr lang="zh-TW" altLang="en-US" dirty="0" smtClean="0">
                <a:latin typeface="Times New Roman" pitchFamily="18" charset="0"/>
                <a:ea typeface="標楷體" pitchFamily="65" charset="-120"/>
                <a:cs typeface="Times New Roman" pitchFamily="18" charset="0"/>
              </a:rPr>
              <a:t>。</a:t>
            </a:r>
            <a:r>
              <a:rPr lang="en-US" altLang="zh-TW" dirty="0" smtClean="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情緒智力對工作滿意度之影響：公共服務動機的中介效果與調節效果</a:t>
            </a:r>
            <a:r>
              <a:rPr lang="en-US" altLang="zh-TW" dirty="0" smtClean="0">
                <a:latin typeface="Times New Roman" pitchFamily="18" charset="0"/>
                <a:ea typeface="標楷體" pitchFamily="65" charset="-120"/>
                <a:cs typeface="Times New Roman" pitchFamily="18" charset="0"/>
              </a:rPr>
              <a:t>〉</a:t>
            </a:r>
            <a:r>
              <a:rPr lang="zh-TW" altLang="en-US" dirty="0" smtClean="0">
                <a:latin typeface="Times New Roman" pitchFamily="18" charset="0"/>
                <a:ea typeface="標楷體" pitchFamily="65" charset="-120"/>
                <a:cs typeface="Times New Roman" pitchFamily="18" charset="0"/>
              </a:rPr>
              <a:t>，</a:t>
            </a:r>
            <a:r>
              <a:rPr lang="en-US" altLang="zh-TW" dirty="0" smtClean="0">
                <a:latin typeface="Times New Roman" pitchFamily="18" charset="0"/>
                <a:ea typeface="標楷體" pitchFamily="65" charset="-120"/>
                <a:cs typeface="Times New Roman" pitchFamily="18" charset="0"/>
              </a:rPr>
              <a:t>《</a:t>
            </a:r>
            <a:r>
              <a:rPr lang="zh-TW" altLang="en-US" dirty="0" smtClean="0">
                <a:latin typeface="Times New Roman" pitchFamily="18" charset="0"/>
                <a:ea typeface="標楷體" pitchFamily="65" charset="-120"/>
                <a:cs typeface="Times New Roman" pitchFamily="18" charset="0"/>
              </a:rPr>
              <a:t>文官制度季刊</a:t>
            </a:r>
            <a:r>
              <a:rPr lang="en-US" altLang="zh-TW" dirty="0" smtClean="0">
                <a:latin typeface="Times New Roman" pitchFamily="18" charset="0"/>
                <a:ea typeface="標楷體" pitchFamily="65" charset="-120"/>
                <a:cs typeface="Times New Roman" pitchFamily="18" charset="0"/>
              </a:rPr>
              <a:t>》</a:t>
            </a:r>
            <a:r>
              <a:rPr lang="zh-TW" altLang="en-US" dirty="0" smtClean="0">
                <a:latin typeface="Times New Roman" pitchFamily="18" charset="0"/>
                <a:ea typeface="標楷體" pitchFamily="65" charset="-120"/>
                <a:cs typeface="Times New Roman" pitchFamily="18" charset="0"/>
              </a:rPr>
              <a:t>，</a:t>
            </a:r>
            <a:r>
              <a:rPr lang="en-US" altLang="zh-TW" dirty="0" smtClean="0">
                <a:latin typeface="Times New Roman" pitchFamily="18" charset="0"/>
                <a:ea typeface="標楷體" pitchFamily="65" charset="-120"/>
                <a:cs typeface="Times New Roman" pitchFamily="18" charset="0"/>
              </a:rPr>
              <a:t>12(1): 51-92</a:t>
            </a:r>
            <a:r>
              <a:rPr lang="zh-TW" altLang="en-US" dirty="0" smtClean="0">
                <a:latin typeface="Times New Roman" pitchFamily="18" charset="0"/>
                <a:ea typeface="標楷體" pitchFamily="65" charset="-120"/>
                <a:cs typeface="Times New Roman" pitchFamily="18" charset="0"/>
              </a:rPr>
              <a:t>。</a:t>
            </a:r>
            <a:endParaRPr lang="en-US" altLang="zh-CN" dirty="0">
              <a:latin typeface="Times New Roman" pitchFamily="18" charset="0"/>
              <a:ea typeface="標楷體" pitchFamily="65" charset="-120"/>
              <a:cs typeface="Times New Roman" pitchFamily="18" charset="0"/>
            </a:endParaRPr>
          </a:p>
          <a:p>
            <a:pPr lvl="2"/>
            <a:endParaRPr lang="en-US" altLang="zh-TW"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61340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endParaRPr lang="zh-TW" altLang="en-US" sz="4100" dirty="0">
              <a:ea typeface="標楷體" pitchFamily="65" charset="-120"/>
            </a:endParaRPr>
          </a:p>
        </p:txBody>
      </p:sp>
      <p:sp>
        <p:nvSpPr>
          <p:cNvPr id="28675" name="Rectangle 3"/>
          <p:cNvSpPr>
            <a:spLocks noGrp="1" noChangeArrowheads="1"/>
          </p:cNvSpPr>
          <p:nvPr>
            <p:ph idx="1"/>
          </p:nvPr>
        </p:nvSpPr>
        <p:spPr>
          <a:xfrm>
            <a:off x="457200" y="1124744"/>
            <a:ext cx="8229600" cy="5328592"/>
          </a:xfrm>
        </p:spPr>
        <p:txBody>
          <a:bodyPr/>
          <a:lstStyle/>
          <a:p>
            <a:pPr lvl="2"/>
            <a:endParaRPr lang="en-US" altLang="zh-TW" dirty="0">
              <a:latin typeface="Times New Roman" pitchFamily="18" charset="0"/>
              <a:ea typeface="標楷體" pitchFamily="65" charset="-120"/>
              <a:cs typeface="Times New Roman" pitchFamily="18" charset="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14745"/>
            <a:ext cx="6480721" cy="6726623"/>
          </a:xfrm>
          <a:prstGeom prst="rect">
            <a:avLst/>
          </a:prstGeom>
        </p:spPr>
      </p:pic>
    </p:spTree>
    <p:extLst>
      <p:ext uri="{BB962C8B-B14F-4D97-AF65-F5344CB8AC3E}">
        <p14:creationId xmlns:p14="http://schemas.microsoft.com/office/powerpoint/2010/main" val="3587079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667544"/>
          </a:xfrm>
        </p:spPr>
        <p:txBody>
          <a:bodyPr/>
          <a:lstStyle/>
          <a:p>
            <a:r>
              <a:rPr lang="zh-TW" altLang="en-US" dirty="0">
                <a:latin typeface="Times New Roman" pitchFamily="18" charset="0"/>
                <a:ea typeface="標楷體" pitchFamily="65" charset="-120"/>
                <a:cs typeface="Times New Roman" pitchFamily="18" charset="0"/>
              </a:rPr>
              <a:t>練習想一想可能的中介</a:t>
            </a:r>
            <a:r>
              <a:rPr lang="zh-TW" altLang="en-US" dirty="0" smtClean="0">
                <a:latin typeface="Times New Roman" pitchFamily="18" charset="0"/>
                <a:ea typeface="標楷體" pitchFamily="65" charset="-120"/>
                <a:cs typeface="Times New Roman" pitchFamily="18" charset="0"/>
              </a:rPr>
              <a:t>變數</a:t>
            </a:r>
            <a:endParaRPr lang="zh-TW" altLang="en-US" dirty="0">
              <a:ea typeface="標楷體" pitchFamily="65" charset="-120"/>
            </a:endParaRPr>
          </a:p>
        </p:txBody>
      </p:sp>
      <p:sp>
        <p:nvSpPr>
          <p:cNvPr id="28675" name="Rectangle 3"/>
          <p:cNvSpPr>
            <a:spLocks noGrp="1" noChangeArrowheads="1"/>
          </p:cNvSpPr>
          <p:nvPr>
            <p:ph idx="1"/>
          </p:nvPr>
        </p:nvSpPr>
        <p:spPr>
          <a:xfrm>
            <a:off x="457200" y="1340768"/>
            <a:ext cx="8229600" cy="5112568"/>
          </a:xfrm>
        </p:spPr>
        <p:txBody>
          <a:bodyPr/>
          <a:lstStyle/>
          <a:p>
            <a:r>
              <a:rPr lang="en-US" altLang="zh-TW" dirty="0" smtClean="0">
                <a:latin typeface="Times New Roman" pitchFamily="18" charset="0"/>
                <a:ea typeface="標楷體" pitchFamily="65" charset="-120"/>
                <a:cs typeface="Times New Roman" pitchFamily="18" charset="0"/>
              </a:rPr>
              <a:t>1</a:t>
            </a:r>
            <a:r>
              <a:rPr lang="en-US" altLang="zh-TW" dirty="0">
                <a:latin typeface="Times New Roman" pitchFamily="18" charset="0"/>
                <a:ea typeface="標楷體" pitchFamily="65" charset="-120"/>
                <a:cs typeface="Times New Roman" pitchFamily="18" charset="0"/>
              </a:rPr>
              <a:t>. </a:t>
            </a:r>
            <a:r>
              <a:rPr lang="zh-TW" altLang="en-US" dirty="0">
                <a:latin typeface="Times New Roman" pitchFamily="18" charset="0"/>
                <a:ea typeface="標楷體" pitchFamily="65" charset="-120"/>
                <a:cs typeface="Times New Roman" pitchFamily="18" charset="0"/>
              </a:rPr>
              <a:t>以人作為分析單位</a:t>
            </a:r>
            <a:endParaRPr lang="en-US" altLang="zh-TW" dirty="0">
              <a:latin typeface="Times New Roman" pitchFamily="18" charset="0"/>
              <a:ea typeface="標楷體" pitchFamily="65" charset="-120"/>
              <a:cs typeface="Times New Roman" pitchFamily="18" charset="0"/>
            </a:endParaRPr>
          </a:p>
          <a:p>
            <a:pPr lvl="1"/>
            <a:r>
              <a:rPr lang="zh-TW" altLang="en-US" dirty="0">
                <a:latin typeface="Times New Roman" pitchFamily="18" charset="0"/>
                <a:ea typeface="標楷體" pitchFamily="65" charset="-120"/>
                <a:cs typeface="Times New Roman" pitchFamily="18" charset="0"/>
              </a:rPr>
              <a:t>有研究發現，若一個人認識的同志朋友數</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1</a:t>
            </a:r>
            <a:r>
              <a:rPr lang="en-US" altLang="zh-TW" dirty="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愈高、他參加同志運動遊行次數</a:t>
            </a:r>
            <a:r>
              <a:rPr lang="en-US" altLang="zh-TW" dirty="0">
                <a:latin typeface="Times New Roman" pitchFamily="18" charset="0"/>
                <a:ea typeface="標楷體" pitchFamily="65" charset="-120"/>
                <a:cs typeface="Times New Roman" pitchFamily="18" charset="0"/>
              </a:rPr>
              <a:t>(Y)</a:t>
            </a:r>
            <a:r>
              <a:rPr lang="zh-TW" altLang="en-US" dirty="0">
                <a:latin typeface="Times New Roman" pitchFamily="18" charset="0"/>
                <a:ea typeface="標楷體" pitchFamily="65" charset="-120"/>
                <a:cs typeface="Times New Roman" pitchFamily="18" charset="0"/>
              </a:rPr>
              <a:t>愈高</a:t>
            </a:r>
            <a:r>
              <a:rPr lang="en-US" altLang="zh-TW" dirty="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可能的</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2</a:t>
            </a:r>
            <a:r>
              <a:rPr lang="zh-TW" altLang="en-US" dirty="0">
                <a:latin typeface="Times New Roman" pitchFamily="18" charset="0"/>
                <a:ea typeface="標楷體" pitchFamily="65" charset="-120"/>
                <a:cs typeface="Times New Roman" pitchFamily="18" charset="0"/>
              </a:rPr>
              <a:t>有什麼？</a:t>
            </a:r>
            <a:endParaRPr lang="en-US" altLang="zh-TW" dirty="0">
              <a:latin typeface="Times New Roman" pitchFamily="18" charset="0"/>
              <a:ea typeface="標楷體" pitchFamily="65" charset="-120"/>
              <a:cs typeface="Times New Roman" pitchFamily="18" charset="0"/>
            </a:endParaRPr>
          </a:p>
          <a:p>
            <a:r>
              <a:rPr lang="en-US" altLang="zh-TW" dirty="0">
                <a:latin typeface="Times New Roman" pitchFamily="18" charset="0"/>
                <a:ea typeface="標楷體" pitchFamily="65" charset="-120"/>
                <a:cs typeface="Times New Roman" pitchFamily="18" charset="0"/>
              </a:rPr>
              <a:t>2</a:t>
            </a:r>
            <a:r>
              <a:rPr lang="en-US" altLang="zh-TW" dirty="0" smtClean="0">
                <a:latin typeface="Times New Roman" pitchFamily="18" charset="0"/>
                <a:ea typeface="標楷體" pitchFamily="65" charset="-120"/>
                <a:cs typeface="Times New Roman" pitchFamily="18" charset="0"/>
              </a:rPr>
              <a:t>. </a:t>
            </a:r>
            <a:r>
              <a:rPr lang="zh-TW" altLang="en-US" dirty="0">
                <a:latin typeface="Times New Roman" pitchFamily="18" charset="0"/>
                <a:ea typeface="標楷體" pitchFamily="65" charset="-120"/>
                <a:cs typeface="Times New Roman" pitchFamily="18" charset="0"/>
              </a:rPr>
              <a:t>以國家作為分析單位</a:t>
            </a:r>
            <a:endParaRPr lang="en-US" altLang="zh-TW" dirty="0">
              <a:latin typeface="Times New Roman" pitchFamily="18" charset="0"/>
              <a:ea typeface="標楷體" pitchFamily="65" charset="-120"/>
              <a:cs typeface="Times New Roman" pitchFamily="18" charset="0"/>
            </a:endParaRPr>
          </a:p>
          <a:p>
            <a:pPr lvl="1"/>
            <a:r>
              <a:rPr lang="zh-TW" altLang="en-US" dirty="0">
                <a:latin typeface="Times New Roman" pitchFamily="18" charset="0"/>
                <a:ea typeface="標楷體" pitchFamily="65" charset="-120"/>
                <a:cs typeface="Times New Roman" pitchFamily="18" charset="0"/>
              </a:rPr>
              <a:t>有研究發現，平均而言，若一個國家是內陸國</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1</a:t>
            </a:r>
            <a:r>
              <a:rPr lang="en-US" altLang="zh-TW" dirty="0">
                <a:latin typeface="Times New Roman" pitchFamily="18" charset="0"/>
                <a:ea typeface="標楷體" pitchFamily="65" charset="-120"/>
                <a:cs typeface="Times New Roman" pitchFamily="18" charset="0"/>
              </a:rPr>
              <a:t>)</a:t>
            </a:r>
            <a:r>
              <a:rPr lang="zh-TW" altLang="en-US" dirty="0">
                <a:latin typeface="Times New Roman" pitchFamily="18" charset="0"/>
                <a:ea typeface="標楷體" pitchFamily="65" charset="-120"/>
                <a:cs typeface="Times New Roman" pitchFamily="18" charset="0"/>
              </a:rPr>
              <a:t>，則這個國家的人均所得</a:t>
            </a:r>
            <a:r>
              <a:rPr lang="en-US" altLang="zh-TW" dirty="0">
                <a:latin typeface="Times New Roman" pitchFamily="18" charset="0"/>
                <a:ea typeface="標楷體" pitchFamily="65" charset="-120"/>
                <a:cs typeface="Times New Roman" pitchFamily="18" charset="0"/>
              </a:rPr>
              <a:t>(Y)</a:t>
            </a:r>
            <a:r>
              <a:rPr lang="zh-TW" altLang="en-US" dirty="0">
                <a:latin typeface="Times New Roman" pitchFamily="18" charset="0"/>
                <a:ea typeface="標楷體" pitchFamily="65" charset="-120"/>
                <a:cs typeface="Times New Roman" pitchFamily="18" charset="0"/>
              </a:rPr>
              <a:t>愈低</a:t>
            </a:r>
            <a:r>
              <a:rPr lang="en-US" altLang="zh-TW" dirty="0">
                <a:latin typeface="Times New Roman" pitchFamily="18" charset="0"/>
                <a:ea typeface="標楷體" pitchFamily="65" charset="-120"/>
                <a:cs typeface="Times New Roman" pitchFamily="18" charset="0"/>
              </a:rPr>
              <a:t> …</a:t>
            </a:r>
            <a:r>
              <a:rPr lang="zh-TW" altLang="en-US" dirty="0">
                <a:latin typeface="Times New Roman" pitchFamily="18" charset="0"/>
                <a:ea typeface="標楷體" pitchFamily="65" charset="-120"/>
                <a:cs typeface="Times New Roman" pitchFamily="18" charset="0"/>
              </a:rPr>
              <a:t>可能的</a:t>
            </a:r>
            <a:r>
              <a:rPr lang="en-US" altLang="zh-TW" dirty="0">
                <a:latin typeface="Times New Roman" pitchFamily="18" charset="0"/>
                <a:ea typeface="標楷體" pitchFamily="65" charset="-120"/>
                <a:cs typeface="Times New Roman" pitchFamily="18" charset="0"/>
              </a:rPr>
              <a:t>X</a:t>
            </a:r>
            <a:r>
              <a:rPr lang="en-US" altLang="zh-TW" baseline="-25000" dirty="0">
                <a:latin typeface="Times New Roman" pitchFamily="18" charset="0"/>
                <a:ea typeface="標楷體" pitchFamily="65" charset="-120"/>
                <a:cs typeface="Times New Roman" pitchFamily="18" charset="0"/>
              </a:rPr>
              <a:t>2</a:t>
            </a:r>
            <a:r>
              <a:rPr lang="zh-TW" altLang="en-US" dirty="0">
                <a:latin typeface="Times New Roman" pitchFamily="18" charset="0"/>
                <a:ea typeface="標楷體" pitchFamily="65" charset="-120"/>
                <a:cs typeface="Times New Roman" pitchFamily="18" charset="0"/>
              </a:rPr>
              <a:t>有什麼？</a:t>
            </a:r>
            <a:endParaRPr lang="en-US" altLang="zh-TW"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1990248362"/>
      </p:ext>
    </p:extLst>
  </p:cSld>
  <p:clrMapOvr>
    <a:masterClrMapping/>
  </p:clrMapOvr>
</p:sld>
</file>

<file path=ppt/theme/theme1.xml><?xml version="1.0" encoding="utf-8"?>
<a:theme xmlns:a="http://schemas.openxmlformats.org/drawingml/2006/main" name="Theme1">
  <a:themeElements>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fontScheme name="Pixel">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9057</TotalTime>
  <Words>1604</Words>
  <Application>Microsoft Office PowerPoint</Application>
  <PresentationFormat>如螢幕大小 (4:3)</PresentationFormat>
  <Paragraphs>116</Paragraphs>
  <Slides>22</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22</vt:i4>
      </vt:variant>
    </vt:vector>
  </HeadingPairs>
  <TitlesOfParts>
    <vt:vector size="31" baseType="lpstr">
      <vt:lpstr>新細明體</vt:lpstr>
      <vt:lpstr>標楷體</vt:lpstr>
      <vt:lpstr>標楷體</vt:lpstr>
      <vt:lpstr>Arial</vt:lpstr>
      <vt:lpstr>Arial Black</vt:lpstr>
      <vt:lpstr>Calibri</vt:lpstr>
      <vt:lpstr>Times New Roman</vt:lpstr>
      <vt:lpstr>Wingdings</vt:lpstr>
      <vt:lpstr>Theme1</vt:lpstr>
      <vt:lpstr>中介變數、調和變數</vt:lpstr>
      <vt:lpstr>上週回顧</vt:lpstr>
      <vt:lpstr>中介變數(mediating variable)</vt:lpstr>
      <vt:lpstr>中介變數(mediating variable)</vt:lpstr>
      <vt:lpstr>中介效果模型的檢驗</vt:lpstr>
      <vt:lpstr>中介效果模型的組成與結果</vt:lpstr>
      <vt:lpstr>中介效果實例</vt:lpstr>
      <vt:lpstr>PowerPoint 簡報</vt:lpstr>
      <vt:lpstr>練習想一想可能的中介變數</vt:lpstr>
      <vt:lpstr>中介變數的實例分析</vt:lpstr>
      <vt:lpstr>為何要估計中介效果模型？</vt:lpstr>
      <vt:lpstr>為何要估計中介效果模型？</vt:lpstr>
      <vt:lpstr>調節變數(moderating variable)</vt:lpstr>
      <vt:lpstr>調節效果模型</vt:lpstr>
      <vt:lpstr>調節效果實例</vt:lpstr>
      <vt:lpstr>調節效果的視覺化呈現</vt:lpstr>
      <vt:lpstr>找出調節變數的應注意事項</vt:lpstr>
      <vt:lpstr>PowerPoint 簡報</vt:lpstr>
      <vt:lpstr>練習想一想可能的調節變數</vt:lpstr>
      <vt:lpstr>調節變數的實例分析</vt:lpstr>
      <vt:lpstr>調節變數的實例分析</vt:lpstr>
      <vt:lpstr>為何要估計調節效果模型？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國會中的政黨角色與黨團運作</dc:title>
  <dc:creator>user</dc:creator>
  <cp:lastModifiedBy>Yen-Pin Su</cp:lastModifiedBy>
  <cp:revision>437</cp:revision>
  <dcterms:created xsi:type="dcterms:W3CDTF">2008-07-15T03:40:53Z</dcterms:created>
  <dcterms:modified xsi:type="dcterms:W3CDTF">2022-08-09T02:21:48Z</dcterms:modified>
</cp:coreProperties>
</file>