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4" r:id="rId5"/>
    <p:sldId id="258" r:id="rId6"/>
    <p:sldId id="265" r:id="rId7"/>
    <p:sldId id="267" r:id="rId8"/>
    <p:sldId id="270" r:id="rId9"/>
    <p:sldId id="259" r:id="rId10"/>
    <p:sldId id="263" r:id="rId11"/>
    <p:sldId id="26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ADCA5-7194-4A4C-8F01-F1B962612BFD}" v="1" dt="2020-02-12T17:43:2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owry (Student)" userId="96700845-9eb4-46cd-9ea3-827eee45aa09" providerId="ADAL" clId="{728ADCA5-7194-4A4C-8F01-F1B962612BFD}"/>
    <pc:docChg chg="modSld">
      <pc:chgData name="Isaac Lowry (Student)" userId="96700845-9eb4-46cd-9ea3-827eee45aa09" providerId="ADAL" clId="{728ADCA5-7194-4A4C-8F01-F1B962612BFD}" dt="2020-02-12T17:43:24.934" v="0" actId="478"/>
      <pc:docMkLst>
        <pc:docMk/>
      </pc:docMkLst>
      <pc:sldChg chg="delSp">
        <pc:chgData name="Isaac Lowry (Student)" userId="96700845-9eb4-46cd-9ea3-827eee45aa09" providerId="ADAL" clId="{728ADCA5-7194-4A4C-8F01-F1B962612BFD}" dt="2020-02-12T17:43:24.934" v="0" actId="478"/>
        <pc:sldMkLst>
          <pc:docMk/>
          <pc:sldMk cId="2641547029" sldId="266"/>
        </pc:sldMkLst>
        <pc:picChg chg="del">
          <ac:chgData name="Isaac Lowry (Student)" userId="96700845-9eb4-46cd-9ea3-827eee45aa09" providerId="ADAL" clId="{728ADCA5-7194-4A4C-8F01-F1B962612BFD}" dt="2020-02-12T17:43:24.934" v="0" actId="478"/>
          <ac:picMkLst>
            <pc:docMk/>
            <pc:sldMk cId="2641547029" sldId="266"/>
            <ac:picMk id="409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04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0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2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5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5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1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2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4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9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3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8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4C4C3-B7E6-4285-AA57-22A355F7B72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61166-AFF5-465B-8CE5-58AE86FB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Project – Drug &amp; side-effect association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6743" y="3996267"/>
            <a:ext cx="9516280" cy="1388534"/>
          </a:xfrm>
        </p:spPr>
        <p:txBody>
          <a:bodyPr/>
          <a:lstStyle/>
          <a:p>
            <a:r>
              <a:rPr lang="en-GB" dirty="0"/>
              <a:t>Group Epsilon</a:t>
            </a:r>
          </a:p>
          <a:p>
            <a:r>
              <a:rPr lang="en-GB" dirty="0" err="1"/>
              <a:t>Andrius</a:t>
            </a:r>
            <a:r>
              <a:rPr lang="en-GB" dirty="0"/>
              <a:t> </a:t>
            </a:r>
            <a:r>
              <a:rPr lang="en-GB" dirty="0" err="1"/>
              <a:t>Navasaitis</a:t>
            </a:r>
            <a:r>
              <a:rPr lang="en-GB" dirty="0"/>
              <a:t>, Daniel Scheitler, Isaac Lowry, Daniel </a:t>
            </a:r>
            <a:r>
              <a:rPr lang="en-GB" dirty="0" err="1"/>
              <a:t>Sewerynski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3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0658"/>
            <a:ext cx="10018713" cy="1752599"/>
          </a:xfrm>
        </p:spPr>
        <p:txBody>
          <a:bodyPr/>
          <a:lstStyle/>
          <a:p>
            <a:r>
              <a:rPr lang="en-GB" dirty="0"/>
              <a:t>Thresholding (Own Program)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1645921"/>
            <a:ext cx="4895055" cy="4145280"/>
          </a:xfrm>
        </p:spPr>
        <p:txBody>
          <a:bodyPr/>
          <a:lstStyle/>
          <a:p>
            <a:r>
              <a:rPr lang="en-GB" dirty="0"/>
              <a:t>What we found was that the majority of side effects have very small chances of occurring</a:t>
            </a:r>
          </a:p>
          <a:p>
            <a:r>
              <a:rPr lang="en-GB" dirty="0"/>
              <a:t>Using this, we can discover the more common side effects while filtering out ones with low chances of occurring</a:t>
            </a:r>
          </a:p>
          <a:p>
            <a:r>
              <a:rPr lang="en-GB" dirty="0"/>
              <a:t>It is very useful for the consumer to look at the more typical side effects rather than the rare side 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4" name="Picture 4" descr="https://scontent-lht6-1.xx.fbcdn.net/v/t1.15752-9/54524485_420172768741102_8015135699982352384_n.png?_nc_cat=107&amp;_nc_ht=scontent-lht6-1.xx&amp;oh=9429cbf19dac35f87e2cc6dd3f775ac7&amp;oe=5D03E7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65" y="1512357"/>
            <a:ext cx="5224201" cy="52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9833"/>
          </a:xfrm>
        </p:spPr>
        <p:txBody>
          <a:bodyPr/>
          <a:lstStyle/>
          <a:p>
            <a:r>
              <a:rPr lang="en-GB" dirty="0"/>
              <a:t>Drugs with most side effects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151256"/>
              </p:ext>
            </p:extLst>
          </p:nvPr>
        </p:nvGraphicFramePr>
        <p:xfrm>
          <a:off x="2326105" y="739775"/>
          <a:ext cx="8470232" cy="588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6">
                  <a:extLst>
                    <a:ext uri="{9D8B030D-6E8A-4147-A177-3AD203B41FA5}">
                      <a16:colId xmlns:a16="http://schemas.microsoft.com/office/drawing/2014/main" val="1444510229"/>
                    </a:ext>
                  </a:extLst>
                </a:gridCol>
                <a:gridCol w="4235116">
                  <a:extLst>
                    <a:ext uri="{9D8B030D-6E8A-4147-A177-3AD203B41FA5}">
                      <a16:colId xmlns:a16="http://schemas.microsoft.com/office/drawing/2014/main" val="1999990321"/>
                    </a:ext>
                  </a:extLst>
                </a:gridCol>
              </a:tblGrid>
              <a:tr h="535043">
                <a:tc>
                  <a:txBody>
                    <a:bodyPr/>
                    <a:lstStyle/>
                    <a:p>
                      <a:r>
                        <a:rPr lang="en-GB" dirty="0"/>
                        <a:t>Drug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Side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61209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Pregabalin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37313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Aripiprazole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6254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Citalopram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2436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Ropinirole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19560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Risperidone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58367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Paroxetine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73221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Pramipexole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1788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Tramadol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77906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Gabapentin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0628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Fluoxetine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9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39833"/>
          </a:xfrm>
        </p:spPr>
        <p:txBody>
          <a:bodyPr/>
          <a:lstStyle/>
          <a:p>
            <a:r>
              <a:rPr lang="en-GB" dirty="0"/>
              <a:t>Most common side effects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819602"/>
              </p:ext>
            </p:extLst>
          </p:nvPr>
        </p:nvGraphicFramePr>
        <p:xfrm>
          <a:off x="2326105" y="739775"/>
          <a:ext cx="8470233" cy="58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11">
                  <a:extLst>
                    <a:ext uri="{9D8B030D-6E8A-4147-A177-3AD203B41FA5}">
                      <a16:colId xmlns:a16="http://schemas.microsoft.com/office/drawing/2014/main" val="1444510229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1999990321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val="3834282289"/>
                    </a:ext>
                  </a:extLst>
                </a:gridCol>
              </a:tblGrid>
              <a:tr h="532020">
                <a:tc>
                  <a:txBody>
                    <a:bodyPr/>
                    <a:lstStyle/>
                    <a:p>
                      <a:r>
                        <a:rPr lang="en-GB" dirty="0"/>
                        <a:t>Side effects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Appearances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Degree Centrality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61209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Nausea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0.131600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37313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1115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0.126770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6254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Vomiting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1087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0.125351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2436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Dermatitis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0.125207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19560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0.124853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58367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Dizziness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1035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0.123450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73221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Diarrhoea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981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0.119410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1788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Asthenia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0.117114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77906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Pruritus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0.114539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0628"/>
                  </a:ext>
                </a:extLst>
              </a:tr>
              <a:tr h="53202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Abdominal pain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0.107775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9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changes to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Weightings based on age, gender, weight, height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See if side effects are more/less likely based on any of these factors</a:t>
            </a:r>
          </a:p>
          <a:p>
            <a:r>
              <a:rPr lang="en-GB" dirty="0"/>
              <a:t>Add the illness/impairment that is being treated using the drug</a:t>
            </a:r>
          </a:p>
          <a:p>
            <a:pPr lvl="1"/>
            <a:r>
              <a:rPr lang="en-GB" dirty="0"/>
              <a:t>More informative at a lower level of knowledge, information would be useful to a consumer </a:t>
            </a:r>
          </a:p>
          <a:p>
            <a:pPr lvl="1"/>
            <a:r>
              <a:rPr lang="en-GB" dirty="0"/>
              <a:t>Easier to compare drugs which are being used to treat the same illness</a:t>
            </a:r>
          </a:p>
          <a:p>
            <a:r>
              <a:rPr lang="en-GB" dirty="0"/>
              <a:t>Drug pairing combinations</a:t>
            </a:r>
          </a:p>
          <a:p>
            <a:pPr lvl="1"/>
            <a:r>
              <a:rPr lang="en-GB" dirty="0"/>
              <a:t>See how side effects change in frequency or in type when taking multiple drugs concurrently (polypharmacy)</a:t>
            </a:r>
          </a:p>
          <a:p>
            <a:pPr lvl="1"/>
            <a:r>
              <a:rPr lang="en-GB" dirty="0"/>
              <a:t>There is an increased risk to the patient’s health and some combinations are not often observed, so recording them would be very useful research</a:t>
            </a:r>
          </a:p>
        </p:txBody>
      </p:sp>
    </p:spTree>
    <p:extLst>
      <p:ext uri="{BB962C8B-B14F-4D97-AF65-F5344CB8AC3E}">
        <p14:creationId xmlns:p14="http://schemas.microsoft.com/office/powerpoint/2010/main" val="37336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3050"/>
            <a:ext cx="10018713" cy="3974433"/>
          </a:xfrm>
        </p:spPr>
        <p:txBody>
          <a:bodyPr>
            <a:normAutofit/>
          </a:bodyPr>
          <a:lstStyle/>
          <a:p>
            <a:r>
              <a:rPr lang="en-GB" dirty="0"/>
              <a:t>This is a drug side-effect association network that contains information on side effects caused by drugs that are on the U.S. market. Sourced from SIDER Side Effect Resource (5681 nodes &amp; 145321 edges)</a:t>
            </a:r>
          </a:p>
          <a:p>
            <a:r>
              <a:rPr lang="en-GB" dirty="0"/>
              <a:t>Nodes represent drugs and side effects, and edges indicate recorded adverse drug reactions.</a:t>
            </a:r>
          </a:p>
          <a:p>
            <a:r>
              <a:rPr lang="en-GB" dirty="0"/>
              <a:t>The information is extracted from public documents, package inserts, drug labels, off-label associations between drugs and side effects, and adverse event reporting systems that collect reports from doctors, patients and drug companies.</a:t>
            </a:r>
          </a:p>
        </p:txBody>
      </p:sp>
    </p:spTree>
    <p:extLst>
      <p:ext uri="{BB962C8B-B14F-4D97-AF65-F5344CB8AC3E}">
        <p14:creationId xmlns:p14="http://schemas.microsoft.com/office/powerpoint/2010/main" val="18477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106" y="25357"/>
            <a:ext cx="10018713" cy="710738"/>
          </a:xfrm>
        </p:spPr>
        <p:txBody>
          <a:bodyPr/>
          <a:lstStyle/>
          <a:p>
            <a:r>
              <a:rPr lang="en-GB" dirty="0"/>
              <a:t>Visualisation of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47" y="736095"/>
            <a:ext cx="6001789" cy="6001789"/>
          </a:xfrm>
        </p:spPr>
      </p:pic>
    </p:spTree>
    <p:extLst>
      <p:ext uri="{BB962C8B-B14F-4D97-AF65-F5344CB8AC3E}">
        <p14:creationId xmlns:p14="http://schemas.microsoft.com/office/powerpoint/2010/main" val="264154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5596"/>
            <a:ext cx="10018713" cy="943495"/>
          </a:xfrm>
        </p:spPr>
        <p:txBody>
          <a:bodyPr>
            <a:normAutofit/>
          </a:bodyPr>
          <a:lstStyle/>
          <a:p>
            <a:r>
              <a:rPr lang="en-GB" dirty="0"/>
              <a:t>Individual Slice of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84" y="947651"/>
            <a:ext cx="7239561" cy="5611663"/>
          </a:xfrm>
        </p:spPr>
      </p:pic>
    </p:spTree>
    <p:extLst>
      <p:ext uri="{BB962C8B-B14F-4D97-AF65-F5344CB8AC3E}">
        <p14:creationId xmlns:p14="http://schemas.microsoft.com/office/powerpoint/2010/main" val="162800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 to discover about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Discover different kinds of side effects and their percentage chance to surface when taking a particular drug.</a:t>
            </a:r>
          </a:p>
          <a:p>
            <a:r>
              <a:rPr lang="en-GB" dirty="0"/>
              <a:t>Find out the most common side effects for any particular drug by utilising HITS algorithm.</a:t>
            </a:r>
          </a:p>
          <a:p>
            <a:r>
              <a:rPr lang="en-GB" dirty="0"/>
              <a:t>Investigate which side effects are unique to a particular drug by utilising degeneracy.</a:t>
            </a:r>
          </a:p>
          <a:p>
            <a:r>
              <a:rPr lang="en-GB" dirty="0"/>
              <a:t>Applying a threshold to the network and observe how many side effects are removed. This can be used to filter out the side effects which have a very low chance of occurrence.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51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want to find out these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Adverse side effect have the potential to cause debilitating discomfort or even death. </a:t>
            </a:r>
          </a:p>
          <a:p>
            <a:r>
              <a:rPr lang="en-GB" dirty="0"/>
              <a:t>The nature of clinical trials does not allow the detection of all serious side effects and drug interactions before therapy for patients.</a:t>
            </a:r>
          </a:p>
          <a:p>
            <a:r>
              <a:rPr lang="en-GB" dirty="0"/>
              <a:t>Gathering this data and computing it using AI lets us view the network in a more informative and interactive way. Additionally, the data (which is obtained from various sources) is standardised into one format and centralised into one place. </a:t>
            </a:r>
          </a:p>
        </p:txBody>
      </p:sp>
    </p:spTree>
    <p:extLst>
      <p:ext uri="{BB962C8B-B14F-4D97-AF65-F5344CB8AC3E}">
        <p14:creationId xmlns:p14="http://schemas.microsoft.com/office/powerpoint/2010/main" val="145160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620" y="62346"/>
            <a:ext cx="10018713" cy="710738"/>
          </a:xfrm>
        </p:spPr>
        <p:txBody>
          <a:bodyPr/>
          <a:lstStyle/>
          <a:p>
            <a:r>
              <a:rPr lang="en-GB" dirty="0"/>
              <a:t>HITS Algorithm SNAP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248" y="417715"/>
            <a:ext cx="10018713" cy="2220885"/>
          </a:xfrm>
        </p:spPr>
        <p:txBody>
          <a:bodyPr>
            <a:normAutofit/>
          </a:bodyPr>
          <a:lstStyle/>
          <a:p>
            <a:r>
              <a:rPr lang="en-GB" sz="1800" dirty="0"/>
              <a:t>Hyperlink Induced Topic Search (HITS), originally used to rate web pages. Based on the idea that a web page with a large number of incoming links must be important.</a:t>
            </a:r>
          </a:p>
          <a:p>
            <a:r>
              <a:rPr lang="en-GB" sz="1800" dirty="0"/>
              <a:t>Identifies hubs (drugs) and authorities (side effects)</a:t>
            </a:r>
          </a:p>
          <a:p>
            <a:r>
              <a:rPr lang="en-GB" sz="1800" dirty="0"/>
              <a:t>Our program contains 1430 hubs and 4251 authorities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55" y="3106396"/>
            <a:ext cx="4725806" cy="3543357"/>
          </a:xfrm>
          <a:prstGeom prst="rect">
            <a:avLst/>
          </a:prstGeom>
        </p:spPr>
      </p:pic>
      <p:pic>
        <p:nvPicPr>
          <p:cNvPr id="5" name="Picture 4" descr="https://scontent-lht6-1.xx.fbcdn.net/v/t1.15752-9/53781180_258587518378770_1467732462690893824_n.png?_nc_cat=108&amp;_nc_ht=scontent-lht6-1.xx&amp;oh=15aef04577aaa03610e994ace70358be&amp;oe=5D083D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6" y="3106397"/>
            <a:ext cx="3495311" cy="35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605912" y="251890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Degree against node-count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763699" y="2694440"/>
            <a:ext cx="5183188" cy="8239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Measure of hub score</a:t>
            </a:r>
          </a:p>
        </p:txBody>
      </p:sp>
    </p:spTree>
    <p:extLst>
      <p:ext uri="{BB962C8B-B14F-4D97-AF65-F5344CB8AC3E}">
        <p14:creationId xmlns:p14="http://schemas.microsoft.com/office/powerpoint/2010/main" val="213173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0655"/>
          </a:xfrm>
        </p:spPr>
        <p:txBody>
          <a:bodyPr/>
          <a:lstStyle/>
          <a:p>
            <a:r>
              <a:rPr lang="en-GB" dirty="0"/>
              <a:t>Visual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97763" y="5670569"/>
            <a:ext cx="3249341" cy="32526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79367" y="984849"/>
            <a:ext cx="4622537" cy="576262"/>
          </a:xfrm>
        </p:spPr>
        <p:txBody>
          <a:bodyPr/>
          <a:lstStyle/>
          <a:p>
            <a:r>
              <a:rPr lang="en-GB" dirty="0"/>
              <a:t>Measure of authority score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scontent-lht6-1.xx.fbcdn.net/v/t1.15752-9/s2048x2048/55613124_2598651406816317_1826289823053250560_n.png?_nc_cat=109&amp;_nc_ht=scontent-lht6-1.xx&amp;oh=999ff0c59298f881087a848c1cd38e54&amp;oe=5D1469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92" y="1505605"/>
            <a:ext cx="5708073" cy="44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754188" y="160017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052" name="Picture 4" descr="https://scontent-lht6-1.xx.fbcdn.net/v/t1.15752-9/54408505_334649173828246_7169214570748182528_n.png?_nc_cat=105&amp;_nc_ht=scontent-lht6-1.xx&amp;oh=89a1b4fcb6a6ef3cfad360ef7e6315dc&amp;oe=5D1E04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1505605"/>
            <a:ext cx="4523347" cy="445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8"/>
          <p:cNvSpPr txBox="1">
            <a:spLocks/>
          </p:cNvSpPr>
          <p:nvPr/>
        </p:nvSpPr>
        <p:spPr>
          <a:xfrm>
            <a:off x="1463300" y="984849"/>
            <a:ext cx="46225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Degree against node-count</a:t>
            </a:r>
          </a:p>
        </p:txBody>
      </p:sp>
    </p:spTree>
    <p:extLst>
      <p:ext uri="{BB962C8B-B14F-4D97-AF65-F5344CB8AC3E}">
        <p14:creationId xmlns:p14="http://schemas.microsoft.com/office/powerpoint/2010/main" val="139892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0659"/>
            <a:ext cx="10018713" cy="1752599"/>
          </a:xfrm>
        </p:spPr>
        <p:txBody>
          <a:bodyPr/>
          <a:lstStyle/>
          <a:p>
            <a:r>
              <a:rPr lang="en-GB" dirty="0"/>
              <a:t>Degeneracy SNAP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Degeneracy is also known as the k-core number, width and linkage.</a:t>
            </a:r>
          </a:p>
          <a:p>
            <a:r>
              <a:rPr lang="en-GB" dirty="0"/>
              <a:t>The concept of a k-core was introduced to study the clustering structure of social networks, but has applications in bioinformatics.</a:t>
            </a:r>
          </a:p>
          <a:p>
            <a:pPr lvl="1"/>
            <a:r>
              <a:rPr lang="en-GB" dirty="0"/>
              <a:t>We use k-core to observe the number of side effects which are unique to any given drug.</a:t>
            </a:r>
          </a:p>
          <a:p>
            <a:pPr lvl="1"/>
            <a:r>
              <a:rPr lang="en-GB" dirty="0"/>
              <a:t>1199 unique side effects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scontent-lht6-1.xx.fbcdn.net/v/t1.15752-9/p2048x2048/54211724_310239639664831_8971854332479668224_n.png?_nc_cat=103&amp;_nc_ht=scontent-lht6-1.xx&amp;oh=af49b4b1fe618f19892dcb8ce1372c34&amp;oe=5D035B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07" y="1961803"/>
            <a:ext cx="4712176" cy="47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4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266</TotalTime>
  <Words>683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AI Project – Drug &amp; side-effect association network</vt:lpstr>
      <vt:lpstr>Introduction to the Dataset</vt:lpstr>
      <vt:lpstr>Visualisation of Network</vt:lpstr>
      <vt:lpstr>Individual Slice of Network</vt:lpstr>
      <vt:lpstr>What we want to discover about the network</vt:lpstr>
      <vt:lpstr>Why we want to find out these things</vt:lpstr>
      <vt:lpstr>HITS Algorithm SNAP Program</vt:lpstr>
      <vt:lpstr>Visual Results</vt:lpstr>
      <vt:lpstr>Degeneracy SNAP Program</vt:lpstr>
      <vt:lpstr>Thresholding (Own Program)</vt:lpstr>
      <vt:lpstr>Drugs with most side effects </vt:lpstr>
      <vt:lpstr>Most common side effects</vt:lpstr>
      <vt:lpstr>Future changes to dataset: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– Drug &amp; side-effect association network</dc:title>
  <dc:creator>DanielScheitler</dc:creator>
  <cp:lastModifiedBy>Isaac Lowry</cp:lastModifiedBy>
  <cp:revision>32</cp:revision>
  <dcterms:created xsi:type="dcterms:W3CDTF">2019-03-19T11:36:09Z</dcterms:created>
  <dcterms:modified xsi:type="dcterms:W3CDTF">2020-02-12T17:43:26Z</dcterms:modified>
</cp:coreProperties>
</file>