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da3873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da3873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stuff about needing to have a person with you to guide you /  a guide dog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da3873a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da3873a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da3873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da3873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da3873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da3873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da3873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da3873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da3873a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da3873a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da3873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da3873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da3873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da3873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c53f10c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c53f10c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4f3f679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4f3f679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c53f10c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c53f10c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4c53f10c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4c53f10c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5988c5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5988c5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bf2f1e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bf2f1e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2bf2f1e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bf2f1e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2bf2f1e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2bf2f1e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 am in need of some memes in the form of an app for the blind. Thank you.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4c53f10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c53f10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da3873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da3873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1b907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1b907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capstone projects, and we have other projects that are more important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jp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Eyeballin</a:t>
            </a:r>
            <a:endParaRPr b="1"/>
          </a:p>
          <a:p>
            <a:pPr indent="0" lvl="0" marL="0" rtl="0" algn="ctr">
              <a:spcBef>
                <a:spcPts val="0"/>
              </a:spcBef>
              <a:spcAft>
                <a:spcPts val="0"/>
              </a:spcAft>
              <a:buNone/>
            </a:pPr>
            <a:r>
              <a:rPr lang="en" sz="1200"/>
              <a:t>Submitted </a:t>
            </a:r>
            <a:r>
              <a:rPr lang="en" sz="1200"/>
              <a:t>By: Bob’s Bullies</a:t>
            </a:r>
            <a:endParaRPr sz="12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Dane Erosa, Isaac Schultz, Rebecca Rothschild, Tim Borisenko, </a:t>
            </a:r>
            <a:r>
              <a:rPr lang="en"/>
              <a:t>Kenzo Banaag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As-Is Scenario-1</a:t>
            </a:r>
            <a:endParaRPr/>
          </a:p>
        </p:txBody>
      </p:sp>
      <p:sp>
        <p:nvSpPr>
          <p:cNvPr id="144" name="Google Shape;144;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Robert Danero was walking to class through the WSU Everett building. He was on his way to the writing center using muscle memory, because he happened to forget his white cane assists him while walking. </a:t>
            </a:r>
            <a:endParaRPr/>
          </a:p>
          <a:p>
            <a:pPr indent="-317500" lvl="0" marL="457200" rtl="0" algn="l">
              <a:spcBef>
                <a:spcPts val="0"/>
              </a:spcBef>
              <a:spcAft>
                <a:spcPts val="0"/>
              </a:spcAft>
              <a:buSzPts val="1400"/>
              <a:buChar char="-"/>
            </a:pPr>
            <a:r>
              <a:rPr lang="en"/>
              <a:t>He took the elevator and miss-clicked the elevator and ended up on the fourth floor but didn’t know until someone asked where he was going.</a:t>
            </a:r>
            <a:endParaRPr/>
          </a:p>
        </p:txBody>
      </p:sp>
      <p:pic>
        <p:nvPicPr>
          <p:cNvPr id="145" name="Google Shape;145;p22"/>
          <p:cNvPicPr preferRelativeResize="0"/>
          <p:nvPr/>
        </p:nvPicPr>
        <p:blipFill>
          <a:blip r:embed="rId3">
            <a:alphaModFix/>
          </a:blip>
          <a:stretch>
            <a:fillRect/>
          </a:stretch>
        </p:blipFill>
        <p:spPr>
          <a:xfrm>
            <a:off x="4687150" y="1393775"/>
            <a:ext cx="4304450" cy="284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To-Be Scenario - 1</a:t>
            </a:r>
            <a:endParaRPr/>
          </a:p>
        </p:txBody>
      </p:sp>
      <p:sp>
        <p:nvSpPr>
          <p:cNvPr id="151" name="Google Shape;151;p2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Robert Danero is using the app, he makes the same mistake and ends up on a different floor than where his class was. </a:t>
            </a:r>
            <a:endParaRPr/>
          </a:p>
          <a:p>
            <a:pPr indent="0" lvl="0" marL="0" rtl="0" algn="l">
              <a:spcBef>
                <a:spcPts val="1600"/>
              </a:spcBef>
              <a:spcAft>
                <a:spcPts val="1600"/>
              </a:spcAft>
              <a:buNone/>
            </a:pPr>
            <a:r>
              <a:rPr lang="en"/>
              <a:t>EyeBallin, was able to detect and notify Robert that he was on the wrong floor and gave him directions to get back on track.</a:t>
            </a:r>
            <a:endParaRPr/>
          </a:p>
        </p:txBody>
      </p:sp>
      <p:pic>
        <p:nvPicPr>
          <p:cNvPr id="152" name="Google Shape;152;p23"/>
          <p:cNvPicPr preferRelativeResize="0"/>
          <p:nvPr/>
        </p:nvPicPr>
        <p:blipFill>
          <a:blip r:embed="rId3">
            <a:alphaModFix/>
          </a:blip>
          <a:stretch>
            <a:fillRect/>
          </a:stretch>
        </p:blipFill>
        <p:spPr>
          <a:xfrm>
            <a:off x="5297225" y="801275"/>
            <a:ext cx="2463048" cy="36945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AS-IS Scenario-2</a:t>
            </a:r>
            <a:endParaRPr/>
          </a:p>
        </p:txBody>
      </p:sp>
      <p:sp>
        <p:nvSpPr>
          <p:cNvPr id="158" name="Google Shape;158;p2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Danezel Washington came out of his study room late in the evening to use the bathroom. </a:t>
            </a:r>
            <a:endParaRPr/>
          </a:p>
          <a:p>
            <a:pPr indent="0" lvl="0" marL="0" rtl="0" algn="l">
              <a:spcBef>
                <a:spcPts val="1600"/>
              </a:spcBef>
              <a:spcAft>
                <a:spcPts val="0"/>
              </a:spcAft>
              <a:buNone/>
            </a:pPr>
            <a:r>
              <a:rPr lang="en"/>
              <a:t>As soon as he walked in, there was a puddle on the ground that he didn’t notice. </a:t>
            </a:r>
            <a:endParaRPr/>
          </a:p>
          <a:p>
            <a:pPr indent="0" lvl="0" marL="0" rtl="0" algn="l">
              <a:spcBef>
                <a:spcPts val="1600"/>
              </a:spcBef>
              <a:spcAft>
                <a:spcPts val="1600"/>
              </a:spcAft>
              <a:buNone/>
            </a:pPr>
            <a:r>
              <a:rPr lang="en"/>
              <a:t>He stepped into it, slipped and fell. After about 15 minutes of moaning, security found him and called 911.</a:t>
            </a:r>
            <a:endParaRPr/>
          </a:p>
        </p:txBody>
      </p:sp>
      <p:pic>
        <p:nvPicPr>
          <p:cNvPr id="159" name="Google Shape;159;p24"/>
          <p:cNvPicPr preferRelativeResize="0"/>
          <p:nvPr/>
        </p:nvPicPr>
        <p:blipFill>
          <a:blip r:embed="rId3">
            <a:alphaModFix/>
          </a:blip>
          <a:stretch>
            <a:fillRect/>
          </a:stretch>
        </p:blipFill>
        <p:spPr>
          <a:xfrm>
            <a:off x="4540200" y="1296525"/>
            <a:ext cx="4451401" cy="25116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TO-BE Scenario-2</a:t>
            </a:r>
            <a:endParaRPr/>
          </a:p>
        </p:txBody>
      </p:sp>
      <p:sp>
        <p:nvSpPr>
          <p:cNvPr id="165" name="Google Shape;165;p2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Danezel usually does, he studies late at school. While he was studying late, he got really hungry and decided to go get some food. While leaving his study room, he trips and falls because someone left a chair in the walkway and was knocked unconscious. EyeBallin, immediately called and texted his emergency contact notifying them that he needed assistance. </a:t>
            </a:r>
            <a:endParaRPr/>
          </a:p>
        </p:txBody>
      </p:sp>
      <p:pic>
        <p:nvPicPr>
          <p:cNvPr id="166" name="Google Shape;166;p25"/>
          <p:cNvPicPr preferRelativeResize="0"/>
          <p:nvPr/>
        </p:nvPicPr>
        <p:blipFill>
          <a:blip r:embed="rId3">
            <a:alphaModFix/>
          </a:blip>
          <a:stretch>
            <a:fillRect/>
          </a:stretch>
        </p:blipFill>
        <p:spPr>
          <a:xfrm>
            <a:off x="4717075" y="563450"/>
            <a:ext cx="2219549" cy="2219549"/>
          </a:xfrm>
          <a:prstGeom prst="rect">
            <a:avLst/>
          </a:prstGeom>
          <a:noFill/>
          <a:ln>
            <a:noFill/>
          </a:ln>
        </p:spPr>
      </p:pic>
      <p:pic>
        <p:nvPicPr>
          <p:cNvPr id="167" name="Google Shape;167;p25"/>
          <p:cNvPicPr preferRelativeResize="0"/>
          <p:nvPr/>
        </p:nvPicPr>
        <p:blipFill>
          <a:blip r:embed="rId4">
            <a:alphaModFix/>
          </a:blip>
          <a:stretch>
            <a:fillRect/>
          </a:stretch>
        </p:blipFill>
        <p:spPr>
          <a:xfrm>
            <a:off x="6782975" y="2716075"/>
            <a:ext cx="1525074" cy="1525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AS-IS Scenario-3</a:t>
            </a:r>
            <a:endParaRPr/>
          </a:p>
        </p:txBody>
      </p:sp>
      <p:sp>
        <p:nvSpPr>
          <p:cNvPr id="173" name="Google Shape;173;p2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Dane Cook has very short term memory when it comes to directions. </a:t>
            </a:r>
            <a:endParaRPr/>
          </a:p>
          <a:p>
            <a:pPr indent="0" lvl="0" marL="0" rtl="0" algn="l">
              <a:spcBef>
                <a:spcPts val="1600"/>
              </a:spcBef>
              <a:spcAft>
                <a:spcPts val="1600"/>
              </a:spcAft>
              <a:buNone/>
            </a:pPr>
            <a:r>
              <a:rPr lang="en"/>
              <a:t>Everyday he walks to class using his white cane but has a hard time finding his classes in a timely manner.</a:t>
            </a:r>
            <a:endParaRPr/>
          </a:p>
        </p:txBody>
      </p:sp>
      <p:pic>
        <p:nvPicPr>
          <p:cNvPr id="174" name="Google Shape;174;p26"/>
          <p:cNvPicPr preferRelativeResize="0"/>
          <p:nvPr/>
        </p:nvPicPr>
        <p:blipFill>
          <a:blip r:embed="rId3">
            <a:alphaModFix/>
          </a:blip>
          <a:stretch>
            <a:fillRect/>
          </a:stretch>
        </p:blipFill>
        <p:spPr>
          <a:xfrm>
            <a:off x="5221325" y="1187475"/>
            <a:ext cx="3112200" cy="233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TO-BE Scenario-3</a:t>
            </a:r>
            <a:endParaRPr/>
          </a:p>
        </p:txBody>
      </p:sp>
      <p:sp>
        <p:nvSpPr>
          <p:cNvPr id="180" name="Google Shape;180;p2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Dane Cook walks into WSU Everett and immediately voice starts the EyeBallin app, tells the app the specific room number and makes it to his first class faster than he ever did before.</a:t>
            </a:r>
            <a:endParaRPr/>
          </a:p>
        </p:txBody>
      </p:sp>
      <p:pic>
        <p:nvPicPr>
          <p:cNvPr id="181" name="Google Shape;181;p27"/>
          <p:cNvPicPr preferRelativeResize="0"/>
          <p:nvPr/>
        </p:nvPicPr>
        <p:blipFill>
          <a:blip r:embed="rId3">
            <a:alphaModFix/>
          </a:blip>
          <a:stretch>
            <a:fillRect/>
          </a:stretch>
        </p:blipFill>
        <p:spPr>
          <a:xfrm>
            <a:off x="4708800" y="1224000"/>
            <a:ext cx="3716700" cy="278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Analyzing AS-IS, TO-BE Scenario 3</a:t>
            </a:r>
            <a:endParaRPr/>
          </a:p>
        </p:txBody>
      </p:sp>
      <p:sp>
        <p:nvSpPr>
          <p:cNvPr id="187" name="Google Shape;187;p2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what peak level will the navigation know that the floor level has changed?</a:t>
            </a:r>
            <a:endParaRPr/>
          </a:p>
          <a:p>
            <a:pPr indent="-317500" lvl="0" marL="457200" rtl="0" algn="l">
              <a:spcBef>
                <a:spcPts val="1600"/>
              </a:spcBef>
              <a:spcAft>
                <a:spcPts val="0"/>
              </a:spcAft>
              <a:buSzPts val="1400"/>
              <a:buChar char="-"/>
            </a:pPr>
            <a:r>
              <a:rPr lang="en"/>
              <a:t>We’ll measure level changes, as soon as height crosses specific peak, the map in the directory will switch.</a:t>
            </a:r>
            <a:endParaRPr/>
          </a:p>
        </p:txBody>
      </p:sp>
      <p:sp>
        <p:nvSpPr>
          <p:cNvPr id="188" name="Google Shape;188;p2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the user be able to turn off directions manually if they reach their destination and the app continues to run?</a:t>
            </a:r>
            <a:endParaRPr/>
          </a:p>
          <a:p>
            <a:pPr indent="-317500" lvl="0" marL="457200" rtl="0" algn="l">
              <a:spcBef>
                <a:spcPts val="1600"/>
              </a:spcBef>
              <a:spcAft>
                <a:spcPts val="0"/>
              </a:spcAft>
              <a:buSzPts val="1400"/>
              <a:buChar char="-"/>
            </a:pPr>
            <a:r>
              <a:rPr lang="en"/>
              <a:t>Voice commands with “Eyeballin, im here”</a:t>
            </a:r>
            <a:endParaRPr/>
          </a:p>
          <a:p>
            <a:pPr indent="-317500" lvl="0" marL="457200" rtl="0" algn="l">
              <a:spcBef>
                <a:spcPts val="0"/>
              </a:spcBef>
              <a:spcAft>
                <a:spcPts val="0"/>
              </a:spcAft>
              <a:buSzPts val="1400"/>
              <a:buChar char="-"/>
            </a:pPr>
            <a:r>
              <a:rPr lang="en"/>
              <a:t>or</a:t>
            </a:r>
            <a:endParaRPr/>
          </a:p>
          <a:p>
            <a:pPr indent="-317500" lvl="0" marL="457200" rtl="0" algn="l">
              <a:spcBef>
                <a:spcPts val="0"/>
              </a:spcBef>
              <a:spcAft>
                <a:spcPts val="0"/>
              </a:spcAft>
              <a:buSzPts val="1400"/>
              <a:buChar char="-"/>
            </a:pPr>
            <a:r>
              <a:rPr lang="en"/>
              <a:t>Voice commands with “Eyeballin, Stop”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Analyzing AS-IS, TO-BE Scenario 3</a:t>
            </a:r>
            <a:endParaRPr/>
          </a:p>
        </p:txBody>
      </p:sp>
      <p:sp>
        <p:nvSpPr>
          <p:cNvPr id="194" name="Google Shape;194;p2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could potentially make navigation while using our app make the user at risk?</a:t>
            </a:r>
            <a:endParaRPr/>
          </a:p>
          <a:p>
            <a:pPr indent="-317500" lvl="0" marL="457200" rtl="0" algn="l">
              <a:spcBef>
                <a:spcPts val="1600"/>
              </a:spcBef>
              <a:spcAft>
                <a:spcPts val="0"/>
              </a:spcAft>
              <a:buSzPts val="1400"/>
              <a:buChar char="-"/>
            </a:pPr>
            <a:r>
              <a:rPr lang="en"/>
              <a:t>WSU Wifi or user service goes down.</a:t>
            </a:r>
            <a:endParaRPr/>
          </a:p>
          <a:p>
            <a:pPr indent="-317500" lvl="0" marL="457200" rtl="0" algn="l">
              <a:spcBef>
                <a:spcPts val="0"/>
              </a:spcBef>
              <a:spcAft>
                <a:spcPts val="0"/>
              </a:spcAft>
              <a:buSzPts val="1400"/>
              <a:buChar char="-"/>
            </a:pPr>
            <a:r>
              <a:rPr lang="en"/>
              <a:t>App not accounting for possible wet floor conditions.</a:t>
            </a:r>
            <a:endParaRPr/>
          </a:p>
          <a:p>
            <a:pPr indent="-317500" lvl="0" marL="457200" rtl="0" algn="l">
              <a:spcBef>
                <a:spcPts val="0"/>
              </a:spcBef>
              <a:spcAft>
                <a:spcPts val="0"/>
              </a:spcAft>
              <a:buSzPts val="1400"/>
              <a:buChar char="-"/>
            </a:pPr>
            <a:r>
              <a:rPr lang="en"/>
              <a:t>Potential obstacles or hurdles in the path that are unaccounted for.</a:t>
            </a:r>
            <a:endParaRPr/>
          </a:p>
        </p:txBody>
      </p:sp>
      <p:sp>
        <p:nvSpPr>
          <p:cNvPr id="195" name="Google Shape;195;p2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what distance will the user be notified if they’re off track on the path?</a:t>
            </a:r>
            <a:endParaRPr/>
          </a:p>
          <a:p>
            <a:pPr indent="-317500" lvl="0" marL="457200" rtl="0" algn="l">
              <a:spcBef>
                <a:spcPts val="1600"/>
              </a:spcBef>
              <a:spcAft>
                <a:spcPts val="0"/>
              </a:spcAft>
              <a:buSzPts val="1400"/>
              <a:buChar char="-"/>
            </a:pPr>
            <a:r>
              <a:rPr lang="en"/>
              <a:t>GPS will detect if user is 5 feet from closest current path marker.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Analytical Comparison</a:t>
            </a:r>
            <a:endParaRPr/>
          </a:p>
        </p:txBody>
      </p:sp>
      <p:pic>
        <p:nvPicPr>
          <p:cNvPr id="201" name="Google Shape;201;p30"/>
          <p:cNvPicPr preferRelativeResize="0"/>
          <p:nvPr/>
        </p:nvPicPr>
        <p:blipFill>
          <a:blip r:embed="rId3">
            <a:alphaModFix/>
          </a:blip>
          <a:stretch>
            <a:fillRect/>
          </a:stretch>
        </p:blipFill>
        <p:spPr>
          <a:xfrm>
            <a:off x="236750" y="1325476"/>
            <a:ext cx="4378250" cy="3339026"/>
          </a:xfrm>
          <a:prstGeom prst="rect">
            <a:avLst/>
          </a:prstGeom>
          <a:noFill/>
          <a:ln>
            <a:noFill/>
          </a:ln>
        </p:spPr>
      </p:pic>
      <p:pic>
        <p:nvPicPr>
          <p:cNvPr id="202" name="Google Shape;202;p30"/>
          <p:cNvPicPr preferRelativeResize="0"/>
          <p:nvPr/>
        </p:nvPicPr>
        <p:blipFill>
          <a:blip r:embed="rId4">
            <a:alphaModFix/>
          </a:blip>
          <a:stretch>
            <a:fillRect/>
          </a:stretch>
        </p:blipFill>
        <p:spPr>
          <a:xfrm>
            <a:off x="4615000" y="1325475"/>
            <a:ext cx="4226026" cy="2189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50900" y="4580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Design</a:t>
            </a:r>
            <a:endParaRPr/>
          </a:p>
        </p:txBody>
      </p:sp>
      <p:pic>
        <p:nvPicPr>
          <p:cNvPr id="208" name="Google Shape;208;p31"/>
          <p:cNvPicPr preferRelativeResize="0"/>
          <p:nvPr/>
        </p:nvPicPr>
        <p:blipFill>
          <a:blip r:embed="rId3">
            <a:alphaModFix/>
          </a:blip>
          <a:stretch>
            <a:fillRect/>
          </a:stretch>
        </p:blipFill>
        <p:spPr>
          <a:xfrm>
            <a:off x="387898" y="1144125"/>
            <a:ext cx="2078198" cy="3694574"/>
          </a:xfrm>
          <a:prstGeom prst="rect">
            <a:avLst/>
          </a:prstGeom>
          <a:noFill/>
          <a:ln>
            <a:noFill/>
          </a:ln>
        </p:spPr>
      </p:pic>
      <p:pic>
        <p:nvPicPr>
          <p:cNvPr id="209" name="Google Shape;209;p31"/>
          <p:cNvPicPr preferRelativeResize="0"/>
          <p:nvPr/>
        </p:nvPicPr>
        <p:blipFill>
          <a:blip r:embed="rId4">
            <a:alphaModFix/>
          </a:blip>
          <a:stretch>
            <a:fillRect/>
          </a:stretch>
        </p:blipFill>
        <p:spPr>
          <a:xfrm>
            <a:off x="6536850" y="1144125"/>
            <a:ext cx="2035309" cy="3618374"/>
          </a:xfrm>
          <a:prstGeom prst="rect">
            <a:avLst/>
          </a:prstGeom>
          <a:noFill/>
          <a:ln>
            <a:noFill/>
          </a:ln>
        </p:spPr>
      </p:pic>
      <p:pic>
        <p:nvPicPr>
          <p:cNvPr id="210" name="Google Shape;210;p31"/>
          <p:cNvPicPr preferRelativeResize="0"/>
          <p:nvPr/>
        </p:nvPicPr>
        <p:blipFill>
          <a:blip r:embed="rId5">
            <a:alphaModFix/>
          </a:blip>
          <a:stretch>
            <a:fillRect/>
          </a:stretch>
        </p:blipFill>
        <p:spPr>
          <a:xfrm>
            <a:off x="3555175" y="1144150"/>
            <a:ext cx="2078201" cy="3694618"/>
          </a:xfrm>
          <a:prstGeom prst="rect">
            <a:avLst/>
          </a:prstGeom>
          <a:noFill/>
          <a:ln>
            <a:noFill/>
          </a:ln>
        </p:spPr>
      </p:pic>
      <p:sp>
        <p:nvSpPr>
          <p:cNvPr id="211" name="Google Shape;211;p31"/>
          <p:cNvSpPr/>
          <p:nvPr/>
        </p:nvSpPr>
        <p:spPr>
          <a:xfrm>
            <a:off x="426475" y="162825"/>
            <a:ext cx="1628700" cy="888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 Hello, please state your destination, or say settings</a:t>
            </a:r>
            <a:endParaRPr/>
          </a:p>
        </p:txBody>
      </p:sp>
      <p:sp>
        <p:nvSpPr>
          <p:cNvPr id="212" name="Google Shape;212;p31"/>
          <p:cNvSpPr/>
          <p:nvPr/>
        </p:nvSpPr>
        <p:spPr>
          <a:xfrm>
            <a:off x="4809275" y="1249225"/>
            <a:ext cx="1628700" cy="686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Room 361</a:t>
            </a:r>
            <a:endParaRPr/>
          </a:p>
        </p:txBody>
      </p:sp>
      <p:sp>
        <p:nvSpPr>
          <p:cNvPr id="213" name="Google Shape;213;p31"/>
          <p:cNvSpPr/>
          <p:nvPr/>
        </p:nvSpPr>
        <p:spPr>
          <a:xfrm>
            <a:off x="7090400" y="364725"/>
            <a:ext cx="1628700" cy="686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 Going to room 361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Mission Statement</a:t>
            </a:r>
            <a:endParaRPr/>
          </a:p>
        </p:txBody>
      </p:sp>
      <p:sp>
        <p:nvSpPr>
          <p:cNvPr id="70" name="Google Shape;70;p14"/>
          <p:cNvSpPr txBox="1"/>
          <p:nvPr>
            <p:ph idx="1" type="body"/>
          </p:nvPr>
        </p:nvSpPr>
        <p:spPr>
          <a:xfrm>
            <a:off x="387900" y="1489825"/>
            <a:ext cx="74934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at EyeBallin, are looking to change the game when it comes to indoor navigation and gps for the visually impaired. Our application is voice driven and designed to be a hands free product. Users will be able able to tell their smartphone device a location on one of the four floors at WSU Everett, and our app will generate fast and accurate directions for the user to follow with minimal risk of collision. If the user has an unfortunate fall while navigating through the building, our app will call and text message their immediate emergency contact. Once the user has reached their destination, our device will sound off a chime to end the navigation process.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Design</a:t>
            </a:r>
            <a:endParaRPr/>
          </a:p>
        </p:txBody>
      </p:sp>
      <p:pic>
        <p:nvPicPr>
          <p:cNvPr id="219" name="Google Shape;219;p32"/>
          <p:cNvPicPr preferRelativeResize="0"/>
          <p:nvPr/>
        </p:nvPicPr>
        <p:blipFill>
          <a:blip r:embed="rId3">
            <a:alphaModFix/>
          </a:blip>
          <a:stretch>
            <a:fillRect/>
          </a:stretch>
        </p:blipFill>
        <p:spPr>
          <a:xfrm>
            <a:off x="3532900" y="1193825"/>
            <a:ext cx="2078198" cy="3694574"/>
          </a:xfrm>
          <a:prstGeom prst="rect">
            <a:avLst/>
          </a:prstGeom>
          <a:noFill/>
          <a:ln>
            <a:noFill/>
          </a:ln>
        </p:spPr>
      </p:pic>
      <p:pic>
        <p:nvPicPr>
          <p:cNvPr id="220" name="Google Shape;220;p32"/>
          <p:cNvPicPr preferRelativeResize="0"/>
          <p:nvPr/>
        </p:nvPicPr>
        <p:blipFill>
          <a:blip r:embed="rId4">
            <a:alphaModFix/>
          </a:blip>
          <a:stretch>
            <a:fillRect/>
          </a:stretch>
        </p:blipFill>
        <p:spPr>
          <a:xfrm>
            <a:off x="539871" y="1193825"/>
            <a:ext cx="2078198" cy="3694574"/>
          </a:xfrm>
          <a:prstGeom prst="rect">
            <a:avLst/>
          </a:prstGeom>
          <a:noFill/>
          <a:ln>
            <a:noFill/>
          </a:ln>
        </p:spPr>
      </p:pic>
      <p:pic>
        <p:nvPicPr>
          <p:cNvPr id="221" name="Google Shape;221;p32"/>
          <p:cNvPicPr preferRelativeResize="0"/>
          <p:nvPr/>
        </p:nvPicPr>
        <p:blipFill>
          <a:blip r:embed="rId5">
            <a:alphaModFix/>
          </a:blip>
          <a:stretch>
            <a:fillRect/>
          </a:stretch>
        </p:blipFill>
        <p:spPr>
          <a:xfrm>
            <a:off x="6331844" y="1193825"/>
            <a:ext cx="2078198" cy="3694574"/>
          </a:xfrm>
          <a:prstGeom prst="rect">
            <a:avLst/>
          </a:prstGeom>
          <a:noFill/>
          <a:ln>
            <a:noFill/>
          </a:ln>
        </p:spPr>
      </p:pic>
      <p:sp>
        <p:nvSpPr>
          <p:cNvPr id="222" name="Google Shape;222;p32"/>
          <p:cNvSpPr/>
          <p:nvPr/>
        </p:nvSpPr>
        <p:spPr>
          <a:xfrm>
            <a:off x="678100" y="405550"/>
            <a:ext cx="1628700" cy="686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 Turn left in 10 steps</a:t>
            </a:r>
            <a:endParaRPr/>
          </a:p>
        </p:txBody>
      </p:sp>
      <p:sp>
        <p:nvSpPr>
          <p:cNvPr id="223" name="Google Shape;223;p32"/>
          <p:cNvSpPr/>
          <p:nvPr/>
        </p:nvSpPr>
        <p:spPr>
          <a:xfrm>
            <a:off x="6306550" y="81400"/>
            <a:ext cx="2128800" cy="1062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 Fall detected, emergency contacts will be notified in 10 seconds. Say or press cancel to cancel</a:t>
            </a:r>
            <a:endParaRPr/>
          </a:p>
        </p:txBody>
      </p:sp>
      <p:sp>
        <p:nvSpPr>
          <p:cNvPr id="224" name="Google Shape;224;p32"/>
          <p:cNvSpPr/>
          <p:nvPr/>
        </p:nvSpPr>
        <p:spPr>
          <a:xfrm>
            <a:off x="4214225" y="3011675"/>
            <a:ext cx="1628700" cy="686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 You have reached your destination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 name="Shape 74"/>
        <p:cNvGrpSpPr/>
        <p:nvPr/>
      </p:nvGrpSpPr>
      <p:grpSpPr>
        <a:xfrm>
          <a:off x="0" y="0"/>
          <a:ext cx="0" cy="0"/>
          <a:chOff x="0" y="0"/>
          <a:chExt cx="0" cy="0"/>
        </a:xfrm>
      </p:grpSpPr>
      <p:grpSp>
        <p:nvGrpSpPr>
          <p:cNvPr id="75" name="Google Shape;75;p15"/>
          <p:cNvGrpSpPr/>
          <p:nvPr/>
        </p:nvGrpSpPr>
        <p:grpSpPr>
          <a:xfrm>
            <a:off x="2935498" y="1604370"/>
            <a:ext cx="2453561" cy="2359809"/>
            <a:chOff x="2084875" y="111925"/>
            <a:chExt cx="4313575" cy="5031575"/>
          </a:xfrm>
        </p:grpSpPr>
        <p:sp>
          <p:nvSpPr>
            <p:cNvPr id="76" name="Google Shape;76;p15"/>
            <p:cNvSpPr/>
            <p:nvPr/>
          </p:nvSpPr>
          <p:spPr>
            <a:xfrm>
              <a:off x="2084875" y="111925"/>
              <a:ext cx="4313575" cy="50315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4"/>
                  </a:solidFill>
                  <a:latin typeface="Impact"/>
                </a:rPr>
                <a:t>E</a:t>
              </a:r>
            </a:p>
          </p:txBody>
        </p:sp>
        <p:sp>
          <p:nvSpPr>
            <p:cNvPr id="77" name="Google Shape;77;p15"/>
            <p:cNvSpPr/>
            <p:nvPr/>
          </p:nvSpPr>
          <p:spPr>
            <a:xfrm>
              <a:off x="2777125" y="2032050"/>
              <a:ext cx="2310000" cy="10653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591035" y="2205741"/>
              <a:ext cx="682200" cy="717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9" name="Google Shape;79;p15"/>
            <p:cNvSpPr/>
            <p:nvPr/>
          </p:nvSpPr>
          <p:spPr>
            <a:xfrm rot="5400000">
              <a:off x="4854675" y="2253775"/>
              <a:ext cx="621850" cy="621850"/>
            </a:xfrm>
            <a:prstGeom prst="flowChartExtra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5400000">
              <a:off x="2387725" y="2253775"/>
              <a:ext cx="621850" cy="621850"/>
            </a:xfrm>
            <a:prstGeom prst="flowChartExtra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5"/>
          <p:cNvSpPr txBox="1"/>
          <p:nvPr/>
        </p:nvSpPr>
        <p:spPr>
          <a:xfrm>
            <a:off x="2853100" y="383875"/>
            <a:ext cx="47394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Roboto"/>
                <a:ea typeface="Roboto"/>
                <a:cs typeface="Roboto"/>
                <a:sym typeface="Roboto"/>
              </a:rPr>
              <a:t>Our Amazing Logo</a:t>
            </a:r>
            <a:endParaRPr sz="3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7" name="Google Shape;87;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key marketing features:</a:t>
            </a:r>
            <a:endParaRPr/>
          </a:p>
          <a:p>
            <a:pPr indent="-317500" lvl="0" marL="457200" rtl="0" algn="l">
              <a:lnSpc>
                <a:spcPct val="150000"/>
              </a:lnSpc>
              <a:spcBef>
                <a:spcPts val="1600"/>
              </a:spcBef>
              <a:spcAft>
                <a:spcPts val="0"/>
              </a:spcAft>
              <a:buSzPts val="1400"/>
              <a:buAutoNum type="arabicPeriod"/>
            </a:pPr>
            <a:r>
              <a:rPr lang="en"/>
              <a:t>Accurate and consistent direction delivery.</a:t>
            </a:r>
            <a:endParaRPr/>
          </a:p>
          <a:p>
            <a:pPr indent="-317500" lvl="0" marL="457200" rtl="0" algn="l">
              <a:lnSpc>
                <a:spcPct val="150000"/>
              </a:lnSpc>
              <a:spcBef>
                <a:spcPts val="0"/>
              </a:spcBef>
              <a:spcAft>
                <a:spcPts val="0"/>
              </a:spcAft>
              <a:buSzPts val="1400"/>
              <a:buAutoNum type="arabicPeriod"/>
            </a:pPr>
            <a:r>
              <a:rPr lang="en"/>
              <a:t>Voice recognition.</a:t>
            </a:r>
            <a:endParaRPr/>
          </a:p>
          <a:p>
            <a:pPr indent="-317500" lvl="0" marL="457200" rtl="0" algn="l">
              <a:lnSpc>
                <a:spcPct val="150000"/>
              </a:lnSpc>
              <a:spcBef>
                <a:spcPts val="0"/>
              </a:spcBef>
              <a:spcAft>
                <a:spcPts val="0"/>
              </a:spcAft>
              <a:buSzPts val="1400"/>
              <a:buAutoNum type="arabicPeriod"/>
            </a:pPr>
            <a:r>
              <a:rPr lang="en"/>
              <a:t>Fall detection.</a:t>
            </a:r>
            <a:endParaRPr/>
          </a:p>
          <a:p>
            <a:pPr indent="-317500" lvl="0" marL="457200" rtl="0" algn="l">
              <a:lnSpc>
                <a:spcPct val="150000"/>
              </a:lnSpc>
              <a:spcBef>
                <a:spcPts val="0"/>
              </a:spcBef>
              <a:spcAft>
                <a:spcPts val="0"/>
              </a:spcAft>
              <a:buSzPts val="1400"/>
              <a:buAutoNum type="arabicPeriod"/>
            </a:pPr>
            <a:r>
              <a:rPr lang="en"/>
              <a:t>Multi-level floor processing.</a:t>
            </a:r>
            <a:endParaRPr/>
          </a:p>
          <a:p>
            <a:pPr indent="-317500" lvl="0" marL="457200" rtl="0" algn="l">
              <a:spcBef>
                <a:spcPts val="0"/>
              </a:spcBef>
              <a:spcAft>
                <a:spcPts val="0"/>
              </a:spcAft>
              <a:buSzPts val="1400"/>
              <a:buAutoNum type="arabicPeriod"/>
            </a:pPr>
            <a:r>
              <a:rPr lang="en"/>
              <a:t>User friendly user interface for the visually and non-visually impaired.</a:t>
            </a:r>
            <a:endParaRPr/>
          </a:p>
        </p:txBody>
      </p:sp>
      <p:sp>
        <p:nvSpPr>
          <p:cNvPr id="88" name="Google Shape;88;p1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4656025" y="1144125"/>
            <a:ext cx="3999901" cy="3341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Stakeholders</a:t>
            </a:r>
            <a:endParaRPr/>
          </a:p>
        </p:txBody>
      </p:sp>
      <p:sp>
        <p:nvSpPr>
          <p:cNvPr id="95" name="Google Shape;95;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Visually I</a:t>
            </a:r>
            <a:r>
              <a:rPr lang="en"/>
              <a:t>mpaired</a:t>
            </a:r>
            <a:r>
              <a:rPr lang="en"/>
              <a:t> </a:t>
            </a:r>
            <a:endParaRPr/>
          </a:p>
          <a:p>
            <a:pPr indent="0" lvl="0" marL="0" rtl="0" algn="l">
              <a:spcBef>
                <a:spcPts val="1600"/>
              </a:spcBef>
              <a:spcAft>
                <a:spcPts val="0"/>
              </a:spcAft>
              <a:buNone/>
            </a:pPr>
            <a:r>
              <a:rPr lang="en"/>
              <a:t>The Development Team</a:t>
            </a:r>
            <a:endParaRPr/>
          </a:p>
          <a:p>
            <a:pPr indent="0" lvl="0" marL="0" rtl="0" algn="l">
              <a:spcBef>
                <a:spcPts val="1600"/>
              </a:spcBef>
              <a:spcAft>
                <a:spcPts val="0"/>
              </a:spcAft>
              <a:buNone/>
            </a:pPr>
            <a:r>
              <a:rPr lang="en"/>
              <a:t>Bolong</a:t>
            </a:r>
            <a:endParaRPr/>
          </a:p>
          <a:p>
            <a:pPr indent="0" lvl="0" marL="0" rtl="0" algn="l">
              <a:spcBef>
                <a:spcPts val="1600"/>
              </a:spcBef>
              <a:spcAft>
                <a:spcPts val="0"/>
              </a:spcAft>
              <a:buNone/>
            </a:pPr>
            <a:r>
              <a:rPr lang="en"/>
              <a:t>Caretakers for the Visually Impaired</a:t>
            </a:r>
            <a:endParaRPr/>
          </a:p>
          <a:p>
            <a:pPr indent="0" lvl="0" marL="0" rtl="0" algn="l">
              <a:spcBef>
                <a:spcPts val="1600"/>
              </a:spcBef>
              <a:spcAft>
                <a:spcPts val="0"/>
              </a:spcAft>
              <a:buNone/>
            </a:pPr>
            <a:r>
              <a:rPr lang="en"/>
              <a:t>WSU Everett Students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6" name="Google Shape;96;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7"/>
          <p:cNvPicPr preferRelativeResize="0"/>
          <p:nvPr/>
        </p:nvPicPr>
        <p:blipFill>
          <a:blip r:embed="rId3">
            <a:alphaModFix/>
          </a:blip>
          <a:stretch>
            <a:fillRect/>
          </a:stretch>
        </p:blipFill>
        <p:spPr>
          <a:xfrm>
            <a:off x="3559525" y="1489825"/>
            <a:ext cx="5148150" cy="289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Model - Prototyping</a:t>
            </a:r>
            <a:endParaRPr/>
          </a:p>
        </p:txBody>
      </p:sp>
      <p:sp>
        <p:nvSpPr>
          <p:cNvPr id="103" name="Google Shape;103;p1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a:t>Requirement Analysis: </a:t>
            </a:r>
            <a:r>
              <a:rPr lang="en"/>
              <a:t>Process ended 10/13</a:t>
            </a:r>
            <a:endParaRPr/>
          </a:p>
          <a:p>
            <a:pPr indent="-317500" lvl="0" marL="457200" rtl="0" algn="l">
              <a:lnSpc>
                <a:spcPct val="150000"/>
              </a:lnSpc>
              <a:spcBef>
                <a:spcPts val="0"/>
              </a:spcBef>
              <a:spcAft>
                <a:spcPts val="0"/>
              </a:spcAft>
              <a:buSzPts val="1400"/>
              <a:buChar char="-"/>
            </a:pPr>
            <a:r>
              <a:rPr b="1" lang="en"/>
              <a:t>Design:</a:t>
            </a:r>
            <a:r>
              <a:rPr lang="en"/>
              <a:t> Starting 10/14</a:t>
            </a:r>
            <a:endParaRPr/>
          </a:p>
          <a:p>
            <a:pPr indent="-317500" lvl="0" marL="457200" rtl="0" algn="l">
              <a:lnSpc>
                <a:spcPct val="150000"/>
              </a:lnSpc>
              <a:spcBef>
                <a:spcPts val="0"/>
              </a:spcBef>
              <a:spcAft>
                <a:spcPts val="0"/>
              </a:spcAft>
              <a:buSzPts val="1400"/>
              <a:buChar char="-"/>
            </a:pPr>
            <a:r>
              <a:rPr b="1" lang="en"/>
              <a:t>Implementation:</a:t>
            </a:r>
            <a:r>
              <a:rPr lang="en"/>
              <a:t> TBD</a:t>
            </a:r>
            <a:endParaRPr/>
          </a:p>
          <a:p>
            <a:pPr indent="-317500" lvl="0" marL="457200" rtl="0" algn="l">
              <a:lnSpc>
                <a:spcPct val="150000"/>
              </a:lnSpc>
              <a:spcBef>
                <a:spcPts val="0"/>
              </a:spcBef>
              <a:spcAft>
                <a:spcPts val="0"/>
              </a:spcAft>
              <a:buSzPts val="1400"/>
              <a:buChar char="-"/>
            </a:pPr>
            <a:r>
              <a:rPr b="1" lang="en"/>
              <a:t>Testing:</a:t>
            </a:r>
            <a:r>
              <a:rPr lang="en"/>
              <a:t> TBD</a:t>
            </a:r>
            <a:endParaRPr/>
          </a:p>
          <a:p>
            <a:pPr indent="-317500" lvl="0" marL="457200" rtl="0" algn="l">
              <a:lnSpc>
                <a:spcPct val="150000"/>
              </a:lnSpc>
              <a:spcBef>
                <a:spcPts val="0"/>
              </a:spcBef>
              <a:spcAft>
                <a:spcPts val="0"/>
              </a:spcAft>
              <a:buSzPts val="1400"/>
              <a:buChar char="-"/>
            </a:pPr>
            <a:r>
              <a:rPr b="1" lang="en"/>
              <a:t>Evolution:</a:t>
            </a:r>
            <a:r>
              <a:rPr lang="en"/>
              <a:t> TBD</a:t>
            </a:r>
            <a:endParaRPr/>
          </a:p>
        </p:txBody>
      </p:sp>
      <p:sp>
        <p:nvSpPr>
          <p:cNvPr id="104" name="Google Shape;104;p1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5152474" y="1358999"/>
            <a:ext cx="3280850" cy="320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 Services</a:t>
            </a:r>
            <a:endParaRPr/>
          </a:p>
        </p:txBody>
      </p:sp>
      <p:sp>
        <p:nvSpPr>
          <p:cNvPr id="111" name="Google Shape;111;p19"/>
          <p:cNvSpPr txBox="1"/>
          <p:nvPr>
            <p:ph idx="1" type="body"/>
          </p:nvPr>
        </p:nvSpPr>
        <p:spPr>
          <a:xfrm>
            <a:off x="387900" y="1489825"/>
            <a:ext cx="7699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112" name="Google Shape;112;p19"/>
          <p:cNvPicPr preferRelativeResize="0"/>
          <p:nvPr/>
        </p:nvPicPr>
        <p:blipFill rotWithShape="1">
          <a:blip r:embed="rId3">
            <a:alphaModFix/>
          </a:blip>
          <a:srcRect b="17023" l="64643" r="13968" t="38235"/>
          <a:stretch/>
        </p:blipFill>
        <p:spPr>
          <a:xfrm>
            <a:off x="665950" y="2470675"/>
            <a:ext cx="1375623" cy="1874625"/>
          </a:xfrm>
          <a:prstGeom prst="rect">
            <a:avLst/>
          </a:prstGeom>
          <a:noFill/>
          <a:ln>
            <a:noFill/>
          </a:ln>
        </p:spPr>
      </p:pic>
      <p:pic>
        <p:nvPicPr>
          <p:cNvPr id="113" name="Google Shape;113;p19"/>
          <p:cNvPicPr preferRelativeResize="0"/>
          <p:nvPr/>
        </p:nvPicPr>
        <p:blipFill>
          <a:blip r:embed="rId4">
            <a:alphaModFix/>
          </a:blip>
          <a:stretch>
            <a:fillRect/>
          </a:stretch>
        </p:blipFill>
        <p:spPr>
          <a:xfrm>
            <a:off x="2658200" y="2470679"/>
            <a:ext cx="1375625" cy="1940356"/>
          </a:xfrm>
          <a:prstGeom prst="rect">
            <a:avLst/>
          </a:prstGeom>
          <a:noFill/>
          <a:ln>
            <a:noFill/>
          </a:ln>
        </p:spPr>
      </p:pic>
      <p:pic>
        <p:nvPicPr>
          <p:cNvPr id="114" name="Google Shape;114;p19"/>
          <p:cNvPicPr preferRelativeResize="0"/>
          <p:nvPr/>
        </p:nvPicPr>
        <p:blipFill>
          <a:blip r:embed="rId5">
            <a:alphaModFix/>
          </a:blip>
          <a:stretch>
            <a:fillRect/>
          </a:stretch>
        </p:blipFill>
        <p:spPr>
          <a:xfrm>
            <a:off x="4650450" y="2470663"/>
            <a:ext cx="1438275" cy="1495425"/>
          </a:xfrm>
          <a:prstGeom prst="rect">
            <a:avLst/>
          </a:prstGeom>
          <a:noFill/>
          <a:ln>
            <a:noFill/>
          </a:ln>
        </p:spPr>
      </p:pic>
      <p:sp>
        <p:nvSpPr>
          <p:cNvPr id="115" name="Google Shape;115;p19"/>
          <p:cNvSpPr txBox="1"/>
          <p:nvPr/>
        </p:nvSpPr>
        <p:spPr>
          <a:xfrm>
            <a:off x="609300" y="1938700"/>
            <a:ext cx="1566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Service Dog</a:t>
            </a:r>
            <a:endParaRPr>
              <a:solidFill>
                <a:schemeClr val="dk1"/>
              </a:solidFill>
              <a:latin typeface="Roboto"/>
              <a:ea typeface="Roboto"/>
              <a:cs typeface="Roboto"/>
              <a:sym typeface="Roboto"/>
            </a:endParaRPr>
          </a:p>
        </p:txBody>
      </p:sp>
      <p:sp>
        <p:nvSpPr>
          <p:cNvPr id="116" name="Google Shape;116;p19"/>
          <p:cNvSpPr txBox="1"/>
          <p:nvPr/>
        </p:nvSpPr>
        <p:spPr>
          <a:xfrm>
            <a:off x="2565563" y="1938700"/>
            <a:ext cx="1566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White Cane</a:t>
            </a:r>
            <a:endParaRPr>
              <a:solidFill>
                <a:schemeClr val="dk1"/>
              </a:solidFill>
              <a:latin typeface="Roboto"/>
              <a:ea typeface="Roboto"/>
              <a:cs typeface="Roboto"/>
              <a:sym typeface="Roboto"/>
            </a:endParaRPr>
          </a:p>
        </p:txBody>
      </p:sp>
      <p:sp>
        <p:nvSpPr>
          <p:cNvPr id="117" name="Google Shape;117;p19"/>
          <p:cNvSpPr txBox="1"/>
          <p:nvPr/>
        </p:nvSpPr>
        <p:spPr>
          <a:xfrm>
            <a:off x="4521825" y="1938700"/>
            <a:ext cx="1566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Path Guide</a:t>
            </a:r>
            <a:endParaRPr>
              <a:solidFill>
                <a:schemeClr val="dk1"/>
              </a:solidFill>
              <a:latin typeface="Roboto"/>
              <a:ea typeface="Roboto"/>
              <a:cs typeface="Roboto"/>
              <a:sym typeface="Roboto"/>
            </a:endParaRPr>
          </a:p>
        </p:txBody>
      </p:sp>
      <p:grpSp>
        <p:nvGrpSpPr>
          <p:cNvPr id="118" name="Google Shape;118;p19"/>
          <p:cNvGrpSpPr/>
          <p:nvPr/>
        </p:nvGrpSpPr>
        <p:grpSpPr>
          <a:xfrm>
            <a:off x="6591512" y="2470675"/>
            <a:ext cx="1376893" cy="1509472"/>
            <a:chOff x="2084875" y="111925"/>
            <a:chExt cx="4313575" cy="5031575"/>
          </a:xfrm>
        </p:grpSpPr>
        <p:sp>
          <p:nvSpPr>
            <p:cNvPr id="119" name="Google Shape;119;p19"/>
            <p:cNvSpPr/>
            <p:nvPr/>
          </p:nvSpPr>
          <p:spPr>
            <a:xfrm>
              <a:off x="2084875" y="111925"/>
              <a:ext cx="4313575" cy="50315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4"/>
                  </a:solidFill>
                  <a:latin typeface="Impact"/>
                </a:rPr>
                <a:t>E</a:t>
              </a:r>
            </a:p>
          </p:txBody>
        </p:sp>
        <p:sp>
          <p:nvSpPr>
            <p:cNvPr id="120" name="Google Shape;120;p19"/>
            <p:cNvSpPr/>
            <p:nvPr/>
          </p:nvSpPr>
          <p:spPr>
            <a:xfrm>
              <a:off x="2777125" y="2032050"/>
              <a:ext cx="2310000" cy="10653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591035" y="2205741"/>
              <a:ext cx="682200" cy="717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 name="Google Shape;122;p19"/>
            <p:cNvSpPr/>
            <p:nvPr/>
          </p:nvSpPr>
          <p:spPr>
            <a:xfrm rot="5400000">
              <a:off x="4854675" y="2253775"/>
              <a:ext cx="621850" cy="621850"/>
            </a:xfrm>
            <a:prstGeom prst="flowChartExtra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5400000">
              <a:off x="2387725" y="2253775"/>
              <a:ext cx="621850" cy="621850"/>
            </a:xfrm>
            <a:prstGeom prst="flowChartExtra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9"/>
          <p:cNvSpPr txBox="1"/>
          <p:nvPr/>
        </p:nvSpPr>
        <p:spPr>
          <a:xfrm>
            <a:off x="6648900" y="1938700"/>
            <a:ext cx="14382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EyeBallin</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 Points : Development Count</a:t>
            </a:r>
            <a:endParaRPr/>
          </a:p>
        </p:txBody>
      </p:sp>
      <p:sp>
        <p:nvSpPr>
          <p:cNvPr id="130" name="Google Shape;130;p20"/>
          <p:cNvSpPr txBox="1"/>
          <p:nvPr>
            <p:ph idx="1" type="body"/>
          </p:nvPr>
        </p:nvSpPr>
        <p:spPr>
          <a:xfrm>
            <a:off x="387900" y="1489825"/>
            <a:ext cx="4065900" cy="33177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How many</a:t>
            </a:r>
            <a:endParaRPr/>
          </a:p>
          <a:p>
            <a:pPr indent="0" lvl="0" marL="457200" rtl="0" algn="l">
              <a:lnSpc>
                <a:spcPct val="100000"/>
              </a:lnSpc>
              <a:spcBef>
                <a:spcPts val="1600"/>
              </a:spcBef>
              <a:spcAft>
                <a:spcPts val="0"/>
              </a:spcAft>
              <a:buNone/>
            </a:pPr>
            <a:r>
              <a:rPr lang="en"/>
              <a:t>1. Inputs:  3</a:t>
            </a:r>
            <a:endParaRPr/>
          </a:p>
          <a:p>
            <a:pPr indent="0" lvl="0" marL="457200" rtl="0" algn="l">
              <a:lnSpc>
                <a:spcPct val="100000"/>
              </a:lnSpc>
              <a:spcBef>
                <a:spcPts val="1600"/>
              </a:spcBef>
              <a:spcAft>
                <a:spcPts val="0"/>
              </a:spcAft>
              <a:buNone/>
            </a:pPr>
            <a:r>
              <a:rPr lang="en"/>
              <a:t>2. Outputs: 4</a:t>
            </a:r>
            <a:endParaRPr/>
          </a:p>
          <a:p>
            <a:pPr indent="0" lvl="0" marL="457200" rtl="0" algn="l">
              <a:lnSpc>
                <a:spcPct val="100000"/>
              </a:lnSpc>
              <a:spcBef>
                <a:spcPts val="1600"/>
              </a:spcBef>
              <a:spcAft>
                <a:spcPts val="0"/>
              </a:spcAft>
              <a:buNone/>
            </a:pPr>
            <a:r>
              <a:rPr lang="en"/>
              <a:t>3. Inquiries: 2</a:t>
            </a:r>
            <a:endParaRPr/>
          </a:p>
          <a:p>
            <a:pPr indent="0" lvl="0" marL="457200" rtl="0" algn="l">
              <a:lnSpc>
                <a:spcPct val="100000"/>
              </a:lnSpc>
              <a:spcBef>
                <a:spcPts val="1600"/>
              </a:spcBef>
              <a:spcAft>
                <a:spcPts val="0"/>
              </a:spcAft>
              <a:buNone/>
            </a:pPr>
            <a:r>
              <a:rPr lang="en"/>
              <a:t>4. Logical files: 3</a:t>
            </a:r>
            <a:endParaRPr/>
          </a:p>
          <a:p>
            <a:pPr indent="0" lvl="0" marL="457200" rtl="0" algn="l">
              <a:lnSpc>
                <a:spcPct val="100000"/>
              </a:lnSpc>
              <a:spcBef>
                <a:spcPts val="1600"/>
              </a:spcBef>
              <a:spcAft>
                <a:spcPts val="0"/>
              </a:spcAft>
              <a:buNone/>
            </a:pPr>
            <a:r>
              <a:rPr lang="en"/>
              <a:t>	Internal: 2</a:t>
            </a:r>
            <a:endParaRPr/>
          </a:p>
          <a:p>
            <a:pPr indent="0" lvl="0" marL="457200" rtl="0" algn="l">
              <a:lnSpc>
                <a:spcPct val="100000"/>
              </a:lnSpc>
              <a:spcBef>
                <a:spcPts val="1600"/>
              </a:spcBef>
              <a:spcAft>
                <a:spcPts val="0"/>
              </a:spcAft>
              <a:buNone/>
            </a:pPr>
            <a:r>
              <a:rPr lang="en"/>
              <a:t>	External: 1</a:t>
            </a:r>
            <a:endParaRPr/>
          </a:p>
          <a:p>
            <a:pPr indent="0" lvl="0" marL="457200" rtl="0" algn="l">
              <a:lnSpc>
                <a:spcPct val="100000"/>
              </a:lnSpc>
              <a:spcBef>
                <a:spcPts val="1600"/>
              </a:spcBef>
              <a:spcAft>
                <a:spcPts val="1600"/>
              </a:spcAft>
              <a:buNone/>
            </a:pPr>
            <a:r>
              <a:rPr lang="en"/>
              <a:t>5. Interfaces: 3</a:t>
            </a:r>
            <a:endParaRPr/>
          </a:p>
        </p:txBody>
      </p:sp>
      <p:sp>
        <p:nvSpPr>
          <p:cNvPr id="131" name="Google Shape;131;p20"/>
          <p:cNvSpPr txBox="1"/>
          <p:nvPr>
            <p:ph idx="2" type="body"/>
          </p:nvPr>
        </p:nvSpPr>
        <p:spPr>
          <a:xfrm>
            <a:off x="4756200" y="10323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0"/>
              </a:spcAft>
              <a:buNone/>
            </a:pPr>
            <a:r>
              <a:rPr lang="en"/>
              <a:t>1. Inputs: Speech commands, manually entered commands, user emergency contact information.</a:t>
            </a:r>
            <a:endParaRPr/>
          </a:p>
          <a:p>
            <a:pPr indent="0" lvl="0" marL="457200" rtl="0" algn="l">
              <a:spcBef>
                <a:spcPts val="1600"/>
              </a:spcBef>
              <a:spcAft>
                <a:spcPts val="0"/>
              </a:spcAft>
              <a:buNone/>
            </a:pPr>
            <a:r>
              <a:rPr lang="en"/>
              <a:t>2. Outputs: Directions, Map, Phone Call, Text Message, </a:t>
            </a:r>
            <a:endParaRPr/>
          </a:p>
          <a:p>
            <a:pPr indent="0" lvl="0" marL="457200" rtl="0" algn="l">
              <a:spcBef>
                <a:spcPts val="1600"/>
              </a:spcBef>
              <a:spcAft>
                <a:spcPts val="0"/>
              </a:spcAft>
              <a:buNone/>
            </a:pPr>
            <a:r>
              <a:rPr lang="en"/>
              <a:t>3. Inquiries: Map Data sent to interface</a:t>
            </a:r>
            <a:endParaRPr/>
          </a:p>
          <a:p>
            <a:pPr indent="0" lvl="0" marL="457200" rtl="0" algn="l">
              <a:spcBef>
                <a:spcPts val="1600"/>
              </a:spcBef>
              <a:spcAft>
                <a:spcPts val="0"/>
              </a:spcAft>
              <a:buNone/>
            </a:pPr>
            <a:r>
              <a:rPr lang="en"/>
              <a:t>4. Logical files: Map, directions, phone information</a:t>
            </a:r>
            <a:endParaRPr/>
          </a:p>
          <a:p>
            <a:pPr indent="0" lvl="0" marL="457200" rtl="0" algn="l">
              <a:spcBef>
                <a:spcPts val="1600"/>
              </a:spcBef>
              <a:spcAft>
                <a:spcPts val="0"/>
              </a:spcAft>
              <a:buNone/>
            </a:pPr>
            <a:r>
              <a:rPr lang="en"/>
              <a:t>5. Interfaces: Destination, Emergency, Directions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Creeping Rate</a:t>
            </a:r>
            <a:endParaRPr/>
          </a:p>
        </p:txBody>
      </p:sp>
      <p:sp>
        <p:nvSpPr>
          <p:cNvPr id="137" name="Google Shape;137;p2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Current creep rate: </a:t>
            </a:r>
            <a:endParaRPr/>
          </a:p>
          <a:p>
            <a:pPr indent="-317500" lvl="0" marL="457200" rtl="0" algn="l">
              <a:spcBef>
                <a:spcPts val="0"/>
              </a:spcBef>
              <a:spcAft>
                <a:spcPts val="0"/>
              </a:spcAft>
              <a:buSzPts val="1400"/>
              <a:buChar char="-"/>
            </a:pPr>
            <a:r>
              <a:rPr lang="en"/>
              <a:t>During the Requirements Specification phase, we added additional functionality for detecting falls, as well as displaying a visual interface to augment the audio interface. A rough estimate would put this at about 10% creep over the month.</a:t>
            </a:r>
            <a:endParaRPr/>
          </a:p>
        </p:txBody>
      </p:sp>
      <p:sp>
        <p:nvSpPr>
          <p:cNvPr id="138" name="Google Shape;138;p2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Maximum Creep Rate:</a:t>
            </a:r>
            <a:endParaRPr/>
          </a:p>
          <a:p>
            <a:pPr indent="-317500" lvl="0" marL="457200" rtl="0" algn="l">
              <a:spcBef>
                <a:spcPts val="0"/>
              </a:spcBef>
              <a:spcAft>
                <a:spcPts val="0"/>
              </a:spcAft>
              <a:buSzPts val="1400"/>
              <a:buChar char="-"/>
            </a:pPr>
            <a:r>
              <a:rPr lang="en"/>
              <a:t>We estimate that we would be able to handle about 35% more work over the duration of the project. </a:t>
            </a:r>
            <a:r>
              <a:rPr lang="en"/>
              <a:t>since we only have about 2 months left to code this project, that would put the maximum creep rate that we can handle at about 15% per month.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