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7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0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AB6C-F86E-4D1E-9D4E-66CB2F0234C0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255695"/>
            <a:ext cx="11554690" cy="646197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27561" y="3075712"/>
            <a:ext cx="7751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CINÉTICA QUÍMICA E CÁLCULO DE REATORES 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2873" y="706582"/>
            <a:ext cx="7917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UNIVERSIDADE FEDERAL DO TRIÂNGULO MINEIRO</a:t>
            </a:r>
          </a:p>
          <a:p>
            <a:pPr algn="ctr"/>
            <a:r>
              <a:rPr lang="pt-BR" sz="2800" dirty="0" smtClean="0"/>
              <a:t>ENGENHARIA QUÍMICA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19949" y="5112326"/>
            <a:ext cx="77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Prof. Priscila Pereira Silva</a:t>
            </a:r>
          </a:p>
          <a:p>
            <a:pPr algn="r"/>
            <a:r>
              <a:rPr lang="pt-BR" sz="2000" dirty="0" smtClean="0"/>
              <a:t>priscila.silva@uftm.edu.br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05745" y="5758657"/>
            <a:ext cx="313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2020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1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92331" y="917433"/>
                <a:ext cx="10874326" cy="602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pt-BR" sz="2800" b="1" u="sng" dirty="0" smtClean="0"/>
                  <a:t>Expressão das taxas</a:t>
                </a:r>
              </a:p>
              <a:p>
                <a:endParaRPr lang="pt-BR" sz="2400" b="1" dirty="0" smtClean="0"/>
              </a:p>
              <a:p>
                <a:r>
                  <a:rPr lang="pt-BR" sz="2000" dirty="0" smtClean="0"/>
                  <a:t>d)Reação em série irreversível e de 1° ordem </a:t>
                </a:r>
              </a:p>
              <a:p>
                <a:pPr algn="ctr"/>
                <a:r>
                  <a:rPr lang="pt-BR" sz="2000" dirty="0" smtClean="0"/>
                  <a:t>A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B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C</a:t>
                </a:r>
              </a:p>
              <a:p>
                <a:pPr algn="ctr"/>
                <a:endParaRPr lang="pt-BR" sz="2000" dirty="0" smtClean="0"/>
              </a:p>
              <a:p>
                <a:pPr algn="ctr"/>
                <a:r>
                  <a:rPr lang="pt-BR" sz="2000" dirty="0" smtClean="0"/>
                  <a:t>-</a:t>
                </a:r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A</a:t>
                </a:r>
                <a:r>
                  <a:rPr lang="pt-BR" sz="2000" dirty="0" smtClean="0"/>
                  <a:t> = K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A</a:t>
                </a:r>
              </a:p>
              <a:p>
                <a:pPr algn="ctr"/>
                <a:r>
                  <a:rPr lang="pt-BR" sz="2000" dirty="0" smtClean="0"/>
                  <a:t>-</a:t>
                </a:r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B</a:t>
                </a:r>
                <a:r>
                  <a:rPr lang="pt-BR" sz="2000" dirty="0" smtClean="0"/>
                  <a:t> = K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B</a:t>
                </a:r>
                <a:r>
                  <a:rPr lang="pt-BR" sz="2000" dirty="0" smtClean="0"/>
                  <a:t> – K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A</a:t>
                </a:r>
              </a:p>
              <a:p>
                <a:pPr algn="ctr"/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C</a:t>
                </a:r>
                <a:r>
                  <a:rPr lang="pt-BR" sz="2000" dirty="0" smtClean="0"/>
                  <a:t> </a:t>
                </a:r>
                <a:r>
                  <a:rPr lang="pt-BR" sz="2000" smtClean="0"/>
                  <a:t>= </a:t>
                </a:r>
                <a:r>
                  <a:rPr lang="pt-BR" sz="2000" smtClean="0"/>
                  <a:t>K</a:t>
                </a:r>
                <a:r>
                  <a:rPr lang="pt-BR" sz="2000" baseline="-25000" smtClean="0"/>
                  <a:t>2</a:t>
                </a:r>
                <a:r>
                  <a:rPr lang="pt-BR" sz="2000" smtClean="0"/>
                  <a:t>C</a:t>
                </a:r>
                <a:r>
                  <a:rPr lang="pt-BR" sz="2000" baseline="-25000" smtClean="0"/>
                  <a:t>B</a:t>
                </a:r>
                <a:endParaRPr lang="pt-BR" sz="2000" baseline="-25000" dirty="0"/>
              </a:p>
              <a:p>
                <a:pPr algn="ctr"/>
                <a:endParaRPr lang="pt-BR" sz="2000" dirty="0"/>
              </a:p>
              <a:p>
                <a:pPr algn="ctr"/>
                <a:endParaRPr lang="pt-BR" sz="2000" baseline="-25000" dirty="0"/>
              </a:p>
              <a:p>
                <a:r>
                  <a:rPr lang="pt-BR" sz="2000" dirty="0" smtClean="0"/>
                  <a:t>c) Reações em paralelo irreversíveis e de 1° ordem</a:t>
                </a:r>
              </a:p>
              <a:p>
                <a:endParaRPr lang="pt-BR" sz="2000" dirty="0"/>
              </a:p>
              <a:p>
                <a:pPr algn="ctr"/>
                <a:r>
                  <a:rPr lang="pt-BR" sz="2000" dirty="0" smtClean="0"/>
                  <a:t>                      B</a:t>
                </a:r>
                <a:endParaRPr lang="pt-BR" sz="2000" dirty="0"/>
              </a:p>
              <a:p>
                <a:pPr algn="ctr"/>
                <a:r>
                  <a:rPr lang="pt-BR" sz="2000" dirty="0" smtClean="0"/>
                  <a:t>A</a:t>
                </a:r>
              </a:p>
              <a:p>
                <a:pPr algn="ctr"/>
                <a:r>
                  <a:rPr lang="pt-BR" sz="2000" dirty="0" smtClean="0"/>
                  <a:t>                      C</a:t>
                </a:r>
              </a:p>
              <a:p>
                <a:pPr algn="ctr"/>
                <a:r>
                  <a:rPr lang="pt-BR" sz="2000" dirty="0"/>
                  <a:t>-</a:t>
                </a:r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A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= </a:t>
                </a:r>
                <a:r>
                  <a:rPr lang="pt-BR" sz="2000" dirty="0" smtClean="0"/>
                  <a:t>K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C</a:t>
                </a:r>
                <a:r>
                  <a:rPr lang="pt-BR" sz="2000" baseline="-25000" dirty="0"/>
                  <a:t>A</a:t>
                </a:r>
                <a:r>
                  <a:rPr lang="pt-BR" sz="2000" dirty="0" smtClean="0"/>
                  <a:t> + K</a:t>
                </a:r>
                <a:r>
                  <a:rPr lang="pt-BR" sz="2000" baseline="-25000" dirty="0"/>
                  <a:t>2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A</a:t>
                </a:r>
                <a:endParaRPr lang="pt-BR" sz="2000" baseline="-25000" dirty="0"/>
              </a:p>
              <a:p>
                <a:pPr algn="ctr"/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B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= </a:t>
                </a:r>
                <a:r>
                  <a:rPr lang="pt-BR" sz="2000" dirty="0" smtClean="0"/>
                  <a:t>K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A</a:t>
                </a:r>
                <a:endParaRPr lang="pt-BR" sz="2000" baseline="-25000" dirty="0"/>
              </a:p>
              <a:p>
                <a:pPr algn="ctr"/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C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= </a:t>
                </a:r>
                <a:r>
                  <a:rPr lang="pt-BR" sz="2000" dirty="0" smtClean="0"/>
                  <a:t>K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A</a:t>
                </a:r>
                <a:endParaRPr lang="pt-BR" sz="2000" baseline="-25000" dirty="0"/>
              </a:p>
              <a:p>
                <a:pPr algn="ctr"/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917433"/>
                <a:ext cx="10874326" cy="6022161"/>
              </a:xfrm>
              <a:prstGeom prst="rect">
                <a:avLst/>
              </a:prstGeom>
              <a:blipFill>
                <a:blip r:embed="rId2"/>
                <a:stretch>
                  <a:fillRect l="-1010" t="-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708464" y="1894117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00499" y="1889761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</a:t>
            </a:r>
            <a:r>
              <a:rPr lang="pt-BR" baseline="-25000" dirty="0"/>
              <a:t>2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296297" y="4963886"/>
            <a:ext cx="374464" cy="130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296297" y="5238206"/>
            <a:ext cx="374464" cy="169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70696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3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70696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2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AULA 01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REAÇÕES QUÍMICAS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25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Reação Química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	Uma </a:t>
                </a:r>
                <a:r>
                  <a:rPr lang="pt-BR" dirty="0" smtClean="0">
                    <a:effectLst/>
                  </a:rPr>
                  <a:t>reação química ocorre quando um número detectável de moléculas de uma ou mais espécies químicas perde sua identidade e assume uma nova forma com alterações no tipo ou número de átomos ou de sua configuração e / ou estrutura.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>
                    <a:effectLst/>
                  </a:rPr>
                  <a:t>	Considere uma reação genérica: 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𝑏𝐵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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𝑐𝐶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𝑑𝐷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>
                    <a:effectLst/>
                  </a:rPr>
                  <a:t>	O componente A reage a uma taxa dada po</a:t>
                </a:r>
                <a:r>
                  <a:rPr lang="pt-BR" dirty="0" smtClean="0"/>
                  <a:t>r: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>
                  <a:effectLst/>
                </a:endParaRP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1520" y="773740"/>
                <a:ext cx="10874326" cy="5547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/>
                  <a:t>r</a:t>
                </a:r>
                <a:r>
                  <a:rPr lang="pt-BR" sz="2400" b="1" baseline="-25000" dirty="0" err="1" smtClean="0"/>
                  <a:t>A</a:t>
                </a:r>
                <a:r>
                  <a:rPr lang="pt-BR" sz="2400" b="1" baseline="30000" dirty="0" smtClean="0"/>
                  <a:t>*</a:t>
                </a:r>
                <a:r>
                  <a:rPr lang="pt-BR" sz="2400" b="1" dirty="0" smtClean="0"/>
                  <a:t> </a:t>
                </a:r>
                <a:r>
                  <a:rPr lang="pt-BR" sz="2400" dirty="0" smtClean="0"/>
                  <a:t>é definido como  o número de mols do componente A reagindo (desaparecendo) por unidade de tempo.</a:t>
                </a:r>
              </a:p>
              <a:p>
                <a:r>
                  <a:rPr lang="pt-BR" sz="2400" dirty="0" smtClean="0"/>
                  <a:t>Aplicando para os demais componentes:</a:t>
                </a:r>
              </a:p>
              <a:p>
                <a:endParaRPr lang="pt-B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baseline="30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i="1" baseline="300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baseline="30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baseline="30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 baseline="300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baseline="30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i="1" baseline="30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baseline="30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baseline="30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 baseline="30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baseline="30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i="1" baseline="30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baseline="30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baseline="30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baseline="30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 baseline="300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pt-BR" i="1" baseline="300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marL="285750" indent="-285750">
                  <a:buFontTx/>
                  <a:buChar char="-"/>
                </a:pPr>
                <a:r>
                  <a:rPr lang="pt-BR" dirty="0" smtClean="0"/>
                  <a:t>Velocidades Relativas:         </a:t>
                </a:r>
                <a14:m>
                  <m:oMath xmlns:m="http://schemas.openxmlformats.org/officeDocument/2006/math">
                    <m:r>
                      <a:rPr lang="pt-BR" i="1" baseline="30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baseline="30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baseline="3000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i="1" baseline="3000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i="1" baseline="30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 baseline="3000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pt-BR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baseline="3000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t-BR" i="1" baseline="3000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i="1" baseline="30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baseline="30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baseline="3000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i="1" baseline="3000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i="1" baseline="30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0" baseline="3000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pt-BR" dirty="0" smtClean="0"/>
                  <a:t>(Para cada mol de A que é consumido, c/a mols de C aparecem)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 smtClean="0"/>
                  <a:t>Assim, de forma geral as velocidades relativas relacionam-se :</a:t>
                </a:r>
              </a:p>
              <a:p>
                <a:pPr marL="285750" indent="-285750">
                  <a:buFontTx/>
                  <a:buChar char="-"/>
                </a:pPr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773740"/>
                <a:ext cx="10874326" cy="5547352"/>
              </a:xfrm>
              <a:prstGeom prst="rect">
                <a:avLst/>
              </a:prstGeom>
              <a:blipFill>
                <a:blip r:embed="rId2"/>
                <a:stretch>
                  <a:fillRect l="-841" t="-8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0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1520" y="773740"/>
                <a:ext cx="10874326" cy="558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BR" sz="2400" dirty="0" smtClean="0"/>
                  <a:t>A taxa da reação </a:t>
                </a:r>
                <a:r>
                  <a:rPr lang="pt-BR" sz="2400" b="1" dirty="0" smtClean="0"/>
                  <a:t>(</a:t>
                </a:r>
                <a:r>
                  <a:rPr lang="pt-BR" sz="2400" b="1" dirty="0" err="1" smtClean="0"/>
                  <a:t>r</a:t>
                </a:r>
                <a:r>
                  <a:rPr lang="pt-BR" sz="2400" b="1" baseline="-25000" dirty="0" err="1" smtClean="0"/>
                  <a:t>A</a:t>
                </a:r>
                <a:r>
                  <a:rPr lang="pt-BR" sz="2400" b="1" baseline="30000" dirty="0" smtClean="0"/>
                  <a:t>*</a:t>
                </a:r>
                <a:r>
                  <a:rPr lang="pt-BR" sz="2400" b="1" dirty="0" smtClean="0"/>
                  <a:t> ) </a:t>
                </a:r>
                <a:r>
                  <a:rPr lang="pt-BR" sz="2400" dirty="0" smtClean="0"/>
                  <a:t>é uma variável extensiva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pt-BR" sz="2400" dirty="0" smtClean="0"/>
              </a:p>
              <a:p>
                <a:r>
                  <a:rPr lang="pt-BR" sz="2400" dirty="0" smtClean="0"/>
                  <a:t>É necessário expressá-la como uma variável intensiva</a:t>
                </a:r>
              </a:p>
              <a:p>
                <a:r>
                  <a:rPr lang="pt-BR" sz="2400" dirty="0"/>
                  <a:t>	</a:t>
                </a:r>
                <a:r>
                  <a:rPr lang="pt-BR" sz="2400" b="1" dirty="0" smtClean="0">
                    <a:solidFill>
                      <a:srgbClr val="0070C0"/>
                    </a:solidFill>
                  </a:rPr>
                  <a:t>Como fazer???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𝑑𝑁𝐴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𝑑𝐶𝐴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  <a:p>
                <a:r>
                  <a:rPr lang="pt-BR" sz="2400" dirty="0" smtClean="0"/>
                  <a:t>	Quando a densidade permanece constante, o volume não se altera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𝑑𝐶𝐴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 smtClean="0"/>
              </a:p>
              <a:p>
                <a:endParaRPr lang="pt-BR" dirty="0"/>
              </a:p>
              <a:p>
                <a:endParaRPr lang="pt-BR" dirty="0"/>
              </a:p>
              <a:p>
                <a:pPr algn="just"/>
                <a:r>
                  <a:rPr lang="pt-BR" sz="2800" dirty="0" smtClean="0"/>
                  <a:t>Portanto: </a:t>
                </a:r>
                <a:r>
                  <a:rPr lang="pt-BR" sz="2800" b="1" dirty="0" smtClean="0">
                    <a:solidFill>
                      <a:srgbClr val="FF0000"/>
                    </a:solidFill>
                  </a:rPr>
                  <a:t>- </a:t>
                </a:r>
                <a:r>
                  <a:rPr lang="pt-BR" sz="2800" b="1" dirty="0" err="1" smtClean="0">
                    <a:solidFill>
                      <a:srgbClr val="FF0000"/>
                    </a:solidFill>
                  </a:rPr>
                  <a:t>r</a:t>
                </a:r>
                <a:r>
                  <a:rPr lang="pt-BR" sz="2800" b="1" baseline="-250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pt-BR" sz="2800" b="1" dirty="0" smtClean="0">
                    <a:solidFill>
                      <a:srgbClr val="FF0000"/>
                    </a:solidFill>
                  </a:rPr>
                  <a:t> é uma variável intensiva, que é definida como o número de mols do componente A reagido por unidade de tempo e por unidade de volume: (mols/</a:t>
                </a:r>
                <a:r>
                  <a:rPr lang="pt-BR" sz="2800" b="1" dirty="0" err="1" smtClean="0">
                    <a:solidFill>
                      <a:srgbClr val="FF0000"/>
                    </a:solidFill>
                  </a:rPr>
                  <a:t>L.s</a:t>
                </a:r>
                <a:r>
                  <a:rPr lang="pt-BR" sz="2800" b="1" dirty="0" smtClean="0">
                    <a:solidFill>
                      <a:srgbClr val="FF0000"/>
                    </a:solidFill>
                  </a:rPr>
                  <a:t>) ou (mols/m</a:t>
                </a:r>
                <a:r>
                  <a:rPr lang="pt-BR" sz="2800" b="1" baseline="30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pt-BR" sz="2800" b="1" dirty="0" smtClean="0">
                    <a:solidFill>
                      <a:srgbClr val="FF0000"/>
                    </a:solidFill>
                  </a:rPr>
                  <a:t>.s)</a:t>
                </a:r>
                <a:endParaRPr lang="pt-BR" sz="2800" b="1" dirty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773740"/>
                <a:ext cx="10874326" cy="5580246"/>
              </a:xfrm>
              <a:prstGeom prst="rect">
                <a:avLst/>
              </a:prstGeom>
              <a:blipFill>
                <a:blip r:embed="rId2"/>
                <a:stretch>
                  <a:fillRect l="-1121" t="-874" r="-1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/>
          <p:cNvGrpSpPr/>
          <p:nvPr/>
        </p:nvGrpSpPr>
        <p:grpSpPr>
          <a:xfrm>
            <a:off x="8384352" y="1800668"/>
            <a:ext cx="590836" cy="1294224"/>
            <a:chOff x="8384352" y="1800668"/>
            <a:chExt cx="590836" cy="1294224"/>
          </a:xfrm>
        </p:grpSpPr>
        <p:cxnSp>
          <p:nvCxnSpPr>
            <p:cNvPr id="3" name="Conector de Seta Reta 2"/>
            <p:cNvCxnSpPr/>
            <p:nvPr/>
          </p:nvCxnSpPr>
          <p:spPr>
            <a:xfrm flipV="1">
              <a:off x="8384352" y="2166424"/>
              <a:ext cx="323557" cy="9284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8581292" y="1800668"/>
              <a:ext cx="39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336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92331" y="185904"/>
                <a:ext cx="10874326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BR" sz="3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Importante</a:t>
                </a:r>
                <a:endParaRPr lang="pt-BR" sz="2400" dirty="0"/>
              </a:p>
              <a:p>
                <a:r>
                  <a:rPr lang="pt-BR" sz="2400" dirty="0" smtClean="0"/>
                  <a:t>		</a:t>
                </a:r>
                <a:r>
                  <a:rPr lang="pt-BR" sz="2200" dirty="0" smtClean="0"/>
                  <a:t>-</a:t>
                </a:r>
                <a:r>
                  <a:rPr lang="pt-BR" sz="2200" b="1" dirty="0" err="1" smtClean="0"/>
                  <a:t>r</a:t>
                </a:r>
                <a:r>
                  <a:rPr lang="pt-BR" sz="2200" b="1" baseline="-25000" dirty="0" err="1" smtClean="0"/>
                  <a:t>A</a:t>
                </a:r>
                <a:r>
                  <a:rPr lang="pt-BR" sz="2200" b="1" dirty="0" smtClean="0"/>
                  <a:t>  (mol/</a:t>
                </a:r>
                <a:r>
                  <a:rPr lang="pt-BR" sz="2200" b="1" dirty="0" err="1" smtClean="0"/>
                  <a:t>L.s</a:t>
                </a:r>
                <a:r>
                  <a:rPr lang="pt-BR" sz="2200" b="1" dirty="0" smtClean="0"/>
                  <a:t>)  </a:t>
                </a:r>
                <a:r>
                  <a:rPr lang="pt-BR" sz="2200" dirty="0" smtClean="0"/>
                  <a:t>(sistema homogêneo)</a:t>
                </a:r>
              </a:p>
              <a:p>
                <a:endParaRPr lang="pt-BR" sz="2200" dirty="0" smtClean="0"/>
              </a:p>
              <a:p>
                <a:r>
                  <a:rPr lang="pt-BR" sz="2200" b="1" dirty="0"/>
                  <a:t>	</a:t>
                </a:r>
                <a:r>
                  <a:rPr lang="pt-BR" sz="2200" b="1" dirty="0" smtClean="0"/>
                  <a:t>	</a:t>
                </a:r>
                <a:r>
                  <a:rPr lang="pt-BR" sz="2200" dirty="0"/>
                  <a:t>-</a:t>
                </a:r>
                <a:r>
                  <a:rPr lang="pt-BR" sz="2200" b="1" dirty="0" err="1" smtClean="0"/>
                  <a:t>r</a:t>
                </a:r>
                <a:r>
                  <a:rPr lang="pt-BR" sz="2200" b="1" baseline="-25000" dirty="0" err="1" smtClean="0"/>
                  <a:t>A</a:t>
                </a:r>
                <a:r>
                  <a:rPr lang="pt-BR" sz="2200" b="1" baseline="30000" dirty="0" smtClean="0"/>
                  <a:t>’</a:t>
                </a:r>
                <a:r>
                  <a:rPr lang="pt-BR" sz="2200" b="1" dirty="0" smtClean="0"/>
                  <a:t>  </a:t>
                </a:r>
                <a:r>
                  <a:rPr lang="pt-BR" sz="2200" b="1" dirty="0"/>
                  <a:t>(</a:t>
                </a:r>
                <a:r>
                  <a:rPr lang="pt-BR" sz="2200" b="1" dirty="0" smtClean="0"/>
                  <a:t>mol/</a:t>
                </a:r>
                <a:r>
                  <a:rPr lang="pt-BR" sz="2200" b="1" dirty="0" err="1" smtClean="0"/>
                  <a:t>s.g</a:t>
                </a:r>
                <a:r>
                  <a:rPr lang="pt-BR" sz="2200" b="1" baseline="-25000" dirty="0" err="1" smtClean="0"/>
                  <a:t>cat</a:t>
                </a:r>
                <a:r>
                  <a:rPr lang="pt-BR" sz="2200" b="1" dirty="0" smtClean="0"/>
                  <a:t>)  </a:t>
                </a:r>
                <a:r>
                  <a:rPr lang="pt-BR" sz="2200" dirty="0" smtClean="0"/>
                  <a:t>(sistema heterogêneo (gás – sólido))</a:t>
                </a:r>
              </a:p>
              <a:p>
                <a:r>
                  <a:rPr lang="pt-BR" sz="2200" b="1" dirty="0"/>
                  <a:t>	</a:t>
                </a:r>
                <a:r>
                  <a:rPr lang="pt-BR" sz="2200" b="1" dirty="0" smtClean="0"/>
                  <a:t>	</a:t>
                </a:r>
              </a:p>
              <a:p>
                <a:r>
                  <a:rPr lang="pt-BR" sz="2200" b="1" dirty="0"/>
                  <a:t>	</a:t>
                </a:r>
                <a:r>
                  <a:rPr lang="pt-BR" sz="2200" b="1" dirty="0" smtClean="0"/>
                  <a:t>	</a:t>
                </a:r>
                <a:r>
                  <a:rPr lang="pt-BR" sz="2200" dirty="0"/>
                  <a:t>-</a:t>
                </a:r>
                <a:r>
                  <a:rPr lang="pt-BR" sz="2200" b="1" dirty="0" err="1"/>
                  <a:t>r</a:t>
                </a:r>
                <a:r>
                  <a:rPr lang="pt-BR" sz="2200" b="1" baseline="-25000" dirty="0" err="1"/>
                  <a:t>A</a:t>
                </a:r>
                <a:r>
                  <a:rPr lang="pt-BR" sz="2200" b="1" baseline="30000" dirty="0" smtClean="0"/>
                  <a:t>’’</a:t>
                </a:r>
                <a:r>
                  <a:rPr lang="pt-BR" sz="2200" b="1" dirty="0" smtClean="0"/>
                  <a:t>  </a:t>
                </a:r>
                <a:r>
                  <a:rPr lang="pt-BR" sz="2200" b="1" dirty="0"/>
                  <a:t>(</a:t>
                </a:r>
                <a:r>
                  <a:rPr lang="pt-BR" sz="2200" b="1" dirty="0" smtClean="0"/>
                  <a:t>mol/s.m</a:t>
                </a:r>
                <a:r>
                  <a:rPr lang="pt-BR" sz="2200" b="1" baseline="30000" dirty="0" smtClean="0"/>
                  <a:t>2</a:t>
                </a:r>
                <a:r>
                  <a:rPr lang="pt-BR" sz="2200" b="1" dirty="0" smtClean="0"/>
                  <a:t>)  </a:t>
                </a:r>
                <a:r>
                  <a:rPr lang="pt-BR" sz="2200" dirty="0" smtClean="0"/>
                  <a:t>(taxa relacionada com a área disponível (reator))</a:t>
                </a:r>
                <a:endParaRPr lang="pt-BR" sz="2200" dirty="0"/>
              </a:p>
              <a:p>
                <a:endParaRPr lang="pt-BR" sz="2400" b="1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pt-BR" sz="2400" b="1" dirty="0" smtClean="0"/>
                  <a:t>Tipos de Reação</a:t>
                </a:r>
              </a:p>
              <a:p>
                <a:r>
                  <a:rPr lang="pt-BR" sz="2400" b="1" dirty="0" smtClean="0"/>
                  <a:t>-</a:t>
                </a:r>
                <a:r>
                  <a:rPr lang="pt-BR" sz="2400" b="1" u="sng" dirty="0" smtClean="0"/>
                  <a:t>Reações irreversíveis</a:t>
                </a:r>
                <a:r>
                  <a:rPr lang="pt-BR" sz="2400" b="1" dirty="0" smtClean="0"/>
                  <a:t>: </a:t>
                </a:r>
                <a:r>
                  <a:rPr lang="pt-BR" sz="2400" dirty="0" smtClean="0"/>
                  <a:t>Ocorrem em um único sentido</a:t>
                </a:r>
              </a:p>
              <a:p>
                <a:pPr algn="ctr"/>
                <a:r>
                  <a:rPr lang="pt-BR" sz="2000" dirty="0" smtClean="0"/>
                  <a:t>(CH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CO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)O + 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O </a:t>
                </a:r>
                <a14:m>
                  <m:oMath xmlns:m="http://schemas.openxmlformats.org/officeDocument/2006/math">
                    <m:r>
                      <a:rPr lang="pt-BR" sz="20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2 CH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COOH  (Hidrólise do anidrido acético)</a:t>
                </a:r>
              </a:p>
              <a:p>
                <a:r>
                  <a:rPr lang="pt-BR" sz="2400" b="1" dirty="0"/>
                  <a:t>-</a:t>
                </a:r>
                <a:r>
                  <a:rPr lang="pt-BR" sz="2400" b="1" u="sng" dirty="0"/>
                  <a:t>Reações </a:t>
                </a:r>
                <a:r>
                  <a:rPr lang="pt-BR" sz="2400" b="1" u="sng" dirty="0" smtClean="0"/>
                  <a:t>reversíveis</a:t>
                </a:r>
                <a:r>
                  <a:rPr lang="pt-BR" sz="2400" b="1" dirty="0" smtClean="0"/>
                  <a:t>: </a:t>
                </a:r>
                <a:r>
                  <a:rPr lang="pt-BR" sz="2400" dirty="0"/>
                  <a:t>Ocorrem </a:t>
                </a:r>
                <a:r>
                  <a:rPr lang="pt-BR" sz="2400" dirty="0" smtClean="0"/>
                  <a:t>nos dois sentidos</a:t>
                </a:r>
                <a:endParaRPr lang="pt-BR" sz="2400" dirty="0"/>
              </a:p>
              <a:p>
                <a:pPr algn="ctr"/>
                <a:r>
                  <a:rPr lang="pt-BR" sz="2000" dirty="0" smtClean="0"/>
                  <a:t>N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+ </a:t>
                </a:r>
                <a:r>
                  <a:rPr lang="pt-BR" sz="2000" dirty="0" smtClean="0"/>
                  <a:t>3H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pt-BR" sz="2000" dirty="0"/>
                  <a:t>2 </a:t>
                </a:r>
                <a:r>
                  <a:rPr lang="pt-BR" sz="2000" dirty="0" smtClean="0"/>
                  <a:t>NH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  (Síntese da amônia)</a:t>
                </a:r>
              </a:p>
              <a:p>
                <a:r>
                  <a:rPr lang="pt-BR" sz="2400" b="1" dirty="0"/>
                  <a:t>-</a:t>
                </a:r>
                <a:r>
                  <a:rPr lang="pt-BR" sz="2400" b="1" u="sng" dirty="0"/>
                  <a:t>Reações </a:t>
                </a:r>
                <a:r>
                  <a:rPr lang="pt-BR" sz="2400" b="1" u="sng" dirty="0" smtClean="0"/>
                  <a:t>elementares</a:t>
                </a:r>
                <a:r>
                  <a:rPr lang="pt-BR" sz="2400" b="1" dirty="0" smtClean="0"/>
                  <a:t>: </a:t>
                </a:r>
                <a:r>
                  <a:rPr lang="pt-BR" sz="2400" dirty="0"/>
                  <a:t>Ocorrem </a:t>
                </a:r>
                <a:r>
                  <a:rPr lang="pt-BR" sz="2400" dirty="0" smtClean="0"/>
                  <a:t>em uma única etapa</a:t>
                </a:r>
                <a:endParaRPr lang="pt-BR" sz="2400" dirty="0"/>
              </a:p>
              <a:p>
                <a:pPr algn="ctr"/>
                <a:r>
                  <a:rPr lang="pt-BR" sz="2000" dirty="0" smtClean="0"/>
                  <a:t>CCl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CHO + 2 C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5</a:t>
                </a:r>
                <a:r>
                  <a:rPr lang="pt-BR" sz="2000" dirty="0" smtClean="0"/>
                  <a:t>Cl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(C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4</a:t>
                </a:r>
                <a:r>
                  <a:rPr lang="pt-BR" sz="2000" dirty="0" smtClean="0"/>
                  <a:t>Cl)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CHCCl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 + 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O (Síntese do inseticida DDT)</a:t>
                </a:r>
              </a:p>
              <a:p>
                <a:r>
                  <a:rPr lang="pt-BR" sz="2400" b="1" dirty="0"/>
                  <a:t>-</a:t>
                </a:r>
                <a:r>
                  <a:rPr lang="pt-BR" sz="2400" b="1" u="sng" dirty="0"/>
                  <a:t>Reações </a:t>
                </a:r>
                <a:r>
                  <a:rPr lang="pt-BR" sz="2400" b="1" u="sng" dirty="0" smtClean="0"/>
                  <a:t>não elementares</a:t>
                </a:r>
                <a:r>
                  <a:rPr lang="pt-BR" sz="2400" b="1" dirty="0" smtClean="0"/>
                  <a:t>: </a:t>
                </a:r>
                <a:r>
                  <a:rPr lang="pt-BR" sz="2400" dirty="0"/>
                  <a:t>Ocorrem em </a:t>
                </a:r>
                <a:r>
                  <a:rPr lang="pt-BR" sz="2400" dirty="0" smtClean="0"/>
                  <a:t>várias etapas</a:t>
                </a:r>
                <a:endParaRPr lang="pt-BR" sz="2400" dirty="0"/>
              </a:p>
              <a:p>
                <a:pPr algn="ctr"/>
                <a:r>
                  <a:rPr lang="pt-BR" sz="2000" dirty="0" smtClean="0"/>
                  <a:t>A + B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AB</a:t>
                </a:r>
              </a:p>
              <a:p>
                <a:pPr algn="ctr"/>
                <a:r>
                  <a:rPr lang="pt-BR" sz="2000" dirty="0" smtClean="0"/>
                  <a:t>AB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pt-BR" sz="2000" dirty="0" smtClean="0"/>
              </a:p>
              <a:p>
                <a:pPr algn="ctr"/>
                <a:r>
                  <a:rPr lang="pt-BR" sz="2000" dirty="0" smtClean="0"/>
                  <a:t>A + B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185904"/>
                <a:ext cx="10874326" cy="6370975"/>
              </a:xfrm>
              <a:prstGeom prst="rect">
                <a:avLst/>
              </a:prstGeom>
              <a:blipFill>
                <a:blip r:embed="rId2"/>
                <a:stretch>
                  <a:fillRect l="-1346" t="-1338" b="-6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/>
          <p:cNvCxnSpPr/>
          <p:nvPr/>
        </p:nvCxnSpPr>
        <p:spPr>
          <a:xfrm flipV="1">
            <a:off x="5329646" y="6126478"/>
            <a:ext cx="1672045" cy="26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92331" y="146716"/>
                <a:ext cx="10874326" cy="612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pt-BR" sz="2400" b="1" dirty="0" smtClean="0"/>
                  <a:t>Tipos de Reação</a:t>
                </a:r>
              </a:p>
              <a:p>
                <a:endParaRPr lang="pt-BR" sz="2400" b="1" dirty="0" smtClean="0"/>
              </a:p>
              <a:p>
                <a:r>
                  <a:rPr lang="pt-BR" sz="2400" b="1" dirty="0" smtClean="0"/>
                  <a:t>-</a:t>
                </a:r>
                <a:r>
                  <a:rPr lang="pt-BR" sz="2400" b="1" u="sng" dirty="0" smtClean="0"/>
                  <a:t>Reações simples</a:t>
                </a:r>
                <a:r>
                  <a:rPr lang="pt-BR" sz="2400" b="1" dirty="0" smtClean="0"/>
                  <a:t>: </a:t>
                </a:r>
                <a:r>
                  <a:rPr lang="pt-BR" sz="2400" dirty="0" smtClean="0"/>
                  <a:t>Ocorrem numa etapa simples e podem ser elementares ou não</a:t>
                </a:r>
              </a:p>
              <a:p>
                <a:pPr algn="ctr"/>
                <a:r>
                  <a:rPr lang="pt-BR" sz="2000" dirty="0" smtClean="0"/>
                  <a:t>a) 2NO + O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2 NO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 </a:t>
                </a:r>
              </a:p>
              <a:p>
                <a:pPr algn="ctr"/>
                <a:r>
                  <a:rPr lang="pt-BR" sz="2000" dirty="0" smtClean="0"/>
                  <a:t>-</a:t>
                </a:r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NO</a:t>
                </a:r>
                <a:r>
                  <a:rPr lang="pt-BR" sz="2000" dirty="0" smtClean="0"/>
                  <a:t>=K [NO]</a:t>
                </a:r>
                <a:r>
                  <a:rPr lang="pt-BR" sz="2000" baseline="30000" dirty="0" smtClean="0"/>
                  <a:t>2</a:t>
                </a:r>
                <a:r>
                  <a:rPr lang="pt-BR" sz="2000" dirty="0" smtClean="0"/>
                  <a:t>[O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]</a:t>
                </a:r>
              </a:p>
              <a:p>
                <a:pPr algn="ctr"/>
                <a:r>
                  <a:rPr lang="pt-BR" sz="2000" dirty="0" smtClean="0"/>
                  <a:t>(Se a ordem da reação coincide com a estequiometria, a reação é simples e elementar)</a:t>
                </a:r>
              </a:p>
              <a:p>
                <a:pPr algn="ctr"/>
                <a:r>
                  <a:rPr lang="pt-BR" sz="2000" dirty="0" smtClean="0"/>
                  <a:t>b) 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+ Br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2HBr</a:t>
                </a:r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𝐻𝐵𝑟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𝐵𝑟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𝐻𝐵𝑟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𝐵𝑟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 smtClean="0"/>
              </a:p>
              <a:p>
                <a:pPr algn="ctr"/>
                <a:r>
                  <a:rPr lang="pt-BR" sz="2000" dirty="0" smtClean="0"/>
                  <a:t> (Se </a:t>
                </a:r>
                <a:r>
                  <a:rPr lang="pt-BR" sz="2000" dirty="0"/>
                  <a:t>a ordem da reação </a:t>
                </a:r>
                <a:r>
                  <a:rPr lang="pt-BR" sz="2000" dirty="0" smtClean="0"/>
                  <a:t>não coincide </a:t>
                </a:r>
                <a:r>
                  <a:rPr lang="pt-BR" sz="2000" dirty="0"/>
                  <a:t>com a estequiometria, a reação é simples e </a:t>
                </a:r>
                <a:r>
                  <a:rPr lang="pt-BR" sz="2000" dirty="0" smtClean="0"/>
                  <a:t>não elementar</a:t>
                </a:r>
                <a:r>
                  <a:rPr lang="pt-BR" sz="2000" dirty="0"/>
                  <a:t>)</a:t>
                </a:r>
              </a:p>
              <a:p>
                <a:pPr algn="ctr"/>
                <a:endParaRPr lang="pt-BR" sz="2000" dirty="0" smtClean="0"/>
              </a:p>
              <a:p>
                <a:pPr algn="ctr"/>
                <a:endParaRPr lang="pt-BR" sz="2000" dirty="0" smtClean="0"/>
              </a:p>
              <a:p>
                <a:r>
                  <a:rPr lang="pt-BR" sz="2400" b="1" dirty="0"/>
                  <a:t>-</a:t>
                </a:r>
                <a:r>
                  <a:rPr lang="pt-BR" sz="2400" b="1" u="sng" dirty="0"/>
                  <a:t>Reações </a:t>
                </a:r>
                <a:r>
                  <a:rPr lang="pt-BR" sz="2400" b="1" u="sng" dirty="0" smtClean="0"/>
                  <a:t>complexas</a:t>
                </a:r>
                <a:r>
                  <a:rPr lang="pt-BR" sz="2400" b="1" dirty="0" smtClean="0"/>
                  <a:t>: </a:t>
                </a:r>
                <a:r>
                  <a:rPr lang="pt-BR" sz="2400" dirty="0"/>
                  <a:t>Ocorrem </a:t>
                </a:r>
                <a:r>
                  <a:rPr lang="pt-BR" sz="2400" dirty="0" smtClean="0"/>
                  <a:t>várias reações em paralelo, série ou combinadas</a:t>
                </a:r>
                <a:endParaRPr lang="pt-BR" sz="2400" dirty="0"/>
              </a:p>
              <a:p>
                <a:pPr algn="ctr"/>
                <a:r>
                  <a:rPr lang="pt-BR" sz="2000" dirty="0" smtClean="0"/>
                  <a:t>CO + 3H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CH</a:t>
                </a:r>
                <a:r>
                  <a:rPr lang="pt-BR" sz="2000" baseline="-25000" dirty="0" smtClean="0"/>
                  <a:t>4</a:t>
                </a:r>
                <a:r>
                  <a:rPr lang="pt-BR" sz="2000" dirty="0" smtClean="0"/>
                  <a:t> + 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O</a:t>
                </a:r>
              </a:p>
              <a:p>
                <a:pPr algn="ctr"/>
                <a:r>
                  <a:rPr lang="pt-BR" sz="2000" dirty="0" smtClean="0"/>
                  <a:t>CO + 2H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[C</a:t>
                </a:r>
                <a:r>
                  <a:rPr lang="pt-BR" sz="2000" baseline="-25000" dirty="0" smtClean="0"/>
                  <a:t>n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2n</a:t>
                </a:r>
                <a:r>
                  <a:rPr lang="pt-BR" sz="2000" dirty="0" smtClean="0"/>
                  <a:t>]</a:t>
                </a:r>
                <a:r>
                  <a:rPr lang="pt-BR" sz="2000" baseline="-25000" dirty="0" smtClean="0"/>
                  <a:t>n</a:t>
                </a:r>
                <a:r>
                  <a:rPr lang="pt-BR" sz="2000" dirty="0" smtClean="0"/>
                  <a:t> + H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O</a:t>
                </a:r>
              </a:p>
              <a:p>
                <a:pPr algn="ctr"/>
                <a:r>
                  <a:rPr lang="pt-BR" sz="2000" dirty="0" smtClean="0"/>
                  <a:t>(Complexa (em paralelo), irreversível e não elementar)</a:t>
                </a:r>
              </a:p>
              <a:p>
                <a:endParaRPr lang="pt-BR" sz="2000" b="1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146716"/>
                <a:ext cx="10874326" cy="6123536"/>
              </a:xfrm>
              <a:prstGeom prst="rect">
                <a:avLst/>
              </a:prstGeom>
              <a:blipFill>
                <a:blip r:embed="rId2"/>
                <a:stretch>
                  <a:fillRect l="-897" t="-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8321035" y="5094518"/>
            <a:ext cx="27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Síntese de </a:t>
            </a:r>
            <a:r>
              <a:rPr lang="pt-BR" dirty="0" err="1" smtClean="0"/>
              <a:t>Ficher-Tropsch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9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92331" y="917433"/>
                <a:ext cx="10874326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pt-BR" sz="2400" b="1" dirty="0" smtClean="0"/>
                  <a:t>Tipos de Reação</a:t>
                </a:r>
              </a:p>
              <a:p>
                <a:endParaRPr lang="pt-BR" sz="2400" b="1" dirty="0" smtClean="0"/>
              </a:p>
              <a:p>
                <a:r>
                  <a:rPr lang="pt-BR" sz="2400" b="1" dirty="0" smtClean="0"/>
                  <a:t>-</a:t>
                </a:r>
                <a:r>
                  <a:rPr lang="pt-BR" sz="2400" b="1" u="sng" dirty="0"/>
                  <a:t>D</a:t>
                </a:r>
                <a:r>
                  <a:rPr lang="pt-BR" sz="2400" b="1" u="sng" dirty="0" smtClean="0"/>
                  <a:t>ecomposição</a:t>
                </a:r>
                <a:r>
                  <a:rPr lang="pt-BR" sz="2400" b="1" dirty="0" smtClean="0"/>
                  <a:t>: </a:t>
                </a:r>
                <a:r>
                  <a:rPr lang="pt-BR" sz="2400" dirty="0" smtClean="0"/>
                  <a:t>Uma molécula é quebrada em partes menores</a:t>
                </a:r>
              </a:p>
              <a:p>
                <a:pPr algn="ctr"/>
                <a:r>
                  <a:rPr lang="pt-BR" sz="2000" dirty="0" smtClean="0"/>
                  <a:t>((C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)C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)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C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6</a:t>
                </a:r>
                <a:r>
                  <a:rPr lang="pt-BR" sz="2000" dirty="0" smtClean="0"/>
                  <a:t> + C</a:t>
                </a:r>
                <a:r>
                  <a:rPr lang="pt-BR" sz="2000" baseline="-25000" dirty="0" smtClean="0"/>
                  <a:t>3</a:t>
                </a:r>
                <a:r>
                  <a:rPr lang="pt-BR" sz="2000" dirty="0" smtClean="0"/>
                  <a:t>H</a:t>
                </a:r>
                <a:r>
                  <a:rPr lang="pt-BR" sz="2000" baseline="-25000" dirty="0" smtClean="0"/>
                  <a:t>6</a:t>
                </a:r>
              </a:p>
              <a:p>
                <a:pPr algn="ctr"/>
                <a:endParaRPr lang="pt-BR" sz="2000" dirty="0" smtClean="0"/>
              </a:p>
              <a:p>
                <a:r>
                  <a:rPr lang="pt-BR" sz="2400" b="1" dirty="0" smtClean="0"/>
                  <a:t>-</a:t>
                </a:r>
                <a:r>
                  <a:rPr lang="pt-BR" sz="2400" b="1" u="sng" dirty="0" smtClean="0"/>
                  <a:t>Combinação</a:t>
                </a:r>
                <a:r>
                  <a:rPr lang="pt-BR" sz="2400" b="1" dirty="0" smtClean="0"/>
                  <a:t>: </a:t>
                </a:r>
                <a:r>
                  <a:rPr lang="pt-BR" sz="2400" dirty="0" smtClean="0"/>
                  <a:t>Duas ou mais moléculas se unem formando outra molécula</a:t>
                </a:r>
                <a:endParaRPr lang="pt-BR" sz="2400" dirty="0"/>
              </a:p>
              <a:p>
                <a:pPr algn="ctr"/>
                <a:r>
                  <a:rPr lang="pt-BR" sz="2000" dirty="0" smtClean="0"/>
                  <a:t>2CO + O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2CO</a:t>
                </a:r>
                <a:r>
                  <a:rPr lang="pt-BR" sz="2000" baseline="-25000" dirty="0"/>
                  <a:t>2</a:t>
                </a:r>
                <a:r>
                  <a:rPr lang="pt-BR" sz="2000" dirty="0" smtClean="0"/>
                  <a:t> </a:t>
                </a:r>
              </a:p>
              <a:p>
                <a:pPr algn="ctr"/>
                <a:endParaRPr lang="pt-BR" sz="2000" dirty="0" smtClean="0"/>
              </a:p>
              <a:p>
                <a:r>
                  <a:rPr lang="pt-BR" sz="2000" b="1" dirty="0" smtClean="0"/>
                  <a:t>-</a:t>
                </a:r>
                <a:r>
                  <a:rPr lang="pt-BR" sz="2400" b="1" u="sng" dirty="0" err="1" smtClean="0"/>
                  <a:t>Izomerização</a:t>
                </a:r>
                <a:r>
                  <a:rPr lang="pt-BR" sz="2400" b="1" dirty="0"/>
                  <a:t>: </a:t>
                </a:r>
                <a:r>
                  <a:rPr lang="pt-BR" sz="2400" dirty="0" smtClean="0"/>
                  <a:t>Mudança da configuração da molécula</a:t>
                </a:r>
                <a:endParaRPr lang="pt-BR" sz="2400" dirty="0"/>
              </a:p>
              <a:p>
                <a:pPr algn="ctr"/>
                <a:r>
                  <a:rPr lang="pt-BR" dirty="0" smtClean="0"/>
                  <a:t>CH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=C(CH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)-CH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CH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 smtClean="0"/>
                  <a:t> CH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-C(CH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)=CH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CH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 </a:t>
                </a:r>
                <a:endParaRPr lang="pt-BR" dirty="0"/>
              </a:p>
              <a:p>
                <a:endParaRPr lang="pt-BR" b="1" dirty="0"/>
              </a:p>
              <a:p>
                <a:r>
                  <a:rPr lang="pt-BR" sz="2400" b="1" dirty="0" smtClean="0"/>
                  <a:t>-</a:t>
                </a:r>
                <a:r>
                  <a:rPr lang="pt-BR" sz="2400" b="1" u="sng" dirty="0" smtClean="0"/>
                  <a:t>Homogênea</a:t>
                </a:r>
                <a:r>
                  <a:rPr lang="pt-BR" sz="2400" b="1" dirty="0" smtClean="0"/>
                  <a:t>: </a:t>
                </a:r>
                <a:r>
                  <a:rPr lang="pt-BR" sz="2400" dirty="0" smtClean="0"/>
                  <a:t>1 fase</a:t>
                </a:r>
              </a:p>
              <a:p>
                <a:endParaRPr lang="pt-BR" sz="2000" dirty="0" smtClean="0"/>
              </a:p>
              <a:p>
                <a:r>
                  <a:rPr lang="pt-BR" sz="2400" b="1" dirty="0" smtClean="0"/>
                  <a:t>-</a:t>
                </a:r>
                <a:r>
                  <a:rPr lang="pt-BR" sz="2400" b="1" u="sng" dirty="0" smtClean="0"/>
                  <a:t>Heterogênea</a:t>
                </a:r>
                <a:r>
                  <a:rPr lang="pt-BR" sz="2400" b="1" dirty="0" smtClean="0"/>
                  <a:t>: </a:t>
                </a:r>
                <a:r>
                  <a:rPr lang="pt-BR" sz="2400" dirty="0" smtClean="0"/>
                  <a:t>Mais de 1 fase</a:t>
                </a:r>
              </a:p>
              <a:p>
                <a:endParaRPr lang="pt-BR" sz="2000" b="1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917433"/>
                <a:ext cx="10874326" cy="5078313"/>
              </a:xfrm>
              <a:prstGeom prst="rect">
                <a:avLst/>
              </a:prstGeom>
              <a:blipFill>
                <a:blip r:embed="rId2"/>
                <a:stretch>
                  <a:fillRect l="-897" t="-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92331" y="917433"/>
                <a:ext cx="10874326" cy="602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pt-BR" sz="2800" b="1" u="sng" dirty="0" smtClean="0"/>
                  <a:t>Expressão das taxas</a:t>
                </a:r>
              </a:p>
              <a:p>
                <a:endParaRPr lang="pt-BR" sz="2400" b="1" dirty="0" smtClean="0"/>
              </a:p>
              <a:p>
                <a:r>
                  <a:rPr lang="pt-BR" sz="2000" b="1" dirty="0" smtClean="0"/>
                  <a:t>	</a:t>
                </a:r>
                <a:r>
                  <a:rPr lang="pt-BR" sz="2000" dirty="0" smtClean="0"/>
                  <a:t>Geralmente deve-se considerar, independente do tipo de reação avaliada, como sendo </a:t>
                </a:r>
                <a:r>
                  <a:rPr lang="pt-BR" sz="2000" b="1" u="sng" dirty="0" smtClean="0"/>
                  <a:t>reações elementares</a:t>
                </a:r>
                <a:r>
                  <a:rPr lang="pt-BR" sz="2000" dirty="0" smtClean="0"/>
                  <a:t>.</a:t>
                </a:r>
              </a:p>
              <a:p>
                <a:endParaRPr lang="pt-BR" sz="2000" dirty="0"/>
              </a:p>
              <a:p>
                <a:r>
                  <a:rPr lang="pt-BR" sz="2000" dirty="0" smtClean="0"/>
                  <a:t>a)Reação de 1° ordem irreversível</a:t>
                </a:r>
              </a:p>
              <a:p>
                <a:pPr algn="ctr"/>
                <a:r>
                  <a:rPr lang="pt-BR" sz="2000" dirty="0" smtClean="0"/>
                  <a:t>A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dirty="0" smtClean="0"/>
                  <a:t> P  (-</a:t>
                </a:r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A</a:t>
                </a:r>
                <a:r>
                  <a:rPr lang="pt-BR" sz="2000" dirty="0" smtClean="0"/>
                  <a:t>=KC</a:t>
                </a:r>
                <a:r>
                  <a:rPr lang="pt-BR" sz="2000" baseline="-25000" dirty="0" smtClean="0"/>
                  <a:t>A</a:t>
                </a:r>
                <a:r>
                  <a:rPr lang="pt-BR" sz="2000" dirty="0" smtClean="0"/>
                  <a:t>)</a:t>
                </a:r>
              </a:p>
              <a:p>
                <a:r>
                  <a:rPr lang="pt-BR" sz="2000" dirty="0" smtClean="0"/>
                  <a:t>b)Reação </a:t>
                </a:r>
                <a:r>
                  <a:rPr lang="pt-BR" sz="2000" dirty="0"/>
                  <a:t>de 1° ordem </a:t>
                </a:r>
                <a:r>
                  <a:rPr lang="pt-BR" sz="2000" dirty="0" smtClean="0"/>
                  <a:t>reversível</a:t>
                </a:r>
              </a:p>
              <a:p>
                <a:endParaRPr lang="pt-BR" sz="2000" dirty="0"/>
              </a:p>
              <a:p>
                <a:pPr algn="ctr"/>
                <a:r>
                  <a:rPr lang="pt-BR" sz="2000" dirty="0" smtClean="0"/>
                  <a:t>A         B</a:t>
                </a:r>
              </a:p>
              <a:p>
                <a:pPr algn="ctr"/>
                <a:endParaRPr lang="pt-BR" sz="2000" dirty="0"/>
              </a:p>
              <a:p>
                <a:pPr algn="ctr"/>
                <a:r>
                  <a:rPr lang="pt-BR" sz="2000" dirty="0" smtClean="0"/>
                  <a:t>-</a:t>
                </a:r>
                <a:r>
                  <a:rPr lang="pt-BR" sz="2000" dirty="0" err="1" smtClean="0"/>
                  <a:t>r</a:t>
                </a:r>
                <a:r>
                  <a:rPr lang="pt-BR" sz="2000" baseline="-25000" dirty="0" err="1" smtClean="0"/>
                  <a:t>A</a:t>
                </a:r>
                <a:r>
                  <a:rPr lang="pt-BR" sz="2000" dirty="0" smtClean="0"/>
                  <a:t> =K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A</a:t>
                </a:r>
                <a:r>
                  <a:rPr lang="pt-BR" sz="2000" dirty="0" smtClean="0"/>
                  <a:t> – K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B</a:t>
                </a:r>
              </a:p>
              <a:p>
                <a:pPr algn="ctr"/>
                <a:endParaRPr lang="pt-BR" sz="2000" baseline="-25000" dirty="0"/>
              </a:p>
              <a:p>
                <a:r>
                  <a:rPr lang="pt-BR" sz="2000" dirty="0" smtClean="0"/>
                  <a:t>c) Reação de 2° ordem reversível</a:t>
                </a:r>
              </a:p>
              <a:p>
                <a:endParaRPr lang="pt-BR" sz="2000" dirty="0"/>
              </a:p>
              <a:p>
                <a:pPr algn="ctr"/>
                <a:r>
                  <a:rPr lang="pt-BR" sz="2000" dirty="0"/>
                  <a:t>A </a:t>
                </a:r>
                <a:r>
                  <a:rPr lang="pt-BR" sz="2000" dirty="0" smtClean="0"/>
                  <a:t>+ B        C + D</a:t>
                </a:r>
              </a:p>
              <a:p>
                <a:pPr algn="ctr"/>
                <a:endParaRPr lang="pt-BR" sz="2000" dirty="0"/>
              </a:p>
              <a:p>
                <a:pPr algn="ctr"/>
                <a:r>
                  <a:rPr lang="pt-BR" sz="2000" dirty="0" smtClean="0"/>
                  <a:t>-</a:t>
                </a:r>
                <a:r>
                  <a:rPr lang="pt-BR" sz="2000" dirty="0" err="1"/>
                  <a:t>r</a:t>
                </a:r>
                <a:r>
                  <a:rPr lang="pt-BR" sz="2000" baseline="-25000" dirty="0" err="1"/>
                  <a:t>A</a:t>
                </a:r>
                <a:r>
                  <a:rPr lang="pt-BR" sz="2000" dirty="0"/>
                  <a:t> =K</a:t>
                </a:r>
                <a:r>
                  <a:rPr lang="pt-BR" sz="2000" baseline="-25000" dirty="0"/>
                  <a:t>1</a:t>
                </a:r>
                <a:r>
                  <a:rPr lang="pt-BR" sz="2000" dirty="0"/>
                  <a:t>C</a:t>
                </a:r>
                <a:r>
                  <a:rPr lang="pt-BR" sz="2000" baseline="-25000" dirty="0"/>
                  <a:t>A</a:t>
                </a:r>
                <a:r>
                  <a:rPr lang="pt-BR" sz="2000" dirty="0"/>
                  <a:t> 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B</a:t>
                </a:r>
                <a:r>
                  <a:rPr lang="pt-BR" sz="2000" dirty="0" smtClean="0"/>
                  <a:t>– K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C</a:t>
                </a:r>
                <a:r>
                  <a:rPr lang="pt-BR" sz="2000" baseline="-25000" dirty="0" smtClean="0"/>
                  <a:t>C</a:t>
                </a:r>
                <a:r>
                  <a:rPr lang="pt-BR" sz="2000" dirty="0" smtClean="0"/>
                  <a:t> C</a:t>
                </a:r>
                <a:r>
                  <a:rPr lang="pt-BR" sz="2000" baseline="-25000" dirty="0" smtClean="0"/>
                  <a:t>D</a:t>
                </a:r>
                <a:endParaRPr lang="pt-BR" sz="2000" baseline="-25000" dirty="0"/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" y="917433"/>
                <a:ext cx="10874326" cy="6022161"/>
              </a:xfrm>
              <a:prstGeom prst="rect">
                <a:avLst/>
              </a:prstGeom>
              <a:blipFill>
                <a:blip r:embed="rId2"/>
                <a:stretch>
                  <a:fillRect l="-1010" t="-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/>
          <p:cNvGrpSpPr/>
          <p:nvPr/>
        </p:nvGrpSpPr>
        <p:grpSpPr>
          <a:xfrm>
            <a:off x="5883683" y="3631476"/>
            <a:ext cx="643391" cy="765269"/>
            <a:chOff x="5870618" y="3840484"/>
            <a:chExt cx="643391" cy="765269"/>
          </a:xfrm>
        </p:grpSpPr>
        <p:sp>
          <p:nvSpPr>
            <p:cNvPr id="3" name="CaixaDeTexto 2"/>
            <p:cNvSpPr txBox="1"/>
            <p:nvPr/>
          </p:nvSpPr>
          <p:spPr>
            <a:xfrm>
              <a:off x="5956662" y="3840484"/>
              <a:ext cx="438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K</a:t>
              </a:r>
              <a:r>
                <a:rPr lang="pt-BR" sz="1600" baseline="-25000" dirty="0" smtClean="0"/>
                <a:t>1</a:t>
              </a:r>
              <a:endParaRPr lang="pt-BR" sz="1600" baseline="-25000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004557" y="4267199"/>
              <a:ext cx="509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K</a:t>
              </a:r>
              <a:r>
                <a:rPr lang="pt-BR" sz="1600" baseline="-250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5870618" y="4015045"/>
                  <a:ext cx="5373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618" y="4015045"/>
                  <a:ext cx="53732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5905453" y="5338355"/>
            <a:ext cx="643391" cy="765269"/>
            <a:chOff x="5870618" y="3840484"/>
            <a:chExt cx="643391" cy="765269"/>
          </a:xfrm>
        </p:grpSpPr>
        <p:sp>
          <p:nvSpPr>
            <p:cNvPr id="9" name="CaixaDeTexto 8"/>
            <p:cNvSpPr txBox="1"/>
            <p:nvPr/>
          </p:nvSpPr>
          <p:spPr>
            <a:xfrm>
              <a:off x="5956662" y="3840484"/>
              <a:ext cx="438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K</a:t>
              </a:r>
              <a:r>
                <a:rPr lang="pt-BR" sz="1600" baseline="-25000" dirty="0" smtClean="0"/>
                <a:t>1</a:t>
              </a:r>
              <a:endParaRPr lang="pt-BR" sz="1600" baseline="-250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004557" y="4267199"/>
              <a:ext cx="509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K</a:t>
              </a:r>
              <a:r>
                <a:rPr lang="pt-BR" sz="1600" baseline="-250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/>
                <p:cNvSpPr/>
                <p:nvPr/>
              </p:nvSpPr>
              <p:spPr>
                <a:xfrm>
                  <a:off x="5870618" y="4015045"/>
                  <a:ext cx="5373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618" y="4015045"/>
                  <a:ext cx="53732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50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268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Wingdings</vt:lpstr>
      <vt:lpstr>Tema do Office</vt:lpstr>
      <vt:lpstr>Apresentação do PowerPoint</vt:lpstr>
      <vt:lpstr>AULA 01</vt:lpstr>
      <vt:lpstr>Reação Química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</dc:creator>
  <cp:lastModifiedBy>Priscila</cp:lastModifiedBy>
  <cp:revision>30</cp:revision>
  <dcterms:created xsi:type="dcterms:W3CDTF">2020-06-09T12:59:46Z</dcterms:created>
  <dcterms:modified xsi:type="dcterms:W3CDTF">2020-06-30T14:38:22Z</dcterms:modified>
</cp:coreProperties>
</file>