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9" r:id="rId8"/>
    <p:sldId id="272" r:id="rId9"/>
    <p:sldId id="273" r:id="rId10"/>
    <p:sldId id="270" r:id="rId11"/>
    <p:sldId id="274" r:id="rId12"/>
    <p:sldId id="271" r:id="rId13"/>
    <p:sldId id="260" r:id="rId14"/>
    <p:sldId id="275" r:id="rId15"/>
    <p:sldId id="276" r:id="rId16"/>
    <p:sldId id="266" r:id="rId17"/>
    <p:sldId id="277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AB6C-F86E-4D1E-9D4E-66CB2F0234C0}" type="datetimeFigureOut">
              <a:rPr lang="pt-BR" smtClean="0"/>
              <a:t>01/07/2020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CF4D-8D98-46A6-A0E9-FD2C82820F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8325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AB6C-F86E-4D1E-9D4E-66CB2F0234C0}" type="datetimeFigureOut">
              <a:rPr lang="pt-BR" smtClean="0"/>
              <a:t>01/07/2020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CF4D-8D98-46A6-A0E9-FD2C82820F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269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AB6C-F86E-4D1E-9D4E-66CB2F0234C0}" type="datetimeFigureOut">
              <a:rPr lang="pt-BR" smtClean="0"/>
              <a:t>01/07/2020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CF4D-8D98-46A6-A0E9-FD2C82820F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6990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AB6C-F86E-4D1E-9D4E-66CB2F0234C0}" type="datetimeFigureOut">
              <a:rPr lang="pt-BR" smtClean="0"/>
              <a:t>01/07/2020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CF4D-8D98-46A6-A0E9-FD2C82820F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9932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AB6C-F86E-4D1E-9D4E-66CB2F0234C0}" type="datetimeFigureOut">
              <a:rPr lang="pt-BR" smtClean="0"/>
              <a:t>01/07/2020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CF4D-8D98-46A6-A0E9-FD2C82820F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9074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AB6C-F86E-4D1E-9D4E-66CB2F0234C0}" type="datetimeFigureOut">
              <a:rPr lang="pt-BR" smtClean="0"/>
              <a:t>01/07/2020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CF4D-8D98-46A6-A0E9-FD2C82820F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0129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AB6C-F86E-4D1E-9D4E-66CB2F0234C0}" type="datetimeFigureOut">
              <a:rPr lang="pt-BR" smtClean="0"/>
              <a:t>01/07/2020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CF4D-8D98-46A6-A0E9-FD2C82820F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4782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AB6C-F86E-4D1E-9D4E-66CB2F0234C0}" type="datetimeFigureOut">
              <a:rPr lang="pt-BR" smtClean="0"/>
              <a:t>01/07/2020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CF4D-8D98-46A6-A0E9-FD2C82820F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8949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AB6C-F86E-4D1E-9D4E-66CB2F0234C0}" type="datetimeFigureOut">
              <a:rPr lang="pt-BR" smtClean="0"/>
              <a:t>01/07/2020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CF4D-8D98-46A6-A0E9-FD2C82820F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4650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AB6C-F86E-4D1E-9D4E-66CB2F0234C0}" type="datetimeFigureOut">
              <a:rPr lang="pt-BR" smtClean="0"/>
              <a:t>01/07/2020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CF4D-8D98-46A6-A0E9-FD2C82820F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7902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AB6C-F86E-4D1E-9D4E-66CB2F0234C0}" type="datetimeFigureOut">
              <a:rPr lang="pt-BR" smtClean="0"/>
              <a:t>01/07/2020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CF4D-8D98-46A6-A0E9-FD2C82820F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888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0AB6C-F86E-4D1E-9D4E-66CB2F0234C0}" type="datetimeFigureOut">
              <a:rPr lang="pt-BR" smtClean="0"/>
              <a:t>01/07/2020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0CF4D-8D98-46A6-A0E9-FD2C82820F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6166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92" y="255695"/>
            <a:ext cx="11554690" cy="6461978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2327561" y="3075712"/>
            <a:ext cx="775161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CINÉTICA QUÍMICA E CÁLCULO DE REATORES I</a:t>
            </a:r>
          </a:p>
          <a:p>
            <a:pPr algn="ctr"/>
            <a:endParaRPr lang="pt-BR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202873" y="706582"/>
            <a:ext cx="79178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UNIVERSIDADE FEDERAL DO TRIÂNGULO MINEIRO</a:t>
            </a:r>
          </a:p>
          <a:p>
            <a:pPr algn="ctr"/>
            <a:r>
              <a:rPr lang="pt-BR" sz="2800" dirty="0" smtClean="0"/>
              <a:t>ENGENHARIA QUÍMICA</a:t>
            </a:r>
            <a:endParaRPr lang="pt-BR" sz="28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3719949" y="5112326"/>
            <a:ext cx="77516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dirty="0" smtClean="0"/>
              <a:t>Prof. Priscila Pereira Silva</a:t>
            </a:r>
          </a:p>
          <a:p>
            <a:pPr algn="r"/>
            <a:r>
              <a:rPr lang="pt-BR" sz="2000" dirty="0" smtClean="0"/>
              <a:t>priscila.silva@uftm.edu.br</a:t>
            </a:r>
            <a:endParaRPr lang="pt-BR" sz="20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4405745" y="5758657"/>
            <a:ext cx="3138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2020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57117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31520" y="773740"/>
            <a:ext cx="108743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u="sng" dirty="0"/>
              <a:t>Exemplo </a:t>
            </a:r>
            <a:r>
              <a:rPr lang="pt-BR" sz="2400" b="1" u="sng" dirty="0" smtClean="0"/>
              <a:t>03 (b)</a:t>
            </a:r>
            <a:r>
              <a:rPr lang="pt-BR" sz="2400" b="1" dirty="0" smtClean="0"/>
              <a:t>:</a:t>
            </a:r>
            <a:endParaRPr lang="pt-BR" sz="2400" b="1" dirty="0"/>
          </a:p>
          <a:p>
            <a:pPr algn="just"/>
            <a:r>
              <a:rPr lang="pt-BR" sz="2400" dirty="0" smtClean="0"/>
              <a:t>Suponha que as duas reações a seguir ocorram na planta – piloto da </a:t>
            </a:r>
            <a:r>
              <a:rPr lang="pt-BR" sz="2400" dirty="0" err="1" smtClean="0"/>
              <a:t>hidrogenólise</a:t>
            </a:r>
            <a:r>
              <a:rPr lang="pt-BR" sz="2400" dirty="0" smtClean="0"/>
              <a:t> do tiofeno: </a:t>
            </a:r>
          </a:p>
          <a:p>
            <a:pPr algn="ctr"/>
            <a:r>
              <a:rPr lang="pt-BR" sz="2400" dirty="0" smtClean="0"/>
              <a:t>C</a:t>
            </a:r>
            <a:r>
              <a:rPr lang="pt-BR" sz="2400" baseline="-25000" dirty="0" smtClean="0"/>
              <a:t>4</a:t>
            </a:r>
            <a:r>
              <a:rPr lang="pt-BR" sz="2400" dirty="0" smtClean="0"/>
              <a:t>H</a:t>
            </a:r>
            <a:r>
              <a:rPr lang="pt-BR" sz="2400" baseline="-25000" dirty="0" smtClean="0"/>
              <a:t>4</a:t>
            </a:r>
            <a:r>
              <a:rPr lang="pt-BR" sz="2400" dirty="0" smtClean="0"/>
              <a:t>S </a:t>
            </a:r>
            <a:r>
              <a:rPr lang="pt-BR" sz="2400" dirty="0"/>
              <a:t>+ </a:t>
            </a:r>
            <a:r>
              <a:rPr lang="pt-BR" sz="2400" dirty="0" smtClean="0"/>
              <a:t>3 </a:t>
            </a:r>
            <a:r>
              <a:rPr lang="pt-BR" sz="2400" dirty="0"/>
              <a:t>H</a:t>
            </a:r>
            <a:r>
              <a:rPr lang="pt-BR" sz="2400" baseline="-25000" dirty="0"/>
              <a:t>2</a:t>
            </a:r>
            <a:r>
              <a:rPr lang="pt-BR" sz="2400" dirty="0"/>
              <a:t> </a:t>
            </a:r>
            <a:r>
              <a:rPr lang="pt-BR" sz="2400" dirty="0">
                <a:sym typeface="Symbol" panose="05050102010706020507" pitchFamily="18" charset="2"/>
              </a:rPr>
              <a:t> </a:t>
            </a:r>
            <a:r>
              <a:rPr lang="pt-BR" sz="2400" dirty="0" smtClean="0">
                <a:sym typeface="Symbol" panose="05050102010706020507" pitchFamily="18" charset="2"/>
              </a:rPr>
              <a:t>C</a:t>
            </a:r>
            <a:r>
              <a:rPr lang="pt-BR" sz="2400" baseline="-25000" dirty="0" smtClean="0">
                <a:sym typeface="Symbol" panose="05050102010706020507" pitchFamily="18" charset="2"/>
              </a:rPr>
              <a:t>4</a:t>
            </a:r>
            <a:r>
              <a:rPr lang="pt-BR" sz="2400" dirty="0" smtClean="0">
                <a:sym typeface="Symbol" panose="05050102010706020507" pitchFamily="18" charset="2"/>
              </a:rPr>
              <a:t>H</a:t>
            </a:r>
            <a:r>
              <a:rPr lang="pt-BR" sz="2400" baseline="-25000" dirty="0">
                <a:sym typeface="Symbol" panose="05050102010706020507" pitchFamily="18" charset="2"/>
              </a:rPr>
              <a:t>8</a:t>
            </a:r>
            <a:r>
              <a:rPr lang="pt-BR" sz="2400" dirty="0" smtClean="0">
                <a:sym typeface="Symbol" panose="05050102010706020507" pitchFamily="18" charset="2"/>
              </a:rPr>
              <a:t> </a:t>
            </a:r>
            <a:r>
              <a:rPr lang="pt-BR" sz="2400" dirty="0">
                <a:sym typeface="Symbol" panose="05050102010706020507" pitchFamily="18" charset="2"/>
              </a:rPr>
              <a:t>+ </a:t>
            </a:r>
            <a:r>
              <a:rPr lang="pt-BR" sz="2400" dirty="0" smtClean="0">
                <a:sym typeface="Symbol" panose="05050102010706020507" pitchFamily="18" charset="2"/>
              </a:rPr>
              <a:t>H</a:t>
            </a:r>
            <a:r>
              <a:rPr lang="pt-BR" sz="2400" baseline="-25000" dirty="0" smtClean="0">
                <a:sym typeface="Symbol" panose="05050102010706020507" pitchFamily="18" charset="2"/>
              </a:rPr>
              <a:t>2</a:t>
            </a:r>
            <a:r>
              <a:rPr lang="pt-BR" sz="2400" dirty="0" smtClean="0">
                <a:sym typeface="Symbol" panose="05050102010706020507" pitchFamily="18" charset="2"/>
              </a:rPr>
              <a:t>S</a:t>
            </a:r>
          </a:p>
          <a:p>
            <a:pPr algn="ctr"/>
            <a:r>
              <a:rPr lang="pt-BR" sz="2400" dirty="0" smtClean="0"/>
              <a:t>C</a:t>
            </a:r>
            <a:r>
              <a:rPr lang="pt-BR" sz="2400" baseline="-25000" dirty="0" smtClean="0"/>
              <a:t>4</a:t>
            </a:r>
            <a:r>
              <a:rPr lang="pt-BR" sz="2400" dirty="0" smtClean="0"/>
              <a:t>H</a:t>
            </a:r>
            <a:r>
              <a:rPr lang="pt-BR" sz="2400" baseline="-25000" dirty="0" smtClean="0"/>
              <a:t>8</a:t>
            </a:r>
            <a:r>
              <a:rPr lang="pt-BR" sz="2400" dirty="0" smtClean="0"/>
              <a:t> </a:t>
            </a:r>
            <a:r>
              <a:rPr lang="pt-BR" sz="2400" dirty="0"/>
              <a:t>+ </a:t>
            </a:r>
            <a:r>
              <a:rPr lang="pt-BR" sz="2400" dirty="0" smtClean="0"/>
              <a:t> </a:t>
            </a:r>
            <a:r>
              <a:rPr lang="pt-BR" sz="2400" dirty="0"/>
              <a:t>H</a:t>
            </a:r>
            <a:r>
              <a:rPr lang="pt-BR" sz="2400" baseline="-25000" dirty="0"/>
              <a:t>2</a:t>
            </a:r>
            <a:r>
              <a:rPr lang="pt-BR" sz="2400" dirty="0"/>
              <a:t> </a:t>
            </a:r>
            <a:r>
              <a:rPr lang="pt-BR" sz="2400" dirty="0">
                <a:sym typeface="Symbol" panose="05050102010706020507" pitchFamily="18" charset="2"/>
              </a:rPr>
              <a:t> </a:t>
            </a:r>
            <a:r>
              <a:rPr lang="pt-BR" sz="2400" dirty="0" smtClean="0">
                <a:sym typeface="Symbol" panose="05050102010706020507" pitchFamily="18" charset="2"/>
              </a:rPr>
              <a:t>C</a:t>
            </a:r>
            <a:r>
              <a:rPr lang="pt-BR" sz="2400" baseline="-25000" dirty="0" smtClean="0">
                <a:sym typeface="Symbol" panose="05050102010706020507" pitchFamily="18" charset="2"/>
              </a:rPr>
              <a:t>4</a:t>
            </a:r>
            <a:r>
              <a:rPr lang="pt-BR" sz="2400" dirty="0" smtClean="0">
                <a:sym typeface="Symbol" panose="05050102010706020507" pitchFamily="18" charset="2"/>
              </a:rPr>
              <a:t>H</a:t>
            </a:r>
            <a:r>
              <a:rPr lang="pt-BR" sz="2400" baseline="-25000" dirty="0" smtClean="0">
                <a:sym typeface="Symbol" panose="05050102010706020507" pitchFamily="18" charset="2"/>
              </a:rPr>
              <a:t>10</a:t>
            </a:r>
            <a:r>
              <a:rPr lang="pt-BR" sz="2400" dirty="0" smtClean="0">
                <a:sym typeface="Symbol" panose="05050102010706020507" pitchFamily="18" charset="2"/>
              </a:rPr>
              <a:t> </a:t>
            </a:r>
            <a:endParaRPr lang="pt-BR" sz="2400" dirty="0" smtClean="0"/>
          </a:p>
          <a:p>
            <a:pPr algn="just"/>
            <a:r>
              <a:rPr lang="pt-BR" sz="2400" dirty="0" smtClean="0"/>
              <a:t>Os dados da planta piloto são estequiometricamente consistentes com estas reações?</a:t>
            </a:r>
            <a:endParaRPr lang="pt-BR" sz="2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852" y="3204207"/>
            <a:ext cx="7554143" cy="328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68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31520" y="421039"/>
            <a:ext cx="1087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C</a:t>
            </a:r>
            <a:r>
              <a:rPr lang="pt-BR" sz="2400" baseline="-25000" dirty="0" smtClean="0"/>
              <a:t>4</a:t>
            </a:r>
            <a:r>
              <a:rPr lang="pt-BR" sz="2400" dirty="0" smtClean="0"/>
              <a:t>H</a:t>
            </a:r>
            <a:r>
              <a:rPr lang="pt-BR" sz="2400" baseline="-25000" dirty="0" smtClean="0"/>
              <a:t>4</a:t>
            </a:r>
            <a:r>
              <a:rPr lang="pt-BR" sz="2400" dirty="0" smtClean="0"/>
              <a:t>S </a:t>
            </a:r>
            <a:r>
              <a:rPr lang="pt-BR" sz="2400" dirty="0"/>
              <a:t>+ </a:t>
            </a:r>
            <a:r>
              <a:rPr lang="pt-BR" sz="2400" dirty="0" smtClean="0"/>
              <a:t>3 </a:t>
            </a:r>
            <a:r>
              <a:rPr lang="pt-BR" sz="2400" dirty="0"/>
              <a:t>H</a:t>
            </a:r>
            <a:r>
              <a:rPr lang="pt-BR" sz="2400" baseline="-25000" dirty="0"/>
              <a:t>2</a:t>
            </a:r>
            <a:r>
              <a:rPr lang="pt-BR" sz="2400" dirty="0"/>
              <a:t> </a:t>
            </a:r>
            <a:r>
              <a:rPr lang="pt-BR" sz="2400" dirty="0">
                <a:sym typeface="Symbol" panose="05050102010706020507" pitchFamily="18" charset="2"/>
              </a:rPr>
              <a:t> </a:t>
            </a:r>
            <a:r>
              <a:rPr lang="pt-BR" sz="2400" dirty="0" smtClean="0">
                <a:sym typeface="Symbol" panose="05050102010706020507" pitchFamily="18" charset="2"/>
              </a:rPr>
              <a:t>C</a:t>
            </a:r>
            <a:r>
              <a:rPr lang="pt-BR" sz="2400" baseline="-25000" dirty="0" smtClean="0">
                <a:sym typeface="Symbol" panose="05050102010706020507" pitchFamily="18" charset="2"/>
              </a:rPr>
              <a:t>4</a:t>
            </a:r>
            <a:r>
              <a:rPr lang="pt-BR" sz="2400" dirty="0" smtClean="0">
                <a:sym typeface="Symbol" panose="05050102010706020507" pitchFamily="18" charset="2"/>
              </a:rPr>
              <a:t>H</a:t>
            </a:r>
            <a:r>
              <a:rPr lang="pt-BR" sz="2400" baseline="-25000" dirty="0">
                <a:sym typeface="Symbol" panose="05050102010706020507" pitchFamily="18" charset="2"/>
              </a:rPr>
              <a:t>8</a:t>
            </a:r>
            <a:r>
              <a:rPr lang="pt-BR" sz="2400" dirty="0" smtClean="0">
                <a:sym typeface="Symbol" panose="05050102010706020507" pitchFamily="18" charset="2"/>
              </a:rPr>
              <a:t> </a:t>
            </a:r>
            <a:r>
              <a:rPr lang="pt-BR" sz="2400" dirty="0">
                <a:sym typeface="Symbol" panose="05050102010706020507" pitchFamily="18" charset="2"/>
              </a:rPr>
              <a:t>+ </a:t>
            </a:r>
            <a:r>
              <a:rPr lang="pt-BR" sz="2400" dirty="0" smtClean="0">
                <a:sym typeface="Symbol" panose="05050102010706020507" pitchFamily="18" charset="2"/>
              </a:rPr>
              <a:t>H</a:t>
            </a:r>
            <a:r>
              <a:rPr lang="pt-BR" sz="2400" baseline="-25000" dirty="0" smtClean="0">
                <a:sym typeface="Symbol" panose="05050102010706020507" pitchFamily="18" charset="2"/>
              </a:rPr>
              <a:t>2</a:t>
            </a:r>
            <a:r>
              <a:rPr lang="pt-BR" sz="2400" dirty="0" smtClean="0">
                <a:sym typeface="Symbol" panose="05050102010706020507" pitchFamily="18" charset="2"/>
              </a:rPr>
              <a:t>S</a:t>
            </a:r>
          </a:p>
          <a:p>
            <a:pPr algn="ctr"/>
            <a:r>
              <a:rPr lang="pt-BR" sz="2400" dirty="0" smtClean="0"/>
              <a:t>C</a:t>
            </a:r>
            <a:r>
              <a:rPr lang="pt-BR" sz="2400" baseline="-25000" dirty="0" smtClean="0"/>
              <a:t>4</a:t>
            </a:r>
            <a:r>
              <a:rPr lang="pt-BR" sz="2400" dirty="0" smtClean="0"/>
              <a:t>H</a:t>
            </a:r>
            <a:r>
              <a:rPr lang="pt-BR" sz="2400" baseline="-25000" dirty="0" smtClean="0"/>
              <a:t>8</a:t>
            </a:r>
            <a:r>
              <a:rPr lang="pt-BR" sz="2400" dirty="0" smtClean="0"/>
              <a:t> </a:t>
            </a:r>
            <a:r>
              <a:rPr lang="pt-BR" sz="2400" dirty="0"/>
              <a:t>+ </a:t>
            </a:r>
            <a:r>
              <a:rPr lang="pt-BR" sz="2400" dirty="0" smtClean="0"/>
              <a:t> </a:t>
            </a:r>
            <a:r>
              <a:rPr lang="pt-BR" sz="2400" dirty="0"/>
              <a:t>H</a:t>
            </a:r>
            <a:r>
              <a:rPr lang="pt-BR" sz="2400" baseline="-25000" dirty="0"/>
              <a:t>2</a:t>
            </a:r>
            <a:r>
              <a:rPr lang="pt-BR" sz="2400" dirty="0"/>
              <a:t> </a:t>
            </a:r>
            <a:r>
              <a:rPr lang="pt-BR" sz="2400" dirty="0">
                <a:sym typeface="Symbol" panose="05050102010706020507" pitchFamily="18" charset="2"/>
              </a:rPr>
              <a:t> </a:t>
            </a:r>
            <a:r>
              <a:rPr lang="pt-BR" sz="2400" dirty="0" smtClean="0">
                <a:sym typeface="Symbol" panose="05050102010706020507" pitchFamily="18" charset="2"/>
              </a:rPr>
              <a:t>C</a:t>
            </a:r>
            <a:r>
              <a:rPr lang="pt-BR" sz="2400" baseline="-25000" dirty="0" smtClean="0">
                <a:sym typeface="Symbol" panose="05050102010706020507" pitchFamily="18" charset="2"/>
              </a:rPr>
              <a:t>4</a:t>
            </a:r>
            <a:r>
              <a:rPr lang="pt-BR" sz="2400" dirty="0" smtClean="0">
                <a:sym typeface="Symbol" panose="05050102010706020507" pitchFamily="18" charset="2"/>
              </a:rPr>
              <a:t>H</a:t>
            </a:r>
            <a:r>
              <a:rPr lang="pt-BR" sz="2400" baseline="-25000" dirty="0" smtClean="0">
                <a:sym typeface="Symbol" panose="05050102010706020507" pitchFamily="18" charset="2"/>
              </a:rPr>
              <a:t>10</a:t>
            </a:r>
            <a:r>
              <a:rPr lang="pt-BR" sz="2400" dirty="0" smtClean="0">
                <a:sym typeface="Symbol" panose="05050102010706020507" pitchFamily="18" charset="2"/>
              </a:rPr>
              <a:t> </a:t>
            </a:r>
            <a:endParaRPr lang="pt-BR" sz="2400" dirty="0">
              <a:sym typeface="Symbol" panose="05050102010706020507" pitchFamily="18" charset="2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092" y="1383709"/>
            <a:ext cx="6585716" cy="359323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888274" y="5408024"/>
            <a:ext cx="10371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Esses cálculos mostram que os dados fornecidos, provavelmente são consistentes com a hipótese de que as reações acima são as únicas que ocorrem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82556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31520" y="773740"/>
            <a:ext cx="10874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u="sng" dirty="0"/>
              <a:t>Exemplo </a:t>
            </a:r>
            <a:r>
              <a:rPr lang="pt-BR" sz="2400" b="1" u="sng" dirty="0" smtClean="0"/>
              <a:t>03 (c)</a:t>
            </a:r>
            <a:r>
              <a:rPr lang="pt-BR" sz="2400" b="1" dirty="0" smtClean="0"/>
              <a:t>:</a:t>
            </a:r>
            <a:endParaRPr lang="pt-BR" sz="2400" b="1" dirty="0"/>
          </a:p>
          <a:p>
            <a:pPr algn="just"/>
            <a:r>
              <a:rPr lang="pt-BR" sz="2400" dirty="0" smtClean="0"/>
              <a:t>Considerando que as duas reações anteriores ocorrem no sistema, qual a quantidade de </a:t>
            </a:r>
            <a:r>
              <a:rPr lang="pt-BR" sz="2400" dirty="0" err="1" smtClean="0"/>
              <a:t>buteno</a:t>
            </a:r>
            <a:r>
              <a:rPr lang="pt-BR" sz="2400" dirty="0" smtClean="0"/>
              <a:t> (C</a:t>
            </a:r>
            <a:r>
              <a:rPr lang="pt-BR" sz="2400" baseline="-25000" dirty="0" smtClean="0"/>
              <a:t>4</a:t>
            </a:r>
            <a:r>
              <a:rPr lang="pt-BR" sz="2400" dirty="0" smtClean="0"/>
              <a:t>H</a:t>
            </a:r>
            <a:r>
              <a:rPr lang="pt-BR" sz="2400" baseline="-25000" dirty="0" smtClean="0"/>
              <a:t>8</a:t>
            </a:r>
            <a:r>
              <a:rPr lang="pt-BR" sz="2400" dirty="0" smtClean="0"/>
              <a:t>) que deveria ser encontrada no efluente da planta piloto?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171" y="2533648"/>
            <a:ext cx="9559746" cy="130683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888274" y="4558940"/>
            <a:ext cx="10371908" cy="830997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/>
              <a:t>Assim, não havendo </a:t>
            </a:r>
            <a:r>
              <a:rPr lang="pt-BR" sz="2400" dirty="0" err="1" smtClean="0"/>
              <a:t>buteno</a:t>
            </a:r>
            <a:r>
              <a:rPr lang="pt-BR" sz="2400" dirty="0" smtClean="0"/>
              <a:t> na alimentação do reator, esperamos identificar 15 mols de </a:t>
            </a:r>
            <a:r>
              <a:rPr lang="pt-BR" sz="2400" dirty="0"/>
              <a:t>C</a:t>
            </a:r>
            <a:r>
              <a:rPr lang="pt-BR" sz="2400" baseline="-25000" dirty="0"/>
              <a:t>4</a:t>
            </a:r>
            <a:r>
              <a:rPr lang="pt-BR" sz="2400" dirty="0"/>
              <a:t>H</a:t>
            </a:r>
            <a:r>
              <a:rPr lang="pt-BR" sz="2400" baseline="-25000" dirty="0"/>
              <a:t>8</a:t>
            </a:r>
            <a:r>
              <a:rPr lang="pt-BR" sz="2400" dirty="0" smtClean="0"/>
              <a:t> na corrente de saída do reator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67835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31520" y="695362"/>
            <a:ext cx="108743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400" dirty="0" smtClean="0"/>
              <a:t>Exercício:</a:t>
            </a:r>
          </a:p>
          <a:p>
            <a:r>
              <a:rPr lang="pt-BR" sz="2400" dirty="0" smtClean="0"/>
              <a:t>Considere um sistema no qual as seguintes reações ocorrem:</a:t>
            </a:r>
          </a:p>
          <a:p>
            <a:pPr algn="ctr"/>
            <a:r>
              <a:rPr lang="pt-BR" sz="2400" dirty="0" smtClean="0"/>
              <a:t>CH</a:t>
            </a:r>
            <a:r>
              <a:rPr lang="pt-BR" sz="2400" baseline="-25000" dirty="0" smtClean="0"/>
              <a:t>4</a:t>
            </a:r>
            <a:r>
              <a:rPr lang="pt-BR" sz="2400" dirty="0" smtClean="0"/>
              <a:t> + H</a:t>
            </a:r>
            <a:r>
              <a:rPr lang="pt-BR" sz="2400" baseline="-25000" dirty="0" smtClean="0"/>
              <a:t>2</a:t>
            </a:r>
            <a:r>
              <a:rPr lang="pt-BR" sz="2400" dirty="0" smtClean="0"/>
              <a:t>O </a:t>
            </a:r>
            <a:r>
              <a:rPr lang="pt-BR" sz="2400" dirty="0" smtClean="0">
                <a:sym typeface="Symbol" panose="05050102010706020507" pitchFamily="18" charset="2"/>
              </a:rPr>
              <a:t> CO + 3 H</a:t>
            </a:r>
            <a:r>
              <a:rPr lang="pt-BR" sz="2400" baseline="-25000" dirty="0" smtClean="0">
                <a:sym typeface="Symbol" panose="05050102010706020507" pitchFamily="18" charset="2"/>
              </a:rPr>
              <a:t>2</a:t>
            </a:r>
            <a:r>
              <a:rPr lang="pt-BR" sz="2400" dirty="0" smtClean="0">
                <a:sym typeface="Symbol" panose="05050102010706020507" pitchFamily="18" charset="2"/>
              </a:rPr>
              <a:t>  (1)</a:t>
            </a:r>
          </a:p>
          <a:p>
            <a:pPr algn="ctr"/>
            <a:r>
              <a:rPr lang="pt-BR" sz="2400" dirty="0" smtClean="0">
                <a:sym typeface="Symbol" panose="05050102010706020507" pitchFamily="18" charset="2"/>
              </a:rPr>
              <a:t>CH</a:t>
            </a:r>
            <a:r>
              <a:rPr lang="pt-BR" sz="2400" baseline="-25000" dirty="0" smtClean="0">
                <a:sym typeface="Symbol" panose="05050102010706020507" pitchFamily="18" charset="2"/>
              </a:rPr>
              <a:t>4</a:t>
            </a:r>
            <a:r>
              <a:rPr lang="pt-BR" sz="2400" dirty="0" smtClean="0">
                <a:sym typeface="Symbol" panose="05050102010706020507" pitchFamily="18" charset="2"/>
              </a:rPr>
              <a:t> + 2 H</a:t>
            </a:r>
            <a:r>
              <a:rPr lang="pt-BR" sz="2400" baseline="-25000" dirty="0" smtClean="0">
                <a:sym typeface="Symbol" panose="05050102010706020507" pitchFamily="18" charset="2"/>
              </a:rPr>
              <a:t>2</a:t>
            </a:r>
            <a:r>
              <a:rPr lang="pt-BR" sz="2400" dirty="0" smtClean="0">
                <a:sym typeface="Symbol" panose="05050102010706020507" pitchFamily="18" charset="2"/>
              </a:rPr>
              <a:t>O  CO</a:t>
            </a:r>
            <a:r>
              <a:rPr lang="pt-BR" sz="2400" baseline="-25000" dirty="0" smtClean="0">
                <a:sym typeface="Symbol" panose="05050102010706020507" pitchFamily="18" charset="2"/>
              </a:rPr>
              <a:t>2</a:t>
            </a:r>
            <a:r>
              <a:rPr lang="pt-BR" sz="2400" dirty="0" smtClean="0">
                <a:sym typeface="Symbol" panose="05050102010706020507" pitchFamily="18" charset="2"/>
              </a:rPr>
              <a:t> + 4 H</a:t>
            </a:r>
            <a:r>
              <a:rPr lang="pt-BR" sz="2400" baseline="-25000" dirty="0" smtClean="0">
                <a:sym typeface="Symbol" panose="05050102010706020507" pitchFamily="18" charset="2"/>
              </a:rPr>
              <a:t>2</a:t>
            </a:r>
            <a:r>
              <a:rPr lang="pt-BR" sz="2400" dirty="0" smtClean="0">
                <a:sym typeface="Symbol" panose="05050102010706020507" pitchFamily="18" charset="2"/>
              </a:rPr>
              <a:t>  (2)</a:t>
            </a:r>
          </a:p>
          <a:p>
            <a:pPr algn="just"/>
            <a:r>
              <a:rPr lang="pt-BR" sz="2400" dirty="0" smtClean="0">
                <a:sym typeface="Symbol" panose="05050102010706020507" pitchFamily="18" charset="2"/>
              </a:rPr>
              <a:t>Se estiverem presentes inicialmente 2 mols de CH</a:t>
            </a:r>
            <a:r>
              <a:rPr lang="pt-BR" sz="2400" baseline="-25000" dirty="0" smtClean="0">
                <a:sym typeface="Symbol" panose="05050102010706020507" pitchFamily="18" charset="2"/>
              </a:rPr>
              <a:t>4</a:t>
            </a:r>
            <a:r>
              <a:rPr lang="pt-BR" sz="2400" dirty="0" smtClean="0">
                <a:sym typeface="Symbol" panose="05050102010706020507" pitchFamily="18" charset="2"/>
              </a:rPr>
              <a:t> e 3 mols de H</a:t>
            </a:r>
            <a:r>
              <a:rPr lang="pt-BR" sz="2400" baseline="-25000" dirty="0" smtClean="0">
                <a:sym typeface="Symbol" panose="05050102010706020507" pitchFamily="18" charset="2"/>
              </a:rPr>
              <a:t>2</a:t>
            </a:r>
            <a:r>
              <a:rPr lang="pt-BR" sz="2400" dirty="0" smtClean="0">
                <a:sym typeface="Symbol" panose="05050102010706020507" pitchFamily="18" charset="2"/>
              </a:rPr>
              <a:t>O, determine expressões para os Y</a:t>
            </a:r>
            <a:r>
              <a:rPr lang="pt-BR" sz="2400" baseline="-25000" dirty="0" smtClean="0">
                <a:sym typeface="Symbol" panose="05050102010706020507" pitchFamily="18" charset="2"/>
              </a:rPr>
              <a:t>i</a:t>
            </a:r>
            <a:r>
              <a:rPr lang="pt-BR" sz="2400" dirty="0" smtClean="0">
                <a:sym typeface="Symbol" panose="05050102010706020507" pitchFamily="18" charset="2"/>
              </a:rPr>
              <a:t> como funções de </a:t>
            </a:r>
            <a:r>
              <a:rPr lang="pt-BR" sz="2400" baseline="-25000" dirty="0" smtClean="0">
                <a:sym typeface="Symbol" panose="05050102010706020507" pitchFamily="18" charset="2"/>
              </a:rPr>
              <a:t>1</a:t>
            </a:r>
            <a:r>
              <a:rPr lang="pt-BR" sz="2400" dirty="0" smtClean="0">
                <a:sym typeface="Symbol" panose="05050102010706020507" pitchFamily="18" charset="2"/>
              </a:rPr>
              <a:t> e </a:t>
            </a:r>
            <a:r>
              <a:rPr lang="pt-BR" sz="2400" baseline="-25000" dirty="0" smtClean="0">
                <a:sym typeface="Symbol" panose="05050102010706020507" pitchFamily="18" charset="2"/>
              </a:rPr>
              <a:t>2</a:t>
            </a:r>
            <a:endParaRPr lang="pt-BR" sz="2800" baseline="-25000" dirty="0"/>
          </a:p>
          <a:p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470258" y="3280685"/>
            <a:ext cx="2220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u="sng" dirty="0" smtClean="0"/>
              <a:t>1° maneira:</a:t>
            </a:r>
            <a:endParaRPr lang="pt-BR" sz="2400" b="1" u="sng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633" y="3628075"/>
            <a:ext cx="5826306" cy="301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63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27016" y="551676"/>
            <a:ext cx="1087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CH</a:t>
            </a:r>
            <a:r>
              <a:rPr lang="pt-BR" sz="2400" baseline="-25000" dirty="0" smtClean="0"/>
              <a:t>4</a:t>
            </a:r>
            <a:r>
              <a:rPr lang="pt-BR" sz="2400" dirty="0" smtClean="0"/>
              <a:t> + H</a:t>
            </a:r>
            <a:r>
              <a:rPr lang="pt-BR" sz="2400" baseline="-25000" dirty="0" smtClean="0"/>
              <a:t>2</a:t>
            </a:r>
            <a:r>
              <a:rPr lang="pt-BR" sz="2400" dirty="0" smtClean="0"/>
              <a:t>O </a:t>
            </a:r>
            <a:r>
              <a:rPr lang="pt-BR" sz="2400" dirty="0" smtClean="0">
                <a:sym typeface="Symbol" panose="05050102010706020507" pitchFamily="18" charset="2"/>
              </a:rPr>
              <a:t> CO + 3 H</a:t>
            </a:r>
            <a:r>
              <a:rPr lang="pt-BR" sz="2400" baseline="-25000" dirty="0" smtClean="0">
                <a:sym typeface="Symbol" panose="05050102010706020507" pitchFamily="18" charset="2"/>
              </a:rPr>
              <a:t>2</a:t>
            </a:r>
            <a:r>
              <a:rPr lang="pt-BR" sz="2400" dirty="0" smtClean="0">
                <a:sym typeface="Symbol" panose="05050102010706020507" pitchFamily="18" charset="2"/>
              </a:rPr>
              <a:t>  (1)</a:t>
            </a:r>
          </a:p>
          <a:p>
            <a:pPr algn="ctr"/>
            <a:r>
              <a:rPr lang="pt-BR" sz="2400" dirty="0" smtClean="0">
                <a:sym typeface="Symbol" panose="05050102010706020507" pitchFamily="18" charset="2"/>
              </a:rPr>
              <a:t>CH</a:t>
            </a:r>
            <a:r>
              <a:rPr lang="pt-BR" sz="2400" baseline="-25000" dirty="0" smtClean="0">
                <a:sym typeface="Symbol" panose="05050102010706020507" pitchFamily="18" charset="2"/>
              </a:rPr>
              <a:t>4</a:t>
            </a:r>
            <a:r>
              <a:rPr lang="pt-BR" sz="2400" dirty="0" smtClean="0">
                <a:sym typeface="Symbol" panose="05050102010706020507" pitchFamily="18" charset="2"/>
              </a:rPr>
              <a:t> + 2 H</a:t>
            </a:r>
            <a:r>
              <a:rPr lang="pt-BR" sz="2400" baseline="-25000" dirty="0" smtClean="0">
                <a:sym typeface="Symbol" panose="05050102010706020507" pitchFamily="18" charset="2"/>
              </a:rPr>
              <a:t>2</a:t>
            </a:r>
            <a:r>
              <a:rPr lang="pt-BR" sz="2400" dirty="0" smtClean="0">
                <a:sym typeface="Symbol" panose="05050102010706020507" pitchFamily="18" charset="2"/>
              </a:rPr>
              <a:t>O  CO</a:t>
            </a:r>
            <a:r>
              <a:rPr lang="pt-BR" sz="2400" baseline="-25000" dirty="0" smtClean="0">
                <a:sym typeface="Symbol" panose="05050102010706020507" pitchFamily="18" charset="2"/>
              </a:rPr>
              <a:t>2</a:t>
            </a:r>
            <a:r>
              <a:rPr lang="pt-BR" sz="2400" dirty="0" smtClean="0">
                <a:sym typeface="Symbol" panose="05050102010706020507" pitchFamily="18" charset="2"/>
              </a:rPr>
              <a:t> + 4 H</a:t>
            </a:r>
            <a:r>
              <a:rPr lang="pt-BR" sz="2400" baseline="-25000" dirty="0" smtClean="0">
                <a:sym typeface="Symbol" panose="05050102010706020507" pitchFamily="18" charset="2"/>
              </a:rPr>
              <a:t>2</a:t>
            </a:r>
            <a:r>
              <a:rPr lang="pt-BR" sz="2400" dirty="0" smtClean="0">
                <a:sym typeface="Symbol" panose="05050102010706020507" pitchFamily="18" charset="2"/>
              </a:rPr>
              <a:t>  (2)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808" y="2746602"/>
            <a:ext cx="9181498" cy="35627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/>
              <p:cNvSpPr/>
              <p:nvPr/>
            </p:nvSpPr>
            <p:spPr>
              <a:xfrm>
                <a:off x="4496239" y="1648938"/>
                <a:ext cx="3016659" cy="6601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𝑦𝑖</m:t>
                      </m:r>
                      <m:r>
                        <a:rPr lang="pt-BR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𝑛𝑖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pt-BR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𝑛𝑖</m:t>
                          </m:r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0+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𝜗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𝜗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0+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𝜗</m:t>
                          </m:r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1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𝜗</m:t>
                          </m:r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pt-BR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Retâ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6239" y="1648938"/>
                <a:ext cx="3016659" cy="6601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384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27016" y="551676"/>
            <a:ext cx="1087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CH</a:t>
            </a:r>
            <a:r>
              <a:rPr lang="pt-BR" sz="2400" baseline="-25000" dirty="0" smtClean="0"/>
              <a:t>4</a:t>
            </a:r>
            <a:r>
              <a:rPr lang="pt-BR" sz="2400" dirty="0" smtClean="0"/>
              <a:t> + H</a:t>
            </a:r>
            <a:r>
              <a:rPr lang="pt-BR" sz="2400" baseline="-25000" dirty="0" smtClean="0"/>
              <a:t>2</a:t>
            </a:r>
            <a:r>
              <a:rPr lang="pt-BR" sz="2400" dirty="0" smtClean="0"/>
              <a:t>O </a:t>
            </a:r>
            <a:r>
              <a:rPr lang="pt-BR" sz="2400" dirty="0" smtClean="0">
                <a:sym typeface="Symbol" panose="05050102010706020507" pitchFamily="18" charset="2"/>
              </a:rPr>
              <a:t> CO + 3 H</a:t>
            </a:r>
            <a:r>
              <a:rPr lang="pt-BR" sz="2400" baseline="-25000" dirty="0" smtClean="0">
                <a:sym typeface="Symbol" panose="05050102010706020507" pitchFamily="18" charset="2"/>
              </a:rPr>
              <a:t>2</a:t>
            </a:r>
            <a:r>
              <a:rPr lang="pt-BR" sz="2400" dirty="0" smtClean="0">
                <a:sym typeface="Symbol" panose="05050102010706020507" pitchFamily="18" charset="2"/>
              </a:rPr>
              <a:t>  (1)</a:t>
            </a:r>
          </a:p>
          <a:p>
            <a:pPr algn="ctr"/>
            <a:r>
              <a:rPr lang="pt-BR" sz="2400" dirty="0" smtClean="0">
                <a:sym typeface="Symbol" panose="05050102010706020507" pitchFamily="18" charset="2"/>
              </a:rPr>
              <a:t>CH</a:t>
            </a:r>
            <a:r>
              <a:rPr lang="pt-BR" sz="2400" baseline="-25000" dirty="0" smtClean="0">
                <a:sym typeface="Symbol" panose="05050102010706020507" pitchFamily="18" charset="2"/>
              </a:rPr>
              <a:t>4</a:t>
            </a:r>
            <a:r>
              <a:rPr lang="pt-BR" sz="2400" dirty="0" smtClean="0">
                <a:sym typeface="Symbol" panose="05050102010706020507" pitchFamily="18" charset="2"/>
              </a:rPr>
              <a:t> + 2 H</a:t>
            </a:r>
            <a:r>
              <a:rPr lang="pt-BR" sz="2400" baseline="-25000" dirty="0" smtClean="0">
                <a:sym typeface="Symbol" panose="05050102010706020507" pitchFamily="18" charset="2"/>
              </a:rPr>
              <a:t>2</a:t>
            </a:r>
            <a:r>
              <a:rPr lang="pt-BR" sz="2400" dirty="0" smtClean="0">
                <a:sym typeface="Symbol" panose="05050102010706020507" pitchFamily="18" charset="2"/>
              </a:rPr>
              <a:t>O  CO</a:t>
            </a:r>
            <a:r>
              <a:rPr lang="pt-BR" sz="2400" baseline="-25000" dirty="0" smtClean="0">
                <a:sym typeface="Symbol" panose="05050102010706020507" pitchFamily="18" charset="2"/>
              </a:rPr>
              <a:t>2</a:t>
            </a:r>
            <a:r>
              <a:rPr lang="pt-BR" sz="2400" dirty="0" smtClean="0">
                <a:sym typeface="Symbol" panose="05050102010706020507" pitchFamily="18" charset="2"/>
              </a:rPr>
              <a:t> + 4 H</a:t>
            </a:r>
            <a:r>
              <a:rPr lang="pt-BR" sz="2400" baseline="-25000" dirty="0" smtClean="0">
                <a:sym typeface="Symbol" panose="05050102010706020507" pitchFamily="18" charset="2"/>
              </a:rPr>
              <a:t>2</a:t>
            </a:r>
            <a:r>
              <a:rPr lang="pt-BR" sz="2400" dirty="0" smtClean="0">
                <a:sym typeface="Symbol" panose="05050102010706020507" pitchFamily="18" charset="2"/>
              </a:rPr>
              <a:t>  (2)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246" y="1652183"/>
            <a:ext cx="8151269" cy="457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8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770696"/>
            <a:ext cx="10515600" cy="1325563"/>
          </a:xfrm>
        </p:spPr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EXERCÍCIOS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8633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770696"/>
            <a:ext cx="10515600" cy="1325563"/>
          </a:xfrm>
        </p:spPr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obrigada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960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/>
              <a:t>AULA 02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EXTENSÃO DA REAÇÃO 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88253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u="sng" dirty="0" smtClean="0"/>
              <a:t>Extensão da Reação</a:t>
            </a:r>
            <a:endParaRPr lang="pt-BR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345828" y="3294851"/>
                <a:ext cx="11428829" cy="3331031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pt-BR" dirty="0" smtClean="0"/>
                  <a:t>1 – </a:t>
                </a:r>
                <a:r>
                  <a:rPr lang="pt-BR" u="sng" dirty="0" smtClean="0"/>
                  <a:t>Grau de avanço </a:t>
                </a:r>
                <a:r>
                  <a:rPr lang="pt-BR" dirty="0" smtClean="0"/>
                  <a:t>(</a:t>
                </a:r>
                <a:r>
                  <a:rPr lang="pt-BR" dirty="0" smtClean="0">
                    <a:sym typeface="Symbol" panose="05050102010706020507" pitchFamily="18" charset="2"/>
                  </a:rPr>
                  <a:t>): </a:t>
                </a:r>
                <a:r>
                  <a:rPr lang="pt-BR" sz="2400" dirty="0" smtClean="0">
                    <a:sym typeface="Symbol" panose="05050102010706020507" pitchFamily="18" charset="2"/>
                  </a:rPr>
                  <a:t>Também chamada de coordenada da reação, grau de reação, extensão da reação e variável de progresso.</a:t>
                </a:r>
              </a:p>
              <a:p>
                <a:pPr algn="just"/>
                <a:r>
                  <a:rPr lang="pt-BR" sz="2400" dirty="0" smtClean="0">
                    <a:sym typeface="Symbol" panose="05050102010706020507" pitchFamily="18" charset="2"/>
                  </a:rPr>
                  <a:t>Essa variável caracteriza a extensão ou o grau na qual a reação ocorreu</a:t>
                </a:r>
              </a:p>
              <a:p>
                <a:pPr algn="just"/>
                <a:r>
                  <a:rPr lang="pt-BR" sz="2400" dirty="0" smtClean="0">
                    <a:sym typeface="Symbol" panose="05050102010706020507" pitchFamily="18" charset="2"/>
                  </a:rPr>
                  <a:t>Utilizada principalmente em múltiplas reações</a:t>
                </a:r>
              </a:p>
              <a:p>
                <a:pPr algn="just"/>
                <a:r>
                  <a:rPr lang="pt-BR" sz="2400" dirty="0" smtClean="0">
                    <a:sym typeface="Symbol" panose="05050102010706020507" pitchFamily="18" charset="2"/>
                  </a:rPr>
                  <a:t>De forma geral, encontra-se as frações molares de cada espécie presentes no sistema:</a:t>
                </a:r>
                <a:endParaRPr lang="pt-BR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𝑦𝑖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𝑛𝑖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𝑛𝑖</m:t>
                          </m:r>
                          <m:r>
                            <a:rPr lang="pt-BR" i="1" baseline="-2500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𝜗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𝜀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 baseline="-2500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𝜗𝜀</m:t>
                          </m:r>
                        </m:den>
                      </m:f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 smtClean="0">
                  <a:effectLst/>
                </a:endParaRPr>
              </a:p>
              <a:p>
                <a:endParaRPr lang="pt-BR" dirty="0"/>
              </a:p>
              <a:p>
                <a:endParaRPr lang="pt-BR" dirty="0" smtClean="0"/>
              </a:p>
              <a:p>
                <a:endParaRPr lang="pt-BR" dirty="0"/>
              </a:p>
              <a:p>
                <a:pPr marL="0" indent="0">
                  <a:buNone/>
                </a:pPr>
                <a:endParaRPr lang="pt-BR" dirty="0" smtClean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828" y="3294851"/>
                <a:ext cx="11428829" cy="3331031"/>
              </a:xfrm>
              <a:blipFill>
                <a:blip r:embed="rId2"/>
                <a:stretch>
                  <a:fillRect l="-1120" t="-3473" r="-8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de Seta Reta 4"/>
          <p:cNvCxnSpPr>
            <a:stCxn id="2" idx="2"/>
          </p:cNvCxnSpPr>
          <p:nvPr/>
        </p:nvCxnSpPr>
        <p:spPr>
          <a:xfrm flipH="1">
            <a:off x="5055326" y="1690688"/>
            <a:ext cx="1040674" cy="85656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>
            <a:stCxn id="2" idx="2"/>
          </p:cNvCxnSpPr>
          <p:nvPr/>
        </p:nvCxnSpPr>
        <p:spPr>
          <a:xfrm>
            <a:off x="6096000" y="1690688"/>
            <a:ext cx="775063" cy="85656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2489982" y="2533189"/>
            <a:ext cx="3010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Grau de Avanço</a:t>
            </a:r>
            <a:endParaRPr lang="pt-BR" sz="28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6131168" y="2544909"/>
            <a:ext cx="3010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Conversão</a:t>
            </a:r>
            <a:endParaRPr lang="pt-BR" sz="28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90840" y="5556735"/>
            <a:ext cx="2658794" cy="7078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sym typeface="Symbol" panose="05050102010706020507" pitchFamily="18" charset="2"/>
              </a:rPr>
              <a:t>i </a:t>
            </a:r>
            <a:r>
              <a:rPr lang="pt-BR" sz="2000" baseline="-25000" dirty="0" smtClean="0">
                <a:sym typeface="Symbol" panose="05050102010706020507" pitchFamily="18" charset="2"/>
              </a:rPr>
              <a:t>(reagentes) </a:t>
            </a:r>
            <a:r>
              <a:rPr lang="pt-BR" sz="2000" dirty="0" smtClean="0">
                <a:sym typeface="Symbol" panose="05050102010706020507" pitchFamily="18" charset="2"/>
              </a:rPr>
              <a:t>&lt; 0</a:t>
            </a:r>
          </a:p>
          <a:p>
            <a:pPr algn="ctr"/>
            <a:r>
              <a:rPr lang="pt-BR" sz="2000" dirty="0">
                <a:sym typeface="Symbol" panose="05050102010706020507" pitchFamily="18" charset="2"/>
              </a:rPr>
              <a:t>i </a:t>
            </a:r>
            <a:r>
              <a:rPr lang="pt-BR" sz="2000" baseline="-25000" dirty="0" smtClean="0">
                <a:sym typeface="Symbol" panose="05050102010706020507" pitchFamily="18" charset="2"/>
              </a:rPr>
              <a:t>(produtos) </a:t>
            </a:r>
            <a:r>
              <a:rPr lang="pt-BR" sz="2000" dirty="0" smtClean="0">
                <a:sym typeface="Symbol" panose="05050102010706020507" pitchFamily="18" charset="2"/>
              </a:rPr>
              <a:t>&gt; 0</a:t>
            </a:r>
            <a:endParaRPr lang="pt-BR" sz="20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2577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31520" y="773740"/>
            <a:ext cx="10874326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u="sng" dirty="0" smtClean="0"/>
              <a:t>Exemplo 01</a:t>
            </a:r>
            <a:r>
              <a:rPr lang="pt-BR" sz="2400" b="1" dirty="0" smtClean="0"/>
              <a:t>:</a:t>
            </a:r>
          </a:p>
          <a:p>
            <a:r>
              <a:rPr lang="pt-BR" sz="2400" dirty="0" smtClean="0"/>
              <a:t>Para um  sistema no qual ocorre a seguinte reação: CH</a:t>
            </a:r>
            <a:r>
              <a:rPr lang="pt-BR" sz="2400" baseline="-25000" dirty="0" smtClean="0"/>
              <a:t>4</a:t>
            </a:r>
            <a:r>
              <a:rPr lang="pt-BR" sz="2400" dirty="0" smtClean="0"/>
              <a:t> + H</a:t>
            </a:r>
            <a:r>
              <a:rPr lang="pt-BR" sz="2400" baseline="-25000" dirty="0" smtClean="0"/>
              <a:t>2</a:t>
            </a:r>
            <a:r>
              <a:rPr lang="pt-BR" sz="2400" dirty="0" smtClean="0"/>
              <a:t>O </a:t>
            </a:r>
            <a:r>
              <a:rPr lang="pt-BR" sz="2400" dirty="0" smtClean="0">
                <a:sym typeface="Symbol" panose="05050102010706020507" pitchFamily="18" charset="2"/>
              </a:rPr>
              <a:t> CO + 3H</a:t>
            </a:r>
            <a:r>
              <a:rPr lang="pt-BR" sz="2400" baseline="-25000" dirty="0" smtClean="0">
                <a:sym typeface="Symbol" panose="05050102010706020507" pitchFamily="18" charset="2"/>
              </a:rPr>
              <a:t>2</a:t>
            </a:r>
            <a:r>
              <a:rPr lang="pt-BR" sz="2400" dirty="0" smtClean="0">
                <a:sym typeface="Symbol" panose="05050102010706020507" pitchFamily="18" charset="2"/>
              </a:rPr>
              <a:t> admita que estejam presentes inicialmente 2 mols de CH</a:t>
            </a:r>
            <a:r>
              <a:rPr lang="pt-BR" sz="2400" baseline="-25000" dirty="0" smtClean="0">
                <a:sym typeface="Symbol" panose="05050102010706020507" pitchFamily="18" charset="2"/>
              </a:rPr>
              <a:t>4</a:t>
            </a:r>
            <a:r>
              <a:rPr lang="pt-BR" sz="2400" dirty="0" smtClean="0">
                <a:sym typeface="Symbol" panose="05050102010706020507" pitchFamily="18" charset="2"/>
              </a:rPr>
              <a:t>, 1mol de H</a:t>
            </a:r>
            <a:r>
              <a:rPr lang="pt-BR" sz="2400" baseline="-25000" dirty="0" smtClean="0">
                <a:sym typeface="Symbol" panose="05050102010706020507" pitchFamily="18" charset="2"/>
              </a:rPr>
              <a:t>2</a:t>
            </a:r>
            <a:r>
              <a:rPr lang="pt-BR" sz="2400" dirty="0" smtClean="0">
                <a:sym typeface="Symbol" panose="05050102010706020507" pitchFamily="18" charset="2"/>
              </a:rPr>
              <a:t>O, 1mol de CO e 4 mols de H</a:t>
            </a:r>
            <a:r>
              <a:rPr lang="pt-BR" sz="2400" baseline="-25000" dirty="0" smtClean="0">
                <a:sym typeface="Symbol" panose="05050102010706020507" pitchFamily="18" charset="2"/>
              </a:rPr>
              <a:t>2</a:t>
            </a:r>
            <a:r>
              <a:rPr lang="pt-BR" sz="2400" dirty="0" smtClean="0">
                <a:sym typeface="Symbol" panose="05050102010706020507" pitchFamily="18" charset="2"/>
              </a:rPr>
              <a:t>. Determine expressões para as frações molares </a:t>
            </a:r>
            <a:r>
              <a:rPr lang="pt-BR" sz="2400" dirty="0" err="1" smtClean="0">
                <a:sym typeface="Symbol" panose="05050102010706020507" pitchFamily="18" charset="2"/>
              </a:rPr>
              <a:t>yi</a:t>
            </a:r>
            <a:r>
              <a:rPr lang="pt-BR" sz="2400" dirty="0" smtClean="0">
                <a:sym typeface="Symbol" panose="05050102010706020507" pitchFamily="18" charset="2"/>
              </a:rPr>
              <a:t> como funções de </a:t>
            </a:r>
            <a:endParaRPr lang="pt-BR" sz="2400" dirty="0" smtClean="0"/>
          </a:p>
          <a:p>
            <a:endParaRPr lang="pt-BR" sz="2400" dirty="0" smtClean="0"/>
          </a:p>
          <a:p>
            <a:endParaRPr lang="pt-BR" dirty="0"/>
          </a:p>
          <a:p>
            <a:endParaRPr lang="pt-BR" dirty="0"/>
          </a:p>
          <a:p>
            <a:endParaRPr lang="pt-BR" sz="2800" dirty="0"/>
          </a:p>
          <a:p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327" y="2939144"/>
            <a:ext cx="9222037" cy="282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09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31520" y="773740"/>
            <a:ext cx="10874326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u="sng" dirty="0" smtClean="0"/>
              <a:t>Exemplo 02</a:t>
            </a:r>
            <a:r>
              <a:rPr lang="pt-BR" sz="2400" b="1" dirty="0" smtClean="0"/>
              <a:t>:</a:t>
            </a:r>
          </a:p>
          <a:p>
            <a:pPr algn="just"/>
            <a:r>
              <a:rPr lang="pt-BR" sz="2400" dirty="0" smtClean="0"/>
              <a:t>Considere um vaso que contenha inicialmente somente n</a:t>
            </a:r>
            <a:r>
              <a:rPr lang="pt-BR" sz="2400" baseline="-25000" dirty="0" smtClean="0"/>
              <a:t>0</a:t>
            </a:r>
            <a:r>
              <a:rPr lang="pt-BR" sz="2400" dirty="0" smtClean="0"/>
              <a:t> mols de vapor d’água. Se houver a decomposição de acordo com a reação: H</a:t>
            </a:r>
            <a:r>
              <a:rPr lang="pt-BR" sz="2400" baseline="-25000" dirty="0" smtClean="0"/>
              <a:t>2</a:t>
            </a:r>
            <a:r>
              <a:rPr lang="pt-BR" sz="2400" dirty="0" smtClean="0"/>
              <a:t>O </a:t>
            </a:r>
            <a:r>
              <a:rPr lang="pt-BR" sz="2400" dirty="0" smtClean="0">
                <a:sym typeface="Symbol" panose="05050102010706020507" pitchFamily="18" charset="2"/>
              </a:rPr>
              <a:t> H</a:t>
            </a:r>
            <a:r>
              <a:rPr lang="pt-BR" sz="2400" baseline="-25000" dirty="0" smtClean="0">
                <a:sym typeface="Symbol" panose="05050102010706020507" pitchFamily="18" charset="2"/>
              </a:rPr>
              <a:t>2</a:t>
            </a:r>
            <a:r>
              <a:rPr lang="pt-BR" sz="2400" dirty="0" smtClean="0">
                <a:sym typeface="Symbol" panose="05050102010706020507" pitchFamily="18" charset="2"/>
              </a:rPr>
              <a:t> + ½ H</a:t>
            </a:r>
            <a:r>
              <a:rPr lang="pt-BR" sz="2400" baseline="-25000" dirty="0" smtClean="0">
                <a:sym typeface="Symbol" panose="05050102010706020507" pitchFamily="18" charset="2"/>
              </a:rPr>
              <a:t>2</a:t>
            </a:r>
            <a:r>
              <a:rPr lang="pt-BR" sz="2400" dirty="0" smtClean="0">
                <a:sym typeface="Symbol" panose="05050102010706020507" pitchFamily="18" charset="2"/>
              </a:rPr>
              <a:t>O, determine expressões para as frações molares de cada espécie química e a fração decomposta do vapor d’água.</a:t>
            </a:r>
            <a:endParaRPr lang="pt-BR" sz="2400" dirty="0" smtClean="0"/>
          </a:p>
          <a:p>
            <a:endParaRPr lang="pt-BR" sz="2400" dirty="0" smtClean="0"/>
          </a:p>
          <a:p>
            <a:endParaRPr lang="pt-BR" dirty="0"/>
          </a:p>
          <a:p>
            <a:endParaRPr lang="pt-BR" dirty="0"/>
          </a:p>
          <a:p>
            <a:pPr marL="285750" indent="-285750">
              <a:buFontTx/>
              <a:buChar char="-"/>
            </a:pPr>
            <a:endParaRPr lang="pt-BR" sz="2800" dirty="0"/>
          </a:p>
          <a:p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487" y="2690950"/>
            <a:ext cx="9145274" cy="39057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/>
              <p:cNvSpPr/>
              <p:nvPr/>
            </p:nvSpPr>
            <p:spPr>
              <a:xfrm>
                <a:off x="198672" y="4229611"/>
                <a:ext cx="2154244" cy="6194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𝑦𝑖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𝑛𝑖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𝑛𝑖</m:t>
                          </m:r>
                          <m:r>
                            <a:rPr lang="pt-BR" i="1" baseline="-2500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𝜗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𝜀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 baseline="-2500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𝜗𝜀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672" y="4229611"/>
                <a:ext cx="2154244" cy="6194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337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31520" y="773740"/>
                <a:ext cx="10874326" cy="5288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400" b="1" u="sng" dirty="0" smtClean="0"/>
                  <a:t>Importante</a:t>
                </a:r>
                <a:r>
                  <a:rPr lang="pt-BR" sz="2400" b="1" dirty="0" smtClean="0"/>
                  <a:t>:</a:t>
                </a:r>
              </a:p>
              <a:p>
                <a:pPr algn="just"/>
                <a:r>
                  <a:rPr lang="pt-BR" sz="2400" dirty="0" smtClean="0"/>
                  <a:t>A extensão da reação (</a:t>
                </a:r>
                <a:r>
                  <a:rPr lang="pt-BR" sz="2400" dirty="0" smtClean="0">
                    <a:sym typeface="Symbol" panose="05050102010706020507" pitchFamily="18" charset="2"/>
                  </a:rPr>
                  <a:t></a:t>
                </a:r>
                <a:r>
                  <a:rPr lang="pt-BR" sz="2400" dirty="0" smtClean="0"/>
                  <a:t>) é definida como:</a:t>
                </a:r>
              </a:p>
              <a:p>
                <a:pPr algn="just"/>
                <a:endParaRPr lang="pt-BR" sz="2400" dirty="0" smtClean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𝑁𝑖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𝜗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pt-BR" sz="2400" dirty="0" smtClean="0"/>
              </a:p>
              <a:p>
                <a:endParaRPr lang="pt-BR" sz="2400" dirty="0" smtClean="0"/>
              </a:p>
              <a:p>
                <a:endParaRPr lang="pt-BR" dirty="0" smtClean="0"/>
              </a:p>
              <a:p>
                <a:endParaRPr lang="pt-BR" dirty="0"/>
              </a:p>
              <a:p>
                <a:pPr algn="just"/>
                <a:r>
                  <a:rPr lang="pt-BR" sz="2400" dirty="0" smtClean="0"/>
                  <a:t>O conceito de extensão da reação pode ser aplicado em sistemas abertos em estado estacionário, em uma segunda forma, através da consideração das vazões nas quais as várias espécies são alimentadas e retirados do sistema, em vez de considerar os números de mols alimentados e retirados em um intervalo de tempo.</a:t>
                </a:r>
                <a:endParaRPr lang="pt-BR" sz="2400" dirty="0"/>
              </a:p>
              <a:p>
                <a:pPr algn="just"/>
                <a:endParaRPr lang="pt-B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𝐹𝑖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𝜗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pt-BR" sz="2800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" y="773740"/>
                <a:ext cx="10874326" cy="5288114"/>
              </a:xfrm>
              <a:prstGeom prst="rect">
                <a:avLst/>
              </a:prstGeom>
              <a:blipFill>
                <a:blip r:embed="rId2"/>
                <a:stretch>
                  <a:fillRect l="-841" t="-923" r="-8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/>
          <p:cNvSpPr txBox="1"/>
          <p:nvPr/>
        </p:nvSpPr>
        <p:spPr>
          <a:xfrm>
            <a:off x="8131126" y="1589639"/>
            <a:ext cx="2658794" cy="13234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sym typeface="Symbol" panose="05050102010706020507" pitchFamily="18" charset="2"/>
              </a:rPr>
              <a:t>i </a:t>
            </a:r>
            <a:r>
              <a:rPr lang="pt-BR" sz="2000" baseline="-25000" dirty="0" smtClean="0">
                <a:sym typeface="Symbol" panose="05050102010706020507" pitchFamily="18" charset="2"/>
              </a:rPr>
              <a:t>(reagentes) </a:t>
            </a:r>
            <a:r>
              <a:rPr lang="pt-BR" sz="2000" dirty="0" smtClean="0">
                <a:sym typeface="Symbol" panose="05050102010706020507" pitchFamily="18" charset="2"/>
              </a:rPr>
              <a:t>&lt; 0</a:t>
            </a:r>
          </a:p>
          <a:p>
            <a:pPr algn="ctr"/>
            <a:r>
              <a:rPr lang="pt-BR" sz="2000" dirty="0">
                <a:sym typeface="Symbol" panose="05050102010706020507" pitchFamily="18" charset="2"/>
              </a:rPr>
              <a:t>i </a:t>
            </a:r>
            <a:r>
              <a:rPr lang="pt-BR" sz="2000" baseline="-25000" dirty="0" smtClean="0">
                <a:sym typeface="Symbol" panose="05050102010706020507" pitchFamily="18" charset="2"/>
              </a:rPr>
              <a:t>(produtos) </a:t>
            </a:r>
            <a:r>
              <a:rPr lang="pt-BR" sz="2000" dirty="0" smtClean="0">
                <a:sym typeface="Symbol" panose="05050102010706020507" pitchFamily="18" charset="2"/>
              </a:rPr>
              <a:t>&gt; 0</a:t>
            </a:r>
          </a:p>
          <a:p>
            <a:pPr algn="ctr"/>
            <a:r>
              <a:rPr lang="pt-BR" sz="2000" dirty="0" smtClean="0">
                <a:sym typeface="Symbol" panose="05050102010706020507" pitchFamily="18" charset="2"/>
              </a:rPr>
              <a:t></a:t>
            </a:r>
            <a:r>
              <a:rPr lang="pt-BR" sz="2000" dirty="0" err="1" smtClean="0">
                <a:sym typeface="Symbol" panose="05050102010706020507" pitchFamily="18" charset="2"/>
              </a:rPr>
              <a:t>Ni</a:t>
            </a:r>
            <a:r>
              <a:rPr lang="pt-BR" sz="2000" dirty="0" smtClean="0">
                <a:sym typeface="Symbol" panose="05050102010706020507" pitchFamily="18" charset="2"/>
              </a:rPr>
              <a:t> </a:t>
            </a:r>
            <a:r>
              <a:rPr lang="pt-BR" sz="2000" baseline="-25000" dirty="0" smtClean="0">
                <a:sym typeface="Symbol" panose="05050102010706020507" pitchFamily="18" charset="2"/>
              </a:rPr>
              <a:t>(reagentes) </a:t>
            </a:r>
            <a:r>
              <a:rPr lang="pt-BR" sz="2000" dirty="0" smtClean="0">
                <a:sym typeface="Symbol" panose="05050102010706020507" pitchFamily="18" charset="2"/>
              </a:rPr>
              <a:t>&lt; 0</a:t>
            </a:r>
          </a:p>
          <a:p>
            <a:pPr algn="ctr"/>
            <a:r>
              <a:rPr lang="pt-BR" sz="2000" dirty="0">
                <a:sym typeface="Symbol" panose="05050102010706020507" pitchFamily="18" charset="2"/>
              </a:rPr>
              <a:t></a:t>
            </a:r>
            <a:r>
              <a:rPr lang="pt-BR" sz="2000" dirty="0" err="1">
                <a:sym typeface="Symbol" panose="05050102010706020507" pitchFamily="18" charset="2"/>
              </a:rPr>
              <a:t>Ni</a:t>
            </a:r>
            <a:r>
              <a:rPr lang="pt-BR" sz="2000" dirty="0">
                <a:sym typeface="Symbol" panose="05050102010706020507" pitchFamily="18" charset="2"/>
              </a:rPr>
              <a:t> </a:t>
            </a:r>
            <a:r>
              <a:rPr lang="pt-BR" sz="2000" baseline="-25000" dirty="0" smtClean="0">
                <a:sym typeface="Symbol" panose="05050102010706020507" pitchFamily="18" charset="2"/>
              </a:rPr>
              <a:t>(produtos) </a:t>
            </a:r>
            <a:r>
              <a:rPr lang="pt-BR" sz="2000" dirty="0" smtClean="0">
                <a:sym typeface="Symbol" panose="05050102010706020507" pitchFamily="18" charset="2"/>
              </a:rPr>
              <a:t>&gt;0</a:t>
            </a:r>
            <a:endParaRPr lang="pt-BR" sz="20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29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731520" y="773740"/>
            <a:ext cx="10874326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u="sng" dirty="0"/>
              <a:t>Exemplo </a:t>
            </a:r>
            <a:r>
              <a:rPr lang="pt-BR" sz="2400" b="1" u="sng" dirty="0" smtClean="0"/>
              <a:t>03 (a)</a:t>
            </a:r>
            <a:r>
              <a:rPr lang="pt-BR" sz="2400" b="1" dirty="0" smtClean="0"/>
              <a:t>:</a:t>
            </a:r>
            <a:endParaRPr lang="pt-BR" sz="2400" b="1" dirty="0"/>
          </a:p>
          <a:p>
            <a:pPr algn="just"/>
            <a:r>
              <a:rPr lang="pt-BR" sz="2400" dirty="0" smtClean="0"/>
              <a:t>A reação de hidrólise do tiofeno: C</a:t>
            </a:r>
            <a:r>
              <a:rPr lang="pt-BR" sz="2400" baseline="-25000" dirty="0" smtClean="0"/>
              <a:t>4</a:t>
            </a:r>
            <a:r>
              <a:rPr lang="pt-BR" sz="2400" dirty="0" smtClean="0"/>
              <a:t>H</a:t>
            </a:r>
            <a:r>
              <a:rPr lang="pt-BR" sz="2400" baseline="-25000" dirty="0" smtClean="0"/>
              <a:t>4</a:t>
            </a:r>
            <a:r>
              <a:rPr lang="pt-BR" sz="2400" dirty="0" smtClean="0"/>
              <a:t>S + 4 H</a:t>
            </a:r>
            <a:r>
              <a:rPr lang="pt-BR" sz="2400" baseline="-25000" dirty="0" smtClean="0"/>
              <a:t>2</a:t>
            </a:r>
            <a:r>
              <a:rPr lang="pt-BR" sz="2400" dirty="0" smtClean="0"/>
              <a:t> </a:t>
            </a:r>
            <a:r>
              <a:rPr lang="pt-BR" sz="2400" dirty="0" smtClean="0">
                <a:sym typeface="Symbol" panose="05050102010706020507" pitchFamily="18" charset="2"/>
              </a:rPr>
              <a:t> C</a:t>
            </a:r>
            <a:r>
              <a:rPr lang="pt-BR" sz="2400" baseline="-25000" dirty="0" smtClean="0">
                <a:sym typeface="Symbol" panose="05050102010706020507" pitchFamily="18" charset="2"/>
              </a:rPr>
              <a:t>4</a:t>
            </a:r>
            <a:r>
              <a:rPr lang="pt-BR" sz="2400" dirty="0" smtClean="0">
                <a:sym typeface="Symbol" panose="05050102010706020507" pitchFamily="18" charset="2"/>
              </a:rPr>
              <a:t>H</a:t>
            </a:r>
            <a:r>
              <a:rPr lang="pt-BR" sz="2400" baseline="-25000" dirty="0" smtClean="0">
                <a:sym typeface="Symbol" panose="05050102010706020507" pitchFamily="18" charset="2"/>
              </a:rPr>
              <a:t>10</a:t>
            </a:r>
            <a:r>
              <a:rPr lang="pt-BR" sz="2400" dirty="0" smtClean="0">
                <a:sym typeface="Symbol" panose="05050102010706020507" pitchFamily="18" charset="2"/>
              </a:rPr>
              <a:t> + H</a:t>
            </a:r>
            <a:r>
              <a:rPr lang="pt-BR" sz="2400" baseline="-25000" dirty="0" smtClean="0">
                <a:sym typeface="Symbol" panose="05050102010706020507" pitchFamily="18" charset="2"/>
              </a:rPr>
              <a:t>2</a:t>
            </a:r>
            <a:r>
              <a:rPr lang="pt-BR" sz="2400" dirty="0" smtClean="0">
                <a:sym typeface="Symbol" panose="05050102010706020507" pitchFamily="18" charset="2"/>
              </a:rPr>
              <a:t>S, ocorre a uma pressão total de aproximadamente 1 </a:t>
            </a:r>
            <a:r>
              <a:rPr lang="pt-BR" sz="2400" dirty="0" err="1" smtClean="0">
                <a:sym typeface="Symbol" panose="05050102010706020507" pitchFamily="18" charset="2"/>
              </a:rPr>
              <a:t>atm</a:t>
            </a:r>
            <a:r>
              <a:rPr lang="pt-BR" sz="2400" dirty="0" smtClean="0">
                <a:sym typeface="Symbol" panose="05050102010706020507" pitchFamily="18" charset="2"/>
              </a:rPr>
              <a:t> e 250°C sobre um catalisador sólido contendo cobalto e molibdênio. Suponha que os dados abaixo foram obtidos:</a:t>
            </a:r>
          </a:p>
          <a:p>
            <a:pPr algn="just"/>
            <a:endParaRPr lang="pt-BR" sz="2800" dirty="0"/>
          </a:p>
          <a:p>
            <a:endParaRPr lang="pt-BR" dirty="0"/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018657"/>
              </p:ext>
            </p:extLst>
          </p:nvPr>
        </p:nvGraphicFramePr>
        <p:xfrm>
          <a:off x="2032000" y="2388689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19457166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2669707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2273950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Dados da planta piloto para teste do catalisador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254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Espécies</a:t>
                      </a:r>
                      <a:endParaRPr lang="pt-BR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Mols (in)</a:t>
                      </a:r>
                      <a:endParaRPr lang="pt-BR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Mols (out)</a:t>
                      </a:r>
                      <a:endParaRPr lang="pt-BR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468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C</a:t>
                      </a:r>
                      <a:r>
                        <a:rPr lang="pt-BR" sz="1800" baseline="-25000" dirty="0" smtClean="0"/>
                        <a:t>4</a:t>
                      </a:r>
                      <a:r>
                        <a:rPr lang="pt-BR" sz="1800" dirty="0" smtClean="0"/>
                        <a:t>H</a:t>
                      </a:r>
                      <a:r>
                        <a:rPr lang="pt-BR" sz="1800" baseline="-25000" dirty="0" smtClean="0"/>
                        <a:t>4</a:t>
                      </a:r>
                      <a:r>
                        <a:rPr lang="pt-BR" sz="1800" dirty="0" smtClean="0"/>
                        <a:t>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75,3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5,3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249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H</a:t>
                      </a:r>
                      <a:r>
                        <a:rPr lang="pt-BR" sz="1800" baseline="-25000" dirty="0" smtClean="0"/>
                        <a:t>2</a:t>
                      </a:r>
                      <a:r>
                        <a:rPr lang="pt-BR" sz="1800" dirty="0" smtClean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410,9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145,9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138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sym typeface="Symbol" panose="05050102010706020507" pitchFamily="18" charset="2"/>
                        </a:rPr>
                        <a:t>C</a:t>
                      </a:r>
                      <a:r>
                        <a:rPr lang="pt-BR" sz="1800" baseline="-25000" dirty="0" smtClean="0">
                          <a:sym typeface="Symbol" panose="05050102010706020507" pitchFamily="18" charset="2"/>
                        </a:rPr>
                        <a:t>4</a:t>
                      </a:r>
                      <a:r>
                        <a:rPr lang="pt-BR" sz="1800" dirty="0" smtClean="0">
                          <a:sym typeface="Symbol" panose="05050102010706020507" pitchFamily="18" charset="2"/>
                        </a:rPr>
                        <a:t>H</a:t>
                      </a:r>
                      <a:r>
                        <a:rPr lang="pt-BR" sz="1800" baseline="-25000" dirty="0" smtClean="0">
                          <a:sym typeface="Symbol" panose="05050102010706020507" pitchFamily="18" charset="2"/>
                        </a:rPr>
                        <a:t>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20,1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75,1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077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sym typeface="Symbol" panose="05050102010706020507" pitchFamily="18" charset="2"/>
                        </a:rPr>
                        <a:t>H</a:t>
                      </a:r>
                      <a:r>
                        <a:rPr lang="pt-BR" sz="1800" baseline="-25000" dirty="0" smtClean="0">
                          <a:sym typeface="Symbol" panose="05050102010706020507" pitchFamily="18" charset="2"/>
                        </a:rPr>
                        <a:t>2</a:t>
                      </a:r>
                      <a:r>
                        <a:rPr lang="pt-BR" sz="1800" dirty="0" smtClean="0">
                          <a:sym typeface="Symbol" panose="05050102010706020507" pitchFamily="18" charset="2"/>
                        </a:rPr>
                        <a:t>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25,7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95,7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149647"/>
                  </a:ext>
                </a:extLst>
              </a:tr>
            </a:tbl>
          </a:graphicData>
        </a:graphic>
      </p:graphicFrame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151" y="5448167"/>
            <a:ext cx="8063158" cy="90038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534193" y="4794069"/>
            <a:ext cx="7328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Esta reação está realmente acontecendo nesse sistema?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08444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730906"/>
              </p:ext>
            </p:extLst>
          </p:nvPr>
        </p:nvGraphicFramePr>
        <p:xfrm>
          <a:off x="2032000" y="416197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19457166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2669707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2273950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Dados da planta piloto para teste do catalisador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254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Espécies</a:t>
                      </a:r>
                      <a:endParaRPr lang="pt-BR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Mols (in)</a:t>
                      </a:r>
                      <a:endParaRPr lang="pt-BR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Mols (out)</a:t>
                      </a:r>
                      <a:endParaRPr lang="pt-BR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468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C</a:t>
                      </a:r>
                      <a:r>
                        <a:rPr lang="pt-BR" sz="1800" baseline="-25000" dirty="0" smtClean="0"/>
                        <a:t>4</a:t>
                      </a:r>
                      <a:r>
                        <a:rPr lang="pt-BR" sz="1800" dirty="0" smtClean="0"/>
                        <a:t>H</a:t>
                      </a:r>
                      <a:r>
                        <a:rPr lang="pt-BR" sz="1800" baseline="-25000" dirty="0" smtClean="0"/>
                        <a:t>4</a:t>
                      </a:r>
                      <a:r>
                        <a:rPr lang="pt-BR" sz="1800" dirty="0" smtClean="0"/>
                        <a:t>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75,3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5,3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249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H</a:t>
                      </a:r>
                      <a:r>
                        <a:rPr lang="pt-BR" sz="1800" baseline="-25000" dirty="0" smtClean="0"/>
                        <a:t>2</a:t>
                      </a:r>
                      <a:r>
                        <a:rPr lang="pt-BR" sz="1800" dirty="0" smtClean="0"/>
                        <a:t> 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410,9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145,9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138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sym typeface="Symbol" panose="05050102010706020507" pitchFamily="18" charset="2"/>
                        </a:rPr>
                        <a:t>C</a:t>
                      </a:r>
                      <a:r>
                        <a:rPr lang="pt-BR" sz="1800" baseline="-25000" dirty="0" smtClean="0">
                          <a:sym typeface="Symbol" panose="05050102010706020507" pitchFamily="18" charset="2"/>
                        </a:rPr>
                        <a:t>4</a:t>
                      </a:r>
                      <a:r>
                        <a:rPr lang="pt-BR" sz="1800" dirty="0" smtClean="0">
                          <a:sym typeface="Symbol" panose="05050102010706020507" pitchFamily="18" charset="2"/>
                        </a:rPr>
                        <a:t>H</a:t>
                      </a:r>
                      <a:r>
                        <a:rPr lang="pt-BR" sz="1800" baseline="-25000" dirty="0" smtClean="0">
                          <a:sym typeface="Symbol" panose="05050102010706020507" pitchFamily="18" charset="2"/>
                        </a:rPr>
                        <a:t>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20,1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75,1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077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sym typeface="Symbol" panose="05050102010706020507" pitchFamily="18" charset="2"/>
                        </a:rPr>
                        <a:t>H</a:t>
                      </a:r>
                      <a:r>
                        <a:rPr lang="pt-BR" sz="1800" baseline="-25000" dirty="0" smtClean="0">
                          <a:sym typeface="Symbol" panose="05050102010706020507" pitchFamily="18" charset="2"/>
                        </a:rPr>
                        <a:t>2</a:t>
                      </a:r>
                      <a:r>
                        <a:rPr lang="pt-BR" sz="1800" dirty="0" smtClean="0">
                          <a:sym typeface="Symbol" panose="05050102010706020507" pitchFamily="18" charset="2"/>
                        </a:rPr>
                        <a:t>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25,7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95,7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149647"/>
                  </a:ext>
                </a:extLst>
              </a:tr>
            </a:tbl>
          </a:graphicData>
        </a:graphic>
      </p:graphicFrame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627" y="2978331"/>
            <a:ext cx="8154782" cy="330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52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301260" y="2612571"/>
            <a:ext cx="9502726" cy="1384995"/>
          </a:xfrm>
          <a:prstGeom prst="rect">
            <a:avLst/>
          </a:prstGeom>
          <a:solidFill>
            <a:srgbClr val="FFFF00"/>
          </a:solidFill>
          <a:ln w="635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o comportamento do sistema real não pode ser descrito por uma reação </a:t>
            </a:r>
            <a:r>
              <a:rPr lang="pt-BR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estequimetricamente</a:t>
            </a:r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simples, provavelmente mais de uma reação esteja ocorrendo.</a:t>
            </a:r>
            <a:endParaRPr lang="pt-B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57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662</Words>
  <Application>Microsoft Office PowerPoint</Application>
  <PresentationFormat>Widescreen</PresentationFormat>
  <Paragraphs>108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Symbol</vt:lpstr>
      <vt:lpstr>Wingdings</vt:lpstr>
      <vt:lpstr>Tema do Office</vt:lpstr>
      <vt:lpstr>Apresentação do PowerPoint</vt:lpstr>
      <vt:lpstr>AULA 02</vt:lpstr>
      <vt:lpstr>Extensão da Reação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EXERCÍCIOS</vt:lpstr>
      <vt:lpstr>obrigada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Priscila</dc:creator>
  <cp:lastModifiedBy>Priscila</cp:lastModifiedBy>
  <cp:revision>44</cp:revision>
  <dcterms:created xsi:type="dcterms:W3CDTF">2020-06-09T12:59:46Z</dcterms:created>
  <dcterms:modified xsi:type="dcterms:W3CDTF">2020-07-01T20:35:56Z</dcterms:modified>
</cp:coreProperties>
</file>